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1"/>
  </p:notesMasterIdLst>
  <p:sldIdLst>
    <p:sldId id="256" r:id="rId2"/>
    <p:sldId id="281" r:id="rId3"/>
    <p:sldId id="283" r:id="rId4"/>
    <p:sldId id="282" r:id="rId5"/>
    <p:sldId id="284" r:id="rId6"/>
    <p:sldId id="287" r:id="rId7"/>
    <p:sldId id="290" r:id="rId8"/>
    <p:sldId id="291" r:id="rId9"/>
    <p:sldId id="292" r:id="rId10"/>
    <p:sldId id="295" r:id="rId11"/>
    <p:sldId id="308" r:id="rId12"/>
    <p:sldId id="300" r:id="rId13"/>
    <p:sldId id="306" r:id="rId14"/>
    <p:sldId id="301" r:id="rId15"/>
    <p:sldId id="303" r:id="rId16"/>
    <p:sldId id="293" r:id="rId17"/>
    <p:sldId id="294" r:id="rId18"/>
    <p:sldId id="305" r:id="rId19"/>
    <p:sldId id="299"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a:srgbClr val="000000"/>
    <a:srgbClr val="41719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533" autoAdjust="0"/>
    <p:restoredTop sz="94660"/>
  </p:normalViewPr>
  <p:slideViewPr>
    <p:cSldViewPr snapToGrid="0">
      <p:cViewPr varScale="1">
        <p:scale>
          <a:sx n="115" d="100"/>
          <a:sy n="115" d="100"/>
        </p:scale>
        <p:origin x="114" y="468"/>
      </p:cViewPr>
      <p:guideLst/>
    </p:cSldViewPr>
  </p:slideViewPr>
  <p:notesTextViewPr>
    <p:cViewPr>
      <p:scale>
        <a:sx n="1" d="1"/>
        <a:sy n="1" d="1"/>
      </p:scale>
      <p:origin x="0" y="0"/>
    </p:cViewPr>
  </p:notesTextViewPr>
  <p:sorterViewPr>
    <p:cViewPr>
      <p:scale>
        <a:sx n="90" d="100"/>
        <a:sy n="9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6.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58ECD33-344A-4C60-BB7E-07BE2CBA7B39}" type="datetimeFigureOut">
              <a:rPr lang="en-GB" smtClean="0"/>
              <a:t>23/06/2022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AB93332-1665-493B-8A17-05FF6687ED6B}" type="slidenum">
              <a:rPr lang="en-GB" smtClean="0"/>
              <a:t>‹#›</a:t>
            </a:fld>
            <a:endParaRPr lang="en-GB"/>
          </a:p>
        </p:txBody>
      </p:sp>
    </p:spTree>
    <p:extLst>
      <p:ext uri="{BB962C8B-B14F-4D97-AF65-F5344CB8AC3E}">
        <p14:creationId xmlns:p14="http://schemas.microsoft.com/office/powerpoint/2010/main" val="29669671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r>
              <a:rPr lang="en-US"/>
              <a:t>Roger Forty</a:t>
            </a:r>
            <a:endParaRPr lang="en-GB"/>
          </a:p>
        </p:txBody>
      </p:sp>
      <p:sp>
        <p:nvSpPr>
          <p:cNvPr id="5" name="Footer Placeholder 4"/>
          <p:cNvSpPr>
            <a:spLocks noGrp="1"/>
          </p:cNvSpPr>
          <p:nvPr>
            <p:ph type="ftr" sz="quarter" idx="11"/>
          </p:nvPr>
        </p:nvSpPr>
        <p:spPr/>
        <p:txBody>
          <a:bodyPr/>
          <a:lstStyle/>
          <a:p>
            <a:r>
              <a:rPr lang="en-GB"/>
              <a:t>Progress on ARC</a:t>
            </a:r>
          </a:p>
        </p:txBody>
      </p:sp>
      <p:sp>
        <p:nvSpPr>
          <p:cNvPr id="6" name="Slide Number Placeholder 5"/>
          <p:cNvSpPr>
            <a:spLocks noGrp="1"/>
          </p:cNvSpPr>
          <p:nvPr>
            <p:ph type="sldNum" sz="quarter" idx="12"/>
          </p:nvPr>
        </p:nvSpPr>
        <p:spPr/>
        <p:txBody>
          <a:bodyPr/>
          <a:lstStyle/>
          <a:p>
            <a:fld id="{B3C84E7F-BC88-4FFF-92AC-EB50DEC5D26E}" type="slidenum">
              <a:rPr lang="en-GB" smtClean="0"/>
              <a:t>‹#›</a:t>
            </a:fld>
            <a:endParaRPr lang="en-GB"/>
          </a:p>
        </p:txBody>
      </p:sp>
    </p:spTree>
    <p:extLst>
      <p:ext uri="{BB962C8B-B14F-4D97-AF65-F5344CB8AC3E}">
        <p14:creationId xmlns:p14="http://schemas.microsoft.com/office/powerpoint/2010/main" val="37051671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r>
              <a:rPr lang="en-US"/>
              <a:t>Roger Forty</a:t>
            </a:r>
            <a:endParaRPr lang="en-GB"/>
          </a:p>
        </p:txBody>
      </p:sp>
      <p:sp>
        <p:nvSpPr>
          <p:cNvPr id="5" name="Footer Placeholder 4"/>
          <p:cNvSpPr>
            <a:spLocks noGrp="1"/>
          </p:cNvSpPr>
          <p:nvPr>
            <p:ph type="ftr" sz="quarter" idx="11"/>
          </p:nvPr>
        </p:nvSpPr>
        <p:spPr/>
        <p:txBody>
          <a:bodyPr/>
          <a:lstStyle/>
          <a:p>
            <a:r>
              <a:rPr lang="en-GB"/>
              <a:t>Progress on ARC</a:t>
            </a:r>
          </a:p>
        </p:txBody>
      </p:sp>
      <p:sp>
        <p:nvSpPr>
          <p:cNvPr id="6" name="Slide Number Placeholder 5"/>
          <p:cNvSpPr>
            <a:spLocks noGrp="1"/>
          </p:cNvSpPr>
          <p:nvPr>
            <p:ph type="sldNum" sz="quarter" idx="12"/>
          </p:nvPr>
        </p:nvSpPr>
        <p:spPr/>
        <p:txBody>
          <a:bodyPr/>
          <a:lstStyle/>
          <a:p>
            <a:fld id="{B3C84E7F-BC88-4FFF-92AC-EB50DEC5D26E}" type="slidenum">
              <a:rPr lang="en-GB" smtClean="0"/>
              <a:t>‹#›</a:t>
            </a:fld>
            <a:endParaRPr lang="en-GB"/>
          </a:p>
        </p:txBody>
      </p:sp>
    </p:spTree>
    <p:extLst>
      <p:ext uri="{BB962C8B-B14F-4D97-AF65-F5344CB8AC3E}">
        <p14:creationId xmlns:p14="http://schemas.microsoft.com/office/powerpoint/2010/main" val="22042315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r>
              <a:rPr lang="en-US"/>
              <a:t>Roger Forty</a:t>
            </a:r>
            <a:endParaRPr lang="en-GB"/>
          </a:p>
        </p:txBody>
      </p:sp>
      <p:sp>
        <p:nvSpPr>
          <p:cNvPr id="5" name="Footer Placeholder 4"/>
          <p:cNvSpPr>
            <a:spLocks noGrp="1"/>
          </p:cNvSpPr>
          <p:nvPr>
            <p:ph type="ftr" sz="quarter" idx="11"/>
          </p:nvPr>
        </p:nvSpPr>
        <p:spPr/>
        <p:txBody>
          <a:bodyPr/>
          <a:lstStyle/>
          <a:p>
            <a:r>
              <a:rPr lang="en-GB"/>
              <a:t>Progress on ARC</a:t>
            </a:r>
          </a:p>
        </p:txBody>
      </p:sp>
      <p:sp>
        <p:nvSpPr>
          <p:cNvPr id="6" name="Slide Number Placeholder 5"/>
          <p:cNvSpPr>
            <a:spLocks noGrp="1"/>
          </p:cNvSpPr>
          <p:nvPr>
            <p:ph type="sldNum" sz="quarter" idx="12"/>
          </p:nvPr>
        </p:nvSpPr>
        <p:spPr/>
        <p:txBody>
          <a:bodyPr/>
          <a:lstStyle/>
          <a:p>
            <a:fld id="{B3C84E7F-BC88-4FFF-92AC-EB50DEC5D26E}" type="slidenum">
              <a:rPr lang="en-GB" smtClean="0"/>
              <a:t>‹#›</a:t>
            </a:fld>
            <a:endParaRPr lang="en-GB"/>
          </a:p>
        </p:txBody>
      </p:sp>
    </p:spTree>
    <p:extLst>
      <p:ext uri="{BB962C8B-B14F-4D97-AF65-F5344CB8AC3E}">
        <p14:creationId xmlns:p14="http://schemas.microsoft.com/office/powerpoint/2010/main" val="28404544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0274"/>
            <a:ext cx="10515600" cy="1325563"/>
          </a:xfrm>
        </p:spPr>
        <p:txBody>
          <a:bodyPr/>
          <a:lstStyle/>
          <a:p>
            <a:r>
              <a:rPr lang="en-US"/>
              <a:t>Click to edit Master title style</a:t>
            </a:r>
            <a:endParaRPr lang="en-GB"/>
          </a:p>
        </p:txBody>
      </p:sp>
      <p:sp>
        <p:nvSpPr>
          <p:cNvPr id="3" name="Content Placeholder 2"/>
          <p:cNvSpPr>
            <a:spLocks noGrp="1"/>
          </p:cNvSpPr>
          <p:nvPr>
            <p:ph idx="1"/>
          </p:nvPr>
        </p:nvSpPr>
        <p:spPr>
          <a:xfrm>
            <a:off x="838200" y="1355836"/>
            <a:ext cx="10515600" cy="5000513"/>
          </a:xfrm>
        </p:spPr>
        <p:txBody>
          <a:bodyPr/>
          <a:lstStyle>
            <a:lvl1pPr>
              <a:spcBef>
                <a:spcPts val="0"/>
              </a:spcBef>
              <a:spcAft>
                <a:spcPts val="600"/>
              </a:spcAft>
              <a:defRPr sz="2000"/>
            </a:lvl1pPr>
            <a:lvl2pPr marL="685800" indent="-228600">
              <a:buFont typeface="Calibri" panose="020F0502020204030204" pitchFamily="34" charset="0"/>
              <a:buChar char="–"/>
              <a:defRPr sz="2000"/>
            </a:lvl2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10"/>
          </p:nvPr>
        </p:nvSpPr>
        <p:spPr/>
        <p:txBody>
          <a:bodyPr/>
          <a:lstStyle/>
          <a:p>
            <a:r>
              <a:rPr lang="en-US"/>
              <a:t>Roger Forty</a:t>
            </a:r>
            <a:endParaRPr lang="en-GB"/>
          </a:p>
        </p:txBody>
      </p:sp>
      <p:sp>
        <p:nvSpPr>
          <p:cNvPr id="5" name="Footer Placeholder 4"/>
          <p:cNvSpPr>
            <a:spLocks noGrp="1"/>
          </p:cNvSpPr>
          <p:nvPr>
            <p:ph type="ftr" sz="quarter" idx="11"/>
          </p:nvPr>
        </p:nvSpPr>
        <p:spPr/>
        <p:txBody>
          <a:bodyPr/>
          <a:lstStyle/>
          <a:p>
            <a:r>
              <a:rPr lang="en-GB"/>
              <a:t>Progress on ARC</a:t>
            </a:r>
          </a:p>
        </p:txBody>
      </p:sp>
      <p:sp>
        <p:nvSpPr>
          <p:cNvPr id="6" name="Slide Number Placeholder 5"/>
          <p:cNvSpPr>
            <a:spLocks noGrp="1"/>
          </p:cNvSpPr>
          <p:nvPr>
            <p:ph type="sldNum" sz="quarter" idx="12"/>
          </p:nvPr>
        </p:nvSpPr>
        <p:spPr/>
        <p:txBody>
          <a:bodyPr/>
          <a:lstStyle/>
          <a:p>
            <a:fld id="{B3C84E7F-BC88-4FFF-92AC-EB50DEC5D26E}" type="slidenum">
              <a:rPr lang="en-GB" smtClean="0"/>
              <a:t>‹#›</a:t>
            </a:fld>
            <a:endParaRPr lang="en-GB"/>
          </a:p>
        </p:txBody>
      </p:sp>
    </p:spTree>
    <p:extLst>
      <p:ext uri="{BB962C8B-B14F-4D97-AF65-F5344CB8AC3E}">
        <p14:creationId xmlns:p14="http://schemas.microsoft.com/office/powerpoint/2010/main" val="21425948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r>
              <a:rPr lang="en-US"/>
              <a:t>Roger Forty</a:t>
            </a:r>
            <a:endParaRPr lang="en-GB"/>
          </a:p>
        </p:txBody>
      </p:sp>
      <p:sp>
        <p:nvSpPr>
          <p:cNvPr id="5" name="Footer Placeholder 4"/>
          <p:cNvSpPr>
            <a:spLocks noGrp="1"/>
          </p:cNvSpPr>
          <p:nvPr>
            <p:ph type="ftr" sz="quarter" idx="11"/>
          </p:nvPr>
        </p:nvSpPr>
        <p:spPr/>
        <p:txBody>
          <a:bodyPr/>
          <a:lstStyle/>
          <a:p>
            <a:r>
              <a:rPr lang="en-GB"/>
              <a:t>Progress on ARC</a:t>
            </a:r>
          </a:p>
        </p:txBody>
      </p:sp>
      <p:sp>
        <p:nvSpPr>
          <p:cNvPr id="6" name="Slide Number Placeholder 5"/>
          <p:cNvSpPr>
            <a:spLocks noGrp="1"/>
          </p:cNvSpPr>
          <p:nvPr>
            <p:ph type="sldNum" sz="quarter" idx="12"/>
          </p:nvPr>
        </p:nvSpPr>
        <p:spPr/>
        <p:txBody>
          <a:bodyPr/>
          <a:lstStyle/>
          <a:p>
            <a:fld id="{B3C84E7F-BC88-4FFF-92AC-EB50DEC5D26E}" type="slidenum">
              <a:rPr lang="en-GB" smtClean="0"/>
              <a:t>‹#›</a:t>
            </a:fld>
            <a:endParaRPr lang="en-GB"/>
          </a:p>
        </p:txBody>
      </p:sp>
    </p:spTree>
    <p:extLst>
      <p:ext uri="{BB962C8B-B14F-4D97-AF65-F5344CB8AC3E}">
        <p14:creationId xmlns:p14="http://schemas.microsoft.com/office/powerpoint/2010/main" val="15448710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r>
              <a:rPr lang="en-US"/>
              <a:t>Roger Forty</a:t>
            </a:r>
            <a:endParaRPr lang="en-GB"/>
          </a:p>
        </p:txBody>
      </p:sp>
      <p:sp>
        <p:nvSpPr>
          <p:cNvPr id="6" name="Footer Placeholder 5"/>
          <p:cNvSpPr>
            <a:spLocks noGrp="1"/>
          </p:cNvSpPr>
          <p:nvPr>
            <p:ph type="ftr" sz="quarter" idx="11"/>
          </p:nvPr>
        </p:nvSpPr>
        <p:spPr/>
        <p:txBody>
          <a:bodyPr/>
          <a:lstStyle/>
          <a:p>
            <a:r>
              <a:rPr lang="en-GB"/>
              <a:t>Progress on ARC</a:t>
            </a:r>
          </a:p>
        </p:txBody>
      </p:sp>
      <p:sp>
        <p:nvSpPr>
          <p:cNvPr id="7" name="Slide Number Placeholder 6"/>
          <p:cNvSpPr>
            <a:spLocks noGrp="1"/>
          </p:cNvSpPr>
          <p:nvPr>
            <p:ph type="sldNum" sz="quarter" idx="12"/>
          </p:nvPr>
        </p:nvSpPr>
        <p:spPr/>
        <p:txBody>
          <a:bodyPr/>
          <a:lstStyle/>
          <a:p>
            <a:fld id="{B3C84E7F-BC88-4FFF-92AC-EB50DEC5D26E}" type="slidenum">
              <a:rPr lang="en-GB" smtClean="0"/>
              <a:t>‹#›</a:t>
            </a:fld>
            <a:endParaRPr lang="en-GB"/>
          </a:p>
        </p:txBody>
      </p:sp>
    </p:spTree>
    <p:extLst>
      <p:ext uri="{BB962C8B-B14F-4D97-AF65-F5344CB8AC3E}">
        <p14:creationId xmlns:p14="http://schemas.microsoft.com/office/powerpoint/2010/main" val="15968881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r>
              <a:rPr lang="en-US"/>
              <a:t>Roger Forty</a:t>
            </a:r>
            <a:endParaRPr lang="en-GB"/>
          </a:p>
        </p:txBody>
      </p:sp>
      <p:sp>
        <p:nvSpPr>
          <p:cNvPr id="8" name="Footer Placeholder 7"/>
          <p:cNvSpPr>
            <a:spLocks noGrp="1"/>
          </p:cNvSpPr>
          <p:nvPr>
            <p:ph type="ftr" sz="quarter" idx="11"/>
          </p:nvPr>
        </p:nvSpPr>
        <p:spPr/>
        <p:txBody>
          <a:bodyPr/>
          <a:lstStyle/>
          <a:p>
            <a:r>
              <a:rPr lang="en-GB"/>
              <a:t>Progress on ARC</a:t>
            </a:r>
          </a:p>
        </p:txBody>
      </p:sp>
      <p:sp>
        <p:nvSpPr>
          <p:cNvPr id="9" name="Slide Number Placeholder 8"/>
          <p:cNvSpPr>
            <a:spLocks noGrp="1"/>
          </p:cNvSpPr>
          <p:nvPr>
            <p:ph type="sldNum" sz="quarter" idx="12"/>
          </p:nvPr>
        </p:nvSpPr>
        <p:spPr/>
        <p:txBody>
          <a:bodyPr/>
          <a:lstStyle/>
          <a:p>
            <a:fld id="{B3C84E7F-BC88-4FFF-92AC-EB50DEC5D26E}" type="slidenum">
              <a:rPr lang="en-GB" smtClean="0"/>
              <a:t>‹#›</a:t>
            </a:fld>
            <a:endParaRPr lang="en-GB"/>
          </a:p>
        </p:txBody>
      </p:sp>
    </p:spTree>
    <p:extLst>
      <p:ext uri="{BB962C8B-B14F-4D97-AF65-F5344CB8AC3E}">
        <p14:creationId xmlns:p14="http://schemas.microsoft.com/office/powerpoint/2010/main" val="24859934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r>
              <a:rPr lang="en-US"/>
              <a:t>Roger Forty</a:t>
            </a:r>
            <a:endParaRPr lang="en-GB"/>
          </a:p>
        </p:txBody>
      </p:sp>
      <p:sp>
        <p:nvSpPr>
          <p:cNvPr id="4" name="Footer Placeholder 3"/>
          <p:cNvSpPr>
            <a:spLocks noGrp="1"/>
          </p:cNvSpPr>
          <p:nvPr>
            <p:ph type="ftr" sz="quarter" idx="11"/>
          </p:nvPr>
        </p:nvSpPr>
        <p:spPr/>
        <p:txBody>
          <a:bodyPr/>
          <a:lstStyle/>
          <a:p>
            <a:r>
              <a:rPr lang="en-GB"/>
              <a:t>Progress on ARC</a:t>
            </a:r>
          </a:p>
        </p:txBody>
      </p:sp>
      <p:sp>
        <p:nvSpPr>
          <p:cNvPr id="5" name="Slide Number Placeholder 4"/>
          <p:cNvSpPr>
            <a:spLocks noGrp="1"/>
          </p:cNvSpPr>
          <p:nvPr>
            <p:ph type="sldNum" sz="quarter" idx="12"/>
          </p:nvPr>
        </p:nvSpPr>
        <p:spPr/>
        <p:txBody>
          <a:bodyPr/>
          <a:lstStyle/>
          <a:p>
            <a:fld id="{B3C84E7F-BC88-4FFF-92AC-EB50DEC5D26E}" type="slidenum">
              <a:rPr lang="en-GB" smtClean="0"/>
              <a:t>‹#›</a:t>
            </a:fld>
            <a:endParaRPr lang="en-GB"/>
          </a:p>
        </p:txBody>
      </p:sp>
    </p:spTree>
    <p:extLst>
      <p:ext uri="{BB962C8B-B14F-4D97-AF65-F5344CB8AC3E}">
        <p14:creationId xmlns:p14="http://schemas.microsoft.com/office/powerpoint/2010/main" val="26847584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Roger Forty</a:t>
            </a:r>
            <a:endParaRPr lang="en-GB"/>
          </a:p>
        </p:txBody>
      </p:sp>
      <p:sp>
        <p:nvSpPr>
          <p:cNvPr id="3" name="Footer Placeholder 2"/>
          <p:cNvSpPr>
            <a:spLocks noGrp="1"/>
          </p:cNvSpPr>
          <p:nvPr>
            <p:ph type="ftr" sz="quarter" idx="11"/>
          </p:nvPr>
        </p:nvSpPr>
        <p:spPr/>
        <p:txBody>
          <a:bodyPr/>
          <a:lstStyle/>
          <a:p>
            <a:r>
              <a:rPr lang="en-GB"/>
              <a:t>Progress on ARC</a:t>
            </a:r>
          </a:p>
        </p:txBody>
      </p:sp>
      <p:sp>
        <p:nvSpPr>
          <p:cNvPr id="4" name="Slide Number Placeholder 3"/>
          <p:cNvSpPr>
            <a:spLocks noGrp="1"/>
          </p:cNvSpPr>
          <p:nvPr>
            <p:ph type="sldNum" sz="quarter" idx="12"/>
          </p:nvPr>
        </p:nvSpPr>
        <p:spPr/>
        <p:txBody>
          <a:bodyPr/>
          <a:lstStyle/>
          <a:p>
            <a:fld id="{B3C84E7F-BC88-4FFF-92AC-EB50DEC5D26E}" type="slidenum">
              <a:rPr lang="en-GB" smtClean="0"/>
              <a:t>‹#›</a:t>
            </a:fld>
            <a:endParaRPr lang="en-GB"/>
          </a:p>
        </p:txBody>
      </p:sp>
    </p:spTree>
    <p:extLst>
      <p:ext uri="{BB962C8B-B14F-4D97-AF65-F5344CB8AC3E}">
        <p14:creationId xmlns:p14="http://schemas.microsoft.com/office/powerpoint/2010/main" val="4931243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r>
              <a:rPr lang="en-US"/>
              <a:t>Roger Forty</a:t>
            </a:r>
            <a:endParaRPr lang="en-GB"/>
          </a:p>
        </p:txBody>
      </p:sp>
      <p:sp>
        <p:nvSpPr>
          <p:cNvPr id="6" name="Footer Placeholder 5"/>
          <p:cNvSpPr>
            <a:spLocks noGrp="1"/>
          </p:cNvSpPr>
          <p:nvPr>
            <p:ph type="ftr" sz="quarter" idx="11"/>
          </p:nvPr>
        </p:nvSpPr>
        <p:spPr/>
        <p:txBody>
          <a:bodyPr/>
          <a:lstStyle/>
          <a:p>
            <a:r>
              <a:rPr lang="en-GB"/>
              <a:t>Progress on ARC</a:t>
            </a:r>
          </a:p>
        </p:txBody>
      </p:sp>
      <p:sp>
        <p:nvSpPr>
          <p:cNvPr id="7" name="Slide Number Placeholder 6"/>
          <p:cNvSpPr>
            <a:spLocks noGrp="1"/>
          </p:cNvSpPr>
          <p:nvPr>
            <p:ph type="sldNum" sz="quarter" idx="12"/>
          </p:nvPr>
        </p:nvSpPr>
        <p:spPr/>
        <p:txBody>
          <a:bodyPr/>
          <a:lstStyle/>
          <a:p>
            <a:fld id="{B3C84E7F-BC88-4FFF-92AC-EB50DEC5D26E}" type="slidenum">
              <a:rPr lang="en-GB" smtClean="0"/>
              <a:t>‹#›</a:t>
            </a:fld>
            <a:endParaRPr lang="en-GB"/>
          </a:p>
        </p:txBody>
      </p:sp>
    </p:spTree>
    <p:extLst>
      <p:ext uri="{BB962C8B-B14F-4D97-AF65-F5344CB8AC3E}">
        <p14:creationId xmlns:p14="http://schemas.microsoft.com/office/powerpoint/2010/main" val="22428078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r>
              <a:rPr lang="en-US"/>
              <a:t>Roger Forty</a:t>
            </a:r>
            <a:endParaRPr lang="en-GB"/>
          </a:p>
        </p:txBody>
      </p:sp>
      <p:sp>
        <p:nvSpPr>
          <p:cNvPr id="6" name="Footer Placeholder 5"/>
          <p:cNvSpPr>
            <a:spLocks noGrp="1"/>
          </p:cNvSpPr>
          <p:nvPr>
            <p:ph type="ftr" sz="quarter" idx="11"/>
          </p:nvPr>
        </p:nvSpPr>
        <p:spPr/>
        <p:txBody>
          <a:bodyPr/>
          <a:lstStyle/>
          <a:p>
            <a:r>
              <a:rPr lang="en-GB"/>
              <a:t>Progress on ARC</a:t>
            </a:r>
          </a:p>
        </p:txBody>
      </p:sp>
      <p:sp>
        <p:nvSpPr>
          <p:cNvPr id="7" name="Slide Number Placeholder 6"/>
          <p:cNvSpPr>
            <a:spLocks noGrp="1"/>
          </p:cNvSpPr>
          <p:nvPr>
            <p:ph type="sldNum" sz="quarter" idx="12"/>
          </p:nvPr>
        </p:nvSpPr>
        <p:spPr/>
        <p:txBody>
          <a:bodyPr/>
          <a:lstStyle/>
          <a:p>
            <a:fld id="{B3C84E7F-BC88-4FFF-92AC-EB50DEC5D26E}" type="slidenum">
              <a:rPr lang="en-GB" smtClean="0"/>
              <a:t>‹#›</a:t>
            </a:fld>
            <a:endParaRPr lang="en-GB"/>
          </a:p>
        </p:txBody>
      </p:sp>
    </p:spTree>
    <p:extLst>
      <p:ext uri="{BB962C8B-B14F-4D97-AF65-F5344CB8AC3E}">
        <p14:creationId xmlns:p14="http://schemas.microsoft.com/office/powerpoint/2010/main" val="25044274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Roger Forty</a:t>
            </a:r>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Progress on ARC</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3C84E7F-BC88-4FFF-92AC-EB50DEC5D26E}" type="slidenum">
              <a:rPr lang="en-GB" smtClean="0"/>
              <a:t>‹#›</a:t>
            </a:fld>
            <a:endParaRPr lang="en-GB"/>
          </a:p>
        </p:txBody>
      </p:sp>
    </p:spTree>
    <p:extLst>
      <p:ext uri="{BB962C8B-B14F-4D97-AF65-F5344CB8AC3E}">
        <p14:creationId xmlns:p14="http://schemas.microsoft.com/office/powerpoint/2010/main" val="14244067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indico.cern.ch/event/995850/contributions/4406336/attachments/2274813/3864163/ARC-presentation.pdf"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 Id="rId4" Type="http://schemas.openxmlformats.org/officeDocument/2006/relationships/image" Target="../media/image25.jpeg"/></Relationships>
</file>

<file path=ppt/slides/_rels/slide1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s://indico.cern.ch/event/1066234/contributions/4710425/attachments/2386849/4079274/StrangeCoupling_FCCWorkshop2022_VMMCAIRO_8Feb2022.pdf"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16.w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image" Target="../media/image19.png"/><Relationship Id="rId4" Type="http://schemas.openxmlformats.org/officeDocument/2006/relationships/image" Target="../media/image1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61586" y="1315533"/>
            <a:ext cx="9144000" cy="1087975"/>
          </a:xfrm>
        </p:spPr>
        <p:txBody>
          <a:bodyPr>
            <a:normAutofit/>
          </a:bodyPr>
          <a:lstStyle/>
          <a:p>
            <a:r>
              <a:rPr lang="en-US" dirty="0"/>
              <a:t>Progress on ARC</a:t>
            </a:r>
            <a:endParaRPr lang="en-GB" dirty="0"/>
          </a:p>
        </p:txBody>
      </p:sp>
      <p:sp>
        <p:nvSpPr>
          <p:cNvPr id="4" name="TextBox 3"/>
          <p:cNvSpPr txBox="1"/>
          <p:nvPr/>
        </p:nvSpPr>
        <p:spPr>
          <a:xfrm>
            <a:off x="4758236" y="2646341"/>
            <a:ext cx="2626296" cy="461665"/>
          </a:xfrm>
          <a:prstGeom prst="rect">
            <a:avLst/>
          </a:prstGeom>
          <a:noFill/>
        </p:spPr>
        <p:txBody>
          <a:bodyPr wrap="none" rtlCol="0">
            <a:spAutoFit/>
          </a:bodyPr>
          <a:lstStyle/>
          <a:p>
            <a:r>
              <a:rPr lang="en-US" sz="2400" i="1" dirty="0">
                <a:solidFill>
                  <a:schemeClr val="accent6">
                    <a:lumMod val="75000"/>
                  </a:schemeClr>
                </a:solidFill>
              </a:rPr>
              <a:t>Roger Forty  (CERN)</a:t>
            </a:r>
            <a:endParaRPr lang="en-GB" sz="2400" i="1" dirty="0">
              <a:solidFill>
                <a:schemeClr val="accent6">
                  <a:lumMod val="75000"/>
                </a:schemeClr>
              </a:solidFill>
            </a:endParaRPr>
          </a:p>
        </p:txBody>
      </p:sp>
      <p:sp>
        <p:nvSpPr>
          <p:cNvPr id="5" name="TextBox 4"/>
          <p:cNvSpPr txBox="1"/>
          <p:nvPr/>
        </p:nvSpPr>
        <p:spPr>
          <a:xfrm>
            <a:off x="9839793" y="344427"/>
            <a:ext cx="1558440" cy="400110"/>
          </a:xfrm>
          <a:prstGeom prst="rect">
            <a:avLst/>
          </a:prstGeom>
          <a:noFill/>
        </p:spPr>
        <p:txBody>
          <a:bodyPr wrap="none" rtlCol="0">
            <a:spAutoFit/>
          </a:bodyPr>
          <a:lstStyle/>
          <a:p>
            <a:r>
              <a:rPr lang="en-US" sz="2000" dirty="0">
                <a:solidFill>
                  <a:srgbClr val="FF0000"/>
                </a:solidFill>
              </a:rPr>
              <a:t>23 June 2022</a:t>
            </a:r>
          </a:p>
        </p:txBody>
      </p:sp>
      <p:sp>
        <p:nvSpPr>
          <p:cNvPr id="7" name="TextBox 6"/>
          <p:cNvSpPr txBox="1"/>
          <p:nvPr/>
        </p:nvSpPr>
        <p:spPr>
          <a:xfrm>
            <a:off x="1154609" y="3504447"/>
            <a:ext cx="10124567" cy="2785378"/>
          </a:xfrm>
          <a:prstGeom prst="rect">
            <a:avLst/>
          </a:prstGeom>
          <a:noFill/>
        </p:spPr>
        <p:txBody>
          <a:bodyPr wrap="none" rtlCol="0">
            <a:spAutoFit/>
          </a:bodyPr>
          <a:lstStyle/>
          <a:p>
            <a:pPr marL="342900" indent="-342900">
              <a:spcAft>
                <a:spcPts val="600"/>
              </a:spcAft>
              <a:buFont typeface="Arial" panose="020B0604020202020204" pitchFamily="34" charset="0"/>
              <a:buChar char="•"/>
            </a:pPr>
            <a:r>
              <a:rPr lang="en-GB" sz="2000" dirty="0">
                <a:solidFill>
                  <a:schemeClr val="tx2"/>
                </a:solidFill>
              </a:rPr>
              <a:t>ARC is a novel RICH detector concept, </a:t>
            </a:r>
            <a:r>
              <a:rPr lang="en-GB" sz="2000" dirty="0" smtClean="0">
                <a:solidFill>
                  <a:schemeClr val="tx2"/>
                </a:solidFill>
              </a:rPr>
              <a:t>first presented </a:t>
            </a:r>
            <a:r>
              <a:rPr lang="en-GB" sz="2000" dirty="0">
                <a:solidFill>
                  <a:schemeClr val="tx2"/>
                </a:solidFill>
              </a:rPr>
              <a:t>at the FCC week last year [</a:t>
            </a:r>
            <a:r>
              <a:rPr lang="en-GB" sz="2000" dirty="0">
                <a:solidFill>
                  <a:schemeClr val="tx2"/>
                </a:solidFill>
                <a:hlinkClick r:id="rId2"/>
              </a:rPr>
              <a:t>link</a:t>
            </a:r>
            <a:r>
              <a:rPr lang="en-GB" sz="2000" dirty="0">
                <a:solidFill>
                  <a:schemeClr val="tx2"/>
                </a:solidFill>
              </a:rPr>
              <a:t>] </a:t>
            </a:r>
            <a:br>
              <a:rPr lang="en-GB" sz="2000" dirty="0">
                <a:solidFill>
                  <a:schemeClr val="tx2"/>
                </a:solidFill>
              </a:rPr>
            </a:br>
            <a:r>
              <a:rPr lang="en-GB" sz="2000" dirty="0">
                <a:solidFill>
                  <a:schemeClr val="tx2"/>
                </a:solidFill>
              </a:rPr>
              <a:t>as a </a:t>
            </a:r>
            <a:r>
              <a:rPr lang="en-GB" sz="2000" dirty="0" smtClean="0">
                <a:solidFill>
                  <a:schemeClr val="tx2"/>
                </a:solidFill>
              </a:rPr>
              <a:t>candidate solution </a:t>
            </a:r>
            <a:r>
              <a:rPr lang="en-GB" sz="2000" dirty="0">
                <a:solidFill>
                  <a:schemeClr val="tx2"/>
                </a:solidFill>
              </a:rPr>
              <a:t>for the particle identification requirements of </a:t>
            </a:r>
            <a:r>
              <a:rPr lang="en-GB" sz="2000" dirty="0" smtClean="0">
                <a:solidFill>
                  <a:schemeClr val="tx2"/>
                </a:solidFill>
              </a:rPr>
              <a:t>an FCC-</a:t>
            </a:r>
            <a:r>
              <a:rPr lang="en-GB" sz="2000" dirty="0" err="1" smtClean="0">
                <a:solidFill>
                  <a:schemeClr val="tx2"/>
                </a:solidFill>
              </a:rPr>
              <a:t>ee</a:t>
            </a:r>
            <a:r>
              <a:rPr lang="en-GB" sz="2000" dirty="0" smtClean="0">
                <a:solidFill>
                  <a:schemeClr val="tx2"/>
                </a:solidFill>
              </a:rPr>
              <a:t> experiment </a:t>
            </a:r>
            <a:endParaRPr lang="en-GB" sz="2000" dirty="0">
              <a:solidFill>
                <a:schemeClr val="tx2"/>
              </a:solidFill>
            </a:endParaRPr>
          </a:p>
          <a:p>
            <a:pPr marL="342900" indent="-342900">
              <a:spcAft>
                <a:spcPts val="600"/>
              </a:spcAft>
              <a:buFont typeface="Arial" panose="020B0604020202020204" pitchFamily="34" charset="0"/>
              <a:buChar char="•"/>
            </a:pPr>
            <a:r>
              <a:rPr lang="en-GB" sz="2000" dirty="0">
                <a:solidFill>
                  <a:schemeClr val="tx2"/>
                </a:solidFill>
              </a:rPr>
              <a:t>Focused on achieving a compact and low-mass detector with excellent resolution</a:t>
            </a:r>
            <a:br>
              <a:rPr lang="en-GB" sz="2000" dirty="0">
                <a:solidFill>
                  <a:schemeClr val="tx2"/>
                </a:solidFill>
              </a:rPr>
            </a:br>
            <a:r>
              <a:rPr lang="en-GB" sz="2000" dirty="0">
                <a:solidFill>
                  <a:schemeClr val="tx2"/>
                </a:solidFill>
              </a:rPr>
              <a:t>→ </a:t>
            </a:r>
            <a:r>
              <a:rPr lang="en-GB" sz="2000" dirty="0" smtClean="0">
                <a:solidFill>
                  <a:schemeClr val="tx2"/>
                </a:solidFill>
              </a:rPr>
              <a:t>considered </a:t>
            </a:r>
            <a:r>
              <a:rPr lang="en-GB" sz="2000" dirty="0" smtClean="0">
                <a:solidFill>
                  <a:schemeClr val="tx2"/>
                </a:solidFill>
              </a:rPr>
              <a:t>pressurizing </a:t>
            </a:r>
            <a:r>
              <a:rPr lang="en-GB" sz="2000" dirty="0">
                <a:solidFill>
                  <a:schemeClr val="tx2"/>
                </a:solidFill>
              </a:rPr>
              <a:t>the radiator gas, </a:t>
            </a:r>
            <a:r>
              <a:rPr lang="en-GB" sz="2000" dirty="0" smtClean="0">
                <a:solidFill>
                  <a:schemeClr val="tx2"/>
                </a:solidFill>
              </a:rPr>
              <a:t>and developed </a:t>
            </a:r>
            <a:r>
              <a:rPr lang="en-GB" sz="2000" dirty="0">
                <a:solidFill>
                  <a:schemeClr val="tx2"/>
                </a:solidFill>
              </a:rPr>
              <a:t>a light-weight </a:t>
            </a:r>
            <a:r>
              <a:rPr lang="en-GB" sz="2000" dirty="0" smtClean="0">
                <a:solidFill>
                  <a:schemeClr val="tx2"/>
                </a:solidFill>
              </a:rPr>
              <a:t>vessel</a:t>
            </a:r>
            <a:endParaRPr lang="en-GB" sz="2000" dirty="0">
              <a:solidFill>
                <a:schemeClr val="tx2"/>
              </a:solidFill>
            </a:endParaRPr>
          </a:p>
          <a:p>
            <a:pPr marL="342900" indent="-342900">
              <a:spcAft>
                <a:spcPts val="600"/>
              </a:spcAft>
              <a:buFont typeface="Arial" panose="020B0604020202020204" pitchFamily="34" charset="0"/>
              <a:buChar char="•"/>
            </a:pPr>
            <a:r>
              <a:rPr lang="en-GB" sz="2000" dirty="0">
                <a:solidFill>
                  <a:schemeClr val="tx2"/>
                </a:solidFill>
              </a:rPr>
              <a:t>Given the limited radial space, use many similar cells each with its own </a:t>
            </a:r>
            <a:r>
              <a:rPr lang="en-GB" sz="2000" dirty="0" err="1">
                <a:solidFill>
                  <a:schemeClr val="tx2"/>
                </a:solidFill>
              </a:rPr>
              <a:t>photosensor</a:t>
            </a:r>
            <a:r>
              <a:rPr lang="en-GB" sz="2000" dirty="0">
                <a:solidFill>
                  <a:schemeClr val="tx2"/>
                </a:solidFill>
              </a:rPr>
              <a:t/>
            </a:r>
            <a:br>
              <a:rPr lang="en-GB" sz="2000" dirty="0">
                <a:solidFill>
                  <a:schemeClr val="tx2"/>
                </a:solidFill>
              </a:rPr>
            </a:br>
            <a:r>
              <a:rPr lang="en-GB" sz="2000" dirty="0">
                <a:solidFill>
                  <a:schemeClr val="tx2"/>
                </a:solidFill>
              </a:rPr>
              <a:t>→ name </a:t>
            </a:r>
            <a:r>
              <a:rPr lang="en-GB" sz="2000" b="1" dirty="0">
                <a:solidFill>
                  <a:schemeClr val="tx2"/>
                </a:solidFill>
              </a:rPr>
              <a:t>A</a:t>
            </a:r>
            <a:r>
              <a:rPr lang="en-GB" sz="2000" dirty="0">
                <a:solidFill>
                  <a:schemeClr val="tx2"/>
                </a:solidFill>
              </a:rPr>
              <a:t>rray of </a:t>
            </a:r>
            <a:r>
              <a:rPr lang="en-GB" sz="2000" b="1" dirty="0">
                <a:solidFill>
                  <a:schemeClr val="tx2"/>
                </a:solidFill>
              </a:rPr>
              <a:t>R</a:t>
            </a:r>
            <a:r>
              <a:rPr lang="en-GB" sz="2000" dirty="0">
                <a:solidFill>
                  <a:schemeClr val="tx2"/>
                </a:solidFill>
              </a:rPr>
              <a:t>ICH </a:t>
            </a:r>
            <a:r>
              <a:rPr lang="en-GB" sz="2000" b="1" dirty="0">
                <a:solidFill>
                  <a:schemeClr val="tx2"/>
                </a:solidFill>
              </a:rPr>
              <a:t>C</a:t>
            </a:r>
            <a:r>
              <a:rPr lang="en-GB" sz="2000" dirty="0">
                <a:solidFill>
                  <a:schemeClr val="tx2"/>
                </a:solidFill>
              </a:rPr>
              <a:t>ells (or Aerogel RICH Cells, if aerogel is used as a dual radiator)</a:t>
            </a:r>
          </a:p>
          <a:p>
            <a:pPr marL="342900" indent="-342900">
              <a:spcAft>
                <a:spcPts val="600"/>
              </a:spcAft>
              <a:buFont typeface="Arial" panose="020B0604020202020204" pitchFamily="34" charset="0"/>
              <a:buChar char="•"/>
            </a:pPr>
            <a:r>
              <a:rPr lang="en-GB" sz="2000" dirty="0">
                <a:solidFill>
                  <a:schemeClr val="tx2"/>
                </a:solidFill>
              </a:rPr>
              <a:t>Report on progress on optimizing the optical layout + update expected </a:t>
            </a:r>
            <a:r>
              <a:rPr lang="en-GB" sz="2000" dirty="0" smtClean="0">
                <a:solidFill>
                  <a:schemeClr val="tx2"/>
                </a:solidFill>
              </a:rPr>
              <a:t>performance</a:t>
            </a:r>
            <a:br>
              <a:rPr lang="en-GB" sz="2000" dirty="0" smtClean="0">
                <a:solidFill>
                  <a:schemeClr val="tx2"/>
                </a:solidFill>
              </a:rPr>
            </a:br>
            <a:r>
              <a:rPr lang="en-GB" sz="2000" dirty="0" smtClean="0">
                <a:solidFill>
                  <a:schemeClr val="bg1">
                    <a:lumMod val="50000"/>
                  </a:schemeClr>
                </a:solidFill>
              </a:rPr>
              <a:t>(after a short </a:t>
            </a:r>
            <a:r>
              <a:rPr lang="en-GB" sz="2000" dirty="0" smtClean="0">
                <a:solidFill>
                  <a:schemeClr val="bg1">
                    <a:lumMod val="50000"/>
                  </a:schemeClr>
                </a:solidFill>
              </a:rPr>
              <a:t>recap, based on the previous slides)</a:t>
            </a:r>
            <a:endParaRPr lang="en-GB" sz="2000" dirty="0">
              <a:solidFill>
                <a:schemeClr val="bg1">
                  <a:lumMod val="50000"/>
                </a:schemeClr>
              </a:solidFill>
            </a:endParaRPr>
          </a:p>
        </p:txBody>
      </p:sp>
      <p:sp>
        <p:nvSpPr>
          <p:cNvPr id="8" name="TextBox 7"/>
          <p:cNvSpPr txBox="1"/>
          <p:nvPr/>
        </p:nvSpPr>
        <p:spPr>
          <a:xfrm>
            <a:off x="1736120" y="344427"/>
            <a:ext cx="7972311" cy="400110"/>
          </a:xfrm>
          <a:prstGeom prst="rect">
            <a:avLst/>
          </a:prstGeom>
          <a:solidFill>
            <a:schemeClr val="accent4">
              <a:lumMod val="20000"/>
              <a:lumOff val="80000"/>
            </a:schemeClr>
          </a:solidFill>
        </p:spPr>
        <p:txBody>
          <a:bodyPr wrap="none" rtlCol="0">
            <a:spAutoFit/>
          </a:bodyPr>
          <a:lstStyle/>
          <a:p>
            <a:r>
              <a:rPr lang="en-GB" sz="2000" dirty="0">
                <a:solidFill>
                  <a:schemeClr val="bg1">
                    <a:lumMod val="50000"/>
                  </a:schemeClr>
                </a:solidFill>
              </a:rPr>
              <a:t>Kick-Off Workshop on Detector Optimisation and Benchmarking for FCC-</a:t>
            </a:r>
            <a:r>
              <a:rPr lang="en-GB" sz="2000" dirty="0" err="1">
                <a:solidFill>
                  <a:schemeClr val="bg1">
                    <a:lumMod val="50000"/>
                  </a:schemeClr>
                </a:solidFill>
              </a:rPr>
              <a:t>ee</a:t>
            </a:r>
            <a:endParaRPr lang="en-GB" sz="2000" dirty="0">
              <a:solidFill>
                <a:schemeClr val="bg1">
                  <a:lumMod val="50000"/>
                </a:schemeClr>
              </a:solidFill>
            </a:endParaRPr>
          </a:p>
        </p:txBody>
      </p:sp>
    </p:spTree>
    <p:extLst>
      <p:ext uri="{BB962C8B-B14F-4D97-AF65-F5344CB8AC3E}">
        <p14:creationId xmlns:p14="http://schemas.microsoft.com/office/powerpoint/2010/main" val="213260409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75360" y="1230941"/>
            <a:ext cx="4211762" cy="3309102"/>
          </a:xfrm>
        </p:spPr>
        <p:txBody>
          <a:bodyPr/>
          <a:lstStyle/>
          <a:p>
            <a:pPr>
              <a:spcAft>
                <a:spcPts val="900"/>
              </a:spcAft>
            </a:pPr>
            <a:r>
              <a:rPr lang="en-US" dirty="0">
                <a:solidFill>
                  <a:schemeClr val="tx2"/>
                </a:solidFill>
              </a:rPr>
              <a:t>CAD views from Corrado</a:t>
            </a:r>
          </a:p>
          <a:p>
            <a:pPr>
              <a:spcAft>
                <a:spcPts val="900"/>
              </a:spcAft>
            </a:pPr>
            <a:r>
              <a:rPr lang="en-US" dirty="0">
                <a:solidFill>
                  <a:schemeClr val="accent6">
                    <a:lumMod val="75000"/>
                  </a:schemeClr>
                </a:solidFill>
              </a:rPr>
              <a:t>Thermal insulation around the mirror and sensor array would be very low mass </a:t>
            </a:r>
            <a:r>
              <a:rPr lang="en-US" dirty="0">
                <a:solidFill>
                  <a:schemeClr val="bg1">
                    <a:lumMod val="50000"/>
                  </a:schemeClr>
                </a:solidFill>
              </a:rPr>
              <a:t>(MLI: the shiny stuff that satellites are wrapped in)</a:t>
            </a:r>
          </a:p>
        </p:txBody>
      </p:sp>
      <p:sp>
        <p:nvSpPr>
          <p:cNvPr id="4" name="Date Placeholder 3"/>
          <p:cNvSpPr>
            <a:spLocks noGrp="1"/>
          </p:cNvSpPr>
          <p:nvPr>
            <p:ph type="dt" sz="half" idx="10"/>
          </p:nvPr>
        </p:nvSpPr>
        <p:spPr/>
        <p:txBody>
          <a:bodyPr/>
          <a:lstStyle/>
          <a:p>
            <a:r>
              <a:rPr lang="en-US"/>
              <a:t>Roger Forty</a:t>
            </a:r>
            <a:endParaRPr lang="en-GB"/>
          </a:p>
        </p:txBody>
      </p:sp>
      <p:sp>
        <p:nvSpPr>
          <p:cNvPr id="5" name="Footer Placeholder 4"/>
          <p:cNvSpPr>
            <a:spLocks noGrp="1"/>
          </p:cNvSpPr>
          <p:nvPr>
            <p:ph type="ftr" sz="quarter" idx="11"/>
          </p:nvPr>
        </p:nvSpPr>
        <p:spPr/>
        <p:txBody>
          <a:bodyPr/>
          <a:lstStyle/>
          <a:p>
            <a:r>
              <a:rPr lang="en-GB"/>
              <a:t>Progress on ARC</a:t>
            </a:r>
          </a:p>
        </p:txBody>
      </p:sp>
      <p:sp>
        <p:nvSpPr>
          <p:cNvPr id="6" name="Slide Number Placeholder 5"/>
          <p:cNvSpPr>
            <a:spLocks noGrp="1"/>
          </p:cNvSpPr>
          <p:nvPr>
            <p:ph type="sldNum" sz="quarter" idx="12"/>
          </p:nvPr>
        </p:nvSpPr>
        <p:spPr/>
        <p:txBody>
          <a:bodyPr/>
          <a:lstStyle/>
          <a:p>
            <a:fld id="{B3C84E7F-BC88-4FFF-92AC-EB50DEC5D26E}" type="slidenum">
              <a:rPr lang="en-GB" smtClean="0"/>
              <a:t>10</a:t>
            </a:fld>
            <a:endParaRPr lang="en-GB"/>
          </a:p>
        </p:txBody>
      </p:sp>
      <p:pic>
        <p:nvPicPr>
          <p:cNvPr id="8" name="Picture 7"/>
          <p:cNvPicPr>
            <a:picLocks noChangeAspect="1"/>
          </p:cNvPicPr>
          <p:nvPr/>
        </p:nvPicPr>
        <p:blipFill rotWithShape="1">
          <a:blip r:embed="rId2" cstate="print">
            <a:extLst>
              <a:ext uri="{28A0092B-C50C-407E-A947-70E740481C1C}">
                <a14:useLocalDpi xmlns:a14="http://schemas.microsoft.com/office/drawing/2010/main" val="0"/>
              </a:ext>
            </a:extLst>
          </a:blip>
          <a:srcRect t="38621" r="12876"/>
          <a:stretch/>
        </p:blipFill>
        <p:spPr>
          <a:xfrm>
            <a:off x="4408617" y="4281953"/>
            <a:ext cx="4766604" cy="1924185"/>
          </a:xfrm>
          <a:prstGeom prst="rect">
            <a:avLst/>
          </a:prstGeom>
        </p:spPr>
      </p:pic>
      <p:pic>
        <p:nvPicPr>
          <p:cNvPr id="10" name="Picture 9"/>
          <p:cNvPicPr>
            <a:picLocks noChangeAspect="1"/>
          </p:cNvPicPr>
          <p:nvPr/>
        </p:nvPicPr>
        <p:blipFill rotWithShape="1">
          <a:blip r:embed="rId3" cstate="print">
            <a:extLst>
              <a:ext uri="{28A0092B-C50C-407E-A947-70E740481C1C}">
                <a14:useLocalDpi xmlns:a14="http://schemas.microsoft.com/office/drawing/2010/main" val="0"/>
              </a:ext>
            </a:extLst>
          </a:blip>
          <a:srcRect l="4916" t="20230" r="3950" b="14368"/>
          <a:stretch/>
        </p:blipFill>
        <p:spPr>
          <a:xfrm>
            <a:off x="4786460" y="843148"/>
            <a:ext cx="6799398" cy="2859465"/>
          </a:xfrm>
          <a:prstGeom prst="rect">
            <a:avLst/>
          </a:prstGeom>
          <a:ln w="19050">
            <a:noFill/>
          </a:ln>
        </p:spPr>
      </p:pic>
      <p:grpSp>
        <p:nvGrpSpPr>
          <p:cNvPr id="11" name="Group 10">
            <a:extLst>
              <a:ext uri="{FF2B5EF4-FFF2-40B4-BE49-F238E27FC236}">
                <a16:creationId xmlns:a16="http://schemas.microsoft.com/office/drawing/2014/main" id="{34EA66A5-C065-41AD-ADC4-E02F58832071}"/>
              </a:ext>
            </a:extLst>
          </p:cNvPr>
          <p:cNvGrpSpPr>
            <a:grpSpLocks noChangeAspect="1"/>
          </p:cNvGrpSpPr>
          <p:nvPr/>
        </p:nvGrpSpPr>
        <p:grpSpPr>
          <a:xfrm>
            <a:off x="3885056" y="891021"/>
            <a:ext cx="7754906" cy="2584281"/>
            <a:chOff x="-1374080" y="1886865"/>
            <a:chExt cx="13387183" cy="4461209"/>
          </a:xfrm>
        </p:grpSpPr>
        <p:sp>
          <p:nvSpPr>
            <p:cNvPr id="12" name="TextBox 11">
              <a:extLst>
                <a:ext uri="{FF2B5EF4-FFF2-40B4-BE49-F238E27FC236}">
                  <a16:creationId xmlns:a16="http://schemas.microsoft.com/office/drawing/2014/main" id="{9277A43A-0E9E-43F6-9D7E-3E882ADCB40D}"/>
                </a:ext>
              </a:extLst>
            </p:cNvPr>
            <p:cNvSpPr txBox="1"/>
            <p:nvPr/>
          </p:nvSpPr>
          <p:spPr>
            <a:xfrm rot="594226">
              <a:off x="2867442" y="3808625"/>
              <a:ext cx="1462266" cy="77590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4472C4">
                      <a:lumMod val="60000"/>
                      <a:lumOff val="40000"/>
                    </a:srgbClr>
                  </a:solidFill>
                  <a:effectLst/>
                  <a:uLnTx/>
                  <a:uFillTx/>
                  <a:latin typeface="Calibri" panose="020F0502020204030204"/>
                  <a:ea typeface="+mn-ea"/>
                  <a:cs typeface="+mn-cs"/>
                </a:rPr>
                <a:t>C</a:t>
              </a:r>
              <a:r>
                <a:rPr kumimoji="0" lang="en-US" sz="2400" b="1" i="0" u="none" strike="noStrike" kern="1200" cap="none" spc="0" normalizeH="0" baseline="-25000" noProof="0" dirty="0">
                  <a:ln>
                    <a:noFill/>
                  </a:ln>
                  <a:solidFill>
                    <a:srgbClr val="4472C4">
                      <a:lumMod val="60000"/>
                      <a:lumOff val="40000"/>
                    </a:srgbClr>
                  </a:solidFill>
                  <a:effectLst/>
                  <a:uLnTx/>
                  <a:uFillTx/>
                  <a:latin typeface="Calibri" panose="020F0502020204030204"/>
                  <a:ea typeface="+mn-ea"/>
                  <a:cs typeface="+mn-cs"/>
                </a:rPr>
                <a:t>4</a:t>
              </a:r>
              <a:r>
                <a:rPr kumimoji="0" lang="en-US" sz="2400" b="1" i="0" u="none" strike="noStrike" kern="1200" cap="none" spc="0" normalizeH="0" baseline="0" noProof="0" dirty="0">
                  <a:ln>
                    <a:noFill/>
                  </a:ln>
                  <a:solidFill>
                    <a:srgbClr val="4472C4">
                      <a:lumMod val="60000"/>
                      <a:lumOff val="40000"/>
                    </a:srgbClr>
                  </a:solidFill>
                  <a:effectLst/>
                  <a:uLnTx/>
                  <a:uFillTx/>
                  <a:latin typeface="Calibri" panose="020F0502020204030204"/>
                  <a:ea typeface="+mn-ea"/>
                  <a:cs typeface="+mn-cs"/>
                </a:rPr>
                <a:t>F</a:t>
              </a:r>
              <a:r>
                <a:rPr kumimoji="0" lang="en-US" sz="2400" b="1" i="0" u="none" strike="noStrike" kern="1200" cap="none" spc="0" normalizeH="0" baseline="-25000" noProof="0" dirty="0">
                  <a:ln>
                    <a:noFill/>
                  </a:ln>
                  <a:solidFill>
                    <a:srgbClr val="4472C4">
                      <a:lumMod val="60000"/>
                      <a:lumOff val="40000"/>
                    </a:srgbClr>
                  </a:solidFill>
                  <a:effectLst/>
                  <a:uLnTx/>
                  <a:uFillTx/>
                  <a:latin typeface="Calibri" panose="020F0502020204030204"/>
                  <a:ea typeface="+mn-ea"/>
                  <a:cs typeface="+mn-cs"/>
                </a:rPr>
                <a:t>10</a:t>
              </a:r>
              <a:endParaRPr kumimoji="0" lang="en-GB" sz="2400" b="1" i="0" u="none" strike="noStrike" kern="1200" cap="none" spc="0" normalizeH="0" baseline="-25000" noProof="0" dirty="0">
                <a:ln>
                  <a:noFill/>
                </a:ln>
                <a:solidFill>
                  <a:srgbClr val="4472C4">
                    <a:lumMod val="60000"/>
                    <a:lumOff val="40000"/>
                  </a:srgbClr>
                </a:solidFill>
                <a:effectLst/>
                <a:uLnTx/>
                <a:uFillTx/>
                <a:latin typeface="Calibri" panose="020F0502020204030204"/>
                <a:ea typeface="+mn-ea"/>
                <a:cs typeface="+mn-cs"/>
              </a:endParaRPr>
            </a:p>
          </p:txBody>
        </p:sp>
        <p:sp>
          <p:nvSpPr>
            <p:cNvPr id="13" name="TextBox 12">
              <a:extLst>
                <a:ext uri="{FF2B5EF4-FFF2-40B4-BE49-F238E27FC236}">
                  <a16:creationId xmlns:a16="http://schemas.microsoft.com/office/drawing/2014/main" id="{5662DD62-4640-4851-BA05-A3E0C5BA033C}"/>
                </a:ext>
              </a:extLst>
            </p:cNvPr>
            <p:cNvSpPr txBox="1"/>
            <p:nvPr/>
          </p:nvSpPr>
          <p:spPr>
            <a:xfrm rot="425074">
              <a:off x="779873" y="4435186"/>
              <a:ext cx="2541571" cy="63757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C000"/>
                  </a:solidFill>
                  <a:effectLst/>
                  <a:uLnTx/>
                  <a:uFillTx/>
                  <a:latin typeface="Calibri" panose="020F0502020204030204"/>
                  <a:ea typeface="+mn-ea"/>
                  <a:cs typeface="+mn-cs"/>
                </a:rPr>
                <a:t>Aerogel</a:t>
              </a:r>
              <a:endParaRPr kumimoji="0" lang="en-GB" sz="1800" b="0" i="0" u="none" strike="noStrike" kern="1200" cap="none" spc="0" normalizeH="0" baseline="0" noProof="0" dirty="0">
                <a:ln>
                  <a:noFill/>
                </a:ln>
                <a:solidFill>
                  <a:srgbClr val="FFC000"/>
                </a:solidFill>
                <a:effectLst/>
                <a:uLnTx/>
                <a:uFillTx/>
                <a:latin typeface="Calibri" panose="020F0502020204030204"/>
                <a:ea typeface="+mn-ea"/>
                <a:cs typeface="+mn-cs"/>
              </a:endParaRPr>
            </a:p>
          </p:txBody>
        </p:sp>
        <p:sp>
          <p:nvSpPr>
            <p:cNvPr id="14" name="TextBox 13">
              <a:extLst>
                <a:ext uri="{FF2B5EF4-FFF2-40B4-BE49-F238E27FC236}">
                  <a16:creationId xmlns:a16="http://schemas.microsoft.com/office/drawing/2014/main" id="{D0797AD9-30DC-44E8-9D9A-FA2B91F5D20F}"/>
                </a:ext>
              </a:extLst>
            </p:cNvPr>
            <p:cNvSpPr txBox="1"/>
            <p:nvPr/>
          </p:nvSpPr>
          <p:spPr>
            <a:xfrm>
              <a:off x="-1374080" y="5338585"/>
              <a:ext cx="4166318" cy="100948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err="1">
                  <a:ln>
                    <a:noFill/>
                  </a:ln>
                  <a:solidFill>
                    <a:prstClr val="black"/>
                  </a:solidFill>
                  <a:effectLst/>
                  <a:uLnTx/>
                  <a:uFillTx/>
                  <a:latin typeface="Calibri" panose="020F0502020204030204"/>
                  <a:ea typeface="+mn-ea"/>
                  <a:cs typeface="+mn-cs"/>
                </a:rPr>
                <a:t>SiPM</a:t>
              </a: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 array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Calibri" panose="020F0502020204030204"/>
                  <a:ea typeface="+mn-ea"/>
                  <a:cs typeface="+mn-cs"/>
                </a:rPr>
                <a:t>+ cooling plate </a:t>
              </a:r>
            </a:p>
          </p:txBody>
        </p:sp>
        <p:sp>
          <p:nvSpPr>
            <p:cNvPr id="15" name="TextBox 14">
              <a:extLst>
                <a:ext uri="{FF2B5EF4-FFF2-40B4-BE49-F238E27FC236}">
                  <a16:creationId xmlns:a16="http://schemas.microsoft.com/office/drawing/2014/main" id="{2A0EEBA2-26C9-4C09-BE18-08E9B6299642}"/>
                </a:ext>
              </a:extLst>
            </p:cNvPr>
            <p:cNvSpPr txBox="1"/>
            <p:nvPr/>
          </p:nvSpPr>
          <p:spPr>
            <a:xfrm rot="719749">
              <a:off x="3953200" y="4079469"/>
              <a:ext cx="2227034" cy="1009489"/>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Calibri" panose="020F0502020204030204"/>
                  <a:ea typeface="+mn-ea"/>
                  <a:cs typeface="+mn-cs"/>
                </a:rPr>
                <a:t>gas volume </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a:solidFill>
                    <a:prstClr val="white"/>
                  </a:solidFill>
                  <a:latin typeface="Calibri" panose="020F0502020204030204"/>
                </a:rPr>
                <a:t>3.5</a:t>
              </a:r>
              <a:r>
                <a:rPr kumimoji="0" lang="en-US" sz="1600" b="0" i="0" u="none" strike="noStrike" kern="1200" cap="none" spc="0" normalizeH="0" baseline="0" noProof="0" dirty="0">
                  <a:ln>
                    <a:noFill/>
                  </a:ln>
                  <a:solidFill>
                    <a:prstClr val="white"/>
                  </a:solidFill>
                  <a:effectLst/>
                  <a:uLnTx/>
                  <a:uFillTx/>
                  <a:latin typeface="Calibri" panose="020F0502020204030204"/>
                  <a:ea typeface="+mn-ea"/>
                  <a:cs typeface="+mn-cs"/>
                </a:rPr>
                <a:t> bar</a:t>
              </a:r>
              <a:endParaRPr kumimoji="0" lang="en-GB" sz="16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cxnSp>
          <p:nvCxnSpPr>
            <p:cNvPr id="16" name="Straight Arrow Connector 15">
              <a:extLst>
                <a:ext uri="{FF2B5EF4-FFF2-40B4-BE49-F238E27FC236}">
                  <a16:creationId xmlns:a16="http://schemas.microsoft.com/office/drawing/2014/main" id="{0BDF9A8D-8F14-48D2-ACF3-0D7845D07BAF}"/>
                </a:ext>
              </a:extLst>
            </p:cNvPr>
            <p:cNvCxnSpPr>
              <a:cxnSpLocks/>
            </p:cNvCxnSpPr>
            <p:nvPr/>
          </p:nvCxnSpPr>
          <p:spPr>
            <a:xfrm>
              <a:off x="2883625" y="1886865"/>
              <a:ext cx="490220" cy="291104"/>
            </a:xfrm>
            <a:prstGeom prst="straightConnector1">
              <a:avLst/>
            </a:prstGeom>
            <a:ln>
              <a:solidFill>
                <a:schemeClr val="bg1"/>
              </a:solidFill>
              <a:headEnd w="lg" len="lg"/>
              <a:tailEnd type="oval" w="lg" len="lg"/>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3E43C729-6773-49E1-99D0-BEDCB39A27D7}"/>
                </a:ext>
              </a:extLst>
            </p:cNvPr>
            <p:cNvSpPr txBox="1"/>
            <p:nvPr/>
          </p:nvSpPr>
          <p:spPr>
            <a:xfrm rot="20440040">
              <a:off x="5998080" y="3200565"/>
              <a:ext cx="3941220" cy="47817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mirror support + thermal shield</a:t>
              </a:r>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8" name="TextBox 17">
              <a:extLst>
                <a:ext uri="{FF2B5EF4-FFF2-40B4-BE49-F238E27FC236}">
                  <a16:creationId xmlns:a16="http://schemas.microsoft.com/office/drawing/2014/main" id="{234C0CEB-0A96-4B0F-A538-5C1CD0824693}"/>
                </a:ext>
              </a:extLst>
            </p:cNvPr>
            <p:cNvSpPr txBox="1"/>
            <p:nvPr/>
          </p:nvSpPr>
          <p:spPr>
            <a:xfrm rot="21076910">
              <a:off x="5013030" y="2310504"/>
              <a:ext cx="2698544" cy="51727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white"/>
                  </a:solidFill>
                  <a:effectLst/>
                  <a:uLnTx/>
                  <a:uFillTx/>
                  <a:latin typeface="Calibri" panose="020F0502020204030204"/>
                  <a:ea typeface="+mn-ea"/>
                  <a:cs typeface="+mn-cs"/>
                </a:rPr>
                <a:t>Vessel-Outer- Wall</a:t>
              </a:r>
              <a:endParaRPr kumimoji="0" lang="en-GB" sz="14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9" name="TextBox 18">
              <a:extLst>
                <a:ext uri="{FF2B5EF4-FFF2-40B4-BE49-F238E27FC236}">
                  <a16:creationId xmlns:a16="http://schemas.microsoft.com/office/drawing/2014/main" id="{56A9818D-5D8C-4809-99FD-C07EABEF7BAE}"/>
                </a:ext>
              </a:extLst>
            </p:cNvPr>
            <p:cNvSpPr txBox="1"/>
            <p:nvPr/>
          </p:nvSpPr>
          <p:spPr>
            <a:xfrm rot="19492251">
              <a:off x="6248108" y="5639096"/>
              <a:ext cx="2698543" cy="51727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Vessel-Inner-Wall</a:t>
              </a:r>
              <a:endParaRPr kumimoji="0" lang="en-GB"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0" name="TextBox 19">
              <a:extLst>
                <a:ext uri="{FF2B5EF4-FFF2-40B4-BE49-F238E27FC236}">
                  <a16:creationId xmlns:a16="http://schemas.microsoft.com/office/drawing/2014/main" id="{18EF9CD8-8359-4298-B4EC-C4B46B218D33}"/>
                </a:ext>
              </a:extLst>
            </p:cNvPr>
            <p:cNvSpPr txBox="1"/>
            <p:nvPr/>
          </p:nvSpPr>
          <p:spPr>
            <a:xfrm rot="19614921">
              <a:off x="5774407" y="5358317"/>
              <a:ext cx="2698543" cy="46554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thermal shield</a:t>
              </a:r>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1" name="TextBox 20">
              <a:extLst>
                <a:ext uri="{FF2B5EF4-FFF2-40B4-BE49-F238E27FC236}">
                  <a16:creationId xmlns:a16="http://schemas.microsoft.com/office/drawing/2014/main" id="{E5723E3E-2C5A-45B4-A8BC-50966986C490}"/>
                </a:ext>
              </a:extLst>
            </p:cNvPr>
            <p:cNvSpPr txBox="1"/>
            <p:nvPr/>
          </p:nvSpPr>
          <p:spPr>
            <a:xfrm>
              <a:off x="9630432" y="3900434"/>
              <a:ext cx="2382671" cy="743834"/>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prstClr val="black"/>
                  </a:solidFill>
                  <a:effectLst/>
                  <a:uLnTx/>
                  <a:uFillTx/>
                  <a:latin typeface="Calibri" panose="020F0502020204030204"/>
                  <a:ea typeface="+mn-ea"/>
                  <a:cs typeface="+mn-cs"/>
                </a:rPr>
                <a:t>Vessel Circumferential rib</a:t>
              </a:r>
              <a:endParaRPr kumimoji="0" lang="en-GB" sz="11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cxnSp>
        <p:nvCxnSpPr>
          <p:cNvPr id="22" name="Straight Arrow Connector 21">
            <a:extLst>
              <a:ext uri="{FF2B5EF4-FFF2-40B4-BE49-F238E27FC236}">
                <a16:creationId xmlns:a16="http://schemas.microsoft.com/office/drawing/2014/main" id="{3017EEB2-4EC6-4E70-8232-2DBD7C9A201F}"/>
              </a:ext>
            </a:extLst>
          </p:cNvPr>
          <p:cNvCxnSpPr>
            <a:cxnSpLocks/>
          </p:cNvCxnSpPr>
          <p:nvPr/>
        </p:nvCxnSpPr>
        <p:spPr>
          <a:xfrm flipH="1" flipV="1">
            <a:off x="10941930" y="1552810"/>
            <a:ext cx="499352" cy="488216"/>
          </a:xfrm>
          <a:prstGeom prst="straightConnector1">
            <a:avLst/>
          </a:prstGeom>
          <a:ln>
            <a:solidFill>
              <a:srgbClr val="FF0000"/>
            </a:solidFill>
            <a:headEnd w="sm" len="sm"/>
            <a:tailEnd type="oval" w="med" len="med"/>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C3342D30-0439-4353-B50C-06B169F9C491}"/>
              </a:ext>
            </a:extLst>
          </p:cNvPr>
          <p:cNvCxnSpPr>
            <a:cxnSpLocks/>
          </p:cNvCxnSpPr>
          <p:nvPr/>
        </p:nvCxnSpPr>
        <p:spPr>
          <a:xfrm flipV="1">
            <a:off x="5616582" y="2748416"/>
            <a:ext cx="250247" cy="374328"/>
          </a:xfrm>
          <a:prstGeom prst="straightConnector1">
            <a:avLst/>
          </a:prstGeom>
          <a:ln>
            <a:solidFill>
              <a:srgbClr val="FF0000"/>
            </a:solidFill>
            <a:headEnd w="sm" len="sm"/>
            <a:tailEnd type="oval" w="med" len="med"/>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82A63914-2DFC-4C1E-B140-ECCAB4CCA752}"/>
              </a:ext>
            </a:extLst>
          </p:cNvPr>
          <p:cNvCxnSpPr>
            <a:cxnSpLocks/>
          </p:cNvCxnSpPr>
          <p:nvPr/>
        </p:nvCxnSpPr>
        <p:spPr>
          <a:xfrm>
            <a:off x="8186159" y="2085594"/>
            <a:ext cx="0" cy="17120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BEE5D3D3-45C6-41E9-BBE2-E41DCABD9B22}"/>
              </a:ext>
            </a:extLst>
          </p:cNvPr>
          <p:cNvSpPr txBox="1"/>
          <p:nvPr/>
        </p:nvSpPr>
        <p:spPr>
          <a:xfrm rot="360393">
            <a:off x="4978704" y="1757728"/>
            <a:ext cx="1308433" cy="474232"/>
          </a:xfrm>
          <a:prstGeom prst="rect">
            <a:avLst/>
          </a:prstGeom>
          <a:noFill/>
        </p:spPr>
        <p:txBody>
          <a:bodyPr wrap="square" rtlCol="0">
            <a:prstTxWarp prst="textArchUp">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white"/>
                </a:solidFill>
                <a:effectLst/>
                <a:uLnTx/>
                <a:uFillTx/>
                <a:latin typeface="Calibri" panose="020F0502020204030204"/>
                <a:ea typeface="+mn-ea"/>
                <a:cs typeface="+mn-cs"/>
              </a:rPr>
              <a:t>mirror</a:t>
            </a:r>
            <a:endParaRPr kumimoji="0" lang="en-GB" sz="16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Title 1"/>
          <p:cNvSpPr>
            <a:spLocks noGrp="1"/>
          </p:cNvSpPr>
          <p:nvPr>
            <p:ph type="title"/>
          </p:nvPr>
        </p:nvSpPr>
        <p:spPr/>
        <p:txBody>
          <a:bodyPr/>
          <a:lstStyle/>
          <a:p>
            <a:r>
              <a:rPr lang="en-US" dirty="0"/>
              <a:t>ARC detector details</a:t>
            </a:r>
            <a:endParaRPr lang="en-GB" dirty="0"/>
          </a:p>
        </p:txBody>
      </p:sp>
      <p:graphicFrame>
        <p:nvGraphicFramePr>
          <p:cNvPr id="26" name="Content Placeholder 6"/>
          <p:cNvGraphicFramePr>
            <a:graphicFrameLocks/>
          </p:cNvGraphicFramePr>
          <p:nvPr>
            <p:extLst>
              <p:ext uri="{D42A27DB-BD31-4B8C-83A1-F6EECF244321}">
                <p14:modId xmlns:p14="http://schemas.microsoft.com/office/powerpoint/2010/main" val="4079244945"/>
              </p:ext>
            </p:extLst>
          </p:nvPr>
        </p:nvGraphicFramePr>
        <p:xfrm>
          <a:off x="917504" y="3775097"/>
          <a:ext cx="3293228" cy="2438400"/>
        </p:xfrm>
        <a:graphic>
          <a:graphicData uri="http://schemas.openxmlformats.org/drawingml/2006/table">
            <a:tbl>
              <a:tblPr firstRow="1" bandRow="1">
                <a:tableStyleId>{5C22544A-7EE6-4342-B048-85BDC9FD1C3A}</a:tableStyleId>
              </a:tblPr>
              <a:tblGrid>
                <a:gridCol w="2460184">
                  <a:extLst>
                    <a:ext uri="{9D8B030D-6E8A-4147-A177-3AD203B41FA5}">
                      <a16:colId xmlns:a16="http://schemas.microsoft.com/office/drawing/2014/main" val="499180269"/>
                    </a:ext>
                  </a:extLst>
                </a:gridCol>
                <a:gridCol w="833044">
                  <a:extLst>
                    <a:ext uri="{9D8B030D-6E8A-4147-A177-3AD203B41FA5}">
                      <a16:colId xmlns:a16="http://schemas.microsoft.com/office/drawing/2014/main" val="2271629409"/>
                    </a:ext>
                  </a:extLst>
                </a:gridCol>
              </a:tblGrid>
              <a:tr h="271181">
                <a:tc>
                  <a:txBody>
                    <a:bodyPr/>
                    <a:lstStyle/>
                    <a:p>
                      <a:r>
                        <a:rPr lang="en-US" sz="1400" dirty="0"/>
                        <a:t>Detector component</a:t>
                      </a:r>
                      <a:endParaRPr lang="en-GB" sz="1400" dirty="0"/>
                    </a:p>
                  </a:txBody>
                  <a:tcPr/>
                </a:tc>
                <a:tc>
                  <a:txBody>
                    <a:bodyPr/>
                    <a:lstStyle/>
                    <a:p>
                      <a:pPr algn="ctr"/>
                      <a:r>
                        <a:rPr lang="en-US" sz="1400" dirty="0"/>
                        <a:t>X</a:t>
                      </a:r>
                      <a:r>
                        <a:rPr lang="en-US" sz="1400" baseline="0" dirty="0"/>
                        <a:t>/X</a:t>
                      </a:r>
                      <a:r>
                        <a:rPr lang="en-US" sz="1400" baseline="-25000" dirty="0"/>
                        <a:t>0</a:t>
                      </a:r>
                      <a:endParaRPr lang="en-GB" sz="1400" dirty="0"/>
                    </a:p>
                  </a:txBody>
                  <a:tcPr/>
                </a:tc>
                <a:extLst>
                  <a:ext uri="{0D108BD9-81ED-4DB2-BD59-A6C34878D82A}">
                    <a16:rowId xmlns:a16="http://schemas.microsoft.com/office/drawing/2014/main" val="1261002660"/>
                  </a:ext>
                </a:extLst>
              </a:tr>
              <a:tr h="271181">
                <a:tc>
                  <a:txBody>
                    <a:bodyPr/>
                    <a:lstStyle/>
                    <a:p>
                      <a:r>
                        <a:rPr lang="en-US" sz="1400" dirty="0"/>
                        <a:t>2 x vessel</a:t>
                      </a:r>
                      <a:r>
                        <a:rPr lang="en-US" sz="1400" baseline="0" dirty="0"/>
                        <a:t> wall</a:t>
                      </a:r>
                      <a:endParaRPr lang="en-GB" sz="1400" dirty="0"/>
                    </a:p>
                  </a:txBody>
                  <a:tcPr/>
                </a:tc>
                <a:tc>
                  <a:txBody>
                    <a:bodyPr/>
                    <a:lstStyle/>
                    <a:p>
                      <a:pPr algn="ctr"/>
                      <a:r>
                        <a:rPr lang="en-US" sz="1400" dirty="0"/>
                        <a:t>5 %</a:t>
                      </a:r>
                      <a:endParaRPr lang="en-GB" sz="1400" dirty="0"/>
                    </a:p>
                  </a:txBody>
                  <a:tcPr/>
                </a:tc>
                <a:extLst>
                  <a:ext uri="{0D108BD9-81ED-4DB2-BD59-A6C34878D82A}">
                    <a16:rowId xmlns:a16="http://schemas.microsoft.com/office/drawing/2014/main" val="1260826287"/>
                  </a:ext>
                </a:extLst>
              </a:tr>
              <a:tr h="27118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err="1"/>
                        <a:t>Photosensor</a:t>
                      </a:r>
                      <a:r>
                        <a:rPr lang="en-US" sz="1400" baseline="0" dirty="0"/>
                        <a:t> array/electronics</a:t>
                      </a:r>
                      <a:endParaRPr lang="en-GB" sz="14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a:t>1 %</a:t>
                      </a:r>
                      <a:endParaRPr lang="en-GB" sz="1400" dirty="0"/>
                    </a:p>
                  </a:txBody>
                  <a:tcPr/>
                </a:tc>
                <a:extLst>
                  <a:ext uri="{0D108BD9-81ED-4DB2-BD59-A6C34878D82A}">
                    <a16:rowId xmlns:a16="http://schemas.microsoft.com/office/drawing/2014/main" val="2502531322"/>
                  </a:ext>
                </a:extLst>
              </a:tr>
              <a:tr h="271181">
                <a:tc>
                  <a:txBody>
                    <a:bodyPr/>
                    <a:lstStyle/>
                    <a:p>
                      <a:r>
                        <a:rPr lang="en-US" sz="1400" dirty="0"/>
                        <a:t>Cooling plate (3</a:t>
                      </a:r>
                      <a:r>
                        <a:rPr lang="en-US" sz="1400" baseline="0" dirty="0"/>
                        <a:t> mm </a:t>
                      </a:r>
                      <a:r>
                        <a:rPr lang="en-US" sz="1400" dirty="0"/>
                        <a:t>CF)</a:t>
                      </a:r>
                      <a:endParaRPr lang="en-GB" sz="1400" dirty="0"/>
                    </a:p>
                  </a:txBody>
                  <a:tcPr/>
                </a:tc>
                <a:tc>
                  <a:txBody>
                    <a:bodyPr/>
                    <a:lstStyle/>
                    <a:p>
                      <a:pPr algn="ctr"/>
                      <a:r>
                        <a:rPr lang="en-US" sz="1400" dirty="0"/>
                        <a:t>1 %</a:t>
                      </a:r>
                      <a:endParaRPr lang="en-GB" sz="1400" dirty="0"/>
                    </a:p>
                  </a:txBody>
                  <a:tcPr/>
                </a:tc>
                <a:extLst>
                  <a:ext uri="{0D108BD9-81ED-4DB2-BD59-A6C34878D82A}">
                    <a16:rowId xmlns:a16="http://schemas.microsoft.com/office/drawing/2014/main" val="3841560147"/>
                  </a:ext>
                </a:extLst>
              </a:tr>
              <a:tr h="271181">
                <a:tc>
                  <a:txBody>
                    <a:bodyPr/>
                    <a:lstStyle/>
                    <a:p>
                      <a:r>
                        <a:rPr lang="en-US" sz="1400" dirty="0"/>
                        <a:t>Aerogel (2 cm, </a:t>
                      </a:r>
                      <a:r>
                        <a:rPr lang="en-US" sz="1400" i="1" dirty="0"/>
                        <a:t>n</a:t>
                      </a:r>
                      <a:r>
                        <a:rPr lang="en-US" sz="1400" dirty="0"/>
                        <a:t> = 1.03)</a:t>
                      </a:r>
                      <a:endParaRPr lang="en-GB" sz="1400" dirty="0"/>
                    </a:p>
                  </a:txBody>
                  <a:tcPr/>
                </a:tc>
                <a:tc>
                  <a:txBody>
                    <a:bodyPr/>
                    <a:lstStyle/>
                    <a:p>
                      <a:pPr algn="ctr"/>
                      <a:r>
                        <a:rPr lang="en-US" sz="1400" dirty="0"/>
                        <a:t>1 %</a:t>
                      </a:r>
                      <a:endParaRPr lang="en-GB" sz="1400" dirty="0"/>
                    </a:p>
                  </a:txBody>
                  <a:tcPr/>
                </a:tc>
                <a:extLst>
                  <a:ext uri="{0D108BD9-81ED-4DB2-BD59-A6C34878D82A}">
                    <a16:rowId xmlns:a16="http://schemas.microsoft.com/office/drawing/2014/main" val="2437376311"/>
                  </a:ext>
                </a:extLst>
              </a:tr>
              <a:tr h="271181">
                <a:tc>
                  <a:txBody>
                    <a:bodyPr/>
                    <a:lstStyle/>
                    <a:p>
                      <a:r>
                        <a:rPr lang="en-US" sz="1400" dirty="0"/>
                        <a:t>C</a:t>
                      </a:r>
                      <a:r>
                        <a:rPr lang="en-US" sz="1400" baseline="-25000" dirty="0"/>
                        <a:t>4</a:t>
                      </a:r>
                      <a:r>
                        <a:rPr lang="en-US" sz="1400" dirty="0"/>
                        <a:t>F</a:t>
                      </a:r>
                      <a:r>
                        <a:rPr lang="en-US" sz="1400" baseline="-25000" dirty="0"/>
                        <a:t>10</a:t>
                      </a:r>
                      <a:r>
                        <a:rPr lang="en-US" sz="1400" dirty="0"/>
                        <a:t> gas (13 cm @ 3.5 bar)</a:t>
                      </a:r>
                      <a:endParaRPr lang="en-GB" sz="1400" dirty="0"/>
                    </a:p>
                  </a:txBody>
                  <a:tcPr/>
                </a:tc>
                <a:tc>
                  <a:txBody>
                    <a:bodyPr/>
                    <a:lstStyle/>
                    <a:p>
                      <a:pPr algn="ctr"/>
                      <a:r>
                        <a:rPr lang="en-US" sz="1400" dirty="0"/>
                        <a:t>1 %</a:t>
                      </a:r>
                      <a:endParaRPr lang="en-GB" sz="1400" dirty="0"/>
                    </a:p>
                  </a:txBody>
                  <a:tcPr/>
                </a:tc>
                <a:extLst>
                  <a:ext uri="{0D108BD9-81ED-4DB2-BD59-A6C34878D82A}">
                    <a16:rowId xmlns:a16="http://schemas.microsoft.com/office/drawing/2014/main" val="2910953795"/>
                  </a:ext>
                </a:extLst>
              </a:tr>
              <a:tr h="271181">
                <a:tc>
                  <a:txBody>
                    <a:bodyPr/>
                    <a:lstStyle/>
                    <a:p>
                      <a:r>
                        <a:rPr lang="en-US" sz="1400" dirty="0"/>
                        <a:t>Focusing mirror</a:t>
                      </a:r>
                      <a:endParaRPr lang="en-GB" sz="1400" dirty="0"/>
                    </a:p>
                  </a:txBody>
                  <a:tcPr/>
                </a:tc>
                <a:tc>
                  <a:txBody>
                    <a:bodyPr/>
                    <a:lstStyle/>
                    <a:p>
                      <a:pPr algn="ctr"/>
                      <a:r>
                        <a:rPr lang="en-US" sz="1400" dirty="0"/>
                        <a:t>1 %</a:t>
                      </a:r>
                      <a:endParaRPr lang="en-GB" sz="1400" dirty="0"/>
                    </a:p>
                  </a:txBody>
                  <a:tcPr/>
                </a:tc>
                <a:extLst>
                  <a:ext uri="{0D108BD9-81ED-4DB2-BD59-A6C34878D82A}">
                    <a16:rowId xmlns:a16="http://schemas.microsoft.com/office/drawing/2014/main" val="1307424298"/>
                  </a:ext>
                </a:extLst>
              </a:tr>
              <a:tr h="271181">
                <a:tc>
                  <a:txBody>
                    <a:bodyPr/>
                    <a:lstStyle/>
                    <a:p>
                      <a:r>
                        <a:rPr lang="en-US" sz="1400" b="1" dirty="0"/>
                        <a:t>Total</a:t>
                      </a:r>
                      <a:endParaRPr lang="en-GB" sz="1400" b="1" dirty="0"/>
                    </a:p>
                  </a:txBody>
                  <a:tcPr/>
                </a:tc>
                <a:tc>
                  <a:txBody>
                    <a:bodyPr/>
                    <a:lstStyle/>
                    <a:p>
                      <a:pPr algn="ctr"/>
                      <a:r>
                        <a:rPr lang="en-US" sz="1400" dirty="0"/>
                        <a:t>10 %</a:t>
                      </a:r>
                      <a:endParaRPr lang="en-GB" sz="1400" dirty="0"/>
                    </a:p>
                  </a:txBody>
                  <a:tcPr/>
                </a:tc>
                <a:extLst>
                  <a:ext uri="{0D108BD9-81ED-4DB2-BD59-A6C34878D82A}">
                    <a16:rowId xmlns:a16="http://schemas.microsoft.com/office/drawing/2014/main" val="1860581417"/>
                  </a:ext>
                </a:extLst>
              </a:tr>
            </a:tbl>
          </a:graphicData>
        </a:graphic>
      </p:graphicFrame>
      <p:pic>
        <p:nvPicPr>
          <p:cNvPr id="7" name="Picture 6" descr="A picture containing fan, gear&#10;&#10;Description automatically generated">
            <a:extLst>
              <a:ext uri="{FF2B5EF4-FFF2-40B4-BE49-F238E27FC236}">
                <a16:creationId xmlns:a16="http://schemas.microsoft.com/office/drawing/2014/main" id="{48CF1746-30BB-42DB-8C4E-3055871C638F}"/>
              </a:ext>
            </a:extLst>
          </p:cNvPr>
          <p:cNvPicPr>
            <a:picLocks noChangeAspect="1"/>
          </p:cNvPicPr>
          <p:nvPr/>
        </p:nvPicPr>
        <p:blipFill rotWithShape="1">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l="36449" t="5286" r="24560"/>
          <a:stretch/>
        </p:blipFill>
        <p:spPr>
          <a:xfrm>
            <a:off x="9188743" y="2975778"/>
            <a:ext cx="2707583" cy="3382722"/>
          </a:xfrm>
          <a:prstGeom prst="rect">
            <a:avLst/>
          </a:prstGeom>
        </p:spPr>
      </p:pic>
      <p:sp>
        <p:nvSpPr>
          <p:cNvPr id="9" name="TextBox 8"/>
          <p:cNvSpPr txBox="1"/>
          <p:nvPr/>
        </p:nvSpPr>
        <p:spPr>
          <a:xfrm>
            <a:off x="4800185" y="3759155"/>
            <a:ext cx="2916889" cy="369332"/>
          </a:xfrm>
          <a:prstGeom prst="rect">
            <a:avLst/>
          </a:prstGeom>
          <a:noFill/>
        </p:spPr>
        <p:txBody>
          <a:bodyPr wrap="none" rtlCol="0">
            <a:spAutoFit/>
          </a:bodyPr>
          <a:lstStyle/>
          <a:p>
            <a:r>
              <a:rPr lang="en-US" b="1" dirty="0"/>
              <a:t>Barrel sector and integration</a:t>
            </a:r>
            <a:endParaRPr lang="en-GB" b="1" dirty="0"/>
          </a:p>
        </p:txBody>
      </p:sp>
      <p:sp>
        <p:nvSpPr>
          <p:cNvPr id="27" name="TextBox 26"/>
          <p:cNvSpPr txBox="1"/>
          <p:nvPr/>
        </p:nvSpPr>
        <p:spPr>
          <a:xfrm>
            <a:off x="9884066" y="2644781"/>
            <a:ext cx="1626792" cy="369332"/>
          </a:xfrm>
          <a:prstGeom prst="rect">
            <a:avLst/>
          </a:prstGeom>
          <a:noFill/>
        </p:spPr>
        <p:txBody>
          <a:bodyPr wrap="none" rtlCol="0">
            <a:spAutoFit/>
          </a:bodyPr>
          <a:lstStyle/>
          <a:p>
            <a:r>
              <a:rPr lang="en-US" b="1" dirty="0"/>
              <a:t>Endcap mirrors</a:t>
            </a:r>
            <a:endParaRPr lang="en-GB" b="1" dirty="0"/>
          </a:p>
        </p:txBody>
      </p:sp>
      <p:sp>
        <p:nvSpPr>
          <p:cNvPr id="28" name="TextBox 27"/>
          <p:cNvSpPr txBox="1"/>
          <p:nvPr/>
        </p:nvSpPr>
        <p:spPr>
          <a:xfrm>
            <a:off x="1195034" y="3381510"/>
            <a:ext cx="2607893" cy="369332"/>
          </a:xfrm>
          <a:prstGeom prst="rect">
            <a:avLst/>
          </a:prstGeom>
          <a:noFill/>
        </p:spPr>
        <p:txBody>
          <a:bodyPr wrap="none" rtlCol="0">
            <a:spAutoFit/>
          </a:bodyPr>
          <a:lstStyle/>
          <a:p>
            <a:r>
              <a:rPr lang="en-US" b="1" dirty="0"/>
              <a:t>Material budget estimate</a:t>
            </a:r>
            <a:endParaRPr lang="en-GB" b="1" dirty="0"/>
          </a:p>
        </p:txBody>
      </p:sp>
      <p:grpSp>
        <p:nvGrpSpPr>
          <p:cNvPr id="34" name="Group 33"/>
          <p:cNvGrpSpPr/>
          <p:nvPr/>
        </p:nvGrpSpPr>
        <p:grpSpPr>
          <a:xfrm>
            <a:off x="83311" y="347292"/>
            <a:ext cx="10415657" cy="5332893"/>
            <a:chOff x="83311" y="347292"/>
            <a:chExt cx="10415657" cy="5332893"/>
          </a:xfrm>
        </p:grpSpPr>
        <p:sp>
          <p:nvSpPr>
            <p:cNvPr id="30" name="TextBox 29"/>
            <p:cNvSpPr txBox="1"/>
            <p:nvPr/>
          </p:nvSpPr>
          <p:spPr>
            <a:xfrm>
              <a:off x="124906" y="4932227"/>
              <a:ext cx="585417" cy="338554"/>
            </a:xfrm>
            <a:prstGeom prst="rect">
              <a:avLst/>
            </a:prstGeom>
            <a:solidFill>
              <a:srgbClr val="FFFF99"/>
            </a:solidFill>
          </p:spPr>
          <p:txBody>
            <a:bodyPr wrap="none" rtlCol="0">
              <a:spAutoFit/>
            </a:bodyPr>
            <a:lstStyle/>
            <a:p>
              <a:r>
                <a:rPr lang="en-US" sz="1600" dirty="0"/>
                <a:t>1 </a:t>
              </a:r>
              <a:r>
                <a:rPr lang="en-US" sz="1600" dirty="0" smtClean="0"/>
                <a:t>cm</a:t>
              </a:r>
              <a:endParaRPr lang="en-US" sz="1600" dirty="0"/>
            </a:p>
          </p:txBody>
        </p:sp>
        <p:sp>
          <p:nvSpPr>
            <p:cNvPr id="31" name="TextBox 30"/>
            <p:cNvSpPr txBox="1"/>
            <p:nvPr/>
          </p:nvSpPr>
          <p:spPr>
            <a:xfrm>
              <a:off x="1152281" y="3053991"/>
              <a:ext cx="1700017" cy="369332"/>
            </a:xfrm>
            <a:prstGeom prst="rect">
              <a:avLst/>
            </a:prstGeom>
            <a:solidFill>
              <a:srgbClr val="FFFF99"/>
            </a:solidFill>
          </p:spPr>
          <p:txBody>
            <a:bodyPr wrap="none" rtlCol="0">
              <a:spAutoFit/>
            </a:bodyPr>
            <a:lstStyle/>
            <a:p>
              <a:r>
                <a:rPr lang="en-US" dirty="0"/>
                <a:t>To be updated…</a:t>
              </a:r>
              <a:endParaRPr lang="en-GB" dirty="0"/>
            </a:p>
          </p:txBody>
        </p:sp>
        <p:grpSp>
          <p:nvGrpSpPr>
            <p:cNvPr id="32" name="Group 31"/>
            <p:cNvGrpSpPr/>
            <p:nvPr/>
          </p:nvGrpSpPr>
          <p:grpSpPr>
            <a:xfrm>
              <a:off x="5659310" y="347292"/>
              <a:ext cx="4839658" cy="1449626"/>
              <a:chOff x="5659310" y="347292"/>
              <a:chExt cx="4839658" cy="1449626"/>
            </a:xfrm>
          </p:grpSpPr>
          <p:sp>
            <p:nvSpPr>
              <p:cNvPr id="29" name="TextBox 28"/>
              <p:cNvSpPr txBox="1"/>
              <p:nvPr/>
            </p:nvSpPr>
            <p:spPr>
              <a:xfrm>
                <a:off x="5659310" y="347292"/>
                <a:ext cx="4839658" cy="646331"/>
              </a:xfrm>
              <a:prstGeom prst="rect">
                <a:avLst/>
              </a:prstGeom>
              <a:solidFill>
                <a:srgbClr val="FFFF99"/>
              </a:solidFill>
            </p:spPr>
            <p:txBody>
              <a:bodyPr wrap="none" rtlCol="0">
                <a:spAutoFit/>
              </a:bodyPr>
              <a:lstStyle/>
              <a:p>
                <a:r>
                  <a:rPr lang="en-US" dirty="0"/>
                  <a:t>Focusing aberrations worst at corners </a:t>
                </a:r>
                <a:r>
                  <a:rPr lang="en-US" dirty="0" smtClean="0"/>
                  <a:t>→ </a:t>
                </a:r>
                <a:r>
                  <a:rPr lang="en-US" dirty="0"/>
                  <a:t>move to </a:t>
                </a:r>
                <a:r>
                  <a:rPr lang="en-US" dirty="0" smtClean="0"/>
                  <a:t/>
                </a:r>
                <a:br>
                  <a:rPr lang="en-US" dirty="0" smtClean="0"/>
                </a:br>
                <a:r>
                  <a:rPr lang="en-US" dirty="0" smtClean="0"/>
                  <a:t>hexagonal </a:t>
                </a:r>
                <a:r>
                  <a:rPr lang="en-US" dirty="0"/>
                  <a:t>close-packed mirrors for barrel</a:t>
                </a:r>
                <a:endParaRPr lang="en-GB" dirty="0"/>
              </a:p>
            </p:txBody>
          </p:sp>
          <p:cxnSp>
            <p:nvCxnSpPr>
              <p:cNvPr id="33" name="Straight Arrow Connector 32"/>
              <p:cNvCxnSpPr/>
              <p:nvPr/>
            </p:nvCxnSpPr>
            <p:spPr>
              <a:xfrm>
                <a:off x="8610600" y="982126"/>
                <a:ext cx="0" cy="814792"/>
              </a:xfrm>
              <a:prstGeom prst="straightConnector1">
                <a:avLst/>
              </a:prstGeom>
              <a:ln w="28575">
                <a:solidFill>
                  <a:srgbClr val="FFFF99"/>
                </a:solidFill>
                <a:tailEnd type="triangle"/>
              </a:ln>
            </p:spPr>
            <p:style>
              <a:lnRef idx="1">
                <a:schemeClr val="accent1"/>
              </a:lnRef>
              <a:fillRef idx="0">
                <a:schemeClr val="accent1"/>
              </a:fillRef>
              <a:effectRef idx="0">
                <a:schemeClr val="accent1"/>
              </a:effectRef>
              <a:fontRef idx="minor">
                <a:schemeClr val="tx1"/>
              </a:fontRef>
            </p:style>
          </p:cxnSp>
        </p:grpSp>
        <p:sp>
          <p:nvSpPr>
            <p:cNvPr id="35" name="Oval 34"/>
            <p:cNvSpPr/>
            <p:nvPr/>
          </p:nvSpPr>
          <p:spPr>
            <a:xfrm>
              <a:off x="1595847" y="4994297"/>
              <a:ext cx="471441" cy="34841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7" name="Straight Arrow Connector 36"/>
            <p:cNvCxnSpPr/>
            <p:nvPr/>
          </p:nvCxnSpPr>
          <p:spPr>
            <a:xfrm flipH="1" flipV="1">
              <a:off x="838200" y="5168503"/>
              <a:ext cx="742406" cy="30382"/>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83311" y="5341631"/>
              <a:ext cx="788421" cy="338554"/>
            </a:xfrm>
            <a:prstGeom prst="rect">
              <a:avLst/>
            </a:prstGeom>
            <a:solidFill>
              <a:srgbClr val="FFFF99"/>
            </a:solidFill>
          </p:spPr>
          <p:txBody>
            <a:bodyPr wrap="none" rtlCol="0">
              <a:spAutoFit/>
            </a:bodyPr>
            <a:lstStyle/>
            <a:p>
              <a:r>
                <a:rPr lang="en-US" sz="1600" dirty="0"/>
                <a:t>x</a:t>
              </a:r>
              <a:r>
                <a:rPr lang="en-US" sz="1600" dirty="0" smtClean="0"/>
                <a:t>enon?</a:t>
              </a:r>
              <a:endParaRPr lang="en-GB" sz="1600" dirty="0"/>
            </a:p>
          </p:txBody>
        </p:sp>
      </p:grpSp>
    </p:spTree>
    <p:extLst>
      <p:ext uri="{BB962C8B-B14F-4D97-AF65-F5344CB8AC3E}">
        <p14:creationId xmlns:p14="http://schemas.microsoft.com/office/powerpoint/2010/main" val="21871133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0124" y="30274"/>
            <a:ext cx="10353675" cy="1325563"/>
          </a:xfrm>
        </p:spPr>
        <p:txBody>
          <a:bodyPr/>
          <a:lstStyle/>
          <a:p>
            <a:r>
              <a:rPr lang="en-US" dirty="0" smtClean="0"/>
              <a:t>Updated sector layout</a:t>
            </a:r>
            <a:endParaRPr lang="en-GB" dirty="0"/>
          </a:p>
        </p:txBody>
      </p:sp>
      <p:sp>
        <p:nvSpPr>
          <p:cNvPr id="3" name="Content Placeholder 2"/>
          <p:cNvSpPr>
            <a:spLocks noGrp="1"/>
          </p:cNvSpPr>
          <p:nvPr>
            <p:ph idx="1"/>
          </p:nvPr>
        </p:nvSpPr>
        <p:spPr>
          <a:xfrm>
            <a:off x="838200" y="1336787"/>
            <a:ext cx="7677150" cy="3240373"/>
          </a:xfrm>
        </p:spPr>
        <p:txBody>
          <a:bodyPr>
            <a:normAutofit/>
          </a:bodyPr>
          <a:lstStyle/>
          <a:p>
            <a:pPr>
              <a:spcAft>
                <a:spcPts val="900"/>
              </a:spcAft>
            </a:pPr>
            <a:r>
              <a:rPr lang="en-US" dirty="0" smtClean="0">
                <a:solidFill>
                  <a:schemeClr val="tx2"/>
                </a:solidFill>
              </a:rPr>
              <a:t>Hexagonal cells in the barrel sectors, but stay with ≈ rectangular for endcaps (in cylindrical </a:t>
            </a:r>
            <a:r>
              <a:rPr lang="en-US" dirty="0" err="1" smtClean="0">
                <a:solidFill>
                  <a:schemeClr val="tx2"/>
                </a:solidFill>
              </a:rPr>
              <a:t>coords</a:t>
            </a:r>
            <a:r>
              <a:rPr lang="en-US" dirty="0" smtClean="0">
                <a:solidFill>
                  <a:schemeClr val="tx2"/>
                </a:solidFill>
              </a:rPr>
              <a:t>.)—</a:t>
            </a:r>
            <a:r>
              <a:rPr lang="en-US" dirty="0" smtClean="0">
                <a:solidFill>
                  <a:schemeClr val="tx2"/>
                </a:solidFill>
              </a:rPr>
              <a:t>not obvious how hexagonal cells could be made compatible with the endcap sector geometry:  instead adjust cell width per row to match resolution achieved in the barrel </a:t>
            </a:r>
            <a:endParaRPr lang="en-US" dirty="0">
              <a:solidFill>
                <a:schemeClr val="tx2"/>
              </a:solidFill>
            </a:endParaRPr>
          </a:p>
          <a:p>
            <a:pPr>
              <a:spcAft>
                <a:spcPts val="900"/>
              </a:spcAft>
            </a:pPr>
            <a:r>
              <a:rPr lang="en-US" dirty="0" smtClean="0">
                <a:solidFill>
                  <a:schemeClr val="accent6">
                    <a:lumMod val="75000"/>
                  </a:schemeClr>
                </a:solidFill>
              </a:rPr>
              <a:t>Size slightly reduced: </a:t>
            </a:r>
            <a:r>
              <a:rPr lang="en-US" dirty="0" smtClean="0">
                <a:solidFill>
                  <a:schemeClr val="accent6">
                    <a:lumMod val="75000"/>
                  </a:schemeClr>
                </a:solidFill>
              </a:rPr>
              <a:t> 25 </a:t>
            </a:r>
            <a:r>
              <a:rPr lang="en-US" dirty="0" smtClean="0">
                <a:solidFill>
                  <a:schemeClr val="accent6">
                    <a:lumMod val="75000"/>
                  </a:schemeClr>
                </a:solidFill>
              </a:rPr>
              <a:t>cm height (at entrance window)</a:t>
            </a:r>
            <a:br>
              <a:rPr lang="en-US" dirty="0" smtClean="0">
                <a:solidFill>
                  <a:schemeClr val="accent6">
                    <a:lumMod val="75000"/>
                  </a:schemeClr>
                </a:solidFill>
              </a:rPr>
            </a:br>
            <a:r>
              <a:rPr lang="en-US" dirty="0" smtClean="0">
                <a:solidFill>
                  <a:schemeClr val="accent6">
                    <a:lumMod val="75000"/>
                  </a:schemeClr>
                </a:solidFill>
              </a:rPr>
              <a:t>Reduced sensor area per cell → total area of sensor reduced</a:t>
            </a:r>
          </a:p>
          <a:p>
            <a:pPr>
              <a:spcAft>
                <a:spcPts val="900"/>
              </a:spcAft>
            </a:pPr>
            <a:r>
              <a:rPr lang="en-US" dirty="0" smtClean="0">
                <a:solidFill>
                  <a:srgbClr val="7030A0"/>
                </a:solidFill>
              </a:rPr>
              <a:t>Profit from azimuthal symmetry:  only have to optimize 15 mirrors</a:t>
            </a:r>
          </a:p>
          <a:p>
            <a:pPr>
              <a:spcAft>
                <a:spcPts val="900"/>
              </a:spcAft>
            </a:pPr>
            <a:endParaRPr lang="en-GB" dirty="0">
              <a:solidFill>
                <a:schemeClr val="tx2"/>
              </a:solidFill>
            </a:endParaRPr>
          </a:p>
        </p:txBody>
      </p:sp>
      <p:sp>
        <p:nvSpPr>
          <p:cNvPr id="4" name="Date Placeholder 3"/>
          <p:cNvSpPr>
            <a:spLocks noGrp="1"/>
          </p:cNvSpPr>
          <p:nvPr>
            <p:ph type="dt" sz="half" idx="10"/>
          </p:nvPr>
        </p:nvSpPr>
        <p:spPr/>
        <p:txBody>
          <a:bodyPr/>
          <a:lstStyle/>
          <a:p>
            <a:r>
              <a:rPr lang="en-US" smtClean="0"/>
              <a:t>Roger Forty</a:t>
            </a:r>
            <a:endParaRPr lang="en-GB"/>
          </a:p>
        </p:txBody>
      </p:sp>
      <p:sp>
        <p:nvSpPr>
          <p:cNvPr id="5" name="Footer Placeholder 4"/>
          <p:cNvSpPr>
            <a:spLocks noGrp="1"/>
          </p:cNvSpPr>
          <p:nvPr>
            <p:ph type="ftr" sz="quarter" idx="11"/>
          </p:nvPr>
        </p:nvSpPr>
        <p:spPr/>
        <p:txBody>
          <a:bodyPr/>
          <a:lstStyle/>
          <a:p>
            <a:r>
              <a:rPr lang="en-GB" smtClean="0"/>
              <a:t>Progress on ARC</a:t>
            </a:r>
            <a:endParaRPr lang="en-GB"/>
          </a:p>
        </p:txBody>
      </p:sp>
      <p:sp>
        <p:nvSpPr>
          <p:cNvPr id="6" name="Slide Number Placeholder 5"/>
          <p:cNvSpPr>
            <a:spLocks noGrp="1"/>
          </p:cNvSpPr>
          <p:nvPr>
            <p:ph type="sldNum" sz="quarter" idx="12"/>
          </p:nvPr>
        </p:nvSpPr>
        <p:spPr/>
        <p:txBody>
          <a:bodyPr/>
          <a:lstStyle/>
          <a:p>
            <a:fld id="{B3C84E7F-BC88-4FFF-92AC-EB50DEC5D26E}" type="slidenum">
              <a:rPr lang="en-GB" smtClean="0"/>
              <a:t>11</a:t>
            </a:fld>
            <a:endParaRPr lang="en-GB"/>
          </a:p>
        </p:txBody>
      </p:sp>
      <p:pic>
        <p:nvPicPr>
          <p:cNvPr id="7" name="Picture 6"/>
          <p:cNvPicPr>
            <a:picLocks noChangeAspect="1"/>
          </p:cNvPicPr>
          <p:nvPr/>
        </p:nvPicPr>
        <p:blipFill>
          <a:blip r:embed="rId2"/>
          <a:stretch>
            <a:fillRect/>
          </a:stretch>
        </p:blipFill>
        <p:spPr>
          <a:xfrm>
            <a:off x="848682" y="3988745"/>
            <a:ext cx="4348049" cy="2271634"/>
          </a:xfrm>
          <a:prstGeom prst="rect">
            <a:avLst/>
          </a:prstGeom>
        </p:spPr>
      </p:pic>
      <p:pic>
        <p:nvPicPr>
          <p:cNvPr id="8" name="Picture 7"/>
          <p:cNvPicPr>
            <a:picLocks noChangeAspect="1"/>
          </p:cNvPicPr>
          <p:nvPr/>
        </p:nvPicPr>
        <p:blipFill>
          <a:blip r:embed="rId3"/>
          <a:stretch>
            <a:fillRect/>
          </a:stretch>
        </p:blipFill>
        <p:spPr>
          <a:xfrm>
            <a:off x="8880853" y="1391891"/>
            <a:ext cx="2731018" cy="4577613"/>
          </a:xfrm>
          <a:prstGeom prst="rect">
            <a:avLst/>
          </a:prstGeom>
        </p:spPr>
      </p:pic>
      <p:sp>
        <p:nvSpPr>
          <p:cNvPr id="9" name="TextBox 8"/>
          <p:cNvSpPr txBox="1"/>
          <p:nvPr/>
        </p:nvSpPr>
        <p:spPr>
          <a:xfrm>
            <a:off x="9255337" y="1152121"/>
            <a:ext cx="1501373" cy="369332"/>
          </a:xfrm>
          <a:prstGeom prst="rect">
            <a:avLst/>
          </a:prstGeom>
          <a:noFill/>
        </p:spPr>
        <p:txBody>
          <a:bodyPr wrap="none" rtlCol="0">
            <a:spAutoFit/>
          </a:bodyPr>
          <a:lstStyle/>
          <a:p>
            <a:r>
              <a:rPr lang="en-US" b="1" dirty="0" smtClean="0"/>
              <a:t>Endcap sector</a:t>
            </a:r>
            <a:endParaRPr lang="en-GB" b="1" dirty="0"/>
          </a:p>
        </p:txBody>
      </p:sp>
      <p:sp>
        <p:nvSpPr>
          <p:cNvPr id="10" name="TextBox 9"/>
          <p:cNvSpPr txBox="1"/>
          <p:nvPr/>
        </p:nvSpPr>
        <p:spPr>
          <a:xfrm>
            <a:off x="5451860" y="4692181"/>
            <a:ext cx="3803477" cy="1323439"/>
          </a:xfrm>
          <a:prstGeom prst="rect">
            <a:avLst/>
          </a:prstGeom>
          <a:noFill/>
        </p:spPr>
        <p:txBody>
          <a:bodyPr wrap="none" rtlCol="0">
            <a:spAutoFit/>
          </a:bodyPr>
          <a:lstStyle/>
          <a:p>
            <a:r>
              <a:rPr lang="en-US" dirty="0" smtClean="0">
                <a:solidFill>
                  <a:schemeClr val="bg1">
                    <a:lumMod val="50000"/>
                  </a:schemeClr>
                </a:solidFill>
              </a:rPr>
              <a:t>40 </a:t>
            </a:r>
            <a:r>
              <a:rPr lang="en-US" dirty="0">
                <a:solidFill>
                  <a:schemeClr val="bg1">
                    <a:lumMod val="50000"/>
                  </a:schemeClr>
                </a:solidFill>
              </a:rPr>
              <a:t>(</a:t>
            </a:r>
            <a:r>
              <a:rPr lang="en-US" dirty="0" smtClean="0">
                <a:solidFill>
                  <a:schemeClr val="bg1">
                    <a:lumMod val="50000"/>
                  </a:schemeClr>
                </a:solidFill>
              </a:rPr>
              <a:t>18) </a:t>
            </a:r>
            <a:r>
              <a:rPr lang="en-US" dirty="0">
                <a:solidFill>
                  <a:schemeClr val="bg1">
                    <a:lumMod val="50000"/>
                  </a:schemeClr>
                </a:solidFill>
              </a:rPr>
              <a:t>cells per Barrel (Endcap) sector</a:t>
            </a:r>
            <a:br>
              <a:rPr lang="en-US" dirty="0">
                <a:solidFill>
                  <a:schemeClr val="bg1">
                    <a:lumMod val="50000"/>
                  </a:schemeClr>
                </a:solidFill>
              </a:rPr>
            </a:br>
            <a:r>
              <a:rPr lang="en-US" dirty="0">
                <a:solidFill>
                  <a:schemeClr val="bg1">
                    <a:lumMod val="50000"/>
                  </a:schemeClr>
                </a:solidFill>
              </a:rPr>
              <a:t>24 (24) sectors → </a:t>
            </a:r>
            <a:r>
              <a:rPr lang="en-US" dirty="0" smtClean="0">
                <a:solidFill>
                  <a:schemeClr val="bg1">
                    <a:lumMod val="50000"/>
                  </a:schemeClr>
                </a:solidFill>
              </a:rPr>
              <a:t>~ </a:t>
            </a:r>
            <a:r>
              <a:rPr lang="en-US" dirty="0" smtClean="0">
                <a:solidFill>
                  <a:srgbClr val="FF0000"/>
                </a:solidFill>
              </a:rPr>
              <a:t>1400</a:t>
            </a:r>
            <a:r>
              <a:rPr lang="en-US" dirty="0" smtClean="0">
                <a:solidFill>
                  <a:schemeClr val="bg1">
                    <a:lumMod val="50000"/>
                  </a:schemeClr>
                </a:solidFill>
              </a:rPr>
              <a:t> </a:t>
            </a:r>
            <a:r>
              <a:rPr lang="en-US" dirty="0">
                <a:solidFill>
                  <a:schemeClr val="bg1">
                    <a:lumMod val="50000"/>
                  </a:schemeClr>
                </a:solidFill>
              </a:rPr>
              <a:t>cells in total</a:t>
            </a:r>
            <a:br>
              <a:rPr lang="en-US" dirty="0">
                <a:solidFill>
                  <a:schemeClr val="bg1">
                    <a:lumMod val="50000"/>
                  </a:schemeClr>
                </a:solidFill>
              </a:rPr>
            </a:br>
            <a:r>
              <a:rPr lang="en-US" sz="800" dirty="0">
                <a:solidFill>
                  <a:schemeClr val="bg1">
                    <a:lumMod val="50000"/>
                  </a:schemeClr>
                </a:solidFill>
              </a:rPr>
              <a:t/>
            </a:r>
            <a:br>
              <a:rPr lang="en-US" sz="800" dirty="0">
                <a:solidFill>
                  <a:schemeClr val="bg1">
                    <a:lumMod val="50000"/>
                  </a:schemeClr>
                </a:solidFill>
              </a:rPr>
            </a:br>
            <a:r>
              <a:rPr lang="en-US" dirty="0">
                <a:solidFill>
                  <a:schemeClr val="bg1">
                    <a:lumMod val="50000"/>
                  </a:schemeClr>
                </a:solidFill>
              </a:rPr>
              <a:t>If each has </a:t>
            </a:r>
            <a:r>
              <a:rPr lang="en-US" dirty="0" smtClean="0">
                <a:solidFill>
                  <a:srgbClr val="FF0000"/>
                </a:solidFill>
              </a:rPr>
              <a:t>8</a:t>
            </a:r>
            <a:r>
              <a:rPr lang="en-US" sz="800" dirty="0" smtClean="0">
                <a:solidFill>
                  <a:srgbClr val="FF0000"/>
                </a:solidFill>
              </a:rPr>
              <a:t> </a:t>
            </a:r>
            <a:r>
              <a:rPr lang="en-US" dirty="0">
                <a:solidFill>
                  <a:srgbClr val="FF0000"/>
                </a:solidFill>
              </a:rPr>
              <a:t>x</a:t>
            </a:r>
            <a:r>
              <a:rPr lang="en-US" sz="800" dirty="0">
                <a:solidFill>
                  <a:srgbClr val="FF0000"/>
                </a:solidFill>
              </a:rPr>
              <a:t> </a:t>
            </a:r>
            <a:r>
              <a:rPr lang="en-US" dirty="0" smtClean="0">
                <a:solidFill>
                  <a:srgbClr val="FF0000"/>
                </a:solidFill>
              </a:rPr>
              <a:t>8 </a:t>
            </a:r>
            <a:r>
              <a:rPr lang="en-US" dirty="0">
                <a:solidFill>
                  <a:srgbClr val="FF0000"/>
                </a:solidFill>
              </a:rPr>
              <a:t>cm</a:t>
            </a:r>
            <a:r>
              <a:rPr lang="en-US" baseline="30000" dirty="0">
                <a:solidFill>
                  <a:srgbClr val="FF0000"/>
                </a:solidFill>
              </a:rPr>
              <a:t>2</a:t>
            </a:r>
            <a:r>
              <a:rPr lang="en-US" dirty="0">
                <a:solidFill>
                  <a:srgbClr val="FF0000"/>
                </a:solidFill>
              </a:rPr>
              <a:t> </a:t>
            </a:r>
            <a:r>
              <a:rPr lang="en-US" dirty="0">
                <a:solidFill>
                  <a:schemeClr val="bg1">
                    <a:lumMod val="50000"/>
                  </a:schemeClr>
                </a:solidFill>
              </a:rPr>
              <a:t>sensor array </a:t>
            </a:r>
            <a:br>
              <a:rPr lang="en-US" dirty="0">
                <a:solidFill>
                  <a:schemeClr val="bg1">
                    <a:lumMod val="50000"/>
                  </a:schemeClr>
                </a:solidFill>
              </a:rPr>
            </a:br>
            <a:r>
              <a:rPr lang="en-US" dirty="0">
                <a:solidFill>
                  <a:schemeClr val="bg1">
                    <a:lumMod val="50000"/>
                  </a:schemeClr>
                </a:solidFill>
                <a:latin typeface="Calibri" panose="020F0502020204030204" pitchFamily="34" charset="0"/>
                <a:cs typeface="Calibri" panose="020F0502020204030204" pitchFamily="34" charset="0"/>
              </a:rPr>
              <a:t>→ ~ </a:t>
            </a:r>
            <a:r>
              <a:rPr lang="en-US" dirty="0" smtClean="0">
                <a:solidFill>
                  <a:srgbClr val="FF0000"/>
                </a:solidFill>
                <a:latin typeface="Calibri" panose="020F0502020204030204" pitchFamily="34" charset="0"/>
                <a:cs typeface="Calibri" panose="020F0502020204030204" pitchFamily="34" charset="0"/>
              </a:rPr>
              <a:t>9 </a:t>
            </a:r>
            <a:r>
              <a:rPr lang="en-US" dirty="0">
                <a:solidFill>
                  <a:srgbClr val="FF0000"/>
                </a:solidFill>
                <a:latin typeface="Calibri" panose="020F0502020204030204" pitchFamily="34" charset="0"/>
                <a:cs typeface="Calibri" panose="020F0502020204030204" pitchFamily="34" charset="0"/>
              </a:rPr>
              <a:t>m</a:t>
            </a:r>
            <a:r>
              <a:rPr lang="en-US" baseline="30000" dirty="0">
                <a:solidFill>
                  <a:srgbClr val="FF0000"/>
                </a:solidFill>
                <a:latin typeface="Calibri" panose="020F0502020204030204" pitchFamily="34" charset="0"/>
                <a:cs typeface="Calibri" panose="020F0502020204030204" pitchFamily="34" charset="0"/>
              </a:rPr>
              <a:t>2 </a:t>
            </a:r>
            <a:r>
              <a:rPr lang="en-US" dirty="0">
                <a:solidFill>
                  <a:schemeClr val="bg1">
                    <a:lumMod val="50000"/>
                  </a:schemeClr>
                </a:solidFill>
                <a:latin typeface="Calibri" panose="020F0502020204030204" pitchFamily="34" charset="0"/>
                <a:cs typeface="Calibri" panose="020F0502020204030204" pitchFamily="34" charset="0"/>
              </a:rPr>
              <a:t>total area to instrument</a:t>
            </a:r>
            <a:endParaRPr lang="en-GB" dirty="0">
              <a:solidFill>
                <a:schemeClr val="bg1">
                  <a:lumMod val="50000"/>
                </a:schemeClr>
              </a:solidFill>
            </a:endParaRPr>
          </a:p>
        </p:txBody>
      </p:sp>
      <p:sp>
        <p:nvSpPr>
          <p:cNvPr id="11" name="TextBox 10"/>
          <p:cNvSpPr txBox="1"/>
          <p:nvPr/>
        </p:nvSpPr>
        <p:spPr>
          <a:xfrm>
            <a:off x="1077364" y="3619413"/>
            <a:ext cx="1399742" cy="369332"/>
          </a:xfrm>
          <a:prstGeom prst="rect">
            <a:avLst/>
          </a:prstGeom>
          <a:noFill/>
        </p:spPr>
        <p:txBody>
          <a:bodyPr wrap="none" rtlCol="0">
            <a:spAutoFit/>
          </a:bodyPr>
          <a:lstStyle/>
          <a:p>
            <a:r>
              <a:rPr lang="en-US" b="1" dirty="0" smtClean="0"/>
              <a:t>Barrel sector</a:t>
            </a:r>
            <a:endParaRPr lang="en-GB" b="1" dirty="0"/>
          </a:p>
        </p:txBody>
      </p:sp>
      <p:sp>
        <p:nvSpPr>
          <p:cNvPr id="12" name="TextBox 11"/>
          <p:cNvSpPr txBox="1"/>
          <p:nvPr/>
        </p:nvSpPr>
        <p:spPr>
          <a:xfrm>
            <a:off x="5451860" y="4322849"/>
            <a:ext cx="1983043" cy="369332"/>
          </a:xfrm>
          <a:prstGeom prst="rect">
            <a:avLst/>
          </a:prstGeom>
          <a:noFill/>
        </p:spPr>
        <p:txBody>
          <a:bodyPr wrap="none" rtlCol="0">
            <a:spAutoFit/>
          </a:bodyPr>
          <a:lstStyle/>
          <a:p>
            <a:r>
              <a:rPr lang="en-US" b="1" dirty="0" smtClean="0"/>
              <a:t>Updated cell count</a:t>
            </a:r>
            <a:endParaRPr lang="en-GB" b="1" dirty="0"/>
          </a:p>
        </p:txBody>
      </p:sp>
    </p:spTree>
    <p:extLst>
      <p:ext uri="{BB962C8B-B14F-4D97-AF65-F5344CB8AC3E}">
        <p14:creationId xmlns:p14="http://schemas.microsoft.com/office/powerpoint/2010/main" val="40087607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0274"/>
            <a:ext cx="10515600" cy="1325563"/>
          </a:xfrm>
        </p:spPr>
        <p:txBody>
          <a:bodyPr/>
          <a:lstStyle/>
          <a:p>
            <a:r>
              <a:rPr lang="en-US" dirty="0" smtClean="0"/>
              <a:t>Ray tracing</a:t>
            </a:r>
            <a:endParaRPr lang="en-GB" dirty="0"/>
          </a:p>
        </p:txBody>
      </p:sp>
      <p:sp>
        <p:nvSpPr>
          <p:cNvPr id="3" name="Content Placeholder 2"/>
          <p:cNvSpPr>
            <a:spLocks noGrp="1"/>
          </p:cNvSpPr>
          <p:nvPr>
            <p:ph idx="1"/>
          </p:nvPr>
        </p:nvSpPr>
        <p:spPr>
          <a:xfrm>
            <a:off x="664910" y="1276351"/>
            <a:ext cx="6177174" cy="3645724"/>
          </a:xfrm>
        </p:spPr>
        <p:txBody>
          <a:bodyPr/>
          <a:lstStyle/>
          <a:p>
            <a:pPr>
              <a:spcAft>
                <a:spcPts val="900"/>
              </a:spcAft>
            </a:pPr>
            <a:r>
              <a:rPr lang="en-US" dirty="0" smtClean="0">
                <a:solidFill>
                  <a:srgbClr val="7030A0"/>
                </a:solidFill>
              </a:rPr>
              <a:t>Use a stand-alone (home made) ray tracing program</a:t>
            </a:r>
          </a:p>
          <a:p>
            <a:pPr>
              <a:spcAft>
                <a:spcPts val="900"/>
              </a:spcAft>
            </a:pPr>
            <a:r>
              <a:rPr lang="en-US" dirty="0" smtClean="0">
                <a:solidFill>
                  <a:schemeClr val="tx2"/>
                </a:solidFill>
              </a:rPr>
              <a:t>Procedure is quite </a:t>
            </a:r>
            <a:r>
              <a:rPr lang="en-US" dirty="0" err="1" smtClean="0">
                <a:solidFill>
                  <a:schemeClr val="tx2"/>
                </a:solidFill>
              </a:rPr>
              <a:t>labour</a:t>
            </a:r>
            <a:r>
              <a:rPr lang="en-US" dirty="0" smtClean="0">
                <a:solidFill>
                  <a:schemeClr val="tx2"/>
                </a:solidFill>
              </a:rPr>
              <a:t> intensive, since many parameters to adjust, while optimizing the focusing quality (emission-point error) but not losing too much radiator length… then iterate</a:t>
            </a:r>
            <a:r>
              <a:rPr lang="en-US" dirty="0" smtClean="0">
                <a:solidFill>
                  <a:schemeClr val="bg1">
                    <a:lumMod val="50000"/>
                  </a:schemeClr>
                </a:solidFill>
              </a:rPr>
              <a:t>—would be a nice project for a student to optimize with machine learning</a:t>
            </a:r>
          </a:p>
          <a:p>
            <a:pPr>
              <a:spcAft>
                <a:spcPts val="900"/>
              </a:spcAft>
            </a:pPr>
            <a:r>
              <a:rPr lang="en-US" dirty="0" smtClean="0">
                <a:solidFill>
                  <a:schemeClr val="accent6">
                    <a:lumMod val="75000"/>
                  </a:schemeClr>
                </a:solidFill>
              </a:rPr>
              <a:t>Scan tracks from the IP across each cell in turn</a:t>
            </a:r>
            <a:br>
              <a:rPr lang="en-US" dirty="0" smtClean="0">
                <a:solidFill>
                  <a:schemeClr val="accent6">
                    <a:lumMod val="75000"/>
                  </a:schemeClr>
                </a:solidFill>
              </a:rPr>
            </a:br>
            <a:r>
              <a:rPr lang="en-US" dirty="0" smtClean="0">
                <a:solidFill>
                  <a:schemeClr val="accent6">
                    <a:lumMod val="75000"/>
                  </a:schemeClr>
                </a:solidFill>
              </a:rPr>
              <a:t>ray trace photons at constant Cherenkov angle (</a:t>
            </a:r>
            <a:r>
              <a:rPr lang="el-GR" i="1" dirty="0" smtClean="0">
                <a:solidFill>
                  <a:schemeClr val="accent6">
                    <a:lumMod val="75000"/>
                  </a:schemeClr>
                </a:solidFill>
              </a:rPr>
              <a:t>θ</a:t>
            </a:r>
            <a:r>
              <a:rPr lang="en-US" dirty="0" smtClean="0">
                <a:solidFill>
                  <a:schemeClr val="accent6">
                    <a:lumMod val="75000"/>
                  </a:schemeClr>
                </a:solidFill>
              </a:rPr>
              <a:t>,</a:t>
            </a:r>
            <a:r>
              <a:rPr lang="el-GR" i="1" dirty="0" smtClean="0">
                <a:solidFill>
                  <a:schemeClr val="accent6">
                    <a:lumMod val="75000"/>
                  </a:schemeClr>
                </a:solidFill>
              </a:rPr>
              <a:t>φ</a:t>
            </a:r>
            <a:r>
              <a:rPr lang="en-US" dirty="0" smtClean="0">
                <a:solidFill>
                  <a:schemeClr val="accent6">
                    <a:lumMod val="75000"/>
                  </a:schemeClr>
                </a:solidFill>
              </a:rPr>
              <a:t>)</a:t>
            </a:r>
            <a:br>
              <a:rPr lang="en-US" dirty="0" smtClean="0">
                <a:solidFill>
                  <a:schemeClr val="accent6">
                    <a:lumMod val="75000"/>
                  </a:schemeClr>
                </a:solidFill>
              </a:rPr>
            </a:br>
            <a:r>
              <a:rPr lang="en-US" dirty="0" smtClean="0">
                <a:solidFill>
                  <a:schemeClr val="accent6">
                    <a:lumMod val="75000"/>
                  </a:schemeClr>
                </a:solidFill>
              </a:rPr>
              <a:t>reflect off mirror, find point of minimal spread</a:t>
            </a:r>
            <a:endParaRPr lang="en-GB" dirty="0">
              <a:solidFill>
                <a:schemeClr val="accent6">
                  <a:lumMod val="75000"/>
                </a:schemeClr>
              </a:solidFill>
            </a:endParaRPr>
          </a:p>
        </p:txBody>
      </p:sp>
      <p:sp>
        <p:nvSpPr>
          <p:cNvPr id="4" name="Date Placeholder 3"/>
          <p:cNvSpPr>
            <a:spLocks noGrp="1"/>
          </p:cNvSpPr>
          <p:nvPr>
            <p:ph type="dt" sz="half" idx="10"/>
          </p:nvPr>
        </p:nvSpPr>
        <p:spPr/>
        <p:txBody>
          <a:bodyPr/>
          <a:lstStyle/>
          <a:p>
            <a:r>
              <a:rPr lang="en-US"/>
              <a:t>Roger Forty</a:t>
            </a:r>
            <a:endParaRPr lang="en-GB"/>
          </a:p>
        </p:txBody>
      </p:sp>
      <p:sp>
        <p:nvSpPr>
          <p:cNvPr id="5" name="Footer Placeholder 4"/>
          <p:cNvSpPr>
            <a:spLocks noGrp="1"/>
          </p:cNvSpPr>
          <p:nvPr>
            <p:ph type="ftr" sz="quarter" idx="11"/>
          </p:nvPr>
        </p:nvSpPr>
        <p:spPr/>
        <p:txBody>
          <a:bodyPr/>
          <a:lstStyle/>
          <a:p>
            <a:r>
              <a:rPr lang="en-GB" dirty="0"/>
              <a:t>Progress on ARC</a:t>
            </a:r>
          </a:p>
        </p:txBody>
      </p:sp>
      <p:sp>
        <p:nvSpPr>
          <p:cNvPr id="6" name="Slide Number Placeholder 5"/>
          <p:cNvSpPr>
            <a:spLocks noGrp="1"/>
          </p:cNvSpPr>
          <p:nvPr>
            <p:ph type="sldNum" sz="quarter" idx="12"/>
          </p:nvPr>
        </p:nvSpPr>
        <p:spPr/>
        <p:txBody>
          <a:bodyPr/>
          <a:lstStyle/>
          <a:p>
            <a:fld id="{B3C84E7F-BC88-4FFF-92AC-EB50DEC5D26E}" type="slidenum">
              <a:rPr lang="en-GB" smtClean="0"/>
              <a:t>12</a:t>
            </a:fld>
            <a:endParaRPr lang="en-GB"/>
          </a:p>
        </p:txBody>
      </p:sp>
      <p:pic>
        <p:nvPicPr>
          <p:cNvPr id="4254" name="Picture 4253"/>
          <p:cNvPicPr>
            <a:picLocks noChangeAspect="1"/>
          </p:cNvPicPr>
          <p:nvPr/>
        </p:nvPicPr>
        <p:blipFill>
          <a:blip r:embed="rId2"/>
          <a:stretch>
            <a:fillRect/>
          </a:stretch>
        </p:blipFill>
        <p:spPr>
          <a:xfrm>
            <a:off x="7234448" y="283894"/>
            <a:ext cx="3281897" cy="3120917"/>
          </a:xfrm>
          <a:prstGeom prst="rect">
            <a:avLst/>
          </a:prstGeom>
        </p:spPr>
      </p:pic>
      <p:pic>
        <p:nvPicPr>
          <p:cNvPr id="4483" name="Picture 4482"/>
          <p:cNvPicPr>
            <a:picLocks noChangeAspect="1"/>
          </p:cNvPicPr>
          <p:nvPr/>
        </p:nvPicPr>
        <p:blipFill>
          <a:blip r:embed="rId3"/>
          <a:stretch>
            <a:fillRect/>
          </a:stretch>
        </p:blipFill>
        <p:spPr>
          <a:xfrm>
            <a:off x="7272549" y="3404811"/>
            <a:ext cx="3195834" cy="3134101"/>
          </a:xfrm>
          <a:prstGeom prst="rect">
            <a:avLst/>
          </a:prstGeom>
        </p:spPr>
      </p:pic>
      <p:sp>
        <p:nvSpPr>
          <p:cNvPr id="7" name="Arc 6"/>
          <p:cNvSpPr/>
          <p:nvPr/>
        </p:nvSpPr>
        <p:spPr>
          <a:xfrm rot="2920920">
            <a:off x="3545187" y="4093868"/>
            <a:ext cx="2293264" cy="2108789"/>
          </a:xfrm>
          <a:prstGeom prst="arc">
            <a:avLst/>
          </a:prstGeom>
          <a:solidFill>
            <a:schemeClr val="accent1">
              <a:lumMod val="20000"/>
              <a:lumOff val="80000"/>
            </a:schemeClr>
          </a:solidFill>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grpSp>
        <p:nvGrpSpPr>
          <p:cNvPr id="4496" name="Group 4495"/>
          <p:cNvGrpSpPr/>
          <p:nvPr/>
        </p:nvGrpSpPr>
        <p:grpSpPr>
          <a:xfrm>
            <a:off x="994141" y="4448175"/>
            <a:ext cx="5341953" cy="1929225"/>
            <a:chOff x="1241791" y="4600575"/>
            <a:chExt cx="5341953" cy="1929225"/>
          </a:xfrm>
        </p:grpSpPr>
        <p:sp>
          <p:nvSpPr>
            <p:cNvPr id="4480" name="Rectangle 4479"/>
            <p:cNvSpPr/>
            <p:nvPr/>
          </p:nvSpPr>
          <p:spPr>
            <a:xfrm>
              <a:off x="3904511" y="4600575"/>
              <a:ext cx="1791883" cy="156210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9" name="Straight Arrow Connector 8"/>
            <p:cNvCxnSpPr/>
            <p:nvPr/>
          </p:nvCxnSpPr>
          <p:spPr>
            <a:xfrm flipV="1">
              <a:off x="2457450" y="4971861"/>
              <a:ext cx="4095750" cy="320077"/>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4355859" y="5146049"/>
              <a:ext cx="1644891" cy="302251"/>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3940170" y="5184282"/>
              <a:ext cx="2057288" cy="38121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4726996" y="5118961"/>
              <a:ext cx="1282995" cy="22442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5160953" y="5074474"/>
              <a:ext cx="849038" cy="166294"/>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5582094" y="5048956"/>
              <a:ext cx="427897" cy="70004"/>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H="1">
              <a:off x="2487967" y="5118960"/>
              <a:ext cx="3503259" cy="774454"/>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flipH="1">
              <a:off x="2853976" y="5247762"/>
              <a:ext cx="3156015" cy="60398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H="1">
              <a:off x="2374416" y="5343381"/>
              <a:ext cx="3635575" cy="500184"/>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H="1">
              <a:off x="2116831" y="5451219"/>
              <a:ext cx="3893160" cy="344863"/>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H="1">
              <a:off x="2526067" y="5577244"/>
              <a:ext cx="3475769" cy="218838"/>
            </a:xfrm>
            <a:prstGeom prst="line">
              <a:avLst/>
            </a:prstGeom>
          </p:spPr>
          <p:style>
            <a:lnRef idx="1">
              <a:schemeClr val="accent1"/>
            </a:lnRef>
            <a:fillRef idx="0">
              <a:schemeClr val="accent1"/>
            </a:fillRef>
            <a:effectRef idx="0">
              <a:schemeClr val="accent1"/>
            </a:effectRef>
            <a:fontRef idx="minor">
              <a:schemeClr val="tx1"/>
            </a:fontRef>
          </p:style>
        </p:cxnSp>
        <p:sp>
          <p:nvSpPr>
            <p:cNvPr id="4481" name="Down Arrow 4480"/>
            <p:cNvSpPr/>
            <p:nvPr/>
          </p:nvSpPr>
          <p:spPr>
            <a:xfrm rot="10800000">
              <a:off x="3228974" y="5845789"/>
              <a:ext cx="247259" cy="322140"/>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82" name="TextBox 4481"/>
            <p:cNvSpPr txBox="1"/>
            <p:nvPr/>
          </p:nvSpPr>
          <p:spPr>
            <a:xfrm>
              <a:off x="1246731" y="4934294"/>
              <a:ext cx="1252715" cy="338554"/>
            </a:xfrm>
            <a:prstGeom prst="rect">
              <a:avLst/>
            </a:prstGeom>
            <a:noFill/>
          </p:spPr>
          <p:txBody>
            <a:bodyPr wrap="none" rtlCol="0">
              <a:spAutoFit/>
            </a:bodyPr>
            <a:lstStyle/>
            <a:p>
              <a:r>
                <a:rPr lang="en-US" sz="1600" dirty="0"/>
                <a:t>t</a:t>
              </a:r>
              <a:r>
                <a:rPr lang="en-US" sz="1600" dirty="0" smtClean="0"/>
                <a:t>rack from IP</a:t>
              </a:r>
              <a:endParaRPr lang="en-GB" sz="1600" dirty="0"/>
            </a:p>
          </p:txBody>
        </p:sp>
        <p:sp>
          <p:nvSpPr>
            <p:cNvPr id="4484" name="TextBox 4483"/>
            <p:cNvSpPr txBox="1"/>
            <p:nvPr/>
          </p:nvSpPr>
          <p:spPr>
            <a:xfrm>
              <a:off x="1241791" y="5400013"/>
              <a:ext cx="1804020" cy="338554"/>
            </a:xfrm>
            <a:prstGeom prst="rect">
              <a:avLst/>
            </a:prstGeom>
            <a:noFill/>
          </p:spPr>
          <p:txBody>
            <a:bodyPr wrap="none" rtlCol="0">
              <a:spAutoFit/>
            </a:bodyPr>
            <a:lstStyle/>
            <a:p>
              <a:r>
                <a:rPr lang="en-US" sz="1600" dirty="0" smtClean="0"/>
                <a:t>Cherenkov photons</a:t>
              </a:r>
              <a:endParaRPr lang="en-GB" sz="1600" dirty="0"/>
            </a:p>
          </p:txBody>
        </p:sp>
        <p:sp>
          <p:nvSpPr>
            <p:cNvPr id="4485" name="TextBox 4484"/>
            <p:cNvSpPr txBox="1"/>
            <p:nvPr/>
          </p:nvSpPr>
          <p:spPr>
            <a:xfrm>
              <a:off x="5867009" y="5865256"/>
              <a:ext cx="716735" cy="338554"/>
            </a:xfrm>
            <a:prstGeom prst="rect">
              <a:avLst/>
            </a:prstGeom>
            <a:noFill/>
          </p:spPr>
          <p:txBody>
            <a:bodyPr wrap="none" rtlCol="0">
              <a:spAutoFit/>
            </a:bodyPr>
            <a:lstStyle/>
            <a:p>
              <a:r>
                <a:rPr lang="en-US" sz="1600" dirty="0" smtClean="0"/>
                <a:t>mirror</a:t>
              </a:r>
              <a:endParaRPr lang="en-GB" sz="1600" dirty="0"/>
            </a:p>
          </p:txBody>
        </p:sp>
        <p:sp>
          <p:nvSpPr>
            <p:cNvPr id="4486" name="TextBox 4485"/>
            <p:cNvSpPr txBox="1"/>
            <p:nvPr/>
          </p:nvSpPr>
          <p:spPr>
            <a:xfrm>
              <a:off x="3888754" y="5774007"/>
              <a:ext cx="1164999" cy="338554"/>
            </a:xfrm>
            <a:prstGeom prst="rect">
              <a:avLst/>
            </a:prstGeom>
            <a:noFill/>
          </p:spPr>
          <p:txBody>
            <a:bodyPr wrap="none" rtlCol="0">
              <a:spAutoFit/>
            </a:bodyPr>
            <a:lstStyle/>
            <a:p>
              <a:r>
                <a:rPr lang="en-US" sz="1600" dirty="0"/>
                <a:t>r</a:t>
              </a:r>
              <a:r>
                <a:rPr lang="en-US" sz="1600" dirty="0" smtClean="0"/>
                <a:t>adiator gas</a:t>
              </a:r>
              <a:endParaRPr lang="en-GB" sz="1600" dirty="0"/>
            </a:p>
          </p:txBody>
        </p:sp>
        <p:sp>
          <p:nvSpPr>
            <p:cNvPr id="4487" name="TextBox 4486"/>
            <p:cNvSpPr txBox="1"/>
            <p:nvPr/>
          </p:nvSpPr>
          <p:spPr>
            <a:xfrm>
              <a:off x="2146749" y="6191246"/>
              <a:ext cx="2815771" cy="338554"/>
            </a:xfrm>
            <a:prstGeom prst="rect">
              <a:avLst/>
            </a:prstGeom>
            <a:noFill/>
          </p:spPr>
          <p:txBody>
            <a:bodyPr wrap="none" rtlCol="0">
              <a:spAutoFit/>
            </a:bodyPr>
            <a:lstStyle/>
            <a:p>
              <a:r>
                <a:rPr lang="en-US" sz="1600" dirty="0"/>
                <a:t>f</a:t>
              </a:r>
              <a:r>
                <a:rPr lang="en-US" sz="1600" dirty="0" smtClean="0"/>
                <a:t>ocus (point of minimal spread)</a:t>
              </a:r>
              <a:endParaRPr lang="en-GB" sz="1600" dirty="0"/>
            </a:p>
          </p:txBody>
        </p:sp>
      </p:grpSp>
      <p:sp>
        <p:nvSpPr>
          <p:cNvPr id="4491" name="TextBox 4490"/>
          <p:cNvSpPr txBox="1"/>
          <p:nvPr/>
        </p:nvSpPr>
        <p:spPr>
          <a:xfrm>
            <a:off x="10420093" y="286252"/>
            <a:ext cx="1137491" cy="369332"/>
          </a:xfrm>
          <a:prstGeom prst="rect">
            <a:avLst/>
          </a:prstGeom>
          <a:noFill/>
        </p:spPr>
        <p:txBody>
          <a:bodyPr wrap="none" rtlCol="0">
            <a:spAutoFit/>
          </a:bodyPr>
          <a:lstStyle/>
          <a:p>
            <a:r>
              <a:rPr lang="en-US" b="1" dirty="0" smtClean="0"/>
              <a:t>Barrel cell</a:t>
            </a:r>
            <a:endParaRPr lang="en-GB" b="1" dirty="0"/>
          </a:p>
        </p:txBody>
      </p:sp>
      <p:sp>
        <p:nvSpPr>
          <p:cNvPr id="45" name="TextBox 44"/>
          <p:cNvSpPr txBox="1"/>
          <p:nvPr/>
        </p:nvSpPr>
        <p:spPr>
          <a:xfrm>
            <a:off x="10404779" y="3486760"/>
            <a:ext cx="1240724" cy="369332"/>
          </a:xfrm>
          <a:prstGeom prst="rect">
            <a:avLst/>
          </a:prstGeom>
          <a:noFill/>
        </p:spPr>
        <p:txBody>
          <a:bodyPr wrap="none" rtlCol="0">
            <a:spAutoFit/>
          </a:bodyPr>
          <a:lstStyle/>
          <a:p>
            <a:r>
              <a:rPr lang="en-US" b="1" dirty="0" smtClean="0"/>
              <a:t>Endcap cell</a:t>
            </a:r>
            <a:endParaRPr lang="en-GB" b="1" dirty="0"/>
          </a:p>
        </p:txBody>
      </p:sp>
      <p:sp>
        <p:nvSpPr>
          <p:cNvPr id="4492" name="TextBox 4491"/>
          <p:cNvSpPr txBox="1"/>
          <p:nvPr/>
        </p:nvSpPr>
        <p:spPr>
          <a:xfrm>
            <a:off x="5289244" y="370839"/>
            <a:ext cx="1897699" cy="584775"/>
          </a:xfrm>
          <a:prstGeom prst="rect">
            <a:avLst/>
          </a:prstGeom>
          <a:noFill/>
        </p:spPr>
        <p:txBody>
          <a:bodyPr wrap="none" rtlCol="0">
            <a:spAutoFit/>
          </a:bodyPr>
          <a:lstStyle/>
          <a:p>
            <a:r>
              <a:rPr lang="en-US" sz="1600" dirty="0"/>
              <a:t>t</a:t>
            </a:r>
            <a:r>
              <a:rPr lang="en-US" sz="1600" dirty="0" smtClean="0"/>
              <a:t>rack </a:t>
            </a:r>
            <a:r>
              <a:rPr lang="en-US" sz="1600" dirty="0" smtClean="0"/>
              <a:t>impact points </a:t>
            </a:r>
            <a:br>
              <a:rPr lang="en-US" sz="1600" dirty="0" smtClean="0"/>
            </a:br>
            <a:r>
              <a:rPr lang="en-US" sz="1600" dirty="0" smtClean="0"/>
              <a:t>on entrance </a:t>
            </a:r>
            <a:r>
              <a:rPr lang="en-US" sz="1600" dirty="0" smtClean="0"/>
              <a:t>window</a:t>
            </a:r>
            <a:endParaRPr lang="en-GB" sz="1600" dirty="0"/>
          </a:p>
        </p:txBody>
      </p:sp>
      <p:sp>
        <p:nvSpPr>
          <p:cNvPr id="47" name="TextBox 46"/>
          <p:cNvSpPr txBox="1"/>
          <p:nvPr/>
        </p:nvSpPr>
        <p:spPr>
          <a:xfrm>
            <a:off x="10468383" y="1863528"/>
            <a:ext cx="1543564" cy="584775"/>
          </a:xfrm>
          <a:prstGeom prst="rect">
            <a:avLst/>
          </a:prstGeom>
          <a:noFill/>
        </p:spPr>
        <p:txBody>
          <a:bodyPr wrap="none" rtlCol="0">
            <a:spAutoFit/>
          </a:bodyPr>
          <a:lstStyle/>
          <a:p>
            <a:r>
              <a:rPr lang="en-US" sz="1600" dirty="0" smtClean="0">
                <a:solidFill>
                  <a:srgbClr val="00B0F0"/>
                </a:solidFill>
              </a:rPr>
              <a:t>photon impact</a:t>
            </a:r>
            <a:br>
              <a:rPr lang="en-US" sz="1600" dirty="0" smtClean="0">
                <a:solidFill>
                  <a:srgbClr val="00B0F0"/>
                </a:solidFill>
              </a:rPr>
            </a:br>
            <a:r>
              <a:rPr lang="en-US" sz="1600" dirty="0" smtClean="0">
                <a:solidFill>
                  <a:srgbClr val="00B0F0"/>
                </a:solidFill>
              </a:rPr>
              <a:t>points on mirror</a:t>
            </a:r>
            <a:endParaRPr lang="en-GB" sz="1600" dirty="0">
              <a:solidFill>
                <a:srgbClr val="00B0F0"/>
              </a:solidFill>
            </a:endParaRPr>
          </a:p>
        </p:txBody>
      </p:sp>
      <p:cxnSp>
        <p:nvCxnSpPr>
          <p:cNvPr id="4494" name="Straight Arrow Connector 4493"/>
          <p:cNvCxnSpPr/>
          <p:nvPr/>
        </p:nvCxnSpPr>
        <p:spPr>
          <a:xfrm flipH="1" flipV="1">
            <a:off x="10020221" y="1986358"/>
            <a:ext cx="448162" cy="68202"/>
          </a:xfrm>
          <a:prstGeom prst="straightConnector1">
            <a:avLst/>
          </a:prstGeom>
          <a:ln>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p:nvPr/>
        </p:nvCxnSpPr>
        <p:spPr>
          <a:xfrm>
            <a:off x="7139439" y="844455"/>
            <a:ext cx="623436" cy="268916"/>
          </a:xfrm>
          <a:prstGeom prst="straightConnector1">
            <a:avLst/>
          </a:prstGeom>
          <a:ln>
            <a:solidFill>
              <a:srgbClr val="00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53" name="TextBox 52"/>
          <p:cNvSpPr txBox="1"/>
          <p:nvPr/>
        </p:nvSpPr>
        <p:spPr>
          <a:xfrm>
            <a:off x="8545699" y="3261120"/>
            <a:ext cx="662361" cy="307777"/>
          </a:xfrm>
          <a:prstGeom prst="rect">
            <a:avLst/>
          </a:prstGeom>
          <a:noFill/>
        </p:spPr>
        <p:txBody>
          <a:bodyPr wrap="none" rtlCol="0">
            <a:spAutoFit/>
          </a:bodyPr>
          <a:lstStyle/>
          <a:p>
            <a:r>
              <a:rPr lang="en-US" sz="1400" i="1" dirty="0" smtClean="0"/>
              <a:t>z</a:t>
            </a:r>
            <a:r>
              <a:rPr lang="en-US" sz="1400" dirty="0" smtClean="0"/>
              <a:t>  [cm]</a:t>
            </a:r>
            <a:endParaRPr lang="en-GB" sz="1400" dirty="0"/>
          </a:p>
        </p:txBody>
      </p:sp>
      <p:sp>
        <p:nvSpPr>
          <p:cNvPr id="54" name="TextBox 53"/>
          <p:cNvSpPr txBox="1"/>
          <p:nvPr/>
        </p:nvSpPr>
        <p:spPr>
          <a:xfrm rot="16200000">
            <a:off x="6766364" y="1647513"/>
            <a:ext cx="671979" cy="307777"/>
          </a:xfrm>
          <a:prstGeom prst="rect">
            <a:avLst/>
          </a:prstGeom>
          <a:noFill/>
        </p:spPr>
        <p:txBody>
          <a:bodyPr wrap="none" rtlCol="0">
            <a:spAutoFit/>
          </a:bodyPr>
          <a:lstStyle/>
          <a:p>
            <a:r>
              <a:rPr lang="en-US" sz="1400" i="1" dirty="0" smtClean="0"/>
              <a:t>y</a:t>
            </a:r>
            <a:r>
              <a:rPr lang="en-US" sz="1400" dirty="0" smtClean="0"/>
              <a:t>  [cm]</a:t>
            </a:r>
            <a:endParaRPr lang="en-GB" sz="1400" dirty="0"/>
          </a:p>
        </p:txBody>
      </p:sp>
      <p:sp>
        <p:nvSpPr>
          <p:cNvPr id="55" name="TextBox 54"/>
          <p:cNvSpPr txBox="1"/>
          <p:nvPr/>
        </p:nvSpPr>
        <p:spPr>
          <a:xfrm rot="16200000">
            <a:off x="6803450" y="4787194"/>
            <a:ext cx="671979" cy="307777"/>
          </a:xfrm>
          <a:prstGeom prst="rect">
            <a:avLst/>
          </a:prstGeom>
          <a:noFill/>
        </p:spPr>
        <p:txBody>
          <a:bodyPr wrap="none" rtlCol="0">
            <a:spAutoFit/>
          </a:bodyPr>
          <a:lstStyle/>
          <a:p>
            <a:r>
              <a:rPr lang="en-US" sz="1400" i="1" dirty="0" smtClean="0"/>
              <a:t>y</a:t>
            </a:r>
            <a:r>
              <a:rPr lang="en-US" sz="1400" dirty="0" smtClean="0"/>
              <a:t>  [cm]</a:t>
            </a:r>
            <a:endParaRPr lang="en-GB" sz="1400" dirty="0"/>
          </a:p>
        </p:txBody>
      </p:sp>
      <p:sp>
        <p:nvSpPr>
          <p:cNvPr id="56" name="TextBox 55"/>
          <p:cNvSpPr txBox="1"/>
          <p:nvPr/>
        </p:nvSpPr>
        <p:spPr>
          <a:xfrm>
            <a:off x="8552897" y="6416873"/>
            <a:ext cx="662361" cy="307777"/>
          </a:xfrm>
          <a:prstGeom prst="rect">
            <a:avLst/>
          </a:prstGeom>
          <a:noFill/>
        </p:spPr>
        <p:txBody>
          <a:bodyPr wrap="none" rtlCol="0">
            <a:spAutoFit/>
          </a:bodyPr>
          <a:lstStyle/>
          <a:p>
            <a:r>
              <a:rPr lang="en-US" sz="1400" i="1" dirty="0" smtClean="0"/>
              <a:t>r</a:t>
            </a:r>
            <a:r>
              <a:rPr lang="en-US" sz="1400" dirty="0" smtClean="0"/>
              <a:t>  [cm]</a:t>
            </a:r>
            <a:endParaRPr lang="en-GB" sz="1400" dirty="0"/>
          </a:p>
        </p:txBody>
      </p:sp>
    </p:spTree>
    <p:extLst>
      <p:ext uri="{BB962C8B-B14F-4D97-AF65-F5344CB8AC3E}">
        <p14:creationId xmlns:p14="http://schemas.microsoft.com/office/powerpoint/2010/main" val="100609596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550" y="30274"/>
            <a:ext cx="10382249" cy="1325563"/>
          </a:xfrm>
        </p:spPr>
        <p:txBody>
          <a:bodyPr/>
          <a:lstStyle/>
          <a:p>
            <a:r>
              <a:rPr lang="en-US" dirty="0"/>
              <a:t>Optimizing the optics</a:t>
            </a:r>
            <a:endParaRPr lang="en-GB" dirty="0"/>
          </a:p>
        </p:txBody>
      </p:sp>
      <p:sp>
        <p:nvSpPr>
          <p:cNvPr id="3" name="Content Placeholder 2"/>
          <p:cNvSpPr>
            <a:spLocks noGrp="1"/>
          </p:cNvSpPr>
          <p:nvPr>
            <p:ph idx="1"/>
          </p:nvPr>
        </p:nvSpPr>
        <p:spPr>
          <a:xfrm>
            <a:off x="744406" y="1238251"/>
            <a:ext cx="4962525" cy="3153565"/>
          </a:xfrm>
        </p:spPr>
        <p:txBody>
          <a:bodyPr/>
          <a:lstStyle/>
          <a:p>
            <a:pPr>
              <a:spcAft>
                <a:spcPts val="900"/>
              </a:spcAft>
            </a:pPr>
            <a:r>
              <a:rPr lang="en-US" dirty="0" smtClean="0">
                <a:solidFill>
                  <a:schemeClr val="tx2"/>
                </a:solidFill>
              </a:rPr>
              <a:t>Photon focus points form a cloud, into which the sensor plane is adjusted</a:t>
            </a:r>
          </a:p>
          <a:p>
            <a:pPr>
              <a:spcAft>
                <a:spcPts val="900"/>
              </a:spcAft>
            </a:pPr>
            <a:r>
              <a:rPr lang="en-US" i="1" dirty="0" smtClean="0">
                <a:solidFill>
                  <a:schemeClr val="accent6">
                    <a:lumMod val="75000"/>
                  </a:schemeClr>
                </a:solidFill>
              </a:rPr>
              <a:t>Parameters:  </a:t>
            </a:r>
            <a:r>
              <a:rPr lang="en-US" dirty="0" smtClean="0">
                <a:solidFill>
                  <a:schemeClr val="accent6">
                    <a:lumMod val="75000"/>
                  </a:schemeClr>
                </a:solidFill>
              </a:rPr>
              <a:t>mirror curvature, offset, tilt, sensor plane offset, tilt</a:t>
            </a:r>
          </a:p>
          <a:p>
            <a:pPr>
              <a:spcAft>
                <a:spcPts val="900"/>
              </a:spcAft>
            </a:pPr>
            <a:r>
              <a:rPr lang="en-US" i="1" dirty="0" smtClean="0">
                <a:solidFill>
                  <a:schemeClr val="accent6">
                    <a:lumMod val="75000"/>
                  </a:schemeClr>
                </a:solidFill>
              </a:rPr>
              <a:t>Constraints:  </a:t>
            </a:r>
            <a:r>
              <a:rPr lang="en-US" dirty="0" smtClean="0">
                <a:solidFill>
                  <a:schemeClr val="accent6">
                    <a:lumMod val="75000"/>
                  </a:schemeClr>
                </a:solidFill>
              </a:rPr>
              <a:t>vessel limits, radiator length</a:t>
            </a:r>
          </a:p>
          <a:p>
            <a:pPr>
              <a:spcAft>
                <a:spcPts val="900"/>
              </a:spcAft>
            </a:pPr>
            <a:r>
              <a:rPr lang="en-US" dirty="0" smtClean="0">
                <a:solidFill>
                  <a:srgbClr val="7030A0"/>
                </a:solidFill>
              </a:rPr>
              <a:t>Image on sensor plane:  pretty pattern is an artefact of the stepwise changes in </a:t>
            </a:r>
            <a:r>
              <a:rPr lang="en-US" dirty="0">
                <a:solidFill>
                  <a:srgbClr val="7030A0"/>
                </a:solidFill>
              </a:rPr>
              <a:t>(</a:t>
            </a:r>
            <a:r>
              <a:rPr lang="el-GR" i="1" dirty="0">
                <a:solidFill>
                  <a:srgbClr val="7030A0"/>
                </a:solidFill>
              </a:rPr>
              <a:t>θ</a:t>
            </a:r>
            <a:r>
              <a:rPr lang="en-US" dirty="0">
                <a:solidFill>
                  <a:srgbClr val="7030A0"/>
                </a:solidFill>
              </a:rPr>
              <a:t>,</a:t>
            </a:r>
            <a:r>
              <a:rPr lang="el-GR" i="1" dirty="0">
                <a:solidFill>
                  <a:srgbClr val="7030A0"/>
                </a:solidFill>
              </a:rPr>
              <a:t>φ</a:t>
            </a:r>
            <a:r>
              <a:rPr lang="en-US" dirty="0">
                <a:solidFill>
                  <a:srgbClr val="7030A0"/>
                </a:solidFill>
              </a:rPr>
              <a:t>)</a:t>
            </a:r>
            <a:endParaRPr lang="en-GB" dirty="0">
              <a:solidFill>
                <a:srgbClr val="7030A0"/>
              </a:solidFill>
            </a:endParaRPr>
          </a:p>
        </p:txBody>
      </p:sp>
      <p:sp>
        <p:nvSpPr>
          <p:cNvPr id="4" name="Date Placeholder 3"/>
          <p:cNvSpPr>
            <a:spLocks noGrp="1"/>
          </p:cNvSpPr>
          <p:nvPr>
            <p:ph type="dt" sz="half" idx="10"/>
          </p:nvPr>
        </p:nvSpPr>
        <p:spPr/>
        <p:txBody>
          <a:bodyPr/>
          <a:lstStyle/>
          <a:p>
            <a:r>
              <a:rPr lang="en-US" smtClean="0"/>
              <a:t>Roger Forty</a:t>
            </a:r>
            <a:endParaRPr lang="en-GB"/>
          </a:p>
        </p:txBody>
      </p:sp>
      <p:sp>
        <p:nvSpPr>
          <p:cNvPr id="5" name="Footer Placeholder 4"/>
          <p:cNvSpPr>
            <a:spLocks noGrp="1"/>
          </p:cNvSpPr>
          <p:nvPr>
            <p:ph type="ftr" sz="quarter" idx="11"/>
          </p:nvPr>
        </p:nvSpPr>
        <p:spPr/>
        <p:txBody>
          <a:bodyPr/>
          <a:lstStyle/>
          <a:p>
            <a:r>
              <a:rPr lang="en-GB" smtClean="0"/>
              <a:t>Progress on ARC</a:t>
            </a:r>
            <a:endParaRPr lang="en-GB"/>
          </a:p>
        </p:txBody>
      </p:sp>
      <p:sp>
        <p:nvSpPr>
          <p:cNvPr id="6" name="Slide Number Placeholder 5"/>
          <p:cNvSpPr>
            <a:spLocks noGrp="1"/>
          </p:cNvSpPr>
          <p:nvPr>
            <p:ph type="sldNum" sz="quarter" idx="12"/>
          </p:nvPr>
        </p:nvSpPr>
        <p:spPr/>
        <p:txBody>
          <a:bodyPr/>
          <a:lstStyle/>
          <a:p>
            <a:fld id="{B3C84E7F-BC88-4FFF-92AC-EB50DEC5D26E}" type="slidenum">
              <a:rPr lang="en-GB" smtClean="0"/>
              <a:t>13</a:t>
            </a:fld>
            <a:endParaRPr lang="en-GB"/>
          </a:p>
        </p:txBody>
      </p:sp>
      <p:pic>
        <p:nvPicPr>
          <p:cNvPr id="7" name="Picture 6"/>
          <p:cNvPicPr>
            <a:picLocks noChangeAspect="1"/>
          </p:cNvPicPr>
          <p:nvPr/>
        </p:nvPicPr>
        <p:blipFill>
          <a:blip r:embed="rId2"/>
          <a:stretch>
            <a:fillRect/>
          </a:stretch>
        </p:blipFill>
        <p:spPr>
          <a:xfrm>
            <a:off x="5871685" y="951046"/>
            <a:ext cx="5676483" cy="5455436"/>
          </a:xfrm>
          <a:prstGeom prst="rect">
            <a:avLst/>
          </a:prstGeom>
        </p:spPr>
      </p:pic>
      <p:pic>
        <p:nvPicPr>
          <p:cNvPr id="8" name="Picture 7"/>
          <p:cNvPicPr>
            <a:picLocks noChangeAspect="1"/>
          </p:cNvPicPr>
          <p:nvPr/>
        </p:nvPicPr>
        <p:blipFill>
          <a:blip r:embed="rId3"/>
          <a:stretch>
            <a:fillRect/>
          </a:stretch>
        </p:blipFill>
        <p:spPr>
          <a:xfrm>
            <a:off x="878609" y="3638457"/>
            <a:ext cx="2785168" cy="2717893"/>
          </a:xfrm>
          <a:prstGeom prst="rect">
            <a:avLst/>
          </a:prstGeom>
        </p:spPr>
      </p:pic>
      <p:sp>
        <p:nvSpPr>
          <p:cNvPr id="9" name="TextBox 8"/>
          <p:cNvSpPr txBox="1"/>
          <p:nvPr/>
        </p:nvSpPr>
        <p:spPr>
          <a:xfrm>
            <a:off x="9020175" y="1861742"/>
            <a:ext cx="780470" cy="369332"/>
          </a:xfrm>
          <a:prstGeom prst="rect">
            <a:avLst/>
          </a:prstGeom>
          <a:noFill/>
        </p:spPr>
        <p:txBody>
          <a:bodyPr wrap="none" rtlCol="0">
            <a:spAutoFit/>
          </a:bodyPr>
          <a:lstStyle/>
          <a:p>
            <a:r>
              <a:rPr lang="en-US" dirty="0" smtClean="0"/>
              <a:t>mirror</a:t>
            </a:r>
            <a:endParaRPr lang="en-GB" dirty="0"/>
          </a:p>
        </p:txBody>
      </p:sp>
      <p:sp>
        <p:nvSpPr>
          <p:cNvPr id="10" name="TextBox 9"/>
          <p:cNvSpPr txBox="1"/>
          <p:nvPr/>
        </p:nvSpPr>
        <p:spPr>
          <a:xfrm>
            <a:off x="8052909" y="4539395"/>
            <a:ext cx="1317412" cy="369332"/>
          </a:xfrm>
          <a:prstGeom prst="rect">
            <a:avLst/>
          </a:prstGeom>
          <a:noFill/>
        </p:spPr>
        <p:txBody>
          <a:bodyPr wrap="none" rtlCol="0">
            <a:spAutoFit/>
          </a:bodyPr>
          <a:lstStyle/>
          <a:p>
            <a:r>
              <a:rPr lang="en-US" dirty="0">
                <a:solidFill>
                  <a:srgbClr val="00B050"/>
                </a:solidFill>
              </a:rPr>
              <a:t>f</a:t>
            </a:r>
            <a:r>
              <a:rPr lang="en-US" dirty="0" smtClean="0">
                <a:solidFill>
                  <a:srgbClr val="00B050"/>
                </a:solidFill>
              </a:rPr>
              <a:t>ocus points</a:t>
            </a:r>
            <a:endParaRPr lang="en-GB" dirty="0">
              <a:solidFill>
                <a:srgbClr val="00B050"/>
              </a:solidFill>
            </a:endParaRPr>
          </a:p>
        </p:txBody>
      </p:sp>
      <p:sp>
        <p:nvSpPr>
          <p:cNvPr id="11" name="TextBox 10"/>
          <p:cNvSpPr txBox="1"/>
          <p:nvPr/>
        </p:nvSpPr>
        <p:spPr>
          <a:xfrm>
            <a:off x="6545896" y="2833701"/>
            <a:ext cx="1378904" cy="369332"/>
          </a:xfrm>
          <a:prstGeom prst="rect">
            <a:avLst/>
          </a:prstGeom>
          <a:solidFill>
            <a:schemeClr val="bg1"/>
          </a:solidFill>
        </p:spPr>
        <p:txBody>
          <a:bodyPr wrap="none" rtlCol="0">
            <a:spAutoFit/>
          </a:bodyPr>
          <a:lstStyle/>
          <a:p>
            <a:r>
              <a:rPr lang="en-US" dirty="0">
                <a:solidFill>
                  <a:srgbClr val="FF0000"/>
                </a:solidFill>
              </a:rPr>
              <a:t>s</a:t>
            </a:r>
            <a:r>
              <a:rPr lang="en-US" dirty="0" smtClean="0">
                <a:solidFill>
                  <a:srgbClr val="FF0000"/>
                </a:solidFill>
              </a:rPr>
              <a:t>ensor plane</a:t>
            </a:r>
            <a:endParaRPr lang="en-GB" dirty="0">
              <a:solidFill>
                <a:srgbClr val="FF0000"/>
              </a:solidFill>
            </a:endParaRPr>
          </a:p>
        </p:txBody>
      </p:sp>
      <p:sp>
        <p:nvSpPr>
          <p:cNvPr id="13" name="TextBox 12"/>
          <p:cNvSpPr txBox="1"/>
          <p:nvPr/>
        </p:nvSpPr>
        <p:spPr>
          <a:xfrm>
            <a:off x="7473693" y="779560"/>
            <a:ext cx="2508507" cy="369332"/>
          </a:xfrm>
          <a:prstGeom prst="rect">
            <a:avLst/>
          </a:prstGeom>
          <a:noFill/>
        </p:spPr>
        <p:txBody>
          <a:bodyPr wrap="none" rtlCol="0">
            <a:spAutoFit/>
          </a:bodyPr>
          <a:lstStyle/>
          <a:p>
            <a:r>
              <a:rPr lang="en-US" b="1" dirty="0" smtClean="0"/>
              <a:t>Side view of a barrel cell</a:t>
            </a:r>
            <a:endParaRPr lang="en-GB" b="1" dirty="0"/>
          </a:p>
        </p:txBody>
      </p:sp>
      <p:cxnSp>
        <p:nvCxnSpPr>
          <p:cNvPr id="15" name="Straight Arrow Connector 14"/>
          <p:cNvCxnSpPr/>
          <p:nvPr/>
        </p:nvCxnSpPr>
        <p:spPr>
          <a:xfrm>
            <a:off x="7181850" y="5715000"/>
            <a:ext cx="3181350" cy="0"/>
          </a:xfrm>
          <a:prstGeom prst="straightConnector1">
            <a:avLst/>
          </a:prstGeom>
          <a:ln w="12700">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8153400" y="5530323"/>
            <a:ext cx="1312539" cy="369332"/>
          </a:xfrm>
          <a:prstGeom prst="rect">
            <a:avLst/>
          </a:prstGeom>
          <a:solidFill>
            <a:schemeClr val="bg1"/>
          </a:solidFill>
        </p:spPr>
        <p:txBody>
          <a:bodyPr wrap="none" rtlCol="0">
            <a:spAutoFit/>
          </a:bodyPr>
          <a:lstStyle/>
          <a:p>
            <a:r>
              <a:rPr lang="en-US" dirty="0"/>
              <a:t>v</a:t>
            </a:r>
            <a:r>
              <a:rPr lang="en-US" dirty="0" smtClean="0"/>
              <a:t>essel limits</a:t>
            </a:r>
            <a:endParaRPr lang="en-GB" dirty="0"/>
          </a:p>
        </p:txBody>
      </p:sp>
      <p:cxnSp>
        <p:nvCxnSpPr>
          <p:cNvPr id="17" name="Straight Arrow Connector 16"/>
          <p:cNvCxnSpPr/>
          <p:nvPr/>
        </p:nvCxnSpPr>
        <p:spPr>
          <a:xfrm>
            <a:off x="7326393" y="3187757"/>
            <a:ext cx="74127" cy="327610"/>
          </a:xfrm>
          <a:prstGeom prst="straightConnector1">
            <a:avLst/>
          </a:prstGeom>
          <a:ln w="12700">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H="1" flipV="1">
            <a:off x="7924800" y="4391816"/>
            <a:ext cx="166209" cy="204728"/>
          </a:xfrm>
          <a:prstGeom prst="straightConnector1">
            <a:avLst/>
          </a:prstGeom>
          <a:ln w="12700">
            <a:solidFill>
              <a:srgbClr val="00B05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flipV="1">
            <a:off x="7363457" y="1674651"/>
            <a:ext cx="875948" cy="533781"/>
          </a:xfrm>
          <a:prstGeom prst="straightConnector1">
            <a:avLst/>
          </a:prstGeom>
          <a:ln w="12700">
            <a:solidFill>
              <a:srgbClr val="7030A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6458547" y="1636052"/>
            <a:ext cx="1577932" cy="369332"/>
          </a:xfrm>
          <a:prstGeom prst="rect">
            <a:avLst/>
          </a:prstGeom>
          <a:solidFill>
            <a:schemeClr val="bg1"/>
          </a:solidFill>
        </p:spPr>
        <p:txBody>
          <a:bodyPr wrap="none" rtlCol="0">
            <a:spAutoFit/>
          </a:bodyPr>
          <a:lstStyle/>
          <a:p>
            <a:r>
              <a:rPr lang="en-US" dirty="0">
                <a:solidFill>
                  <a:srgbClr val="7030A0"/>
                </a:solidFill>
              </a:rPr>
              <a:t>r</a:t>
            </a:r>
            <a:r>
              <a:rPr lang="en-US" dirty="0" smtClean="0">
                <a:solidFill>
                  <a:srgbClr val="7030A0"/>
                </a:solidFill>
              </a:rPr>
              <a:t>adiator length</a:t>
            </a:r>
            <a:endParaRPr lang="en-GB" dirty="0">
              <a:solidFill>
                <a:srgbClr val="7030A0"/>
              </a:solidFill>
            </a:endParaRPr>
          </a:p>
        </p:txBody>
      </p:sp>
      <p:sp>
        <p:nvSpPr>
          <p:cNvPr id="29" name="TextBox 28"/>
          <p:cNvSpPr txBox="1"/>
          <p:nvPr/>
        </p:nvSpPr>
        <p:spPr>
          <a:xfrm>
            <a:off x="2477568" y="6317066"/>
            <a:ext cx="1226618" cy="369332"/>
          </a:xfrm>
          <a:prstGeom prst="rect">
            <a:avLst/>
          </a:prstGeom>
          <a:noFill/>
        </p:spPr>
        <p:txBody>
          <a:bodyPr wrap="none" rtlCol="0">
            <a:spAutoFit/>
          </a:bodyPr>
          <a:lstStyle/>
          <a:p>
            <a:r>
              <a:rPr lang="en-US" i="1" dirty="0" err="1" smtClean="0"/>
              <a:t>x</a:t>
            </a:r>
            <a:r>
              <a:rPr lang="en-US" baseline="-25000" dirty="0" err="1" smtClean="0"/>
              <a:t>sensor</a:t>
            </a:r>
            <a:r>
              <a:rPr lang="en-US" dirty="0" smtClean="0"/>
              <a:t>  [cm]</a:t>
            </a:r>
            <a:endParaRPr lang="en-GB" dirty="0"/>
          </a:p>
        </p:txBody>
      </p:sp>
      <p:sp>
        <p:nvSpPr>
          <p:cNvPr id="30" name="TextBox 29"/>
          <p:cNvSpPr txBox="1"/>
          <p:nvPr/>
        </p:nvSpPr>
        <p:spPr>
          <a:xfrm rot="16200000">
            <a:off x="100546" y="4722841"/>
            <a:ext cx="1226618" cy="369332"/>
          </a:xfrm>
          <a:prstGeom prst="rect">
            <a:avLst/>
          </a:prstGeom>
          <a:noFill/>
        </p:spPr>
        <p:txBody>
          <a:bodyPr wrap="none" rtlCol="0">
            <a:spAutoFit/>
          </a:bodyPr>
          <a:lstStyle/>
          <a:p>
            <a:r>
              <a:rPr lang="en-US" i="1" dirty="0" err="1" smtClean="0"/>
              <a:t>y</a:t>
            </a:r>
            <a:r>
              <a:rPr lang="en-US" baseline="-25000" dirty="0" err="1" smtClean="0"/>
              <a:t>sensor</a:t>
            </a:r>
            <a:r>
              <a:rPr lang="en-US" dirty="0" smtClean="0"/>
              <a:t>  [cm]</a:t>
            </a:r>
            <a:endParaRPr lang="en-GB" dirty="0"/>
          </a:p>
        </p:txBody>
      </p:sp>
      <p:sp>
        <p:nvSpPr>
          <p:cNvPr id="31" name="TextBox 30"/>
          <p:cNvSpPr txBox="1"/>
          <p:nvPr/>
        </p:nvSpPr>
        <p:spPr>
          <a:xfrm>
            <a:off x="8370010" y="6255620"/>
            <a:ext cx="805029" cy="369332"/>
          </a:xfrm>
          <a:prstGeom prst="rect">
            <a:avLst/>
          </a:prstGeom>
          <a:noFill/>
        </p:spPr>
        <p:txBody>
          <a:bodyPr wrap="none" rtlCol="0">
            <a:spAutoFit/>
          </a:bodyPr>
          <a:lstStyle/>
          <a:p>
            <a:r>
              <a:rPr lang="en-US" i="1" dirty="0" smtClean="0"/>
              <a:t>r</a:t>
            </a:r>
            <a:r>
              <a:rPr lang="en-US" dirty="0" smtClean="0"/>
              <a:t>  [cm]</a:t>
            </a:r>
            <a:endParaRPr lang="en-GB" dirty="0"/>
          </a:p>
        </p:txBody>
      </p:sp>
      <p:sp>
        <p:nvSpPr>
          <p:cNvPr id="32" name="TextBox 31"/>
          <p:cNvSpPr txBox="1"/>
          <p:nvPr/>
        </p:nvSpPr>
        <p:spPr>
          <a:xfrm rot="16200000">
            <a:off x="5438620" y="3494097"/>
            <a:ext cx="805029" cy="369332"/>
          </a:xfrm>
          <a:prstGeom prst="rect">
            <a:avLst/>
          </a:prstGeom>
          <a:noFill/>
        </p:spPr>
        <p:txBody>
          <a:bodyPr wrap="none" rtlCol="0">
            <a:spAutoFit/>
          </a:bodyPr>
          <a:lstStyle/>
          <a:p>
            <a:r>
              <a:rPr lang="en-US" i="1" dirty="0" smtClean="0"/>
              <a:t>z</a:t>
            </a:r>
            <a:r>
              <a:rPr lang="en-US" dirty="0" smtClean="0"/>
              <a:t>  [cm]</a:t>
            </a:r>
            <a:endParaRPr lang="en-GB" dirty="0"/>
          </a:p>
        </p:txBody>
      </p:sp>
      <p:sp>
        <p:nvSpPr>
          <p:cNvPr id="33" name="TextBox 32"/>
          <p:cNvSpPr txBox="1"/>
          <p:nvPr/>
        </p:nvSpPr>
        <p:spPr>
          <a:xfrm>
            <a:off x="3655982" y="4100599"/>
            <a:ext cx="2017796" cy="584775"/>
          </a:xfrm>
          <a:prstGeom prst="rect">
            <a:avLst/>
          </a:prstGeom>
          <a:noFill/>
        </p:spPr>
        <p:txBody>
          <a:bodyPr wrap="none" rtlCol="0">
            <a:spAutoFit/>
          </a:bodyPr>
          <a:lstStyle/>
          <a:p>
            <a:r>
              <a:rPr lang="en-US" sz="1600" dirty="0" smtClean="0">
                <a:solidFill>
                  <a:srgbClr val="FF0000"/>
                </a:solidFill>
              </a:rPr>
              <a:t>Photon impact points </a:t>
            </a:r>
            <a:br>
              <a:rPr lang="en-US" sz="1600" dirty="0" smtClean="0">
                <a:solidFill>
                  <a:srgbClr val="FF0000"/>
                </a:solidFill>
              </a:rPr>
            </a:br>
            <a:r>
              <a:rPr lang="en-US" sz="1600" dirty="0" smtClean="0">
                <a:solidFill>
                  <a:srgbClr val="FF0000"/>
                </a:solidFill>
              </a:rPr>
              <a:t>on sensor plane</a:t>
            </a:r>
            <a:endParaRPr lang="en-GB" sz="1600" dirty="0">
              <a:solidFill>
                <a:srgbClr val="FF0000"/>
              </a:solidFill>
            </a:endParaRPr>
          </a:p>
        </p:txBody>
      </p:sp>
      <p:sp>
        <p:nvSpPr>
          <p:cNvPr id="34" name="TextBox 33"/>
          <p:cNvSpPr txBox="1"/>
          <p:nvPr/>
        </p:nvSpPr>
        <p:spPr>
          <a:xfrm>
            <a:off x="3678953" y="4961376"/>
            <a:ext cx="1993751" cy="584775"/>
          </a:xfrm>
          <a:prstGeom prst="rect">
            <a:avLst/>
          </a:prstGeom>
          <a:noFill/>
        </p:spPr>
        <p:txBody>
          <a:bodyPr wrap="none" rtlCol="0">
            <a:spAutoFit/>
          </a:bodyPr>
          <a:lstStyle/>
          <a:p>
            <a:r>
              <a:rPr lang="en-US" sz="1600" dirty="0"/>
              <a:t>h</a:t>
            </a:r>
            <a:r>
              <a:rPr lang="en-US" sz="1600" dirty="0" smtClean="0"/>
              <a:t>ighlighted points are</a:t>
            </a:r>
            <a:br>
              <a:rPr lang="en-US" sz="1600" dirty="0" smtClean="0"/>
            </a:br>
            <a:r>
              <a:rPr lang="en-US" sz="1600" dirty="0" smtClean="0"/>
              <a:t>from a single track</a:t>
            </a:r>
            <a:endParaRPr lang="en-GB" sz="1600" dirty="0"/>
          </a:p>
        </p:txBody>
      </p:sp>
      <p:cxnSp>
        <p:nvCxnSpPr>
          <p:cNvPr id="36" name="Straight Arrow Connector 35"/>
          <p:cNvCxnSpPr>
            <a:stCxn id="34" idx="1"/>
          </p:cNvCxnSpPr>
          <p:nvPr/>
        </p:nvCxnSpPr>
        <p:spPr>
          <a:xfrm flipH="1">
            <a:off x="2731606" y="5253764"/>
            <a:ext cx="947347" cy="35491"/>
          </a:xfrm>
          <a:prstGeom prst="straightConnector1">
            <a:avLst/>
          </a:prstGeom>
          <a:ln w="1270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8481984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7" name="Picture 226"/>
          <p:cNvPicPr>
            <a:picLocks noChangeAspect="1"/>
          </p:cNvPicPr>
          <p:nvPr/>
        </p:nvPicPr>
        <p:blipFill>
          <a:blip r:embed="rId2"/>
          <a:stretch>
            <a:fillRect/>
          </a:stretch>
        </p:blipFill>
        <p:spPr>
          <a:xfrm>
            <a:off x="2491267" y="3464538"/>
            <a:ext cx="2849993" cy="2828170"/>
          </a:xfrm>
          <a:prstGeom prst="rect">
            <a:avLst/>
          </a:prstGeom>
        </p:spPr>
      </p:pic>
      <p:sp>
        <p:nvSpPr>
          <p:cNvPr id="2" name="Title 1"/>
          <p:cNvSpPr>
            <a:spLocks noGrp="1"/>
          </p:cNvSpPr>
          <p:nvPr>
            <p:ph type="title"/>
          </p:nvPr>
        </p:nvSpPr>
        <p:spPr>
          <a:xfrm>
            <a:off x="771525" y="30274"/>
            <a:ext cx="10582275" cy="1325563"/>
          </a:xfrm>
        </p:spPr>
        <p:txBody>
          <a:bodyPr/>
          <a:lstStyle/>
          <a:p>
            <a:r>
              <a:rPr lang="en-US" dirty="0"/>
              <a:t>Optimized layout</a:t>
            </a:r>
            <a:endParaRPr lang="en-GB" dirty="0"/>
          </a:p>
        </p:txBody>
      </p:sp>
      <p:sp>
        <p:nvSpPr>
          <p:cNvPr id="3" name="Content Placeholder 2"/>
          <p:cNvSpPr>
            <a:spLocks noGrp="1"/>
          </p:cNvSpPr>
          <p:nvPr>
            <p:ph idx="1"/>
          </p:nvPr>
        </p:nvSpPr>
        <p:spPr>
          <a:xfrm>
            <a:off x="568032" y="1268645"/>
            <a:ext cx="5031466" cy="2911726"/>
          </a:xfrm>
        </p:spPr>
        <p:txBody>
          <a:bodyPr>
            <a:normAutofit/>
          </a:bodyPr>
          <a:lstStyle/>
          <a:p>
            <a:pPr>
              <a:spcAft>
                <a:spcPts val="900"/>
              </a:spcAft>
            </a:pPr>
            <a:r>
              <a:rPr lang="en-US" dirty="0" smtClean="0">
                <a:solidFill>
                  <a:schemeClr val="tx2"/>
                </a:solidFill>
              </a:rPr>
              <a:t>Mirror and sensor images are from the final set of ray-traced photons</a:t>
            </a:r>
          </a:p>
          <a:p>
            <a:pPr>
              <a:spcAft>
                <a:spcPts val="900"/>
              </a:spcAft>
            </a:pPr>
            <a:r>
              <a:rPr lang="en-US" dirty="0" smtClean="0">
                <a:solidFill>
                  <a:schemeClr val="accent6">
                    <a:lumMod val="75000"/>
                  </a:schemeClr>
                </a:solidFill>
              </a:rPr>
              <a:t>Use </a:t>
            </a:r>
            <a:r>
              <a:rPr lang="en-US" dirty="0" smtClean="0">
                <a:solidFill>
                  <a:schemeClr val="accent6">
                    <a:lumMod val="75000"/>
                  </a:schemeClr>
                </a:solidFill>
              </a:rPr>
              <a:t>only spherical </a:t>
            </a:r>
            <a:r>
              <a:rPr lang="en-US" dirty="0" smtClean="0">
                <a:solidFill>
                  <a:schemeClr val="accent6">
                    <a:lumMod val="75000"/>
                  </a:schemeClr>
                </a:solidFill>
              </a:rPr>
              <a:t>mirrors (simplicity, cost)</a:t>
            </a:r>
            <a:br>
              <a:rPr lang="en-US" dirty="0" smtClean="0">
                <a:solidFill>
                  <a:schemeClr val="accent6">
                    <a:lumMod val="75000"/>
                  </a:schemeClr>
                </a:solidFill>
              </a:rPr>
            </a:br>
            <a:r>
              <a:rPr lang="en-US" dirty="0" smtClean="0">
                <a:solidFill>
                  <a:schemeClr val="accent6">
                    <a:lumMod val="75000"/>
                  </a:schemeClr>
                </a:solidFill>
              </a:rPr>
              <a:t>Best fit radii-of-curvature range </a:t>
            </a:r>
            <a:r>
              <a:rPr lang="en-US" dirty="0" smtClean="0">
                <a:solidFill>
                  <a:srgbClr val="FF0000"/>
                </a:solidFill>
              </a:rPr>
              <a:t>27–33 cm</a:t>
            </a:r>
          </a:p>
          <a:p>
            <a:pPr>
              <a:spcAft>
                <a:spcPts val="900"/>
              </a:spcAft>
            </a:pPr>
            <a:r>
              <a:rPr lang="en-US" dirty="0" smtClean="0">
                <a:solidFill>
                  <a:srgbClr val="7030A0"/>
                </a:solidFill>
              </a:rPr>
              <a:t>Half cell used to cover the overlap region</a:t>
            </a:r>
          </a:p>
          <a:p>
            <a:pPr>
              <a:spcAft>
                <a:spcPts val="900"/>
              </a:spcAft>
            </a:pPr>
            <a:r>
              <a:rPr lang="en-US" dirty="0" smtClean="0">
                <a:solidFill>
                  <a:schemeClr val="bg1">
                    <a:lumMod val="50000"/>
                  </a:schemeClr>
                </a:solidFill>
              </a:rPr>
              <a:t>Determine photon yield as a function of track impact point:</a:t>
            </a:r>
          </a:p>
        </p:txBody>
      </p:sp>
      <p:sp>
        <p:nvSpPr>
          <p:cNvPr id="4" name="Date Placeholder 3"/>
          <p:cNvSpPr>
            <a:spLocks noGrp="1"/>
          </p:cNvSpPr>
          <p:nvPr>
            <p:ph type="dt" sz="half" idx="10"/>
          </p:nvPr>
        </p:nvSpPr>
        <p:spPr/>
        <p:txBody>
          <a:bodyPr/>
          <a:lstStyle/>
          <a:p>
            <a:r>
              <a:rPr lang="en-US"/>
              <a:t>Roger Forty</a:t>
            </a:r>
            <a:endParaRPr lang="en-GB"/>
          </a:p>
        </p:txBody>
      </p:sp>
      <p:sp>
        <p:nvSpPr>
          <p:cNvPr id="5" name="Footer Placeholder 4"/>
          <p:cNvSpPr>
            <a:spLocks noGrp="1"/>
          </p:cNvSpPr>
          <p:nvPr>
            <p:ph type="ftr" sz="quarter" idx="11"/>
          </p:nvPr>
        </p:nvSpPr>
        <p:spPr/>
        <p:txBody>
          <a:bodyPr/>
          <a:lstStyle/>
          <a:p>
            <a:r>
              <a:rPr lang="en-GB"/>
              <a:t>Progress on ARC</a:t>
            </a:r>
          </a:p>
        </p:txBody>
      </p:sp>
      <p:sp>
        <p:nvSpPr>
          <p:cNvPr id="6" name="Slide Number Placeholder 5"/>
          <p:cNvSpPr>
            <a:spLocks noGrp="1"/>
          </p:cNvSpPr>
          <p:nvPr>
            <p:ph type="sldNum" sz="quarter" idx="12"/>
          </p:nvPr>
        </p:nvSpPr>
        <p:spPr/>
        <p:txBody>
          <a:bodyPr/>
          <a:lstStyle/>
          <a:p>
            <a:fld id="{B3C84E7F-BC88-4FFF-92AC-EB50DEC5D26E}" type="slidenum">
              <a:rPr lang="en-GB" smtClean="0"/>
              <a:t>14</a:t>
            </a:fld>
            <a:endParaRPr lang="en-GB"/>
          </a:p>
        </p:txBody>
      </p:sp>
      <p:sp>
        <p:nvSpPr>
          <p:cNvPr id="382" name="TextBox 381"/>
          <p:cNvSpPr txBox="1"/>
          <p:nvPr/>
        </p:nvSpPr>
        <p:spPr>
          <a:xfrm rot="16200000">
            <a:off x="1451234" y="4568728"/>
            <a:ext cx="1614866" cy="338554"/>
          </a:xfrm>
          <a:prstGeom prst="rect">
            <a:avLst/>
          </a:prstGeom>
          <a:noFill/>
        </p:spPr>
        <p:txBody>
          <a:bodyPr wrap="none" rtlCol="0">
            <a:spAutoFit/>
          </a:bodyPr>
          <a:lstStyle/>
          <a:p>
            <a:r>
              <a:rPr lang="en-US" sz="1600" i="1" dirty="0" err="1"/>
              <a:t>N</a:t>
            </a:r>
            <a:r>
              <a:rPr lang="en-US" sz="1600" baseline="-25000" dirty="0" err="1"/>
              <a:t>pe</a:t>
            </a:r>
            <a:r>
              <a:rPr lang="en-US" sz="1600" b="1" dirty="0"/>
              <a:t> </a:t>
            </a:r>
            <a:r>
              <a:rPr lang="en-US" sz="1600" dirty="0"/>
              <a:t>(gas radiator)</a:t>
            </a:r>
            <a:endParaRPr lang="en-GB" sz="1600" dirty="0"/>
          </a:p>
        </p:txBody>
      </p:sp>
      <p:grpSp>
        <p:nvGrpSpPr>
          <p:cNvPr id="7" name="Group 6"/>
          <p:cNvGrpSpPr/>
          <p:nvPr/>
        </p:nvGrpSpPr>
        <p:grpSpPr>
          <a:xfrm>
            <a:off x="5643157" y="755582"/>
            <a:ext cx="5873851" cy="5323769"/>
            <a:chOff x="5290845" y="1032580"/>
            <a:chExt cx="5873851" cy="5323769"/>
          </a:xfrm>
        </p:grpSpPr>
        <p:pic>
          <p:nvPicPr>
            <p:cNvPr id="222" name="Picture 221"/>
            <p:cNvPicPr>
              <a:picLocks noChangeAspect="1"/>
            </p:cNvPicPr>
            <p:nvPr/>
          </p:nvPicPr>
          <p:blipFill>
            <a:blip r:embed="rId3"/>
            <a:stretch>
              <a:fillRect/>
            </a:stretch>
          </p:blipFill>
          <p:spPr>
            <a:xfrm>
              <a:off x="5599304" y="1032580"/>
              <a:ext cx="5565392" cy="5323769"/>
            </a:xfrm>
            <a:prstGeom prst="rect">
              <a:avLst/>
            </a:prstGeom>
          </p:spPr>
        </p:pic>
        <p:sp>
          <p:nvSpPr>
            <p:cNvPr id="223" name="Arc 222"/>
            <p:cNvSpPr/>
            <p:nvPr/>
          </p:nvSpPr>
          <p:spPr>
            <a:xfrm rot="2619080">
              <a:off x="10067499" y="1377821"/>
              <a:ext cx="591073" cy="602044"/>
            </a:xfrm>
            <a:prstGeom prst="arc">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24" name="Arc 223"/>
            <p:cNvSpPr/>
            <p:nvPr/>
          </p:nvSpPr>
          <p:spPr>
            <a:xfrm rot="18954235">
              <a:off x="10133884" y="1895299"/>
              <a:ext cx="566772" cy="558988"/>
            </a:xfrm>
            <a:prstGeom prst="arc">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84" name="Rectangle 383"/>
            <p:cNvSpPr/>
            <p:nvPr/>
          </p:nvSpPr>
          <p:spPr>
            <a:xfrm rot="19181170">
              <a:off x="10581968" y="1386447"/>
              <a:ext cx="86673" cy="112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7" name="Rectangle 386"/>
            <p:cNvSpPr/>
            <p:nvPr/>
          </p:nvSpPr>
          <p:spPr>
            <a:xfrm rot="19181170">
              <a:off x="10611210" y="1852280"/>
              <a:ext cx="86673" cy="1651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8" name="Rectangle 387"/>
            <p:cNvSpPr/>
            <p:nvPr/>
          </p:nvSpPr>
          <p:spPr>
            <a:xfrm rot="13876679">
              <a:off x="10135379" y="1875511"/>
              <a:ext cx="68463" cy="1651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9" name="Rectangle 388"/>
            <p:cNvSpPr/>
            <p:nvPr/>
          </p:nvSpPr>
          <p:spPr>
            <a:xfrm>
              <a:off x="10149160" y="5125749"/>
              <a:ext cx="86673" cy="6895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0" name="Rectangle 389"/>
            <p:cNvSpPr/>
            <p:nvPr/>
          </p:nvSpPr>
          <p:spPr>
            <a:xfrm>
              <a:off x="10581967" y="5104969"/>
              <a:ext cx="86673" cy="7183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5" name="Arc 224"/>
            <p:cNvSpPr/>
            <p:nvPr/>
          </p:nvSpPr>
          <p:spPr>
            <a:xfrm rot="7928062">
              <a:off x="10142875" y="4631996"/>
              <a:ext cx="539942" cy="564247"/>
            </a:xfrm>
            <a:prstGeom prst="arc">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91" name="TextBox 390"/>
            <p:cNvSpPr txBox="1"/>
            <p:nvPr/>
          </p:nvSpPr>
          <p:spPr>
            <a:xfrm>
              <a:off x="5527906" y="5839864"/>
              <a:ext cx="341760" cy="338554"/>
            </a:xfrm>
            <a:prstGeom prst="rect">
              <a:avLst/>
            </a:prstGeom>
            <a:noFill/>
          </p:spPr>
          <p:txBody>
            <a:bodyPr wrap="none" rtlCol="0">
              <a:spAutoFit/>
            </a:bodyPr>
            <a:lstStyle/>
            <a:p>
              <a:r>
                <a:rPr lang="en-US" sz="1600" dirty="0" smtClean="0"/>
                <a:t>IP</a:t>
              </a:r>
              <a:endParaRPr lang="en-GB" sz="1600" dirty="0"/>
            </a:p>
          </p:txBody>
        </p:sp>
        <p:sp>
          <p:nvSpPr>
            <p:cNvPr id="392" name="TextBox 391"/>
            <p:cNvSpPr txBox="1"/>
            <p:nvPr/>
          </p:nvSpPr>
          <p:spPr>
            <a:xfrm>
              <a:off x="8069315" y="5625432"/>
              <a:ext cx="1013098" cy="338554"/>
            </a:xfrm>
            <a:prstGeom prst="rect">
              <a:avLst/>
            </a:prstGeom>
            <a:solidFill>
              <a:schemeClr val="bg1"/>
            </a:solidFill>
          </p:spPr>
          <p:txBody>
            <a:bodyPr wrap="none" rtlCol="0">
              <a:spAutoFit/>
            </a:bodyPr>
            <a:lstStyle/>
            <a:p>
              <a:r>
                <a:rPr lang="en-US" sz="1600" dirty="0"/>
                <a:t>b</a:t>
              </a:r>
              <a:r>
                <a:rPr lang="en-US" sz="1600" dirty="0" smtClean="0"/>
                <a:t>eam axis</a:t>
              </a:r>
              <a:endParaRPr lang="en-GB" sz="1600" dirty="0"/>
            </a:p>
          </p:txBody>
        </p:sp>
        <p:sp>
          <p:nvSpPr>
            <p:cNvPr id="394" name="TextBox 393"/>
            <p:cNvSpPr txBox="1"/>
            <p:nvPr/>
          </p:nvSpPr>
          <p:spPr>
            <a:xfrm rot="16200000">
              <a:off x="5078607" y="3610237"/>
              <a:ext cx="793807" cy="369332"/>
            </a:xfrm>
            <a:prstGeom prst="rect">
              <a:avLst/>
            </a:prstGeom>
            <a:noFill/>
          </p:spPr>
          <p:txBody>
            <a:bodyPr wrap="none" rtlCol="0">
              <a:spAutoFit/>
            </a:bodyPr>
            <a:lstStyle/>
            <a:p>
              <a:r>
                <a:rPr lang="en-US" i="1" dirty="0" smtClean="0"/>
                <a:t>r</a:t>
              </a:r>
              <a:r>
                <a:rPr lang="en-US" dirty="0" smtClean="0"/>
                <a:t>  (cm)</a:t>
              </a:r>
              <a:endParaRPr lang="en-GB" dirty="0"/>
            </a:p>
          </p:txBody>
        </p:sp>
      </p:grpSp>
      <p:sp>
        <p:nvSpPr>
          <p:cNvPr id="393" name="TextBox 392"/>
          <p:cNvSpPr txBox="1"/>
          <p:nvPr/>
        </p:nvSpPr>
        <p:spPr>
          <a:xfrm>
            <a:off x="8520050" y="5944937"/>
            <a:ext cx="821059" cy="369332"/>
          </a:xfrm>
          <a:prstGeom prst="rect">
            <a:avLst/>
          </a:prstGeom>
          <a:noFill/>
        </p:spPr>
        <p:txBody>
          <a:bodyPr wrap="none" rtlCol="0">
            <a:spAutoFit/>
          </a:bodyPr>
          <a:lstStyle/>
          <a:p>
            <a:r>
              <a:rPr lang="en-US" i="1" dirty="0" smtClean="0"/>
              <a:t>z</a:t>
            </a:r>
            <a:r>
              <a:rPr lang="en-US" dirty="0" smtClean="0"/>
              <a:t>  (cm)</a:t>
            </a:r>
            <a:endParaRPr lang="en-GB" dirty="0"/>
          </a:p>
        </p:txBody>
      </p:sp>
      <p:sp>
        <p:nvSpPr>
          <p:cNvPr id="8" name="TextBox 7"/>
          <p:cNvSpPr txBox="1"/>
          <p:nvPr/>
        </p:nvSpPr>
        <p:spPr>
          <a:xfrm>
            <a:off x="2921056" y="6187073"/>
            <a:ext cx="1850891" cy="338554"/>
          </a:xfrm>
          <a:prstGeom prst="rect">
            <a:avLst/>
          </a:prstGeom>
          <a:noFill/>
        </p:spPr>
        <p:txBody>
          <a:bodyPr wrap="none" rtlCol="0">
            <a:spAutoFit/>
          </a:bodyPr>
          <a:lstStyle/>
          <a:p>
            <a:r>
              <a:rPr lang="en-US" sz="1600" dirty="0" smtClean="0"/>
              <a:t>Position in cell  [cm]</a:t>
            </a:r>
            <a:endParaRPr lang="en-GB" sz="1600" dirty="0"/>
          </a:p>
        </p:txBody>
      </p:sp>
      <p:sp>
        <p:nvSpPr>
          <p:cNvPr id="9" name="Rectangle 8"/>
          <p:cNvSpPr/>
          <p:nvPr/>
        </p:nvSpPr>
        <p:spPr>
          <a:xfrm>
            <a:off x="6211521" y="857250"/>
            <a:ext cx="5047029" cy="3085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0" name="Rectangle 179"/>
          <p:cNvSpPr/>
          <p:nvPr/>
        </p:nvSpPr>
        <p:spPr>
          <a:xfrm rot="5400000">
            <a:off x="8519723" y="3213663"/>
            <a:ext cx="5385443" cy="34593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p:cNvSpPr/>
          <p:nvPr/>
        </p:nvSpPr>
        <p:spPr>
          <a:xfrm>
            <a:off x="10867223" y="5786561"/>
            <a:ext cx="220784" cy="2691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28799323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14152" y="30274"/>
            <a:ext cx="10339647" cy="1325563"/>
          </a:xfrm>
        </p:spPr>
        <p:txBody>
          <a:bodyPr/>
          <a:lstStyle/>
          <a:p>
            <a:r>
              <a:rPr lang="en-US" dirty="0" smtClean="0"/>
              <a:t>Updated performance</a:t>
            </a:r>
            <a:endParaRPr lang="en-GB" dirty="0"/>
          </a:p>
        </p:txBody>
      </p:sp>
      <p:sp>
        <p:nvSpPr>
          <p:cNvPr id="3" name="Content Placeholder 2"/>
          <p:cNvSpPr>
            <a:spLocks noGrp="1"/>
          </p:cNvSpPr>
          <p:nvPr>
            <p:ph idx="1"/>
          </p:nvPr>
        </p:nvSpPr>
        <p:spPr>
          <a:xfrm>
            <a:off x="838200" y="1310909"/>
            <a:ext cx="10281114" cy="5000513"/>
          </a:xfrm>
        </p:spPr>
        <p:txBody>
          <a:bodyPr/>
          <a:lstStyle/>
          <a:p>
            <a:pPr>
              <a:spcAft>
                <a:spcPts val="900"/>
              </a:spcAft>
            </a:pPr>
            <a:r>
              <a:rPr lang="en-US" dirty="0" smtClean="0">
                <a:solidFill>
                  <a:schemeClr val="tx2"/>
                </a:solidFill>
              </a:rPr>
              <a:t>Photon yield summed </a:t>
            </a:r>
            <a:r>
              <a:rPr lang="en-US" dirty="0">
                <a:solidFill>
                  <a:schemeClr val="tx2"/>
                </a:solidFill>
              </a:rPr>
              <a:t>over full detector, may still be </a:t>
            </a:r>
            <a:br>
              <a:rPr lang="en-US" dirty="0">
                <a:solidFill>
                  <a:schemeClr val="tx2"/>
                </a:solidFill>
              </a:rPr>
            </a:br>
            <a:r>
              <a:rPr lang="en-US" dirty="0" smtClean="0">
                <a:solidFill>
                  <a:schemeClr val="tx2"/>
                </a:solidFill>
              </a:rPr>
              <a:t>room </a:t>
            </a:r>
            <a:r>
              <a:rPr lang="en-US" dirty="0">
                <a:solidFill>
                  <a:schemeClr val="tx2"/>
                </a:solidFill>
              </a:rPr>
              <a:t>for </a:t>
            </a:r>
            <a:r>
              <a:rPr lang="en-US" dirty="0" smtClean="0">
                <a:solidFill>
                  <a:schemeClr val="tx2"/>
                </a:solidFill>
              </a:rPr>
              <a:t>improvement of tail to low yield</a:t>
            </a:r>
            <a:endParaRPr lang="en-GB" dirty="0">
              <a:solidFill>
                <a:schemeClr val="tx2"/>
              </a:solidFill>
            </a:endParaRPr>
          </a:p>
          <a:p>
            <a:pPr>
              <a:spcAft>
                <a:spcPts val="900"/>
              </a:spcAft>
            </a:pPr>
            <a:r>
              <a:rPr lang="en-US" dirty="0" smtClean="0">
                <a:solidFill>
                  <a:schemeClr val="accent6">
                    <a:lumMod val="75000"/>
                  </a:schemeClr>
                </a:solidFill>
              </a:rPr>
              <a:t>Performance in terms of K-</a:t>
            </a:r>
            <a:r>
              <a:rPr lang="el-GR" dirty="0" smtClean="0">
                <a:solidFill>
                  <a:schemeClr val="accent6">
                    <a:lumMod val="75000"/>
                  </a:schemeClr>
                </a:solidFill>
              </a:rPr>
              <a:t>π</a:t>
            </a:r>
            <a:r>
              <a:rPr lang="en-US" dirty="0" smtClean="0">
                <a:solidFill>
                  <a:schemeClr val="accent6">
                    <a:lumMod val="75000"/>
                  </a:schemeClr>
                </a:solidFill>
              </a:rPr>
              <a:t> separation presented </a:t>
            </a:r>
            <a:r>
              <a:rPr lang="en-US" dirty="0">
                <a:solidFill>
                  <a:schemeClr val="accent6">
                    <a:lumMod val="75000"/>
                  </a:schemeClr>
                </a:solidFill>
              </a:rPr>
              <a:t/>
            </a:r>
            <a:br>
              <a:rPr lang="en-US" dirty="0">
                <a:solidFill>
                  <a:schemeClr val="accent6">
                    <a:lumMod val="75000"/>
                  </a:schemeClr>
                </a:solidFill>
              </a:rPr>
            </a:br>
            <a:r>
              <a:rPr lang="en-US" dirty="0" smtClean="0">
                <a:solidFill>
                  <a:schemeClr val="accent6">
                    <a:lumMod val="75000"/>
                  </a:schemeClr>
                </a:solidFill>
              </a:rPr>
              <a:t>last </a:t>
            </a:r>
            <a:r>
              <a:rPr lang="en-US" dirty="0" smtClean="0">
                <a:solidFill>
                  <a:schemeClr val="accent6">
                    <a:lumMod val="75000"/>
                  </a:schemeClr>
                </a:solidFill>
              </a:rPr>
              <a:t>time looked suspiciously </a:t>
            </a:r>
            <a:r>
              <a:rPr lang="en-US" dirty="0" smtClean="0">
                <a:solidFill>
                  <a:schemeClr val="accent6">
                    <a:lumMod val="75000"/>
                  </a:schemeClr>
                </a:solidFill>
              </a:rPr>
              <a:t>good… </a:t>
            </a:r>
            <a:r>
              <a:rPr lang="en-US" dirty="0" smtClean="0">
                <a:solidFill>
                  <a:schemeClr val="accent6">
                    <a:lumMod val="75000"/>
                  </a:schemeClr>
                </a:solidFill>
              </a:rPr>
              <a:t/>
            </a:r>
            <a:br>
              <a:rPr lang="en-US" dirty="0" smtClean="0">
                <a:solidFill>
                  <a:schemeClr val="accent6">
                    <a:lumMod val="75000"/>
                  </a:schemeClr>
                </a:solidFill>
              </a:rPr>
            </a:br>
            <a:r>
              <a:rPr lang="en-US" dirty="0">
                <a:solidFill>
                  <a:schemeClr val="accent6">
                    <a:lumMod val="75000"/>
                  </a:schemeClr>
                </a:solidFill>
              </a:rPr>
              <a:t>I</a:t>
            </a:r>
            <a:r>
              <a:rPr lang="en-US" dirty="0" smtClean="0">
                <a:solidFill>
                  <a:schemeClr val="accent6">
                    <a:lumMod val="75000"/>
                  </a:schemeClr>
                </a:solidFill>
              </a:rPr>
              <a:t>t </a:t>
            </a:r>
            <a:r>
              <a:rPr lang="en-US" i="1" dirty="0" smtClean="0">
                <a:solidFill>
                  <a:schemeClr val="accent6">
                    <a:lumMod val="75000"/>
                  </a:schemeClr>
                </a:solidFill>
              </a:rPr>
              <a:t>was</a:t>
            </a:r>
            <a:r>
              <a:rPr lang="en-US" dirty="0" smtClean="0">
                <a:solidFill>
                  <a:schemeClr val="accent6">
                    <a:lumMod val="75000"/>
                  </a:schemeClr>
                </a:solidFill>
              </a:rPr>
              <a:t> </a:t>
            </a:r>
            <a:r>
              <a:rPr lang="en-US" dirty="0" smtClean="0">
                <a:solidFill>
                  <a:schemeClr val="accent6">
                    <a:lumMod val="75000"/>
                  </a:schemeClr>
                </a:solidFill>
              </a:rPr>
              <a:t>i</a:t>
            </a:r>
            <a:r>
              <a:rPr lang="en-US" dirty="0" smtClean="0">
                <a:solidFill>
                  <a:schemeClr val="accent6">
                    <a:lumMod val="75000"/>
                  </a:schemeClr>
                </a:solidFill>
              </a:rPr>
              <a:t>ndeed </a:t>
            </a:r>
            <a:r>
              <a:rPr lang="en-US" dirty="0">
                <a:solidFill>
                  <a:schemeClr val="accent6">
                    <a:lumMod val="75000"/>
                  </a:schemeClr>
                </a:solidFill>
              </a:rPr>
              <a:t>too </a:t>
            </a:r>
            <a:r>
              <a:rPr lang="en-US" dirty="0" smtClean="0">
                <a:solidFill>
                  <a:schemeClr val="accent6">
                    <a:lumMod val="75000"/>
                  </a:schemeClr>
                </a:solidFill>
              </a:rPr>
              <a:t>good to be true:  resolution  </a:t>
            </a:r>
            <a:r>
              <a:rPr lang="en-US" altLang="en-US" sz="1600" dirty="0" err="1" smtClean="0">
                <a:solidFill>
                  <a:schemeClr val="accent6">
                    <a:lumMod val="75000"/>
                  </a:schemeClr>
                </a:solidFill>
                <a:latin typeface="Symbol" panose="05050102010706020507" pitchFamily="18" charset="2"/>
              </a:rPr>
              <a:t>s</a:t>
            </a:r>
            <a:r>
              <a:rPr lang="en-US" altLang="en-US" sz="1600" baseline="-25000" dirty="0" err="1" smtClean="0">
                <a:solidFill>
                  <a:schemeClr val="accent6">
                    <a:lumMod val="75000"/>
                  </a:schemeClr>
                </a:solidFill>
                <a:latin typeface="Symbol" panose="05050102010706020507" pitchFamily="18" charset="2"/>
              </a:rPr>
              <a:t>q</a:t>
            </a:r>
            <a:r>
              <a:rPr lang="en-US" altLang="en-US" sz="1600" dirty="0" smtClean="0">
                <a:solidFill>
                  <a:schemeClr val="accent6">
                    <a:lumMod val="75000"/>
                  </a:schemeClr>
                </a:solidFill>
              </a:rPr>
              <a:t> </a:t>
            </a:r>
            <a:r>
              <a:rPr lang="en-US" altLang="en-US" sz="1600" dirty="0">
                <a:solidFill>
                  <a:schemeClr val="accent6">
                    <a:lumMod val="75000"/>
                  </a:schemeClr>
                </a:solidFill>
              </a:rPr>
              <a:t>= </a:t>
            </a:r>
            <a:r>
              <a:rPr lang="el-GR" sz="1600" dirty="0">
                <a:solidFill>
                  <a:schemeClr val="accent6">
                    <a:lumMod val="75000"/>
                  </a:schemeClr>
                </a:solidFill>
              </a:rPr>
              <a:t>σ</a:t>
            </a:r>
            <a:r>
              <a:rPr lang="en-US" sz="1600" baseline="-25000" dirty="0" smtClean="0">
                <a:solidFill>
                  <a:schemeClr val="accent6">
                    <a:lumMod val="75000"/>
                  </a:schemeClr>
                </a:solidFill>
              </a:rPr>
              <a:t>photon</a:t>
            </a:r>
            <a:r>
              <a:rPr lang="en-US" sz="1600" dirty="0" smtClean="0">
                <a:solidFill>
                  <a:schemeClr val="accent6">
                    <a:lumMod val="75000"/>
                  </a:schemeClr>
                </a:solidFill>
              </a:rPr>
              <a:t>/</a:t>
            </a:r>
            <a:r>
              <a:rPr lang="en-US" sz="1600" dirty="0" smtClean="0">
                <a:solidFill>
                  <a:schemeClr val="accent6">
                    <a:lumMod val="75000"/>
                  </a:schemeClr>
                </a:solidFill>
                <a:latin typeface="Calibri" panose="020F0502020204030204" pitchFamily="34" charset="0"/>
                <a:cs typeface="Calibri" panose="020F0502020204030204" pitchFamily="34" charset="0"/>
              </a:rPr>
              <a:t>√</a:t>
            </a:r>
            <a:r>
              <a:rPr lang="en-US" sz="1600" i="1" dirty="0" err="1">
                <a:solidFill>
                  <a:schemeClr val="accent6">
                    <a:lumMod val="75000"/>
                  </a:schemeClr>
                </a:solidFill>
                <a:latin typeface="Calibri" panose="020F0502020204030204" pitchFamily="34" charset="0"/>
                <a:cs typeface="Calibri" panose="020F0502020204030204" pitchFamily="34" charset="0"/>
              </a:rPr>
              <a:t>N</a:t>
            </a:r>
            <a:r>
              <a:rPr lang="en-US" sz="1600" baseline="-25000" dirty="0" err="1">
                <a:solidFill>
                  <a:schemeClr val="accent6">
                    <a:lumMod val="75000"/>
                  </a:schemeClr>
                </a:solidFill>
                <a:latin typeface="Calibri" panose="020F0502020204030204" pitchFamily="34" charset="0"/>
                <a:cs typeface="Calibri" panose="020F0502020204030204" pitchFamily="34" charset="0"/>
              </a:rPr>
              <a:t>pe</a:t>
            </a:r>
            <a:r>
              <a:rPr lang="en-US" sz="1600" dirty="0" smtClean="0">
                <a:solidFill>
                  <a:schemeClr val="accent6">
                    <a:lumMod val="75000"/>
                  </a:schemeClr>
                </a:solidFill>
              </a:rPr>
              <a:t> </a:t>
            </a:r>
            <a:br>
              <a:rPr lang="en-US" sz="1600" dirty="0" smtClean="0">
                <a:solidFill>
                  <a:schemeClr val="accent6">
                    <a:lumMod val="75000"/>
                  </a:schemeClr>
                </a:solidFill>
              </a:rPr>
            </a:br>
            <a:r>
              <a:rPr lang="en-US" dirty="0" smtClean="0">
                <a:solidFill>
                  <a:schemeClr val="accent6">
                    <a:lumMod val="75000"/>
                  </a:schemeClr>
                </a:solidFill>
              </a:rPr>
              <a:t>was implemented missing out the square-root… (sorry)</a:t>
            </a:r>
            <a:br>
              <a:rPr lang="en-US" dirty="0" smtClean="0">
                <a:solidFill>
                  <a:schemeClr val="accent6">
                    <a:lumMod val="75000"/>
                  </a:schemeClr>
                </a:solidFill>
              </a:rPr>
            </a:br>
            <a:r>
              <a:rPr lang="en-US" dirty="0" smtClean="0">
                <a:solidFill>
                  <a:schemeClr val="bg1">
                    <a:lumMod val="50000"/>
                  </a:schemeClr>
                </a:solidFill>
              </a:rPr>
              <a:t>Was also based on the </a:t>
            </a:r>
            <a:r>
              <a:rPr lang="en-US" dirty="0" smtClean="0">
                <a:solidFill>
                  <a:schemeClr val="bg1">
                    <a:lumMod val="50000"/>
                  </a:schemeClr>
                </a:solidFill>
              </a:rPr>
              <a:t>target for </a:t>
            </a:r>
            <a:r>
              <a:rPr lang="en-US" dirty="0" smtClean="0">
                <a:solidFill>
                  <a:schemeClr val="bg1">
                    <a:lumMod val="50000"/>
                  </a:schemeClr>
                </a:solidFill>
              </a:rPr>
              <a:t>optical resolution of 1 </a:t>
            </a:r>
            <a:r>
              <a:rPr lang="en-US" dirty="0" err="1" smtClean="0">
                <a:solidFill>
                  <a:schemeClr val="bg1">
                    <a:lumMod val="50000"/>
                  </a:schemeClr>
                </a:solidFill>
              </a:rPr>
              <a:t>mrad</a:t>
            </a:r>
            <a:r>
              <a:rPr lang="en-US" dirty="0" smtClean="0">
                <a:solidFill>
                  <a:schemeClr val="bg1">
                    <a:lumMod val="50000"/>
                  </a:schemeClr>
                </a:solidFill>
              </a:rPr>
              <a:t> </a:t>
            </a:r>
            <a:r>
              <a:rPr lang="en-US" dirty="0" smtClean="0">
                <a:solidFill>
                  <a:schemeClr val="bg1">
                    <a:lumMod val="50000"/>
                  </a:schemeClr>
                </a:solidFill>
              </a:rPr>
              <a:t/>
            </a:r>
            <a:br>
              <a:rPr lang="en-US" dirty="0" smtClean="0">
                <a:solidFill>
                  <a:schemeClr val="bg1">
                    <a:lumMod val="50000"/>
                  </a:schemeClr>
                </a:solidFill>
              </a:rPr>
            </a:br>
            <a:r>
              <a:rPr lang="en-US" dirty="0" smtClean="0">
                <a:solidFill>
                  <a:schemeClr val="bg1">
                    <a:lumMod val="50000"/>
                  </a:schemeClr>
                </a:solidFill>
              </a:rPr>
              <a:t>can now use actual resolution achieved for </a:t>
            </a:r>
            <a:r>
              <a:rPr lang="en-US" dirty="0" smtClean="0">
                <a:solidFill>
                  <a:schemeClr val="bg1">
                    <a:lumMod val="50000"/>
                  </a:schemeClr>
                </a:solidFill>
              </a:rPr>
              <a:t>the full </a:t>
            </a:r>
            <a:r>
              <a:rPr lang="en-US" dirty="0" smtClean="0">
                <a:solidFill>
                  <a:schemeClr val="bg1">
                    <a:lumMod val="50000"/>
                  </a:schemeClr>
                </a:solidFill>
              </a:rPr>
              <a:t>detector</a:t>
            </a:r>
          </a:p>
          <a:p>
            <a:pPr>
              <a:spcAft>
                <a:spcPts val="900"/>
              </a:spcAft>
            </a:pPr>
            <a:r>
              <a:rPr lang="en-US" dirty="0" smtClean="0">
                <a:solidFill>
                  <a:srgbClr val="7030A0"/>
                </a:solidFill>
              </a:rPr>
              <a:t>In addition, the number of photons from aerogel was underestimated </a:t>
            </a:r>
            <a:br>
              <a:rPr lang="en-US" dirty="0" smtClean="0">
                <a:solidFill>
                  <a:srgbClr val="7030A0"/>
                </a:solidFill>
              </a:rPr>
            </a:br>
            <a:r>
              <a:rPr lang="en-US" dirty="0" smtClean="0">
                <a:solidFill>
                  <a:srgbClr val="7030A0"/>
                </a:solidFill>
              </a:rPr>
              <a:t>→ rearrange to use a thinner layer:  </a:t>
            </a:r>
            <a:r>
              <a:rPr lang="en-US" dirty="0" smtClean="0">
                <a:solidFill>
                  <a:srgbClr val="FF0000"/>
                </a:solidFill>
              </a:rPr>
              <a:t>1 cm </a:t>
            </a:r>
            <a:r>
              <a:rPr lang="en-US" dirty="0" smtClean="0">
                <a:solidFill>
                  <a:srgbClr val="7030A0"/>
                </a:solidFill>
              </a:rPr>
              <a:t>instead of 2 cm</a:t>
            </a:r>
            <a:br>
              <a:rPr lang="en-US" dirty="0" smtClean="0">
                <a:solidFill>
                  <a:srgbClr val="7030A0"/>
                </a:solidFill>
              </a:rPr>
            </a:br>
            <a:r>
              <a:rPr lang="en-US" dirty="0" smtClean="0">
                <a:solidFill>
                  <a:srgbClr val="7030A0"/>
                </a:solidFill>
              </a:rPr>
              <a:t>Scattering in aerogel now implemented both for the photons generated as the track passes through it, as well as for all photons that pass back through it on their way to the </a:t>
            </a:r>
            <a:r>
              <a:rPr lang="en-US" dirty="0" err="1" smtClean="0">
                <a:solidFill>
                  <a:srgbClr val="7030A0"/>
                </a:solidFill>
              </a:rPr>
              <a:t>photosensor</a:t>
            </a:r>
            <a:endParaRPr lang="en-US" dirty="0" smtClean="0">
              <a:solidFill>
                <a:srgbClr val="7030A0"/>
              </a:solidFill>
            </a:endParaRPr>
          </a:p>
          <a:p>
            <a:pPr>
              <a:spcAft>
                <a:spcPts val="900"/>
              </a:spcAft>
            </a:pPr>
            <a:r>
              <a:rPr lang="en-US" dirty="0" smtClean="0">
                <a:solidFill>
                  <a:schemeClr val="tx2"/>
                </a:solidFill>
              </a:rPr>
              <a:t>To recover resolution at the high-momentum end, reduce refractive index of gas radiator</a:t>
            </a:r>
            <a:br>
              <a:rPr lang="en-US" dirty="0" smtClean="0">
                <a:solidFill>
                  <a:schemeClr val="tx2"/>
                </a:solidFill>
              </a:rPr>
            </a:br>
            <a:r>
              <a:rPr lang="en-US" dirty="0" smtClean="0">
                <a:solidFill>
                  <a:schemeClr val="tx2"/>
                </a:solidFill>
              </a:rPr>
              <a:t>Could keep C</a:t>
            </a:r>
            <a:r>
              <a:rPr lang="en-US" baseline="-25000" dirty="0" smtClean="0">
                <a:solidFill>
                  <a:schemeClr val="tx2"/>
                </a:solidFill>
              </a:rPr>
              <a:t>4</a:t>
            </a:r>
            <a:r>
              <a:rPr lang="en-US" dirty="0" smtClean="0">
                <a:solidFill>
                  <a:schemeClr val="tx2"/>
                </a:solidFill>
              </a:rPr>
              <a:t>F</a:t>
            </a:r>
            <a:r>
              <a:rPr lang="en-US" baseline="-25000" dirty="0" smtClean="0">
                <a:solidFill>
                  <a:schemeClr val="tx2"/>
                </a:solidFill>
              </a:rPr>
              <a:t>10</a:t>
            </a:r>
            <a:r>
              <a:rPr lang="en-US" dirty="0" smtClean="0">
                <a:solidFill>
                  <a:schemeClr val="tx2"/>
                </a:solidFill>
              </a:rPr>
              <a:t> and reduce pressure (shown later), but initially use xenon at 3.5 bar</a:t>
            </a:r>
          </a:p>
          <a:p>
            <a:pPr>
              <a:spcAft>
                <a:spcPts val="900"/>
              </a:spcAft>
            </a:pPr>
            <a:r>
              <a:rPr lang="en-US" dirty="0" smtClean="0">
                <a:solidFill>
                  <a:schemeClr val="bg1">
                    <a:lumMod val="50000"/>
                  </a:schemeClr>
                </a:solidFill>
              </a:rPr>
              <a:t>Other changes:  hexagonal cells in barrel, extra row of cells in endcaps; </a:t>
            </a:r>
            <a:r>
              <a:rPr lang="en-US" dirty="0" err="1" smtClean="0">
                <a:solidFill>
                  <a:schemeClr val="bg1">
                    <a:lumMod val="50000"/>
                  </a:schemeClr>
                </a:solidFill>
              </a:rPr>
              <a:t>photosensor</a:t>
            </a:r>
            <a:r>
              <a:rPr lang="en-US" dirty="0" smtClean="0">
                <a:solidFill>
                  <a:schemeClr val="bg1">
                    <a:lumMod val="50000"/>
                  </a:schemeClr>
                </a:solidFill>
              </a:rPr>
              <a:t> and its readout squeezed to 5 mm in radial depth (to be confirmed whether this is reasonable)</a:t>
            </a:r>
            <a:endParaRPr lang="en-GB" dirty="0">
              <a:solidFill>
                <a:schemeClr val="bg1">
                  <a:lumMod val="50000"/>
                </a:schemeClr>
              </a:solidFill>
            </a:endParaRPr>
          </a:p>
        </p:txBody>
      </p:sp>
      <p:sp>
        <p:nvSpPr>
          <p:cNvPr id="4" name="Date Placeholder 3"/>
          <p:cNvSpPr>
            <a:spLocks noGrp="1"/>
          </p:cNvSpPr>
          <p:nvPr>
            <p:ph type="dt" sz="half" idx="10"/>
          </p:nvPr>
        </p:nvSpPr>
        <p:spPr/>
        <p:txBody>
          <a:bodyPr/>
          <a:lstStyle/>
          <a:p>
            <a:r>
              <a:rPr lang="en-US" smtClean="0"/>
              <a:t>Roger Forty</a:t>
            </a:r>
            <a:endParaRPr lang="en-GB"/>
          </a:p>
        </p:txBody>
      </p:sp>
      <p:sp>
        <p:nvSpPr>
          <p:cNvPr id="5" name="Footer Placeholder 4"/>
          <p:cNvSpPr>
            <a:spLocks noGrp="1"/>
          </p:cNvSpPr>
          <p:nvPr>
            <p:ph type="ftr" sz="quarter" idx="11"/>
          </p:nvPr>
        </p:nvSpPr>
        <p:spPr/>
        <p:txBody>
          <a:bodyPr/>
          <a:lstStyle/>
          <a:p>
            <a:r>
              <a:rPr lang="en-GB" smtClean="0"/>
              <a:t>Progress on ARC</a:t>
            </a:r>
            <a:endParaRPr lang="en-GB"/>
          </a:p>
        </p:txBody>
      </p:sp>
      <p:sp>
        <p:nvSpPr>
          <p:cNvPr id="6" name="Slide Number Placeholder 5"/>
          <p:cNvSpPr>
            <a:spLocks noGrp="1"/>
          </p:cNvSpPr>
          <p:nvPr>
            <p:ph type="sldNum" sz="quarter" idx="12"/>
          </p:nvPr>
        </p:nvSpPr>
        <p:spPr/>
        <p:txBody>
          <a:bodyPr/>
          <a:lstStyle/>
          <a:p>
            <a:fld id="{B3C84E7F-BC88-4FFF-92AC-EB50DEC5D26E}" type="slidenum">
              <a:rPr lang="en-GB" smtClean="0"/>
              <a:t>15</a:t>
            </a:fld>
            <a:endParaRPr lang="en-GB"/>
          </a:p>
        </p:txBody>
      </p:sp>
      <p:grpSp>
        <p:nvGrpSpPr>
          <p:cNvPr id="7" name="Group 6"/>
          <p:cNvGrpSpPr/>
          <p:nvPr/>
        </p:nvGrpSpPr>
        <p:grpSpPr>
          <a:xfrm>
            <a:off x="7704803" y="1542517"/>
            <a:ext cx="3590463" cy="1543546"/>
            <a:chOff x="549275" y="2524125"/>
            <a:chExt cx="6137275" cy="2638425"/>
          </a:xfrm>
        </p:grpSpPr>
        <p:sp>
          <p:nvSpPr>
            <p:cNvPr id="8" name="Freeform 101"/>
            <p:cNvSpPr/>
            <p:nvPr/>
          </p:nvSpPr>
          <p:spPr>
            <a:xfrm>
              <a:off x="958850" y="2524125"/>
              <a:ext cx="5648325" cy="2470150"/>
            </a:xfrm>
            <a:custGeom>
              <a:avLst/>
              <a:gdLst/>
              <a:ahLst/>
              <a:cxnLst/>
              <a:rect l="0" t="0" r="0" b="0"/>
              <a:pathLst>
                <a:path w="56483250" h="24701500">
                  <a:moveTo>
                    <a:pt x="0" y="24701500"/>
                  </a:moveTo>
                  <a:lnTo>
                    <a:pt x="56483250" y="24701500"/>
                  </a:lnTo>
                  <a:lnTo>
                    <a:pt x="56483250" y="0"/>
                  </a:lnTo>
                  <a:lnTo>
                    <a:pt x="0" y="0"/>
                  </a:lnTo>
                  <a:lnTo>
                    <a:pt x="0" y="24701500"/>
                  </a:lnTo>
                  <a:close/>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9" name="Freeform 108"/>
            <p:cNvSpPr/>
            <p:nvPr/>
          </p:nvSpPr>
          <p:spPr>
            <a:xfrm>
              <a:off x="958850" y="2771775"/>
              <a:ext cx="5648325" cy="2222500"/>
            </a:xfrm>
            <a:custGeom>
              <a:avLst/>
              <a:gdLst/>
              <a:ahLst/>
              <a:cxnLst/>
              <a:rect l="0" t="0" r="0" b="0"/>
              <a:pathLst>
                <a:path w="56483250" h="22225000">
                  <a:moveTo>
                    <a:pt x="0" y="22225000"/>
                  </a:moveTo>
                  <a:lnTo>
                    <a:pt x="1905000" y="22225000"/>
                  </a:lnTo>
                  <a:lnTo>
                    <a:pt x="1905000" y="22129750"/>
                  </a:lnTo>
                  <a:lnTo>
                    <a:pt x="3778250" y="22129750"/>
                  </a:lnTo>
                  <a:lnTo>
                    <a:pt x="3778250" y="21971000"/>
                  </a:lnTo>
                  <a:lnTo>
                    <a:pt x="4730750" y="21971000"/>
                  </a:lnTo>
                  <a:lnTo>
                    <a:pt x="4730750" y="21812250"/>
                  </a:lnTo>
                  <a:lnTo>
                    <a:pt x="5651500" y="21812250"/>
                  </a:lnTo>
                  <a:lnTo>
                    <a:pt x="5651500" y="21463000"/>
                  </a:lnTo>
                  <a:lnTo>
                    <a:pt x="6604000" y="21463000"/>
                  </a:lnTo>
                  <a:lnTo>
                    <a:pt x="6604000" y="20701000"/>
                  </a:lnTo>
                  <a:lnTo>
                    <a:pt x="7524750" y="20701000"/>
                  </a:lnTo>
                  <a:lnTo>
                    <a:pt x="7524750" y="20447000"/>
                  </a:lnTo>
                  <a:lnTo>
                    <a:pt x="8477250" y="20447000"/>
                  </a:lnTo>
                  <a:lnTo>
                    <a:pt x="8477250" y="20351750"/>
                  </a:lnTo>
                  <a:lnTo>
                    <a:pt x="9429750" y="20351750"/>
                  </a:lnTo>
                  <a:lnTo>
                    <a:pt x="9429750" y="19780250"/>
                  </a:lnTo>
                  <a:lnTo>
                    <a:pt x="10350500" y="19780250"/>
                  </a:lnTo>
                  <a:lnTo>
                    <a:pt x="10350500" y="19685000"/>
                  </a:lnTo>
                  <a:lnTo>
                    <a:pt x="11303000" y="19685000"/>
                  </a:lnTo>
                  <a:lnTo>
                    <a:pt x="11303000" y="18669000"/>
                  </a:lnTo>
                  <a:lnTo>
                    <a:pt x="12255500" y="18669000"/>
                  </a:lnTo>
                  <a:lnTo>
                    <a:pt x="12255500" y="18510250"/>
                  </a:lnTo>
                  <a:lnTo>
                    <a:pt x="13176250" y="18510250"/>
                  </a:lnTo>
                  <a:lnTo>
                    <a:pt x="13176250" y="18605500"/>
                  </a:lnTo>
                  <a:lnTo>
                    <a:pt x="14128750" y="18605500"/>
                  </a:lnTo>
                  <a:lnTo>
                    <a:pt x="14128750" y="18002250"/>
                  </a:lnTo>
                  <a:lnTo>
                    <a:pt x="15081250" y="18002250"/>
                  </a:lnTo>
                  <a:lnTo>
                    <a:pt x="15081250" y="17938750"/>
                  </a:lnTo>
                  <a:lnTo>
                    <a:pt x="16002000" y="17938750"/>
                  </a:lnTo>
                  <a:lnTo>
                    <a:pt x="16002000" y="17081500"/>
                  </a:lnTo>
                  <a:lnTo>
                    <a:pt x="16954500" y="17081500"/>
                  </a:lnTo>
                  <a:lnTo>
                    <a:pt x="16954500" y="16668750"/>
                  </a:lnTo>
                  <a:lnTo>
                    <a:pt x="17875250" y="16668750"/>
                  </a:lnTo>
                  <a:lnTo>
                    <a:pt x="17875250" y="16573500"/>
                  </a:lnTo>
                  <a:lnTo>
                    <a:pt x="18827750" y="16573500"/>
                  </a:lnTo>
                  <a:lnTo>
                    <a:pt x="18827750" y="16160750"/>
                  </a:lnTo>
                  <a:lnTo>
                    <a:pt x="19780250" y="16160750"/>
                  </a:lnTo>
                  <a:lnTo>
                    <a:pt x="19780250" y="15906750"/>
                  </a:lnTo>
                  <a:lnTo>
                    <a:pt x="20701000" y="15906750"/>
                  </a:lnTo>
                  <a:lnTo>
                    <a:pt x="20701000" y="15652750"/>
                  </a:lnTo>
                  <a:lnTo>
                    <a:pt x="21653500" y="15652750"/>
                  </a:lnTo>
                  <a:lnTo>
                    <a:pt x="21653500" y="14128750"/>
                  </a:lnTo>
                  <a:lnTo>
                    <a:pt x="22606000" y="14128750"/>
                  </a:lnTo>
                  <a:lnTo>
                    <a:pt x="22606000" y="14732000"/>
                  </a:lnTo>
                  <a:lnTo>
                    <a:pt x="23526750" y="14732000"/>
                  </a:lnTo>
                  <a:lnTo>
                    <a:pt x="23526750" y="12954000"/>
                  </a:lnTo>
                  <a:lnTo>
                    <a:pt x="24479250" y="12954000"/>
                  </a:lnTo>
                  <a:lnTo>
                    <a:pt x="24479250" y="13874750"/>
                  </a:lnTo>
                  <a:lnTo>
                    <a:pt x="25431750" y="13874750"/>
                  </a:lnTo>
                  <a:lnTo>
                    <a:pt x="25431750" y="12795250"/>
                  </a:lnTo>
                  <a:lnTo>
                    <a:pt x="26352500" y="12795250"/>
                  </a:lnTo>
                  <a:lnTo>
                    <a:pt x="26352500" y="12604750"/>
                  </a:lnTo>
                  <a:lnTo>
                    <a:pt x="27305000" y="12604750"/>
                  </a:lnTo>
                  <a:lnTo>
                    <a:pt x="27305000" y="12382500"/>
                  </a:lnTo>
                  <a:lnTo>
                    <a:pt x="28257500" y="12382500"/>
                  </a:lnTo>
                  <a:lnTo>
                    <a:pt x="28257500" y="11176000"/>
                  </a:lnTo>
                  <a:lnTo>
                    <a:pt x="29178250" y="11176000"/>
                  </a:lnTo>
                  <a:lnTo>
                    <a:pt x="29178250" y="11430000"/>
                  </a:lnTo>
                  <a:lnTo>
                    <a:pt x="30130750" y="11430000"/>
                  </a:lnTo>
                  <a:lnTo>
                    <a:pt x="30130750" y="10001250"/>
                  </a:lnTo>
                  <a:lnTo>
                    <a:pt x="31051500" y="10001250"/>
                  </a:lnTo>
                  <a:lnTo>
                    <a:pt x="31051500" y="9588500"/>
                  </a:lnTo>
                  <a:lnTo>
                    <a:pt x="32004000" y="9588500"/>
                  </a:lnTo>
                  <a:lnTo>
                    <a:pt x="32004000" y="8159750"/>
                  </a:lnTo>
                  <a:lnTo>
                    <a:pt x="32956500" y="8159750"/>
                  </a:lnTo>
                  <a:lnTo>
                    <a:pt x="32956500" y="7747000"/>
                  </a:lnTo>
                  <a:lnTo>
                    <a:pt x="33877250" y="7747000"/>
                  </a:lnTo>
                  <a:lnTo>
                    <a:pt x="33877250" y="5969000"/>
                  </a:lnTo>
                  <a:lnTo>
                    <a:pt x="34829750" y="5969000"/>
                  </a:lnTo>
                  <a:lnTo>
                    <a:pt x="34829750" y="4191000"/>
                  </a:lnTo>
                  <a:lnTo>
                    <a:pt x="35782250" y="4191000"/>
                  </a:lnTo>
                  <a:lnTo>
                    <a:pt x="35782250" y="3778250"/>
                  </a:lnTo>
                  <a:lnTo>
                    <a:pt x="36703000" y="3778250"/>
                  </a:lnTo>
                  <a:lnTo>
                    <a:pt x="36703000" y="2349500"/>
                  </a:lnTo>
                  <a:lnTo>
                    <a:pt x="37655500" y="2349500"/>
                  </a:lnTo>
                  <a:lnTo>
                    <a:pt x="37655500" y="0"/>
                  </a:lnTo>
                  <a:lnTo>
                    <a:pt x="38608000" y="0"/>
                  </a:lnTo>
                  <a:lnTo>
                    <a:pt x="38608000" y="5810250"/>
                  </a:lnTo>
                  <a:lnTo>
                    <a:pt x="39528750" y="5810250"/>
                  </a:lnTo>
                  <a:lnTo>
                    <a:pt x="39528750" y="9588500"/>
                  </a:lnTo>
                  <a:lnTo>
                    <a:pt x="40481250" y="9588500"/>
                  </a:lnTo>
                  <a:lnTo>
                    <a:pt x="40481250" y="13620750"/>
                  </a:lnTo>
                  <a:lnTo>
                    <a:pt x="41402000" y="13620750"/>
                  </a:lnTo>
                  <a:lnTo>
                    <a:pt x="41402000" y="16002000"/>
                  </a:lnTo>
                  <a:lnTo>
                    <a:pt x="42354500" y="16002000"/>
                  </a:lnTo>
                  <a:lnTo>
                    <a:pt x="42354500" y="16827500"/>
                  </a:lnTo>
                  <a:lnTo>
                    <a:pt x="43307000" y="16827500"/>
                  </a:lnTo>
                  <a:lnTo>
                    <a:pt x="43307000" y="18097500"/>
                  </a:lnTo>
                  <a:lnTo>
                    <a:pt x="44227750" y="18097500"/>
                  </a:lnTo>
                  <a:lnTo>
                    <a:pt x="44227750" y="18669000"/>
                  </a:lnTo>
                  <a:lnTo>
                    <a:pt x="45180250" y="18669000"/>
                  </a:lnTo>
                  <a:lnTo>
                    <a:pt x="45180250" y="19621500"/>
                  </a:lnTo>
                  <a:lnTo>
                    <a:pt x="46132750" y="19621500"/>
                  </a:lnTo>
                  <a:lnTo>
                    <a:pt x="46132750" y="20447000"/>
                  </a:lnTo>
                  <a:lnTo>
                    <a:pt x="47053500" y="20447000"/>
                  </a:lnTo>
                  <a:lnTo>
                    <a:pt x="47053500" y="21113750"/>
                  </a:lnTo>
                  <a:lnTo>
                    <a:pt x="48006000" y="21113750"/>
                  </a:lnTo>
                  <a:lnTo>
                    <a:pt x="48006000" y="21812250"/>
                  </a:lnTo>
                  <a:lnTo>
                    <a:pt x="49879250" y="21812250"/>
                  </a:lnTo>
                  <a:lnTo>
                    <a:pt x="49879250" y="21971000"/>
                  </a:lnTo>
                  <a:lnTo>
                    <a:pt x="50831750" y="21971000"/>
                  </a:lnTo>
                  <a:lnTo>
                    <a:pt x="50831750" y="22225000"/>
                  </a:lnTo>
                  <a:lnTo>
                    <a:pt x="56483250" y="22225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0" name="Freeform 109"/>
            <p:cNvSpPr/>
            <p:nvPr/>
          </p:nvSpPr>
          <p:spPr>
            <a:xfrm>
              <a:off x="958850" y="2524125"/>
              <a:ext cx="0" cy="2470150"/>
            </a:xfrm>
            <a:custGeom>
              <a:avLst/>
              <a:gdLst/>
              <a:ahLst/>
              <a:cxnLst/>
              <a:rect l="0" t="0" r="0" b="0"/>
              <a:pathLst>
                <a:path h="24701500">
                  <a:moveTo>
                    <a:pt x="0" y="2470150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1" name="Freeform 110"/>
            <p:cNvSpPr/>
            <p:nvPr/>
          </p:nvSpPr>
          <p:spPr>
            <a:xfrm>
              <a:off x="958850" y="4994275"/>
              <a:ext cx="107950" cy="0"/>
            </a:xfrm>
            <a:custGeom>
              <a:avLst/>
              <a:gdLst/>
              <a:ahLst/>
              <a:cxnLst/>
              <a:rect l="0" t="0" r="0" b="0"/>
              <a:pathLst>
                <a:path w="1079500">
                  <a:moveTo>
                    <a:pt x="107950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2" name="Freeform 111"/>
            <p:cNvSpPr/>
            <p:nvPr/>
          </p:nvSpPr>
          <p:spPr>
            <a:xfrm>
              <a:off x="958850" y="4908550"/>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3" name="Freeform 112"/>
            <p:cNvSpPr/>
            <p:nvPr/>
          </p:nvSpPr>
          <p:spPr>
            <a:xfrm>
              <a:off x="958850" y="4826000"/>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4" name="Freeform 113"/>
            <p:cNvSpPr/>
            <p:nvPr/>
          </p:nvSpPr>
          <p:spPr>
            <a:xfrm>
              <a:off x="958850" y="4740275"/>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5" name="Freeform 114"/>
            <p:cNvSpPr/>
            <p:nvPr/>
          </p:nvSpPr>
          <p:spPr>
            <a:xfrm>
              <a:off x="958850" y="4657725"/>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6" name="Freeform 115"/>
            <p:cNvSpPr/>
            <p:nvPr/>
          </p:nvSpPr>
          <p:spPr>
            <a:xfrm>
              <a:off x="958850" y="4572000"/>
              <a:ext cx="107950" cy="0"/>
            </a:xfrm>
            <a:custGeom>
              <a:avLst/>
              <a:gdLst/>
              <a:ahLst/>
              <a:cxnLst/>
              <a:rect l="0" t="0" r="0" b="0"/>
              <a:pathLst>
                <a:path w="1079500">
                  <a:moveTo>
                    <a:pt x="107950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7" name="Freeform 116"/>
            <p:cNvSpPr/>
            <p:nvPr/>
          </p:nvSpPr>
          <p:spPr>
            <a:xfrm>
              <a:off x="958850" y="4489450"/>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8" name="Freeform 117"/>
            <p:cNvSpPr/>
            <p:nvPr/>
          </p:nvSpPr>
          <p:spPr>
            <a:xfrm>
              <a:off x="958850" y="4403725"/>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9" name="Freeform 118"/>
            <p:cNvSpPr/>
            <p:nvPr/>
          </p:nvSpPr>
          <p:spPr>
            <a:xfrm>
              <a:off x="958850" y="4321175"/>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0" name="Freeform 119"/>
            <p:cNvSpPr/>
            <p:nvPr/>
          </p:nvSpPr>
          <p:spPr>
            <a:xfrm>
              <a:off x="958850" y="4235450"/>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1" name="Freeform 120"/>
            <p:cNvSpPr/>
            <p:nvPr/>
          </p:nvSpPr>
          <p:spPr>
            <a:xfrm>
              <a:off x="958850" y="4152900"/>
              <a:ext cx="107950" cy="0"/>
            </a:xfrm>
            <a:custGeom>
              <a:avLst/>
              <a:gdLst/>
              <a:ahLst/>
              <a:cxnLst/>
              <a:rect l="0" t="0" r="0" b="0"/>
              <a:pathLst>
                <a:path w="1079500">
                  <a:moveTo>
                    <a:pt x="107950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2" name="Freeform 121"/>
            <p:cNvSpPr/>
            <p:nvPr/>
          </p:nvSpPr>
          <p:spPr>
            <a:xfrm>
              <a:off x="958850" y="4067175"/>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3" name="Freeform 122"/>
            <p:cNvSpPr/>
            <p:nvPr/>
          </p:nvSpPr>
          <p:spPr>
            <a:xfrm>
              <a:off x="958850" y="3984625"/>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4" name="Freeform 123"/>
            <p:cNvSpPr/>
            <p:nvPr/>
          </p:nvSpPr>
          <p:spPr>
            <a:xfrm>
              <a:off x="958850" y="3898900"/>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5" name="Freeform 124"/>
            <p:cNvSpPr/>
            <p:nvPr/>
          </p:nvSpPr>
          <p:spPr>
            <a:xfrm>
              <a:off x="958850" y="3816350"/>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6" name="Freeform 125"/>
            <p:cNvSpPr/>
            <p:nvPr/>
          </p:nvSpPr>
          <p:spPr>
            <a:xfrm>
              <a:off x="958850" y="3730625"/>
              <a:ext cx="107950" cy="0"/>
            </a:xfrm>
            <a:custGeom>
              <a:avLst/>
              <a:gdLst/>
              <a:ahLst/>
              <a:cxnLst/>
              <a:rect l="0" t="0" r="0" b="0"/>
              <a:pathLst>
                <a:path w="1079500">
                  <a:moveTo>
                    <a:pt x="107950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7" name="Freeform 126"/>
            <p:cNvSpPr/>
            <p:nvPr/>
          </p:nvSpPr>
          <p:spPr>
            <a:xfrm>
              <a:off x="958850" y="3644900"/>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8" name="Freeform 127"/>
            <p:cNvSpPr/>
            <p:nvPr/>
          </p:nvSpPr>
          <p:spPr>
            <a:xfrm>
              <a:off x="958850" y="3562350"/>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9" name="Freeform 128"/>
            <p:cNvSpPr/>
            <p:nvPr/>
          </p:nvSpPr>
          <p:spPr>
            <a:xfrm>
              <a:off x="958850" y="3476625"/>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0" name="Freeform 129"/>
            <p:cNvSpPr/>
            <p:nvPr/>
          </p:nvSpPr>
          <p:spPr>
            <a:xfrm>
              <a:off x="958850" y="3394075"/>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1" name="Freeform 130"/>
            <p:cNvSpPr/>
            <p:nvPr/>
          </p:nvSpPr>
          <p:spPr>
            <a:xfrm>
              <a:off x="958850" y="3308350"/>
              <a:ext cx="107950" cy="0"/>
            </a:xfrm>
            <a:custGeom>
              <a:avLst/>
              <a:gdLst/>
              <a:ahLst/>
              <a:cxnLst/>
              <a:rect l="0" t="0" r="0" b="0"/>
              <a:pathLst>
                <a:path w="1079500">
                  <a:moveTo>
                    <a:pt x="107950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2" name="Freeform 131"/>
            <p:cNvSpPr/>
            <p:nvPr/>
          </p:nvSpPr>
          <p:spPr>
            <a:xfrm>
              <a:off x="958850" y="3225800"/>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3" name="Freeform 132"/>
            <p:cNvSpPr/>
            <p:nvPr/>
          </p:nvSpPr>
          <p:spPr>
            <a:xfrm>
              <a:off x="958850" y="3140075"/>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4" name="Freeform 133"/>
            <p:cNvSpPr/>
            <p:nvPr/>
          </p:nvSpPr>
          <p:spPr>
            <a:xfrm>
              <a:off x="958850" y="3057525"/>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5" name="Freeform 134"/>
            <p:cNvSpPr/>
            <p:nvPr/>
          </p:nvSpPr>
          <p:spPr>
            <a:xfrm>
              <a:off x="958850" y="2971800"/>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6" name="Freeform 135"/>
            <p:cNvSpPr/>
            <p:nvPr/>
          </p:nvSpPr>
          <p:spPr>
            <a:xfrm>
              <a:off x="958850" y="2889250"/>
              <a:ext cx="107950" cy="0"/>
            </a:xfrm>
            <a:custGeom>
              <a:avLst/>
              <a:gdLst/>
              <a:ahLst/>
              <a:cxnLst/>
              <a:rect l="0" t="0" r="0" b="0"/>
              <a:pathLst>
                <a:path w="1079500">
                  <a:moveTo>
                    <a:pt x="107950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7" name="Freeform 136"/>
            <p:cNvSpPr/>
            <p:nvPr/>
          </p:nvSpPr>
          <p:spPr>
            <a:xfrm>
              <a:off x="958850" y="2889250"/>
              <a:ext cx="107950" cy="0"/>
            </a:xfrm>
            <a:custGeom>
              <a:avLst/>
              <a:gdLst/>
              <a:ahLst/>
              <a:cxnLst/>
              <a:rect l="0" t="0" r="0" b="0"/>
              <a:pathLst>
                <a:path w="1079500">
                  <a:moveTo>
                    <a:pt x="107950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8" name="Freeform 137"/>
            <p:cNvSpPr/>
            <p:nvPr/>
          </p:nvSpPr>
          <p:spPr>
            <a:xfrm>
              <a:off x="958850" y="2803525"/>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9" name="Freeform 138"/>
            <p:cNvSpPr/>
            <p:nvPr/>
          </p:nvSpPr>
          <p:spPr>
            <a:xfrm>
              <a:off x="958850" y="2720975"/>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0" name="Freeform 139"/>
            <p:cNvSpPr/>
            <p:nvPr/>
          </p:nvSpPr>
          <p:spPr>
            <a:xfrm>
              <a:off x="958850" y="2635250"/>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1" name="Freeform 140"/>
            <p:cNvSpPr/>
            <p:nvPr/>
          </p:nvSpPr>
          <p:spPr>
            <a:xfrm>
              <a:off x="958850" y="2552700"/>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2" name="Freeform 141"/>
            <p:cNvSpPr/>
            <p:nvPr/>
          </p:nvSpPr>
          <p:spPr>
            <a:xfrm>
              <a:off x="739775" y="4943475"/>
              <a:ext cx="63500" cy="98425"/>
            </a:xfrm>
            <a:custGeom>
              <a:avLst/>
              <a:gdLst/>
              <a:ahLst/>
              <a:cxnLst/>
              <a:rect l="0" t="0" r="0" b="0"/>
              <a:pathLst>
                <a:path w="635000" h="984250">
                  <a:moveTo>
                    <a:pt x="285750" y="0"/>
                  </a:moveTo>
                  <a:lnTo>
                    <a:pt x="127000" y="63500"/>
                  </a:lnTo>
                  <a:lnTo>
                    <a:pt x="31750" y="190500"/>
                  </a:lnTo>
                  <a:lnTo>
                    <a:pt x="0" y="444500"/>
                  </a:lnTo>
                  <a:lnTo>
                    <a:pt x="0" y="571500"/>
                  </a:lnTo>
                  <a:lnTo>
                    <a:pt x="31750" y="793750"/>
                  </a:lnTo>
                  <a:lnTo>
                    <a:pt x="127000" y="952500"/>
                  </a:lnTo>
                  <a:lnTo>
                    <a:pt x="285750" y="984250"/>
                  </a:lnTo>
                  <a:lnTo>
                    <a:pt x="381000" y="984250"/>
                  </a:lnTo>
                  <a:lnTo>
                    <a:pt x="508000" y="952500"/>
                  </a:lnTo>
                  <a:lnTo>
                    <a:pt x="603250" y="793750"/>
                  </a:lnTo>
                  <a:lnTo>
                    <a:pt x="635000" y="571500"/>
                  </a:lnTo>
                  <a:lnTo>
                    <a:pt x="635000" y="444500"/>
                  </a:lnTo>
                  <a:lnTo>
                    <a:pt x="603250" y="190500"/>
                  </a:lnTo>
                  <a:lnTo>
                    <a:pt x="508000" y="63500"/>
                  </a:lnTo>
                  <a:lnTo>
                    <a:pt x="381000" y="0"/>
                  </a:lnTo>
                  <a:lnTo>
                    <a:pt x="285750" y="0"/>
                  </a:lnTo>
                  <a:close/>
                  <a:moveTo>
                    <a:pt x="50101500" y="574992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3" name="Freeform 142"/>
            <p:cNvSpPr/>
            <p:nvPr/>
          </p:nvSpPr>
          <p:spPr>
            <a:xfrm>
              <a:off x="565150" y="4524375"/>
              <a:ext cx="22225" cy="98425"/>
            </a:xfrm>
            <a:custGeom>
              <a:avLst/>
              <a:gdLst/>
              <a:ahLst/>
              <a:cxnLst/>
              <a:rect l="0" t="0" r="0" b="0"/>
              <a:pathLst>
                <a:path w="222250" h="984250">
                  <a:moveTo>
                    <a:pt x="0" y="190500"/>
                  </a:moveTo>
                  <a:lnTo>
                    <a:pt x="95250" y="127000"/>
                  </a:lnTo>
                  <a:lnTo>
                    <a:pt x="222250" y="0"/>
                  </a:lnTo>
                  <a:lnTo>
                    <a:pt x="22225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4" name="Freeform 143"/>
            <p:cNvSpPr/>
            <p:nvPr/>
          </p:nvSpPr>
          <p:spPr>
            <a:xfrm>
              <a:off x="644525" y="4524375"/>
              <a:ext cx="66675" cy="98425"/>
            </a:xfrm>
            <a:custGeom>
              <a:avLst/>
              <a:gdLst/>
              <a:ahLst/>
              <a:cxnLst/>
              <a:rect l="0" t="0" r="0" b="0"/>
              <a:pathLst>
                <a:path w="666750" h="984250">
                  <a:moveTo>
                    <a:pt x="285750" y="0"/>
                  </a:moveTo>
                  <a:lnTo>
                    <a:pt x="127000" y="31750"/>
                  </a:lnTo>
                  <a:lnTo>
                    <a:pt x="31750" y="190500"/>
                  </a:lnTo>
                  <a:lnTo>
                    <a:pt x="0" y="412750"/>
                  </a:lnTo>
                  <a:lnTo>
                    <a:pt x="0" y="539750"/>
                  </a:lnTo>
                  <a:lnTo>
                    <a:pt x="31750" y="793750"/>
                  </a:lnTo>
                  <a:lnTo>
                    <a:pt x="127000" y="920750"/>
                  </a:lnTo>
                  <a:lnTo>
                    <a:pt x="285750" y="984250"/>
                  </a:lnTo>
                  <a:lnTo>
                    <a:pt x="381000" y="984250"/>
                  </a:lnTo>
                  <a:lnTo>
                    <a:pt x="508000" y="920750"/>
                  </a:lnTo>
                  <a:lnTo>
                    <a:pt x="603250" y="793750"/>
                  </a:lnTo>
                  <a:lnTo>
                    <a:pt x="666750" y="539750"/>
                  </a:lnTo>
                  <a:lnTo>
                    <a:pt x="666750" y="412750"/>
                  </a:lnTo>
                  <a:lnTo>
                    <a:pt x="603250" y="190500"/>
                  </a:lnTo>
                  <a:lnTo>
                    <a:pt x="508000" y="31750"/>
                  </a:lnTo>
                  <a:lnTo>
                    <a:pt x="381000" y="0"/>
                  </a:lnTo>
                  <a:lnTo>
                    <a:pt x="285750" y="0"/>
                  </a:lnTo>
                  <a:close/>
                  <a:moveTo>
                    <a:pt x="55245000" y="616902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5" name="Freeform 144"/>
            <p:cNvSpPr/>
            <p:nvPr/>
          </p:nvSpPr>
          <p:spPr>
            <a:xfrm>
              <a:off x="739775" y="4524375"/>
              <a:ext cx="63500" cy="98425"/>
            </a:xfrm>
            <a:custGeom>
              <a:avLst/>
              <a:gdLst/>
              <a:ahLst/>
              <a:cxnLst/>
              <a:rect l="0" t="0" r="0" b="0"/>
              <a:pathLst>
                <a:path w="635000" h="984250">
                  <a:moveTo>
                    <a:pt x="285750" y="0"/>
                  </a:moveTo>
                  <a:lnTo>
                    <a:pt x="127000" y="31750"/>
                  </a:lnTo>
                  <a:lnTo>
                    <a:pt x="31750" y="190500"/>
                  </a:lnTo>
                  <a:lnTo>
                    <a:pt x="0" y="412750"/>
                  </a:lnTo>
                  <a:lnTo>
                    <a:pt x="0" y="539750"/>
                  </a:lnTo>
                  <a:lnTo>
                    <a:pt x="31750" y="793750"/>
                  </a:lnTo>
                  <a:lnTo>
                    <a:pt x="127000" y="920750"/>
                  </a:lnTo>
                  <a:lnTo>
                    <a:pt x="285750" y="984250"/>
                  </a:lnTo>
                  <a:lnTo>
                    <a:pt x="381000" y="984250"/>
                  </a:lnTo>
                  <a:lnTo>
                    <a:pt x="508000" y="920750"/>
                  </a:lnTo>
                  <a:lnTo>
                    <a:pt x="603250" y="793750"/>
                  </a:lnTo>
                  <a:lnTo>
                    <a:pt x="635000" y="539750"/>
                  </a:lnTo>
                  <a:lnTo>
                    <a:pt x="635000" y="412750"/>
                  </a:lnTo>
                  <a:lnTo>
                    <a:pt x="603250" y="190500"/>
                  </a:lnTo>
                  <a:lnTo>
                    <a:pt x="508000" y="31750"/>
                  </a:lnTo>
                  <a:lnTo>
                    <a:pt x="381000" y="0"/>
                  </a:lnTo>
                  <a:lnTo>
                    <a:pt x="285750" y="0"/>
                  </a:lnTo>
                  <a:close/>
                  <a:moveTo>
                    <a:pt x="54292500" y="616902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6" name="Freeform 145"/>
            <p:cNvSpPr/>
            <p:nvPr/>
          </p:nvSpPr>
          <p:spPr>
            <a:xfrm>
              <a:off x="549275" y="4102100"/>
              <a:ext cx="66675" cy="98425"/>
            </a:xfrm>
            <a:custGeom>
              <a:avLst/>
              <a:gdLst/>
              <a:ahLst/>
              <a:cxnLst/>
              <a:rect l="0" t="0" r="0" b="0"/>
              <a:pathLst>
                <a:path w="666750" h="984250">
                  <a:moveTo>
                    <a:pt x="63500" y="222250"/>
                  </a:moveTo>
                  <a:lnTo>
                    <a:pt x="63500" y="190500"/>
                  </a:lnTo>
                  <a:lnTo>
                    <a:pt x="95250" y="95250"/>
                  </a:lnTo>
                  <a:lnTo>
                    <a:pt x="158750" y="63500"/>
                  </a:lnTo>
                  <a:lnTo>
                    <a:pt x="254000" y="0"/>
                  </a:lnTo>
                  <a:lnTo>
                    <a:pt x="444500" y="0"/>
                  </a:lnTo>
                  <a:lnTo>
                    <a:pt x="539750" y="63500"/>
                  </a:lnTo>
                  <a:lnTo>
                    <a:pt x="571500" y="95250"/>
                  </a:lnTo>
                  <a:lnTo>
                    <a:pt x="635000" y="190500"/>
                  </a:lnTo>
                  <a:lnTo>
                    <a:pt x="635000" y="285750"/>
                  </a:lnTo>
                  <a:lnTo>
                    <a:pt x="571500" y="381000"/>
                  </a:lnTo>
                  <a:lnTo>
                    <a:pt x="476250" y="508000"/>
                  </a:lnTo>
                  <a:lnTo>
                    <a:pt x="0" y="984250"/>
                  </a:lnTo>
                  <a:lnTo>
                    <a:pt x="66675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7" name="Freeform 146"/>
            <p:cNvSpPr/>
            <p:nvPr/>
          </p:nvSpPr>
          <p:spPr>
            <a:xfrm>
              <a:off x="644525" y="4102100"/>
              <a:ext cx="66675" cy="98425"/>
            </a:xfrm>
            <a:custGeom>
              <a:avLst/>
              <a:gdLst/>
              <a:ahLst/>
              <a:cxnLst/>
              <a:rect l="0" t="0" r="0" b="0"/>
              <a:pathLst>
                <a:path w="666750" h="984250">
                  <a:moveTo>
                    <a:pt x="285750" y="0"/>
                  </a:moveTo>
                  <a:lnTo>
                    <a:pt x="127000" y="63500"/>
                  </a:lnTo>
                  <a:lnTo>
                    <a:pt x="31750" y="190500"/>
                  </a:lnTo>
                  <a:lnTo>
                    <a:pt x="0" y="412750"/>
                  </a:lnTo>
                  <a:lnTo>
                    <a:pt x="0" y="571500"/>
                  </a:lnTo>
                  <a:lnTo>
                    <a:pt x="31750" y="793750"/>
                  </a:lnTo>
                  <a:lnTo>
                    <a:pt x="127000" y="952500"/>
                  </a:lnTo>
                  <a:lnTo>
                    <a:pt x="285750" y="984250"/>
                  </a:lnTo>
                  <a:lnTo>
                    <a:pt x="381000" y="984250"/>
                  </a:lnTo>
                  <a:lnTo>
                    <a:pt x="508000" y="952500"/>
                  </a:lnTo>
                  <a:lnTo>
                    <a:pt x="603250" y="793750"/>
                  </a:lnTo>
                  <a:lnTo>
                    <a:pt x="666750" y="571500"/>
                  </a:lnTo>
                  <a:lnTo>
                    <a:pt x="666750" y="412750"/>
                  </a:lnTo>
                  <a:lnTo>
                    <a:pt x="603250" y="190500"/>
                  </a:lnTo>
                  <a:lnTo>
                    <a:pt x="508000" y="63500"/>
                  </a:lnTo>
                  <a:lnTo>
                    <a:pt x="381000" y="0"/>
                  </a:lnTo>
                  <a:lnTo>
                    <a:pt x="285750" y="0"/>
                  </a:lnTo>
                  <a:close/>
                  <a:moveTo>
                    <a:pt x="59467750" y="6591300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8" name="Freeform 147"/>
            <p:cNvSpPr/>
            <p:nvPr/>
          </p:nvSpPr>
          <p:spPr>
            <a:xfrm>
              <a:off x="739775" y="4102100"/>
              <a:ext cx="63500" cy="98425"/>
            </a:xfrm>
            <a:custGeom>
              <a:avLst/>
              <a:gdLst/>
              <a:ahLst/>
              <a:cxnLst/>
              <a:rect l="0" t="0" r="0" b="0"/>
              <a:pathLst>
                <a:path w="635000" h="984250">
                  <a:moveTo>
                    <a:pt x="285750" y="0"/>
                  </a:moveTo>
                  <a:lnTo>
                    <a:pt x="127000" y="63500"/>
                  </a:lnTo>
                  <a:lnTo>
                    <a:pt x="31750" y="190500"/>
                  </a:lnTo>
                  <a:lnTo>
                    <a:pt x="0" y="412750"/>
                  </a:lnTo>
                  <a:lnTo>
                    <a:pt x="0" y="571500"/>
                  </a:lnTo>
                  <a:lnTo>
                    <a:pt x="31750" y="793750"/>
                  </a:lnTo>
                  <a:lnTo>
                    <a:pt x="127000" y="952500"/>
                  </a:lnTo>
                  <a:lnTo>
                    <a:pt x="285750" y="984250"/>
                  </a:lnTo>
                  <a:lnTo>
                    <a:pt x="381000" y="984250"/>
                  </a:lnTo>
                  <a:lnTo>
                    <a:pt x="508000" y="952500"/>
                  </a:lnTo>
                  <a:lnTo>
                    <a:pt x="603250" y="793750"/>
                  </a:lnTo>
                  <a:lnTo>
                    <a:pt x="635000" y="571500"/>
                  </a:lnTo>
                  <a:lnTo>
                    <a:pt x="635000" y="412750"/>
                  </a:lnTo>
                  <a:lnTo>
                    <a:pt x="603250" y="190500"/>
                  </a:lnTo>
                  <a:lnTo>
                    <a:pt x="508000" y="63500"/>
                  </a:lnTo>
                  <a:lnTo>
                    <a:pt x="381000" y="0"/>
                  </a:lnTo>
                  <a:lnTo>
                    <a:pt x="285750" y="0"/>
                  </a:lnTo>
                  <a:close/>
                  <a:moveTo>
                    <a:pt x="58515250" y="6591300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9" name="Freeform 148"/>
            <p:cNvSpPr/>
            <p:nvPr/>
          </p:nvSpPr>
          <p:spPr>
            <a:xfrm>
              <a:off x="549275" y="3679825"/>
              <a:ext cx="66675" cy="101600"/>
            </a:xfrm>
            <a:custGeom>
              <a:avLst/>
              <a:gdLst/>
              <a:ahLst/>
              <a:cxnLst/>
              <a:rect l="0" t="0" r="0" b="0"/>
              <a:pathLst>
                <a:path w="666750" h="1016000">
                  <a:moveTo>
                    <a:pt x="95250" y="0"/>
                  </a:moveTo>
                  <a:lnTo>
                    <a:pt x="635000" y="0"/>
                  </a:lnTo>
                  <a:lnTo>
                    <a:pt x="349250" y="381000"/>
                  </a:lnTo>
                  <a:lnTo>
                    <a:pt x="476250" y="381000"/>
                  </a:lnTo>
                  <a:lnTo>
                    <a:pt x="571500" y="444500"/>
                  </a:lnTo>
                  <a:lnTo>
                    <a:pt x="635000" y="476250"/>
                  </a:lnTo>
                  <a:lnTo>
                    <a:pt x="666750" y="635000"/>
                  </a:lnTo>
                  <a:lnTo>
                    <a:pt x="666750" y="730250"/>
                  </a:lnTo>
                  <a:lnTo>
                    <a:pt x="635000" y="857250"/>
                  </a:lnTo>
                  <a:lnTo>
                    <a:pt x="539750" y="952500"/>
                  </a:lnTo>
                  <a:lnTo>
                    <a:pt x="381000" y="1016000"/>
                  </a:lnTo>
                  <a:lnTo>
                    <a:pt x="254000" y="1016000"/>
                  </a:lnTo>
                  <a:lnTo>
                    <a:pt x="95250" y="952500"/>
                  </a:lnTo>
                  <a:lnTo>
                    <a:pt x="63500" y="920750"/>
                  </a:lnTo>
                  <a:lnTo>
                    <a:pt x="0" y="8255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0" name="Freeform 149"/>
            <p:cNvSpPr/>
            <p:nvPr/>
          </p:nvSpPr>
          <p:spPr>
            <a:xfrm>
              <a:off x="644525" y="3679825"/>
              <a:ext cx="66675" cy="101600"/>
            </a:xfrm>
            <a:custGeom>
              <a:avLst/>
              <a:gdLst/>
              <a:ahLst/>
              <a:cxnLst/>
              <a:rect l="0" t="0" r="0" b="0"/>
              <a:pathLst>
                <a:path w="666750" h="1016000">
                  <a:moveTo>
                    <a:pt x="285750" y="0"/>
                  </a:moveTo>
                  <a:lnTo>
                    <a:pt x="127000" y="63500"/>
                  </a:lnTo>
                  <a:lnTo>
                    <a:pt x="31750" y="190500"/>
                  </a:lnTo>
                  <a:lnTo>
                    <a:pt x="0" y="444500"/>
                  </a:lnTo>
                  <a:lnTo>
                    <a:pt x="0" y="571500"/>
                  </a:lnTo>
                  <a:lnTo>
                    <a:pt x="31750" y="825500"/>
                  </a:lnTo>
                  <a:lnTo>
                    <a:pt x="127000" y="952500"/>
                  </a:lnTo>
                  <a:lnTo>
                    <a:pt x="285750" y="1016000"/>
                  </a:lnTo>
                  <a:lnTo>
                    <a:pt x="381000" y="1016000"/>
                  </a:lnTo>
                  <a:lnTo>
                    <a:pt x="508000" y="952500"/>
                  </a:lnTo>
                  <a:lnTo>
                    <a:pt x="603250" y="825500"/>
                  </a:lnTo>
                  <a:lnTo>
                    <a:pt x="666750" y="571500"/>
                  </a:lnTo>
                  <a:lnTo>
                    <a:pt x="666750" y="444500"/>
                  </a:lnTo>
                  <a:lnTo>
                    <a:pt x="603250" y="190500"/>
                  </a:lnTo>
                  <a:lnTo>
                    <a:pt x="508000" y="63500"/>
                  </a:lnTo>
                  <a:lnTo>
                    <a:pt x="381000" y="0"/>
                  </a:lnTo>
                  <a:lnTo>
                    <a:pt x="285750" y="0"/>
                  </a:lnTo>
                  <a:close/>
                  <a:moveTo>
                    <a:pt x="63690500" y="70135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1" name="Freeform 150"/>
            <p:cNvSpPr/>
            <p:nvPr/>
          </p:nvSpPr>
          <p:spPr>
            <a:xfrm>
              <a:off x="739775" y="3679825"/>
              <a:ext cx="63500" cy="101600"/>
            </a:xfrm>
            <a:custGeom>
              <a:avLst/>
              <a:gdLst/>
              <a:ahLst/>
              <a:cxnLst/>
              <a:rect l="0" t="0" r="0" b="0"/>
              <a:pathLst>
                <a:path w="635000" h="1016000">
                  <a:moveTo>
                    <a:pt x="285750" y="0"/>
                  </a:moveTo>
                  <a:lnTo>
                    <a:pt x="127000" y="63500"/>
                  </a:lnTo>
                  <a:lnTo>
                    <a:pt x="31750" y="190500"/>
                  </a:lnTo>
                  <a:lnTo>
                    <a:pt x="0" y="444500"/>
                  </a:lnTo>
                  <a:lnTo>
                    <a:pt x="0" y="571500"/>
                  </a:lnTo>
                  <a:lnTo>
                    <a:pt x="31750" y="825500"/>
                  </a:lnTo>
                  <a:lnTo>
                    <a:pt x="127000" y="952500"/>
                  </a:lnTo>
                  <a:lnTo>
                    <a:pt x="285750" y="1016000"/>
                  </a:lnTo>
                  <a:lnTo>
                    <a:pt x="381000" y="1016000"/>
                  </a:lnTo>
                  <a:lnTo>
                    <a:pt x="508000" y="952500"/>
                  </a:lnTo>
                  <a:lnTo>
                    <a:pt x="603250" y="825500"/>
                  </a:lnTo>
                  <a:lnTo>
                    <a:pt x="635000" y="571500"/>
                  </a:lnTo>
                  <a:lnTo>
                    <a:pt x="635000" y="444500"/>
                  </a:lnTo>
                  <a:lnTo>
                    <a:pt x="603250" y="190500"/>
                  </a:lnTo>
                  <a:lnTo>
                    <a:pt x="508000" y="63500"/>
                  </a:lnTo>
                  <a:lnTo>
                    <a:pt x="381000" y="0"/>
                  </a:lnTo>
                  <a:lnTo>
                    <a:pt x="285750" y="0"/>
                  </a:lnTo>
                  <a:close/>
                  <a:moveTo>
                    <a:pt x="62738000" y="70135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2" name="Freeform 151"/>
            <p:cNvSpPr/>
            <p:nvPr/>
          </p:nvSpPr>
          <p:spPr>
            <a:xfrm>
              <a:off x="549275" y="3260725"/>
              <a:ext cx="73025" cy="66675"/>
            </a:xfrm>
            <a:custGeom>
              <a:avLst/>
              <a:gdLst/>
              <a:ahLst/>
              <a:cxnLst/>
              <a:rect l="0" t="0" r="0" b="0"/>
              <a:pathLst>
                <a:path w="730250" h="666750">
                  <a:moveTo>
                    <a:pt x="476250" y="0"/>
                  </a:moveTo>
                  <a:lnTo>
                    <a:pt x="0" y="666750"/>
                  </a:lnTo>
                  <a:lnTo>
                    <a:pt x="730250" y="666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3" name="Freeform 152"/>
            <p:cNvSpPr/>
            <p:nvPr/>
          </p:nvSpPr>
          <p:spPr>
            <a:xfrm>
              <a:off x="596900" y="3260725"/>
              <a:ext cx="0" cy="98425"/>
            </a:xfrm>
            <a:custGeom>
              <a:avLst/>
              <a:gdLst/>
              <a:ahLst/>
              <a:cxnLst/>
              <a:rect l="0" t="0" r="0" b="0"/>
              <a:pathLst>
                <a:path h="984250">
                  <a:moveTo>
                    <a:pt x="0" y="0"/>
                  </a:moveTo>
                  <a:lnTo>
                    <a:pt x="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4" name="Freeform 153"/>
            <p:cNvSpPr/>
            <p:nvPr/>
          </p:nvSpPr>
          <p:spPr>
            <a:xfrm>
              <a:off x="644525" y="3260725"/>
              <a:ext cx="66675" cy="98425"/>
            </a:xfrm>
            <a:custGeom>
              <a:avLst/>
              <a:gdLst/>
              <a:ahLst/>
              <a:cxnLst/>
              <a:rect l="0" t="0" r="0" b="0"/>
              <a:pathLst>
                <a:path w="666750" h="984250">
                  <a:moveTo>
                    <a:pt x="285750" y="0"/>
                  </a:moveTo>
                  <a:lnTo>
                    <a:pt x="127000" y="31750"/>
                  </a:lnTo>
                  <a:lnTo>
                    <a:pt x="31750" y="190500"/>
                  </a:lnTo>
                  <a:lnTo>
                    <a:pt x="0" y="412750"/>
                  </a:lnTo>
                  <a:lnTo>
                    <a:pt x="0" y="571500"/>
                  </a:lnTo>
                  <a:lnTo>
                    <a:pt x="31750" y="793750"/>
                  </a:lnTo>
                  <a:lnTo>
                    <a:pt x="127000" y="920750"/>
                  </a:lnTo>
                  <a:lnTo>
                    <a:pt x="285750" y="984250"/>
                  </a:lnTo>
                  <a:lnTo>
                    <a:pt x="381000" y="984250"/>
                  </a:lnTo>
                  <a:lnTo>
                    <a:pt x="508000" y="920750"/>
                  </a:lnTo>
                  <a:lnTo>
                    <a:pt x="603250" y="793750"/>
                  </a:lnTo>
                  <a:lnTo>
                    <a:pt x="666750" y="571500"/>
                  </a:lnTo>
                  <a:lnTo>
                    <a:pt x="666750" y="412750"/>
                  </a:lnTo>
                  <a:lnTo>
                    <a:pt x="603250" y="190500"/>
                  </a:lnTo>
                  <a:lnTo>
                    <a:pt x="508000" y="31750"/>
                  </a:lnTo>
                  <a:lnTo>
                    <a:pt x="381000" y="0"/>
                  </a:lnTo>
                  <a:lnTo>
                    <a:pt x="285750" y="0"/>
                  </a:lnTo>
                  <a:close/>
                  <a:moveTo>
                    <a:pt x="67881500" y="74326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5" name="Freeform 154"/>
            <p:cNvSpPr/>
            <p:nvPr/>
          </p:nvSpPr>
          <p:spPr>
            <a:xfrm>
              <a:off x="739775" y="3260725"/>
              <a:ext cx="63500" cy="98425"/>
            </a:xfrm>
            <a:custGeom>
              <a:avLst/>
              <a:gdLst/>
              <a:ahLst/>
              <a:cxnLst/>
              <a:rect l="0" t="0" r="0" b="0"/>
              <a:pathLst>
                <a:path w="635000" h="984250">
                  <a:moveTo>
                    <a:pt x="285750" y="0"/>
                  </a:moveTo>
                  <a:lnTo>
                    <a:pt x="127000" y="31750"/>
                  </a:lnTo>
                  <a:lnTo>
                    <a:pt x="31750" y="190500"/>
                  </a:lnTo>
                  <a:lnTo>
                    <a:pt x="0" y="412750"/>
                  </a:lnTo>
                  <a:lnTo>
                    <a:pt x="0" y="571500"/>
                  </a:lnTo>
                  <a:lnTo>
                    <a:pt x="31750" y="793750"/>
                  </a:lnTo>
                  <a:lnTo>
                    <a:pt x="127000" y="920750"/>
                  </a:lnTo>
                  <a:lnTo>
                    <a:pt x="285750" y="984250"/>
                  </a:lnTo>
                  <a:lnTo>
                    <a:pt x="381000" y="984250"/>
                  </a:lnTo>
                  <a:lnTo>
                    <a:pt x="508000" y="920750"/>
                  </a:lnTo>
                  <a:lnTo>
                    <a:pt x="603250" y="793750"/>
                  </a:lnTo>
                  <a:lnTo>
                    <a:pt x="635000" y="571500"/>
                  </a:lnTo>
                  <a:lnTo>
                    <a:pt x="635000" y="412750"/>
                  </a:lnTo>
                  <a:lnTo>
                    <a:pt x="603250" y="190500"/>
                  </a:lnTo>
                  <a:lnTo>
                    <a:pt x="508000" y="31750"/>
                  </a:lnTo>
                  <a:lnTo>
                    <a:pt x="381000" y="0"/>
                  </a:lnTo>
                  <a:lnTo>
                    <a:pt x="285750" y="0"/>
                  </a:lnTo>
                  <a:close/>
                  <a:moveTo>
                    <a:pt x="66929000" y="74326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6" name="Freeform 155"/>
            <p:cNvSpPr/>
            <p:nvPr/>
          </p:nvSpPr>
          <p:spPr>
            <a:xfrm>
              <a:off x="549275" y="2838450"/>
              <a:ext cx="66675" cy="98425"/>
            </a:xfrm>
            <a:custGeom>
              <a:avLst/>
              <a:gdLst/>
              <a:ahLst/>
              <a:cxnLst/>
              <a:rect l="0" t="0" r="0" b="0"/>
              <a:pathLst>
                <a:path w="666750" h="984250">
                  <a:moveTo>
                    <a:pt x="571500" y="0"/>
                  </a:moveTo>
                  <a:lnTo>
                    <a:pt x="95250" y="0"/>
                  </a:lnTo>
                  <a:lnTo>
                    <a:pt x="63500" y="444500"/>
                  </a:lnTo>
                  <a:lnTo>
                    <a:pt x="95250" y="381000"/>
                  </a:lnTo>
                  <a:lnTo>
                    <a:pt x="254000" y="349250"/>
                  </a:lnTo>
                  <a:lnTo>
                    <a:pt x="381000" y="349250"/>
                  </a:lnTo>
                  <a:lnTo>
                    <a:pt x="539750" y="381000"/>
                  </a:lnTo>
                  <a:lnTo>
                    <a:pt x="635000" y="476250"/>
                  </a:lnTo>
                  <a:lnTo>
                    <a:pt x="666750" y="603250"/>
                  </a:lnTo>
                  <a:lnTo>
                    <a:pt x="666750" y="698500"/>
                  </a:lnTo>
                  <a:lnTo>
                    <a:pt x="635000" y="857250"/>
                  </a:lnTo>
                  <a:lnTo>
                    <a:pt x="539750" y="952500"/>
                  </a:lnTo>
                  <a:lnTo>
                    <a:pt x="381000" y="984250"/>
                  </a:lnTo>
                  <a:lnTo>
                    <a:pt x="254000" y="984250"/>
                  </a:lnTo>
                  <a:lnTo>
                    <a:pt x="95250" y="952500"/>
                  </a:lnTo>
                  <a:lnTo>
                    <a:pt x="63500" y="889000"/>
                  </a:lnTo>
                  <a:lnTo>
                    <a:pt x="0" y="793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7" name="Freeform 156"/>
            <p:cNvSpPr/>
            <p:nvPr/>
          </p:nvSpPr>
          <p:spPr>
            <a:xfrm>
              <a:off x="644525" y="2838450"/>
              <a:ext cx="66675" cy="98425"/>
            </a:xfrm>
            <a:custGeom>
              <a:avLst/>
              <a:gdLst/>
              <a:ahLst/>
              <a:cxnLst/>
              <a:rect l="0" t="0" r="0" b="0"/>
              <a:pathLst>
                <a:path w="666750" h="984250">
                  <a:moveTo>
                    <a:pt x="285750" y="0"/>
                  </a:moveTo>
                  <a:lnTo>
                    <a:pt x="127000" y="63500"/>
                  </a:lnTo>
                  <a:lnTo>
                    <a:pt x="31750" y="190500"/>
                  </a:lnTo>
                  <a:lnTo>
                    <a:pt x="0" y="444500"/>
                  </a:lnTo>
                  <a:lnTo>
                    <a:pt x="0" y="571500"/>
                  </a:lnTo>
                  <a:lnTo>
                    <a:pt x="31750" y="793750"/>
                  </a:lnTo>
                  <a:lnTo>
                    <a:pt x="127000" y="952500"/>
                  </a:lnTo>
                  <a:lnTo>
                    <a:pt x="285750" y="984250"/>
                  </a:lnTo>
                  <a:lnTo>
                    <a:pt x="381000" y="984250"/>
                  </a:lnTo>
                  <a:lnTo>
                    <a:pt x="508000" y="952500"/>
                  </a:lnTo>
                  <a:lnTo>
                    <a:pt x="603250" y="793750"/>
                  </a:lnTo>
                  <a:lnTo>
                    <a:pt x="666750" y="571500"/>
                  </a:lnTo>
                  <a:lnTo>
                    <a:pt x="666750" y="444500"/>
                  </a:lnTo>
                  <a:lnTo>
                    <a:pt x="603250" y="190500"/>
                  </a:lnTo>
                  <a:lnTo>
                    <a:pt x="508000" y="63500"/>
                  </a:lnTo>
                  <a:lnTo>
                    <a:pt x="381000" y="0"/>
                  </a:lnTo>
                  <a:lnTo>
                    <a:pt x="285750" y="0"/>
                  </a:lnTo>
                  <a:close/>
                  <a:moveTo>
                    <a:pt x="72104250" y="7854950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8" name="Freeform 157"/>
            <p:cNvSpPr/>
            <p:nvPr/>
          </p:nvSpPr>
          <p:spPr>
            <a:xfrm>
              <a:off x="739775" y="2838450"/>
              <a:ext cx="63500" cy="98425"/>
            </a:xfrm>
            <a:custGeom>
              <a:avLst/>
              <a:gdLst/>
              <a:ahLst/>
              <a:cxnLst/>
              <a:rect l="0" t="0" r="0" b="0"/>
              <a:pathLst>
                <a:path w="635000" h="984250">
                  <a:moveTo>
                    <a:pt x="285750" y="0"/>
                  </a:moveTo>
                  <a:lnTo>
                    <a:pt x="127000" y="63500"/>
                  </a:lnTo>
                  <a:lnTo>
                    <a:pt x="31750" y="190500"/>
                  </a:lnTo>
                  <a:lnTo>
                    <a:pt x="0" y="444500"/>
                  </a:lnTo>
                  <a:lnTo>
                    <a:pt x="0" y="571500"/>
                  </a:lnTo>
                  <a:lnTo>
                    <a:pt x="31750" y="793750"/>
                  </a:lnTo>
                  <a:lnTo>
                    <a:pt x="127000" y="952500"/>
                  </a:lnTo>
                  <a:lnTo>
                    <a:pt x="285750" y="984250"/>
                  </a:lnTo>
                  <a:lnTo>
                    <a:pt x="381000" y="984250"/>
                  </a:lnTo>
                  <a:lnTo>
                    <a:pt x="508000" y="952500"/>
                  </a:lnTo>
                  <a:lnTo>
                    <a:pt x="603250" y="793750"/>
                  </a:lnTo>
                  <a:lnTo>
                    <a:pt x="635000" y="571500"/>
                  </a:lnTo>
                  <a:lnTo>
                    <a:pt x="635000" y="444500"/>
                  </a:lnTo>
                  <a:lnTo>
                    <a:pt x="603250" y="190500"/>
                  </a:lnTo>
                  <a:lnTo>
                    <a:pt x="508000" y="63500"/>
                  </a:lnTo>
                  <a:lnTo>
                    <a:pt x="381000" y="0"/>
                  </a:lnTo>
                  <a:lnTo>
                    <a:pt x="285750" y="0"/>
                  </a:lnTo>
                  <a:close/>
                  <a:moveTo>
                    <a:pt x="71151750" y="7854950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9" name="Freeform 158"/>
            <p:cNvSpPr/>
            <p:nvPr/>
          </p:nvSpPr>
          <p:spPr>
            <a:xfrm>
              <a:off x="958850" y="4994275"/>
              <a:ext cx="5648325" cy="0"/>
            </a:xfrm>
            <a:custGeom>
              <a:avLst/>
              <a:gdLst/>
              <a:ahLst/>
              <a:cxnLst/>
              <a:rect l="0" t="0" r="0" b="0"/>
              <a:pathLst>
                <a:path w="56483250">
                  <a:moveTo>
                    <a:pt x="0" y="0"/>
                  </a:moveTo>
                  <a:lnTo>
                    <a:pt x="5648325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0" name="Freeform 159"/>
            <p:cNvSpPr/>
            <p:nvPr/>
          </p:nvSpPr>
          <p:spPr>
            <a:xfrm>
              <a:off x="958850" y="4889500"/>
              <a:ext cx="0" cy="104775"/>
            </a:xfrm>
            <a:custGeom>
              <a:avLst/>
              <a:gdLst/>
              <a:ahLst/>
              <a:cxnLst/>
              <a:rect l="0" t="0" r="0" b="0"/>
              <a:pathLst>
                <a:path h="1047750">
                  <a:moveTo>
                    <a:pt x="0" y="0"/>
                  </a:moveTo>
                  <a:lnTo>
                    <a:pt x="0" y="1047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1" name="Freeform 160"/>
            <p:cNvSpPr/>
            <p:nvPr/>
          </p:nvSpPr>
          <p:spPr>
            <a:xfrm>
              <a:off x="1149350"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2" name="Freeform 161"/>
            <p:cNvSpPr/>
            <p:nvPr/>
          </p:nvSpPr>
          <p:spPr>
            <a:xfrm>
              <a:off x="1336675"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3" name="Freeform 162"/>
            <p:cNvSpPr/>
            <p:nvPr/>
          </p:nvSpPr>
          <p:spPr>
            <a:xfrm>
              <a:off x="1524000"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4" name="Freeform 163"/>
            <p:cNvSpPr/>
            <p:nvPr/>
          </p:nvSpPr>
          <p:spPr>
            <a:xfrm>
              <a:off x="1711325"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5" name="Freeform 164"/>
            <p:cNvSpPr/>
            <p:nvPr/>
          </p:nvSpPr>
          <p:spPr>
            <a:xfrm>
              <a:off x="1901825" y="4889500"/>
              <a:ext cx="0" cy="104775"/>
            </a:xfrm>
            <a:custGeom>
              <a:avLst/>
              <a:gdLst/>
              <a:ahLst/>
              <a:cxnLst/>
              <a:rect l="0" t="0" r="0" b="0"/>
              <a:pathLst>
                <a:path h="1047750">
                  <a:moveTo>
                    <a:pt x="0" y="0"/>
                  </a:moveTo>
                  <a:lnTo>
                    <a:pt x="0" y="1047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6" name="Freeform 165"/>
            <p:cNvSpPr/>
            <p:nvPr/>
          </p:nvSpPr>
          <p:spPr>
            <a:xfrm>
              <a:off x="2089150"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7" name="Freeform 166"/>
            <p:cNvSpPr/>
            <p:nvPr/>
          </p:nvSpPr>
          <p:spPr>
            <a:xfrm>
              <a:off x="2276475"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8" name="Freeform 167"/>
            <p:cNvSpPr/>
            <p:nvPr/>
          </p:nvSpPr>
          <p:spPr>
            <a:xfrm>
              <a:off x="2466975"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9" name="Freeform 168"/>
            <p:cNvSpPr/>
            <p:nvPr/>
          </p:nvSpPr>
          <p:spPr>
            <a:xfrm>
              <a:off x="2654300"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70" name="Freeform 169"/>
            <p:cNvSpPr/>
            <p:nvPr/>
          </p:nvSpPr>
          <p:spPr>
            <a:xfrm>
              <a:off x="2841625" y="4889500"/>
              <a:ext cx="0" cy="104775"/>
            </a:xfrm>
            <a:custGeom>
              <a:avLst/>
              <a:gdLst/>
              <a:ahLst/>
              <a:cxnLst/>
              <a:rect l="0" t="0" r="0" b="0"/>
              <a:pathLst>
                <a:path h="1047750">
                  <a:moveTo>
                    <a:pt x="0" y="0"/>
                  </a:moveTo>
                  <a:lnTo>
                    <a:pt x="0" y="1047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71" name="Freeform 170"/>
            <p:cNvSpPr/>
            <p:nvPr/>
          </p:nvSpPr>
          <p:spPr>
            <a:xfrm>
              <a:off x="3028950"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72" name="Freeform 171"/>
            <p:cNvSpPr/>
            <p:nvPr/>
          </p:nvSpPr>
          <p:spPr>
            <a:xfrm>
              <a:off x="3219450"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73" name="Freeform 172"/>
            <p:cNvSpPr/>
            <p:nvPr/>
          </p:nvSpPr>
          <p:spPr>
            <a:xfrm>
              <a:off x="3406775"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74" name="Freeform 173"/>
            <p:cNvSpPr/>
            <p:nvPr/>
          </p:nvSpPr>
          <p:spPr>
            <a:xfrm>
              <a:off x="3594100"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75" name="Freeform 174"/>
            <p:cNvSpPr/>
            <p:nvPr/>
          </p:nvSpPr>
          <p:spPr>
            <a:xfrm>
              <a:off x="3784600" y="4889500"/>
              <a:ext cx="0" cy="104775"/>
            </a:xfrm>
            <a:custGeom>
              <a:avLst/>
              <a:gdLst/>
              <a:ahLst/>
              <a:cxnLst/>
              <a:rect l="0" t="0" r="0" b="0"/>
              <a:pathLst>
                <a:path h="1047750">
                  <a:moveTo>
                    <a:pt x="0" y="0"/>
                  </a:moveTo>
                  <a:lnTo>
                    <a:pt x="0" y="1047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76" name="Freeform 175"/>
            <p:cNvSpPr/>
            <p:nvPr/>
          </p:nvSpPr>
          <p:spPr>
            <a:xfrm>
              <a:off x="3971925"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77" name="Freeform 176"/>
            <p:cNvSpPr/>
            <p:nvPr/>
          </p:nvSpPr>
          <p:spPr>
            <a:xfrm>
              <a:off x="4159250"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78" name="Freeform 177"/>
            <p:cNvSpPr/>
            <p:nvPr/>
          </p:nvSpPr>
          <p:spPr>
            <a:xfrm>
              <a:off x="4346575"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79" name="Freeform 178"/>
            <p:cNvSpPr/>
            <p:nvPr/>
          </p:nvSpPr>
          <p:spPr>
            <a:xfrm>
              <a:off x="4537075"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80" name="Freeform 179"/>
            <p:cNvSpPr/>
            <p:nvPr/>
          </p:nvSpPr>
          <p:spPr>
            <a:xfrm>
              <a:off x="4724400" y="4889500"/>
              <a:ext cx="0" cy="104775"/>
            </a:xfrm>
            <a:custGeom>
              <a:avLst/>
              <a:gdLst/>
              <a:ahLst/>
              <a:cxnLst/>
              <a:rect l="0" t="0" r="0" b="0"/>
              <a:pathLst>
                <a:path h="1047750">
                  <a:moveTo>
                    <a:pt x="0" y="0"/>
                  </a:moveTo>
                  <a:lnTo>
                    <a:pt x="0" y="1047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81" name="Freeform 180"/>
            <p:cNvSpPr/>
            <p:nvPr/>
          </p:nvSpPr>
          <p:spPr>
            <a:xfrm>
              <a:off x="4911725"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82" name="Freeform 181"/>
            <p:cNvSpPr/>
            <p:nvPr/>
          </p:nvSpPr>
          <p:spPr>
            <a:xfrm>
              <a:off x="5099050"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83" name="Freeform 182"/>
            <p:cNvSpPr/>
            <p:nvPr/>
          </p:nvSpPr>
          <p:spPr>
            <a:xfrm>
              <a:off x="5289550"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84" name="Freeform 183"/>
            <p:cNvSpPr/>
            <p:nvPr/>
          </p:nvSpPr>
          <p:spPr>
            <a:xfrm>
              <a:off x="5476875"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85" name="Freeform 184"/>
            <p:cNvSpPr/>
            <p:nvPr/>
          </p:nvSpPr>
          <p:spPr>
            <a:xfrm>
              <a:off x="5664200" y="4889500"/>
              <a:ext cx="0" cy="104775"/>
            </a:xfrm>
            <a:custGeom>
              <a:avLst/>
              <a:gdLst/>
              <a:ahLst/>
              <a:cxnLst/>
              <a:rect l="0" t="0" r="0" b="0"/>
              <a:pathLst>
                <a:path h="1047750">
                  <a:moveTo>
                    <a:pt x="0" y="0"/>
                  </a:moveTo>
                  <a:lnTo>
                    <a:pt x="0" y="1047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86" name="Freeform 185"/>
            <p:cNvSpPr/>
            <p:nvPr/>
          </p:nvSpPr>
          <p:spPr>
            <a:xfrm>
              <a:off x="5854700"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87" name="Freeform 186"/>
            <p:cNvSpPr/>
            <p:nvPr/>
          </p:nvSpPr>
          <p:spPr>
            <a:xfrm>
              <a:off x="6042025"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88" name="Freeform 187"/>
            <p:cNvSpPr/>
            <p:nvPr/>
          </p:nvSpPr>
          <p:spPr>
            <a:xfrm>
              <a:off x="6229350"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89" name="Freeform 188"/>
            <p:cNvSpPr/>
            <p:nvPr/>
          </p:nvSpPr>
          <p:spPr>
            <a:xfrm>
              <a:off x="6416675"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90" name="Freeform 189"/>
            <p:cNvSpPr/>
            <p:nvPr/>
          </p:nvSpPr>
          <p:spPr>
            <a:xfrm>
              <a:off x="6607175" y="4889500"/>
              <a:ext cx="0" cy="104775"/>
            </a:xfrm>
            <a:custGeom>
              <a:avLst/>
              <a:gdLst/>
              <a:ahLst/>
              <a:cxnLst/>
              <a:rect l="0" t="0" r="0" b="0"/>
              <a:pathLst>
                <a:path h="1047750">
                  <a:moveTo>
                    <a:pt x="0" y="0"/>
                  </a:moveTo>
                  <a:lnTo>
                    <a:pt x="0" y="1047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91" name="Freeform 190"/>
            <p:cNvSpPr/>
            <p:nvPr/>
          </p:nvSpPr>
          <p:spPr>
            <a:xfrm>
              <a:off x="927100" y="5064125"/>
              <a:ext cx="66675" cy="98425"/>
            </a:xfrm>
            <a:custGeom>
              <a:avLst/>
              <a:gdLst/>
              <a:ahLst/>
              <a:cxnLst/>
              <a:rect l="0" t="0" r="0" b="0"/>
              <a:pathLst>
                <a:path w="666750" h="984250">
                  <a:moveTo>
                    <a:pt x="285750" y="0"/>
                  </a:moveTo>
                  <a:lnTo>
                    <a:pt x="127000" y="63500"/>
                  </a:lnTo>
                  <a:lnTo>
                    <a:pt x="31750" y="190500"/>
                  </a:lnTo>
                  <a:lnTo>
                    <a:pt x="0" y="412750"/>
                  </a:lnTo>
                  <a:lnTo>
                    <a:pt x="0" y="571500"/>
                  </a:lnTo>
                  <a:lnTo>
                    <a:pt x="31750" y="793750"/>
                  </a:lnTo>
                  <a:lnTo>
                    <a:pt x="127000" y="952500"/>
                  </a:lnTo>
                  <a:lnTo>
                    <a:pt x="285750" y="984250"/>
                  </a:lnTo>
                  <a:lnTo>
                    <a:pt x="381000" y="984250"/>
                  </a:lnTo>
                  <a:lnTo>
                    <a:pt x="508000" y="952500"/>
                  </a:lnTo>
                  <a:lnTo>
                    <a:pt x="603250" y="793750"/>
                  </a:lnTo>
                  <a:lnTo>
                    <a:pt x="666750" y="571500"/>
                  </a:lnTo>
                  <a:lnTo>
                    <a:pt x="666750" y="412750"/>
                  </a:lnTo>
                  <a:lnTo>
                    <a:pt x="603250" y="190500"/>
                  </a:lnTo>
                  <a:lnTo>
                    <a:pt x="508000" y="63500"/>
                  </a:lnTo>
                  <a:lnTo>
                    <a:pt x="381000" y="0"/>
                  </a:lnTo>
                  <a:lnTo>
                    <a:pt x="285750" y="0"/>
                  </a:lnTo>
                  <a:close/>
                  <a:moveTo>
                    <a:pt x="47021750" y="56292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92" name="Freeform 191"/>
            <p:cNvSpPr/>
            <p:nvPr/>
          </p:nvSpPr>
          <p:spPr>
            <a:xfrm>
              <a:off x="1866900" y="5064125"/>
              <a:ext cx="66675" cy="98425"/>
            </a:xfrm>
            <a:custGeom>
              <a:avLst/>
              <a:gdLst/>
              <a:ahLst/>
              <a:cxnLst/>
              <a:rect l="0" t="0" r="0" b="0"/>
              <a:pathLst>
                <a:path w="666750" h="984250">
                  <a:moveTo>
                    <a:pt x="571500" y="0"/>
                  </a:moveTo>
                  <a:lnTo>
                    <a:pt x="95250" y="0"/>
                  </a:lnTo>
                  <a:lnTo>
                    <a:pt x="63500" y="412750"/>
                  </a:lnTo>
                  <a:lnTo>
                    <a:pt x="95250" y="381000"/>
                  </a:lnTo>
                  <a:lnTo>
                    <a:pt x="254000" y="317500"/>
                  </a:lnTo>
                  <a:lnTo>
                    <a:pt x="381000" y="317500"/>
                  </a:lnTo>
                  <a:lnTo>
                    <a:pt x="539750" y="381000"/>
                  </a:lnTo>
                  <a:lnTo>
                    <a:pt x="635000" y="476250"/>
                  </a:lnTo>
                  <a:lnTo>
                    <a:pt x="666750" y="603250"/>
                  </a:lnTo>
                  <a:lnTo>
                    <a:pt x="666750" y="698500"/>
                  </a:lnTo>
                  <a:lnTo>
                    <a:pt x="635000" y="857250"/>
                  </a:lnTo>
                  <a:lnTo>
                    <a:pt x="539750" y="952500"/>
                  </a:lnTo>
                  <a:lnTo>
                    <a:pt x="381000" y="984250"/>
                  </a:lnTo>
                  <a:lnTo>
                    <a:pt x="254000" y="984250"/>
                  </a:lnTo>
                  <a:lnTo>
                    <a:pt x="95250" y="952500"/>
                  </a:lnTo>
                  <a:lnTo>
                    <a:pt x="63500" y="889000"/>
                  </a:lnTo>
                  <a:lnTo>
                    <a:pt x="0" y="793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93" name="Freeform 192"/>
            <p:cNvSpPr/>
            <p:nvPr/>
          </p:nvSpPr>
          <p:spPr>
            <a:xfrm>
              <a:off x="2774950" y="5064125"/>
              <a:ext cx="25400" cy="98425"/>
            </a:xfrm>
            <a:custGeom>
              <a:avLst/>
              <a:gdLst/>
              <a:ahLst/>
              <a:cxnLst/>
              <a:rect l="0" t="0" r="0" b="0"/>
              <a:pathLst>
                <a:path w="254000" h="984250">
                  <a:moveTo>
                    <a:pt x="0" y="190500"/>
                  </a:moveTo>
                  <a:lnTo>
                    <a:pt x="95250" y="158750"/>
                  </a:lnTo>
                  <a:lnTo>
                    <a:pt x="254000" y="0"/>
                  </a:lnTo>
                  <a:lnTo>
                    <a:pt x="25400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94" name="Freeform 193"/>
            <p:cNvSpPr/>
            <p:nvPr/>
          </p:nvSpPr>
          <p:spPr>
            <a:xfrm>
              <a:off x="2857500" y="5064125"/>
              <a:ext cx="63500" cy="98425"/>
            </a:xfrm>
            <a:custGeom>
              <a:avLst/>
              <a:gdLst/>
              <a:ahLst/>
              <a:cxnLst/>
              <a:rect l="0" t="0" r="0" b="0"/>
              <a:pathLst>
                <a:path w="635000" h="984250">
                  <a:moveTo>
                    <a:pt x="254000" y="0"/>
                  </a:moveTo>
                  <a:lnTo>
                    <a:pt x="127000" y="63500"/>
                  </a:lnTo>
                  <a:lnTo>
                    <a:pt x="31750" y="190500"/>
                  </a:lnTo>
                  <a:lnTo>
                    <a:pt x="0" y="412750"/>
                  </a:lnTo>
                  <a:lnTo>
                    <a:pt x="0" y="571500"/>
                  </a:lnTo>
                  <a:lnTo>
                    <a:pt x="31750" y="793750"/>
                  </a:lnTo>
                  <a:lnTo>
                    <a:pt x="127000" y="952500"/>
                  </a:lnTo>
                  <a:lnTo>
                    <a:pt x="254000" y="984250"/>
                  </a:lnTo>
                  <a:lnTo>
                    <a:pt x="349250" y="984250"/>
                  </a:lnTo>
                  <a:lnTo>
                    <a:pt x="508000" y="952500"/>
                  </a:lnTo>
                  <a:lnTo>
                    <a:pt x="603250" y="793750"/>
                  </a:lnTo>
                  <a:lnTo>
                    <a:pt x="635000" y="571500"/>
                  </a:lnTo>
                  <a:lnTo>
                    <a:pt x="635000" y="412750"/>
                  </a:lnTo>
                  <a:lnTo>
                    <a:pt x="603250" y="190500"/>
                  </a:lnTo>
                  <a:lnTo>
                    <a:pt x="508000" y="63500"/>
                  </a:lnTo>
                  <a:lnTo>
                    <a:pt x="349250" y="0"/>
                  </a:lnTo>
                  <a:lnTo>
                    <a:pt x="254000" y="0"/>
                  </a:lnTo>
                  <a:close/>
                  <a:moveTo>
                    <a:pt x="27717750" y="56292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95" name="Freeform 194"/>
            <p:cNvSpPr/>
            <p:nvPr/>
          </p:nvSpPr>
          <p:spPr>
            <a:xfrm>
              <a:off x="3717925" y="5064125"/>
              <a:ext cx="22225" cy="98425"/>
            </a:xfrm>
            <a:custGeom>
              <a:avLst/>
              <a:gdLst/>
              <a:ahLst/>
              <a:cxnLst/>
              <a:rect l="0" t="0" r="0" b="0"/>
              <a:pathLst>
                <a:path w="222250" h="984250">
                  <a:moveTo>
                    <a:pt x="0" y="190500"/>
                  </a:moveTo>
                  <a:lnTo>
                    <a:pt x="95250" y="158750"/>
                  </a:lnTo>
                  <a:lnTo>
                    <a:pt x="222250" y="0"/>
                  </a:lnTo>
                  <a:lnTo>
                    <a:pt x="22225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96" name="Freeform 195"/>
            <p:cNvSpPr/>
            <p:nvPr/>
          </p:nvSpPr>
          <p:spPr>
            <a:xfrm>
              <a:off x="3797300" y="5064125"/>
              <a:ext cx="66675" cy="98425"/>
            </a:xfrm>
            <a:custGeom>
              <a:avLst/>
              <a:gdLst/>
              <a:ahLst/>
              <a:cxnLst/>
              <a:rect l="0" t="0" r="0" b="0"/>
              <a:pathLst>
                <a:path w="666750" h="984250">
                  <a:moveTo>
                    <a:pt x="571500" y="0"/>
                  </a:moveTo>
                  <a:lnTo>
                    <a:pt x="95250" y="0"/>
                  </a:lnTo>
                  <a:lnTo>
                    <a:pt x="31750" y="412750"/>
                  </a:lnTo>
                  <a:lnTo>
                    <a:pt x="95250" y="381000"/>
                  </a:lnTo>
                  <a:lnTo>
                    <a:pt x="222250" y="317500"/>
                  </a:lnTo>
                  <a:lnTo>
                    <a:pt x="381000" y="317500"/>
                  </a:lnTo>
                  <a:lnTo>
                    <a:pt x="508000" y="381000"/>
                  </a:lnTo>
                  <a:lnTo>
                    <a:pt x="603250" y="476250"/>
                  </a:lnTo>
                  <a:lnTo>
                    <a:pt x="666750" y="603250"/>
                  </a:lnTo>
                  <a:lnTo>
                    <a:pt x="666750" y="698500"/>
                  </a:lnTo>
                  <a:lnTo>
                    <a:pt x="603250" y="857250"/>
                  </a:lnTo>
                  <a:lnTo>
                    <a:pt x="508000" y="952500"/>
                  </a:lnTo>
                  <a:lnTo>
                    <a:pt x="381000" y="984250"/>
                  </a:lnTo>
                  <a:lnTo>
                    <a:pt x="222250" y="984250"/>
                  </a:lnTo>
                  <a:lnTo>
                    <a:pt x="95250" y="952500"/>
                  </a:lnTo>
                  <a:lnTo>
                    <a:pt x="31750" y="889000"/>
                  </a:lnTo>
                  <a:lnTo>
                    <a:pt x="0" y="793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97" name="Freeform 196"/>
            <p:cNvSpPr/>
            <p:nvPr/>
          </p:nvSpPr>
          <p:spPr>
            <a:xfrm>
              <a:off x="4645025" y="5064125"/>
              <a:ext cx="63500" cy="98425"/>
            </a:xfrm>
            <a:custGeom>
              <a:avLst/>
              <a:gdLst/>
              <a:ahLst/>
              <a:cxnLst/>
              <a:rect l="0" t="0" r="0" b="0"/>
              <a:pathLst>
                <a:path w="635000" h="984250">
                  <a:moveTo>
                    <a:pt x="31750" y="222250"/>
                  </a:moveTo>
                  <a:lnTo>
                    <a:pt x="31750" y="190500"/>
                  </a:lnTo>
                  <a:lnTo>
                    <a:pt x="95250" y="95250"/>
                  </a:lnTo>
                  <a:lnTo>
                    <a:pt x="127000" y="63500"/>
                  </a:lnTo>
                  <a:lnTo>
                    <a:pt x="222250" y="0"/>
                  </a:lnTo>
                  <a:lnTo>
                    <a:pt x="412750" y="0"/>
                  </a:lnTo>
                  <a:lnTo>
                    <a:pt x="508000" y="63500"/>
                  </a:lnTo>
                  <a:lnTo>
                    <a:pt x="571500" y="95250"/>
                  </a:lnTo>
                  <a:lnTo>
                    <a:pt x="603250" y="190500"/>
                  </a:lnTo>
                  <a:lnTo>
                    <a:pt x="603250" y="285750"/>
                  </a:lnTo>
                  <a:lnTo>
                    <a:pt x="571500" y="381000"/>
                  </a:lnTo>
                  <a:lnTo>
                    <a:pt x="476250" y="508000"/>
                  </a:lnTo>
                  <a:lnTo>
                    <a:pt x="0" y="984250"/>
                  </a:lnTo>
                  <a:lnTo>
                    <a:pt x="63500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98" name="Freeform 197"/>
            <p:cNvSpPr/>
            <p:nvPr/>
          </p:nvSpPr>
          <p:spPr>
            <a:xfrm>
              <a:off x="4737100" y="5064125"/>
              <a:ext cx="66675" cy="98425"/>
            </a:xfrm>
            <a:custGeom>
              <a:avLst/>
              <a:gdLst/>
              <a:ahLst/>
              <a:cxnLst/>
              <a:rect l="0" t="0" r="0" b="0"/>
              <a:pathLst>
                <a:path w="666750" h="984250">
                  <a:moveTo>
                    <a:pt x="285750" y="0"/>
                  </a:moveTo>
                  <a:lnTo>
                    <a:pt x="158750" y="63500"/>
                  </a:lnTo>
                  <a:lnTo>
                    <a:pt x="63500" y="190500"/>
                  </a:lnTo>
                  <a:lnTo>
                    <a:pt x="0" y="412750"/>
                  </a:lnTo>
                  <a:lnTo>
                    <a:pt x="0" y="571500"/>
                  </a:lnTo>
                  <a:lnTo>
                    <a:pt x="63500" y="793750"/>
                  </a:lnTo>
                  <a:lnTo>
                    <a:pt x="158750" y="952500"/>
                  </a:lnTo>
                  <a:lnTo>
                    <a:pt x="285750" y="984250"/>
                  </a:lnTo>
                  <a:lnTo>
                    <a:pt x="381000" y="984250"/>
                  </a:lnTo>
                  <a:lnTo>
                    <a:pt x="539750" y="952500"/>
                  </a:lnTo>
                  <a:lnTo>
                    <a:pt x="635000" y="793750"/>
                  </a:lnTo>
                  <a:lnTo>
                    <a:pt x="666750" y="571500"/>
                  </a:lnTo>
                  <a:lnTo>
                    <a:pt x="666750" y="412750"/>
                  </a:lnTo>
                  <a:lnTo>
                    <a:pt x="635000" y="190500"/>
                  </a:lnTo>
                  <a:lnTo>
                    <a:pt x="539750" y="63500"/>
                  </a:lnTo>
                  <a:lnTo>
                    <a:pt x="381000" y="0"/>
                  </a:lnTo>
                  <a:lnTo>
                    <a:pt x="285750" y="0"/>
                  </a:lnTo>
                  <a:close/>
                  <a:moveTo>
                    <a:pt x="8921750" y="56292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99" name="Freeform 198"/>
            <p:cNvSpPr/>
            <p:nvPr/>
          </p:nvSpPr>
          <p:spPr>
            <a:xfrm>
              <a:off x="5584825" y="5064125"/>
              <a:ext cx="66675" cy="98425"/>
            </a:xfrm>
            <a:custGeom>
              <a:avLst/>
              <a:gdLst/>
              <a:ahLst/>
              <a:cxnLst/>
              <a:rect l="0" t="0" r="0" b="0"/>
              <a:pathLst>
                <a:path w="666750" h="984250">
                  <a:moveTo>
                    <a:pt x="63500" y="222250"/>
                  </a:moveTo>
                  <a:lnTo>
                    <a:pt x="63500" y="190500"/>
                  </a:lnTo>
                  <a:lnTo>
                    <a:pt x="95250" y="95250"/>
                  </a:lnTo>
                  <a:lnTo>
                    <a:pt x="158750" y="63500"/>
                  </a:lnTo>
                  <a:lnTo>
                    <a:pt x="254000" y="0"/>
                  </a:lnTo>
                  <a:lnTo>
                    <a:pt x="412750" y="0"/>
                  </a:lnTo>
                  <a:lnTo>
                    <a:pt x="508000" y="63500"/>
                  </a:lnTo>
                  <a:lnTo>
                    <a:pt x="571500" y="95250"/>
                  </a:lnTo>
                  <a:lnTo>
                    <a:pt x="603250" y="190500"/>
                  </a:lnTo>
                  <a:lnTo>
                    <a:pt x="603250" y="285750"/>
                  </a:lnTo>
                  <a:lnTo>
                    <a:pt x="571500" y="381000"/>
                  </a:lnTo>
                  <a:lnTo>
                    <a:pt x="476250" y="508000"/>
                  </a:lnTo>
                  <a:lnTo>
                    <a:pt x="0" y="984250"/>
                  </a:lnTo>
                  <a:lnTo>
                    <a:pt x="66675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00" name="Freeform 199"/>
            <p:cNvSpPr/>
            <p:nvPr/>
          </p:nvSpPr>
          <p:spPr>
            <a:xfrm>
              <a:off x="5680075" y="5064125"/>
              <a:ext cx="66675" cy="98425"/>
            </a:xfrm>
            <a:custGeom>
              <a:avLst/>
              <a:gdLst/>
              <a:ahLst/>
              <a:cxnLst/>
              <a:rect l="0" t="0" r="0" b="0"/>
              <a:pathLst>
                <a:path w="666750" h="984250">
                  <a:moveTo>
                    <a:pt x="571500" y="0"/>
                  </a:moveTo>
                  <a:lnTo>
                    <a:pt x="95250" y="0"/>
                  </a:lnTo>
                  <a:lnTo>
                    <a:pt x="31750" y="412750"/>
                  </a:lnTo>
                  <a:lnTo>
                    <a:pt x="95250" y="381000"/>
                  </a:lnTo>
                  <a:lnTo>
                    <a:pt x="222250" y="317500"/>
                  </a:lnTo>
                  <a:lnTo>
                    <a:pt x="381000" y="317500"/>
                  </a:lnTo>
                  <a:lnTo>
                    <a:pt x="508000" y="381000"/>
                  </a:lnTo>
                  <a:lnTo>
                    <a:pt x="603250" y="476250"/>
                  </a:lnTo>
                  <a:lnTo>
                    <a:pt x="666750" y="603250"/>
                  </a:lnTo>
                  <a:lnTo>
                    <a:pt x="666750" y="698500"/>
                  </a:lnTo>
                  <a:lnTo>
                    <a:pt x="603250" y="857250"/>
                  </a:lnTo>
                  <a:lnTo>
                    <a:pt x="508000" y="952500"/>
                  </a:lnTo>
                  <a:lnTo>
                    <a:pt x="381000" y="984250"/>
                  </a:lnTo>
                  <a:lnTo>
                    <a:pt x="222250" y="984250"/>
                  </a:lnTo>
                  <a:lnTo>
                    <a:pt x="95250" y="952500"/>
                  </a:lnTo>
                  <a:lnTo>
                    <a:pt x="31750" y="889000"/>
                  </a:lnTo>
                  <a:lnTo>
                    <a:pt x="0" y="793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01" name="Freeform 200"/>
            <p:cNvSpPr/>
            <p:nvPr/>
          </p:nvSpPr>
          <p:spPr>
            <a:xfrm>
              <a:off x="6527800" y="5064125"/>
              <a:ext cx="63500" cy="98425"/>
            </a:xfrm>
            <a:custGeom>
              <a:avLst/>
              <a:gdLst/>
              <a:ahLst/>
              <a:cxnLst/>
              <a:rect l="0" t="0" r="0" b="0"/>
              <a:pathLst>
                <a:path w="635000" h="984250">
                  <a:moveTo>
                    <a:pt x="63500" y="0"/>
                  </a:moveTo>
                  <a:lnTo>
                    <a:pt x="603250" y="0"/>
                  </a:lnTo>
                  <a:lnTo>
                    <a:pt x="317500" y="381000"/>
                  </a:lnTo>
                  <a:lnTo>
                    <a:pt x="444500" y="381000"/>
                  </a:lnTo>
                  <a:lnTo>
                    <a:pt x="539750" y="412750"/>
                  </a:lnTo>
                  <a:lnTo>
                    <a:pt x="603250" y="476250"/>
                  </a:lnTo>
                  <a:lnTo>
                    <a:pt x="635000" y="603250"/>
                  </a:lnTo>
                  <a:lnTo>
                    <a:pt x="635000" y="698500"/>
                  </a:lnTo>
                  <a:lnTo>
                    <a:pt x="603250" y="857250"/>
                  </a:lnTo>
                  <a:lnTo>
                    <a:pt x="508000" y="952500"/>
                  </a:lnTo>
                  <a:lnTo>
                    <a:pt x="349250" y="984250"/>
                  </a:lnTo>
                  <a:lnTo>
                    <a:pt x="222250" y="984250"/>
                  </a:lnTo>
                  <a:lnTo>
                    <a:pt x="63500" y="952500"/>
                  </a:lnTo>
                  <a:lnTo>
                    <a:pt x="31750" y="889000"/>
                  </a:lnTo>
                  <a:lnTo>
                    <a:pt x="0" y="793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02" name="Freeform 201"/>
            <p:cNvSpPr/>
            <p:nvPr/>
          </p:nvSpPr>
          <p:spPr>
            <a:xfrm>
              <a:off x="6619875" y="5064125"/>
              <a:ext cx="66675" cy="98425"/>
            </a:xfrm>
            <a:custGeom>
              <a:avLst/>
              <a:gdLst/>
              <a:ahLst/>
              <a:cxnLst/>
              <a:rect l="0" t="0" r="0" b="0"/>
              <a:pathLst>
                <a:path w="666750" h="984250">
                  <a:moveTo>
                    <a:pt x="285750" y="0"/>
                  </a:moveTo>
                  <a:lnTo>
                    <a:pt x="158750" y="63500"/>
                  </a:lnTo>
                  <a:lnTo>
                    <a:pt x="63500" y="190500"/>
                  </a:lnTo>
                  <a:lnTo>
                    <a:pt x="0" y="412750"/>
                  </a:lnTo>
                  <a:lnTo>
                    <a:pt x="0" y="571500"/>
                  </a:lnTo>
                  <a:lnTo>
                    <a:pt x="63500" y="793750"/>
                  </a:lnTo>
                  <a:lnTo>
                    <a:pt x="158750" y="952500"/>
                  </a:lnTo>
                  <a:lnTo>
                    <a:pt x="285750" y="984250"/>
                  </a:lnTo>
                  <a:lnTo>
                    <a:pt x="381000" y="984250"/>
                  </a:lnTo>
                  <a:lnTo>
                    <a:pt x="508000" y="952500"/>
                  </a:lnTo>
                  <a:lnTo>
                    <a:pt x="603250" y="793750"/>
                  </a:lnTo>
                  <a:lnTo>
                    <a:pt x="666750" y="571500"/>
                  </a:lnTo>
                  <a:lnTo>
                    <a:pt x="666750" y="412750"/>
                  </a:lnTo>
                  <a:lnTo>
                    <a:pt x="603250" y="190500"/>
                  </a:lnTo>
                  <a:lnTo>
                    <a:pt x="508000" y="63500"/>
                  </a:lnTo>
                  <a:lnTo>
                    <a:pt x="381000" y="0"/>
                  </a:lnTo>
                  <a:lnTo>
                    <a:pt x="285750" y="0"/>
                  </a:lnTo>
                  <a:close/>
                  <a:moveTo>
                    <a:pt x="-9906000" y="56292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03" name="Freeform 202"/>
            <p:cNvSpPr/>
            <p:nvPr/>
          </p:nvSpPr>
          <p:spPr>
            <a:xfrm>
              <a:off x="4629150" y="2524125"/>
              <a:ext cx="1978025" cy="790575"/>
            </a:xfrm>
            <a:custGeom>
              <a:avLst/>
              <a:gdLst/>
              <a:ahLst/>
              <a:cxnLst/>
              <a:rect l="0" t="0" r="0" b="0"/>
              <a:pathLst>
                <a:path w="19780250" h="7905750">
                  <a:moveTo>
                    <a:pt x="0" y="7905750"/>
                  </a:moveTo>
                  <a:lnTo>
                    <a:pt x="19780250" y="7905750"/>
                  </a:lnTo>
                  <a:lnTo>
                    <a:pt x="19780250" y="0"/>
                  </a:lnTo>
                  <a:lnTo>
                    <a:pt x="0" y="0"/>
                  </a:lnTo>
                  <a:lnTo>
                    <a:pt x="0" y="7905750"/>
                  </a:lnTo>
                  <a:close/>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04" name="Freeform 203"/>
            <p:cNvSpPr/>
            <p:nvPr/>
          </p:nvSpPr>
          <p:spPr>
            <a:xfrm>
              <a:off x="4629150" y="2524125"/>
              <a:ext cx="1978025" cy="790575"/>
            </a:xfrm>
            <a:custGeom>
              <a:avLst/>
              <a:gdLst/>
              <a:ahLst/>
              <a:cxnLst/>
              <a:rect l="0" t="0" r="0" b="0"/>
              <a:pathLst>
                <a:path w="19780250" h="7905750">
                  <a:moveTo>
                    <a:pt x="0" y="7905750"/>
                  </a:moveTo>
                  <a:lnTo>
                    <a:pt x="19780250" y="7905750"/>
                  </a:lnTo>
                  <a:lnTo>
                    <a:pt x="19780250" y="0"/>
                  </a:lnTo>
                  <a:lnTo>
                    <a:pt x="0" y="0"/>
                  </a:lnTo>
                  <a:lnTo>
                    <a:pt x="0" y="7905750"/>
                  </a:lnTo>
                  <a:close/>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05" name="Freeform 204"/>
            <p:cNvSpPr/>
            <p:nvPr/>
          </p:nvSpPr>
          <p:spPr>
            <a:xfrm>
              <a:off x="4746625" y="2571750"/>
              <a:ext cx="0" cy="98425"/>
            </a:xfrm>
            <a:custGeom>
              <a:avLst/>
              <a:gdLst/>
              <a:ahLst/>
              <a:cxnLst/>
              <a:rect l="0" t="0" r="0" b="0"/>
              <a:pathLst>
                <a:path h="984250">
                  <a:moveTo>
                    <a:pt x="0" y="0"/>
                  </a:moveTo>
                  <a:lnTo>
                    <a:pt x="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06" name="Freeform 205"/>
            <p:cNvSpPr/>
            <p:nvPr/>
          </p:nvSpPr>
          <p:spPr>
            <a:xfrm>
              <a:off x="4784725" y="2571750"/>
              <a:ext cx="0" cy="98425"/>
            </a:xfrm>
            <a:custGeom>
              <a:avLst/>
              <a:gdLst/>
              <a:ahLst/>
              <a:cxnLst/>
              <a:rect l="0" t="0" r="0" b="0"/>
              <a:pathLst>
                <a:path h="984250">
                  <a:moveTo>
                    <a:pt x="0" y="0"/>
                  </a:moveTo>
                  <a:lnTo>
                    <a:pt x="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07" name="Freeform 206"/>
            <p:cNvSpPr/>
            <p:nvPr/>
          </p:nvSpPr>
          <p:spPr>
            <a:xfrm>
              <a:off x="4784725" y="2571750"/>
              <a:ext cx="66675" cy="98425"/>
            </a:xfrm>
            <a:custGeom>
              <a:avLst/>
              <a:gdLst/>
              <a:ahLst/>
              <a:cxnLst/>
              <a:rect l="0" t="0" r="0" b="0"/>
              <a:pathLst>
                <a:path w="666750" h="984250">
                  <a:moveTo>
                    <a:pt x="0" y="0"/>
                  </a:moveTo>
                  <a:lnTo>
                    <a:pt x="349250" y="0"/>
                  </a:lnTo>
                  <a:lnTo>
                    <a:pt x="476250" y="63500"/>
                  </a:lnTo>
                  <a:lnTo>
                    <a:pt x="571500" y="158750"/>
                  </a:lnTo>
                  <a:lnTo>
                    <a:pt x="603250" y="254000"/>
                  </a:lnTo>
                  <a:lnTo>
                    <a:pt x="666750" y="381000"/>
                  </a:lnTo>
                  <a:lnTo>
                    <a:pt x="666750" y="635000"/>
                  </a:lnTo>
                  <a:lnTo>
                    <a:pt x="603250" y="762000"/>
                  </a:lnTo>
                  <a:lnTo>
                    <a:pt x="571500" y="857250"/>
                  </a:lnTo>
                  <a:lnTo>
                    <a:pt x="476250" y="952500"/>
                  </a:lnTo>
                  <a:lnTo>
                    <a:pt x="349250" y="984250"/>
                  </a:lnTo>
                  <a:lnTo>
                    <a:pt x="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08" name="Freeform 207"/>
            <p:cNvSpPr/>
            <p:nvPr/>
          </p:nvSpPr>
          <p:spPr>
            <a:xfrm>
              <a:off x="4746625" y="2771775"/>
              <a:ext cx="0" cy="98425"/>
            </a:xfrm>
            <a:custGeom>
              <a:avLst/>
              <a:gdLst/>
              <a:ahLst/>
              <a:cxnLst/>
              <a:rect l="0" t="0" r="0" b="0"/>
              <a:pathLst>
                <a:path h="984250">
                  <a:moveTo>
                    <a:pt x="0" y="0"/>
                  </a:moveTo>
                  <a:lnTo>
                    <a:pt x="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09" name="Freeform 208"/>
            <p:cNvSpPr/>
            <p:nvPr/>
          </p:nvSpPr>
          <p:spPr>
            <a:xfrm>
              <a:off x="4746625" y="2771775"/>
              <a:ext cx="63500" cy="0"/>
            </a:xfrm>
            <a:custGeom>
              <a:avLst/>
              <a:gdLst/>
              <a:ahLst/>
              <a:cxnLst/>
              <a:rect l="0" t="0" r="0" b="0"/>
              <a:pathLst>
                <a:path w="635000">
                  <a:moveTo>
                    <a:pt x="0" y="0"/>
                  </a:moveTo>
                  <a:lnTo>
                    <a:pt x="63500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10" name="Freeform 209"/>
            <p:cNvSpPr/>
            <p:nvPr/>
          </p:nvSpPr>
          <p:spPr>
            <a:xfrm>
              <a:off x="4746625" y="2816225"/>
              <a:ext cx="38100" cy="0"/>
            </a:xfrm>
            <a:custGeom>
              <a:avLst/>
              <a:gdLst/>
              <a:ahLst/>
              <a:cxnLst/>
              <a:rect l="0" t="0" r="0" b="0"/>
              <a:pathLst>
                <a:path w="381000">
                  <a:moveTo>
                    <a:pt x="0" y="0"/>
                  </a:moveTo>
                  <a:lnTo>
                    <a:pt x="38100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11" name="Freeform 210"/>
            <p:cNvSpPr/>
            <p:nvPr/>
          </p:nvSpPr>
          <p:spPr>
            <a:xfrm>
              <a:off x="4746625" y="2870200"/>
              <a:ext cx="63500" cy="0"/>
            </a:xfrm>
            <a:custGeom>
              <a:avLst/>
              <a:gdLst/>
              <a:ahLst/>
              <a:cxnLst/>
              <a:rect l="0" t="0" r="0" b="0"/>
              <a:pathLst>
                <a:path w="635000">
                  <a:moveTo>
                    <a:pt x="0" y="0"/>
                  </a:moveTo>
                  <a:lnTo>
                    <a:pt x="63500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12" name="Freeform 211"/>
            <p:cNvSpPr/>
            <p:nvPr/>
          </p:nvSpPr>
          <p:spPr>
            <a:xfrm>
              <a:off x="4835525" y="2803525"/>
              <a:ext cx="0" cy="66675"/>
            </a:xfrm>
            <a:custGeom>
              <a:avLst/>
              <a:gdLst/>
              <a:ahLst/>
              <a:cxnLst/>
              <a:rect l="0" t="0" r="0" b="0"/>
              <a:pathLst>
                <a:path h="666750">
                  <a:moveTo>
                    <a:pt x="0" y="0"/>
                  </a:moveTo>
                  <a:lnTo>
                    <a:pt x="0" y="666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13" name="Freeform 212"/>
            <p:cNvSpPr/>
            <p:nvPr/>
          </p:nvSpPr>
          <p:spPr>
            <a:xfrm>
              <a:off x="4835525" y="2803525"/>
              <a:ext cx="53975" cy="66675"/>
            </a:xfrm>
            <a:custGeom>
              <a:avLst/>
              <a:gdLst/>
              <a:ahLst/>
              <a:cxnLst/>
              <a:rect l="0" t="0" r="0" b="0"/>
              <a:pathLst>
                <a:path w="539750" h="666750">
                  <a:moveTo>
                    <a:pt x="0" y="190500"/>
                  </a:moveTo>
                  <a:lnTo>
                    <a:pt x="158750" y="31750"/>
                  </a:lnTo>
                  <a:lnTo>
                    <a:pt x="254000" y="0"/>
                  </a:lnTo>
                  <a:lnTo>
                    <a:pt x="381000" y="0"/>
                  </a:lnTo>
                  <a:lnTo>
                    <a:pt x="476250" y="31750"/>
                  </a:lnTo>
                  <a:lnTo>
                    <a:pt x="539750" y="190500"/>
                  </a:lnTo>
                  <a:lnTo>
                    <a:pt x="539750" y="666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14" name="Freeform 213"/>
            <p:cNvSpPr/>
            <p:nvPr/>
          </p:nvSpPr>
          <p:spPr>
            <a:xfrm>
              <a:off x="4930775" y="2771775"/>
              <a:ext cx="25400" cy="98425"/>
            </a:xfrm>
            <a:custGeom>
              <a:avLst/>
              <a:gdLst/>
              <a:ahLst/>
              <a:cxnLst/>
              <a:rect l="0" t="0" r="0" b="0"/>
              <a:pathLst>
                <a:path w="254000" h="984250">
                  <a:moveTo>
                    <a:pt x="0" y="0"/>
                  </a:moveTo>
                  <a:lnTo>
                    <a:pt x="0" y="793750"/>
                  </a:lnTo>
                  <a:lnTo>
                    <a:pt x="63500" y="920750"/>
                  </a:lnTo>
                  <a:lnTo>
                    <a:pt x="158750" y="984250"/>
                  </a:lnTo>
                  <a:lnTo>
                    <a:pt x="25400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15" name="Freeform 214"/>
            <p:cNvSpPr/>
            <p:nvPr/>
          </p:nvSpPr>
          <p:spPr>
            <a:xfrm>
              <a:off x="4918075" y="2803525"/>
              <a:ext cx="31750" cy="0"/>
            </a:xfrm>
            <a:custGeom>
              <a:avLst/>
              <a:gdLst/>
              <a:ahLst/>
              <a:cxnLst/>
              <a:rect l="0" t="0" r="0" b="0"/>
              <a:pathLst>
                <a:path w="317500">
                  <a:moveTo>
                    <a:pt x="0" y="0"/>
                  </a:moveTo>
                  <a:lnTo>
                    <a:pt x="31750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16" name="Freeform 215"/>
            <p:cNvSpPr/>
            <p:nvPr/>
          </p:nvSpPr>
          <p:spPr>
            <a:xfrm>
              <a:off x="4981575" y="2803525"/>
              <a:ext cx="0" cy="66675"/>
            </a:xfrm>
            <a:custGeom>
              <a:avLst/>
              <a:gdLst/>
              <a:ahLst/>
              <a:cxnLst/>
              <a:rect l="0" t="0" r="0" b="0"/>
              <a:pathLst>
                <a:path h="666750">
                  <a:moveTo>
                    <a:pt x="0" y="0"/>
                  </a:moveTo>
                  <a:lnTo>
                    <a:pt x="0" y="666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17" name="Freeform 216"/>
            <p:cNvSpPr/>
            <p:nvPr/>
          </p:nvSpPr>
          <p:spPr>
            <a:xfrm>
              <a:off x="4981575" y="2803525"/>
              <a:ext cx="38100" cy="28575"/>
            </a:xfrm>
            <a:custGeom>
              <a:avLst/>
              <a:gdLst/>
              <a:ahLst/>
              <a:cxnLst/>
              <a:rect l="0" t="0" r="0" b="0"/>
              <a:pathLst>
                <a:path w="381000" h="285750">
                  <a:moveTo>
                    <a:pt x="0" y="285750"/>
                  </a:moveTo>
                  <a:lnTo>
                    <a:pt x="63500" y="127000"/>
                  </a:lnTo>
                  <a:lnTo>
                    <a:pt x="158750" y="31750"/>
                  </a:lnTo>
                  <a:lnTo>
                    <a:pt x="254000" y="0"/>
                  </a:lnTo>
                  <a:lnTo>
                    <a:pt x="38100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18" name="Freeform 217"/>
            <p:cNvSpPr/>
            <p:nvPr/>
          </p:nvSpPr>
          <p:spPr>
            <a:xfrm>
              <a:off x="5038725" y="2765425"/>
              <a:ext cx="9525" cy="9525"/>
            </a:xfrm>
            <a:custGeom>
              <a:avLst/>
              <a:gdLst/>
              <a:ahLst/>
              <a:cxnLst/>
              <a:rect l="0" t="0" r="0" b="0"/>
              <a:pathLst>
                <a:path w="95250" h="95250">
                  <a:moveTo>
                    <a:pt x="0" y="63500"/>
                  </a:moveTo>
                  <a:lnTo>
                    <a:pt x="63500" y="95250"/>
                  </a:lnTo>
                  <a:lnTo>
                    <a:pt x="95250" y="63500"/>
                  </a:lnTo>
                  <a:lnTo>
                    <a:pt x="63500" y="0"/>
                  </a:lnTo>
                  <a:lnTo>
                    <a:pt x="0" y="63500"/>
                  </a:lnTo>
                  <a:close/>
                  <a:moveTo>
                    <a:pt x="28829000" y="79279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19" name="Freeform 218"/>
            <p:cNvSpPr/>
            <p:nvPr/>
          </p:nvSpPr>
          <p:spPr>
            <a:xfrm>
              <a:off x="5045075" y="2803525"/>
              <a:ext cx="0" cy="66675"/>
            </a:xfrm>
            <a:custGeom>
              <a:avLst/>
              <a:gdLst/>
              <a:ahLst/>
              <a:cxnLst/>
              <a:rect l="0" t="0" r="0" b="0"/>
              <a:pathLst>
                <a:path h="666750">
                  <a:moveTo>
                    <a:pt x="0" y="0"/>
                  </a:moveTo>
                  <a:lnTo>
                    <a:pt x="0" y="666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20" name="Freeform 219"/>
            <p:cNvSpPr/>
            <p:nvPr/>
          </p:nvSpPr>
          <p:spPr>
            <a:xfrm>
              <a:off x="5076825" y="2803525"/>
              <a:ext cx="57150" cy="66675"/>
            </a:xfrm>
            <a:custGeom>
              <a:avLst/>
              <a:gdLst/>
              <a:ahLst/>
              <a:cxnLst/>
              <a:rect l="0" t="0" r="0" b="0"/>
              <a:pathLst>
                <a:path w="571500" h="666750">
                  <a:moveTo>
                    <a:pt x="0" y="285750"/>
                  </a:moveTo>
                  <a:lnTo>
                    <a:pt x="571500" y="285750"/>
                  </a:lnTo>
                  <a:lnTo>
                    <a:pt x="571500" y="190500"/>
                  </a:lnTo>
                  <a:lnTo>
                    <a:pt x="508000" y="95250"/>
                  </a:lnTo>
                  <a:lnTo>
                    <a:pt x="476250" y="31750"/>
                  </a:lnTo>
                  <a:lnTo>
                    <a:pt x="381000" y="0"/>
                  </a:lnTo>
                  <a:lnTo>
                    <a:pt x="222250" y="0"/>
                  </a:lnTo>
                  <a:lnTo>
                    <a:pt x="158750" y="31750"/>
                  </a:lnTo>
                  <a:lnTo>
                    <a:pt x="63500" y="127000"/>
                  </a:lnTo>
                  <a:lnTo>
                    <a:pt x="0" y="285750"/>
                  </a:lnTo>
                  <a:lnTo>
                    <a:pt x="0" y="381000"/>
                  </a:lnTo>
                  <a:lnTo>
                    <a:pt x="63500" y="508000"/>
                  </a:lnTo>
                  <a:lnTo>
                    <a:pt x="158750" y="603250"/>
                  </a:lnTo>
                  <a:lnTo>
                    <a:pt x="222250" y="666750"/>
                  </a:lnTo>
                  <a:lnTo>
                    <a:pt x="381000" y="666750"/>
                  </a:lnTo>
                  <a:lnTo>
                    <a:pt x="476250" y="603250"/>
                  </a:lnTo>
                  <a:lnTo>
                    <a:pt x="57150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21" name="Freeform 220"/>
            <p:cNvSpPr/>
            <p:nvPr/>
          </p:nvSpPr>
          <p:spPr>
            <a:xfrm>
              <a:off x="5162550" y="2803525"/>
              <a:ext cx="50800" cy="66675"/>
            </a:xfrm>
            <a:custGeom>
              <a:avLst/>
              <a:gdLst/>
              <a:ahLst/>
              <a:cxnLst/>
              <a:rect l="0" t="0" r="0" b="0"/>
              <a:pathLst>
                <a:path w="508000" h="666750">
                  <a:moveTo>
                    <a:pt x="508000" y="127000"/>
                  </a:moveTo>
                  <a:lnTo>
                    <a:pt x="476250" y="31750"/>
                  </a:lnTo>
                  <a:lnTo>
                    <a:pt x="317500" y="0"/>
                  </a:lnTo>
                  <a:lnTo>
                    <a:pt x="190500" y="0"/>
                  </a:lnTo>
                  <a:lnTo>
                    <a:pt x="31750" y="31750"/>
                  </a:lnTo>
                  <a:lnTo>
                    <a:pt x="0" y="127000"/>
                  </a:lnTo>
                  <a:lnTo>
                    <a:pt x="31750" y="222250"/>
                  </a:lnTo>
                  <a:lnTo>
                    <a:pt x="127000" y="285750"/>
                  </a:lnTo>
                  <a:lnTo>
                    <a:pt x="381000" y="317500"/>
                  </a:lnTo>
                  <a:lnTo>
                    <a:pt x="476250" y="381000"/>
                  </a:lnTo>
                  <a:lnTo>
                    <a:pt x="508000" y="476250"/>
                  </a:lnTo>
                  <a:lnTo>
                    <a:pt x="508000" y="508000"/>
                  </a:lnTo>
                  <a:lnTo>
                    <a:pt x="476250" y="603250"/>
                  </a:lnTo>
                  <a:lnTo>
                    <a:pt x="317500" y="666750"/>
                  </a:lnTo>
                  <a:lnTo>
                    <a:pt x="190500" y="666750"/>
                  </a:lnTo>
                  <a:lnTo>
                    <a:pt x="31750" y="603250"/>
                  </a:lnTo>
                  <a:lnTo>
                    <a:pt x="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22" name="Freeform 221"/>
            <p:cNvSpPr/>
            <p:nvPr/>
          </p:nvSpPr>
          <p:spPr>
            <a:xfrm>
              <a:off x="4746625" y="2968625"/>
              <a:ext cx="0" cy="98425"/>
            </a:xfrm>
            <a:custGeom>
              <a:avLst/>
              <a:gdLst/>
              <a:ahLst/>
              <a:cxnLst/>
              <a:rect l="0" t="0" r="0" b="0"/>
              <a:pathLst>
                <a:path h="984250">
                  <a:moveTo>
                    <a:pt x="0" y="0"/>
                  </a:moveTo>
                  <a:lnTo>
                    <a:pt x="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23" name="Freeform 222"/>
            <p:cNvSpPr/>
            <p:nvPr/>
          </p:nvSpPr>
          <p:spPr>
            <a:xfrm>
              <a:off x="4746625" y="2968625"/>
              <a:ext cx="38100" cy="98425"/>
            </a:xfrm>
            <a:custGeom>
              <a:avLst/>
              <a:gdLst/>
              <a:ahLst/>
              <a:cxnLst/>
              <a:rect l="0" t="0" r="0" b="0"/>
              <a:pathLst>
                <a:path w="381000" h="984250">
                  <a:moveTo>
                    <a:pt x="0" y="0"/>
                  </a:moveTo>
                  <a:lnTo>
                    <a:pt x="38100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24" name="Freeform 223"/>
            <p:cNvSpPr/>
            <p:nvPr/>
          </p:nvSpPr>
          <p:spPr>
            <a:xfrm>
              <a:off x="4784725" y="2968625"/>
              <a:ext cx="38100" cy="98425"/>
            </a:xfrm>
            <a:custGeom>
              <a:avLst/>
              <a:gdLst/>
              <a:ahLst/>
              <a:cxnLst/>
              <a:rect l="0" t="0" r="0" b="0"/>
              <a:pathLst>
                <a:path w="381000" h="984250">
                  <a:moveTo>
                    <a:pt x="381000" y="0"/>
                  </a:moveTo>
                  <a:lnTo>
                    <a:pt x="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25" name="Freeform 224"/>
            <p:cNvSpPr/>
            <p:nvPr/>
          </p:nvSpPr>
          <p:spPr>
            <a:xfrm>
              <a:off x="4822825" y="2968625"/>
              <a:ext cx="0" cy="98425"/>
            </a:xfrm>
            <a:custGeom>
              <a:avLst/>
              <a:gdLst/>
              <a:ahLst/>
              <a:cxnLst/>
              <a:rect l="0" t="0" r="0" b="0"/>
              <a:pathLst>
                <a:path h="984250">
                  <a:moveTo>
                    <a:pt x="0" y="0"/>
                  </a:moveTo>
                  <a:lnTo>
                    <a:pt x="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26" name="Freeform 225"/>
            <p:cNvSpPr/>
            <p:nvPr/>
          </p:nvSpPr>
          <p:spPr>
            <a:xfrm>
              <a:off x="4854575" y="3000375"/>
              <a:ext cx="57150" cy="66675"/>
            </a:xfrm>
            <a:custGeom>
              <a:avLst/>
              <a:gdLst/>
              <a:ahLst/>
              <a:cxnLst/>
              <a:rect l="0" t="0" r="0" b="0"/>
              <a:pathLst>
                <a:path w="571500" h="666750">
                  <a:moveTo>
                    <a:pt x="0" y="285750"/>
                  </a:moveTo>
                  <a:lnTo>
                    <a:pt x="571500" y="285750"/>
                  </a:lnTo>
                  <a:lnTo>
                    <a:pt x="571500" y="190500"/>
                  </a:lnTo>
                  <a:lnTo>
                    <a:pt x="539750" y="95250"/>
                  </a:lnTo>
                  <a:lnTo>
                    <a:pt x="476250" y="63500"/>
                  </a:lnTo>
                  <a:lnTo>
                    <a:pt x="381000" y="0"/>
                  </a:lnTo>
                  <a:lnTo>
                    <a:pt x="254000" y="0"/>
                  </a:lnTo>
                  <a:lnTo>
                    <a:pt x="158750" y="63500"/>
                  </a:lnTo>
                  <a:lnTo>
                    <a:pt x="63500" y="158750"/>
                  </a:lnTo>
                  <a:lnTo>
                    <a:pt x="0" y="285750"/>
                  </a:lnTo>
                  <a:lnTo>
                    <a:pt x="0" y="381000"/>
                  </a:lnTo>
                  <a:lnTo>
                    <a:pt x="63500" y="539750"/>
                  </a:lnTo>
                  <a:lnTo>
                    <a:pt x="158750" y="603250"/>
                  </a:lnTo>
                  <a:lnTo>
                    <a:pt x="254000" y="666750"/>
                  </a:lnTo>
                  <a:lnTo>
                    <a:pt x="381000" y="666750"/>
                  </a:lnTo>
                  <a:lnTo>
                    <a:pt x="476250" y="603250"/>
                  </a:lnTo>
                  <a:lnTo>
                    <a:pt x="57150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27" name="Freeform 226"/>
            <p:cNvSpPr/>
            <p:nvPr/>
          </p:nvSpPr>
          <p:spPr>
            <a:xfrm>
              <a:off x="4997450" y="3000375"/>
              <a:ext cx="0" cy="66675"/>
            </a:xfrm>
            <a:custGeom>
              <a:avLst/>
              <a:gdLst/>
              <a:ahLst/>
              <a:cxnLst/>
              <a:rect l="0" t="0" r="0" b="0"/>
              <a:pathLst>
                <a:path h="666750">
                  <a:moveTo>
                    <a:pt x="0" y="0"/>
                  </a:moveTo>
                  <a:lnTo>
                    <a:pt x="0" y="666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28" name="Freeform 227"/>
            <p:cNvSpPr/>
            <p:nvPr/>
          </p:nvSpPr>
          <p:spPr>
            <a:xfrm>
              <a:off x="4940300" y="3000375"/>
              <a:ext cx="57150" cy="66675"/>
            </a:xfrm>
            <a:custGeom>
              <a:avLst/>
              <a:gdLst/>
              <a:ahLst/>
              <a:cxnLst/>
              <a:rect l="0" t="0" r="0" b="0"/>
              <a:pathLst>
                <a:path w="571500" h="666750">
                  <a:moveTo>
                    <a:pt x="571500" y="158750"/>
                  </a:moveTo>
                  <a:lnTo>
                    <a:pt x="476250" y="63500"/>
                  </a:lnTo>
                  <a:lnTo>
                    <a:pt x="381000" y="0"/>
                  </a:lnTo>
                  <a:lnTo>
                    <a:pt x="222250" y="0"/>
                  </a:lnTo>
                  <a:lnTo>
                    <a:pt x="158750" y="63500"/>
                  </a:lnTo>
                  <a:lnTo>
                    <a:pt x="63500" y="158750"/>
                  </a:lnTo>
                  <a:lnTo>
                    <a:pt x="0" y="285750"/>
                  </a:lnTo>
                  <a:lnTo>
                    <a:pt x="0" y="381000"/>
                  </a:lnTo>
                  <a:lnTo>
                    <a:pt x="63500" y="539750"/>
                  </a:lnTo>
                  <a:lnTo>
                    <a:pt x="158750" y="603250"/>
                  </a:lnTo>
                  <a:lnTo>
                    <a:pt x="222250" y="666750"/>
                  </a:lnTo>
                  <a:lnTo>
                    <a:pt x="381000" y="666750"/>
                  </a:lnTo>
                  <a:lnTo>
                    <a:pt x="476250" y="603250"/>
                  </a:lnTo>
                  <a:lnTo>
                    <a:pt x="57150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29" name="Freeform 228"/>
            <p:cNvSpPr/>
            <p:nvPr/>
          </p:nvSpPr>
          <p:spPr>
            <a:xfrm>
              <a:off x="5035550" y="3000375"/>
              <a:ext cx="0" cy="66675"/>
            </a:xfrm>
            <a:custGeom>
              <a:avLst/>
              <a:gdLst/>
              <a:ahLst/>
              <a:cxnLst/>
              <a:rect l="0" t="0" r="0" b="0"/>
              <a:pathLst>
                <a:path h="666750">
                  <a:moveTo>
                    <a:pt x="0" y="0"/>
                  </a:moveTo>
                  <a:lnTo>
                    <a:pt x="0" y="666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30" name="Freeform 229"/>
            <p:cNvSpPr/>
            <p:nvPr/>
          </p:nvSpPr>
          <p:spPr>
            <a:xfrm>
              <a:off x="5035550" y="3000375"/>
              <a:ext cx="50800" cy="66675"/>
            </a:xfrm>
            <a:custGeom>
              <a:avLst/>
              <a:gdLst/>
              <a:ahLst/>
              <a:cxnLst/>
              <a:rect l="0" t="0" r="0" b="0"/>
              <a:pathLst>
                <a:path w="508000" h="666750">
                  <a:moveTo>
                    <a:pt x="0" y="190500"/>
                  </a:moveTo>
                  <a:lnTo>
                    <a:pt x="127000" y="63500"/>
                  </a:lnTo>
                  <a:lnTo>
                    <a:pt x="222250" y="0"/>
                  </a:lnTo>
                  <a:lnTo>
                    <a:pt x="381000" y="0"/>
                  </a:lnTo>
                  <a:lnTo>
                    <a:pt x="476250" y="63500"/>
                  </a:lnTo>
                  <a:lnTo>
                    <a:pt x="508000" y="190500"/>
                  </a:lnTo>
                  <a:lnTo>
                    <a:pt x="508000" y="666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31" name="Freeform 230"/>
            <p:cNvSpPr/>
            <p:nvPr/>
          </p:nvSpPr>
          <p:spPr>
            <a:xfrm>
              <a:off x="4746625" y="3165475"/>
              <a:ext cx="0" cy="98425"/>
            </a:xfrm>
            <a:custGeom>
              <a:avLst/>
              <a:gdLst/>
              <a:ahLst/>
              <a:cxnLst/>
              <a:rect l="0" t="0" r="0" b="0"/>
              <a:pathLst>
                <a:path h="984250">
                  <a:moveTo>
                    <a:pt x="0" y="0"/>
                  </a:moveTo>
                  <a:lnTo>
                    <a:pt x="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32" name="Freeform 231"/>
            <p:cNvSpPr/>
            <p:nvPr/>
          </p:nvSpPr>
          <p:spPr>
            <a:xfrm>
              <a:off x="4746625" y="3165475"/>
              <a:ext cx="66675" cy="47625"/>
            </a:xfrm>
            <a:custGeom>
              <a:avLst/>
              <a:gdLst/>
              <a:ahLst/>
              <a:cxnLst/>
              <a:rect l="0" t="0" r="0" b="0"/>
              <a:pathLst>
                <a:path w="666750" h="476250">
                  <a:moveTo>
                    <a:pt x="0" y="0"/>
                  </a:moveTo>
                  <a:lnTo>
                    <a:pt x="444500" y="0"/>
                  </a:lnTo>
                  <a:lnTo>
                    <a:pt x="571500" y="63500"/>
                  </a:lnTo>
                  <a:lnTo>
                    <a:pt x="635000" y="95250"/>
                  </a:lnTo>
                  <a:lnTo>
                    <a:pt x="666750" y="190500"/>
                  </a:lnTo>
                  <a:lnTo>
                    <a:pt x="666750" y="285750"/>
                  </a:lnTo>
                  <a:lnTo>
                    <a:pt x="635000" y="381000"/>
                  </a:lnTo>
                  <a:lnTo>
                    <a:pt x="571500" y="412750"/>
                  </a:lnTo>
                  <a:lnTo>
                    <a:pt x="444500" y="476250"/>
                  </a:lnTo>
                  <a:lnTo>
                    <a:pt x="0" y="476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33" name="Freeform 232"/>
            <p:cNvSpPr/>
            <p:nvPr/>
          </p:nvSpPr>
          <p:spPr>
            <a:xfrm>
              <a:off x="4781550" y="3213100"/>
              <a:ext cx="31750" cy="50800"/>
            </a:xfrm>
            <a:custGeom>
              <a:avLst/>
              <a:gdLst/>
              <a:ahLst/>
              <a:cxnLst/>
              <a:rect l="0" t="0" r="0" b="0"/>
              <a:pathLst>
                <a:path w="317500" h="508000">
                  <a:moveTo>
                    <a:pt x="0" y="0"/>
                  </a:moveTo>
                  <a:lnTo>
                    <a:pt x="31750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34" name="Freeform 233"/>
            <p:cNvSpPr/>
            <p:nvPr/>
          </p:nvSpPr>
          <p:spPr>
            <a:xfrm>
              <a:off x="4845050" y="3165475"/>
              <a:ext cx="0" cy="98425"/>
            </a:xfrm>
            <a:custGeom>
              <a:avLst/>
              <a:gdLst/>
              <a:ahLst/>
              <a:cxnLst/>
              <a:rect l="0" t="0" r="0" b="0"/>
              <a:pathLst>
                <a:path h="984250">
                  <a:moveTo>
                    <a:pt x="0" y="0"/>
                  </a:moveTo>
                  <a:lnTo>
                    <a:pt x="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35" name="Freeform 234"/>
            <p:cNvSpPr/>
            <p:nvPr/>
          </p:nvSpPr>
          <p:spPr>
            <a:xfrm>
              <a:off x="4845050" y="3165475"/>
              <a:ext cx="38100" cy="98425"/>
            </a:xfrm>
            <a:custGeom>
              <a:avLst/>
              <a:gdLst/>
              <a:ahLst/>
              <a:cxnLst/>
              <a:rect l="0" t="0" r="0" b="0"/>
              <a:pathLst>
                <a:path w="381000" h="984250">
                  <a:moveTo>
                    <a:pt x="0" y="0"/>
                  </a:moveTo>
                  <a:lnTo>
                    <a:pt x="38100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36" name="Freeform 235"/>
            <p:cNvSpPr/>
            <p:nvPr/>
          </p:nvSpPr>
          <p:spPr>
            <a:xfrm>
              <a:off x="4883150" y="3165475"/>
              <a:ext cx="38100" cy="98425"/>
            </a:xfrm>
            <a:custGeom>
              <a:avLst/>
              <a:gdLst/>
              <a:ahLst/>
              <a:cxnLst/>
              <a:rect l="0" t="0" r="0" b="0"/>
              <a:pathLst>
                <a:path w="381000" h="984250">
                  <a:moveTo>
                    <a:pt x="381000" y="0"/>
                  </a:moveTo>
                  <a:lnTo>
                    <a:pt x="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37" name="Freeform 236"/>
            <p:cNvSpPr/>
            <p:nvPr/>
          </p:nvSpPr>
          <p:spPr>
            <a:xfrm>
              <a:off x="4921250" y="3165475"/>
              <a:ext cx="0" cy="98425"/>
            </a:xfrm>
            <a:custGeom>
              <a:avLst/>
              <a:gdLst/>
              <a:ahLst/>
              <a:cxnLst/>
              <a:rect l="0" t="0" r="0" b="0"/>
              <a:pathLst>
                <a:path h="984250">
                  <a:moveTo>
                    <a:pt x="0" y="0"/>
                  </a:moveTo>
                  <a:lnTo>
                    <a:pt x="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38" name="Freeform 237"/>
            <p:cNvSpPr/>
            <p:nvPr/>
          </p:nvSpPr>
          <p:spPr>
            <a:xfrm>
              <a:off x="4956175" y="3165475"/>
              <a:ext cx="63500" cy="98425"/>
            </a:xfrm>
            <a:custGeom>
              <a:avLst/>
              <a:gdLst/>
              <a:ahLst/>
              <a:cxnLst/>
              <a:rect l="0" t="0" r="0" b="0"/>
              <a:pathLst>
                <a:path w="635000" h="984250">
                  <a:moveTo>
                    <a:pt x="635000" y="158750"/>
                  </a:moveTo>
                  <a:lnTo>
                    <a:pt x="539750" y="63500"/>
                  </a:lnTo>
                  <a:lnTo>
                    <a:pt x="412750" y="0"/>
                  </a:lnTo>
                  <a:lnTo>
                    <a:pt x="222250" y="0"/>
                  </a:lnTo>
                  <a:lnTo>
                    <a:pt x="63500" y="63500"/>
                  </a:lnTo>
                  <a:lnTo>
                    <a:pt x="0" y="158750"/>
                  </a:lnTo>
                  <a:lnTo>
                    <a:pt x="0" y="222250"/>
                  </a:lnTo>
                  <a:lnTo>
                    <a:pt x="31750" y="317500"/>
                  </a:lnTo>
                  <a:lnTo>
                    <a:pt x="63500" y="381000"/>
                  </a:lnTo>
                  <a:lnTo>
                    <a:pt x="158750" y="412750"/>
                  </a:lnTo>
                  <a:lnTo>
                    <a:pt x="444500" y="508000"/>
                  </a:lnTo>
                  <a:lnTo>
                    <a:pt x="539750" y="571500"/>
                  </a:lnTo>
                  <a:lnTo>
                    <a:pt x="603250" y="603250"/>
                  </a:lnTo>
                  <a:lnTo>
                    <a:pt x="635000" y="698500"/>
                  </a:lnTo>
                  <a:lnTo>
                    <a:pt x="635000" y="857250"/>
                  </a:lnTo>
                  <a:lnTo>
                    <a:pt x="539750" y="952500"/>
                  </a:lnTo>
                  <a:lnTo>
                    <a:pt x="412750" y="984250"/>
                  </a:lnTo>
                  <a:lnTo>
                    <a:pt x="222250" y="984250"/>
                  </a:lnTo>
                  <a:lnTo>
                    <a:pt x="63500" y="952500"/>
                  </a:lnTo>
                  <a:lnTo>
                    <a:pt x="0" y="857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39" name="Freeform 238"/>
            <p:cNvSpPr/>
            <p:nvPr/>
          </p:nvSpPr>
          <p:spPr>
            <a:xfrm>
              <a:off x="5876925" y="2571750"/>
              <a:ext cx="22225" cy="98425"/>
            </a:xfrm>
            <a:custGeom>
              <a:avLst/>
              <a:gdLst/>
              <a:ahLst/>
              <a:cxnLst/>
              <a:rect l="0" t="0" r="0" b="0"/>
              <a:pathLst>
                <a:path w="222250" h="984250">
                  <a:moveTo>
                    <a:pt x="0" y="190500"/>
                  </a:moveTo>
                  <a:lnTo>
                    <a:pt x="95250" y="158750"/>
                  </a:lnTo>
                  <a:lnTo>
                    <a:pt x="222250" y="0"/>
                  </a:lnTo>
                  <a:lnTo>
                    <a:pt x="22225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40" name="Freeform 239"/>
            <p:cNvSpPr/>
            <p:nvPr/>
          </p:nvSpPr>
          <p:spPr>
            <a:xfrm>
              <a:off x="5956300" y="2571750"/>
              <a:ext cx="66675" cy="98425"/>
            </a:xfrm>
            <a:custGeom>
              <a:avLst/>
              <a:gdLst/>
              <a:ahLst/>
              <a:cxnLst/>
              <a:rect l="0" t="0" r="0" b="0"/>
              <a:pathLst>
                <a:path w="666750" h="984250">
                  <a:moveTo>
                    <a:pt x="285750" y="0"/>
                  </a:moveTo>
                  <a:lnTo>
                    <a:pt x="158750" y="63500"/>
                  </a:lnTo>
                  <a:lnTo>
                    <a:pt x="63500" y="190500"/>
                  </a:lnTo>
                  <a:lnTo>
                    <a:pt x="0" y="444500"/>
                  </a:lnTo>
                  <a:lnTo>
                    <a:pt x="0" y="571500"/>
                  </a:lnTo>
                  <a:lnTo>
                    <a:pt x="63500" y="825500"/>
                  </a:lnTo>
                  <a:lnTo>
                    <a:pt x="158750" y="952500"/>
                  </a:lnTo>
                  <a:lnTo>
                    <a:pt x="285750" y="984250"/>
                  </a:lnTo>
                  <a:lnTo>
                    <a:pt x="381000" y="984250"/>
                  </a:lnTo>
                  <a:lnTo>
                    <a:pt x="539750" y="952500"/>
                  </a:lnTo>
                  <a:lnTo>
                    <a:pt x="603250" y="825500"/>
                  </a:lnTo>
                  <a:lnTo>
                    <a:pt x="666750" y="571500"/>
                  </a:lnTo>
                  <a:lnTo>
                    <a:pt x="666750" y="444500"/>
                  </a:lnTo>
                  <a:lnTo>
                    <a:pt x="603250" y="190500"/>
                  </a:lnTo>
                  <a:lnTo>
                    <a:pt x="539750" y="63500"/>
                  </a:lnTo>
                  <a:lnTo>
                    <a:pt x="381000" y="0"/>
                  </a:lnTo>
                  <a:lnTo>
                    <a:pt x="285750" y="0"/>
                  </a:lnTo>
                  <a:close/>
                  <a:moveTo>
                    <a:pt x="21653500" y="8121650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41" name="Freeform 240"/>
            <p:cNvSpPr/>
            <p:nvPr/>
          </p:nvSpPr>
          <p:spPr>
            <a:xfrm>
              <a:off x="6051550" y="2571750"/>
              <a:ext cx="66675" cy="98425"/>
            </a:xfrm>
            <a:custGeom>
              <a:avLst/>
              <a:gdLst/>
              <a:ahLst/>
              <a:cxnLst/>
              <a:rect l="0" t="0" r="0" b="0"/>
              <a:pathLst>
                <a:path w="666750" h="984250">
                  <a:moveTo>
                    <a:pt x="285750" y="0"/>
                  </a:moveTo>
                  <a:lnTo>
                    <a:pt x="127000" y="63500"/>
                  </a:lnTo>
                  <a:lnTo>
                    <a:pt x="31750" y="190500"/>
                  </a:lnTo>
                  <a:lnTo>
                    <a:pt x="0" y="444500"/>
                  </a:lnTo>
                  <a:lnTo>
                    <a:pt x="0" y="571500"/>
                  </a:lnTo>
                  <a:lnTo>
                    <a:pt x="31750" y="825500"/>
                  </a:lnTo>
                  <a:lnTo>
                    <a:pt x="127000" y="952500"/>
                  </a:lnTo>
                  <a:lnTo>
                    <a:pt x="285750" y="984250"/>
                  </a:lnTo>
                  <a:lnTo>
                    <a:pt x="381000" y="984250"/>
                  </a:lnTo>
                  <a:lnTo>
                    <a:pt x="508000" y="952500"/>
                  </a:lnTo>
                  <a:lnTo>
                    <a:pt x="603250" y="825500"/>
                  </a:lnTo>
                  <a:lnTo>
                    <a:pt x="666750" y="571500"/>
                  </a:lnTo>
                  <a:lnTo>
                    <a:pt x="666750" y="444500"/>
                  </a:lnTo>
                  <a:lnTo>
                    <a:pt x="603250" y="190500"/>
                  </a:lnTo>
                  <a:lnTo>
                    <a:pt x="508000" y="63500"/>
                  </a:lnTo>
                  <a:lnTo>
                    <a:pt x="381000" y="0"/>
                  </a:lnTo>
                  <a:lnTo>
                    <a:pt x="285750" y="0"/>
                  </a:lnTo>
                  <a:close/>
                  <a:moveTo>
                    <a:pt x="20701000" y="8121650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42" name="Freeform 241"/>
            <p:cNvSpPr/>
            <p:nvPr/>
          </p:nvSpPr>
          <p:spPr>
            <a:xfrm>
              <a:off x="6143625" y="2571750"/>
              <a:ext cx="66675" cy="98425"/>
            </a:xfrm>
            <a:custGeom>
              <a:avLst/>
              <a:gdLst/>
              <a:ahLst/>
              <a:cxnLst/>
              <a:rect l="0" t="0" r="0" b="0"/>
              <a:pathLst>
                <a:path w="666750" h="984250">
                  <a:moveTo>
                    <a:pt x="285750" y="0"/>
                  </a:moveTo>
                  <a:lnTo>
                    <a:pt x="158750" y="63500"/>
                  </a:lnTo>
                  <a:lnTo>
                    <a:pt x="63500" y="190500"/>
                  </a:lnTo>
                  <a:lnTo>
                    <a:pt x="0" y="444500"/>
                  </a:lnTo>
                  <a:lnTo>
                    <a:pt x="0" y="571500"/>
                  </a:lnTo>
                  <a:lnTo>
                    <a:pt x="63500" y="825500"/>
                  </a:lnTo>
                  <a:lnTo>
                    <a:pt x="158750" y="952500"/>
                  </a:lnTo>
                  <a:lnTo>
                    <a:pt x="285750" y="984250"/>
                  </a:lnTo>
                  <a:lnTo>
                    <a:pt x="381000" y="984250"/>
                  </a:lnTo>
                  <a:lnTo>
                    <a:pt x="539750" y="952500"/>
                  </a:lnTo>
                  <a:lnTo>
                    <a:pt x="635000" y="825500"/>
                  </a:lnTo>
                  <a:lnTo>
                    <a:pt x="666750" y="571500"/>
                  </a:lnTo>
                  <a:lnTo>
                    <a:pt x="666750" y="444500"/>
                  </a:lnTo>
                  <a:lnTo>
                    <a:pt x="635000" y="190500"/>
                  </a:lnTo>
                  <a:lnTo>
                    <a:pt x="539750" y="63500"/>
                  </a:lnTo>
                  <a:lnTo>
                    <a:pt x="381000" y="0"/>
                  </a:lnTo>
                  <a:lnTo>
                    <a:pt x="285750" y="0"/>
                  </a:lnTo>
                  <a:close/>
                  <a:moveTo>
                    <a:pt x="19780250" y="8121650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43" name="Freeform 242"/>
            <p:cNvSpPr/>
            <p:nvPr/>
          </p:nvSpPr>
          <p:spPr>
            <a:xfrm>
              <a:off x="6238875" y="2571750"/>
              <a:ext cx="66675" cy="98425"/>
            </a:xfrm>
            <a:custGeom>
              <a:avLst/>
              <a:gdLst/>
              <a:ahLst/>
              <a:cxnLst/>
              <a:rect l="0" t="0" r="0" b="0"/>
              <a:pathLst>
                <a:path w="666750" h="984250">
                  <a:moveTo>
                    <a:pt x="285750" y="0"/>
                  </a:moveTo>
                  <a:lnTo>
                    <a:pt x="158750" y="63500"/>
                  </a:lnTo>
                  <a:lnTo>
                    <a:pt x="63500" y="190500"/>
                  </a:lnTo>
                  <a:lnTo>
                    <a:pt x="0" y="444500"/>
                  </a:lnTo>
                  <a:lnTo>
                    <a:pt x="0" y="571500"/>
                  </a:lnTo>
                  <a:lnTo>
                    <a:pt x="63500" y="825500"/>
                  </a:lnTo>
                  <a:lnTo>
                    <a:pt x="158750" y="952500"/>
                  </a:lnTo>
                  <a:lnTo>
                    <a:pt x="285750" y="984250"/>
                  </a:lnTo>
                  <a:lnTo>
                    <a:pt x="381000" y="984250"/>
                  </a:lnTo>
                  <a:lnTo>
                    <a:pt x="508000" y="952500"/>
                  </a:lnTo>
                  <a:lnTo>
                    <a:pt x="603250" y="825500"/>
                  </a:lnTo>
                  <a:lnTo>
                    <a:pt x="666750" y="571500"/>
                  </a:lnTo>
                  <a:lnTo>
                    <a:pt x="666750" y="444500"/>
                  </a:lnTo>
                  <a:lnTo>
                    <a:pt x="603250" y="190500"/>
                  </a:lnTo>
                  <a:lnTo>
                    <a:pt x="508000" y="63500"/>
                  </a:lnTo>
                  <a:lnTo>
                    <a:pt x="381000" y="0"/>
                  </a:lnTo>
                  <a:lnTo>
                    <a:pt x="285750" y="0"/>
                  </a:lnTo>
                  <a:close/>
                  <a:moveTo>
                    <a:pt x="18827750" y="8121650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44" name="Freeform 243"/>
            <p:cNvSpPr/>
            <p:nvPr/>
          </p:nvSpPr>
          <p:spPr>
            <a:xfrm>
              <a:off x="6334125" y="2571750"/>
              <a:ext cx="66675" cy="98425"/>
            </a:xfrm>
            <a:custGeom>
              <a:avLst/>
              <a:gdLst/>
              <a:ahLst/>
              <a:cxnLst/>
              <a:rect l="0" t="0" r="0" b="0"/>
              <a:pathLst>
                <a:path w="666750" h="984250">
                  <a:moveTo>
                    <a:pt x="285750" y="0"/>
                  </a:moveTo>
                  <a:lnTo>
                    <a:pt x="127000" y="63500"/>
                  </a:lnTo>
                  <a:lnTo>
                    <a:pt x="31750" y="190500"/>
                  </a:lnTo>
                  <a:lnTo>
                    <a:pt x="0" y="444500"/>
                  </a:lnTo>
                  <a:lnTo>
                    <a:pt x="0" y="571500"/>
                  </a:lnTo>
                  <a:lnTo>
                    <a:pt x="31750" y="825500"/>
                  </a:lnTo>
                  <a:lnTo>
                    <a:pt x="127000" y="952500"/>
                  </a:lnTo>
                  <a:lnTo>
                    <a:pt x="285750" y="984250"/>
                  </a:lnTo>
                  <a:lnTo>
                    <a:pt x="381000" y="984250"/>
                  </a:lnTo>
                  <a:lnTo>
                    <a:pt x="508000" y="952500"/>
                  </a:lnTo>
                  <a:lnTo>
                    <a:pt x="603250" y="825500"/>
                  </a:lnTo>
                  <a:lnTo>
                    <a:pt x="666750" y="571500"/>
                  </a:lnTo>
                  <a:lnTo>
                    <a:pt x="666750" y="444500"/>
                  </a:lnTo>
                  <a:lnTo>
                    <a:pt x="603250" y="190500"/>
                  </a:lnTo>
                  <a:lnTo>
                    <a:pt x="508000" y="63500"/>
                  </a:lnTo>
                  <a:lnTo>
                    <a:pt x="381000" y="0"/>
                  </a:lnTo>
                  <a:lnTo>
                    <a:pt x="285750" y="0"/>
                  </a:lnTo>
                  <a:close/>
                  <a:moveTo>
                    <a:pt x="17875250" y="8121650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45" name="Freeform 244"/>
            <p:cNvSpPr/>
            <p:nvPr/>
          </p:nvSpPr>
          <p:spPr>
            <a:xfrm>
              <a:off x="6426200" y="2571750"/>
              <a:ext cx="66675" cy="98425"/>
            </a:xfrm>
            <a:custGeom>
              <a:avLst/>
              <a:gdLst/>
              <a:ahLst/>
              <a:cxnLst/>
              <a:rect l="0" t="0" r="0" b="0"/>
              <a:pathLst>
                <a:path w="666750" h="984250">
                  <a:moveTo>
                    <a:pt x="285750" y="0"/>
                  </a:moveTo>
                  <a:lnTo>
                    <a:pt x="158750" y="63500"/>
                  </a:lnTo>
                  <a:lnTo>
                    <a:pt x="63500" y="190500"/>
                  </a:lnTo>
                  <a:lnTo>
                    <a:pt x="0" y="444500"/>
                  </a:lnTo>
                  <a:lnTo>
                    <a:pt x="0" y="571500"/>
                  </a:lnTo>
                  <a:lnTo>
                    <a:pt x="63500" y="825500"/>
                  </a:lnTo>
                  <a:lnTo>
                    <a:pt x="158750" y="952500"/>
                  </a:lnTo>
                  <a:lnTo>
                    <a:pt x="285750" y="984250"/>
                  </a:lnTo>
                  <a:lnTo>
                    <a:pt x="381000" y="984250"/>
                  </a:lnTo>
                  <a:lnTo>
                    <a:pt x="539750" y="952500"/>
                  </a:lnTo>
                  <a:lnTo>
                    <a:pt x="635000" y="825500"/>
                  </a:lnTo>
                  <a:lnTo>
                    <a:pt x="666750" y="571500"/>
                  </a:lnTo>
                  <a:lnTo>
                    <a:pt x="666750" y="444500"/>
                  </a:lnTo>
                  <a:lnTo>
                    <a:pt x="635000" y="190500"/>
                  </a:lnTo>
                  <a:lnTo>
                    <a:pt x="539750" y="63500"/>
                  </a:lnTo>
                  <a:lnTo>
                    <a:pt x="381000" y="0"/>
                  </a:lnTo>
                  <a:lnTo>
                    <a:pt x="285750" y="0"/>
                  </a:lnTo>
                  <a:close/>
                  <a:moveTo>
                    <a:pt x="16954500" y="8121650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46" name="Freeform 245"/>
            <p:cNvSpPr/>
            <p:nvPr/>
          </p:nvSpPr>
          <p:spPr>
            <a:xfrm>
              <a:off x="6143625" y="2771775"/>
              <a:ext cx="66675" cy="98425"/>
            </a:xfrm>
            <a:custGeom>
              <a:avLst/>
              <a:gdLst/>
              <a:ahLst/>
              <a:cxnLst/>
              <a:rect l="0" t="0" r="0" b="0"/>
              <a:pathLst>
                <a:path w="666750" h="984250">
                  <a:moveTo>
                    <a:pt x="254000" y="0"/>
                  </a:moveTo>
                  <a:lnTo>
                    <a:pt x="95250" y="31750"/>
                  </a:lnTo>
                  <a:lnTo>
                    <a:pt x="63500" y="127000"/>
                  </a:lnTo>
                  <a:lnTo>
                    <a:pt x="63500" y="222250"/>
                  </a:lnTo>
                  <a:lnTo>
                    <a:pt x="95250" y="317500"/>
                  </a:lnTo>
                  <a:lnTo>
                    <a:pt x="190500" y="349250"/>
                  </a:lnTo>
                  <a:lnTo>
                    <a:pt x="381000" y="412750"/>
                  </a:lnTo>
                  <a:lnTo>
                    <a:pt x="539750" y="444500"/>
                  </a:lnTo>
                  <a:lnTo>
                    <a:pt x="635000" y="539750"/>
                  </a:lnTo>
                  <a:lnTo>
                    <a:pt x="666750" y="635000"/>
                  </a:lnTo>
                  <a:lnTo>
                    <a:pt x="666750" y="793750"/>
                  </a:lnTo>
                  <a:lnTo>
                    <a:pt x="635000" y="889000"/>
                  </a:lnTo>
                  <a:lnTo>
                    <a:pt x="571500" y="920750"/>
                  </a:lnTo>
                  <a:lnTo>
                    <a:pt x="444500" y="984250"/>
                  </a:lnTo>
                  <a:lnTo>
                    <a:pt x="254000" y="984250"/>
                  </a:lnTo>
                  <a:lnTo>
                    <a:pt x="95250" y="920750"/>
                  </a:lnTo>
                  <a:lnTo>
                    <a:pt x="63500" y="889000"/>
                  </a:lnTo>
                  <a:lnTo>
                    <a:pt x="0" y="793750"/>
                  </a:lnTo>
                  <a:lnTo>
                    <a:pt x="0" y="635000"/>
                  </a:lnTo>
                  <a:lnTo>
                    <a:pt x="63500" y="539750"/>
                  </a:lnTo>
                  <a:lnTo>
                    <a:pt x="158750" y="444500"/>
                  </a:lnTo>
                  <a:lnTo>
                    <a:pt x="285750" y="412750"/>
                  </a:lnTo>
                  <a:lnTo>
                    <a:pt x="476250" y="349250"/>
                  </a:lnTo>
                  <a:lnTo>
                    <a:pt x="571500" y="317500"/>
                  </a:lnTo>
                  <a:lnTo>
                    <a:pt x="635000" y="222250"/>
                  </a:lnTo>
                  <a:lnTo>
                    <a:pt x="635000" y="127000"/>
                  </a:lnTo>
                  <a:lnTo>
                    <a:pt x="571500" y="31750"/>
                  </a:lnTo>
                  <a:lnTo>
                    <a:pt x="444500" y="0"/>
                  </a:lnTo>
                  <a:lnTo>
                    <a:pt x="254000" y="0"/>
                  </a:lnTo>
                  <a:close/>
                  <a:moveTo>
                    <a:pt x="17780000" y="792162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47" name="Freeform 246"/>
            <p:cNvSpPr/>
            <p:nvPr/>
          </p:nvSpPr>
          <p:spPr>
            <a:xfrm>
              <a:off x="6238875" y="2771775"/>
              <a:ext cx="66675" cy="98425"/>
            </a:xfrm>
            <a:custGeom>
              <a:avLst/>
              <a:gdLst/>
              <a:ahLst/>
              <a:cxnLst/>
              <a:rect l="0" t="0" r="0" b="0"/>
              <a:pathLst>
                <a:path w="666750" h="984250">
                  <a:moveTo>
                    <a:pt x="571500" y="0"/>
                  </a:moveTo>
                  <a:lnTo>
                    <a:pt x="95250" y="0"/>
                  </a:lnTo>
                  <a:lnTo>
                    <a:pt x="63500" y="412750"/>
                  </a:lnTo>
                  <a:lnTo>
                    <a:pt x="95250" y="349250"/>
                  </a:lnTo>
                  <a:lnTo>
                    <a:pt x="254000" y="317500"/>
                  </a:lnTo>
                  <a:lnTo>
                    <a:pt x="381000" y="317500"/>
                  </a:lnTo>
                  <a:lnTo>
                    <a:pt x="508000" y="349250"/>
                  </a:lnTo>
                  <a:lnTo>
                    <a:pt x="603250" y="444500"/>
                  </a:lnTo>
                  <a:lnTo>
                    <a:pt x="666750" y="603250"/>
                  </a:lnTo>
                  <a:lnTo>
                    <a:pt x="666750" y="698500"/>
                  </a:lnTo>
                  <a:lnTo>
                    <a:pt x="603250" y="825500"/>
                  </a:lnTo>
                  <a:lnTo>
                    <a:pt x="508000" y="920750"/>
                  </a:lnTo>
                  <a:lnTo>
                    <a:pt x="381000" y="984250"/>
                  </a:lnTo>
                  <a:lnTo>
                    <a:pt x="254000" y="984250"/>
                  </a:lnTo>
                  <a:lnTo>
                    <a:pt x="95250" y="920750"/>
                  </a:lnTo>
                  <a:lnTo>
                    <a:pt x="63500" y="889000"/>
                  </a:lnTo>
                  <a:lnTo>
                    <a:pt x="0" y="793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48" name="Freeform 247"/>
            <p:cNvSpPr/>
            <p:nvPr/>
          </p:nvSpPr>
          <p:spPr>
            <a:xfrm>
              <a:off x="6334125" y="2771775"/>
              <a:ext cx="60325" cy="98425"/>
            </a:xfrm>
            <a:custGeom>
              <a:avLst/>
              <a:gdLst/>
              <a:ahLst/>
              <a:cxnLst/>
              <a:rect l="0" t="0" r="0" b="0"/>
              <a:pathLst>
                <a:path w="603250" h="984250">
                  <a:moveTo>
                    <a:pt x="603250" y="317500"/>
                  </a:moveTo>
                  <a:lnTo>
                    <a:pt x="571500" y="444500"/>
                  </a:lnTo>
                  <a:lnTo>
                    <a:pt x="476250" y="539750"/>
                  </a:lnTo>
                  <a:lnTo>
                    <a:pt x="317500" y="603250"/>
                  </a:lnTo>
                  <a:lnTo>
                    <a:pt x="285750" y="603250"/>
                  </a:lnTo>
                  <a:lnTo>
                    <a:pt x="127000" y="539750"/>
                  </a:lnTo>
                  <a:lnTo>
                    <a:pt x="31750" y="444500"/>
                  </a:lnTo>
                  <a:lnTo>
                    <a:pt x="0" y="317500"/>
                  </a:lnTo>
                  <a:lnTo>
                    <a:pt x="0" y="254000"/>
                  </a:lnTo>
                  <a:lnTo>
                    <a:pt x="31750" y="127000"/>
                  </a:lnTo>
                  <a:lnTo>
                    <a:pt x="127000" y="31750"/>
                  </a:lnTo>
                  <a:lnTo>
                    <a:pt x="285750" y="0"/>
                  </a:lnTo>
                  <a:lnTo>
                    <a:pt x="317500" y="0"/>
                  </a:lnTo>
                  <a:lnTo>
                    <a:pt x="476250" y="31750"/>
                  </a:lnTo>
                  <a:lnTo>
                    <a:pt x="571500" y="127000"/>
                  </a:lnTo>
                  <a:lnTo>
                    <a:pt x="603250" y="317500"/>
                  </a:lnTo>
                  <a:lnTo>
                    <a:pt x="603250" y="539750"/>
                  </a:lnTo>
                  <a:lnTo>
                    <a:pt x="571500" y="793750"/>
                  </a:lnTo>
                  <a:lnTo>
                    <a:pt x="476250" y="920750"/>
                  </a:lnTo>
                  <a:lnTo>
                    <a:pt x="317500" y="984250"/>
                  </a:lnTo>
                  <a:lnTo>
                    <a:pt x="222250" y="984250"/>
                  </a:lnTo>
                  <a:lnTo>
                    <a:pt x="95250" y="920750"/>
                  </a:lnTo>
                  <a:lnTo>
                    <a:pt x="31750" y="8255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49" name="Freeform 248"/>
            <p:cNvSpPr/>
            <p:nvPr/>
          </p:nvSpPr>
          <p:spPr>
            <a:xfrm>
              <a:off x="6432550" y="2771775"/>
              <a:ext cx="60325" cy="98425"/>
            </a:xfrm>
            <a:custGeom>
              <a:avLst/>
              <a:gdLst/>
              <a:ahLst/>
              <a:cxnLst/>
              <a:rect l="0" t="0" r="0" b="0"/>
              <a:pathLst>
                <a:path w="603250" h="984250">
                  <a:moveTo>
                    <a:pt x="571500" y="127000"/>
                  </a:moveTo>
                  <a:lnTo>
                    <a:pt x="508000" y="31750"/>
                  </a:lnTo>
                  <a:lnTo>
                    <a:pt x="381000" y="0"/>
                  </a:lnTo>
                  <a:lnTo>
                    <a:pt x="285750" y="0"/>
                  </a:lnTo>
                  <a:lnTo>
                    <a:pt x="127000" y="31750"/>
                  </a:lnTo>
                  <a:lnTo>
                    <a:pt x="31750" y="190500"/>
                  </a:lnTo>
                  <a:lnTo>
                    <a:pt x="0" y="412750"/>
                  </a:lnTo>
                  <a:lnTo>
                    <a:pt x="0" y="635000"/>
                  </a:lnTo>
                  <a:lnTo>
                    <a:pt x="31750" y="825500"/>
                  </a:lnTo>
                  <a:lnTo>
                    <a:pt x="127000" y="920750"/>
                  </a:lnTo>
                  <a:lnTo>
                    <a:pt x="285750" y="984250"/>
                  </a:lnTo>
                  <a:lnTo>
                    <a:pt x="317500" y="984250"/>
                  </a:lnTo>
                  <a:lnTo>
                    <a:pt x="476250" y="920750"/>
                  </a:lnTo>
                  <a:lnTo>
                    <a:pt x="571500" y="825500"/>
                  </a:lnTo>
                  <a:lnTo>
                    <a:pt x="603250" y="698500"/>
                  </a:lnTo>
                  <a:lnTo>
                    <a:pt x="603250" y="635000"/>
                  </a:lnTo>
                  <a:lnTo>
                    <a:pt x="571500" y="508000"/>
                  </a:lnTo>
                  <a:lnTo>
                    <a:pt x="476250" y="412750"/>
                  </a:lnTo>
                  <a:lnTo>
                    <a:pt x="317500" y="349250"/>
                  </a:lnTo>
                  <a:lnTo>
                    <a:pt x="285750" y="349250"/>
                  </a:lnTo>
                  <a:lnTo>
                    <a:pt x="127000" y="412750"/>
                  </a:lnTo>
                  <a:lnTo>
                    <a:pt x="31750" y="508000"/>
                  </a:lnTo>
                  <a:lnTo>
                    <a:pt x="0" y="635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50" name="Freeform 249"/>
            <p:cNvSpPr/>
            <p:nvPr/>
          </p:nvSpPr>
          <p:spPr>
            <a:xfrm>
              <a:off x="6111875" y="2968625"/>
              <a:ext cx="25400" cy="98425"/>
            </a:xfrm>
            <a:custGeom>
              <a:avLst/>
              <a:gdLst/>
              <a:ahLst/>
              <a:cxnLst/>
              <a:rect l="0" t="0" r="0" b="0"/>
              <a:pathLst>
                <a:path w="254000" h="984250">
                  <a:moveTo>
                    <a:pt x="0" y="190500"/>
                  </a:moveTo>
                  <a:lnTo>
                    <a:pt x="95250" y="127000"/>
                  </a:lnTo>
                  <a:lnTo>
                    <a:pt x="254000" y="0"/>
                  </a:lnTo>
                  <a:lnTo>
                    <a:pt x="25400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51" name="Freeform 250"/>
            <p:cNvSpPr/>
            <p:nvPr/>
          </p:nvSpPr>
          <p:spPr>
            <a:xfrm>
              <a:off x="6197600" y="2968625"/>
              <a:ext cx="60325" cy="98425"/>
            </a:xfrm>
            <a:custGeom>
              <a:avLst/>
              <a:gdLst/>
              <a:ahLst/>
              <a:cxnLst/>
              <a:rect l="0" t="0" r="0" b="0"/>
              <a:pathLst>
                <a:path w="603250" h="984250">
                  <a:moveTo>
                    <a:pt x="571500" y="127000"/>
                  </a:moveTo>
                  <a:lnTo>
                    <a:pt x="508000" y="31750"/>
                  </a:lnTo>
                  <a:lnTo>
                    <a:pt x="381000" y="0"/>
                  </a:lnTo>
                  <a:lnTo>
                    <a:pt x="285750" y="0"/>
                  </a:lnTo>
                  <a:lnTo>
                    <a:pt x="127000" y="31750"/>
                  </a:lnTo>
                  <a:lnTo>
                    <a:pt x="31750" y="190500"/>
                  </a:lnTo>
                  <a:lnTo>
                    <a:pt x="0" y="412750"/>
                  </a:lnTo>
                  <a:lnTo>
                    <a:pt x="0" y="666750"/>
                  </a:lnTo>
                  <a:lnTo>
                    <a:pt x="31750" y="857250"/>
                  </a:lnTo>
                  <a:lnTo>
                    <a:pt x="127000" y="920750"/>
                  </a:lnTo>
                  <a:lnTo>
                    <a:pt x="285750" y="984250"/>
                  </a:lnTo>
                  <a:lnTo>
                    <a:pt x="317500" y="984250"/>
                  </a:lnTo>
                  <a:lnTo>
                    <a:pt x="476250" y="920750"/>
                  </a:lnTo>
                  <a:lnTo>
                    <a:pt x="571500" y="857250"/>
                  </a:lnTo>
                  <a:lnTo>
                    <a:pt x="603250" y="698500"/>
                  </a:lnTo>
                  <a:lnTo>
                    <a:pt x="603250" y="666750"/>
                  </a:lnTo>
                  <a:lnTo>
                    <a:pt x="571500" y="508000"/>
                  </a:lnTo>
                  <a:lnTo>
                    <a:pt x="476250" y="412750"/>
                  </a:lnTo>
                  <a:lnTo>
                    <a:pt x="317500" y="381000"/>
                  </a:lnTo>
                  <a:lnTo>
                    <a:pt x="285750" y="381000"/>
                  </a:lnTo>
                  <a:lnTo>
                    <a:pt x="127000" y="412750"/>
                  </a:lnTo>
                  <a:lnTo>
                    <a:pt x="31750" y="508000"/>
                  </a:lnTo>
                  <a:lnTo>
                    <a:pt x="0" y="666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52" name="Freeform 251"/>
            <p:cNvSpPr/>
            <p:nvPr/>
          </p:nvSpPr>
          <p:spPr>
            <a:xfrm>
              <a:off x="6289675" y="3057525"/>
              <a:ext cx="9525" cy="9525"/>
            </a:xfrm>
            <a:custGeom>
              <a:avLst/>
              <a:gdLst/>
              <a:ahLst/>
              <a:cxnLst/>
              <a:rect l="0" t="0" r="0" b="0"/>
              <a:pathLst>
                <a:path w="95250" h="95250">
                  <a:moveTo>
                    <a:pt x="63500" y="0"/>
                  </a:moveTo>
                  <a:lnTo>
                    <a:pt x="0" y="31750"/>
                  </a:lnTo>
                  <a:lnTo>
                    <a:pt x="63500" y="95250"/>
                  </a:lnTo>
                  <a:lnTo>
                    <a:pt x="95250" y="31750"/>
                  </a:lnTo>
                  <a:lnTo>
                    <a:pt x="63500" y="0"/>
                  </a:lnTo>
                  <a:close/>
                  <a:moveTo>
                    <a:pt x="13462000" y="76358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53" name="Freeform 252"/>
            <p:cNvSpPr/>
            <p:nvPr/>
          </p:nvSpPr>
          <p:spPr>
            <a:xfrm>
              <a:off x="6346825" y="2968625"/>
              <a:ext cx="25400" cy="98425"/>
            </a:xfrm>
            <a:custGeom>
              <a:avLst/>
              <a:gdLst/>
              <a:ahLst/>
              <a:cxnLst/>
              <a:rect l="0" t="0" r="0" b="0"/>
              <a:pathLst>
                <a:path w="254000" h="984250">
                  <a:moveTo>
                    <a:pt x="0" y="190500"/>
                  </a:moveTo>
                  <a:lnTo>
                    <a:pt x="95250" y="127000"/>
                  </a:lnTo>
                  <a:lnTo>
                    <a:pt x="254000" y="0"/>
                  </a:lnTo>
                  <a:lnTo>
                    <a:pt x="25400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54" name="Freeform 253"/>
            <p:cNvSpPr/>
            <p:nvPr/>
          </p:nvSpPr>
          <p:spPr>
            <a:xfrm>
              <a:off x="6426200" y="2968625"/>
              <a:ext cx="63500" cy="98425"/>
            </a:xfrm>
            <a:custGeom>
              <a:avLst/>
              <a:gdLst/>
              <a:ahLst/>
              <a:cxnLst/>
              <a:rect l="0" t="0" r="0" b="0"/>
              <a:pathLst>
                <a:path w="635000" h="984250">
                  <a:moveTo>
                    <a:pt x="635000" y="317500"/>
                  </a:moveTo>
                  <a:lnTo>
                    <a:pt x="571500" y="476250"/>
                  </a:lnTo>
                  <a:lnTo>
                    <a:pt x="476250" y="571500"/>
                  </a:lnTo>
                  <a:lnTo>
                    <a:pt x="349250" y="603250"/>
                  </a:lnTo>
                  <a:lnTo>
                    <a:pt x="285750" y="603250"/>
                  </a:lnTo>
                  <a:lnTo>
                    <a:pt x="158750" y="571500"/>
                  </a:lnTo>
                  <a:lnTo>
                    <a:pt x="63500" y="476250"/>
                  </a:lnTo>
                  <a:lnTo>
                    <a:pt x="0" y="317500"/>
                  </a:lnTo>
                  <a:lnTo>
                    <a:pt x="0" y="285750"/>
                  </a:lnTo>
                  <a:lnTo>
                    <a:pt x="63500" y="127000"/>
                  </a:lnTo>
                  <a:lnTo>
                    <a:pt x="158750" y="31750"/>
                  </a:lnTo>
                  <a:lnTo>
                    <a:pt x="285750" y="0"/>
                  </a:lnTo>
                  <a:lnTo>
                    <a:pt x="349250" y="0"/>
                  </a:lnTo>
                  <a:lnTo>
                    <a:pt x="476250" y="31750"/>
                  </a:lnTo>
                  <a:lnTo>
                    <a:pt x="571500" y="127000"/>
                  </a:lnTo>
                  <a:lnTo>
                    <a:pt x="635000" y="317500"/>
                  </a:lnTo>
                  <a:lnTo>
                    <a:pt x="635000" y="571500"/>
                  </a:lnTo>
                  <a:lnTo>
                    <a:pt x="571500" y="793750"/>
                  </a:lnTo>
                  <a:lnTo>
                    <a:pt x="476250" y="920750"/>
                  </a:lnTo>
                  <a:lnTo>
                    <a:pt x="349250" y="984250"/>
                  </a:lnTo>
                  <a:lnTo>
                    <a:pt x="254000" y="984250"/>
                  </a:lnTo>
                  <a:lnTo>
                    <a:pt x="95250" y="920750"/>
                  </a:lnTo>
                  <a:lnTo>
                    <a:pt x="63500" y="857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55" name="Freeform 254"/>
            <p:cNvSpPr/>
            <p:nvPr/>
          </p:nvSpPr>
          <p:spPr>
            <a:xfrm>
              <a:off x="6099175" y="3165475"/>
              <a:ext cx="69850" cy="66675"/>
            </a:xfrm>
            <a:custGeom>
              <a:avLst/>
              <a:gdLst/>
              <a:ahLst/>
              <a:cxnLst/>
              <a:rect l="0" t="0" r="0" b="0"/>
              <a:pathLst>
                <a:path w="698500" h="666750">
                  <a:moveTo>
                    <a:pt x="444500" y="0"/>
                  </a:moveTo>
                  <a:lnTo>
                    <a:pt x="0" y="666750"/>
                  </a:lnTo>
                  <a:lnTo>
                    <a:pt x="698500" y="666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56" name="Freeform 255"/>
            <p:cNvSpPr/>
            <p:nvPr/>
          </p:nvSpPr>
          <p:spPr>
            <a:xfrm>
              <a:off x="6143625" y="3165475"/>
              <a:ext cx="0" cy="98425"/>
            </a:xfrm>
            <a:custGeom>
              <a:avLst/>
              <a:gdLst/>
              <a:ahLst/>
              <a:cxnLst/>
              <a:rect l="0" t="0" r="0" b="0"/>
              <a:pathLst>
                <a:path h="984250">
                  <a:moveTo>
                    <a:pt x="0" y="0"/>
                  </a:moveTo>
                  <a:lnTo>
                    <a:pt x="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57" name="Freeform 256"/>
            <p:cNvSpPr/>
            <p:nvPr/>
          </p:nvSpPr>
          <p:spPr>
            <a:xfrm>
              <a:off x="6197600" y="3254375"/>
              <a:ext cx="9525" cy="9525"/>
            </a:xfrm>
            <a:custGeom>
              <a:avLst/>
              <a:gdLst/>
              <a:ahLst/>
              <a:cxnLst/>
              <a:rect l="0" t="0" r="0" b="0"/>
              <a:pathLst>
                <a:path w="95250" h="95250">
                  <a:moveTo>
                    <a:pt x="31750" y="0"/>
                  </a:moveTo>
                  <a:lnTo>
                    <a:pt x="0" y="63500"/>
                  </a:lnTo>
                  <a:lnTo>
                    <a:pt x="31750" y="95250"/>
                  </a:lnTo>
                  <a:lnTo>
                    <a:pt x="95250" y="63500"/>
                  </a:lnTo>
                  <a:lnTo>
                    <a:pt x="31750" y="0"/>
                  </a:lnTo>
                  <a:close/>
                  <a:moveTo>
                    <a:pt x="12414250" y="743902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58" name="Freeform 257"/>
            <p:cNvSpPr/>
            <p:nvPr/>
          </p:nvSpPr>
          <p:spPr>
            <a:xfrm>
              <a:off x="6238875" y="3165475"/>
              <a:ext cx="66675" cy="98425"/>
            </a:xfrm>
            <a:custGeom>
              <a:avLst/>
              <a:gdLst/>
              <a:ahLst/>
              <a:cxnLst/>
              <a:rect l="0" t="0" r="0" b="0"/>
              <a:pathLst>
                <a:path w="666750" h="984250">
                  <a:moveTo>
                    <a:pt x="254000" y="0"/>
                  </a:moveTo>
                  <a:lnTo>
                    <a:pt x="95250" y="63500"/>
                  </a:lnTo>
                  <a:lnTo>
                    <a:pt x="63500" y="158750"/>
                  </a:lnTo>
                  <a:lnTo>
                    <a:pt x="63500" y="222250"/>
                  </a:lnTo>
                  <a:lnTo>
                    <a:pt x="95250" y="317500"/>
                  </a:lnTo>
                  <a:lnTo>
                    <a:pt x="190500" y="381000"/>
                  </a:lnTo>
                  <a:lnTo>
                    <a:pt x="381000" y="412750"/>
                  </a:lnTo>
                  <a:lnTo>
                    <a:pt x="508000" y="476250"/>
                  </a:lnTo>
                  <a:lnTo>
                    <a:pt x="603250" y="571500"/>
                  </a:lnTo>
                  <a:lnTo>
                    <a:pt x="666750" y="666750"/>
                  </a:lnTo>
                  <a:lnTo>
                    <a:pt x="666750" y="793750"/>
                  </a:lnTo>
                  <a:lnTo>
                    <a:pt x="603250" y="889000"/>
                  </a:lnTo>
                  <a:lnTo>
                    <a:pt x="571500" y="952500"/>
                  </a:lnTo>
                  <a:lnTo>
                    <a:pt x="412750" y="984250"/>
                  </a:lnTo>
                  <a:lnTo>
                    <a:pt x="254000" y="984250"/>
                  </a:lnTo>
                  <a:lnTo>
                    <a:pt x="95250" y="952500"/>
                  </a:lnTo>
                  <a:lnTo>
                    <a:pt x="63500" y="889000"/>
                  </a:lnTo>
                  <a:lnTo>
                    <a:pt x="0" y="793750"/>
                  </a:lnTo>
                  <a:lnTo>
                    <a:pt x="0" y="666750"/>
                  </a:lnTo>
                  <a:lnTo>
                    <a:pt x="63500" y="571500"/>
                  </a:lnTo>
                  <a:lnTo>
                    <a:pt x="158750" y="476250"/>
                  </a:lnTo>
                  <a:lnTo>
                    <a:pt x="285750" y="412750"/>
                  </a:lnTo>
                  <a:lnTo>
                    <a:pt x="476250" y="381000"/>
                  </a:lnTo>
                  <a:lnTo>
                    <a:pt x="571500" y="317500"/>
                  </a:lnTo>
                  <a:lnTo>
                    <a:pt x="603250" y="222250"/>
                  </a:lnTo>
                  <a:lnTo>
                    <a:pt x="603250" y="158750"/>
                  </a:lnTo>
                  <a:lnTo>
                    <a:pt x="571500" y="63500"/>
                  </a:lnTo>
                  <a:lnTo>
                    <a:pt x="412750" y="0"/>
                  </a:lnTo>
                  <a:lnTo>
                    <a:pt x="254000" y="0"/>
                  </a:lnTo>
                  <a:close/>
                  <a:moveTo>
                    <a:pt x="12890500" y="752792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59" name="Freeform 258"/>
            <p:cNvSpPr/>
            <p:nvPr/>
          </p:nvSpPr>
          <p:spPr>
            <a:xfrm>
              <a:off x="6346825" y="3165475"/>
              <a:ext cx="25400" cy="98425"/>
            </a:xfrm>
            <a:custGeom>
              <a:avLst/>
              <a:gdLst/>
              <a:ahLst/>
              <a:cxnLst/>
              <a:rect l="0" t="0" r="0" b="0"/>
              <a:pathLst>
                <a:path w="254000" h="984250">
                  <a:moveTo>
                    <a:pt x="0" y="190500"/>
                  </a:moveTo>
                  <a:lnTo>
                    <a:pt x="95250" y="158750"/>
                  </a:lnTo>
                  <a:lnTo>
                    <a:pt x="254000" y="0"/>
                  </a:lnTo>
                  <a:lnTo>
                    <a:pt x="25400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60" name="Freeform 259"/>
            <p:cNvSpPr/>
            <p:nvPr/>
          </p:nvSpPr>
          <p:spPr>
            <a:xfrm>
              <a:off x="6426200" y="3165475"/>
              <a:ext cx="66675" cy="98425"/>
            </a:xfrm>
            <a:custGeom>
              <a:avLst/>
              <a:gdLst/>
              <a:ahLst/>
              <a:cxnLst/>
              <a:rect l="0" t="0" r="0" b="0"/>
              <a:pathLst>
                <a:path w="666750" h="984250">
                  <a:moveTo>
                    <a:pt x="95250" y="0"/>
                  </a:moveTo>
                  <a:lnTo>
                    <a:pt x="635000" y="0"/>
                  </a:lnTo>
                  <a:lnTo>
                    <a:pt x="349250" y="381000"/>
                  </a:lnTo>
                  <a:lnTo>
                    <a:pt x="476250" y="381000"/>
                  </a:lnTo>
                  <a:lnTo>
                    <a:pt x="571500" y="412750"/>
                  </a:lnTo>
                  <a:lnTo>
                    <a:pt x="635000" y="476250"/>
                  </a:lnTo>
                  <a:lnTo>
                    <a:pt x="666750" y="603250"/>
                  </a:lnTo>
                  <a:lnTo>
                    <a:pt x="666750" y="698500"/>
                  </a:lnTo>
                  <a:lnTo>
                    <a:pt x="635000" y="857250"/>
                  </a:lnTo>
                  <a:lnTo>
                    <a:pt x="539750" y="952500"/>
                  </a:lnTo>
                  <a:lnTo>
                    <a:pt x="381000" y="984250"/>
                  </a:lnTo>
                  <a:lnTo>
                    <a:pt x="254000" y="984250"/>
                  </a:lnTo>
                  <a:lnTo>
                    <a:pt x="95250" y="952500"/>
                  </a:lnTo>
                  <a:lnTo>
                    <a:pt x="63500" y="889000"/>
                  </a:lnTo>
                  <a:lnTo>
                    <a:pt x="0" y="793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grpSp>
      <p:sp>
        <p:nvSpPr>
          <p:cNvPr id="161" name="TextBox 160"/>
          <p:cNvSpPr txBox="1"/>
          <p:nvPr/>
        </p:nvSpPr>
        <p:spPr>
          <a:xfrm>
            <a:off x="7875366" y="1186560"/>
            <a:ext cx="1448858" cy="338554"/>
          </a:xfrm>
          <a:prstGeom prst="rect">
            <a:avLst/>
          </a:prstGeom>
          <a:noFill/>
        </p:spPr>
        <p:txBody>
          <a:bodyPr wrap="none" rtlCol="0">
            <a:spAutoFit/>
          </a:bodyPr>
          <a:lstStyle/>
          <a:p>
            <a:r>
              <a:rPr lang="en-US" sz="1600" dirty="0"/>
              <a:t>x</a:t>
            </a:r>
            <a:r>
              <a:rPr lang="en-US" sz="1600" dirty="0" smtClean="0"/>
              <a:t>enon (3.5 bar</a:t>
            </a:r>
            <a:r>
              <a:rPr lang="en-US" sz="1600" dirty="0" smtClean="0"/>
              <a:t>)</a:t>
            </a:r>
            <a:endParaRPr lang="en-GB" sz="1600" dirty="0">
              <a:solidFill>
                <a:srgbClr val="FF0000"/>
              </a:solidFill>
            </a:endParaRPr>
          </a:p>
        </p:txBody>
      </p:sp>
      <p:sp>
        <p:nvSpPr>
          <p:cNvPr id="162" name="TextBox 161"/>
          <p:cNvSpPr txBox="1"/>
          <p:nvPr/>
        </p:nvSpPr>
        <p:spPr>
          <a:xfrm>
            <a:off x="8789189" y="3097144"/>
            <a:ext cx="1614866" cy="338554"/>
          </a:xfrm>
          <a:prstGeom prst="rect">
            <a:avLst/>
          </a:prstGeom>
          <a:noFill/>
        </p:spPr>
        <p:txBody>
          <a:bodyPr wrap="none" rtlCol="0">
            <a:spAutoFit/>
          </a:bodyPr>
          <a:lstStyle/>
          <a:p>
            <a:r>
              <a:rPr lang="en-US" sz="1600" i="1" dirty="0" err="1"/>
              <a:t>N</a:t>
            </a:r>
            <a:r>
              <a:rPr lang="en-US" sz="1600" baseline="-25000" dirty="0" err="1"/>
              <a:t>pe</a:t>
            </a:r>
            <a:r>
              <a:rPr lang="en-US" sz="1600" b="1" dirty="0"/>
              <a:t> </a:t>
            </a:r>
            <a:r>
              <a:rPr lang="en-US" sz="1600" dirty="0"/>
              <a:t>(gas radiator)</a:t>
            </a:r>
            <a:endParaRPr lang="en-GB" sz="1600" dirty="0"/>
          </a:p>
        </p:txBody>
      </p:sp>
      <p:sp>
        <p:nvSpPr>
          <p:cNvPr id="163" name="TextBox 162"/>
          <p:cNvSpPr txBox="1"/>
          <p:nvPr/>
        </p:nvSpPr>
        <p:spPr>
          <a:xfrm>
            <a:off x="8029858" y="1579386"/>
            <a:ext cx="1059906" cy="584775"/>
          </a:xfrm>
          <a:prstGeom prst="rect">
            <a:avLst/>
          </a:prstGeom>
          <a:noFill/>
        </p:spPr>
        <p:txBody>
          <a:bodyPr wrap="none" rtlCol="0">
            <a:spAutoFit/>
          </a:bodyPr>
          <a:lstStyle/>
          <a:p>
            <a:r>
              <a:rPr lang="en-US" sz="1600" dirty="0">
                <a:solidFill>
                  <a:srgbClr val="FF0000"/>
                </a:solidFill>
              </a:rPr>
              <a:t>mean = 16</a:t>
            </a:r>
            <a:endParaRPr lang="en-GB" sz="1600" dirty="0">
              <a:solidFill>
                <a:srgbClr val="FF0000"/>
              </a:solidFill>
            </a:endParaRPr>
          </a:p>
          <a:p>
            <a:endParaRPr lang="en-GB" sz="1600" dirty="0"/>
          </a:p>
        </p:txBody>
      </p:sp>
    </p:spTree>
    <p:extLst>
      <p:ext uri="{BB962C8B-B14F-4D97-AF65-F5344CB8AC3E}">
        <p14:creationId xmlns:p14="http://schemas.microsoft.com/office/powerpoint/2010/main" val="32345029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Updated resolution</a:t>
            </a:r>
            <a:endParaRPr lang="en-GB" dirty="0"/>
          </a:p>
        </p:txBody>
      </p:sp>
      <p:sp>
        <p:nvSpPr>
          <p:cNvPr id="3" name="Content Placeholder 2"/>
          <p:cNvSpPr>
            <a:spLocks noGrp="1"/>
          </p:cNvSpPr>
          <p:nvPr>
            <p:ph idx="1"/>
          </p:nvPr>
        </p:nvSpPr>
        <p:spPr>
          <a:xfrm>
            <a:off x="622917" y="1144728"/>
            <a:ext cx="7025289" cy="5576747"/>
          </a:xfrm>
        </p:spPr>
        <p:txBody>
          <a:bodyPr>
            <a:normAutofit/>
          </a:bodyPr>
          <a:lstStyle/>
          <a:p>
            <a:pPr>
              <a:spcAft>
                <a:spcPts val="900"/>
              </a:spcAft>
            </a:pPr>
            <a:r>
              <a:rPr lang="en-US" b="1" dirty="0">
                <a:solidFill>
                  <a:schemeClr val="tx2"/>
                </a:solidFill>
              </a:rPr>
              <a:t>Chromatic</a:t>
            </a:r>
            <a:r>
              <a:rPr lang="en-US" dirty="0">
                <a:solidFill>
                  <a:schemeClr val="tx2"/>
                </a:solidFill>
              </a:rPr>
              <a:t> dispersion in the radiator is the fundamental limit</a:t>
            </a:r>
            <a:br>
              <a:rPr lang="en-US" dirty="0">
                <a:solidFill>
                  <a:schemeClr val="tx2"/>
                </a:solidFill>
              </a:rPr>
            </a:br>
            <a:r>
              <a:rPr lang="en-US" dirty="0">
                <a:solidFill>
                  <a:schemeClr val="tx2"/>
                </a:solidFill>
              </a:rPr>
              <a:t>once the bandwidth of the </a:t>
            </a:r>
            <a:r>
              <a:rPr lang="en-US" dirty="0" err="1">
                <a:solidFill>
                  <a:schemeClr val="tx2"/>
                </a:solidFill>
              </a:rPr>
              <a:t>photosensors</a:t>
            </a:r>
            <a:r>
              <a:rPr lang="en-US" dirty="0">
                <a:solidFill>
                  <a:schemeClr val="tx2"/>
                </a:solidFill>
              </a:rPr>
              <a:t> has been chosen </a:t>
            </a:r>
            <a:br>
              <a:rPr lang="en-US" dirty="0">
                <a:solidFill>
                  <a:schemeClr val="tx2"/>
                </a:solidFill>
              </a:rPr>
            </a:br>
            <a:r>
              <a:rPr lang="en-US" dirty="0">
                <a:solidFill>
                  <a:schemeClr val="bg1">
                    <a:lumMod val="50000"/>
                  </a:schemeClr>
                </a:solidFill>
                <a:latin typeface="Calibri" panose="020F0502020204030204" pitchFamily="34" charset="0"/>
                <a:cs typeface="Calibri" panose="020F0502020204030204" pitchFamily="34" charset="0"/>
              </a:rPr>
              <a:t>→</a:t>
            </a:r>
            <a:r>
              <a:rPr lang="en-US" dirty="0">
                <a:solidFill>
                  <a:schemeClr val="tx2"/>
                </a:solidFill>
                <a:latin typeface="Calibri" panose="020F0502020204030204" pitchFamily="34" charset="0"/>
                <a:cs typeface="Calibri" panose="020F0502020204030204" pitchFamily="34" charset="0"/>
              </a:rPr>
              <a:t> </a:t>
            </a:r>
            <a:r>
              <a:rPr lang="en-US" dirty="0" smtClean="0">
                <a:solidFill>
                  <a:srgbClr val="FF0000"/>
                </a:solidFill>
                <a:latin typeface="Calibri" panose="020F0502020204030204" pitchFamily="34" charset="0"/>
                <a:cs typeface="Calibri" panose="020F0502020204030204" pitchFamily="34" charset="0"/>
              </a:rPr>
              <a:t>1.3 </a:t>
            </a:r>
            <a:r>
              <a:rPr lang="en-US" dirty="0" err="1">
                <a:solidFill>
                  <a:srgbClr val="FF0000"/>
                </a:solidFill>
                <a:latin typeface="Calibri" panose="020F0502020204030204" pitchFamily="34" charset="0"/>
                <a:cs typeface="Calibri" panose="020F0502020204030204" pitchFamily="34" charset="0"/>
              </a:rPr>
              <a:t>mrad</a:t>
            </a:r>
            <a:r>
              <a:rPr lang="en-US" dirty="0">
                <a:solidFill>
                  <a:srgbClr val="FF0000"/>
                </a:solidFill>
                <a:latin typeface="Calibri" panose="020F0502020204030204" pitchFamily="34" charset="0"/>
                <a:cs typeface="Calibri" panose="020F0502020204030204" pitchFamily="34" charset="0"/>
              </a:rPr>
              <a:t> </a:t>
            </a:r>
            <a:r>
              <a:rPr lang="en-US" dirty="0" smtClean="0">
                <a:solidFill>
                  <a:srgbClr val="00B050"/>
                </a:solidFill>
                <a:latin typeface="Calibri" panose="020F0502020204030204" pitchFamily="34" charset="0"/>
                <a:cs typeface="Calibri" panose="020F0502020204030204" pitchFamily="34" charset="0"/>
              </a:rPr>
              <a:t>(2.4 </a:t>
            </a:r>
            <a:r>
              <a:rPr lang="en-US" dirty="0" err="1">
                <a:solidFill>
                  <a:srgbClr val="00B050"/>
                </a:solidFill>
                <a:latin typeface="Calibri" panose="020F0502020204030204" pitchFamily="34" charset="0"/>
                <a:cs typeface="Calibri" panose="020F0502020204030204" pitchFamily="34" charset="0"/>
              </a:rPr>
              <a:t>mrad</a:t>
            </a:r>
            <a:r>
              <a:rPr lang="en-US" dirty="0">
                <a:solidFill>
                  <a:srgbClr val="00B050"/>
                </a:solidFill>
                <a:latin typeface="Calibri" panose="020F0502020204030204" pitchFamily="34" charset="0"/>
                <a:cs typeface="Calibri" panose="020F0502020204030204" pitchFamily="34" charset="0"/>
              </a:rPr>
              <a:t>) </a:t>
            </a:r>
            <a:r>
              <a:rPr lang="en-US" dirty="0">
                <a:solidFill>
                  <a:schemeClr val="bg1">
                    <a:lumMod val="50000"/>
                  </a:schemeClr>
                </a:solidFill>
                <a:latin typeface="Calibri" panose="020F0502020204030204" pitchFamily="34" charset="0"/>
                <a:cs typeface="Calibri" panose="020F0502020204030204" pitchFamily="34" charset="0"/>
              </a:rPr>
              <a:t>for gas (aerogel), per detected photon</a:t>
            </a:r>
            <a:r>
              <a:rPr lang="en-US" dirty="0">
                <a:solidFill>
                  <a:schemeClr val="tx2"/>
                </a:solidFill>
                <a:latin typeface="Calibri" panose="020F0502020204030204" pitchFamily="34" charset="0"/>
                <a:cs typeface="Calibri" panose="020F0502020204030204" pitchFamily="34" charset="0"/>
              </a:rPr>
              <a:t/>
            </a:r>
            <a:br>
              <a:rPr lang="en-US" dirty="0">
                <a:solidFill>
                  <a:schemeClr val="tx2"/>
                </a:solidFill>
                <a:latin typeface="Calibri" panose="020F0502020204030204" pitchFamily="34" charset="0"/>
                <a:cs typeface="Calibri" panose="020F0502020204030204" pitchFamily="34" charset="0"/>
              </a:rPr>
            </a:br>
            <a:r>
              <a:rPr lang="en-US" dirty="0" smtClean="0">
                <a:solidFill>
                  <a:schemeClr val="tx2"/>
                </a:solidFill>
                <a:latin typeface="Calibri" panose="020F0502020204030204" pitchFamily="34" charset="0"/>
                <a:cs typeface="Calibri" panose="020F0502020204030204" pitchFamily="34" charset="0"/>
              </a:rPr>
              <a:t>Reasonably </a:t>
            </a:r>
            <a:r>
              <a:rPr lang="en-US" dirty="0">
                <a:solidFill>
                  <a:schemeClr val="tx2"/>
                </a:solidFill>
                <a:latin typeface="Calibri" panose="020F0502020204030204" pitchFamily="34" charset="0"/>
                <a:cs typeface="Calibri" panose="020F0502020204030204" pitchFamily="34" charset="0"/>
              </a:rPr>
              <a:t>low, due to targeting of visible light with </a:t>
            </a:r>
            <a:r>
              <a:rPr lang="en-US" dirty="0" err="1">
                <a:solidFill>
                  <a:schemeClr val="tx2"/>
                </a:solidFill>
                <a:latin typeface="Calibri" panose="020F0502020204030204" pitchFamily="34" charset="0"/>
                <a:cs typeface="Calibri" panose="020F0502020204030204" pitchFamily="34" charset="0"/>
              </a:rPr>
              <a:t>SiPM</a:t>
            </a:r>
            <a:endParaRPr lang="en-US" dirty="0">
              <a:solidFill>
                <a:schemeClr val="tx2"/>
              </a:solidFill>
            </a:endParaRPr>
          </a:p>
          <a:p>
            <a:pPr>
              <a:spcAft>
                <a:spcPts val="900"/>
              </a:spcAft>
            </a:pPr>
            <a:r>
              <a:rPr lang="en-US" b="1" dirty="0">
                <a:solidFill>
                  <a:schemeClr val="accent6">
                    <a:lumMod val="75000"/>
                  </a:schemeClr>
                </a:solidFill>
              </a:rPr>
              <a:t>Emission-point</a:t>
            </a:r>
            <a:r>
              <a:rPr lang="en-US" dirty="0">
                <a:solidFill>
                  <a:schemeClr val="accent6">
                    <a:lumMod val="75000"/>
                  </a:schemeClr>
                </a:solidFill>
              </a:rPr>
              <a:t> uncertainty:  reflects quality of the focusing </a:t>
            </a:r>
            <a:br>
              <a:rPr lang="en-US" dirty="0">
                <a:solidFill>
                  <a:schemeClr val="accent6">
                    <a:lumMod val="75000"/>
                  </a:schemeClr>
                </a:solidFill>
              </a:rPr>
            </a:br>
            <a:r>
              <a:rPr lang="en-US" dirty="0">
                <a:solidFill>
                  <a:schemeClr val="bg1">
                    <a:lumMod val="50000"/>
                  </a:schemeClr>
                </a:solidFill>
              </a:rPr>
              <a:t>(i.e. how well photons emitted at different points along the track are brought to the same focus on the sensor)</a:t>
            </a:r>
            <a:br>
              <a:rPr lang="en-US" dirty="0">
                <a:solidFill>
                  <a:schemeClr val="bg1">
                    <a:lumMod val="50000"/>
                  </a:schemeClr>
                </a:solidFill>
              </a:rPr>
            </a:br>
            <a:r>
              <a:rPr lang="en-US" dirty="0" smtClean="0">
                <a:solidFill>
                  <a:srgbClr val="FF0000"/>
                </a:solidFill>
              </a:rPr>
              <a:t>1.3 </a:t>
            </a:r>
            <a:r>
              <a:rPr lang="en-US" dirty="0" err="1">
                <a:solidFill>
                  <a:srgbClr val="FF0000"/>
                </a:solidFill>
              </a:rPr>
              <a:t>mrad</a:t>
            </a:r>
            <a:r>
              <a:rPr lang="en-US" dirty="0">
                <a:solidFill>
                  <a:srgbClr val="FF0000"/>
                </a:solidFill>
              </a:rPr>
              <a:t> </a:t>
            </a:r>
            <a:r>
              <a:rPr lang="en-US" dirty="0">
                <a:solidFill>
                  <a:schemeClr val="accent6">
                    <a:lumMod val="75000"/>
                  </a:schemeClr>
                </a:solidFill>
              </a:rPr>
              <a:t>achieved for gas image at high </a:t>
            </a:r>
            <a:r>
              <a:rPr lang="en-US" dirty="0" smtClean="0">
                <a:solidFill>
                  <a:schemeClr val="accent6">
                    <a:lumMod val="75000"/>
                  </a:schemeClr>
                </a:solidFill>
              </a:rPr>
              <a:t>momentum</a:t>
            </a:r>
            <a:r>
              <a:rPr lang="en-US" dirty="0">
                <a:solidFill>
                  <a:schemeClr val="accent6">
                    <a:lumMod val="75000"/>
                  </a:schemeClr>
                </a:solidFill>
              </a:rPr>
              <a:t/>
            </a:r>
            <a:br>
              <a:rPr lang="en-US" dirty="0">
                <a:solidFill>
                  <a:schemeClr val="accent6">
                    <a:lumMod val="75000"/>
                  </a:schemeClr>
                </a:solidFill>
              </a:rPr>
            </a:br>
            <a:r>
              <a:rPr lang="en-US" dirty="0" smtClean="0">
                <a:solidFill>
                  <a:schemeClr val="accent6">
                    <a:lumMod val="75000"/>
                  </a:schemeClr>
                </a:solidFill>
              </a:rPr>
              <a:t>Better </a:t>
            </a:r>
            <a:r>
              <a:rPr lang="en-US" dirty="0">
                <a:solidFill>
                  <a:schemeClr val="accent6">
                    <a:lumMod val="75000"/>
                  </a:schemeClr>
                </a:solidFill>
              </a:rPr>
              <a:t>for aerogel: reduced thickness compensates larger rings</a:t>
            </a:r>
          </a:p>
          <a:p>
            <a:pPr>
              <a:spcAft>
                <a:spcPts val="900"/>
              </a:spcAft>
            </a:pPr>
            <a:r>
              <a:rPr lang="en-US" b="1" dirty="0">
                <a:solidFill>
                  <a:srgbClr val="7030A0"/>
                </a:solidFill>
              </a:rPr>
              <a:t>Pixel</a:t>
            </a:r>
            <a:r>
              <a:rPr lang="en-US" dirty="0">
                <a:solidFill>
                  <a:srgbClr val="7030A0"/>
                </a:solidFill>
              </a:rPr>
              <a:t> size chosen to avoid limiting the angular resolution</a:t>
            </a:r>
            <a:r>
              <a:rPr lang="en-US" dirty="0">
                <a:solidFill>
                  <a:srgbClr val="7030A0"/>
                </a:solidFill>
                <a:latin typeface="Calibri" panose="020F0502020204030204" pitchFamily="34" charset="0"/>
                <a:cs typeface="Calibri" panose="020F0502020204030204" pitchFamily="34" charset="0"/>
              </a:rPr>
              <a:t/>
            </a:r>
            <a:br>
              <a:rPr lang="en-US" dirty="0">
                <a:solidFill>
                  <a:srgbClr val="7030A0"/>
                </a:solidFill>
                <a:latin typeface="Calibri" panose="020F0502020204030204" pitchFamily="34" charset="0"/>
                <a:cs typeface="Calibri" panose="020F0502020204030204" pitchFamily="34" charset="0"/>
              </a:rPr>
            </a:br>
            <a:r>
              <a:rPr lang="en-US" dirty="0">
                <a:solidFill>
                  <a:srgbClr val="7030A0"/>
                </a:solidFill>
                <a:latin typeface="Calibri" panose="020F0502020204030204" pitchFamily="34" charset="0"/>
                <a:cs typeface="Calibri" panose="020F0502020204030204" pitchFamily="34" charset="0"/>
              </a:rPr>
              <a:t>for </a:t>
            </a:r>
            <a:r>
              <a:rPr lang="en-US" i="1" dirty="0">
                <a:solidFill>
                  <a:srgbClr val="7030A0"/>
                </a:solidFill>
                <a:latin typeface="Calibri" panose="020F0502020204030204" pitchFamily="34" charset="0"/>
                <a:cs typeface="Calibri" panose="020F0502020204030204" pitchFamily="34" charset="0"/>
              </a:rPr>
              <a:t>d</a:t>
            </a:r>
            <a:r>
              <a:rPr lang="en-US" dirty="0">
                <a:solidFill>
                  <a:srgbClr val="7030A0"/>
                </a:solidFill>
                <a:latin typeface="Calibri" panose="020F0502020204030204" pitchFamily="34" charset="0"/>
                <a:cs typeface="Calibri" panose="020F0502020204030204" pitchFamily="34" charset="0"/>
              </a:rPr>
              <a:t> = </a:t>
            </a:r>
            <a:r>
              <a:rPr lang="en-US" dirty="0">
                <a:solidFill>
                  <a:srgbClr val="FF0000"/>
                </a:solidFill>
                <a:latin typeface="Calibri" panose="020F0502020204030204" pitchFamily="34" charset="0"/>
                <a:cs typeface="Calibri" panose="020F0502020204030204" pitchFamily="34" charset="0"/>
              </a:rPr>
              <a:t>0.5</a:t>
            </a:r>
            <a:r>
              <a:rPr lang="en-US" sz="800" dirty="0">
                <a:solidFill>
                  <a:srgbClr val="FF0000"/>
                </a:solidFill>
                <a:latin typeface="Calibri" panose="020F0502020204030204" pitchFamily="34" charset="0"/>
                <a:cs typeface="Calibri" panose="020F0502020204030204" pitchFamily="34" charset="0"/>
              </a:rPr>
              <a:t> </a:t>
            </a:r>
            <a:r>
              <a:rPr lang="en-US" dirty="0">
                <a:solidFill>
                  <a:srgbClr val="FF0000"/>
                </a:solidFill>
                <a:latin typeface="Calibri" panose="020F0502020204030204" pitchFamily="34" charset="0"/>
                <a:cs typeface="Calibri" panose="020F0502020204030204" pitchFamily="34" charset="0"/>
              </a:rPr>
              <a:t>x</a:t>
            </a:r>
            <a:r>
              <a:rPr lang="en-US" sz="800" dirty="0">
                <a:solidFill>
                  <a:srgbClr val="FF0000"/>
                </a:solidFill>
                <a:latin typeface="Calibri" panose="020F0502020204030204" pitchFamily="34" charset="0"/>
                <a:cs typeface="Calibri" panose="020F0502020204030204" pitchFamily="34" charset="0"/>
              </a:rPr>
              <a:t> </a:t>
            </a:r>
            <a:r>
              <a:rPr lang="en-US" dirty="0">
                <a:solidFill>
                  <a:srgbClr val="FF0000"/>
                </a:solidFill>
                <a:latin typeface="Calibri" panose="020F0502020204030204" pitchFamily="34" charset="0"/>
                <a:cs typeface="Calibri" panose="020F0502020204030204" pitchFamily="34" charset="0"/>
              </a:rPr>
              <a:t>0.5 mm</a:t>
            </a:r>
            <a:r>
              <a:rPr lang="en-US" baseline="30000" dirty="0">
                <a:solidFill>
                  <a:srgbClr val="FF0000"/>
                </a:solidFill>
                <a:latin typeface="Calibri" panose="020F0502020204030204" pitchFamily="34" charset="0"/>
                <a:cs typeface="Calibri" panose="020F0502020204030204" pitchFamily="34" charset="0"/>
              </a:rPr>
              <a:t>2</a:t>
            </a:r>
            <a:r>
              <a:rPr lang="en-US" dirty="0">
                <a:solidFill>
                  <a:srgbClr val="FF0000"/>
                </a:solidFill>
                <a:latin typeface="Calibri" panose="020F0502020204030204" pitchFamily="34" charset="0"/>
                <a:cs typeface="Calibri" panose="020F0502020204030204" pitchFamily="34" charset="0"/>
              </a:rPr>
              <a:t> </a:t>
            </a:r>
            <a:r>
              <a:rPr lang="en-US" dirty="0">
                <a:solidFill>
                  <a:srgbClr val="7030A0"/>
                </a:solidFill>
                <a:latin typeface="Calibri" panose="020F0502020204030204" pitchFamily="34" charset="0"/>
                <a:cs typeface="Calibri" panose="020F0502020204030204" pitchFamily="34" charset="0"/>
              </a:rPr>
              <a:t>(square pixels) → 2</a:t>
            </a:r>
            <a:r>
              <a:rPr lang="en-US" i="1" dirty="0">
                <a:solidFill>
                  <a:srgbClr val="7030A0"/>
                </a:solidFill>
                <a:latin typeface="Calibri" panose="020F0502020204030204" pitchFamily="34" charset="0"/>
                <a:cs typeface="Calibri" panose="020F0502020204030204" pitchFamily="34" charset="0"/>
              </a:rPr>
              <a:t>d</a:t>
            </a:r>
            <a:r>
              <a:rPr lang="en-US" dirty="0">
                <a:solidFill>
                  <a:srgbClr val="7030A0"/>
                </a:solidFill>
                <a:latin typeface="Calibri" panose="020F0502020204030204" pitchFamily="34" charset="0"/>
                <a:cs typeface="Calibri" panose="020F0502020204030204" pitchFamily="34" charset="0"/>
              </a:rPr>
              <a:t>/</a:t>
            </a:r>
            <a:r>
              <a:rPr lang="en-US" sz="800" dirty="0">
                <a:solidFill>
                  <a:srgbClr val="7030A0"/>
                </a:solidFill>
                <a:latin typeface="Calibri" panose="020F0502020204030204" pitchFamily="34" charset="0"/>
                <a:cs typeface="Calibri" panose="020F0502020204030204" pitchFamily="34" charset="0"/>
              </a:rPr>
              <a:t> </a:t>
            </a:r>
            <a:r>
              <a:rPr lang="en-US" dirty="0">
                <a:solidFill>
                  <a:srgbClr val="7030A0"/>
                </a:solidFill>
                <a:latin typeface="Calibri" panose="020F0502020204030204" pitchFamily="34" charset="0"/>
                <a:cs typeface="Calibri" panose="020F0502020204030204" pitchFamily="34" charset="0"/>
              </a:rPr>
              <a:t>√12 </a:t>
            </a:r>
            <a:r>
              <a:rPr lang="en-US" i="1" dirty="0">
                <a:solidFill>
                  <a:srgbClr val="7030A0"/>
                </a:solidFill>
                <a:latin typeface="Calibri" panose="020F0502020204030204" pitchFamily="34" charset="0"/>
                <a:cs typeface="Calibri" panose="020F0502020204030204" pitchFamily="34" charset="0"/>
              </a:rPr>
              <a:t>R</a:t>
            </a:r>
            <a:r>
              <a:rPr lang="en-US" dirty="0">
                <a:solidFill>
                  <a:srgbClr val="7030A0"/>
                </a:solidFill>
                <a:latin typeface="Calibri" panose="020F0502020204030204" pitchFamily="34" charset="0"/>
                <a:cs typeface="Calibri" panose="020F0502020204030204" pitchFamily="34" charset="0"/>
              </a:rPr>
              <a:t> ≈ </a:t>
            </a:r>
            <a:r>
              <a:rPr lang="en-US" dirty="0">
                <a:solidFill>
                  <a:srgbClr val="FF0000"/>
                </a:solidFill>
                <a:latin typeface="Calibri" panose="020F0502020204030204" pitchFamily="34" charset="0"/>
                <a:cs typeface="Calibri" panose="020F0502020204030204" pitchFamily="34" charset="0"/>
              </a:rPr>
              <a:t>1 </a:t>
            </a:r>
            <a:r>
              <a:rPr lang="en-US" dirty="0" err="1">
                <a:solidFill>
                  <a:srgbClr val="FF0000"/>
                </a:solidFill>
                <a:latin typeface="Calibri" panose="020F0502020204030204" pitchFamily="34" charset="0"/>
                <a:cs typeface="Calibri" panose="020F0502020204030204" pitchFamily="34" charset="0"/>
              </a:rPr>
              <a:t>mrad</a:t>
            </a:r>
            <a:r>
              <a:rPr lang="en-US" dirty="0">
                <a:solidFill>
                  <a:srgbClr val="FF0000"/>
                </a:solidFill>
                <a:latin typeface="Calibri" panose="020F0502020204030204" pitchFamily="34" charset="0"/>
                <a:cs typeface="Calibri" panose="020F0502020204030204" pitchFamily="34" charset="0"/>
              </a:rPr>
              <a:t> </a:t>
            </a:r>
            <a:r>
              <a:rPr lang="en-US" dirty="0">
                <a:solidFill>
                  <a:srgbClr val="7030A0"/>
                </a:solidFill>
                <a:latin typeface="Calibri" panose="020F0502020204030204" pitchFamily="34" charset="0"/>
                <a:cs typeface="Calibri" panose="020F0502020204030204" pitchFamily="34" charset="0"/>
              </a:rPr>
              <a:t/>
            </a:r>
            <a:br>
              <a:rPr lang="en-US" dirty="0">
                <a:solidFill>
                  <a:srgbClr val="7030A0"/>
                </a:solidFill>
                <a:latin typeface="Calibri" panose="020F0502020204030204" pitchFamily="34" charset="0"/>
                <a:cs typeface="Calibri" panose="020F0502020204030204" pitchFamily="34" charset="0"/>
              </a:rPr>
            </a:br>
            <a:r>
              <a:rPr lang="en-US" dirty="0">
                <a:solidFill>
                  <a:srgbClr val="7030A0"/>
                </a:solidFill>
                <a:latin typeface="Calibri" panose="020F0502020204030204" pitchFamily="34" charset="0"/>
                <a:cs typeface="Calibri" panose="020F0502020204030204" pitchFamily="34" charset="0"/>
              </a:rPr>
              <a:t>(factor √12 for the RMS of a top-hat distribution) </a:t>
            </a:r>
            <a:br>
              <a:rPr lang="en-US" dirty="0">
                <a:solidFill>
                  <a:srgbClr val="7030A0"/>
                </a:solidFill>
                <a:latin typeface="Calibri" panose="020F0502020204030204" pitchFamily="34" charset="0"/>
                <a:cs typeface="Calibri" panose="020F0502020204030204" pitchFamily="34" charset="0"/>
              </a:rPr>
            </a:br>
            <a:r>
              <a:rPr lang="en-US" dirty="0">
                <a:solidFill>
                  <a:srgbClr val="7030A0"/>
                </a:solidFill>
                <a:latin typeface="Calibri" panose="020F0502020204030204" pitchFamily="34" charset="0"/>
                <a:cs typeface="Calibri" panose="020F0502020204030204" pitchFamily="34" charset="0"/>
              </a:rPr>
              <a:t>→ ~</a:t>
            </a:r>
            <a:r>
              <a:rPr lang="en-US" sz="800" dirty="0">
                <a:solidFill>
                  <a:srgbClr val="7030A0"/>
                </a:solidFill>
                <a:latin typeface="Calibri" panose="020F0502020204030204" pitchFamily="34" charset="0"/>
                <a:cs typeface="Calibri" panose="020F0502020204030204" pitchFamily="34" charset="0"/>
              </a:rPr>
              <a:t> </a:t>
            </a:r>
            <a:r>
              <a:rPr lang="en-US" dirty="0">
                <a:solidFill>
                  <a:srgbClr val="7030A0"/>
                </a:solidFill>
                <a:latin typeface="Calibri" panose="020F0502020204030204" pitchFamily="34" charset="0"/>
                <a:cs typeface="Calibri" panose="020F0502020204030204" pitchFamily="34" charset="0"/>
              </a:rPr>
              <a:t>25,000 pixels per </a:t>
            </a:r>
            <a:r>
              <a:rPr lang="en-US" dirty="0" err="1">
                <a:solidFill>
                  <a:srgbClr val="7030A0"/>
                </a:solidFill>
                <a:latin typeface="Calibri" panose="020F0502020204030204" pitchFamily="34" charset="0"/>
                <a:cs typeface="Calibri" panose="020F0502020204030204" pitchFamily="34" charset="0"/>
              </a:rPr>
              <a:t>SiPM</a:t>
            </a:r>
            <a:r>
              <a:rPr lang="en-US" dirty="0">
                <a:solidFill>
                  <a:srgbClr val="7030A0"/>
                </a:solidFill>
                <a:latin typeface="Calibri" panose="020F0502020204030204" pitchFamily="34" charset="0"/>
                <a:cs typeface="Calibri" panose="020F0502020204030204" pitchFamily="34" charset="0"/>
              </a:rPr>
              <a:t> array, total channel count ~</a:t>
            </a:r>
            <a:r>
              <a:rPr lang="en-US" sz="800" dirty="0">
                <a:solidFill>
                  <a:srgbClr val="7030A0"/>
                </a:solidFill>
                <a:latin typeface="Calibri" panose="020F0502020204030204" pitchFamily="34" charset="0"/>
                <a:cs typeface="Calibri" panose="020F0502020204030204" pitchFamily="34" charset="0"/>
              </a:rPr>
              <a:t> </a:t>
            </a:r>
            <a:r>
              <a:rPr lang="en-US" dirty="0" smtClean="0">
                <a:solidFill>
                  <a:srgbClr val="FF0000"/>
                </a:solidFill>
                <a:latin typeface="Calibri" panose="020F0502020204030204" pitchFamily="34" charset="0"/>
                <a:cs typeface="Calibri" panose="020F0502020204030204" pitchFamily="34" charset="0"/>
              </a:rPr>
              <a:t>35 </a:t>
            </a:r>
            <a:r>
              <a:rPr lang="en-US" dirty="0">
                <a:solidFill>
                  <a:srgbClr val="FF0000"/>
                </a:solidFill>
                <a:latin typeface="Calibri" panose="020F0502020204030204" pitchFamily="34" charset="0"/>
                <a:cs typeface="Calibri" panose="020F0502020204030204" pitchFamily="34" charset="0"/>
              </a:rPr>
              <a:t>M*  </a:t>
            </a:r>
            <a:endParaRPr lang="en-US" dirty="0">
              <a:solidFill>
                <a:srgbClr val="FF0000"/>
              </a:solidFill>
            </a:endParaRPr>
          </a:p>
          <a:p>
            <a:pPr>
              <a:spcAft>
                <a:spcPts val="900"/>
              </a:spcAft>
            </a:pPr>
            <a:r>
              <a:rPr lang="en-US" b="1" dirty="0">
                <a:solidFill>
                  <a:schemeClr val="bg1">
                    <a:lumMod val="50000"/>
                  </a:schemeClr>
                </a:solidFill>
              </a:rPr>
              <a:t>Track </a:t>
            </a:r>
            <a:r>
              <a:rPr lang="en-US" dirty="0">
                <a:solidFill>
                  <a:schemeClr val="bg1">
                    <a:lumMod val="50000"/>
                  </a:schemeClr>
                </a:solidFill>
              </a:rPr>
              <a:t>angular resolution error must be good enough not to limit RICH performance: </a:t>
            </a:r>
            <a:r>
              <a:rPr lang="en-US" dirty="0" smtClean="0">
                <a:solidFill>
                  <a:schemeClr val="bg1">
                    <a:lumMod val="50000"/>
                  </a:schemeClr>
                </a:solidFill>
              </a:rPr>
              <a:t> requires </a:t>
            </a:r>
            <a:r>
              <a:rPr lang="el-GR" dirty="0">
                <a:solidFill>
                  <a:schemeClr val="bg1">
                    <a:lumMod val="50000"/>
                  </a:schemeClr>
                </a:solidFill>
              </a:rPr>
              <a:t>σ</a:t>
            </a:r>
            <a:r>
              <a:rPr lang="en-US" baseline="-25000" dirty="0">
                <a:solidFill>
                  <a:schemeClr val="bg1">
                    <a:lumMod val="50000"/>
                  </a:schemeClr>
                </a:solidFill>
              </a:rPr>
              <a:t>track</a:t>
            </a:r>
            <a:r>
              <a:rPr lang="en-US" dirty="0">
                <a:solidFill>
                  <a:schemeClr val="bg1">
                    <a:lumMod val="50000"/>
                  </a:schemeClr>
                </a:solidFill>
              </a:rPr>
              <a:t> </a:t>
            </a:r>
            <a:r>
              <a:rPr lang="en-US" dirty="0" smtClean="0">
                <a:solidFill>
                  <a:schemeClr val="bg1">
                    <a:lumMod val="50000"/>
                  </a:schemeClr>
                </a:solidFill>
              </a:rPr>
              <a:t>&lt;&lt; </a:t>
            </a:r>
            <a:r>
              <a:rPr lang="el-GR" dirty="0">
                <a:solidFill>
                  <a:schemeClr val="bg1">
                    <a:lumMod val="50000"/>
                  </a:schemeClr>
                </a:solidFill>
              </a:rPr>
              <a:t>σ</a:t>
            </a:r>
            <a:r>
              <a:rPr lang="en-US" baseline="-25000" dirty="0">
                <a:solidFill>
                  <a:schemeClr val="bg1">
                    <a:lumMod val="50000"/>
                  </a:schemeClr>
                </a:solidFill>
              </a:rPr>
              <a:t>photon</a:t>
            </a:r>
            <a:r>
              <a:rPr lang="en-US" dirty="0">
                <a:solidFill>
                  <a:schemeClr val="bg1">
                    <a:lumMod val="50000"/>
                  </a:schemeClr>
                </a:solidFill>
              </a:rPr>
              <a:t> /</a:t>
            </a:r>
            <a:r>
              <a:rPr lang="en-US" dirty="0">
                <a:solidFill>
                  <a:schemeClr val="bg1">
                    <a:lumMod val="50000"/>
                  </a:schemeClr>
                </a:solidFill>
                <a:latin typeface="Calibri" panose="020F0502020204030204" pitchFamily="34" charset="0"/>
                <a:cs typeface="Calibri" panose="020F0502020204030204" pitchFamily="34" charset="0"/>
              </a:rPr>
              <a:t> √</a:t>
            </a:r>
            <a:r>
              <a:rPr lang="en-US" i="1" dirty="0" err="1">
                <a:solidFill>
                  <a:schemeClr val="bg1">
                    <a:lumMod val="50000"/>
                  </a:schemeClr>
                </a:solidFill>
                <a:latin typeface="Calibri" panose="020F0502020204030204" pitchFamily="34" charset="0"/>
                <a:cs typeface="Calibri" panose="020F0502020204030204" pitchFamily="34" charset="0"/>
              </a:rPr>
              <a:t>N</a:t>
            </a:r>
            <a:r>
              <a:rPr lang="en-US" baseline="-25000" dirty="0" err="1">
                <a:solidFill>
                  <a:schemeClr val="bg1">
                    <a:lumMod val="50000"/>
                  </a:schemeClr>
                </a:solidFill>
                <a:latin typeface="Calibri" panose="020F0502020204030204" pitchFamily="34" charset="0"/>
                <a:cs typeface="Calibri" panose="020F0502020204030204" pitchFamily="34" charset="0"/>
              </a:rPr>
              <a:t>pe</a:t>
            </a:r>
            <a:r>
              <a:rPr lang="en-US" dirty="0">
                <a:solidFill>
                  <a:schemeClr val="bg1">
                    <a:lumMod val="50000"/>
                  </a:schemeClr>
                </a:solidFill>
              </a:rPr>
              <a:t> </a:t>
            </a:r>
            <a:r>
              <a:rPr lang="en-US" dirty="0">
                <a:solidFill>
                  <a:schemeClr val="bg1">
                    <a:lumMod val="50000"/>
                  </a:schemeClr>
                </a:solidFill>
                <a:latin typeface="Calibri" panose="020F0502020204030204" pitchFamily="34" charset="0"/>
                <a:cs typeface="Calibri" panose="020F0502020204030204" pitchFamily="34" charset="0"/>
              </a:rPr>
              <a:t>≈</a:t>
            </a:r>
            <a:r>
              <a:rPr lang="en-US" dirty="0">
                <a:solidFill>
                  <a:srgbClr val="7030A0"/>
                </a:solidFill>
                <a:latin typeface="Calibri" panose="020F0502020204030204" pitchFamily="34" charset="0"/>
                <a:cs typeface="Calibri" panose="020F0502020204030204" pitchFamily="34" charset="0"/>
              </a:rPr>
              <a:t> </a:t>
            </a:r>
            <a:r>
              <a:rPr lang="en-US" dirty="0" smtClean="0">
                <a:solidFill>
                  <a:srgbClr val="FF0000"/>
                </a:solidFill>
                <a:latin typeface="Calibri" panose="020F0502020204030204" pitchFamily="34" charset="0"/>
                <a:cs typeface="Calibri" panose="020F0502020204030204" pitchFamily="34" charset="0"/>
              </a:rPr>
              <a:t>0.5 </a:t>
            </a:r>
            <a:r>
              <a:rPr lang="en-US" dirty="0" err="1">
                <a:solidFill>
                  <a:srgbClr val="FF0000"/>
                </a:solidFill>
                <a:latin typeface="Calibri" panose="020F0502020204030204" pitchFamily="34" charset="0"/>
                <a:cs typeface="Calibri" panose="020F0502020204030204" pitchFamily="34" charset="0"/>
              </a:rPr>
              <a:t>mrad</a:t>
            </a:r>
            <a:r>
              <a:rPr lang="en-US" dirty="0">
                <a:solidFill>
                  <a:srgbClr val="FF0000"/>
                </a:solidFill>
                <a:latin typeface="Calibri" panose="020F0502020204030204" pitchFamily="34" charset="0"/>
                <a:cs typeface="Calibri" panose="020F0502020204030204" pitchFamily="34" charset="0"/>
              </a:rPr>
              <a:t> </a:t>
            </a:r>
            <a:r>
              <a:rPr lang="en-US" dirty="0">
                <a:solidFill>
                  <a:schemeClr val="bg1">
                    <a:lumMod val="50000"/>
                  </a:schemeClr>
                </a:solidFill>
              </a:rPr>
              <a:t/>
            </a:r>
            <a:br>
              <a:rPr lang="en-US" dirty="0">
                <a:solidFill>
                  <a:schemeClr val="bg1">
                    <a:lumMod val="50000"/>
                  </a:schemeClr>
                </a:solidFill>
              </a:rPr>
            </a:br>
            <a:r>
              <a:rPr lang="en-US" dirty="0">
                <a:solidFill>
                  <a:schemeClr val="bg1">
                    <a:lumMod val="50000"/>
                  </a:schemeClr>
                </a:solidFill>
              </a:rPr>
              <a:t>(given </a:t>
            </a:r>
            <a:r>
              <a:rPr lang="en-US" dirty="0"/>
              <a:t>4-25 </a:t>
            </a:r>
            <a:r>
              <a:rPr lang="en-US" i="1" dirty="0"/>
              <a:t>billion</a:t>
            </a:r>
            <a:r>
              <a:rPr lang="en-US" dirty="0"/>
              <a:t> </a:t>
            </a:r>
            <a:r>
              <a:rPr lang="en-US" dirty="0">
                <a:solidFill>
                  <a:schemeClr val="bg1">
                    <a:lumMod val="50000"/>
                  </a:schemeClr>
                </a:solidFill>
              </a:rPr>
              <a:t>silicon channels in CLD tracker, should be OK)</a:t>
            </a:r>
          </a:p>
        </p:txBody>
      </p:sp>
      <p:sp>
        <p:nvSpPr>
          <p:cNvPr id="4" name="Date Placeholder 3"/>
          <p:cNvSpPr>
            <a:spLocks noGrp="1"/>
          </p:cNvSpPr>
          <p:nvPr>
            <p:ph type="dt" sz="half" idx="10"/>
          </p:nvPr>
        </p:nvSpPr>
        <p:spPr/>
        <p:txBody>
          <a:bodyPr/>
          <a:lstStyle/>
          <a:p>
            <a:r>
              <a:rPr lang="en-US"/>
              <a:t>Roger Forty</a:t>
            </a:r>
            <a:endParaRPr lang="en-GB" dirty="0"/>
          </a:p>
        </p:txBody>
      </p:sp>
      <p:sp>
        <p:nvSpPr>
          <p:cNvPr id="5" name="Footer Placeholder 4"/>
          <p:cNvSpPr>
            <a:spLocks noGrp="1"/>
          </p:cNvSpPr>
          <p:nvPr>
            <p:ph type="ftr" sz="quarter" idx="11"/>
          </p:nvPr>
        </p:nvSpPr>
        <p:spPr/>
        <p:txBody>
          <a:bodyPr/>
          <a:lstStyle/>
          <a:p>
            <a:r>
              <a:rPr lang="en-GB"/>
              <a:t>Progress on ARC</a:t>
            </a:r>
          </a:p>
        </p:txBody>
      </p:sp>
      <p:sp>
        <p:nvSpPr>
          <p:cNvPr id="6" name="Slide Number Placeholder 5"/>
          <p:cNvSpPr>
            <a:spLocks noGrp="1"/>
          </p:cNvSpPr>
          <p:nvPr>
            <p:ph type="sldNum" sz="quarter" idx="12"/>
          </p:nvPr>
        </p:nvSpPr>
        <p:spPr/>
        <p:txBody>
          <a:bodyPr/>
          <a:lstStyle/>
          <a:p>
            <a:fld id="{B3C84E7F-BC88-4FFF-92AC-EB50DEC5D26E}" type="slidenum">
              <a:rPr lang="en-GB" smtClean="0"/>
              <a:t>16</a:t>
            </a:fld>
            <a:endParaRPr lang="en-GB"/>
          </a:p>
        </p:txBody>
      </p:sp>
      <p:sp>
        <p:nvSpPr>
          <p:cNvPr id="241" name="TextBox 240"/>
          <p:cNvSpPr txBox="1"/>
          <p:nvPr/>
        </p:nvSpPr>
        <p:spPr>
          <a:xfrm>
            <a:off x="8200744" y="4875762"/>
            <a:ext cx="3306803" cy="338554"/>
          </a:xfrm>
          <a:prstGeom prst="rect">
            <a:avLst/>
          </a:prstGeom>
          <a:noFill/>
        </p:spPr>
        <p:txBody>
          <a:bodyPr wrap="none" rtlCol="0">
            <a:spAutoFit/>
          </a:bodyPr>
          <a:lstStyle/>
          <a:p>
            <a:r>
              <a:rPr lang="en-US" sz="1600" dirty="0"/>
              <a:t>Reconstructed Cherenkov angle </a:t>
            </a:r>
            <a:r>
              <a:rPr lang="en-US" sz="1600" dirty="0" smtClean="0"/>
              <a:t> [rad</a:t>
            </a:r>
            <a:r>
              <a:rPr lang="en-US" sz="1600" dirty="0"/>
              <a:t>]</a:t>
            </a:r>
            <a:endParaRPr lang="en-GB" sz="1600" dirty="0"/>
          </a:p>
        </p:txBody>
      </p:sp>
      <p:sp>
        <p:nvSpPr>
          <p:cNvPr id="242" name="TextBox 241"/>
          <p:cNvSpPr txBox="1"/>
          <p:nvPr/>
        </p:nvSpPr>
        <p:spPr>
          <a:xfrm>
            <a:off x="8170088" y="842859"/>
            <a:ext cx="3170998" cy="338554"/>
          </a:xfrm>
          <a:prstGeom prst="rect">
            <a:avLst/>
          </a:prstGeom>
          <a:noFill/>
        </p:spPr>
        <p:txBody>
          <a:bodyPr wrap="square" rtlCol="0">
            <a:spAutoFit/>
          </a:bodyPr>
          <a:lstStyle/>
          <a:p>
            <a:r>
              <a:rPr lang="en-US" sz="1600" b="1" dirty="0"/>
              <a:t>Chromatic</a:t>
            </a:r>
            <a:r>
              <a:rPr lang="en-US" sz="1600" dirty="0"/>
              <a:t> </a:t>
            </a:r>
            <a:r>
              <a:rPr lang="en-US" sz="1600" dirty="0" smtClean="0"/>
              <a:t>error  </a:t>
            </a:r>
            <a:r>
              <a:rPr lang="en-US" sz="1600" dirty="0" smtClean="0">
                <a:solidFill>
                  <a:schemeClr val="bg1">
                    <a:lumMod val="50000"/>
                  </a:schemeClr>
                </a:solidFill>
              </a:rPr>
              <a:t>(xenon, 3.5 bar)</a:t>
            </a:r>
            <a:endParaRPr lang="en-GB" sz="1600" dirty="0">
              <a:solidFill>
                <a:schemeClr val="bg1">
                  <a:lumMod val="50000"/>
                </a:schemeClr>
              </a:solidFill>
            </a:endParaRPr>
          </a:p>
        </p:txBody>
      </p:sp>
      <p:sp>
        <p:nvSpPr>
          <p:cNvPr id="243" name="TextBox 242"/>
          <p:cNvSpPr txBox="1"/>
          <p:nvPr/>
        </p:nvSpPr>
        <p:spPr>
          <a:xfrm>
            <a:off x="8100178" y="2892312"/>
            <a:ext cx="3834698" cy="338554"/>
          </a:xfrm>
          <a:prstGeom prst="rect">
            <a:avLst/>
          </a:prstGeom>
          <a:noFill/>
        </p:spPr>
        <p:txBody>
          <a:bodyPr wrap="square" rtlCol="0">
            <a:spAutoFit/>
          </a:bodyPr>
          <a:lstStyle/>
          <a:p>
            <a:r>
              <a:rPr lang="en-US" sz="1600" b="1" dirty="0"/>
              <a:t>Emission-point </a:t>
            </a:r>
            <a:r>
              <a:rPr lang="en-US" sz="1600" dirty="0" smtClean="0"/>
              <a:t>error </a:t>
            </a:r>
            <a:r>
              <a:rPr lang="en-US" sz="1600" dirty="0" smtClean="0">
                <a:solidFill>
                  <a:schemeClr val="bg1">
                    <a:lumMod val="50000"/>
                  </a:schemeClr>
                </a:solidFill>
              </a:rPr>
              <a:t>(now for full detector)</a:t>
            </a:r>
            <a:endParaRPr lang="en-GB" sz="1600" dirty="0">
              <a:solidFill>
                <a:schemeClr val="bg1">
                  <a:lumMod val="50000"/>
                </a:schemeClr>
              </a:solidFill>
            </a:endParaRPr>
          </a:p>
        </p:txBody>
      </p:sp>
      <p:sp>
        <p:nvSpPr>
          <p:cNvPr id="7" name="TextBox 6"/>
          <p:cNvSpPr txBox="1"/>
          <p:nvPr/>
        </p:nvSpPr>
        <p:spPr>
          <a:xfrm>
            <a:off x="7949314" y="5301364"/>
            <a:ext cx="3985562" cy="1015663"/>
          </a:xfrm>
          <a:prstGeom prst="rect">
            <a:avLst/>
          </a:prstGeom>
          <a:solidFill>
            <a:schemeClr val="accent4">
              <a:lumMod val="20000"/>
              <a:lumOff val="80000"/>
            </a:schemeClr>
          </a:solidFill>
        </p:spPr>
        <p:txBody>
          <a:bodyPr wrap="square" rtlCol="0">
            <a:spAutoFit/>
          </a:bodyPr>
          <a:lstStyle/>
          <a:p>
            <a:r>
              <a:rPr lang="en-US" dirty="0">
                <a:solidFill>
                  <a:schemeClr val="tx2"/>
                </a:solidFill>
              </a:rPr>
              <a:t>Overall resolution per photon:</a:t>
            </a:r>
            <a:br>
              <a:rPr lang="en-US" dirty="0">
                <a:solidFill>
                  <a:schemeClr val="tx2"/>
                </a:solidFill>
              </a:rPr>
            </a:br>
            <a:r>
              <a:rPr lang="en-US" dirty="0">
                <a:solidFill>
                  <a:schemeClr val="tx2"/>
                </a:solidFill>
              </a:rPr>
              <a:t> </a:t>
            </a:r>
            <a:r>
              <a:rPr lang="el-GR" dirty="0">
                <a:solidFill>
                  <a:schemeClr val="tx2"/>
                </a:solidFill>
              </a:rPr>
              <a:t>σ</a:t>
            </a:r>
            <a:r>
              <a:rPr lang="en-US" baseline="-25000" dirty="0">
                <a:solidFill>
                  <a:schemeClr val="tx2"/>
                </a:solidFill>
              </a:rPr>
              <a:t>photon</a:t>
            </a:r>
            <a:r>
              <a:rPr lang="en-US" dirty="0">
                <a:solidFill>
                  <a:schemeClr val="tx2"/>
                </a:solidFill>
              </a:rPr>
              <a:t> = </a:t>
            </a:r>
            <a:r>
              <a:rPr lang="el-GR" dirty="0">
                <a:solidFill>
                  <a:schemeClr val="tx2"/>
                </a:solidFill>
              </a:rPr>
              <a:t>σ</a:t>
            </a:r>
            <a:r>
              <a:rPr lang="en-US" baseline="-25000" dirty="0">
                <a:solidFill>
                  <a:schemeClr val="tx2"/>
                </a:solidFill>
              </a:rPr>
              <a:t>chromatic</a:t>
            </a:r>
            <a:r>
              <a:rPr lang="en-US" dirty="0">
                <a:solidFill>
                  <a:schemeClr val="tx2"/>
                </a:solidFill>
              </a:rPr>
              <a:t> </a:t>
            </a:r>
            <a:r>
              <a:rPr lang="en-US" dirty="0">
                <a:solidFill>
                  <a:schemeClr val="tx2"/>
                </a:solidFill>
                <a:sym typeface="Symbol" panose="05050102010706020507" pitchFamily="18" charset="2"/>
              </a:rPr>
              <a:t> </a:t>
            </a:r>
            <a:r>
              <a:rPr lang="el-GR" dirty="0">
                <a:solidFill>
                  <a:schemeClr val="tx2"/>
                </a:solidFill>
              </a:rPr>
              <a:t>σ</a:t>
            </a:r>
            <a:r>
              <a:rPr lang="en-US" baseline="-25000" dirty="0">
                <a:solidFill>
                  <a:schemeClr val="tx2"/>
                </a:solidFill>
              </a:rPr>
              <a:t>emission </a:t>
            </a:r>
            <a:r>
              <a:rPr lang="en-US" dirty="0">
                <a:solidFill>
                  <a:schemeClr val="tx2"/>
                </a:solidFill>
                <a:sym typeface="Symbol" panose="05050102010706020507" pitchFamily="18" charset="2"/>
              </a:rPr>
              <a:t> </a:t>
            </a:r>
            <a:r>
              <a:rPr lang="el-GR" dirty="0">
                <a:solidFill>
                  <a:schemeClr val="tx2"/>
                </a:solidFill>
              </a:rPr>
              <a:t>σ</a:t>
            </a:r>
            <a:r>
              <a:rPr lang="en-US" baseline="-25000" dirty="0">
                <a:solidFill>
                  <a:schemeClr val="tx2"/>
                </a:solidFill>
              </a:rPr>
              <a:t>pixel </a:t>
            </a:r>
            <a:r>
              <a:rPr lang="en-US" dirty="0">
                <a:solidFill>
                  <a:schemeClr val="tx2"/>
                </a:solidFill>
              </a:rPr>
              <a:t> </a:t>
            </a:r>
          </a:p>
          <a:p>
            <a:r>
              <a:rPr lang="en-US" sz="2400" dirty="0">
                <a:solidFill>
                  <a:schemeClr val="tx2"/>
                </a:solidFill>
                <a:latin typeface="Calibri" panose="020F0502020204030204" pitchFamily="34" charset="0"/>
                <a:cs typeface="Calibri" panose="020F0502020204030204" pitchFamily="34" charset="0"/>
              </a:rPr>
              <a:t> </a:t>
            </a:r>
            <a:r>
              <a:rPr lang="en-US" dirty="0">
                <a:solidFill>
                  <a:schemeClr val="tx2"/>
                </a:solidFill>
                <a:latin typeface="Calibri" panose="020F0502020204030204" pitchFamily="34" charset="0"/>
                <a:cs typeface="Calibri" panose="020F0502020204030204" pitchFamily="34" charset="0"/>
              </a:rPr>
              <a:t>≈ </a:t>
            </a:r>
            <a:r>
              <a:rPr lang="en-US" dirty="0" smtClean="0">
                <a:solidFill>
                  <a:srgbClr val="FF0000"/>
                </a:solidFill>
                <a:latin typeface="Calibri" panose="020F0502020204030204" pitchFamily="34" charset="0"/>
                <a:cs typeface="Calibri" panose="020F0502020204030204" pitchFamily="34" charset="0"/>
              </a:rPr>
              <a:t>2.0 </a:t>
            </a:r>
            <a:r>
              <a:rPr lang="en-US" dirty="0" err="1">
                <a:solidFill>
                  <a:srgbClr val="FF0000"/>
                </a:solidFill>
                <a:latin typeface="Calibri" panose="020F0502020204030204" pitchFamily="34" charset="0"/>
                <a:cs typeface="Calibri" panose="020F0502020204030204" pitchFamily="34" charset="0"/>
              </a:rPr>
              <a:t>mrad</a:t>
            </a:r>
            <a:r>
              <a:rPr lang="en-US" dirty="0">
                <a:solidFill>
                  <a:srgbClr val="FF0000"/>
                </a:solidFill>
                <a:latin typeface="Calibri" panose="020F0502020204030204" pitchFamily="34" charset="0"/>
                <a:cs typeface="Calibri" panose="020F0502020204030204" pitchFamily="34" charset="0"/>
              </a:rPr>
              <a:t> </a:t>
            </a:r>
            <a:r>
              <a:rPr lang="en-US" dirty="0">
                <a:solidFill>
                  <a:srgbClr val="00B050"/>
                </a:solidFill>
                <a:latin typeface="Calibri" panose="020F0502020204030204" pitchFamily="34" charset="0"/>
                <a:cs typeface="Calibri" panose="020F0502020204030204" pitchFamily="34" charset="0"/>
              </a:rPr>
              <a:t>(</a:t>
            </a:r>
            <a:r>
              <a:rPr lang="en-US" dirty="0" smtClean="0">
                <a:solidFill>
                  <a:srgbClr val="00B050"/>
                </a:solidFill>
                <a:latin typeface="Calibri" panose="020F0502020204030204" pitchFamily="34" charset="0"/>
                <a:cs typeface="Calibri" panose="020F0502020204030204" pitchFamily="34" charset="0"/>
              </a:rPr>
              <a:t>2.7 </a:t>
            </a:r>
            <a:r>
              <a:rPr lang="en-US" dirty="0" err="1">
                <a:solidFill>
                  <a:srgbClr val="00B050"/>
                </a:solidFill>
                <a:latin typeface="Calibri" panose="020F0502020204030204" pitchFamily="34" charset="0"/>
                <a:cs typeface="Calibri" panose="020F0502020204030204" pitchFamily="34" charset="0"/>
              </a:rPr>
              <a:t>mrad</a:t>
            </a:r>
            <a:r>
              <a:rPr lang="en-US" dirty="0">
                <a:solidFill>
                  <a:srgbClr val="00B050"/>
                </a:solidFill>
                <a:latin typeface="Calibri" panose="020F0502020204030204" pitchFamily="34" charset="0"/>
                <a:cs typeface="Calibri" panose="020F0502020204030204" pitchFamily="34" charset="0"/>
              </a:rPr>
              <a:t>) </a:t>
            </a:r>
            <a:r>
              <a:rPr lang="en-US" dirty="0">
                <a:solidFill>
                  <a:schemeClr val="tx2"/>
                </a:solidFill>
                <a:latin typeface="Calibri" panose="020F0502020204030204" pitchFamily="34" charset="0"/>
                <a:cs typeface="Calibri" panose="020F0502020204030204" pitchFamily="34" charset="0"/>
              </a:rPr>
              <a:t>for gas (aerogel)</a:t>
            </a:r>
            <a:endParaRPr lang="en-GB" dirty="0">
              <a:solidFill>
                <a:schemeClr val="tx2"/>
              </a:solidFill>
            </a:endParaRPr>
          </a:p>
        </p:txBody>
      </p:sp>
      <p:sp>
        <p:nvSpPr>
          <p:cNvPr id="9" name="TextBox 8"/>
          <p:cNvSpPr txBox="1"/>
          <p:nvPr/>
        </p:nvSpPr>
        <p:spPr>
          <a:xfrm>
            <a:off x="838200" y="6106346"/>
            <a:ext cx="6572890" cy="307777"/>
          </a:xfrm>
          <a:prstGeom prst="rect">
            <a:avLst/>
          </a:prstGeom>
          <a:noFill/>
        </p:spPr>
        <p:txBody>
          <a:bodyPr wrap="none" rtlCol="0">
            <a:spAutoFit/>
          </a:bodyPr>
          <a:lstStyle/>
          <a:p>
            <a:r>
              <a:rPr lang="en-US" sz="1400" dirty="0">
                <a:solidFill>
                  <a:schemeClr val="bg1">
                    <a:lumMod val="50000"/>
                  </a:schemeClr>
                </a:solidFill>
              </a:rPr>
              <a:t>* If cost is part of the optimization, probably use 1 mm pixels → reduce to </a:t>
            </a:r>
            <a:r>
              <a:rPr lang="en-US" sz="1400" dirty="0" smtClean="0">
                <a:solidFill>
                  <a:schemeClr val="bg1">
                    <a:lumMod val="50000"/>
                  </a:schemeClr>
                </a:solidFill>
              </a:rPr>
              <a:t>9 </a:t>
            </a:r>
            <a:r>
              <a:rPr lang="en-US" sz="1400" dirty="0">
                <a:solidFill>
                  <a:schemeClr val="bg1">
                    <a:lumMod val="50000"/>
                  </a:schemeClr>
                </a:solidFill>
              </a:rPr>
              <a:t>M channels</a:t>
            </a:r>
            <a:endParaRPr lang="en-GB" sz="1400" dirty="0">
              <a:solidFill>
                <a:schemeClr val="bg1">
                  <a:lumMod val="50000"/>
                </a:schemeClr>
              </a:solidFill>
            </a:endParaRPr>
          </a:p>
        </p:txBody>
      </p:sp>
      <p:grpSp>
        <p:nvGrpSpPr>
          <p:cNvPr id="244" name="Group 243"/>
          <p:cNvGrpSpPr/>
          <p:nvPr/>
        </p:nvGrpSpPr>
        <p:grpSpPr>
          <a:xfrm>
            <a:off x="7802274" y="3276046"/>
            <a:ext cx="3794414" cy="1565620"/>
            <a:chOff x="361950" y="2524125"/>
            <a:chExt cx="6394450" cy="2638425"/>
          </a:xfrm>
        </p:grpSpPr>
        <p:sp>
          <p:nvSpPr>
            <p:cNvPr id="245" name="Freeform 101"/>
            <p:cNvSpPr/>
            <p:nvPr/>
          </p:nvSpPr>
          <p:spPr>
            <a:xfrm>
              <a:off x="958850" y="2524125"/>
              <a:ext cx="5648325" cy="2470150"/>
            </a:xfrm>
            <a:custGeom>
              <a:avLst/>
              <a:gdLst/>
              <a:ahLst/>
              <a:cxnLst/>
              <a:rect l="0" t="0" r="0" b="0"/>
              <a:pathLst>
                <a:path w="56483250" h="24701500">
                  <a:moveTo>
                    <a:pt x="0" y="24701500"/>
                  </a:moveTo>
                  <a:lnTo>
                    <a:pt x="56483250" y="24701500"/>
                  </a:lnTo>
                  <a:lnTo>
                    <a:pt x="56483250" y="0"/>
                  </a:lnTo>
                  <a:lnTo>
                    <a:pt x="0" y="0"/>
                  </a:lnTo>
                  <a:lnTo>
                    <a:pt x="0" y="24701500"/>
                  </a:lnTo>
                  <a:close/>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47" name="Freeform 102"/>
            <p:cNvSpPr/>
            <p:nvPr/>
          </p:nvSpPr>
          <p:spPr>
            <a:xfrm>
              <a:off x="958850" y="2771775"/>
              <a:ext cx="5648325" cy="2222500"/>
            </a:xfrm>
            <a:custGeom>
              <a:avLst/>
              <a:gdLst/>
              <a:ahLst/>
              <a:cxnLst/>
              <a:rect l="0" t="0" r="0" b="0"/>
              <a:pathLst>
                <a:path w="56483250" h="22225000">
                  <a:moveTo>
                    <a:pt x="0" y="22225000"/>
                  </a:moveTo>
                  <a:lnTo>
                    <a:pt x="4540250" y="22225000"/>
                  </a:lnTo>
                  <a:lnTo>
                    <a:pt x="4540250" y="22193250"/>
                  </a:lnTo>
                  <a:lnTo>
                    <a:pt x="11303000" y="22193250"/>
                  </a:lnTo>
                  <a:lnTo>
                    <a:pt x="11303000" y="22161500"/>
                  </a:lnTo>
                  <a:lnTo>
                    <a:pt x="13557250" y="22161500"/>
                  </a:lnTo>
                  <a:lnTo>
                    <a:pt x="13557250" y="22129750"/>
                  </a:lnTo>
                  <a:lnTo>
                    <a:pt x="15811500" y="22129750"/>
                  </a:lnTo>
                  <a:lnTo>
                    <a:pt x="15811500" y="22098000"/>
                  </a:lnTo>
                  <a:lnTo>
                    <a:pt x="16954500" y="22098000"/>
                  </a:lnTo>
                  <a:lnTo>
                    <a:pt x="16954500" y="21971000"/>
                  </a:lnTo>
                  <a:lnTo>
                    <a:pt x="18065750" y="21971000"/>
                  </a:lnTo>
                  <a:lnTo>
                    <a:pt x="18065750" y="21844000"/>
                  </a:lnTo>
                  <a:lnTo>
                    <a:pt x="19208750" y="21844000"/>
                  </a:lnTo>
                  <a:lnTo>
                    <a:pt x="19208750" y="21590000"/>
                  </a:lnTo>
                  <a:lnTo>
                    <a:pt x="20351750" y="21590000"/>
                  </a:lnTo>
                  <a:lnTo>
                    <a:pt x="20351750" y="21082000"/>
                  </a:lnTo>
                  <a:lnTo>
                    <a:pt x="21463000" y="21082000"/>
                  </a:lnTo>
                  <a:lnTo>
                    <a:pt x="21463000" y="20224750"/>
                  </a:lnTo>
                  <a:lnTo>
                    <a:pt x="22606000" y="20224750"/>
                  </a:lnTo>
                  <a:lnTo>
                    <a:pt x="22606000" y="19208750"/>
                  </a:lnTo>
                  <a:lnTo>
                    <a:pt x="23717250" y="19208750"/>
                  </a:lnTo>
                  <a:lnTo>
                    <a:pt x="23717250" y="17843500"/>
                  </a:lnTo>
                  <a:lnTo>
                    <a:pt x="24860250" y="17843500"/>
                  </a:lnTo>
                  <a:lnTo>
                    <a:pt x="24860250" y="16097250"/>
                  </a:lnTo>
                  <a:lnTo>
                    <a:pt x="25971500" y="16097250"/>
                  </a:lnTo>
                  <a:lnTo>
                    <a:pt x="25971500" y="13843000"/>
                  </a:lnTo>
                  <a:lnTo>
                    <a:pt x="27114500" y="13843000"/>
                  </a:lnTo>
                  <a:lnTo>
                    <a:pt x="27114500" y="10001250"/>
                  </a:lnTo>
                  <a:lnTo>
                    <a:pt x="28257500" y="10001250"/>
                  </a:lnTo>
                  <a:lnTo>
                    <a:pt x="28257500" y="0"/>
                  </a:lnTo>
                  <a:lnTo>
                    <a:pt x="29368750" y="0"/>
                  </a:lnTo>
                  <a:lnTo>
                    <a:pt x="29368750" y="8413750"/>
                  </a:lnTo>
                  <a:lnTo>
                    <a:pt x="30511750" y="8413750"/>
                  </a:lnTo>
                  <a:lnTo>
                    <a:pt x="30511750" y="12858750"/>
                  </a:lnTo>
                  <a:lnTo>
                    <a:pt x="31623000" y="12858750"/>
                  </a:lnTo>
                  <a:lnTo>
                    <a:pt x="31623000" y="15589250"/>
                  </a:lnTo>
                  <a:lnTo>
                    <a:pt x="32766000" y="15589250"/>
                  </a:lnTo>
                  <a:lnTo>
                    <a:pt x="32766000" y="17430750"/>
                  </a:lnTo>
                  <a:lnTo>
                    <a:pt x="33877250" y="17430750"/>
                  </a:lnTo>
                  <a:lnTo>
                    <a:pt x="33877250" y="18954750"/>
                  </a:lnTo>
                  <a:lnTo>
                    <a:pt x="35020250" y="18954750"/>
                  </a:lnTo>
                  <a:lnTo>
                    <a:pt x="35020250" y="19970750"/>
                  </a:lnTo>
                  <a:lnTo>
                    <a:pt x="36131500" y="19970750"/>
                  </a:lnTo>
                  <a:lnTo>
                    <a:pt x="36131500" y="20796250"/>
                  </a:lnTo>
                  <a:lnTo>
                    <a:pt x="37274500" y="20796250"/>
                  </a:lnTo>
                  <a:lnTo>
                    <a:pt x="37274500" y="21367750"/>
                  </a:lnTo>
                  <a:lnTo>
                    <a:pt x="38417500" y="21367750"/>
                  </a:lnTo>
                  <a:lnTo>
                    <a:pt x="38417500" y="21748750"/>
                  </a:lnTo>
                  <a:lnTo>
                    <a:pt x="39528750" y="21748750"/>
                  </a:lnTo>
                  <a:lnTo>
                    <a:pt x="39528750" y="21939250"/>
                  </a:lnTo>
                  <a:lnTo>
                    <a:pt x="40671750" y="21939250"/>
                  </a:lnTo>
                  <a:lnTo>
                    <a:pt x="40671750" y="22034500"/>
                  </a:lnTo>
                  <a:lnTo>
                    <a:pt x="41783000" y="22034500"/>
                  </a:lnTo>
                  <a:lnTo>
                    <a:pt x="41783000" y="22066250"/>
                  </a:lnTo>
                  <a:lnTo>
                    <a:pt x="42926000" y="22066250"/>
                  </a:lnTo>
                  <a:lnTo>
                    <a:pt x="42926000" y="22098000"/>
                  </a:lnTo>
                  <a:lnTo>
                    <a:pt x="44037250" y="22098000"/>
                  </a:lnTo>
                  <a:lnTo>
                    <a:pt x="44037250" y="22129750"/>
                  </a:lnTo>
                  <a:lnTo>
                    <a:pt x="46323250" y="22129750"/>
                  </a:lnTo>
                  <a:lnTo>
                    <a:pt x="46323250" y="22161500"/>
                  </a:lnTo>
                  <a:lnTo>
                    <a:pt x="47434500" y="22161500"/>
                  </a:lnTo>
                  <a:lnTo>
                    <a:pt x="47434500" y="22193250"/>
                  </a:lnTo>
                  <a:lnTo>
                    <a:pt x="56483250" y="22193250"/>
                  </a:lnTo>
                  <a:lnTo>
                    <a:pt x="56483250" y="22225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49" name="Freeform 103"/>
            <p:cNvSpPr/>
            <p:nvPr/>
          </p:nvSpPr>
          <p:spPr>
            <a:xfrm>
              <a:off x="958850" y="2524125"/>
              <a:ext cx="0" cy="2470150"/>
            </a:xfrm>
            <a:custGeom>
              <a:avLst/>
              <a:gdLst/>
              <a:ahLst/>
              <a:cxnLst/>
              <a:rect l="0" t="0" r="0" b="0"/>
              <a:pathLst>
                <a:path h="24701500">
                  <a:moveTo>
                    <a:pt x="0" y="2470150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50" name="Freeform 104"/>
            <p:cNvSpPr/>
            <p:nvPr/>
          </p:nvSpPr>
          <p:spPr>
            <a:xfrm>
              <a:off x="958850" y="4994275"/>
              <a:ext cx="107950" cy="0"/>
            </a:xfrm>
            <a:custGeom>
              <a:avLst/>
              <a:gdLst/>
              <a:ahLst/>
              <a:cxnLst/>
              <a:rect l="0" t="0" r="0" b="0"/>
              <a:pathLst>
                <a:path w="1079500">
                  <a:moveTo>
                    <a:pt x="107950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51" name="Freeform 105"/>
            <p:cNvSpPr/>
            <p:nvPr/>
          </p:nvSpPr>
          <p:spPr>
            <a:xfrm>
              <a:off x="958850" y="4803775"/>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52" name="Freeform 106"/>
            <p:cNvSpPr/>
            <p:nvPr/>
          </p:nvSpPr>
          <p:spPr>
            <a:xfrm>
              <a:off x="958850" y="4613275"/>
              <a:ext cx="107950" cy="0"/>
            </a:xfrm>
            <a:custGeom>
              <a:avLst/>
              <a:gdLst/>
              <a:ahLst/>
              <a:cxnLst/>
              <a:rect l="0" t="0" r="0" b="0"/>
              <a:pathLst>
                <a:path w="1079500">
                  <a:moveTo>
                    <a:pt x="107950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53" name="Freeform 107"/>
            <p:cNvSpPr/>
            <p:nvPr/>
          </p:nvSpPr>
          <p:spPr>
            <a:xfrm>
              <a:off x="958850" y="4425950"/>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54" name="Freeform 108"/>
            <p:cNvSpPr/>
            <p:nvPr/>
          </p:nvSpPr>
          <p:spPr>
            <a:xfrm>
              <a:off x="958850" y="4235450"/>
              <a:ext cx="107950" cy="0"/>
            </a:xfrm>
            <a:custGeom>
              <a:avLst/>
              <a:gdLst/>
              <a:ahLst/>
              <a:cxnLst/>
              <a:rect l="0" t="0" r="0" b="0"/>
              <a:pathLst>
                <a:path w="1079500">
                  <a:moveTo>
                    <a:pt x="107950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55" name="Freeform 109"/>
            <p:cNvSpPr/>
            <p:nvPr/>
          </p:nvSpPr>
          <p:spPr>
            <a:xfrm>
              <a:off x="958850" y="4044950"/>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56" name="Freeform 110"/>
            <p:cNvSpPr/>
            <p:nvPr/>
          </p:nvSpPr>
          <p:spPr>
            <a:xfrm>
              <a:off x="958850" y="3857625"/>
              <a:ext cx="107950" cy="0"/>
            </a:xfrm>
            <a:custGeom>
              <a:avLst/>
              <a:gdLst/>
              <a:ahLst/>
              <a:cxnLst/>
              <a:rect l="0" t="0" r="0" b="0"/>
              <a:pathLst>
                <a:path w="1079500">
                  <a:moveTo>
                    <a:pt x="107950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57" name="Freeform 111"/>
            <p:cNvSpPr/>
            <p:nvPr/>
          </p:nvSpPr>
          <p:spPr>
            <a:xfrm>
              <a:off x="958850" y="3667125"/>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58" name="Freeform 112"/>
            <p:cNvSpPr/>
            <p:nvPr/>
          </p:nvSpPr>
          <p:spPr>
            <a:xfrm>
              <a:off x="958850" y="3476625"/>
              <a:ext cx="107950" cy="0"/>
            </a:xfrm>
            <a:custGeom>
              <a:avLst/>
              <a:gdLst/>
              <a:ahLst/>
              <a:cxnLst/>
              <a:rect l="0" t="0" r="0" b="0"/>
              <a:pathLst>
                <a:path w="1079500">
                  <a:moveTo>
                    <a:pt x="107950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59" name="Freeform 113"/>
            <p:cNvSpPr/>
            <p:nvPr/>
          </p:nvSpPr>
          <p:spPr>
            <a:xfrm>
              <a:off x="958850" y="3286125"/>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60" name="Freeform 114"/>
            <p:cNvSpPr/>
            <p:nvPr/>
          </p:nvSpPr>
          <p:spPr>
            <a:xfrm>
              <a:off x="958850" y="3098800"/>
              <a:ext cx="107950" cy="0"/>
            </a:xfrm>
            <a:custGeom>
              <a:avLst/>
              <a:gdLst/>
              <a:ahLst/>
              <a:cxnLst/>
              <a:rect l="0" t="0" r="0" b="0"/>
              <a:pathLst>
                <a:path w="1079500">
                  <a:moveTo>
                    <a:pt x="107950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61" name="Freeform 115"/>
            <p:cNvSpPr/>
            <p:nvPr/>
          </p:nvSpPr>
          <p:spPr>
            <a:xfrm>
              <a:off x="958850" y="2908300"/>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62" name="Freeform 116"/>
            <p:cNvSpPr/>
            <p:nvPr/>
          </p:nvSpPr>
          <p:spPr>
            <a:xfrm>
              <a:off x="958850" y="2717800"/>
              <a:ext cx="107950" cy="0"/>
            </a:xfrm>
            <a:custGeom>
              <a:avLst/>
              <a:gdLst/>
              <a:ahLst/>
              <a:cxnLst/>
              <a:rect l="0" t="0" r="0" b="0"/>
              <a:pathLst>
                <a:path w="1079500">
                  <a:moveTo>
                    <a:pt x="107950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63" name="Freeform 117"/>
            <p:cNvSpPr/>
            <p:nvPr/>
          </p:nvSpPr>
          <p:spPr>
            <a:xfrm>
              <a:off x="958850" y="2717800"/>
              <a:ext cx="107950" cy="0"/>
            </a:xfrm>
            <a:custGeom>
              <a:avLst/>
              <a:gdLst/>
              <a:ahLst/>
              <a:cxnLst/>
              <a:rect l="0" t="0" r="0" b="0"/>
              <a:pathLst>
                <a:path w="1079500">
                  <a:moveTo>
                    <a:pt x="107950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64" name="Freeform 118"/>
            <p:cNvSpPr/>
            <p:nvPr/>
          </p:nvSpPr>
          <p:spPr>
            <a:xfrm>
              <a:off x="958850" y="2530475"/>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65" name="Freeform 119"/>
            <p:cNvSpPr/>
            <p:nvPr/>
          </p:nvSpPr>
          <p:spPr>
            <a:xfrm>
              <a:off x="739775" y="4943475"/>
              <a:ext cx="63500" cy="98425"/>
            </a:xfrm>
            <a:custGeom>
              <a:avLst/>
              <a:gdLst/>
              <a:ahLst/>
              <a:cxnLst/>
              <a:rect l="0" t="0" r="0" b="0"/>
              <a:pathLst>
                <a:path w="635000" h="984250">
                  <a:moveTo>
                    <a:pt x="285750" y="0"/>
                  </a:moveTo>
                  <a:lnTo>
                    <a:pt x="127000" y="63500"/>
                  </a:lnTo>
                  <a:lnTo>
                    <a:pt x="31750" y="190500"/>
                  </a:lnTo>
                  <a:lnTo>
                    <a:pt x="0" y="444500"/>
                  </a:lnTo>
                  <a:lnTo>
                    <a:pt x="0" y="571500"/>
                  </a:lnTo>
                  <a:lnTo>
                    <a:pt x="31750" y="793750"/>
                  </a:lnTo>
                  <a:lnTo>
                    <a:pt x="127000" y="952500"/>
                  </a:lnTo>
                  <a:lnTo>
                    <a:pt x="285750" y="984250"/>
                  </a:lnTo>
                  <a:lnTo>
                    <a:pt x="381000" y="984250"/>
                  </a:lnTo>
                  <a:lnTo>
                    <a:pt x="508000" y="952500"/>
                  </a:lnTo>
                  <a:lnTo>
                    <a:pt x="603250" y="793750"/>
                  </a:lnTo>
                  <a:lnTo>
                    <a:pt x="635000" y="571500"/>
                  </a:lnTo>
                  <a:lnTo>
                    <a:pt x="635000" y="444500"/>
                  </a:lnTo>
                  <a:lnTo>
                    <a:pt x="603250" y="190500"/>
                  </a:lnTo>
                  <a:lnTo>
                    <a:pt x="508000" y="63500"/>
                  </a:lnTo>
                  <a:lnTo>
                    <a:pt x="381000" y="0"/>
                  </a:lnTo>
                  <a:lnTo>
                    <a:pt x="285750" y="0"/>
                  </a:lnTo>
                  <a:close/>
                  <a:moveTo>
                    <a:pt x="50101500" y="574992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66" name="Freeform 120"/>
            <p:cNvSpPr/>
            <p:nvPr/>
          </p:nvSpPr>
          <p:spPr>
            <a:xfrm>
              <a:off x="457200" y="4565650"/>
              <a:ext cx="63500" cy="98425"/>
            </a:xfrm>
            <a:custGeom>
              <a:avLst/>
              <a:gdLst/>
              <a:ahLst/>
              <a:cxnLst/>
              <a:rect l="0" t="0" r="0" b="0"/>
              <a:pathLst>
                <a:path w="635000" h="984250">
                  <a:moveTo>
                    <a:pt x="571500" y="0"/>
                  </a:moveTo>
                  <a:lnTo>
                    <a:pt x="95250" y="0"/>
                  </a:lnTo>
                  <a:lnTo>
                    <a:pt x="31750" y="412750"/>
                  </a:lnTo>
                  <a:lnTo>
                    <a:pt x="95250" y="381000"/>
                  </a:lnTo>
                  <a:lnTo>
                    <a:pt x="222250" y="317500"/>
                  </a:lnTo>
                  <a:lnTo>
                    <a:pt x="381000" y="317500"/>
                  </a:lnTo>
                  <a:lnTo>
                    <a:pt x="508000" y="381000"/>
                  </a:lnTo>
                  <a:lnTo>
                    <a:pt x="603250" y="476250"/>
                  </a:lnTo>
                  <a:lnTo>
                    <a:pt x="635000" y="603250"/>
                  </a:lnTo>
                  <a:lnTo>
                    <a:pt x="635000" y="698500"/>
                  </a:lnTo>
                  <a:lnTo>
                    <a:pt x="603250" y="857250"/>
                  </a:lnTo>
                  <a:lnTo>
                    <a:pt x="508000" y="920750"/>
                  </a:lnTo>
                  <a:lnTo>
                    <a:pt x="381000" y="984250"/>
                  </a:lnTo>
                  <a:lnTo>
                    <a:pt x="222250" y="984250"/>
                  </a:lnTo>
                  <a:lnTo>
                    <a:pt x="95250" y="920750"/>
                  </a:lnTo>
                  <a:lnTo>
                    <a:pt x="31750" y="889000"/>
                  </a:lnTo>
                  <a:lnTo>
                    <a:pt x="0" y="793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67" name="Freeform 121"/>
            <p:cNvSpPr/>
            <p:nvPr/>
          </p:nvSpPr>
          <p:spPr>
            <a:xfrm>
              <a:off x="549275" y="4565650"/>
              <a:ext cx="66675" cy="98425"/>
            </a:xfrm>
            <a:custGeom>
              <a:avLst/>
              <a:gdLst/>
              <a:ahLst/>
              <a:cxnLst/>
              <a:rect l="0" t="0" r="0" b="0"/>
              <a:pathLst>
                <a:path w="666750" h="984250">
                  <a:moveTo>
                    <a:pt x="285750" y="0"/>
                  </a:moveTo>
                  <a:lnTo>
                    <a:pt x="158750" y="31750"/>
                  </a:lnTo>
                  <a:lnTo>
                    <a:pt x="63500" y="190500"/>
                  </a:lnTo>
                  <a:lnTo>
                    <a:pt x="0" y="412750"/>
                  </a:lnTo>
                  <a:lnTo>
                    <a:pt x="0" y="571500"/>
                  </a:lnTo>
                  <a:lnTo>
                    <a:pt x="63500" y="793750"/>
                  </a:lnTo>
                  <a:lnTo>
                    <a:pt x="158750" y="920750"/>
                  </a:lnTo>
                  <a:lnTo>
                    <a:pt x="285750" y="984250"/>
                  </a:lnTo>
                  <a:lnTo>
                    <a:pt x="381000" y="984250"/>
                  </a:lnTo>
                  <a:lnTo>
                    <a:pt x="539750" y="920750"/>
                  </a:lnTo>
                  <a:lnTo>
                    <a:pt x="635000" y="793750"/>
                  </a:lnTo>
                  <a:lnTo>
                    <a:pt x="666750" y="571500"/>
                  </a:lnTo>
                  <a:lnTo>
                    <a:pt x="666750" y="412750"/>
                  </a:lnTo>
                  <a:lnTo>
                    <a:pt x="635000" y="190500"/>
                  </a:lnTo>
                  <a:lnTo>
                    <a:pt x="539750" y="31750"/>
                  </a:lnTo>
                  <a:lnTo>
                    <a:pt x="381000" y="0"/>
                  </a:lnTo>
                  <a:lnTo>
                    <a:pt x="285750" y="0"/>
                  </a:lnTo>
                  <a:close/>
                  <a:moveTo>
                    <a:pt x="55784750" y="6127750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68" name="Freeform 122"/>
            <p:cNvSpPr/>
            <p:nvPr/>
          </p:nvSpPr>
          <p:spPr>
            <a:xfrm>
              <a:off x="644525" y="4565650"/>
              <a:ext cx="66675" cy="98425"/>
            </a:xfrm>
            <a:custGeom>
              <a:avLst/>
              <a:gdLst/>
              <a:ahLst/>
              <a:cxnLst/>
              <a:rect l="0" t="0" r="0" b="0"/>
              <a:pathLst>
                <a:path w="666750" h="984250">
                  <a:moveTo>
                    <a:pt x="285750" y="0"/>
                  </a:moveTo>
                  <a:lnTo>
                    <a:pt x="127000" y="31750"/>
                  </a:lnTo>
                  <a:lnTo>
                    <a:pt x="31750" y="190500"/>
                  </a:lnTo>
                  <a:lnTo>
                    <a:pt x="0" y="412750"/>
                  </a:lnTo>
                  <a:lnTo>
                    <a:pt x="0" y="571500"/>
                  </a:lnTo>
                  <a:lnTo>
                    <a:pt x="31750" y="793750"/>
                  </a:lnTo>
                  <a:lnTo>
                    <a:pt x="127000" y="920750"/>
                  </a:lnTo>
                  <a:lnTo>
                    <a:pt x="285750" y="984250"/>
                  </a:lnTo>
                  <a:lnTo>
                    <a:pt x="381000" y="984250"/>
                  </a:lnTo>
                  <a:lnTo>
                    <a:pt x="508000" y="920750"/>
                  </a:lnTo>
                  <a:lnTo>
                    <a:pt x="603250" y="793750"/>
                  </a:lnTo>
                  <a:lnTo>
                    <a:pt x="666750" y="571500"/>
                  </a:lnTo>
                  <a:lnTo>
                    <a:pt x="666750" y="412750"/>
                  </a:lnTo>
                  <a:lnTo>
                    <a:pt x="603250" y="190500"/>
                  </a:lnTo>
                  <a:lnTo>
                    <a:pt x="508000" y="31750"/>
                  </a:lnTo>
                  <a:lnTo>
                    <a:pt x="381000" y="0"/>
                  </a:lnTo>
                  <a:lnTo>
                    <a:pt x="285750" y="0"/>
                  </a:lnTo>
                  <a:close/>
                  <a:moveTo>
                    <a:pt x="54832250" y="6127750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69" name="Freeform 123"/>
            <p:cNvSpPr/>
            <p:nvPr/>
          </p:nvSpPr>
          <p:spPr>
            <a:xfrm>
              <a:off x="739775" y="4565650"/>
              <a:ext cx="63500" cy="98425"/>
            </a:xfrm>
            <a:custGeom>
              <a:avLst/>
              <a:gdLst/>
              <a:ahLst/>
              <a:cxnLst/>
              <a:rect l="0" t="0" r="0" b="0"/>
              <a:pathLst>
                <a:path w="635000" h="984250">
                  <a:moveTo>
                    <a:pt x="285750" y="0"/>
                  </a:moveTo>
                  <a:lnTo>
                    <a:pt x="127000" y="31750"/>
                  </a:lnTo>
                  <a:lnTo>
                    <a:pt x="31750" y="190500"/>
                  </a:lnTo>
                  <a:lnTo>
                    <a:pt x="0" y="412750"/>
                  </a:lnTo>
                  <a:lnTo>
                    <a:pt x="0" y="571500"/>
                  </a:lnTo>
                  <a:lnTo>
                    <a:pt x="31750" y="793750"/>
                  </a:lnTo>
                  <a:lnTo>
                    <a:pt x="127000" y="920750"/>
                  </a:lnTo>
                  <a:lnTo>
                    <a:pt x="285750" y="984250"/>
                  </a:lnTo>
                  <a:lnTo>
                    <a:pt x="381000" y="984250"/>
                  </a:lnTo>
                  <a:lnTo>
                    <a:pt x="508000" y="920750"/>
                  </a:lnTo>
                  <a:lnTo>
                    <a:pt x="603250" y="793750"/>
                  </a:lnTo>
                  <a:lnTo>
                    <a:pt x="635000" y="571500"/>
                  </a:lnTo>
                  <a:lnTo>
                    <a:pt x="635000" y="412750"/>
                  </a:lnTo>
                  <a:lnTo>
                    <a:pt x="603250" y="190500"/>
                  </a:lnTo>
                  <a:lnTo>
                    <a:pt x="508000" y="31750"/>
                  </a:lnTo>
                  <a:lnTo>
                    <a:pt x="381000" y="0"/>
                  </a:lnTo>
                  <a:lnTo>
                    <a:pt x="285750" y="0"/>
                  </a:lnTo>
                  <a:close/>
                  <a:moveTo>
                    <a:pt x="53879750" y="6127750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70" name="Freeform 124"/>
            <p:cNvSpPr/>
            <p:nvPr/>
          </p:nvSpPr>
          <p:spPr>
            <a:xfrm>
              <a:off x="377825" y="4184650"/>
              <a:ext cx="22225" cy="101600"/>
            </a:xfrm>
            <a:custGeom>
              <a:avLst/>
              <a:gdLst/>
              <a:ahLst/>
              <a:cxnLst/>
              <a:rect l="0" t="0" r="0" b="0"/>
              <a:pathLst>
                <a:path w="222250" h="1016000">
                  <a:moveTo>
                    <a:pt x="0" y="190500"/>
                  </a:moveTo>
                  <a:lnTo>
                    <a:pt x="63500" y="158750"/>
                  </a:lnTo>
                  <a:lnTo>
                    <a:pt x="222250" y="0"/>
                  </a:lnTo>
                  <a:lnTo>
                    <a:pt x="222250" y="1016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71" name="Freeform 125"/>
            <p:cNvSpPr/>
            <p:nvPr/>
          </p:nvSpPr>
          <p:spPr>
            <a:xfrm>
              <a:off x="457200" y="4184650"/>
              <a:ext cx="63500" cy="101600"/>
            </a:xfrm>
            <a:custGeom>
              <a:avLst/>
              <a:gdLst/>
              <a:ahLst/>
              <a:cxnLst/>
              <a:rect l="0" t="0" r="0" b="0"/>
              <a:pathLst>
                <a:path w="635000" h="1016000">
                  <a:moveTo>
                    <a:pt x="285750" y="0"/>
                  </a:moveTo>
                  <a:lnTo>
                    <a:pt x="127000" y="63500"/>
                  </a:lnTo>
                  <a:lnTo>
                    <a:pt x="31750" y="190500"/>
                  </a:lnTo>
                  <a:lnTo>
                    <a:pt x="0" y="444500"/>
                  </a:lnTo>
                  <a:lnTo>
                    <a:pt x="0" y="571500"/>
                  </a:lnTo>
                  <a:lnTo>
                    <a:pt x="31750" y="825500"/>
                  </a:lnTo>
                  <a:lnTo>
                    <a:pt x="127000" y="952500"/>
                  </a:lnTo>
                  <a:lnTo>
                    <a:pt x="285750" y="1016000"/>
                  </a:lnTo>
                  <a:lnTo>
                    <a:pt x="381000" y="1016000"/>
                  </a:lnTo>
                  <a:lnTo>
                    <a:pt x="508000" y="952500"/>
                  </a:lnTo>
                  <a:lnTo>
                    <a:pt x="603250" y="825500"/>
                  </a:lnTo>
                  <a:lnTo>
                    <a:pt x="635000" y="571500"/>
                  </a:lnTo>
                  <a:lnTo>
                    <a:pt x="635000" y="444500"/>
                  </a:lnTo>
                  <a:lnTo>
                    <a:pt x="603250" y="190500"/>
                  </a:lnTo>
                  <a:lnTo>
                    <a:pt x="508000" y="63500"/>
                  </a:lnTo>
                  <a:lnTo>
                    <a:pt x="381000" y="0"/>
                  </a:lnTo>
                  <a:lnTo>
                    <a:pt x="285750" y="0"/>
                  </a:lnTo>
                  <a:close/>
                  <a:moveTo>
                    <a:pt x="60515500" y="6508750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72" name="Freeform 126"/>
            <p:cNvSpPr/>
            <p:nvPr/>
          </p:nvSpPr>
          <p:spPr>
            <a:xfrm>
              <a:off x="549275" y="4184650"/>
              <a:ext cx="66675" cy="101600"/>
            </a:xfrm>
            <a:custGeom>
              <a:avLst/>
              <a:gdLst/>
              <a:ahLst/>
              <a:cxnLst/>
              <a:rect l="0" t="0" r="0" b="0"/>
              <a:pathLst>
                <a:path w="666750" h="1016000">
                  <a:moveTo>
                    <a:pt x="285750" y="0"/>
                  </a:moveTo>
                  <a:lnTo>
                    <a:pt x="158750" y="63500"/>
                  </a:lnTo>
                  <a:lnTo>
                    <a:pt x="63500" y="190500"/>
                  </a:lnTo>
                  <a:lnTo>
                    <a:pt x="0" y="444500"/>
                  </a:lnTo>
                  <a:lnTo>
                    <a:pt x="0" y="571500"/>
                  </a:lnTo>
                  <a:lnTo>
                    <a:pt x="63500" y="825500"/>
                  </a:lnTo>
                  <a:lnTo>
                    <a:pt x="158750" y="952500"/>
                  </a:lnTo>
                  <a:lnTo>
                    <a:pt x="285750" y="1016000"/>
                  </a:lnTo>
                  <a:lnTo>
                    <a:pt x="381000" y="1016000"/>
                  </a:lnTo>
                  <a:lnTo>
                    <a:pt x="539750" y="952500"/>
                  </a:lnTo>
                  <a:lnTo>
                    <a:pt x="635000" y="825500"/>
                  </a:lnTo>
                  <a:lnTo>
                    <a:pt x="666750" y="571500"/>
                  </a:lnTo>
                  <a:lnTo>
                    <a:pt x="666750" y="444500"/>
                  </a:lnTo>
                  <a:lnTo>
                    <a:pt x="635000" y="190500"/>
                  </a:lnTo>
                  <a:lnTo>
                    <a:pt x="539750" y="63500"/>
                  </a:lnTo>
                  <a:lnTo>
                    <a:pt x="381000" y="0"/>
                  </a:lnTo>
                  <a:lnTo>
                    <a:pt x="285750" y="0"/>
                  </a:lnTo>
                  <a:close/>
                  <a:moveTo>
                    <a:pt x="59594750" y="6508750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73" name="Freeform 127"/>
            <p:cNvSpPr/>
            <p:nvPr/>
          </p:nvSpPr>
          <p:spPr>
            <a:xfrm>
              <a:off x="644525" y="4184650"/>
              <a:ext cx="66675" cy="101600"/>
            </a:xfrm>
            <a:custGeom>
              <a:avLst/>
              <a:gdLst/>
              <a:ahLst/>
              <a:cxnLst/>
              <a:rect l="0" t="0" r="0" b="0"/>
              <a:pathLst>
                <a:path w="666750" h="1016000">
                  <a:moveTo>
                    <a:pt x="285750" y="0"/>
                  </a:moveTo>
                  <a:lnTo>
                    <a:pt x="127000" y="63500"/>
                  </a:lnTo>
                  <a:lnTo>
                    <a:pt x="31750" y="190500"/>
                  </a:lnTo>
                  <a:lnTo>
                    <a:pt x="0" y="444500"/>
                  </a:lnTo>
                  <a:lnTo>
                    <a:pt x="0" y="571500"/>
                  </a:lnTo>
                  <a:lnTo>
                    <a:pt x="31750" y="825500"/>
                  </a:lnTo>
                  <a:lnTo>
                    <a:pt x="127000" y="952500"/>
                  </a:lnTo>
                  <a:lnTo>
                    <a:pt x="285750" y="1016000"/>
                  </a:lnTo>
                  <a:lnTo>
                    <a:pt x="381000" y="1016000"/>
                  </a:lnTo>
                  <a:lnTo>
                    <a:pt x="508000" y="952500"/>
                  </a:lnTo>
                  <a:lnTo>
                    <a:pt x="603250" y="825500"/>
                  </a:lnTo>
                  <a:lnTo>
                    <a:pt x="666750" y="571500"/>
                  </a:lnTo>
                  <a:lnTo>
                    <a:pt x="666750" y="444500"/>
                  </a:lnTo>
                  <a:lnTo>
                    <a:pt x="603250" y="190500"/>
                  </a:lnTo>
                  <a:lnTo>
                    <a:pt x="508000" y="63500"/>
                  </a:lnTo>
                  <a:lnTo>
                    <a:pt x="381000" y="0"/>
                  </a:lnTo>
                  <a:lnTo>
                    <a:pt x="285750" y="0"/>
                  </a:lnTo>
                  <a:close/>
                  <a:moveTo>
                    <a:pt x="58642250" y="6508750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74" name="Freeform 128"/>
            <p:cNvSpPr/>
            <p:nvPr/>
          </p:nvSpPr>
          <p:spPr>
            <a:xfrm>
              <a:off x="739775" y="4184650"/>
              <a:ext cx="63500" cy="101600"/>
            </a:xfrm>
            <a:custGeom>
              <a:avLst/>
              <a:gdLst/>
              <a:ahLst/>
              <a:cxnLst/>
              <a:rect l="0" t="0" r="0" b="0"/>
              <a:pathLst>
                <a:path w="635000" h="1016000">
                  <a:moveTo>
                    <a:pt x="285750" y="0"/>
                  </a:moveTo>
                  <a:lnTo>
                    <a:pt x="127000" y="63500"/>
                  </a:lnTo>
                  <a:lnTo>
                    <a:pt x="31750" y="190500"/>
                  </a:lnTo>
                  <a:lnTo>
                    <a:pt x="0" y="444500"/>
                  </a:lnTo>
                  <a:lnTo>
                    <a:pt x="0" y="571500"/>
                  </a:lnTo>
                  <a:lnTo>
                    <a:pt x="31750" y="825500"/>
                  </a:lnTo>
                  <a:lnTo>
                    <a:pt x="127000" y="952500"/>
                  </a:lnTo>
                  <a:lnTo>
                    <a:pt x="285750" y="1016000"/>
                  </a:lnTo>
                  <a:lnTo>
                    <a:pt x="381000" y="1016000"/>
                  </a:lnTo>
                  <a:lnTo>
                    <a:pt x="508000" y="952500"/>
                  </a:lnTo>
                  <a:lnTo>
                    <a:pt x="603250" y="825500"/>
                  </a:lnTo>
                  <a:lnTo>
                    <a:pt x="635000" y="571500"/>
                  </a:lnTo>
                  <a:lnTo>
                    <a:pt x="635000" y="444500"/>
                  </a:lnTo>
                  <a:lnTo>
                    <a:pt x="603250" y="190500"/>
                  </a:lnTo>
                  <a:lnTo>
                    <a:pt x="508000" y="63500"/>
                  </a:lnTo>
                  <a:lnTo>
                    <a:pt x="381000" y="0"/>
                  </a:lnTo>
                  <a:lnTo>
                    <a:pt x="285750" y="0"/>
                  </a:lnTo>
                  <a:close/>
                  <a:moveTo>
                    <a:pt x="57689750" y="6508750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75" name="Freeform 129"/>
            <p:cNvSpPr/>
            <p:nvPr/>
          </p:nvSpPr>
          <p:spPr>
            <a:xfrm>
              <a:off x="377825" y="3806825"/>
              <a:ext cx="22225" cy="98425"/>
            </a:xfrm>
            <a:custGeom>
              <a:avLst/>
              <a:gdLst/>
              <a:ahLst/>
              <a:cxnLst/>
              <a:rect l="0" t="0" r="0" b="0"/>
              <a:pathLst>
                <a:path w="222250" h="984250">
                  <a:moveTo>
                    <a:pt x="0" y="190500"/>
                  </a:moveTo>
                  <a:lnTo>
                    <a:pt x="63500" y="127000"/>
                  </a:lnTo>
                  <a:lnTo>
                    <a:pt x="222250" y="0"/>
                  </a:lnTo>
                  <a:lnTo>
                    <a:pt x="22225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76" name="Freeform 130"/>
            <p:cNvSpPr/>
            <p:nvPr/>
          </p:nvSpPr>
          <p:spPr>
            <a:xfrm>
              <a:off x="457200" y="3806825"/>
              <a:ext cx="63500" cy="98425"/>
            </a:xfrm>
            <a:custGeom>
              <a:avLst/>
              <a:gdLst/>
              <a:ahLst/>
              <a:cxnLst/>
              <a:rect l="0" t="0" r="0" b="0"/>
              <a:pathLst>
                <a:path w="635000" h="984250">
                  <a:moveTo>
                    <a:pt x="571500" y="0"/>
                  </a:moveTo>
                  <a:lnTo>
                    <a:pt x="95250" y="0"/>
                  </a:lnTo>
                  <a:lnTo>
                    <a:pt x="31750" y="412750"/>
                  </a:lnTo>
                  <a:lnTo>
                    <a:pt x="95250" y="381000"/>
                  </a:lnTo>
                  <a:lnTo>
                    <a:pt x="222250" y="317500"/>
                  </a:lnTo>
                  <a:lnTo>
                    <a:pt x="381000" y="317500"/>
                  </a:lnTo>
                  <a:lnTo>
                    <a:pt x="508000" y="381000"/>
                  </a:lnTo>
                  <a:lnTo>
                    <a:pt x="603250" y="476250"/>
                  </a:lnTo>
                  <a:lnTo>
                    <a:pt x="635000" y="603250"/>
                  </a:lnTo>
                  <a:lnTo>
                    <a:pt x="635000" y="698500"/>
                  </a:lnTo>
                  <a:lnTo>
                    <a:pt x="603250" y="857250"/>
                  </a:lnTo>
                  <a:lnTo>
                    <a:pt x="508000" y="952500"/>
                  </a:lnTo>
                  <a:lnTo>
                    <a:pt x="381000" y="984250"/>
                  </a:lnTo>
                  <a:lnTo>
                    <a:pt x="222250" y="984250"/>
                  </a:lnTo>
                  <a:lnTo>
                    <a:pt x="95250" y="952500"/>
                  </a:lnTo>
                  <a:lnTo>
                    <a:pt x="31750" y="889000"/>
                  </a:lnTo>
                  <a:lnTo>
                    <a:pt x="0" y="793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77" name="Freeform 131"/>
            <p:cNvSpPr/>
            <p:nvPr/>
          </p:nvSpPr>
          <p:spPr>
            <a:xfrm>
              <a:off x="549275" y="3806825"/>
              <a:ext cx="66675" cy="98425"/>
            </a:xfrm>
            <a:custGeom>
              <a:avLst/>
              <a:gdLst/>
              <a:ahLst/>
              <a:cxnLst/>
              <a:rect l="0" t="0" r="0" b="0"/>
              <a:pathLst>
                <a:path w="666750" h="984250">
                  <a:moveTo>
                    <a:pt x="285750" y="0"/>
                  </a:moveTo>
                  <a:lnTo>
                    <a:pt x="158750" y="31750"/>
                  </a:lnTo>
                  <a:lnTo>
                    <a:pt x="63500" y="190500"/>
                  </a:lnTo>
                  <a:lnTo>
                    <a:pt x="0" y="412750"/>
                  </a:lnTo>
                  <a:lnTo>
                    <a:pt x="0" y="571500"/>
                  </a:lnTo>
                  <a:lnTo>
                    <a:pt x="63500" y="793750"/>
                  </a:lnTo>
                  <a:lnTo>
                    <a:pt x="158750" y="952500"/>
                  </a:lnTo>
                  <a:lnTo>
                    <a:pt x="285750" y="984250"/>
                  </a:lnTo>
                  <a:lnTo>
                    <a:pt x="381000" y="984250"/>
                  </a:lnTo>
                  <a:lnTo>
                    <a:pt x="539750" y="952500"/>
                  </a:lnTo>
                  <a:lnTo>
                    <a:pt x="635000" y="793750"/>
                  </a:lnTo>
                  <a:lnTo>
                    <a:pt x="666750" y="571500"/>
                  </a:lnTo>
                  <a:lnTo>
                    <a:pt x="666750" y="412750"/>
                  </a:lnTo>
                  <a:lnTo>
                    <a:pt x="635000" y="190500"/>
                  </a:lnTo>
                  <a:lnTo>
                    <a:pt x="539750" y="31750"/>
                  </a:lnTo>
                  <a:lnTo>
                    <a:pt x="381000" y="0"/>
                  </a:lnTo>
                  <a:lnTo>
                    <a:pt x="285750" y="0"/>
                  </a:lnTo>
                  <a:close/>
                  <a:moveTo>
                    <a:pt x="63373000" y="68865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78" name="Freeform 132"/>
            <p:cNvSpPr/>
            <p:nvPr/>
          </p:nvSpPr>
          <p:spPr>
            <a:xfrm>
              <a:off x="644525" y="3806825"/>
              <a:ext cx="66675" cy="98425"/>
            </a:xfrm>
            <a:custGeom>
              <a:avLst/>
              <a:gdLst/>
              <a:ahLst/>
              <a:cxnLst/>
              <a:rect l="0" t="0" r="0" b="0"/>
              <a:pathLst>
                <a:path w="666750" h="984250">
                  <a:moveTo>
                    <a:pt x="285750" y="0"/>
                  </a:moveTo>
                  <a:lnTo>
                    <a:pt x="127000" y="31750"/>
                  </a:lnTo>
                  <a:lnTo>
                    <a:pt x="31750" y="190500"/>
                  </a:lnTo>
                  <a:lnTo>
                    <a:pt x="0" y="412750"/>
                  </a:lnTo>
                  <a:lnTo>
                    <a:pt x="0" y="571500"/>
                  </a:lnTo>
                  <a:lnTo>
                    <a:pt x="31750" y="793750"/>
                  </a:lnTo>
                  <a:lnTo>
                    <a:pt x="127000" y="952500"/>
                  </a:lnTo>
                  <a:lnTo>
                    <a:pt x="285750" y="984250"/>
                  </a:lnTo>
                  <a:lnTo>
                    <a:pt x="381000" y="984250"/>
                  </a:lnTo>
                  <a:lnTo>
                    <a:pt x="508000" y="952500"/>
                  </a:lnTo>
                  <a:lnTo>
                    <a:pt x="603250" y="793750"/>
                  </a:lnTo>
                  <a:lnTo>
                    <a:pt x="666750" y="571500"/>
                  </a:lnTo>
                  <a:lnTo>
                    <a:pt x="666750" y="412750"/>
                  </a:lnTo>
                  <a:lnTo>
                    <a:pt x="603250" y="190500"/>
                  </a:lnTo>
                  <a:lnTo>
                    <a:pt x="508000" y="31750"/>
                  </a:lnTo>
                  <a:lnTo>
                    <a:pt x="381000" y="0"/>
                  </a:lnTo>
                  <a:lnTo>
                    <a:pt x="285750" y="0"/>
                  </a:lnTo>
                  <a:close/>
                  <a:moveTo>
                    <a:pt x="62420500" y="68865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79" name="Freeform 133"/>
            <p:cNvSpPr/>
            <p:nvPr/>
          </p:nvSpPr>
          <p:spPr>
            <a:xfrm>
              <a:off x="739775" y="3806825"/>
              <a:ext cx="63500" cy="98425"/>
            </a:xfrm>
            <a:custGeom>
              <a:avLst/>
              <a:gdLst/>
              <a:ahLst/>
              <a:cxnLst/>
              <a:rect l="0" t="0" r="0" b="0"/>
              <a:pathLst>
                <a:path w="635000" h="984250">
                  <a:moveTo>
                    <a:pt x="285750" y="0"/>
                  </a:moveTo>
                  <a:lnTo>
                    <a:pt x="127000" y="31750"/>
                  </a:lnTo>
                  <a:lnTo>
                    <a:pt x="31750" y="190500"/>
                  </a:lnTo>
                  <a:lnTo>
                    <a:pt x="0" y="412750"/>
                  </a:lnTo>
                  <a:lnTo>
                    <a:pt x="0" y="571500"/>
                  </a:lnTo>
                  <a:lnTo>
                    <a:pt x="31750" y="793750"/>
                  </a:lnTo>
                  <a:lnTo>
                    <a:pt x="127000" y="952500"/>
                  </a:lnTo>
                  <a:lnTo>
                    <a:pt x="285750" y="984250"/>
                  </a:lnTo>
                  <a:lnTo>
                    <a:pt x="381000" y="984250"/>
                  </a:lnTo>
                  <a:lnTo>
                    <a:pt x="508000" y="952500"/>
                  </a:lnTo>
                  <a:lnTo>
                    <a:pt x="603250" y="793750"/>
                  </a:lnTo>
                  <a:lnTo>
                    <a:pt x="635000" y="571500"/>
                  </a:lnTo>
                  <a:lnTo>
                    <a:pt x="635000" y="412750"/>
                  </a:lnTo>
                  <a:lnTo>
                    <a:pt x="603250" y="190500"/>
                  </a:lnTo>
                  <a:lnTo>
                    <a:pt x="508000" y="31750"/>
                  </a:lnTo>
                  <a:lnTo>
                    <a:pt x="381000" y="0"/>
                  </a:lnTo>
                  <a:lnTo>
                    <a:pt x="285750" y="0"/>
                  </a:lnTo>
                  <a:close/>
                  <a:moveTo>
                    <a:pt x="61468000" y="68865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80" name="Freeform 134"/>
            <p:cNvSpPr/>
            <p:nvPr/>
          </p:nvSpPr>
          <p:spPr>
            <a:xfrm>
              <a:off x="361950" y="3429000"/>
              <a:ext cx="66675" cy="98425"/>
            </a:xfrm>
            <a:custGeom>
              <a:avLst/>
              <a:gdLst/>
              <a:ahLst/>
              <a:cxnLst/>
              <a:rect l="0" t="0" r="0" b="0"/>
              <a:pathLst>
                <a:path w="666750" h="984250">
                  <a:moveTo>
                    <a:pt x="63500" y="222250"/>
                  </a:moveTo>
                  <a:lnTo>
                    <a:pt x="63500" y="158750"/>
                  </a:lnTo>
                  <a:lnTo>
                    <a:pt x="95250" y="95250"/>
                  </a:lnTo>
                  <a:lnTo>
                    <a:pt x="158750" y="31750"/>
                  </a:lnTo>
                  <a:lnTo>
                    <a:pt x="222250" y="0"/>
                  </a:lnTo>
                  <a:lnTo>
                    <a:pt x="412750" y="0"/>
                  </a:lnTo>
                  <a:lnTo>
                    <a:pt x="508000" y="31750"/>
                  </a:lnTo>
                  <a:lnTo>
                    <a:pt x="571500" y="95250"/>
                  </a:lnTo>
                  <a:lnTo>
                    <a:pt x="603250" y="158750"/>
                  </a:lnTo>
                  <a:lnTo>
                    <a:pt x="603250" y="254000"/>
                  </a:lnTo>
                  <a:lnTo>
                    <a:pt x="571500" y="349250"/>
                  </a:lnTo>
                  <a:lnTo>
                    <a:pt x="476250" y="508000"/>
                  </a:lnTo>
                  <a:lnTo>
                    <a:pt x="0" y="984250"/>
                  </a:lnTo>
                  <a:lnTo>
                    <a:pt x="66675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81" name="Freeform 135"/>
            <p:cNvSpPr/>
            <p:nvPr/>
          </p:nvSpPr>
          <p:spPr>
            <a:xfrm>
              <a:off x="457200" y="3429000"/>
              <a:ext cx="63500" cy="98425"/>
            </a:xfrm>
            <a:custGeom>
              <a:avLst/>
              <a:gdLst/>
              <a:ahLst/>
              <a:cxnLst/>
              <a:rect l="0" t="0" r="0" b="0"/>
              <a:pathLst>
                <a:path w="635000" h="984250">
                  <a:moveTo>
                    <a:pt x="285750" y="0"/>
                  </a:moveTo>
                  <a:lnTo>
                    <a:pt x="127000" y="31750"/>
                  </a:lnTo>
                  <a:lnTo>
                    <a:pt x="31750" y="158750"/>
                  </a:lnTo>
                  <a:lnTo>
                    <a:pt x="0" y="412750"/>
                  </a:lnTo>
                  <a:lnTo>
                    <a:pt x="0" y="539750"/>
                  </a:lnTo>
                  <a:lnTo>
                    <a:pt x="31750" y="793750"/>
                  </a:lnTo>
                  <a:lnTo>
                    <a:pt x="127000" y="920750"/>
                  </a:lnTo>
                  <a:lnTo>
                    <a:pt x="285750" y="984250"/>
                  </a:lnTo>
                  <a:lnTo>
                    <a:pt x="381000" y="984250"/>
                  </a:lnTo>
                  <a:lnTo>
                    <a:pt x="508000" y="920750"/>
                  </a:lnTo>
                  <a:lnTo>
                    <a:pt x="603250" y="793750"/>
                  </a:lnTo>
                  <a:lnTo>
                    <a:pt x="635000" y="539750"/>
                  </a:lnTo>
                  <a:lnTo>
                    <a:pt x="635000" y="412750"/>
                  </a:lnTo>
                  <a:lnTo>
                    <a:pt x="603250" y="158750"/>
                  </a:lnTo>
                  <a:lnTo>
                    <a:pt x="508000" y="31750"/>
                  </a:lnTo>
                  <a:lnTo>
                    <a:pt x="381000" y="0"/>
                  </a:lnTo>
                  <a:lnTo>
                    <a:pt x="285750" y="0"/>
                  </a:lnTo>
                  <a:close/>
                  <a:moveTo>
                    <a:pt x="68072000" y="7264400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82" name="Freeform 136"/>
            <p:cNvSpPr/>
            <p:nvPr/>
          </p:nvSpPr>
          <p:spPr>
            <a:xfrm>
              <a:off x="549275" y="3429000"/>
              <a:ext cx="66675" cy="98425"/>
            </a:xfrm>
            <a:custGeom>
              <a:avLst/>
              <a:gdLst/>
              <a:ahLst/>
              <a:cxnLst/>
              <a:rect l="0" t="0" r="0" b="0"/>
              <a:pathLst>
                <a:path w="666750" h="984250">
                  <a:moveTo>
                    <a:pt x="285750" y="0"/>
                  </a:moveTo>
                  <a:lnTo>
                    <a:pt x="158750" y="31750"/>
                  </a:lnTo>
                  <a:lnTo>
                    <a:pt x="63500" y="158750"/>
                  </a:lnTo>
                  <a:lnTo>
                    <a:pt x="0" y="412750"/>
                  </a:lnTo>
                  <a:lnTo>
                    <a:pt x="0" y="539750"/>
                  </a:lnTo>
                  <a:lnTo>
                    <a:pt x="63500" y="793750"/>
                  </a:lnTo>
                  <a:lnTo>
                    <a:pt x="158750" y="920750"/>
                  </a:lnTo>
                  <a:lnTo>
                    <a:pt x="285750" y="984250"/>
                  </a:lnTo>
                  <a:lnTo>
                    <a:pt x="381000" y="984250"/>
                  </a:lnTo>
                  <a:lnTo>
                    <a:pt x="539750" y="920750"/>
                  </a:lnTo>
                  <a:lnTo>
                    <a:pt x="635000" y="793750"/>
                  </a:lnTo>
                  <a:lnTo>
                    <a:pt x="666750" y="539750"/>
                  </a:lnTo>
                  <a:lnTo>
                    <a:pt x="666750" y="412750"/>
                  </a:lnTo>
                  <a:lnTo>
                    <a:pt x="635000" y="158750"/>
                  </a:lnTo>
                  <a:lnTo>
                    <a:pt x="539750" y="31750"/>
                  </a:lnTo>
                  <a:lnTo>
                    <a:pt x="381000" y="0"/>
                  </a:lnTo>
                  <a:lnTo>
                    <a:pt x="285750" y="0"/>
                  </a:lnTo>
                  <a:close/>
                  <a:moveTo>
                    <a:pt x="67151250" y="7264400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83" name="Freeform 137"/>
            <p:cNvSpPr/>
            <p:nvPr/>
          </p:nvSpPr>
          <p:spPr>
            <a:xfrm>
              <a:off x="644525" y="3429000"/>
              <a:ext cx="66675" cy="98425"/>
            </a:xfrm>
            <a:custGeom>
              <a:avLst/>
              <a:gdLst/>
              <a:ahLst/>
              <a:cxnLst/>
              <a:rect l="0" t="0" r="0" b="0"/>
              <a:pathLst>
                <a:path w="666750" h="984250">
                  <a:moveTo>
                    <a:pt x="285750" y="0"/>
                  </a:moveTo>
                  <a:lnTo>
                    <a:pt x="127000" y="31750"/>
                  </a:lnTo>
                  <a:lnTo>
                    <a:pt x="31750" y="158750"/>
                  </a:lnTo>
                  <a:lnTo>
                    <a:pt x="0" y="412750"/>
                  </a:lnTo>
                  <a:lnTo>
                    <a:pt x="0" y="539750"/>
                  </a:lnTo>
                  <a:lnTo>
                    <a:pt x="31750" y="793750"/>
                  </a:lnTo>
                  <a:lnTo>
                    <a:pt x="127000" y="920750"/>
                  </a:lnTo>
                  <a:lnTo>
                    <a:pt x="285750" y="984250"/>
                  </a:lnTo>
                  <a:lnTo>
                    <a:pt x="381000" y="984250"/>
                  </a:lnTo>
                  <a:lnTo>
                    <a:pt x="508000" y="920750"/>
                  </a:lnTo>
                  <a:lnTo>
                    <a:pt x="603250" y="793750"/>
                  </a:lnTo>
                  <a:lnTo>
                    <a:pt x="666750" y="539750"/>
                  </a:lnTo>
                  <a:lnTo>
                    <a:pt x="666750" y="412750"/>
                  </a:lnTo>
                  <a:lnTo>
                    <a:pt x="603250" y="158750"/>
                  </a:lnTo>
                  <a:lnTo>
                    <a:pt x="508000" y="31750"/>
                  </a:lnTo>
                  <a:lnTo>
                    <a:pt x="381000" y="0"/>
                  </a:lnTo>
                  <a:lnTo>
                    <a:pt x="285750" y="0"/>
                  </a:lnTo>
                  <a:close/>
                  <a:moveTo>
                    <a:pt x="66198750" y="7264400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84" name="Freeform 138"/>
            <p:cNvSpPr/>
            <p:nvPr/>
          </p:nvSpPr>
          <p:spPr>
            <a:xfrm>
              <a:off x="739775" y="3429000"/>
              <a:ext cx="63500" cy="98425"/>
            </a:xfrm>
            <a:custGeom>
              <a:avLst/>
              <a:gdLst/>
              <a:ahLst/>
              <a:cxnLst/>
              <a:rect l="0" t="0" r="0" b="0"/>
              <a:pathLst>
                <a:path w="635000" h="984250">
                  <a:moveTo>
                    <a:pt x="285750" y="0"/>
                  </a:moveTo>
                  <a:lnTo>
                    <a:pt x="127000" y="31750"/>
                  </a:lnTo>
                  <a:lnTo>
                    <a:pt x="31750" y="158750"/>
                  </a:lnTo>
                  <a:lnTo>
                    <a:pt x="0" y="412750"/>
                  </a:lnTo>
                  <a:lnTo>
                    <a:pt x="0" y="539750"/>
                  </a:lnTo>
                  <a:lnTo>
                    <a:pt x="31750" y="793750"/>
                  </a:lnTo>
                  <a:lnTo>
                    <a:pt x="127000" y="920750"/>
                  </a:lnTo>
                  <a:lnTo>
                    <a:pt x="285750" y="984250"/>
                  </a:lnTo>
                  <a:lnTo>
                    <a:pt x="381000" y="984250"/>
                  </a:lnTo>
                  <a:lnTo>
                    <a:pt x="508000" y="920750"/>
                  </a:lnTo>
                  <a:lnTo>
                    <a:pt x="603250" y="793750"/>
                  </a:lnTo>
                  <a:lnTo>
                    <a:pt x="635000" y="539750"/>
                  </a:lnTo>
                  <a:lnTo>
                    <a:pt x="635000" y="412750"/>
                  </a:lnTo>
                  <a:lnTo>
                    <a:pt x="603250" y="158750"/>
                  </a:lnTo>
                  <a:lnTo>
                    <a:pt x="508000" y="31750"/>
                  </a:lnTo>
                  <a:lnTo>
                    <a:pt x="381000" y="0"/>
                  </a:lnTo>
                  <a:lnTo>
                    <a:pt x="285750" y="0"/>
                  </a:lnTo>
                  <a:close/>
                  <a:moveTo>
                    <a:pt x="65246250" y="7264400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85" name="Freeform 139"/>
            <p:cNvSpPr/>
            <p:nvPr/>
          </p:nvSpPr>
          <p:spPr>
            <a:xfrm>
              <a:off x="361950" y="3048000"/>
              <a:ext cx="66675" cy="98425"/>
            </a:xfrm>
            <a:custGeom>
              <a:avLst/>
              <a:gdLst/>
              <a:ahLst/>
              <a:cxnLst/>
              <a:rect l="0" t="0" r="0" b="0"/>
              <a:pathLst>
                <a:path w="666750" h="984250">
                  <a:moveTo>
                    <a:pt x="63500" y="254000"/>
                  </a:moveTo>
                  <a:lnTo>
                    <a:pt x="63500" y="190500"/>
                  </a:lnTo>
                  <a:lnTo>
                    <a:pt x="95250" y="95250"/>
                  </a:lnTo>
                  <a:lnTo>
                    <a:pt x="158750" y="63500"/>
                  </a:lnTo>
                  <a:lnTo>
                    <a:pt x="222250" y="0"/>
                  </a:lnTo>
                  <a:lnTo>
                    <a:pt x="412750" y="0"/>
                  </a:lnTo>
                  <a:lnTo>
                    <a:pt x="508000" y="63500"/>
                  </a:lnTo>
                  <a:lnTo>
                    <a:pt x="571500" y="95250"/>
                  </a:lnTo>
                  <a:lnTo>
                    <a:pt x="603250" y="190500"/>
                  </a:lnTo>
                  <a:lnTo>
                    <a:pt x="603250" y="285750"/>
                  </a:lnTo>
                  <a:lnTo>
                    <a:pt x="571500" y="381000"/>
                  </a:lnTo>
                  <a:lnTo>
                    <a:pt x="476250" y="508000"/>
                  </a:lnTo>
                  <a:lnTo>
                    <a:pt x="0" y="984250"/>
                  </a:lnTo>
                  <a:lnTo>
                    <a:pt x="66675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86" name="Freeform 140"/>
            <p:cNvSpPr/>
            <p:nvPr/>
          </p:nvSpPr>
          <p:spPr>
            <a:xfrm>
              <a:off x="457200" y="3048000"/>
              <a:ext cx="63500" cy="98425"/>
            </a:xfrm>
            <a:custGeom>
              <a:avLst/>
              <a:gdLst/>
              <a:ahLst/>
              <a:cxnLst/>
              <a:rect l="0" t="0" r="0" b="0"/>
              <a:pathLst>
                <a:path w="635000" h="984250">
                  <a:moveTo>
                    <a:pt x="571500" y="0"/>
                  </a:moveTo>
                  <a:lnTo>
                    <a:pt x="95250" y="0"/>
                  </a:lnTo>
                  <a:lnTo>
                    <a:pt x="31750" y="412750"/>
                  </a:lnTo>
                  <a:lnTo>
                    <a:pt x="95250" y="381000"/>
                  </a:lnTo>
                  <a:lnTo>
                    <a:pt x="222250" y="317500"/>
                  </a:lnTo>
                  <a:lnTo>
                    <a:pt x="381000" y="317500"/>
                  </a:lnTo>
                  <a:lnTo>
                    <a:pt x="508000" y="381000"/>
                  </a:lnTo>
                  <a:lnTo>
                    <a:pt x="603250" y="476250"/>
                  </a:lnTo>
                  <a:lnTo>
                    <a:pt x="635000" y="603250"/>
                  </a:lnTo>
                  <a:lnTo>
                    <a:pt x="635000" y="698500"/>
                  </a:lnTo>
                  <a:lnTo>
                    <a:pt x="603250" y="857250"/>
                  </a:lnTo>
                  <a:lnTo>
                    <a:pt x="508000" y="952500"/>
                  </a:lnTo>
                  <a:lnTo>
                    <a:pt x="381000" y="984250"/>
                  </a:lnTo>
                  <a:lnTo>
                    <a:pt x="222250" y="984250"/>
                  </a:lnTo>
                  <a:lnTo>
                    <a:pt x="95250" y="952500"/>
                  </a:lnTo>
                  <a:lnTo>
                    <a:pt x="31750" y="889000"/>
                  </a:lnTo>
                  <a:lnTo>
                    <a:pt x="0" y="793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87" name="Freeform 141"/>
            <p:cNvSpPr/>
            <p:nvPr/>
          </p:nvSpPr>
          <p:spPr>
            <a:xfrm>
              <a:off x="549275" y="3048000"/>
              <a:ext cx="66675" cy="98425"/>
            </a:xfrm>
            <a:custGeom>
              <a:avLst/>
              <a:gdLst/>
              <a:ahLst/>
              <a:cxnLst/>
              <a:rect l="0" t="0" r="0" b="0"/>
              <a:pathLst>
                <a:path w="666750" h="984250">
                  <a:moveTo>
                    <a:pt x="285750" y="0"/>
                  </a:moveTo>
                  <a:lnTo>
                    <a:pt x="158750" y="63500"/>
                  </a:lnTo>
                  <a:lnTo>
                    <a:pt x="63500" y="190500"/>
                  </a:lnTo>
                  <a:lnTo>
                    <a:pt x="0" y="412750"/>
                  </a:lnTo>
                  <a:lnTo>
                    <a:pt x="0" y="571500"/>
                  </a:lnTo>
                  <a:lnTo>
                    <a:pt x="63500" y="793750"/>
                  </a:lnTo>
                  <a:lnTo>
                    <a:pt x="158750" y="952500"/>
                  </a:lnTo>
                  <a:lnTo>
                    <a:pt x="285750" y="984250"/>
                  </a:lnTo>
                  <a:lnTo>
                    <a:pt x="381000" y="984250"/>
                  </a:lnTo>
                  <a:lnTo>
                    <a:pt x="539750" y="952500"/>
                  </a:lnTo>
                  <a:lnTo>
                    <a:pt x="635000" y="793750"/>
                  </a:lnTo>
                  <a:lnTo>
                    <a:pt x="666750" y="571500"/>
                  </a:lnTo>
                  <a:lnTo>
                    <a:pt x="666750" y="412750"/>
                  </a:lnTo>
                  <a:lnTo>
                    <a:pt x="635000" y="190500"/>
                  </a:lnTo>
                  <a:lnTo>
                    <a:pt x="539750" y="63500"/>
                  </a:lnTo>
                  <a:lnTo>
                    <a:pt x="381000" y="0"/>
                  </a:lnTo>
                  <a:lnTo>
                    <a:pt x="285750" y="0"/>
                  </a:lnTo>
                  <a:close/>
                  <a:moveTo>
                    <a:pt x="70961250" y="7645400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88" name="Freeform 142"/>
            <p:cNvSpPr/>
            <p:nvPr/>
          </p:nvSpPr>
          <p:spPr>
            <a:xfrm>
              <a:off x="644525" y="3048000"/>
              <a:ext cx="66675" cy="98425"/>
            </a:xfrm>
            <a:custGeom>
              <a:avLst/>
              <a:gdLst/>
              <a:ahLst/>
              <a:cxnLst/>
              <a:rect l="0" t="0" r="0" b="0"/>
              <a:pathLst>
                <a:path w="666750" h="984250">
                  <a:moveTo>
                    <a:pt x="285750" y="0"/>
                  </a:moveTo>
                  <a:lnTo>
                    <a:pt x="127000" y="63500"/>
                  </a:lnTo>
                  <a:lnTo>
                    <a:pt x="31750" y="190500"/>
                  </a:lnTo>
                  <a:lnTo>
                    <a:pt x="0" y="412750"/>
                  </a:lnTo>
                  <a:lnTo>
                    <a:pt x="0" y="571500"/>
                  </a:lnTo>
                  <a:lnTo>
                    <a:pt x="31750" y="793750"/>
                  </a:lnTo>
                  <a:lnTo>
                    <a:pt x="127000" y="952500"/>
                  </a:lnTo>
                  <a:lnTo>
                    <a:pt x="285750" y="984250"/>
                  </a:lnTo>
                  <a:lnTo>
                    <a:pt x="381000" y="984250"/>
                  </a:lnTo>
                  <a:lnTo>
                    <a:pt x="508000" y="952500"/>
                  </a:lnTo>
                  <a:lnTo>
                    <a:pt x="603250" y="793750"/>
                  </a:lnTo>
                  <a:lnTo>
                    <a:pt x="666750" y="571500"/>
                  </a:lnTo>
                  <a:lnTo>
                    <a:pt x="666750" y="412750"/>
                  </a:lnTo>
                  <a:lnTo>
                    <a:pt x="603250" y="190500"/>
                  </a:lnTo>
                  <a:lnTo>
                    <a:pt x="508000" y="63500"/>
                  </a:lnTo>
                  <a:lnTo>
                    <a:pt x="381000" y="0"/>
                  </a:lnTo>
                  <a:lnTo>
                    <a:pt x="285750" y="0"/>
                  </a:lnTo>
                  <a:close/>
                  <a:moveTo>
                    <a:pt x="70008750" y="7645400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89" name="Freeform 143"/>
            <p:cNvSpPr/>
            <p:nvPr/>
          </p:nvSpPr>
          <p:spPr>
            <a:xfrm>
              <a:off x="739775" y="3048000"/>
              <a:ext cx="63500" cy="98425"/>
            </a:xfrm>
            <a:custGeom>
              <a:avLst/>
              <a:gdLst/>
              <a:ahLst/>
              <a:cxnLst/>
              <a:rect l="0" t="0" r="0" b="0"/>
              <a:pathLst>
                <a:path w="635000" h="984250">
                  <a:moveTo>
                    <a:pt x="285750" y="0"/>
                  </a:moveTo>
                  <a:lnTo>
                    <a:pt x="127000" y="63500"/>
                  </a:lnTo>
                  <a:lnTo>
                    <a:pt x="31750" y="190500"/>
                  </a:lnTo>
                  <a:lnTo>
                    <a:pt x="0" y="412750"/>
                  </a:lnTo>
                  <a:lnTo>
                    <a:pt x="0" y="571500"/>
                  </a:lnTo>
                  <a:lnTo>
                    <a:pt x="31750" y="793750"/>
                  </a:lnTo>
                  <a:lnTo>
                    <a:pt x="127000" y="952500"/>
                  </a:lnTo>
                  <a:lnTo>
                    <a:pt x="285750" y="984250"/>
                  </a:lnTo>
                  <a:lnTo>
                    <a:pt x="381000" y="984250"/>
                  </a:lnTo>
                  <a:lnTo>
                    <a:pt x="508000" y="952500"/>
                  </a:lnTo>
                  <a:lnTo>
                    <a:pt x="603250" y="793750"/>
                  </a:lnTo>
                  <a:lnTo>
                    <a:pt x="635000" y="571500"/>
                  </a:lnTo>
                  <a:lnTo>
                    <a:pt x="635000" y="412750"/>
                  </a:lnTo>
                  <a:lnTo>
                    <a:pt x="603250" y="190500"/>
                  </a:lnTo>
                  <a:lnTo>
                    <a:pt x="508000" y="63500"/>
                  </a:lnTo>
                  <a:lnTo>
                    <a:pt x="381000" y="0"/>
                  </a:lnTo>
                  <a:lnTo>
                    <a:pt x="285750" y="0"/>
                  </a:lnTo>
                  <a:close/>
                  <a:moveTo>
                    <a:pt x="69056250" y="7645400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90" name="Freeform 144"/>
            <p:cNvSpPr/>
            <p:nvPr/>
          </p:nvSpPr>
          <p:spPr>
            <a:xfrm>
              <a:off x="361950" y="2670175"/>
              <a:ext cx="66675" cy="98425"/>
            </a:xfrm>
            <a:custGeom>
              <a:avLst/>
              <a:gdLst/>
              <a:ahLst/>
              <a:cxnLst/>
              <a:rect l="0" t="0" r="0" b="0"/>
              <a:pathLst>
                <a:path w="666750" h="984250">
                  <a:moveTo>
                    <a:pt x="95250" y="0"/>
                  </a:moveTo>
                  <a:lnTo>
                    <a:pt x="603250" y="0"/>
                  </a:lnTo>
                  <a:lnTo>
                    <a:pt x="317500" y="381000"/>
                  </a:lnTo>
                  <a:lnTo>
                    <a:pt x="476250" y="381000"/>
                  </a:lnTo>
                  <a:lnTo>
                    <a:pt x="571500" y="412750"/>
                  </a:lnTo>
                  <a:lnTo>
                    <a:pt x="603250" y="444500"/>
                  </a:lnTo>
                  <a:lnTo>
                    <a:pt x="666750" y="603250"/>
                  </a:lnTo>
                  <a:lnTo>
                    <a:pt x="666750" y="698500"/>
                  </a:lnTo>
                  <a:lnTo>
                    <a:pt x="603250" y="825500"/>
                  </a:lnTo>
                  <a:lnTo>
                    <a:pt x="508000" y="920750"/>
                  </a:lnTo>
                  <a:lnTo>
                    <a:pt x="381000" y="984250"/>
                  </a:lnTo>
                  <a:lnTo>
                    <a:pt x="222250" y="984250"/>
                  </a:lnTo>
                  <a:lnTo>
                    <a:pt x="95250" y="920750"/>
                  </a:lnTo>
                  <a:lnTo>
                    <a:pt x="63500" y="889000"/>
                  </a:lnTo>
                  <a:lnTo>
                    <a:pt x="0" y="793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91" name="Freeform 145"/>
            <p:cNvSpPr/>
            <p:nvPr/>
          </p:nvSpPr>
          <p:spPr>
            <a:xfrm>
              <a:off x="457200" y="2670175"/>
              <a:ext cx="63500" cy="98425"/>
            </a:xfrm>
            <a:custGeom>
              <a:avLst/>
              <a:gdLst/>
              <a:ahLst/>
              <a:cxnLst/>
              <a:rect l="0" t="0" r="0" b="0"/>
              <a:pathLst>
                <a:path w="635000" h="984250">
                  <a:moveTo>
                    <a:pt x="285750" y="0"/>
                  </a:moveTo>
                  <a:lnTo>
                    <a:pt x="127000" y="31750"/>
                  </a:lnTo>
                  <a:lnTo>
                    <a:pt x="31750" y="190500"/>
                  </a:lnTo>
                  <a:lnTo>
                    <a:pt x="0" y="412750"/>
                  </a:lnTo>
                  <a:lnTo>
                    <a:pt x="0" y="539750"/>
                  </a:lnTo>
                  <a:lnTo>
                    <a:pt x="31750" y="793750"/>
                  </a:lnTo>
                  <a:lnTo>
                    <a:pt x="127000" y="920750"/>
                  </a:lnTo>
                  <a:lnTo>
                    <a:pt x="285750" y="984250"/>
                  </a:lnTo>
                  <a:lnTo>
                    <a:pt x="381000" y="984250"/>
                  </a:lnTo>
                  <a:lnTo>
                    <a:pt x="508000" y="920750"/>
                  </a:lnTo>
                  <a:lnTo>
                    <a:pt x="603250" y="793750"/>
                  </a:lnTo>
                  <a:lnTo>
                    <a:pt x="635000" y="539750"/>
                  </a:lnTo>
                  <a:lnTo>
                    <a:pt x="635000" y="412750"/>
                  </a:lnTo>
                  <a:lnTo>
                    <a:pt x="603250" y="190500"/>
                  </a:lnTo>
                  <a:lnTo>
                    <a:pt x="508000" y="31750"/>
                  </a:lnTo>
                  <a:lnTo>
                    <a:pt x="381000" y="0"/>
                  </a:lnTo>
                  <a:lnTo>
                    <a:pt x="285750" y="0"/>
                  </a:lnTo>
                  <a:close/>
                  <a:moveTo>
                    <a:pt x="75660250" y="802322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92" name="Freeform 146"/>
            <p:cNvSpPr/>
            <p:nvPr/>
          </p:nvSpPr>
          <p:spPr>
            <a:xfrm>
              <a:off x="549275" y="2670175"/>
              <a:ext cx="66675" cy="98425"/>
            </a:xfrm>
            <a:custGeom>
              <a:avLst/>
              <a:gdLst/>
              <a:ahLst/>
              <a:cxnLst/>
              <a:rect l="0" t="0" r="0" b="0"/>
              <a:pathLst>
                <a:path w="666750" h="984250">
                  <a:moveTo>
                    <a:pt x="285750" y="0"/>
                  </a:moveTo>
                  <a:lnTo>
                    <a:pt x="158750" y="31750"/>
                  </a:lnTo>
                  <a:lnTo>
                    <a:pt x="63500" y="190500"/>
                  </a:lnTo>
                  <a:lnTo>
                    <a:pt x="0" y="412750"/>
                  </a:lnTo>
                  <a:lnTo>
                    <a:pt x="0" y="539750"/>
                  </a:lnTo>
                  <a:lnTo>
                    <a:pt x="63500" y="793750"/>
                  </a:lnTo>
                  <a:lnTo>
                    <a:pt x="158750" y="920750"/>
                  </a:lnTo>
                  <a:lnTo>
                    <a:pt x="285750" y="984250"/>
                  </a:lnTo>
                  <a:lnTo>
                    <a:pt x="381000" y="984250"/>
                  </a:lnTo>
                  <a:lnTo>
                    <a:pt x="539750" y="920750"/>
                  </a:lnTo>
                  <a:lnTo>
                    <a:pt x="635000" y="793750"/>
                  </a:lnTo>
                  <a:lnTo>
                    <a:pt x="666750" y="539750"/>
                  </a:lnTo>
                  <a:lnTo>
                    <a:pt x="666750" y="412750"/>
                  </a:lnTo>
                  <a:lnTo>
                    <a:pt x="635000" y="190500"/>
                  </a:lnTo>
                  <a:lnTo>
                    <a:pt x="539750" y="31750"/>
                  </a:lnTo>
                  <a:lnTo>
                    <a:pt x="381000" y="0"/>
                  </a:lnTo>
                  <a:lnTo>
                    <a:pt x="285750" y="0"/>
                  </a:lnTo>
                  <a:close/>
                  <a:moveTo>
                    <a:pt x="74739500" y="802322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93" name="Freeform 147"/>
            <p:cNvSpPr/>
            <p:nvPr/>
          </p:nvSpPr>
          <p:spPr>
            <a:xfrm>
              <a:off x="644525" y="2670175"/>
              <a:ext cx="66675" cy="98425"/>
            </a:xfrm>
            <a:custGeom>
              <a:avLst/>
              <a:gdLst/>
              <a:ahLst/>
              <a:cxnLst/>
              <a:rect l="0" t="0" r="0" b="0"/>
              <a:pathLst>
                <a:path w="666750" h="984250">
                  <a:moveTo>
                    <a:pt x="285750" y="0"/>
                  </a:moveTo>
                  <a:lnTo>
                    <a:pt x="127000" y="31750"/>
                  </a:lnTo>
                  <a:lnTo>
                    <a:pt x="31750" y="190500"/>
                  </a:lnTo>
                  <a:lnTo>
                    <a:pt x="0" y="412750"/>
                  </a:lnTo>
                  <a:lnTo>
                    <a:pt x="0" y="539750"/>
                  </a:lnTo>
                  <a:lnTo>
                    <a:pt x="31750" y="793750"/>
                  </a:lnTo>
                  <a:lnTo>
                    <a:pt x="127000" y="920750"/>
                  </a:lnTo>
                  <a:lnTo>
                    <a:pt x="285750" y="984250"/>
                  </a:lnTo>
                  <a:lnTo>
                    <a:pt x="381000" y="984250"/>
                  </a:lnTo>
                  <a:lnTo>
                    <a:pt x="508000" y="920750"/>
                  </a:lnTo>
                  <a:lnTo>
                    <a:pt x="603250" y="793750"/>
                  </a:lnTo>
                  <a:lnTo>
                    <a:pt x="666750" y="539750"/>
                  </a:lnTo>
                  <a:lnTo>
                    <a:pt x="666750" y="412750"/>
                  </a:lnTo>
                  <a:lnTo>
                    <a:pt x="603250" y="190500"/>
                  </a:lnTo>
                  <a:lnTo>
                    <a:pt x="508000" y="31750"/>
                  </a:lnTo>
                  <a:lnTo>
                    <a:pt x="381000" y="0"/>
                  </a:lnTo>
                  <a:lnTo>
                    <a:pt x="285750" y="0"/>
                  </a:lnTo>
                  <a:close/>
                  <a:moveTo>
                    <a:pt x="73787000" y="802322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94" name="Freeform 148"/>
            <p:cNvSpPr/>
            <p:nvPr/>
          </p:nvSpPr>
          <p:spPr>
            <a:xfrm>
              <a:off x="739775" y="2670175"/>
              <a:ext cx="63500" cy="98425"/>
            </a:xfrm>
            <a:custGeom>
              <a:avLst/>
              <a:gdLst/>
              <a:ahLst/>
              <a:cxnLst/>
              <a:rect l="0" t="0" r="0" b="0"/>
              <a:pathLst>
                <a:path w="635000" h="984250">
                  <a:moveTo>
                    <a:pt x="285750" y="0"/>
                  </a:moveTo>
                  <a:lnTo>
                    <a:pt x="127000" y="31750"/>
                  </a:lnTo>
                  <a:lnTo>
                    <a:pt x="31750" y="190500"/>
                  </a:lnTo>
                  <a:lnTo>
                    <a:pt x="0" y="412750"/>
                  </a:lnTo>
                  <a:lnTo>
                    <a:pt x="0" y="539750"/>
                  </a:lnTo>
                  <a:lnTo>
                    <a:pt x="31750" y="793750"/>
                  </a:lnTo>
                  <a:lnTo>
                    <a:pt x="127000" y="920750"/>
                  </a:lnTo>
                  <a:lnTo>
                    <a:pt x="285750" y="984250"/>
                  </a:lnTo>
                  <a:lnTo>
                    <a:pt x="381000" y="984250"/>
                  </a:lnTo>
                  <a:lnTo>
                    <a:pt x="508000" y="920750"/>
                  </a:lnTo>
                  <a:lnTo>
                    <a:pt x="603250" y="793750"/>
                  </a:lnTo>
                  <a:lnTo>
                    <a:pt x="635000" y="539750"/>
                  </a:lnTo>
                  <a:lnTo>
                    <a:pt x="635000" y="412750"/>
                  </a:lnTo>
                  <a:lnTo>
                    <a:pt x="603250" y="190500"/>
                  </a:lnTo>
                  <a:lnTo>
                    <a:pt x="508000" y="31750"/>
                  </a:lnTo>
                  <a:lnTo>
                    <a:pt x="381000" y="0"/>
                  </a:lnTo>
                  <a:lnTo>
                    <a:pt x="285750" y="0"/>
                  </a:lnTo>
                  <a:close/>
                  <a:moveTo>
                    <a:pt x="72834500" y="802322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95" name="Freeform 149"/>
            <p:cNvSpPr/>
            <p:nvPr/>
          </p:nvSpPr>
          <p:spPr>
            <a:xfrm>
              <a:off x="958850" y="4994275"/>
              <a:ext cx="5648325" cy="0"/>
            </a:xfrm>
            <a:custGeom>
              <a:avLst/>
              <a:gdLst/>
              <a:ahLst/>
              <a:cxnLst/>
              <a:rect l="0" t="0" r="0" b="0"/>
              <a:pathLst>
                <a:path w="56483250">
                  <a:moveTo>
                    <a:pt x="0" y="0"/>
                  </a:moveTo>
                  <a:lnTo>
                    <a:pt x="5648325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96" name="Freeform 150"/>
            <p:cNvSpPr/>
            <p:nvPr/>
          </p:nvSpPr>
          <p:spPr>
            <a:xfrm>
              <a:off x="958850" y="4889500"/>
              <a:ext cx="0" cy="104775"/>
            </a:xfrm>
            <a:custGeom>
              <a:avLst/>
              <a:gdLst/>
              <a:ahLst/>
              <a:cxnLst/>
              <a:rect l="0" t="0" r="0" b="0"/>
              <a:pathLst>
                <a:path h="1047750">
                  <a:moveTo>
                    <a:pt x="0" y="0"/>
                  </a:moveTo>
                  <a:lnTo>
                    <a:pt x="0" y="1047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97" name="Freeform 151"/>
            <p:cNvSpPr/>
            <p:nvPr/>
          </p:nvSpPr>
          <p:spPr>
            <a:xfrm>
              <a:off x="1117600"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98" name="Freeform 152"/>
            <p:cNvSpPr/>
            <p:nvPr/>
          </p:nvSpPr>
          <p:spPr>
            <a:xfrm>
              <a:off x="1273175"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99" name="Freeform 153"/>
            <p:cNvSpPr/>
            <p:nvPr/>
          </p:nvSpPr>
          <p:spPr>
            <a:xfrm>
              <a:off x="1431925"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00" name="Freeform 154"/>
            <p:cNvSpPr/>
            <p:nvPr/>
          </p:nvSpPr>
          <p:spPr>
            <a:xfrm>
              <a:off x="1587500" y="4889500"/>
              <a:ext cx="0" cy="104775"/>
            </a:xfrm>
            <a:custGeom>
              <a:avLst/>
              <a:gdLst/>
              <a:ahLst/>
              <a:cxnLst/>
              <a:rect l="0" t="0" r="0" b="0"/>
              <a:pathLst>
                <a:path h="1047750">
                  <a:moveTo>
                    <a:pt x="0" y="0"/>
                  </a:moveTo>
                  <a:lnTo>
                    <a:pt x="0" y="1047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01" name="Freeform 155"/>
            <p:cNvSpPr/>
            <p:nvPr/>
          </p:nvSpPr>
          <p:spPr>
            <a:xfrm>
              <a:off x="1743075"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02" name="Freeform 156"/>
            <p:cNvSpPr/>
            <p:nvPr/>
          </p:nvSpPr>
          <p:spPr>
            <a:xfrm>
              <a:off x="1901825"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03" name="Freeform 157"/>
            <p:cNvSpPr/>
            <p:nvPr/>
          </p:nvSpPr>
          <p:spPr>
            <a:xfrm>
              <a:off x="2057400"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04" name="Freeform 158"/>
            <p:cNvSpPr/>
            <p:nvPr/>
          </p:nvSpPr>
          <p:spPr>
            <a:xfrm>
              <a:off x="2216150" y="4889500"/>
              <a:ext cx="0" cy="104775"/>
            </a:xfrm>
            <a:custGeom>
              <a:avLst/>
              <a:gdLst/>
              <a:ahLst/>
              <a:cxnLst/>
              <a:rect l="0" t="0" r="0" b="0"/>
              <a:pathLst>
                <a:path h="1047750">
                  <a:moveTo>
                    <a:pt x="0" y="0"/>
                  </a:moveTo>
                  <a:lnTo>
                    <a:pt x="0" y="1047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05" name="Freeform 159"/>
            <p:cNvSpPr/>
            <p:nvPr/>
          </p:nvSpPr>
          <p:spPr>
            <a:xfrm>
              <a:off x="2371725"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06" name="Freeform 160"/>
            <p:cNvSpPr/>
            <p:nvPr/>
          </p:nvSpPr>
          <p:spPr>
            <a:xfrm>
              <a:off x="2527300"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07" name="Freeform 161"/>
            <p:cNvSpPr/>
            <p:nvPr/>
          </p:nvSpPr>
          <p:spPr>
            <a:xfrm>
              <a:off x="2686050"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08" name="Freeform 162"/>
            <p:cNvSpPr/>
            <p:nvPr/>
          </p:nvSpPr>
          <p:spPr>
            <a:xfrm>
              <a:off x="2841625" y="4889500"/>
              <a:ext cx="0" cy="104775"/>
            </a:xfrm>
            <a:custGeom>
              <a:avLst/>
              <a:gdLst/>
              <a:ahLst/>
              <a:cxnLst/>
              <a:rect l="0" t="0" r="0" b="0"/>
              <a:pathLst>
                <a:path h="1047750">
                  <a:moveTo>
                    <a:pt x="0" y="0"/>
                  </a:moveTo>
                  <a:lnTo>
                    <a:pt x="0" y="1047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09" name="Freeform 163"/>
            <p:cNvSpPr/>
            <p:nvPr/>
          </p:nvSpPr>
          <p:spPr>
            <a:xfrm>
              <a:off x="3000375"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10" name="Freeform 164"/>
            <p:cNvSpPr/>
            <p:nvPr/>
          </p:nvSpPr>
          <p:spPr>
            <a:xfrm>
              <a:off x="3155950"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11" name="Freeform 165"/>
            <p:cNvSpPr/>
            <p:nvPr/>
          </p:nvSpPr>
          <p:spPr>
            <a:xfrm>
              <a:off x="3311525"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12" name="Freeform 166"/>
            <p:cNvSpPr/>
            <p:nvPr/>
          </p:nvSpPr>
          <p:spPr>
            <a:xfrm>
              <a:off x="3470275" y="4889500"/>
              <a:ext cx="0" cy="104775"/>
            </a:xfrm>
            <a:custGeom>
              <a:avLst/>
              <a:gdLst/>
              <a:ahLst/>
              <a:cxnLst/>
              <a:rect l="0" t="0" r="0" b="0"/>
              <a:pathLst>
                <a:path h="1047750">
                  <a:moveTo>
                    <a:pt x="0" y="0"/>
                  </a:moveTo>
                  <a:lnTo>
                    <a:pt x="0" y="1047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13" name="Freeform 167"/>
            <p:cNvSpPr/>
            <p:nvPr/>
          </p:nvSpPr>
          <p:spPr>
            <a:xfrm>
              <a:off x="3625850"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14" name="Freeform 168"/>
            <p:cNvSpPr/>
            <p:nvPr/>
          </p:nvSpPr>
          <p:spPr>
            <a:xfrm>
              <a:off x="3784600"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15" name="Freeform 169"/>
            <p:cNvSpPr/>
            <p:nvPr/>
          </p:nvSpPr>
          <p:spPr>
            <a:xfrm>
              <a:off x="3940175"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16" name="Freeform 170"/>
            <p:cNvSpPr/>
            <p:nvPr/>
          </p:nvSpPr>
          <p:spPr>
            <a:xfrm>
              <a:off x="4095750" y="4889500"/>
              <a:ext cx="0" cy="104775"/>
            </a:xfrm>
            <a:custGeom>
              <a:avLst/>
              <a:gdLst/>
              <a:ahLst/>
              <a:cxnLst/>
              <a:rect l="0" t="0" r="0" b="0"/>
              <a:pathLst>
                <a:path h="1047750">
                  <a:moveTo>
                    <a:pt x="0" y="0"/>
                  </a:moveTo>
                  <a:lnTo>
                    <a:pt x="0" y="1047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17" name="Freeform 171"/>
            <p:cNvSpPr/>
            <p:nvPr/>
          </p:nvSpPr>
          <p:spPr>
            <a:xfrm>
              <a:off x="4254500"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18" name="Freeform 172"/>
            <p:cNvSpPr/>
            <p:nvPr/>
          </p:nvSpPr>
          <p:spPr>
            <a:xfrm>
              <a:off x="4410075"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19" name="Freeform 173"/>
            <p:cNvSpPr/>
            <p:nvPr/>
          </p:nvSpPr>
          <p:spPr>
            <a:xfrm>
              <a:off x="4568825"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20" name="Freeform 174"/>
            <p:cNvSpPr/>
            <p:nvPr/>
          </p:nvSpPr>
          <p:spPr>
            <a:xfrm>
              <a:off x="4724400" y="4889500"/>
              <a:ext cx="0" cy="104775"/>
            </a:xfrm>
            <a:custGeom>
              <a:avLst/>
              <a:gdLst/>
              <a:ahLst/>
              <a:cxnLst/>
              <a:rect l="0" t="0" r="0" b="0"/>
              <a:pathLst>
                <a:path h="1047750">
                  <a:moveTo>
                    <a:pt x="0" y="0"/>
                  </a:moveTo>
                  <a:lnTo>
                    <a:pt x="0" y="1047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21" name="Freeform 175"/>
            <p:cNvSpPr/>
            <p:nvPr/>
          </p:nvSpPr>
          <p:spPr>
            <a:xfrm>
              <a:off x="4879975"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22" name="Freeform 176"/>
            <p:cNvSpPr/>
            <p:nvPr/>
          </p:nvSpPr>
          <p:spPr>
            <a:xfrm>
              <a:off x="5038725"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23" name="Freeform 177"/>
            <p:cNvSpPr/>
            <p:nvPr/>
          </p:nvSpPr>
          <p:spPr>
            <a:xfrm>
              <a:off x="5194300"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24" name="Freeform 178"/>
            <p:cNvSpPr/>
            <p:nvPr/>
          </p:nvSpPr>
          <p:spPr>
            <a:xfrm>
              <a:off x="5353050" y="4889500"/>
              <a:ext cx="0" cy="104775"/>
            </a:xfrm>
            <a:custGeom>
              <a:avLst/>
              <a:gdLst/>
              <a:ahLst/>
              <a:cxnLst/>
              <a:rect l="0" t="0" r="0" b="0"/>
              <a:pathLst>
                <a:path h="1047750">
                  <a:moveTo>
                    <a:pt x="0" y="0"/>
                  </a:moveTo>
                  <a:lnTo>
                    <a:pt x="0" y="1047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25" name="Freeform 179"/>
            <p:cNvSpPr/>
            <p:nvPr/>
          </p:nvSpPr>
          <p:spPr>
            <a:xfrm>
              <a:off x="5508625"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26" name="Freeform 180"/>
            <p:cNvSpPr/>
            <p:nvPr/>
          </p:nvSpPr>
          <p:spPr>
            <a:xfrm>
              <a:off x="5664200"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27" name="Freeform 181"/>
            <p:cNvSpPr/>
            <p:nvPr/>
          </p:nvSpPr>
          <p:spPr>
            <a:xfrm>
              <a:off x="5822950"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28" name="Freeform 182"/>
            <p:cNvSpPr/>
            <p:nvPr/>
          </p:nvSpPr>
          <p:spPr>
            <a:xfrm>
              <a:off x="5978525" y="4889500"/>
              <a:ext cx="0" cy="104775"/>
            </a:xfrm>
            <a:custGeom>
              <a:avLst/>
              <a:gdLst/>
              <a:ahLst/>
              <a:cxnLst/>
              <a:rect l="0" t="0" r="0" b="0"/>
              <a:pathLst>
                <a:path h="1047750">
                  <a:moveTo>
                    <a:pt x="0" y="0"/>
                  </a:moveTo>
                  <a:lnTo>
                    <a:pt x="0" y="1047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29" name="Freeform 183"/>
            <p:cNvSpPr/>
            <p:nvPr/>
          </p:nvSpPr>
          <p:spPr>
            <a:xfrm>
              <a:off x="6137275"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30" name="Freeform 184"/>
            <p:cNvSpPr/>
            <p:nvPr/>
          </p:nvSpPr>
          <p:spPr>
            <a:xfrm>
              <a:off x="6292850"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31" name="Freeform 185"/>
            <p:cNvSpPr/>
            <p:nvPr/>
          </p:nvSpPr>
          <p:spPr>
            <a:xfrm>
              <a:off x="6448425"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32" name="Freeform 186"/>
            <p:cNvSpPr/>
            <p:nvPr/>
          </p:nvSpPr>
          <p:spPr>
            <a:xfrm>
              <a:off x="6607175" y="4889500"/>
              <a:ext cx="0" cy="104775"/>
            </a:xfrm>
            <a:custGeom>
              <a:avLst/>
              <a:gdLst/>
              <a:ahLst/>
              <a:cxnLst/>
              <a:rect l="0" t="0" r="0" b="0"/>
              <a:pathLst>
                <a:path h="1047750">
                  <a:moveTo>
                    <a:pt x="0" y="0"/>
                  </a:moveTo>
                  <a:lnTo>
                    <a:pt x="0" y="1047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33" name="Freeform 187"/>
            <p:cNvSpPr/>
            <p:nvPr/>
          </p:nvSpPr>
          <p:spPr>
            <a:xfrm>
              <a:off x="6607175" y="4889500"/>
              <a:ext cx="0" cy="104775"/>
            </a:xfrm>
            <a:custGeom>
              <a:avLst/>
              <a:gdLst/>
              <a:ahLst/>
              <a:cxnLst/>
              <a:rect l="0" t="0" r="0" b="0"/>
              <a:pathLst>
                <a:path h="1047750">
                  <a:moveTo>
                    <a:pt x="0" y="0"/>
                  </a:moveTo>
                  <a:lnTo>
                    <a:pt x="0" y="1047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34" name="Freeform 188"/>
            <p:cNvSpPr/>
            <p:nvPr/>
          </p:nvSpPr>
          <p:spPr>
            <a:xfrm>
              <a:off x="762000" y="5064125"/>
              <a:ext cx="66675" cy="98425"/>
            </a:xfrm>
            <a:custGeom>
              <a:avLst/>
              <a:gdLst/>
              <a:ahLst/>
              <a:cxnLst/>
              <a:rect l="0" t="0" r="0" b="0"/>
              <a:pathLst>
                <a:path w="666750" h="984250">
                  <a:moveTo>
                    <a:pt x="285750" y="0"/>
                  </a:moveTo>
                  <a:lnTo>
                    <a:pt x="158750" y="63500"/>
                  </a:lnTo>
                  <a:lnTo>
                    <a:pt x="63500" y="190500"/>
                  </a:lnTo>
                  <a:lnTo>
                    <a:pt x="0" y="412750"/>
                  </a:lnTo>
                  <a:lnTo>
                    <a:pt x="0" y="571500"/>
                  </a:lnTo>
                  <a:lnTo>
                    <a:pt x="63500" y="793750"/>
                  </a:lnTo>
                  <a:lnTo>
                    <a:pt x="158750" y="952500"/>
                  </a:lnTo>
                  <a:lnTo>
                    <a:pt x="285750" y="984250"/>
                  </a:lnTo>
                  <a:lnTo>
                    <a:pt x="381000" y="984250"/>
                  </a:lnTo>
                  <a:lnTo>
                    <a:pt x="508000" y="952500"/>
                  </a:lnTo>
                  <a:lnTo>
                    <a:pt x="603250" y="793750"/>
                  </a:lnTo>
                  <a:lnTo>
                    <a:pt x="666750" y="571500"/>
                  </a:lnTo>
                  <a:lnTo>
                    <a:pt x="666750" y="412750"/>
                  </a:lnTo>
                  <a:lnTo>
                    <a:pt x="603250" y="190500"/>
                  </a:lnTo>
                  <a:lnTo>
                    <a:pt x="508000" y="63500"/>
                  </a:lnTo>
                  <a:lnTo>
                    <a:pt x="381000" y="0"/>
                  </a:lnTo>
                  <a:lnTo>
                    <a:pt x="285750" y="0"/>
                  </a:lnTo>
                  <a:close/>
                  <a:moveTo>
                    <a:pt x="48672750" y="56292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35" name="Freeform 189"/>
            <p:cNvSpPr/>
            <p:nvPr/>
          </p:nvSpPr>
          <p:spPr>
            <a:xfrm>
              <a:off x="860425" y="5153025"/>
              <a:ext cx="9525" cy="9525"/>
            </a:xfrm>
            <a:custGeom>
              <a:avLst/>
              <a:gdLst/>
              <a:ahLst/>
              <a:cxnLst/>
              <a:rect l="0" t="0" r="0" b="0"/>
              <a:pathLst>
                <a:path w="95250" h="95250">
                  <a:moveTo>
                    <a:pt x="63500" y="0"/>
                  </a:moveTo>
                  <a:lnTo>
                    <a:pt x="0" y="63500"/>
                  </a:lnTo>
                  <a:lnTo>
                    <a:pt x="63500" y="95250"/>
                  </a:lnTo>
                  <a:lnTo>
                    <a:pt x="95250" y="63500"/>
                  </a:lnTo>
                  <a:lnTo>
                    <a:pt x="63500" y="0"/>
                  </a:lnTo>
                  <a:close/>
                  <a:moveTo>
                    <a:pt x="46799500" y="55403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36" name="Freeform 190"/>
            <p:cNvSpPr/>
            <p:nvPr/>
          </p:nvSpPr>
          <p:spPr>
            <a:xfrm>
              <a:off x="904875" y="5064125"/>
              <a:ext cx="63500" cy="98425"/>
            </a:xfrm>
            <a:custGeom>
              <a:avLst/>
              <a:gdLst/>
              <a:ahLst/>
              <a:cxnLst/>
              <a:rect l="0" t="0" r="0" b="0"/>
              <a:pathLst>
                <a:path w="635000" h="984250">
                  <a:moveTo>
                    <a:pt x="254000" y="0"/>
                  </a:moveTo>
                  <a:lnTo>
                    <a:pt x="127000" y="63500"/>
                  </a:lnTo>
                  <a:lnTo>
                    <a:pt x="31750" y="190500"/>
                  </a:lnTo>
                  <a:lnTo>
                    <a:pt x="0" y="412750"/>
                  </a:lnTo>
                  <a:lnTo>
                    <a:pt x="0" y="571500"/>
                  </a:lnTo>
                  <a:lnTo>
                    <a:pt x="31750" y="793750"/>
                  </a:lnTo>
                  <a:lnTo>
                    <a:pt x="127000" y="952500"/>
                  </a:lnTo>
                  <a:lnTo>
                    <a:pt x="254000" y="984250"/>
                  </a:lnTo>
                  <a:lnTo>
                    <a:pt x="349250" y="984250"/>
                  </a:lnTo>
                  <a:lnTo>
                    <a:pt x="508000" y="952500"/>
                  </a:lnTo>
                  <a:lnTo>
                    <a:pt x="603250" y="793750"/>
                  </a:lnTo>
                  <a:lnTo>
                    <a:pt x="635000" y="571500"/>
                  </a:lnTo>
                  <a:lnTo>
                    <a:pt x="635000" y="412750"/>
                  </a:lnTo>
                  <a:lnTo>
                    <a:pt x="603250" y="190500"/>
                  </a:lnTo>
                  <a:lnTo>
                    <a:pt x="508000" y="63500"/>
                  </a:lnTo>
                  <a:lnTo>
                    <a:pt x="349250" y="0"/>
                  </a:lnTo>
                  <a:lnTo>
                    <a:pt x="254000" y="0"/>
                  </a:lnTo>
                  <a:close/>
                  <a:moveTo>
                    <a:pt x="47244000" y="56292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37" name="Freeform 191"/>
            <p:cNvSpPr/>
            <p:nvPr/>
          </p:nvSpPr>
          <p:spPr>
            <a:xfrm>
              <a:off x="1003300" y="5064125"/>
              <a:ext cx="60325" cy="98425"/>
            </a:xfrm>
            <a:custGeom>
              <a:avLst/>
              <a:gdLst/>
              <a:ahLst/>
              <a:cxnLst/>
              <a:rect l="0" t="0" r="0" b="0"/>
              <a:pathLst>
                <a:path w="603250" h="984250">
                  <a:moveTo>
                    <a:pt x="539750" y="158750"/>
                  </a:moveTo>
                  <a:lnTo>
                    <a:pt x="508000" y="63500"/>
                  </a:lnTo>
                  <a:lnTo>
                    <a:pt x="349250" y="0"/>
                  </a:lnTo>
                  <a:lnTo>
                    <a:pt x="285750" y="0"/>
                  </a:lnTo>
                  <a:lnTo>
                    <a:pt x="127000" y="63500"/>
                  </a:lnTo>
                  <a:lnTo>
                    <a:pt x="31750" y="190500"/>
                  </a:lnTo>
                  <a:lnTo>
                    <a:pt x="0" y="412750"/>
                  </a:lnTo>
                  <a:lnTo>
                    <a:pt x="0" y="666750"/>
                  </a:lnTo>
                  <a:lnTo>
                    <a:pt x="31750" y="857250"/>
                  </a:lnTo>
                  <a:lnTo>
                    <a:pt x="127000" y="952500"/>
                  </a:lnTo>
                  <a:lnTo>
                    <a:pt x="285750" y="984250"/>
                  </a:lnTo>
                  <a:lnTo>
                    <a:pt x="317500" y="984250"/>
                  </a:lnTo>
                  <a:lnTo>
                    <a:pt x="444500" y="952500"/>
                  </a:lnTo>
                  <a:lnTo>
                    <a:pt x="539750" y="857250"/>
                  </a:lnTo>
                  <a:lnTo>
                    <a:pt x="603250" y="698500"/>
                  </a:lnTo>
                  <a:lnTo>
                    <a:pt x="603250" y="666750"/>
                  </a:lnTo>
                  <a:lnTo>
                    <a:pt x="539750" y="508000"/>
                  </a:lnTo>
                  <a:lnTo>
                    <a:pt x="444500" y="412750"/>
                  </a:lnTo>
                  <a:lnTo>
                    <a:pt x="317500" y="381000"/>
                  </a:lnTo>
                  <a:lnTo>
                    <a:pt x="285750" y="381000"/>
                  </a:lnTo>
                  <a:lnTo>
                    <a:pt x="127000" y="412750"/>
                  </a:lnTo>
                  <a:lnTo>
                    <a:pt x="31750" y="508000"/>
                  </a:lnTo>
                  <a:lnTo>
                    <a:pt x="0" y="666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38" name="Freeform 192"/>
            <p:cNvSpPr/>
            <p:nvPr/>
          </p:nvSpPr>
          <p:spPr>
            <a:xfrm>
              <a:off x="1092200" y="5064125"/>
              <a:ext cx="66675" cy="98425"/>
            </a:xfrm>
            <a:custGeom>
              <a:avLst/>
              <a:gdLst/>
              <a:ahLst/>
              <a:cxnLst/>
              <a:rect l="0" t="0" r="0" b="0"/>
              <a:pathLst>
                <a:path w="666750" h="984250">
                  <a:moveTo>
                    <a:pt x="31750" y="222250"/>
                  </a:moveTo>
                  <a:lnTo>
                    <a:pt x="31750" y="190500"/>
                  </a:lnTo>
                  <a:lnTo>
                    <a:pt x="95250" y="95250"/>
                  </a:lnTo>
                  <a:lnTo>
                    <a:pt x="127000" y="63500"/>
                  </a:lnTo>
                  <a:lnTo>
                    <a:pt x="222250" y="0"/>
                  </a:lnTo>
                  <a:lnTo>
                    <a:pt x="412750" y="0"/>
                  </a:lnTo>
                  <a:lnTo>
                    <a:pt x="508000" y="63500"/>
                  </a:lnTo>
                  <a:lnTo>
                    <a:pt x="571500" y="95250"/>
                  </a:lnTo>
                  <a:lnTo>
                    <a:pt x="603250" y="190500"/>
                  </a:lnTo>
                  <a:lnTo>
                    <a:pt x="603250" y="285750"/>
                  </a:lnTo>
                  <a:lnTo>
                    <a:pt x="571500" y="381000"/>
                  </a:lnTo>
                  <a:lnTo>
                    <a:pt x="476250" y="508000"/>
                  </a:lnTo>
                  <a:lnTo>
                    <a:pt x="0" y="984250"/>
                  </a:lnTo>
                  <a:lnTo>
                    <a:pt x="66675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39" name="Freeform 193"/>
            <p:cNvSpPr/>
            <p:nvPr/>
          </p:nvSpPr>
          <p:spPr>
            <a:xfrm>
              <a:off x="1390650" y="5064125"/>
              <a:ext cx="63500" cy="98425"/>
            </a:xfrm>
            <a:custGeom>
              <a:avLst/>
              <a:gdLst/>
              <a:ahLst/>
              <a:cxnLst/>
              <a:rect l="0" t="0" r="0" b="0"/>
              <a:pathLst>
                <a:path w="635000" h="984250">
                  <a:moveTo>
                    <a:pt x="285750" y="0"/>
                  </a:moveTo>
                  <a:lnTo>
                    <a:pt x="127000" y="63500"/>
                  </a:lnTo>
                  <a:lnTo>
                    <a:pt x="31750" y="190500"/>
                  </a:lnTo>
                  <a:lnTo>
                    <a:pt x="0" y="412750"/>
                  </a:lnTo>
                  <a:lnTo>
                    <a:pt x="0" y="571500"/>
                  </a:lnTo>
                  <a:lnTo>
                    <a:pt x="31750" y="793750"/>
                  </a:lnTo>
                  <a:lnTo>
                    <a:pt x="127000" y="952500"/>
                  </a:lnTo>
                  <a:lnTo>
                    <a:pt x="285750" y="984250"/>
                  </a:lnTo>
                  <a:lnTo>
                    <a:pt x="381000" y="984250"/>
                  </a:lnTo>
                  <a:lnTo>
                    <a:pt x="508000" y="952500"/>
                  </a:lnTo>
                  <a:lnTo>
                    <a:pt x="603250" y="793750"/>
                  </a:lnTo>
                  <a:lnTo>
                    <a:pt x="635000" y="571500"/>
                  </a:lnTo>
                  <a:lnTo>
                    <a:pt x="635000" y="412750"/>
                  </a:lnTo>
                  <a:lnTo>
                    <a:pt x="603250" y="190500"/>
                  </a:lnTo>
                  <a:lnTo>
                    <a:pt x="508000" y="63500"/>
                  </a:lnTo>
                  <a:lnTo>
                    <a:pt x="381000" y="0"/>
                  </a:lnTo>
                  <a:lnTo>
                    <a:pt x="285750" y="0"/>
                  </a:lnTo>
                  <a:close/>
                  <a:moveTo>
                    <a:pt x="42386250" y="56292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40" name="Freeform 194"/>
            <p:cNvSpPr/>
            <p:nvPr/>
          </p:nvSpPr>
          <p:spPr>
            <a:xfrm>
              <a:off x="1489075" y="5153025"/>
              <a:ext cx="9525" cy="9525"/>
            </a:xfrm>
            <a:custGeom>
              <a:avLst/>
              <a:gdLst/>
              <a:ahLst/>
              <a:cxnLst/>
              <a:rect l="0" t="0" r="0" b="0"/>
              <a:pathLst>
                <a:path w="95250" h="95250">
                  <a:moveTo>
                    <a:pt x="31750" y="0"/>
                  </a:moveTo>
                  <a:lnTo>
                    <a:pt x="0" y="63500"/>
                  </a:lnTo>
                  <a:lnTo>
                    <a:pt x="31750" y="95250"/>
                  </a:lnTo>
                  <a:lnTo>
                    <a:pt x="95250" y="63500"/>
                  </a:lnTo>
                  <a:lnTo>
                    <a:pt x="31750" y="0"/>
                  </a:lnTo>
                  <a:close/>
                  <a:moveTo>
                    <a:pt x="40513000" y="55403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41" name="Freeform 195"/>
            <p:cNvSpPr/>
            <p:nvPr/>
          </p:nvSpPr>
          <p:spPr>
            <a:xfrm>
              <a:off x="1530350" y="5064125"/>
              <a:ext cx="66675" cy="98425"/>
            </a:xfrm>
            <a:custGeom>
              <a:avLst/>
              <a:gdLst/>
              <a:ahLst/>
              <a:cxnLst/>
              <a:rect l="0" t="0" r="0" b="0"/>
              <a:pathLst>
                <a:path w="666750" h="984250">
                  <a:moveTo>
                    <a:pt x="285750" y="0"/>
                  </a:moveTo>
                  <a:lnTo>
                    <a:pt x="158750" y="63500"/>
                  </a:lnTo>
                  <a:lnTo>
                    <a:pt x="63500" y="190500"/>
                  </a:lnTo>
                  <a:lnTo>
                    <a:pt x="0" y="412750"/>
                  </a:lnTo>
                  <a:lnTo>
                    <a:pt x="0" y="571500"/>
                  </a:lnTo>
                  <a:lnTo>
                    <a:pt x="63500" y="793750"/>
                  </a:lnTo>
                  <a:lnTo>
                    <a:pt x="158750" y="952500"/>
                  </a:lnTo>
                  <a:lnTo>
                    <a:pt x="285750" y="984250"/>
                  </a:lnTo>
                  <a:lnTo>
                    <a:pt x="381000" y="984250"/>
                  </a:lnTo>
                  <a:lnTo>
                    <a:pt x="508000" y="952500"/>
                  </a:lnTo>
                  <a:lnTo>
                    <a:pt x="603250" y="793750"/>
                  </a:lnTo>
                  <a:lnTo>
                    <a:pt x="666750" y="571500"/>
                  </a:lnTo>
                  <a:lnTo>
                    <a:pt x="666750" y="412750"/>
                  </a:lnTo>
                  <a:lnTo>
                    <a:pt x="603250" y="190500"/>
                  </a:lnTo>
                  <a:lnTo>
                    <a:pt x="508000" y="63500"/>
                  </a:lnTo>
                  <a:lnTo>
                    <a:pt x="381000" y="0"/>
                  </a:lnTo>
                  <a:lnTo>
                    <a:pt x="285750" y="0"/>
                  </a:lnTo>
                  <a:close/>
                  <a:moveTo>
                    <a:pt x="40989250" y="56292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42" name="Freeform 196"/>
            <p:cNvSpPr/>
            <p:nvPr/>
          </p:nvSpPr>
          <p:spPr>
            <a:xfrm>
              <a:off x="1628775" y="5064125"/>
              <a:ext cx="63500" cy="98425"/>
            </a:xfrm>
            <a:custGeom>
              <a:avLst/>
              <a:gdLst/>
              <a:ahLst/>
              <a:cxnLst/>
              <a:rect l="0" t="0" r="0" b="0"/>
              <a:pathLst>
                <a:path w="635000" h="984250">
                  <a:moveTo>
                    <a:pt x="571500" y="158750"/>
                  </a:moveTo>
                  <a:lnTo>
                    <a:pt x="539750" y="63500"/>
                  </a:lnTo>
                  <a:lnTo>
                    <a:pt x="381000" y="0"/>
                  </a:lnTo>
                  <a:lnTo>
                    <a:pt x="285750" y="0"/>
                  </a:lnTo>
                  <a:lnTo>
                    <a:pt x="158750" y="63500"/>
                  </a:lnTo>
                  <a:lnTo>
                    <a:pt x="63500" y="190500"/>
                  </a:lnTo>
                  <a:lnTo>
                    <a:pt x="0" y="412750"/>
                  </a:lnTo>
                  <a:lnTo>
                    <a:pt x="0" y="666750"/>
                  </a:lnTo>
                  <a:lnTo>
                    <a:pt x="63500" y="857250"/>
                  </a:lnTo>
                  <a:lnTo>
                    <a:pt x="158750" y="952500"/>
                  </a:lnTo>
                  <a:lnTo>
                    <a:pt x="285750" y="984250"/>
                  </a:lnTo>
                  <a:lnTo>
                    <a:pt x="349250" y="984250"/>
                  </a:lnTo>
                  <a:lnTo>
                    <a:pt x="476250" y="952500"/>
                  </a:lnTo>
                  <a:lnTo>
                    <a:pt x="571500" y="857250"/>
                  </a:lnTo>
                  <a:lnTo>
                    <a:pt x="635000" y="698500"/>
                  </a:lnTo>
                  <a:lnTo>
                    <a:pt x="635000" y="666750"/>
                  </a:lnTo>
                  <a:lnTo>
                    <a:pt x="571500" y="508000"/>
                  </a:lnTo>
                  <a:lnTo>
                    <a:pt x="476250" y="412750"/>
                  </a:lnTo>
                  <a:lnTo>
                    <a:pt x="349250" y="381000"/>
                  </a:lnTo>
                  <a:lnTo>
                    <a:pt x="285750" y="381000"/>
                  </a:lnTo>
                  <a:lnTo>
                    <a:pt x="158750" y="412750"/>
                  </a:lnTo>
                  <a:lnTo>
                    <a:pt x="63500" y="508000"/>
                  </a:lnTo>
                  <a:lnTo>
                    <a:pt x="0" y="666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43" name="Freeform 197"/>
            <p:cNvSpPr/>
            <p:nvPr/>
          </p:nvSpPr>
          <p:spPr>
            <a:xfrm>
              <a:off x="1717675" y="5064125"/>
              <a:ext cx="73025" cy="66675"/>
            </a:xfrm>
            <a:custGeom>
              <a:avLst/>
              <a:gdLst/>
              <a:ahLst/>
              <a:cxnLst/>
              <a:rect l="0" t="0" r="0" b="0"/>
              <a:pathLst>
                <a:path w="730250" h="666750">
                  <a:moveTo>
                    <a:pt x="476250" y="0"/>
                  </a:moveTo>
                  <a:lnTo>
                    <a:pt x="0" y="666750"/>
                  </a:lnTo>
                  <a:lnTo>
                    <a:pt x="730250" y="666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44" name="Freeform 198"/>
            <p:cNvSpPr/>
            <p:nvPr/>
          </p:nvSpPr>
          <p:spPr>
            <a:xfrm>
              <a:off x="1765300" y="5064125"/>
              <a:ext cx="0" cy="98425"/>
            </a:xfrm>
            <a:custGeom>
              <a:avLst/>
              <a:gdLst/>
              <a:ahLst/>
              <a:cxnLst/>
              <a:rect l="0" t="0" r="0" b="0"/>
              <a:pathLst>
                <a:path h="984250">
                  <a:moveTo>
                    <a:pt x="0" y="0"/>
                  </a:moveTo>
                  <a:lnTo>
                    <a:pt x="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45" name="Freeform 199"/>
            <p:cNvSpPr/>
            <p:nvPr/>
          </p:nvSpPr>
          <p:spPr>
            <a:xfrm>
              <a:off x="2016125" y="5064125"/>
              <a:ext cx="66675" cy="98425"/>
            </a:xfrm>
            <a:custGeom>
              <a:avLst/>
              <a:gdLst/>
              <a:ahLst/>
              <a:cxnLst/>
              <a:rect l="0" t="0" r="0" b="0"/>
              <a:pathLst>
                <a:path w="666750" h="984250">
                  <a:moveTo>
                    <a:pt x="285750" y="0"/>
                  </a:moveTo>
                  <a:lnTo>
                    <a:pt x="158750" y="63500"/>
                  </a:lnTo>
                  <a:lnTo>
                    <a:pt x="63500" y="190500"/>
                  </a:lnTo>
                  <a:lnTo>
                    <a:pt x="0" y="412750"/>
                  </a:lnTo>
                  <a:lnTo>
                    <a:pt x="0" y="571500"/>
                  </a:lnTo>
                  <a:lnTo>
                    <a:pt x="63500" y="793750"/>
                  </a:lnTo>
                  <a:lnTo>
                    <a:pt x="158750" y="952500"/>
                  </a:lnTo>
                  <a:lnTo>
                    <a:pt x="285750" y="984250"/>
                  </a:lnTo>
                  <a:lnTo>
                    <a:pt x="381000" y="984250"/>
                  </a:lnTo>
                  <a:lnTo>
                    <a:pt x="539750" y="952500"/>
                  </a:lnTo>
                  <a:lnTo>
                    <a:pt x="635000" y="793750"/>
                  </a:lnTo>
                  <a:lnTo>
                    <a:pt x="666750" y="571500"/>
                  </a:lnTo>
                  <a:lnTo>
                    <a:pt x="666750" y="412750"/>
                  </a:lnTo>
                  <a:lnTo>
                    <a:pt x="635000" y="190500"/>
                  </a:lnTo>
                  <a:lnTo>
                    <a:pt x="539750" y="63500"/>
                  </a:lnTo>
                  <a:lnTo>
                    <a:pt x="381000" y="0"/>
                  </a:lnTo>
                  <a:lnTo>
                    <a:pt x="285750" y="0"/>
                  </a:lnTo>
                  <a:close/>
                  <a:moveTo>
                    <a:pt x="36131500" y="56292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46" name="Freeform 200"/>
            <p:cNvSpPr/>
            <p:nvPr/>
          </p:nvSpPr>
          <p:spPr>
            <a:xfrm>
              <a:off x="2114550" y="5153025"/>
              <a:ext cx="9525" cy="9525"/>
            </a:xfrm>
            <a:custGeom>
              <a:avLst/>
              <a:gdLst/>
              <a:ahLst/>
              <a:cxnLst/>
              <a:rect l="0" t="0" r="0" b="0"/>
              <a:pathLst>
                <a:path w="95250" h="95250">
                  <a:moveTo>
                    <a:pt x="63500" y="0"/>
                  </a:moveTo>
                  <a:lnTo>
                    <a:pt x="0" y="63500"/>
                  </a:lnTo>
                  <a:lnTo>
                    <a:pt x="63500" y="95250"/>
                  </a:lnTo>
                  <a:lnTo>
                    <a:pt x="95250" y="63500"/>
                  </a:lnTo>
                  <a:lnTo>
                    <a:pt x="63500" y="0"/>
                  </a:lnTo>
                  <a:close/>
                  <a:moveTo>
                    <a:pt x="34258250" y="55403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47" name="Freeform 201"/>
            <p:cNvSpPr/>
            <p:nvPr/>
          </p:nvSpPr>
          <p:spPr>
            <a:xfrm>
              <a:off x="2159000" y="5064125"/>
              <a:ext cx="63500" cy="98425"/>
            </a:xfrm>
            <a:custGeom>
              <a:avLst/>
              <a:gdLst/>
              <a:ahLst/>
              <a:cxnLst/>
              <a:rect l="0" t="0" r="0" b="0"/>
              <a:pathLst>
                <a:path w="635000" h="984250">
                  <a:moveTo>
                    <a:pt x="285750" y="0"/>
                  </a:moveTo>
                  <a:lnTo>
                    <a:pt x="127000" y="63500"/>
                  </a:lnTo>
                  <a:lnTo>
                    <a:pt x="31750" y="190500"/>
                  </a:lnTo>
                  <a:lnTo>
                    <a:pt x="0" y="412750"/>
                  </a:lnTo>
                  <a:lnTo>
                    <a:pt x="0" y="571500"/>
                  </a:lnTo>
                  <a:lnTo>
                    <a:pt x="31750" y="793750"/>
                  </a:lnTo>
                  <a:lnTo>
                    <a:pt x="127000" y="952500"/>
                  </a:lnTo>
                  <a:lnTo>
                    <a:pt x="285750" y="984250"/>
                  </a:lnTo>
                  <a:lnTo>
                    <a:pt x="381000" y="984250"/>
                  </a:lnTo>
                  <a:lnTo>
                    <a:pt x="508000" y="952500"/>
                  </a:lnTo>
                  <a:lnTo>
                    <a:pt x="603250" y="793750"/>
                  </a:lnTo>
                  <a:lnTo>
                    <a:pt x="635000" y="571500"/>
                  </a:lnTo>
                  <a:lnTo>
                    <a:pt x="635000" y="412750"/>
                  </a:lnTo>
                  <a:lnTo>
                    <a:pt x="603250" y="190500"/>
                  </a:lnTo>
                  <a:lnTo>
                    <a:pt x="508000" y="63500"/>
                  </a:lnTo>
                  <a:lnTo>
                    <a:pt x="381000" y="0"/>
                  </a:lnTo>
                  <a:lnTo>
                    <a:pt x="285750" y="0"/>
                  </a:lnTo>
                  <a:close/>
                  <a:moveTo>
                    <a:pt x="34702750" y="56292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48" name="Freeform 202"/>
            <p:cNvSpPr/>
            <p:nvPr/>
          </p:nvSpPr>
          <p:spPr>
            <a:xfrm>
              <a:off x="2257425" y="5064125"/>
              <a:ext cx="60325" cy="98425"/>
            </a:xfrm>
            <a:custGeom>
              <a:avLst/>
              <a:gdLst/>
              <a:ahLst/>
              <a:cxnLst/>
              <a:rect l="0" t="0" r="0" b="0"/>
              <a:pathLst>
                <a:path w="603250" h="984250">
                  <a:moveTo>
                    <a:pt x="571500" y="158750"/>
                  </a:moveTo>
                  <a:lnTo>
                    <a:pt x="508000" y="63500"/>
                  </a:lnTo>
                  <a:lnTo>
                    <a:pt x="381000" y="0"/>
                  </a:lnTo>
                  <a:lnTo>
                    <a:pt x="285750" y="0"/>
                  </a:lnTo>
                  <a:lnTo>
                    <a:pt x="127000" y="63500"/>
                  </a:lnTo>
                  <a:lnTo>
                    <a:pt x="31750" y="190500"/>
                  </a:lnTo>
                  <a:lnTo>
                    <a:pt x="0" y="412750"/>
                  </a:lnTo>
                  <a:lnTo>
                    <a:pt x="0" y="666750"/>
                  </a:lnTo>
                  <a:lnTo>
                    <a:pt x="31750" y="857250"/>
                  </a:lnTo>
                  <a:lnTo>
                    <a:pt x="127000" y="952500"/>
                  </a:lnTo>
                  <a:lnTo>
                    <a:pt x="285750" y="984250"/>
                  </a:lnTo>
                  <a:lnTo>
                    <a:pt x="317500" y="984250"/>
                  </a:lnTo>
                  <a:lnTo>
                    <a:pt x="476250" y="952500"/>
                  </a:lnTo>
                  <a:lnTo>
                    <a:pt x="571500" y="857250"/>
                  </a:lnTo>
                  <a:lnTo>
                    <a:pt x="603250" y="698500"/>
                  </a:lnTo>
                  <a:lnTo>
                    <a:pt x="603250" y="666750"/>
                  </a:lnTo>
                  <a:lnTo>
                    <a:pt x="571500" y="508000"/>
                  </a:lnTo>
                  <a:lnTo>
                    <a:pt x="476250" y="412750"/>
                  </a:lnTo>
                  <a:lnTo>
                    <a:pt x="317500" y="381000"/>
                  </a:lnTo>
                  <a:lnTo>
                    <a:pt x="285750" y="381000"/>
                  </a:lnTo>
                  <a:lnTo>
                    <a:pt x="127000" y="412750"/>
                  </a:lnTo>
                  <a:lnTo>
                    <a:pt x="31750" y="508000"/>
                  </a:lnTo>
                  <a:lnTo>
                    <a:pt x="0" y="666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49" name="Freeform 203"/>
            <p:cNvSpPr/>
            <p:nvPr/>
          </p:nvSpPr>
          <p:spPr>
            <a:xfrm>
              <a:off x="2349500" y="5064125"/>
              <a:ext cx="63500" cy="98425"/>
            </a:xfrm>
            <a:custGeom>
              <a:avLst/>
              <a:gdLst/>
              <a:ahLst/>
              <a:cxnLst/>
              <a:rect l="0" t="0" r="0" b="0"/>
              <a:pathLst>
                <a:path w="635000" h="984250">
                  <a:moveTo>
                    <a:pt x="571500" y="158750"/>
                  </a:moveTo>
                  <a:lnTo>
                    <a:pt x="539750" y="63500"/>
                  </a:lnTo>
                  <a:lnTo>
                    <a:pt x="381000" y="0"/>
                  </a:lnTo>
                  <a:lnTo>
                    <a:pt x="285750" y="0"/>
                  </a:lnTo>
                  <a:lnTo>
                    <a:pt x="158750" y="63500"/>
                  </a:lnTo>
                  <a:lnTo>
                    <a:pt x="63500" y="190500"/>
                  </a:lnTo>
                  <a:lnTo>
                    <a:pt x="0" y="412750"/>
                  </a:lnTo>
                  <a:lnTo>
                    <a:pt x="0" y="666750"/>
                  </a:lnTo>
                  <a:lnTo>
                    <a:pt x="63500" y="857250"/>
                  </a:lnTo>
                  <a:lnTo>
                    <a:pt x="158750" y="952500"/>
                  </a:lnTo>
                  <a:lnTo>
                    <a:pt x="285750" y="984250"/>
                  </a:lnTo>
                  <a:lnTo>
                    <a:pt x="349250" y="984250"/>
                  </a:lnTo>
                  <a:lnTo>
                    <a:pt x="476250" y="952500"/>
                  </a:lnTo>
                  <a:lnTo>
                    <a:pt x="571500" y="857250"/>
                  </a:lnTo>
                  <a:lnTo>
                    <a:pt x="635000" y="698500"/>
                  </a:lnTo>
                  <a:lnTo>
                    <a:pt x="635000" y="666750"/>
                  </a:lnTo>
                  <a:lnTo>
                    <a:pt x="571500" y="508000"/>
                  </a:lnTo>
                  <a:lnTo>
                    <a:pt x="476250" y="412750"/>
                  </a:lnTo>
                  <a:lnTo>
                    <a:pt x="349250" y="381000"/>
                  </a:lnTo>
                  <a:lnTo>
                    <a:pt x="285750" y="381000"/>
                  </a:lnTo>
                  <a:lnTo>
                    <a:pt x="158750" y="412750"/>
                  </a:lnTo>
                  <a:lnTo>
                    <a:pt x="63500" y="508000"/>
                  </a:lnTo>
                  <a:lnTo>
                    <a:pt x="0" y="666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50" name="Freeform 204"/>
            <p:cNvSpPr/>
            <p:nvPr/>
          </p:nvSpPr>
          <p:spPr>
            <a:xfrm>
              <a:off x="2644775" y="5064125"/>
              <a:ext cx="66675" cy="98425"/>
            </a:xfrm>
            <a:custGeom>
              <a:avLst/>
              <a:gdLst/>
              <a:ahLst/>
              <a:cxnLst/>
              <a:rect l="0" t="0" r="0" b="0"/>
              <a:pathLst>
                <a:path w="666750" h="984250">
                  <a:moveTo>
                    <a:pt x="285750" y="0"/>
                  </a:moveTo>
                  <a:lnTo>
                    <a:pt x="127000" y="63500"/>
                  </a:lnTo>
                  <a:lnTo>
                    <a:pt x="31750" y="190500"/>
                  </a:lnTo>
                  <a:lnTo>
                    <a:pt x="0" y="412750"/>
                  </a:lnTo>
                  <a:lnTo>
                    <a:pt x="0" y="571500"/>
                  </a:lnTo>
                  <a:lnTo>
                    <a:pt x="31750" y="793750"/>
                  </a:lnTo>
                  <a:lnTo>
                    <a:pt x="127000" y="952500"/>
                  </a:lnTo>
                  <a:lnTo>
                    <a:pt x="285750" y="984250"/>
                  </a:lnTo>
                  <a:lnTo>
                    <a:pt x="381000" y="984250"/>
                  </a:lnTo>
                  <a:lnTo>
                    <a:pt x="508000" y="952500"/>
                  </a:lnTo>
                  <a:lnTo>
                    <a:pt x="603250" y="793750"/>
                  </a:lnTo>
                  <a:lnTo>
                    <a:pt x="666750" y="571500"/>
                  </a:lnTo>
                  <a:lnTo>
                    <a:pt x="666750" y="412750"/>
                  </a:lnTo>
                  <a:lnTo>
                    <a:pt x="603250" y="190500"/>
                  </a:lnTo>
                  <a:lnTo>
                    <a:pt x="508000" y="63500"/>
                  </a:lnTo>
                  <a:lnTo>
                    <a:pt x="381000" y="0"/>
                  </a:lnTo>
                  <a:lnTo>
                    <a:pt x="285750" y="0"/>
                  </a:lnTo>
                  <a:close/>
                  <a:moveTo>
                    <a:pt x="29845000" y="56292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51" name="Freeform 205"/>
            <p:cNvSpPr/>
            <p:nvPr/>
          </p:nvSpPr>
          <p:spPr>
            <a:xfrm>
              <a:off x="2743200" y="5153025"/>
              <a:ext cx="9525" cy="9525"/>
            </a:xfrm>
            <a:custGeom>
              <a:avLst/>
              <a:gdLst/>
              <a:ahLst/>
              <a:cxnLst/>
              <a:rect l="0" t="0" r="0" b="0"/>
              <a:pathLst>
                <a:path w="95250" h="95250">
                  <a:moveTo>
                    <a:pt x="31750" y="0"/>
                  </a:moveTo>
                  <a:lnTo>
                    <a:pt x="0" y="63500"/>
                  </a:lnTo>
                  <a:lnTo>
                    <a:pt x="31750" y="95250"/>
                  </a:lnTo>
                  <a:lnTo>
                    <a:pt x="95250" y="63500"/>
                  </a:lnTo>
                  <a:lnTo>
                    <a:pt x="31750" y="0"/>
                  </a:lnTo>
                  <a:close/>
                  <a:moveTo>
                    <a:pt x="27971750" y="55403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52" name="Freeform 206"/>
            <p:cNvSpPr/>
            <p:nvPr/>
          </p:nvSpPr>
          <p:spPr>
            <a:xfrm>
              <a:off x="2784475" y="5064125"/>
              <a:ext cx="66675" cy="98425"/>
            </a:xfrm>
            <a:custGeom>
              <a:avLst/>
              <a:gdLst/>
              <a:ahLst/>
              <a:cxnLst/>
              <a:rect l="0" t="0" r="0" b="0"/>
              <a:pathLst>
                <a:path w="666750" h="984250">
                  <a:moveTo>
                    <a:pt x="285750" y="0"/>
                  </a:moveTo>
                  <a:lnTo>
                    <a:pt x="158750" y="63500"/>
                  </a:lnTo>
                  <a:lnTo>
                    <a:pt x="63500" y="190500"/>
                  </a:lnTo>
                  <a:lnTo>
                    <a:pt x="0" y="412750"/>
                  </a:lnTo>
                  <a:lnTo>
                    <a:pt x="0" y="571500"/>
                  </a:lnTo>
                  <a:lnTo>
                    <a:pt x="63500" y="793750"/>
                  </a:lnTo>
                  <a:lnTo>
                    <a:pt x="158750" y="952500"/>
                  </a:lnTo>
                  <a:lnTo>
                    <a:pt x="285750" y="984250"/>
                  </a:lnTo>
                  <a:lnTo>
                    <a:pt x="381000" y="984250"/>
                  </a:lnTo>
                  <a:lnTo>
                    <a:pt x="539750" y="952500"/>
                  </a:lnTo>
                  <a:lnTo>
                    <a:pt x="635000" y="793750"/>
                  </a:lnTo>
                  <a:lnTo>
                    <a:pt x="666750" y="571500"/>
                  </a:lnTo>
                  <a:lnTo>
                    <a:pt x="666750" y="412750"/>
                  </a:lnTo>
                  <a:lnTo>
                    <a:pt x="635000" y="190500"/>
                  </a:lnTo>
                  <a:lnTo>
                    <a:pt x="539750" y="63500"/>
                  </a:lnTo>
                  <a:lnTo>
                    <a:pt x="381000" y="0"/>
                  </a:lnTo>
                  <a:lnTo>
                    <a:pt x="285750" y="0"/>
                  </a:lnTo>
                  <a:close/>
                  <a:moveTo>
                    <a:pt x="28448000" y="56292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53" name="Freeform 207"/>
            <p:cNvSpPr/>
            <p:nvPr/>
          </p:nvSpPr>
          <p:spPr>
            <a:xfrm>
              <a:off x="2882900" y="5064125"/>
              <a:ext cx="63500" cy="98425"/>
            </a:xfrm>
            <a:custGeom>
              <a:avLst/>
              <a:gdLst/>
              <a:ahLst/>
              <a:cxnLst/>
              <a:rect l="0" t="0" r="0" b="0"/>
              <a:pathLst>
                <a:path w="635000" h="984250">
                  <a:moveTo>
                    <a:pt x="571500" y="158750"/>
                  </a:moveTo>
                  <a:lnTo>
                    <a:pt x="539750" y="63500"/>
                  </a:lnTo>
                  <a:lnTo>
                    <a:pt x="381000" y="0"/>
                  </a:lnTo>
                  <a:lnTo>
                    <a:pt x="285750" y="0"/>
                  </a:lnTo>
                  <a:lnTo>
                    <a:pt x="158750" y="63500"/>
                  </a:lnTo>
                  <a:lnTo>
                    <a:pt x="63500" y="190500"/>
                  </a:lnTo>
                  <a:lnTo>
                    <a:pt x="0" y="412750"/>
                  </a:lnTo>
                  <a:lnTo>
                    <a:pt x="0" y="666750"/>
                  </a:lnTo>
                  <a:lnTo>
                    <a:pt x="63500" y="857250"/>
                  </a:lnTo>
                  <a:lnTo>
                    <a:pt x="158750" y="952500"/>
                  </a:lnTo>
                  <a:lnTo>
                    <a:pt x="285750" y="984250"/>
                  </a:lnTo>
                  <a:lnTo>
                    <a:pt x="349250" y="984250"/>
                  </a:lnTo>
                  <a:lnTo>
                    <a:pt x="476250" y="952500"/>
                  </a:lnTo>
                  <a:lnTo>
                    <a:pt x="571500" y="857250"/>
                  </a:lnTo>
                  <a:lnTo>
                    <a:pt x="635000" y="698500"/>
                  </a:lnTo>
                  <a:lnTo>
                    <a:pt x="635000" y="666750"/>
                  </a:lnTo>
                  <a:lnTo>
                    <a:pt x="571500" y="508000"/>
                  </a:lnTo>
                  <a:lnTo>
                    <a:pt x="476250" y="412750"/>
                  </a:lnTo>
                  <a:lnTo>
                    <a:pt x="349250" y="381000"/>
                  </a:lnTo>
                  <a:lnTo>
                    <a:pt x="285750" y="381000"/>
                  </a:lnTo>
                  <a:lnTo>
                    <a:pt x="158750" y="412750"/>
                  </a:lnTo>
                  <a:lnTo>
                    <a:pt x="63500" y="508000"/>
                  </a:lnTo>
                  <a:lnTo>
                    <a:pt x="0" y="666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54" name="Freeform 208"/>
            <p:cNvSpPr/>
            <p:nvPr/>
          </p:nvSpPr>
          <p:spPr>
            <a:xfrm>
              <a:off x="2974975" y="5064125"/>
              <a:ext cx="63500" cy="98425"/>
            </a:xfrm>
            <a:custGeom>
              <a:avLst/>
              <a:gdLst/>
              <a:ahLst/>
              <a:cxnLst/>
              <a:rect l="0" t="0" r="0" b="0"/>
              <a:pathLst>
                <a:path w="635000" h="984250">
                  <a:moveTo>
                    <a:pt x="222250" y="0"/>
                  </a:moveTo>
                  <a:lnTo>
                    <a:pt x="95250" y="63500"/>
                  </a:lnTo>
                  <a:lnTo>
                    <a:pt x="31750" y="158750"/>
                  </a:lnTo>
                  <a:lnTo>
                    <a:pt x="31750" y="222250"/>
                  </a:lnTo>
                  <a:lnTo>
                    <a:pt x="95250" y="317500"/>
                  </a:lnTo>
                  <a:lnTo>
                    <a:pt x="190500" y="381000"/>
                  </a:lnTo>
                  <a:lnTo>
                    <a:pt x="349250" y="412750"/>
                  </a:lnTo>
                  <a:lnTo>
                    <a:pt x="508000" y="476250"/>
                  </a:lnTo>
                  <a:lnTo>
                    <a:pt x="603250" y="571500"/>
                  </a:lnTo>
                  <a:lnTo>
                    <a:pt x="635000" y="666750"/>
                  </a:lnTo>
                  <a:lnTo>
                    <a:pt x="635000" y="793750"/>
                  </a:lnTo>
                  <a:lnTo>
                    <a:pt x="603250" y="889000"/>
                  </a:lnTo>
                  <a:lnTo>
                    <a:pt x="539750" y="952500"/>
                  </a:lnTo>
                  <a:lnTo>
                    <a:pt x="412750" y="984250"/>
                  </a:lnTo>
                  <a:lnTo>
                    <a:pt x="222250" y="984250"/>
                  </a:lnTo>
                  <a:lnTo>
                    <a:pt x="95250" y="952500"/>
                  </a:lnTo>
                  <a:lnTo>
                    <a:pt x="31750" y="889000"/>
                  </a:lnTo>
                  <a:lnTo>
                    <a:pt x="0" y="793750"/>
                  </a:lnTo>
                  <a:lnTo>
                    <a:pt x="0" y="666750"/>
                  </a:lnTo>
                  <a:lnTo>
                    <a:pt x="31750" y="571500"/>
                  </a:lnTo>
                  <a:lnTo>
                    <a:pt x="127000" y="476250"/>
                  </a:lnTo>
                  <a:lnTo>
                    <a:pt x="254000" y="412750"/>
                  </a:lnTo>
                  <a:lnTo>
                    <a:pt x="444500" y="381000"/>
                  </a:lnTo>
                  <a:lnTo>
                    <a:pt x="539750" y="317500"/>
                  </a:lnTo>
                  <a:lnTo>
                    <a:pt x="603250" y="222250"/>
                  </a:lnTo>
                  <a:lnTo>
                    <a:pt x="603250" y="158750"/>
                  </a:lnTo>
                  <a:lnTo>
                    <a:pt x="539750" y="63500"/>
                  </a:lnTo>
                  <a:lnTo>
                    <a:pt x="412750" y="0"/>
                  </a:lnTo>
                  <a:lnTo>
                    <a:pt x="222250" y="0"/>
                  </a:lnTo>
                  <a:close/>
                  <a:moveTo>
                    <a:pt x="26543000" y="56292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55" name="Freeform 209"/>
            <p:cNvSpPr/>
            <p:nvPr/>
          </p:nvSpPr>
          <p:spPr>
            <a:xfrm>
              <a:off x="3317875" y="5064125"/>
              <a:ext cx="66675" cy="98425"/>
            </a:xfrm>
            <a:custGeom>
              <a:avLst/>
              <a:gdLst/>
              <a:ahLst/>
              <a:cxnLst/>
              <a:rect l="0" t="0" r="0" b="0"/>
              <a:pathLst>
                <a:path w="666750" h="984250">
                  <a:moveTo>
                    <a:pt x="285750" y="0"/>
                  </a:moveTo>
                  <a:lnTo>
                    <a:pt x="158750" y="63500"/>
                  </a:lnTo>
                  <a:lnTo>
                    <a:pt x="63500" y="190500"/>
                  </a:lnTo>
                  <a:lnTo>
                    <a:pt x="0" y="412750"/>
                  </a:lnTo>
                  <a:lnTo>
                    <a:pt x="0" y="571500"/>
                  </a:lnTo>
                  <a:lnTo>
                    <a:pt x="63500" y="793750"/>
                  </a:lnTo>
                  <a:lnTo>
                    <a:pt x="158750" y="952500"/>
                  </a:lnTo>
                  <a:lnTo>
                    <a:pt x="285750" y="984250"/>
                  </a:lnTo>
                  <a:lnTo>
                    <a:pt x="381000" y="984250"/>
                  </a:lnTo>
                  <a:lnTo>
                    <a:pt x="539750" y="952500"/>
                  </a:lnTo>
                  <a:lnTo>
                    <a:pt x="635000" y="793750"/>
                  </a:lnTo>
                  <a:lnTo>
                    <a:pt x="666750" y="571500"/>
                  </a:lnTo>
                  <a:lnTo>
                    <a:pt x="666750" y="412750"/>
                  </a:lnTo>
                  <a:lnTo>
                    <a:pt x="635000" y="190500"/>
                  </a:lnTo>
                  <a:lnTo>
                    <a:pt x="539750" y="63500"/>
                  </a:lnTo>
                  <a:lnTo>
                    <a:pt x="381000" y="0"/>
                  </a:lnTo>
                  <a:lnTo>
                    <a:pt x="285750" y="0"/>
                  </a:lnTo>
                  <a:close/>
                  <a:moveTo>
                    <a:pt x="23114000" y="56292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56" name="Freeform 210"/>
            <p:cNvSpPr/>
            <p:nvPr/>
          </p:nvSpPr>
          <p:spPr>
            <a:xfrm>
              <a:off x="3416300" y="5153025"/>
              <a:ext cx="9525" cy="9525"/>
            </a:xfrm>
            <a:custGeom>
              <a:avLst/>
              <a:gdLst/>
              <a:ahLst/>
              <a:cxnLst/>
              <a:rect l="0" t="0" r="0" b="0"/>
              <a:pathLst>
                <a:path w="95250" h="95250">
                  <a:moveTo>
                    <a:pt x="63500" y="0"/>
                  </a:moveTo>
                  <a:lnTo>
                    <a:pt x="0" y="63500"/>
                  </a:lnTo>
                  <a:lnTo>
                    <a:pt x="63500" y="95250"/>
                  </a:lnTo>
                  <a:lnTo>
                    <a:pt x="95250" y="63500"/>
                  </a:lnTo>
                  <a:lnTo>
                    <a:pt x="63500" y="0"/>
                  </a:lnTo>
                  <a:close/>
                  <a:moveTo>
                    <a:pt x="21240750" y="55403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57" name="Freeform 211"/>
            <p:cNvSpPr/>
            <p:nvPr/>
          </p:nvSpPr>
          <p:spPr>
            <a:xfrm>
              <a:off x="3460750" y="5064125"/>
              <a:ext cx="63500" cy="98425"/>
            </a:xfrm>
            <a:custGeom>
              <a:avLst/>
              <a:gdLst/>
              <a:ahLst/>
              <a:cxnLst/>
              <a:rect l="0" t="0" r="0" b="0"/>
              <a:pathLst>
                <a:path w="635000" h="984250">
                  <a:moveTo>
                    <a:pt x="285750" y="0"/>
                  </a:moveTo>
                  <a:lnTo>
                    <a:pt x="127000" y="63500"/>
                  </a:lnTo>
                  <a:lnTo>
                    <a:pt x="31750" y="190500"/>
                  </a:lnTo>
                  <a:lnTo>
                    <a:pt x="0" y="412750"/>
                  </a:lnTo>
                  <a:lnTo>
                    <a:pt x="0" y="571500"/>
                  </a:lnTo>
                  <a:lnTo>
                    <a:pt x="31750" y="793750"/>
                  </a:lnTo>
                  <a:lnTo>
                    <a:pt x="127000" y="952500"/>
                  </a:lnTo>
                  <a:lnTo>
                    <a:pt x="285750" y="984250"/>
                  </a:lnTo>
                  <a:lnTo>
                    <a:pt x="381000" y="984250"/>
                  </a:lnTo>
                  <a:lnTo>
                    <a:pt x="508000" y="952500"/>
                  </a:lnTo>
                  <a:lnTo>
                    <a:pt x="603250" y="793750"/>
                  </a:lnTo>
                  <a:lnTo>
                    <a:pt x="635000" y="571500"/>
                  </a:lnTo>
                  <a:lnTo>
                    <a:pt x="635000" y="412750"/>
                  </a:lnTo>
                  <a:lnTo>
                    <a:pt x="603250" y="190500"/>
                  </a:lnTo>
                  <a:lnTo>
                    <a:pt x="508000" y="63500"/>
                  </a:lnTo>
                  <a:lnTo>
                    <a:pt x="381000" y="0"/>
                  </a:lnTo>
                  <a:lnTo>
                    <a:pt x="285750" y="0"/>
                  </a:lnTo>
                  <a:close/>
                  <a:moveTo>
                    <a:pt x="21685250" y="56292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58" name="Freeform 212"/>
            <p:cNvSpPr/>
            <p:nvPr/>
          </p:nvSpPr>
          <p:spPr>
            <a:xfrm>
              <a:off x="3571875" y="5064125"/>
              <a:ext cx="47625" cy="98425"/>
            </a:xfrm>
            <a:custGeom>
              <a:avLst/>
              <a:gdLst/>
              <a:ahLst/>
              <a:cxnLst/>
              <a:rect l="0" t="0" r="0" b="0"/>
              <a:pathLst>
                <a:path w="476250" h="984250">
                  <a:moveTo>
                    <a:pt x="476250" y="0"/>
                  </a:moveTo>
                  <a:lnTo>
                    <a:pt x="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59" name="Freeform 213"/>
            <p:cNvSpPr/>
            <p:nvPr/>
          </p:nvSpPr>
          <p:spPr>
            <a:xfrm>
              <a:off x="3552825" y="5064125"/>
              <a:ext cx="66675" cy="0"/>
            </a:xfrm>
            <a:custGeom>
              <a:avLst/>
              <a:gdLst/>
              <a:ahLst/>
              <a:cxnLst/>
              <a:rect l="0" t="0" r="0" b="0"/>
              <a:pathLst>
                <a:path w="666750">
                  <a:moveTo>
                    <a:pt x="0" y="0"/>
                  </a:moveTo>
                  <a:lnTo>
                    <a:pt x="66675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60" name="Freeform 214"/>
            <p:cNvSpPr/>
            <p:nvPr/>
          </p:nvSpPr>
          <p:spPr>
            <a:xfrm>
              <a:off x="3898900" y="5064125"/>
              <a:ext cx="66675" cy="98425"/>
            </a:xfrm>
            <a:custGeom>
              <a:avLst/>
              <a:gdLst/>
              <a:ahLst/>
              <a:cxnLst/>
              <a:rect l="0" t="0" r="0" b="0"/>
              <a:pathLst>
                <a:path w="666750" h="984250">
                  <a:moveTo>
                    <a:pt x="285750" y="0"/>
                  </a:moveTo>
                  <a:lnTo>
                    <a:pt x="158750" y="63500"/>
                  </a:lnTo>
                  <a:lnTo>
                    <a:pt x="63500" y="190500"/>
                  </a:lnTo>
                  <a:lnTo>
                    <a:pt x="0" y="412750"/>
                  </a:lnTo>
                  <a:lnTo>
                    <a:pt x="0" y="571500"/>
                  </a:lnTo>
                  <a:lnTo>
                    <a:pt x="63500" y="793750"/>
                  </a:lnTo>
                  <a:lnTo>
                    <a:pt x="158750" y="952500"/>
                  </a:lnTo>
                  <a:lnTo>
                    <a:pt x="285750" y="984250"/>
                  </a:lnTo>
                  <a:lnTo>
                    <a:pt x="381000" y="984250"/>
                  </a:lnTo>
                  <a:lnTo>
                    <a:pt x="508000" y="952500"/>
                  </a:lnTo>
                  <a:lnTo>
                    <a:pt x="603250" y="793750"/>
                  </a:lnTo>
                  <a:lnTo>
                    <a:pt x="666750" y="571500"/>
                  </a:lnTo>
                  <a:lnTo>
                    <a:pt x="666750" y="412750"/>
                  </a:lnTo>
                  <a:lnTo>
                    <a:pt x="603250" y="190500"/>
                  </a:lnTo>
                  <a:lnTo>
                    <a:pt x="508000" y="63500"/>
                  </a:lnTo>
                  <a:lnTo>
                    <a:pt x="381000" y="0"/>
                  </a:lnTo>
                  <a:lnTo>
                    <a:pt x="285750" y="0"/>
                  </a:lnTo>
                  <a:close/>
                  <a:moveTo>
                    <a:pt x="17303750" y="56292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61" name="Freeform 215"/>
            <p:cNvSpPr/>
            <p:nvPr/>
          </p:nvSpPr>
          <p:spPr>
            <a:xfrm>
              <a:off x="3997325" y="5153025"/>
              <a:ext cx="9525" cy="9525"/>
            </a:xfrm>
            <a:custGeom>
              <a:avLst/>
              <a:gdLst/>
              <a:ahLst/>
              <a:cxnLst/>
              <a:rect l="0" t="0" r="0" b="0"/>
              <a:pathLst>
                <a:path w="95250" h="95250">
                  <a:moveTo>
                    <a:pt x="63500" y="0"/>
                  </a:moveTo>
                  <a:lnTo>
                    <a:pt x="0" y="63500"/>
                  </a:lnTo>
                  <a:lnTo>
                    <a:pt x="63500" y="95250"/>
                  </a:lnTo>
                  <a:lnTo>
                    <a:pt x="95250" y="63500"/>
                  </a:lnTo>
                  <a:lnTo>
                    <a:pt x="63500" y="0"/>
                  </a:lnTo>
                  <a:close/>
                  <a:moveTo>
                    <a:pt x="15430500" y="55403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62" name="Freeform 216"/>
            <p:cNvSpPr/>
            <p:nvPr/>
          </p:nvSpPr>
          <p:spPr>
            <a:xfrm>
              <a:off x="4041775" y="5064125"/>
              <a:ext cx="63500" cy="98425"/>
            </a:xfrm>
            <a:custGeom>
              <a:avLst/>
              <a:gdLst/>
              <a:ahLst/>
              <a:cxnLst/>
              <a:rect l="0" t="0" r="0" b="0"/>
              <a:pathLst>
                <a:path w="635000" h="984250">
                  <a:moveTo>
                    <a:pt x="254000" y="0"/>
                  </a:moveTo>
                  <a:lnTo>
                    <a:pt x="127000" y="63500"/>
                  </a:lnTo>
                  <a:lnTo>
                    <a:pt x="31750" y="190500"/>
                  </a:lnTo>
                  <a:lnTo>
                    <a:pt x="0" y="412750"/>
                  </a:lnTo>
                  <a:lnTo>
                    <a:pt x="0" y="571500"/>
                  </a:lnTo>
                  <a:lnTo>
                    <a:pt x="31750" y="793750"/>
                  </a:lnTo>
                  <a:lnTo>
                    <a:pt x="127000" y="952500"/>
                  </a:lnTo>
                  <a:lnTo>
                    <a:pt x="254000" y="984250"/>
                  </a:lnTo>
                  <a:lnTo>
                    <a:pt x="349250" y="984250"/>
                  </a:lnTo>
                  <a:lnTo>
                    <a:pt x="508000" y="952500"/>
                  </a:lnTo>
                  <a:lnTo>
                    <a:pt x="603250" y="793750"/>
                  </a:lnTo>
                  <a:lnTo>
                    <a:pt x="635000" y="571500"/>
                  </a:lnTo>
                  <a:lnTo>
                    <a:pt x="635000" y="412750"/>
                  </a:lnTo>
                  <a:lnTo>
                    <a:pt x="603250" y="190500"/>
                  </a:lnTo>
                  <a:lnTo>
                    <a:pt x="508000" y="63500"/>
                  </a:lnTo>
                  <a:lnTo>
                    <a:pt x="349250" y="0"/>
                  </a:lnTo>
                  <a:lnTo>
                    <a:pt x="254000" y="0"/>
                  </a:lnTo>
                  <a:close/>
                  <a:moveTo>
                    <a:pt x="15875000" y="56292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63" name="Freeform 217"/>
            <p:cNvSpPr/>
            <p:nvPr/>
          </p:nvSpPr>
          <p:spPr>
            <a:xfrm>
              <a:off x="4152900" y="5064125"/>
              <a:ext cx="47625" cy="98425"/>
            </a:xfrm>
            <a:custGeom>
              <a:avLst/>
              <a:gdLst/>
              <a:ahLst/>
              <a:cxnLst/>
              <a:rect l="0" t="0" r="0" b="0"/>
              <a:pathLst>
                <a:path w="476250" h="984250">
                  <a:moveTo>
                    <a:pt x="476250" y="0"/>
                  </a:moveTo>
                  <a:lnTo>
                    <a:pt x="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64" name="Freeform 218"/>
            <p:cNvSpPr/>
            <p:nvPr/>
          </p:nvSpPr>
          <p:spPr>
            <a:xfrm>
              <a:off x="4133850" y="5064125"/>
              <a:ext cx="66675" cy="0"/>
            </a:xfrm>
            <a:custGeom>
              <a:avLst/>
              <a:gdLst/>
              <a:ahLst/>
              <a:cxnLst/>
              <a:rect l="0" t="0" r="0" b="0"/>
              <a:pathLst>
                <a:path w="666750">
                  <a:moveTo>
                    <a:pt x="0" y="0"/>
                  </a:moveTo>
                  <a:lnTo>
                    <a:pt x="66675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65" name="Freeform 219"/>
            <p:cNvSpPr/>
            <p:nvPr/>
          </p:nvSpPr>
          <p:spPr>
            <a:xfrm>
              <a:off x="4229100" y="5064125"/>
              <a:ext cx="66675" cy="98425"/>
            </a:xfrm>
            <a:custGeom>
              <a:avLst/>
              <a:gdLst/>
              <a:ahLst/>
              <a:cxnLst/>
              <a:rect l="0" t="0" r="0" b="0"/>
              <a:pathLst>
                <a:path w="666750" h="984250">
                  <a:moveTo>
                    <a:pt x="31750" y="222250"/>
                  </a:moveTo>
                  <a:lnTo>
                    <a:pt x="31750" y="190500"/>
                  </a:lnTo>
                  <a:lnTo>
                    <a:pt x="95250" y="95250"/>
                  </a:lnTo>
                  <a:lnTo>
                    <a:pt x="127000" y="63500"/>
                  </a:lnTo>
                  <a:lnTo>
                    <a:pt x="222250" y="0"/>
                  </a:lnTo>
                  <a:lnTo>
                    <a:pt x="412750" y="0"/>
                  </a:lnTo>
                  <a:lnTo>
                    <a:pt x="508000" y="63500"/>
                  </a:lnTo>
                  <a:lnTo>
                    <a:pt x="571500" y="95250"/>
                  </a:lnTo>
                  <a:lnTo>
                    <a:pt x="603250" y="190500"/>
                  </a:lnTo>
                  <a:lnTo>
                    <a:pt x="603250" y="285750"/>
                  </a:lnTo>
                  <a:lnTo>
                    <a:pt x="571500" y="381000"/>
                  </a:lnTo>
                  <a:lnTo>
                    <a:pt x="476250" y="508000"/>
                  </a:lnTo>
                  <a:lnTo>
                    <a:pt x="0" y="984250"/>
                  </a:lnTo>
                  <a:lnTo>
                    <a:pt x="66675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66" name="Freeform 220"/>
            <p:cNvSpPr/>
            <p:nvPr/>
          </p:nvSpPr>
          <p:spPr>
            <a:xfrm>
              <a:off x="4527550" y="5064125"/>
              <a:ext cx="63500" cy="98425"/>
            </a:xfrm>
            <a:custGeom>
              <a:avLst/>
              <a:gdLst/>
              <a:ahLst/>
              <a:cxnLst/>
              <a:rect l="0" t="0" r="0" b="0"/>
              <a:pathLst>
                <a:path w="635000" h="984250">
                  <a:moveTo>
                    <a:pt x="285750" y="0"/>
                  </a:moveTo>
                  <a:lnTo>
                    <a:pt x="127000" y="63500"/>
                  </a:lnTo>
                  <a:lnTo>
                    <a:pt x="31750" y="190500"/>
                  </a:lnTo>
                  <a:lnTo>
                    <a:pt x="0" y="412750"/>
                  </a:lnTo>
                  <a:lnTo>
                    <a:pt x="0" y="571500"/>
                  </a:lnTo>
                  <a:lnTo>
                    <a:pt x="31750" y="793750"/>
                  </a:lnTo>
                  <a:lnTo>
                    <a:pt x="127000" y="952500"/>
                  </a:lnTo>
                  <a:lnTo>
                    <a:pt x="285750" y="984250"/>
                  </a:lnTo>
                  <a:lnTo>
                    <a:pt x="381000" y="984250"/>
                  </a:lnTo>
                  <a:lnTo>
                    <a:pt x="508000" y="952500"/>
                  </a:lnTo>
                  <a:lnTo>
                    <a:pt x="603250" y="793750"/>
                  </a:lnTo>
                  <a:lnTo>
                    <a:pt x="635000" y="571500"/>
                  </a:lnTo>
                  <a:lnTo>
                    <a:pt x="635000" y="412750"/>
                  </a:lnTo>
                  <a:lnTo>
                    <a:pt x="603250" y="190500"/>
                  </a:lnTo>
                  <a:lnTo>
                    <a:pt x="508000" y="63500"/>
                  </a:lnTo>
                  <a:lnTo>
                    <a:pt x="381000" y="0"/>
                  </a:lnTo>
                  <a:lnTo>
                    <a:pt x="285750" y="0"/>
                  </a:lnTo>
                  <a:close/>
                  <a:moveTo>
                    <a:pt x="11017250" y="56292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67" name="Freeform 221"/>
            <p:cNvSpPr/>
            <p:nvPr/>
          </p:nvSpPr>
          <p:spPr>
            <a:xfrm>
              <a:off x="4625975" y="5153025"/>
              <a:ext cx="9525" cy="9525"/>
            </a:xfrm>
            <a:custGeom>
              <a:avLst/>
              <a:gdLst/>
              <a:ahLst/>
              <a:cxnLst/>
              <a:rect l="0" t="0" r="0" b="0"/>
              <a:pathLst>
                <a:path w="95250" h="95250">
                  <a:moveTo>
                    <a:pt x="31750" y="0"/>
                  </a:moveTo>
                  <a:lnTo>
                    <a:pt x="0" y="63500"/>
                  </a:lnTo>
                  <a:lnTo>
                    <a:pt x="31750" y="95250"/>
                  </a:lnTo>
                  <a:lnTo>
                    <a:pt x="95250" y="63500"/>
                  </a:lnTo>
                  <a:lnTo>
                    <a:pt x="31750" y="0"/>
                  </a:lnTo>
                  <a:close/>
                  <a:moveTo>
                    <a:pt x="9144000" y="55403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68" name="Freeform 222"/>
            <p:cNvSpPr/>
            <p:nvPr/>
          </p:nvSpPr>
          <p:spPr>
            <a:xfrm>
              <a:off x="4667250" y="5064125"/>
              <a:ext cx="66675" cy="98425"/>
            </a:xfrm>
            <a:custGeom>
              <a:avLst/>
              <a:gdLst/>
              <a:ahLst/>
              <a:cxnLst/>
              <a:rect l="0" t="0" r="0" b="0"/>
              <a:pathLst>
                <a:path w="666750" h="984250">
                  <a:moveTo>
                    <a:pt x="285750" y="0"/>
                  </a:moveTo>
                  <a:lnTo>
                    <a:pt x="158750" y="63500"/>
                  </a:lnTo>
                  <a:lnTo>
                    <a:pt x="63500" y="190500"/>
                  </a:lnTo>
                  <a:lnTo>
                    <a:pt x="0" y="412750"/>
                  </a:lnTo>
                  <a:lnTo>
                    <a:pt x="0" y="571500"/>
                  </a:lnTo>
                  <a:lnTo>
                    <a:pt x="63500" y="793750"/>
                  </a:lnTo>
                  <a:lnTo>
                    <a:pt x="158750" y="952500"/>
                  </a:lnTo>
                  <a:lnTo>
                    <a:pt x="285750" y="984250"/>
                  </a:lnTo>
                  <a:lnTo>
                    <a:pt x="381000" y="984250"/>
                  </a:lnTo>
                  <a:lnTo>
                    <a:pt x="508000" y="952500"/>
                  </a:lnTo>
                  <a:lnTo>
                    <a:pt x="603250" y="793750"/>
                  </a:lnTo>
                  <a:lnTo>
                    <a:pt x="666750" y="571500"/>
                  </a:lnTo>
                  <a:lnTo>
                    <a:pt x="666750" y="412750"/>
                  </a:lnTo>
                  <a:lnTo>
                    <a:pt x="603250" y="190500"/>
                  </a:lnTo>
                  <a:lnTo>
                    <a:pt x="508000" y="63500"/>
                  </a:lnTo>
                  <a:lnTo>
                    <a:pt x="381000" y="0"/>
                  </a:lnTo>
                  <a:lnTo>
                    <a:pt x="285750" y="0"/>
                  </a:lnTo>
                  <a:close/>
                  <a:moveTo>
                    <a:pt x="9620250" y="56292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69" name="Freeform 223"/>
            <p:cNvSpPr/>
            <p:nvPr/>
          </p:nvSpPr>
          <p:spPr>
            <a:xfrm>
              <a:off x="4781550" y="5064125"/>
              <a:ext cx="47625" cy="98425"/>
            </a:xfrm>
            <a:custGeom>
              <a:avLst/>
              <a:gdLst/>
              <a:ahLst/>
              <a:cxnLst/>
              <a:rect l="0" t="0" r="0" b="0"/>
              <a:pathLst>
                <a:path w="476250" h="984250">
                  <a:moveTo>
                    <a:pt x="476250" y="0"/>
                  </a:moveTo>
                  <a:lnTo>
                    <a:pt x="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70" name="Freeform 224"/>
            <p:cNvSpPr/>
            <p:nvPr/>
          </p:nvSpPr>
          <p:spPr>
            <a:xfrm>
              <a:off x="4762500" y="5064125"/>
              <a:ext cx="66675" cy="0"/>
            </a:xfrm>
            <a:custGeom>
              <a:avLst/>
              <a:gdLst/>
              <a:ahLst/>
              <a:cxnLst/>
              <a:rect l="0" t="0" r="0" b="0"/>
              <a:pathLst>
                <a:path w="666750">
                  <a:moveTo>
                    <a:pt x="0" y="0"/>
                  </a:moveTo>
                  <a:lnTo>
                    <a:pt x="66675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71" name="Freeform 225"/>
            <p:cNvSpPr/>
            <p:nvPr/>
          </p:nvSpPr>
          <p:spPr>
            <a:xfrm>
              <a:off x="4854575" y="5064125"/>
              <a:ext cx="73025" cy="66675"/>
            </a:xfrm>
            <a:custGeom>
              <a:avLst/>
              <a:gdLst/>
              <a:ahLst/>
              <a:cxnLst/>
              <a:rect l="0" t="0" r="0" b="0"/>
              <a:pathLst>
                <a:path w="730250" h="666750">
                  <a:moveTo>
                    <a:pt x="476250" y="0"/>
                  </a:moveTo>
                  <a:lnTo>
                    <a:pt x="0" y="666750"/>
                  </a:lnTo>
                  <a:lnTo>
                    <a:pt x="730250" y="666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72" name="Freeform 226"/>
            <p:cNvSpPr/>
            <p:nvPr/>
          </p:nvSpPr>
          <p:spPr>
            <a:xfrm>
              <a:off x="4902200" y="5064125"/>
              <a:ext cx="0" cy="98425"/>
            </a:xfrm>
            <a:custGeom>
              <a:avLst/>
              <a:gdLst/>
              <a:ahLst/>
              <a:cxnLst/>
              <a:rect l="0" t="0" r="0" b="0"/>
              <a:pathLst>
                <a:path h="984250">
                  <a:moveTo>
                    <a:pt x="0" y="0"/>
                  </a:moveTo>
                  <a:lnTo>
                    <a:pt x="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73" name="Freeform 227"/>
            <p:cNvSpPr/>
            <p:nvPr/>
          </p:nvSpPr>
          <p:spPr>
            <a:xfrm>
              <a:off x="5153025" y="5064125"/>
              <a:ext cx="66675" cy="98425"/>
            </a:xfrm>
            <a:custGeom>
              <a:avLst/>
              <a:gdLst/>
              <a:ahLst/>
              <a:cxnLst/>
              <a:rect l="0" t="0" r="0" b="0"/>
              <a:pathLst>
                <a:path w="666750" h="984250">
                  <a:moveTo>
                    <a:pt x="285750" y="0"/>
                  </a:moveTo>
                  <a:lnTo>
                    <a:pt x="158750" y="63500"/>
                  </a:lnTo>
                  <a:lnTo>
                    <a:pt x="63500" y="190500"/>
                  </a:lnTo>
                  <a:lnTo>
                    <a:pt x="0" y="412750"/>
                  </a:lnTo>
                  <a:lnTo>
                    <a:pt x="0" y="571500"/>
                  </a:lnTo>
                  <a:lnTo>
                    <a:pt x="63500" y="793750"/>
                  </a:lnTo>
                  <a:lnTo>
                    <a:pt x="158750" y="952500"/>
                  </a:lnTo>
                  <a:lnTo>
                    <a:pt x="285750" y="984250"/>
                  </a:lnTo>
                  <a:lnTo>
                    <a:pt x="381000" y="984250"/>
                  </a:lnTo>
                  <a:lnTo>
                    <a:pt x="539750" y="952500"/>
                  </a:lnTo>
                  <a:lnTo>
                    <a:pt x="635000" y="793750"/>
                  </a:lnTo>
                  <a:lnTo>
                    <a:pt x="666750" y="571500"/>
                  </a:lnTo>
                  <a:lnTo>
                    <a:pt x="666750" y="412750"/>
                  </a:lnTo>
                  <a:lnTo>
                    <a:pt x="635000" y="190500"/>
                  </a:lnTo>
                  <a:lnTo>
                    <a:pt x="539750" y="63500"/>
                  </a:lnTo>
                  <a:lnTo>
                    <a:pt x="381000" y="0"/>
                  </a:lnTo>
                  <a:lnTo>
                    <a:pt x="285750" y="0"/>
                  </a:lnTo>
                  <a:close/>
                  <a:moveTo>
                    <a:pt x="4762500" y="56292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74" name="Freeform 228"/>
            <p:cNvSpPr/>
            <p:nvPr/>
          </p:nvSpPr>
          <p:spPr>
            <a:xfrm>
              <a:off x="5251450" y="5153025"/>
              <a:ext cx="9525" cy="9525"/>
            </a:xfrm>
            <a:custGeom>
              <a:avLst/>
              <a:gdLst/>
              <a:ahLst/>
              <a:cxnLst/>
              <a:rect l="0" t="0" r="0" b="0"/>
              <a:pathLst>
                <a:path w="95250" h="95250">
                  <a:moveTo>
                    <a:pt x="63500" y="0"/>
                  </a:moveTo>
                  <a:lnTo>
                    <a:pt x="0" y="63500"/>
                  </a:lnTo>
                  <a:lnTo>
                    <a:pt x="63500" y="95250"/>
                  </a:lnTo>
                  <a:lnTo>
                    <a:pt x="95250" y="63500"/>
                  </a:lnTo>
                  <a:lnTo>
                    <a:pt x="63500" y="0"/>
                  </a:lnTo>
                  <a:close/>
                  <a:moveTo>
                    <a:pt x="2889250" y="55403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75" name="Freeform 229"/>
            <p:cNvSpPr/>
            <p:nvPr/>
          </p:nvSpPr>
          <p:spPr>
            <a:xfrm>
              <a:off x="5295900" y="5064125"/>
              <a:ext cx="63500" cy="98425"/>
            </a:xfrm>
            <a:custGeom>
              <a:avLst/>
              <a:gdLst/>
              <a:ahLst/>
              <a:cxnLst/>
              <a:rect l="0" t="0" r="0" b="0"/>
              <a:pathLst>
                <a:path w="635000" h="984250">
                  <a:moveTo>
                    <a:pt x="285750" y="0"/>
                  </a:moveTo>
                  <a:lnTo>
                    <a:pt x="127000" y="63500"/>
                  </a:lnTo>
                  <a:lnTo>
                    <a:pt x="31750" y="190500"/>
                  </a:lnTo>
                  <a:lnTo>
                    <a:pt x="0" y="412750"/>
                  </a:lnTo>
                  <a:lnTo>
                    <a:pt x="0" y="571500"/>
                  </a:lnTo>
                  <a:lnTo>
                    <a:pt x="31750" y="793750"/>
                  </a:lnTo>
                  <a:lnTo>
                    <a:pt x="127000" y="952500"/>
                  </a:lnTo>
                  <a:lnTo>
                    <a:pt x="285750" y="984250"/>
                  </a:lnTo>
                  <a:lnTo>
                    <a:pt x="381000" y="984250"/>
                  </a:lnTo>
                  <a:lnTo>
                    <a:pt x="508000" y="952500"/>
                  </a:lnTo>
                  <a:lnTo>
                    <a:pt x="603250" y="793750"/>
                  </a:lnTo>
                  <a:lnTo>
                    <a:pt x="635000" y="571500"/>
                  </a:lnTo>
                  <a:lnTo>
                    <a:pt x="635000" y="412750"/>
                  </a:lnTo>
                  <a:lnTo>
                    <a:pt x="603250" y="190500"/>
                  </a:lnTo>
                  <a:lnTo>
                    <a:pt x="508000" y="63500"/>
                  </a:lnTo>
                  <a:lnTo>
                    <a:pt x="381000" y="0"/>
                  </a:lnTo>
                  <a:lnTo>
                    <a:pt x="285750" y="0"/>
                  </a:lnTo>
                  <a:close/>
                  <a:moveTo>
                    <a:pt x="3333750" y="56292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76" name="Freeform 230"/>
            <p:cNvSpPr/>
            <p:nvPr/>
          </p:nvSpPr>
          <p:spPr>
            <a:xfrm>
              <a:off x="5407025" y="5064125"/>
              <a:ext cx="47625" cy="98425"/>
            </a:xfrm>
            <a:custGeom>
              <a:avLst/>
              <a:gdLst/>
              <a:ahLst/>
              <a:cxnLst/>
              <a:rect l="0" t="0" r="0" b="0"/>
              <a:pathLst>
                <a:path w="476250" h="984250">
                  <a:moveTo>
                    <a:pt x="476250" y="0"/>
                  </a:moveTo>
                  <a:lnTo>
                    <a:pt x="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77" name="Freeform 231"/>
            <p:cNvSpPr/>
            <p:nvPr/>
          </p:nvSpPr>
          <p:spPr>
            <a:xfrm>
              <a:off x="5387975" y="5064125"/>
              <a:ext cx="66675" cy="0"/>
            </a:xfrm>
            <a:custGeom>
              <a:avLst/>
              <a:gdLst/>
              <a:ahLst/>
              <a:cxnLst/>
              <a:rect l="0" t="0" r="0" b="0"/>
              <a:pathLst>
                <a:path w="666750">
                  <a:moveTo>
                    <a:pt x="0" y="0"/>
                  </a:moveTo>
                  <a:lnTo>
                    <a:pt x="66675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78" name="Freeform 232"/>
            <p:cNvSpPr/>
            <p:nvPr/>
          </p:nvSpPr>
          <p:spPr>
            <a:xfrm>
              <a:off x="5486400" y="5064125"/>
              <a:ext cx="63500" cy="98425"/>
            </a:xfrm>
            <a:custGeom>
              <a:avLst/>
              <a:gdLst/>
              <a:ahLst/>
              <a:cxnLst/>
              <a:rect l="0" t="0" r="0" b="0"/>
              <a:pathLst>
                <a:path w="635000" h="984250">
                  <a:moveTo>
                    <a:pt x="571500" y="158750"/>
                  </a:moveTo>
                  <a:lnTo>
                    <a:pt x="539750" y="63500"/>
                  </a:lnTo>
                  <a:lnTo>
                    <a:pt x="381000" y="0"/>
                  </a:lnTo>
                  <a:lnTo>
                    <a:pt x="285750" y="0"/>
                  </a:lnTo>
                  <a:lnTo>
                    <a:pt x="158750" y="63500"/>
                  </a:lnTo>
                  <a:lnTo>
                    <a:pt x="63500" y="190500"/>
                  </a:lnTo>
                  <a:lnTo>
                    <a:pt x="0" y="412750"/>
                  </a:lnTo>
                  <a:lnTo>
                    <a:pt x="0" y="666750"/>
                  </a:lnTo>
                  <a:lnTo>
                    <a:pt x="63500" y="857250"/>
                  </a:lnTo>
                  <a:lnTo>
                    <a:pt x="158750" y="952500"/>
                  </a:lnTo>
                  <a:lnTo>
                    <a:pt x="285750" y="984250"/>
                  </a:lnTo>
                  <a:lnTo>
                    <a:pt x="349250" y="984250"/>
                  </a:lnTo>
                  <a:lnTo>
                    <a:pt x="476250" y="952500"/>
                  </a:lnTo>
                  <a:lnTo>
                    <a:pt x="571500" y="857250"/>
                  </a:lnTo>
                  <a:lnTo>
                    <a:pt x="635000" y="698500"/>
                  </a:lnTo>
                  <a:lnTo>
                    <a:pt x="635000" y="666750"/>
                  </a:lnTo>
                  <a:lnTo>
                    <a:pt x="571500" y="508000"/>
                  </a:lnTo>
                  <a:lnTo>
                    <a:pt x="476250" y="412750"/>
                  </a:lnTo>
                  <a:lnTo>
                    <a:pt x="349250" y="381000"/>
                  </a:lnTo>
                  <a:lnTo>
                    <a:pt x="285750" y="381000"/>
                  </a:lnTo>
                  <a:lnTo>
                    <a:pt x="158750" y="412750"/>
                  </a:lnTo>
                  <a:lnTo>
                    <a:pt x="63500" y="508000"/>
                  </a:lnTo>
                  <a:lnTo>
                    <a:pt x="0" y="666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79" name="Freeform 233"/>
            <p:cNvSpPr/>
            <p:nvPr/>
          </p:nvSpPr>
          <p:spPr>
            <a:xfrm>
              <a:off x="5781675" y="5064125"/>
              <a:ext cx="66675" cy="98425"/>
            </a:xfrm>
            <a:custGeom>
              <a:avLst/>
              <a:gdLst/>
              <a:ahLst/>
              <a:cxnLst/>
              <a:rect l="0" t="0" r="0" b="0"/>
              <a:pathLst>
                <a:path w="666750" h="984250">
                  <a:moveTo>
                    <a:pt x="285750" y="0"/>
                  </a:moveTo>
                  <a:lnTo>
                    <a:pt x="127000" y="63500"/>
                  </a:lnTo>
                  <a:lnTo>
                    <a:pt x="31750" y="190500"/>
                  </a:lnTo>
                  <a:lnTo>
                    <a:pt x="0" y="412750"/>
                  </a:lnTo>
                  <a:lnTo>
                    <a:pt x="0" y="571500"/>
                  </a:lnTo>
                  <a:lnTo>
                    <a:pt x="31750" y="793750"/>
                  </a:lnTo>
                  <a:lnTo>
                    <a:pt x="127000" y="952500"/>
                  </a:lnTo>
                  <a:lnTo>
                    <a:pt x="285750" y="984250"/>
                  </a:lnTo>
                  <a:lnTo>
                    <a:pt x="381000" y="984250"/>
                  </a:lnTo>
                  <a:lnTo>
                    <a:pt x="508000" y="952500"/>
                  </a:lnTo>
                  <a:lnTo>
                    <a:pt x="603250" y="793750"/>
                  </a:lnTo>
                  <a:lnTo>
                    <a:pt x="666750" y="571500"/>
                  </a:lnTo>
                  <a:lnTo>
                    <a:pt x="666750" y="412750"/>
                  </a:lnTo>
                  <a:lnTo>
                    <a:pt x="603250" y="190500"/>
                  </a:lnTo>
                  <a:lnTo>
                    <a:pt x="508000" y="63500"/>
                  </a:lnTo>
                  <a:lnTo>
                    <a:pt x="381000" y="0"/>
                  </a:lnTo>
                  <a:lnTo>
                    <a:pt x="285750" y="0"/>
                  </a:lnTo>
                  <a:close/>
                  <a:moveTo>
                    <a:pt x="-1524000" y="56292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80" name="Freeform 234"/>
            <p:cNvSpPr/>
            <p:nvPr/>
          </p:nvSpPr>
          <p:spPr>
            <a:xfrm>
              <a:off x="5880100" y="5153025"/>
              <a:ext cx="9525" cy="9525"/>
            </a:xfrm>
            <a:custGeom>
              <a:avLst/>
              <a:gdLst/>
              <a:ahLst/>
              <a:cxnLst/>
              <a:rect l="0" t="0" r="0" b="0"/>
              <a:pathLst>
                <a:path w="95250" h="95250">
                  <a:moveTo>
                    <a:pt x="31750" y="0"/>
                  </a:moveTo>
                  <a:lnTo>
                    <a:pt x="0" y="63500"/>
                  </a:lnTo>
                  <a:lnTo>
                    <a:pt x="31750" y="95250"/>
                  </a:lnTo>
                  <a:lnTo>
                    <a:pt x="95250" y="63500"/>
                  </a:lnTo>
                  <a:lnTo>
                    <a:pt x="31750" y="0"/>
                  </a:lnTo>
                  <a:close/>
                  <a:moveTo>
                    <a:pt x="-3397250" y="55403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81" name="Freeform 235"/>
            <p:cNvSpPr/>
            <p:nvPr/>
          </p:nvSpPr>
          <p:spPr>
            <a:xfrm>
              <a:off x="5921375" y="5064125"/>
              <a:ext cx="66675" cy="98425"/>
            </a:xfrm>
            <a:custGeom>
              <a:avLst/>
              <a:gdLst/>
              <a:ahLst/>
              <a:cxnLst/>
              <a:rect l="0" t="0" r="0" b="0"/>
              <a:pathLst>
                <a:path w="666750" h="984250">
                  <a:moveTo>
                    <a:pt x="285750" y="0"/>
                  </a:moveTo>
                  <a:lnTo>
                    <a:pt x="158750" y="63500"/>
                  </a:lnTo>
                  <a:lnTo>
                    <a:pt x="63500" y="190500"/>
                  </a:lnTo>
                  <a:lnTo>
                    <a:pt x="0" y="412750"/>
                  </a:lnTo>
                  <a:lnTo>
                    <a:pt x="0" y="571500"/>
                  </a:lnTo>
                  <a:lnTo>
                    <a:pt x="63500" y="793750"/>
                  </a:lnTo>
                  <a:lnTo>
                    <a:pt x="158750" y="952500"/>
                  </a:lnTo>
                  <a:lnTo>
                    <a:pt x="285750" y="984250"/>
                  </a:lnTo>
                  <a:lnTo>
                    <a:pt x="381000" y="984250"/>
                  </a:lnTo>
                  <a:lnTo>
                    <a:pt x="539750" y="952500"/>
                  </a:lnTo>
                  <a:lnTo>
                    <a:pt x="635000" y="793750"/>
                  </a:lnTo>
                  <a:lnTo>
                    <a:pt x="666750" y="571500"/>
                  </a:lnTo>
                  <a:lnTo>
                    <a:pt x="666750" y="412750"/>
                  </a:lnTo>
                  <a:lnTo>
                    <a:pt x="635000" y="190500"/>
                  </a:lnTo>
                  <a:lnTo>
                    <a:pt x="539750" y="63500"/>
                  </a:lnTo>
                  <a:lnTo>
                    <a:pt x="381000" y="0"/>
                  </a:lnTo>
                  <a:lnTo>
                    <a:pt x="285750" y="0"/>
                  </a:lnTo>
                  <a:close/>
                  <a:moveTo>
                    <a:pt x="-2921000" y="56292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82" name="Freeform 236"/>
            <p:cNvSpPr/>
            <p:nvPr/>
          </p:nvSpPr>
          <p:spPr>
            <a:xfrm>
              <a:off x="6035675" y="5064125"/>
              <a:ext cx="47625" cy="98425"/>
            </a:xfrm>
            <a:custGeom>
              <a:avLst/>
              <a:gdLst/>
              <a:ahLst/>
              <a:cxnLst/>
              <a:rect l="0" t="0" r="0" b="0"/>
              <a:pathLst>
                <a:path w="476250" h="984250">
                  <a:moveTo>
                    <a:pt x="476250" y="0"/>
                  </a:moveTo>
                  <a:lnTo>
                    <a:pt x="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83" name="Freeform 237"/>
            <p:cNvSpPr/>
            <p:nvPr/>
          </p:nvSpPr>
          <p:spPr>
            <a:xfrm>
              <a:off x="6016625" y="5064125"/>
              <a:ext cx="66675" cy="0"/>
            </a:xfrm>
            <a:custGeom>
              <a:avLst/>
              <a:gdLst/>
              <a:ahLst/>
              <a:cxnLst/>
              <a:rect l="0" t="0" r="0" b="0"/>
              <a:pathLst>
                <a:path w="666750">
                  <a:moveTo>
                    <a:pt x="0" y="0"/>
                  </a:moveTo>
                  <a:lnTo>
                    <a:pt x="66675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84" name="Freeform 238"/>
            <p:cNvSpPr/>
            <p:nvPr/>
          </p:nvSpPr>
          <p:spPr>
            <a:xfrm>
              <a:off x="6111875" y="5064125"/>
              <a:ext cx="63500" cy="98425"/>
            </a:xfrm>
            <a:custGeom>
              <a:avLst/>
              <a:gdLst/>
              <a:ahLst/>
              <a:cxnLst/>
              <a:rect l="0" t="0" r="0" b="0"/>
              <a:pathLst>
                <a:path w="635000" h="984250">
                  <a:moveTo>
                    <a:pt x="222250" y="0"/>
                  </a:moveTo>
                  <a:lnTo>
                    <a:pt x="95250" y="63500"/>
                  </a:lnTo>
                  <a:lnTo>
                    <a:pt x="31750" y="158750"/>
                  </a:lnTo>
                  <a:lnTo>
                    <a:pt x="31750" y="222250"/>
                  </a:lnTo>
                  <a:lnTo>
                    <a:pt x="95250" y="317500"/>
                  </a:lnTo>
                  <a:lnTo>
                    <a:pt x="190500" y="381000"/>
                  </a:lnTo>
                  <a:lnTo>
                    <a:pt x="349250" y="412750"/>
                  </a:lnTo>
                  <a:lnTo>
                    <a:pt x="508000" y="476250"/>
                  </a:lnTo>
                  <a:lnTo>
                    <a:pt x="603250" y="571500"/>
                  </a:lnTo>
                  <a:lnTo>
                    <a:pt x="635000" y="666750"/>
                  </a:lnTo>
                  <a:lnTo>
                    <a:pt x="635000" y="793750"/>
                  </a:lnTo>
                  <a:lnTo>
                    <a:pt x="603250" y="889000"/>
                  </a:lnTo>
                  <a:lnTo>
                    <a:pt x="539750" y="952500"/>
                  </a:lnTo>
                  <a:lnTo>
                    <a:pt x="412750" y="984250"/>
                  </a:lnTo>
                  <a:lnTo>
                    <a:pt x="222250" y="984250"/>
                  </a:lnTo>
                  <a:lnTo>
                    <a:pt x="95250" y="952500"/>
                  </a:lnTo>
                  <a:lnTo>
                    <a:pt x="31750" y="889000"/>
                  </a:lnTo>
                  <a:lnTo>
                    <a:pt x="0" y="793750"/>
                  </a:lnTo>
                  <a:lnTo>
                    <a:pt x="0" y="666750"/>
                  </a:lnTo>
                  <a:lnTo>
                    <a:pt x="31750" y="571500"/>
                  </a:lnTo>
                  <a:lnTo>
                    <a:pt x="127000" y="476250"/>
                  </a:lnTo>
                  <a:lnTo>
                    <a:pt x="285750" y="412750"/>
                  </a:lnTo>
                  <a:lnTo>
                    <a:pt x="444500" y="381000"/>
                  </a:lnTo>
                  <a:lnTo>
                    <a:pt x="539750" y="317500"/>
                  </a:lnTo>
                  <a:lnTo>
                    <a:pt x="603250" y="222250"/>
                  </a:lnTo>
                  <a:lnTo>
                    <a:pt x="603250" y="158750"/>
                  </a:lnTo>
                  <a:lnTo>
                    <a:pt x="539750" y="63500"/>
                  </a:lnTo>
                  <a:lnTo>
                    <a:pt x="412750" y="0"/>
                  </a:lnTo>
                  <a:lnTo>
                    <a:pt x="222250" y="0"/>
                  </a:lnTo>
                  <a:close/>
                  <a:moveTo>
                    <a:pt x="-4826000" y="56292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85" name="Freeform 239"/>
            <p:cNvSpPr/>
            <p:nvPr/>
          </p:nvSpPr>
          <p:spPr>
            <a:xfrm>
              <a:off x="6454775" y="5064125"/>
              <a:ext cx="66675" cy="98425"/>
            </a:xfrm>
            <a:custGeom>
              <a:avLst/>
              <a:gdLst/>
              <a:ahLst/>
              <a:cxnLst/>
              <a:rect l="0" t="0" r="0" b="0"/>
              <a:pathLst>
                <a:path w="666750" h="984250">
                  <a:moveTo>
                    <a:pt x="285750" y="0"/>
                  </a:moveTo>
                  <a:lnTo>
                    <a:pt x="158750" y="63500"/>
                  </a:lnTo>
                  <a:lnTo>
                    <a:pt x="63500" y="190500"/>
                  </a:lnTo>
                  <a:lnTo>
                    <a:pt x="0" y="412750"/>
                  </a:lnTo>
                  <a:lnTo>
                    <a:pt x="0" y="571500"/>
                  </a:lnTo>
                  <a:lnTo>
                    <a:pt x="63500" y="793750"/>
                  </a:lnTo>
                  <a:lnTo>
                    <a:pt x="158750" y="952500"/>
                  </a:lnTo>
                  <a:lnTo>
                    <a:pt x="285750" y="984250"/>
                  </a:lnTo>
                  <a:lnTo>
                    <a:pt x="381000" y="984250"/>
                  </a:lnTo>
                  <a:lnTo>
                    <a:pt x="539750" y="952500"/>
                  </a:lnTo>
                  <a:lnTo>
                    <a:pt x="635000" y="793750"/>
                  </a:lnTo>
                  <a:lnTo>
                    <a:pt x="666750" y="571500"/>
                  </a:lnTo>
                  <a:lnTo>
                    <a:pt x="666750" y="412750"/>
                  </a:lnTo>
                  <a:lnTo>
                    <a:pt x="635000" y="190500"/>
                  </a:lnTo>
                  <a:lnTo>
                    <a:pt x="539750" y="63500"/>
                  </a:lnTo>
                  <a:lnTo>
                    <a:pt x="381000" y="0"/>
                  </a:lnTo>
                  <a:lnTo>
                    <a:pt x="285750" y="0"/>
                  </a:lnTo>
                  <a:close/>
                  <a:moveTo>
                    <a:pt x="-8255000" y="56292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86" name="Freeform 240"/>
            <p:cNvSpPr/>
            <p:nvPr/>
          </p:nvSpPr>
          <p:spPr>
            <a:xfrm>
              <a:off x="6553200" y="5153025"/>
              <a:ext cx="9525" cy="9525"/>
            </a:xfrm>
            <a:custGeom>
              <a:avLst/>
              <a:gdLst/>
              <a:ahLst/>
              <a:cxnLst/>
              <a:rect l="0" t="0" r="0" b="0"/>
              <a:pathLst>
                <a:path w="95250" h="95250">
                  <a:moveTo>
                    <a:pt x="63500" y="0"/>
                  </a:moveTo>
                  <a:lnTo>
                    <a:pt x="0" y="63500"/>
                  </a:lnTo>
                  <a:lnTo>
                    <a:pt x="63500" y="95250"/>
                  </a:lnTo>
                  <a:lnTo>
                    <a:pt x="95250" y="63500"/>
                  </a:lnTo>
                  <a:lnTo>
                    <a:pt x="63500" y="0"/>
                  </a:lnTo>
                  <a:close/>
                  <a:moveTo>
                    <a:pt x="-10128250" y="55403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87" name="Freeform 241"/>
            <p:cNvSpPr/>
            <p:nvPr/>
          </p:nvSpPr>
          <p:spPr>
            <a:xfrm>
              <a:off x="6597650" y="5064125"/>
              <a:ext cx="66675" cy="98425"/>
            </a:xfrm>
            <a:custGeom>
              <a:avLst/>
              <a:gdLst/>
              <a:ahLst/>
              <a:cxnLst/>
              <a:rect l="0" t="0" r="0" b="0"/>
              <a:pathLst>
                <a:path w="666750" h="984250">
                  <a:moveTo>
                    <a:pt x="285750" y="0"/>
                  </a:moveTo>
                  <a:lnTo>
                    <a:pt x="127000" y="63500"/>
                  </a:lnTo>
                  <a:lnTo>
                    <a:pt x="31750" y="190500"/>
                  </a:lnTo>
                  <a:lnTo>
                    <a:pt x="0" y="412750"/>
                  </a:lnTo>
                  <a:lnTo>
                    <a:pt x="0" y="571500"/>
                  </a:lnTo>
                  <a:lnTo>
                    <a:pt x="31750" y="793750"/>
                  </a:lnTo>
                  <a:lnTo>
                    <a:pt x="127000" y="952500"/>
                  </a:lnTo>
                  <a:lnTo>
                    <a:pt x="285750" y="984250"/>
                  </a:lnTo>
                  <a:lnTo>
                    <a:pt x="381000" y="984250"/>
                  </a:lnTo>
                  <a:lnTo>
                    <a:pt x="508000" y="952500"/>
                  </a:lnTo>
                  <a:lnTo>
                    <a:pt x="603250" y="793750"/>
                  </a:lnTo>
                  <a:lnTo>
                    <a:pt x="666750" y="571500"/>
                  </a:lnTo>
                  <a:lnTo>
                    <a:pt x="666750" y="412750"/>
                  </a:lnTo>
                  <a:lnTo>
                    <a:pt x="603250" y="190500"/>
                  </a:lnTo>
                  <a:lnTo>
                    <a:pt x="508000" y="63500"/>
                  </a:lnTo>
                  <a:lnTo>
                    <a:pt x="381000" y="0"/>
                  </a:lnTo>
                  <a:lnTo>
                    <a:pt x="285750" y="0"/>
                  </a:lnTo>
                  <a:close/>
                  <a:moveTo>
                    <a:pt x="-9683750" y="56292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88" name="Freeform 242"/>
            <p:cNvSpPr/>
            <p:nvPr/>
          </p:nvSpPr>
          <p:spPr>
            <a:xfrm>
              <a:off x="6689725" y="5064125"/>
              <a:ext cx="66675" cy="98425"/>
            </a:xfrm>
            <a:custGeom>
              <a:avLst/>
              <a:gdLst/>
              <a:ahLst/>
              <a:cxnLst/>
              <a:rect l="0" t="0" r="0" b="0"/>
              <a:pathLst>
                <a:path w="666750" h="984250">
                  <a:moveTo>
                    <a:pt x="254000" y="0"/>
                  </a:moveTo>
                  <a:lnTo>
                    <a:pt x="95250" y="63500"/>
                  </a:lnTo>
                  <a:lnTo>
                    <a:pt x="63500" y="158750"/>
                  </a:lnTo>
                  <a:lnTo>
                    <a:pt x="63500" y="222250"/>
                  </a:lnTo>
                  <a:lnTo>
                    <a:pt x="95250" y="317500"/>
                  </a:lnTo>
                  <a:lnTo>
                    <a:pt x="190500" y="381000"/>
                  </a:lnTo>
                  <a:lnTo>
                    <a:pt x="381000" y="412750"/>
                  </a:lnTo>
                  <a:lnTo>
                    <a:pt x="539750" y="476250"/>
                  </a:lnTo>
                  <a:lnTo>
                    <a:pt x="635000" y="571500"/>
                  </a:lnTo>
                  <a:lnTo>
                    <a:pt x="666750" y="666750"/>
                  </a:lnTo>
                  <a:lnTo>
                    <a:pt x="666750" y="793750"/>
                  </a:lnTo>
                  <a:lnTo>
                    <a:pt x="635000" y="889000"/>
                  </a:lnTo>
                  <a:lnTo>
                    <a:pt x="571500" y="952500"/>
                  </a:lnTo>
                  <a:lnTo>
                    <a:pt x="444500" y="984250"/>
                  </a:lnTo>
                  <a:lnTo>
                    <a:pt x="254000" y="984250"/>
                  </a:lnTo>
                  <a:lnTo>
                    <a:pt x="95250" y="952500"/>
                  </a:lnTo>
                  <a:lnTo>
                    <a:pt x="63500" y="889000"/>
                  </a:lnTo>
                  <a:lnTo>
                    <a:pt x="0" y="793750"/>
                  </a:lnTo>
                  <a:lnTo>
                    <a:pt x="0" y="666750"/>
                  </a:lnTo>
                  <a:lnTo>
                    <a:pt x="63500" y="571500"/>
                  </a:lnTo>
                  <a:lnTo>
                    <a:pt x="158750" y="476250"/>
                  </a:lnTo>
                  <a:lnTo>
                    <a:pt x="285750" y="412750"/>
                  </a:lnTo>
                  <a:lnTo>
                    <a:pt x="476250" y="381000"/>
                  </a:lnTo>
                  <a:lnTo>
                    <a:pt x="571500" y="317500"/>
                  </a:lnTo>
                  <a:lnTo>
                    <a:pt x="635000" y="222250"/>
                  </a:lnTo>
                  <a:lnTo>
                    <a:pt x="635000" y="158750"/>
                  </a:lnTo>
                  <a:lnTo>
                    <a:pt x="571500" y="63500"/>
                  </a:lnTo>
                  <a:lnTo>
                    <a:pt x="444500" y="0"/>
                  </a:lnTo>
                  <a:lnTo>
                    <a:pt x="254000" y="0"/>
                  </a:lnTo>
                  <a:close/>
                  <a:moveTo>
                    <a:pt x="-10604500" y="56292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89" name="Freeform 243"/>
            <p:cNvSpPr/>
            <p:nvPr/>
          </p:nvSpPr>
          <p:spPr>
            <a:xfrm>
              <a:off x="4629150" y="2524125"/>
              <a:ext cx="1978025" cy="790575"/>
            </a:xfrm>
            <a:custGeom>
              <a:avLst/>
              <a:gdLst/>
              <a:ahLst/>
              <a:cxnLst/>
              <a:rect l="0" t="0" r="0" b="0"/>
              <a:pathLst>
                <a:path w="19780250" h="7905750">
                  <a:moveTo>
                    <a:pt x="0" y="7905750"/>
                  </a:moveTo>
                  <a:lnTo>
                    <a:pt x="19780250" y="7905750"/>
                  </a:lnTo>
                  <a:lnTo>
                    <a:pt x="19780250" y="0"/>
                  </a:lnTo>
                  <a:lnTo>
                    <a:pt x="0" y="0"/>
                  </a:lnTo>
                  <a:lnTo>
                    <a:pt x="0" y="7905750"/>
                  </a:lnTo>
                  <a:close/>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90" name="Freeform 244"/>
            <p:cNvSpPr/>
            <p:nvPr/>
          </p:nvSpPr>
          <p:spPr>
            <a:xfrm>
              <a:off x="4629150" y="2524125"/>
              <a:ext cx="1978025" cy="790575"/>
            </a:xfrm>
            <a:custGeom>
              <a:avLst/>
              <a:gdLst/>
              <a:ahLst/>
              <a:cxnLst/>
              <a:rect l="0" t="0" r="0" b="0"/>
              <a:pathLst>
                <a:path w="19780250" h="7905750">
                  <a:moveTo>
                    <a:pt x="0" y="7905750"/>
                  </a:moveTo>
                  <a:lnTo>
                    <a:pt x="19780250" y="7905750"/>
                  </a:lnTo>
                  <a:lnTo>
                    <a:pt x="19780250" y="0"/>
                  </a:lnTo>
                  <a:lnTo>
                    <a:pt x="0" y="0"/>
                  </a:lnTo>
                  <a:lnTo>
                    <a:pt x="0" y="7905750"/>
                  </a:lnTo>
                  <a:close/>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91" name="Freeform 245"/>
            <p:cNvSpPr/>
            <p:nvPr/>
          </p:nvSpPr>
          <p:spPr>
            <a:xfrm>
              <a:off x="4746625" y="2571750"/>
              <a:ext cx="0" cy="98425"/>
            </a:xfrm>
            <a:custGeom>
              <a:avLst/>
              <a:gdLst/>
              <a:ahLst/>
              <a:cxnLst/>
              <a:rect l="0" t="0" r="0" b="0"/>
              <a:pathLst>
                <a:path h="984250">
                  <a:moveTo>
                    <a:pt x="0" y="0"/>
                  </a:moveTo>
                  <a:lnTo>
                    <a:pt x="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92" name="Freeform 246"/>
            <p:cNvSpPr/>
            <p:nvPr/>
          </p:nvSpPr>
          <p:spPr>
            <a:xfrm>
              <a:off x="4784725" y="2571750"/>
              <a:ext cx="0" cy="98425"/>
            </a:xfrm>
            <a:custGeom>
              <a:avLst/>
              <a:gdLst/>
              <a:ahLst/>
              <a:cxnLst/>
              <a:rect l="0" t="0" r="0" b="0"/>
              <a:pathLst>
                <a:path h="984250">
                  <a:moveTo>
                    <a:pt x="0" y="0"/>
                  </a:moveTo>
                  <a:lnTo>
                    <a:pt x="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93" name="Freeform 247"/>
            <p:cNvSpPr/>
            <p:nvPr/>
          </p:nvSpPr>
          <p:spPr>
            <a:xfrm>
              <a:off x="4784725" y="2571750"/>
              <a:ext cx="66675" cy="98425"/>
            </a:xfrm>
            <a:custGeom>
              <a:avLst/>
              <a:gdLst/>
              <a:ahLst/>
              <a:cxnLst/>
              <a:rect l="0" t="0" r="0" b="0"/>
              <a:pathLst>
                <a:path w="666750" h="984250">
                  <a:moveTo>
                    <a:pt x="0" y="0"/>
                  </a:moveTo>
                  <a:lnTo>
                    <a:pt x="349250" y="0"/>
                  </a:lnTo>
                  <a:lnTo>
                    <a:pt x="476250" y="63500"/>
                  </a:lnTo>
                  <a:lnTo>
                    <a:pt x="571500" y="158750"/>
                  </a:lnTo>
                  <a:lnTo>
                    <a:pt x="603250" y="254000"/>
                  </a:lnTo>
                  <a:lnTo>
                    <a:pt x="666750" y="381000"/>
                  </a:lnTo>
                  <a:lnTo>
                    <a:pt x="666750" y="635000"/>
                  </a:lnTo>
                  <a:lnTo>
                    <a:pt x="603250" y="762000"/>
                  </a:lnTo>
                  <a:lnTo>
                    <a:pt x="571500" y="857250"/>
                  </a:lnTo>
                  <a:lnTo>
                    <a:pt x="476250" y="952500"/>
                  </a:lnTo>
                  <a:lnTo>
                    <a:pt x="349250" y="984250"/>
                  </a:lnTo>
                  <a:lnTo>
                    <a:pt x="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94" name="Freeform 248"/>
            <p:cNvSpPr/>
            <p:nvPr/>
          </p:nvSpPr>
          <p:spPr>
            <a:xfrm>
              <a:off x="4746625" y="2771775"/>
              <a:ext cx="0" cy="98425"/>
            </a:xfrm>
            <a:custGeom>
              <a:avLst/>
              <a:gdLst/>
              <a:ahLst/>
              <a:cxnLst/>
              <a:rect l="0" t="0" r="0" b="0"/>
              <a:pathLst>
                <a:path h="984250">
                  <a:moveTo>
                    <a:pt x="0" y="0"/>
                  </a:moveTo>
                  <a:lnTo>
                    <a:pt x="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95" name="Freeform 249"/>
            <p:cNvSpPr/>
            <p:nvPr/>
          </p:nvSpPr>
          <p:spPr>
            <a:xfrm>
              <a:off x="4746625" y="2771775"/>
              <a:ext cx="63500" cy="0"/>
            </a:xfrm>
            <a:custGeom>
              <a:avLst/>
              <a:gdLst/>
              <a:ahLst/>
              <a:cxnLst/>
              <a:rect l="0" t="0" r="0" b="0"/>
              <a:pathLst>
                <a:path w="635000">
                  <a:moveTo>
                    <a:pt x="0" y="0"/>
                  </a:moveTo>
                  <a:lnTo>
                    <a:pt x="63500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96" name="Freeform 250"/>
            <p:cNvSpPr/>
            <p:nvPr/>
          </p:nvSpPr>
          <p:spPr>
            <a:xfrm>
              <a:off x="4746625" y="2816225"/>
              <a:ext cx="38100" cy="0"/>
            </a:xfrm>
            <a:custGeom>
              <a:avLst/>
              <a:gdLst/>
              <a:ahLst/>
              <a:cxnLst/>
              <a:rect l="0" t="0" r="0" b="0"/>
              <a:pathLst>
                <a:path w="381000">
                  <a:moveTo>
                    <a:pt x="0" y="0"/>
                  </a:moveTo>
                  <a:lnTo>
                    <a:pt x="38100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97" name="Freeform 251"/>
            <p:cNvSpPr/>
            <p:nvPr/>
          </p:nvSpPr>
          <p:spPr>
            <a:xfrm>
              <a:off x="4746625" y="2870200"/>
              <a:ext cx="63500" cy="0"/>
            </a:xfrm>
            <a:custGeom>
              <a:avLst/>
              <a:gdLst/>
              <a:ahLst/>
              <a:cxnLst/>
              <a:rect l="0" t="0" r="0" b="0"/>
              <a:pathLst>
                <a:path w="635000">
                  <a:moveTo>
                    <a:pt x="0" y="0"/>
                  </a:moveTo>
                  <a:lnTo>
                    <a:pt x="63500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98" name="Freeform 252"/>
            <p:cNvSpPr/>
            <p:nvPr/>
          </p:nvSpPr>
          <p:spPr>
            <a:xfrm>
              <a:off x="4835525" y="2803525"/>
              <a:ext cx="0" cy="66675"/>
            </a:xfrm>
            <a:custGeom>
              <a:avLst/>
              <a:gdLst/>
              <a:ahLst/>
              <a:cxnLst/>
              <a:rect l="0" t="0" r="0" b="0"/>
              <a:pathLst>
                <a:path h="666750">
                  <a:moveTo>
                    <a:pt x="0" y="0"/>
                  </a:moveTo>
                  <a:lnTo>
                    <a:pt x="0" y="666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99" name="Freeform 253"/>
            <p:cNvSpPr/>
            <p:nvPr/>
          </p:nvSpPr>
          <p:spPr>
            <a:xfrm>
              <a:off x="4835525" y="2803525"/>
              <a:ext cx="53975" cy="66675"/>
            </a:xfrm>
            <a:custGeom>
              <a:avLst/>
              <a:gdLst/>
              <a:ahLst/>
              <a:cxnLst/>
              <a:rect l="0" t="0" r="0" b="0"/>
              <a:pathLst>
                <a:path w="539750" h="666750">
                  <a:moveTo>
                    <a:pt x="0" y="190500"/>
                  </a:moveTo>
                  <a:lnTo>
                    <a:pt x="158750" y="31750"/>
                  </a:lnTo>
                  <a:lnTo>
                    <a:pt x="254000" y="0"/>
                  </a:lnTo>
                  <a:lnTo>
                    <a:pt x="381000" y="0"/>
                  </a:lnTo>
                  <a:lnTo>
                    <a:pt x="476250" y="31750"/>
                  </a:lnTo>
                  <a:lnTo>
                    <a:pt x="539750" y="190500"/>
                  </a:lnTo>
                  <a:lnTo>
                    <a:pt x="539750" y="666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00" name="Freeform 254"/>
            <p:cNvSpPr/>
            <p:nvPr/>
          </p:nvSpPr>
          <p:spPr>
            <a:xfrm>
              <a:off x="4930775" y="2771775"/>
              <a:ext cx="25400" cy="98425"/>
            </a:xfrm>
            <a:custGeom>
              <a:avLst/>
              <a:gdLst/>
              <a:ahLst/>
              <a:cxnLst/>
              <a:rect l="0" t="0" r="0" b="0"/>
              <a:pathLst>
                <a:path w="254000" h="984250">
                  <a:moveTo>
                    <a:pt x="0" y="0"/>
                  </a:moveTo>
                  <a:lnTo>
                    <a:pt x="0" y="793750"/>
                  </a:lnTo>
                  <a:lnTo>
                    <a:pt x="63500" y="920750"/>
                  </a:lnTo>
                  <a:lnTo>
                    <a:pt x="158750" y="984250"/>
                  </a:lnTo>
                  <a:lnTo>
                    <a:pt x="25400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01" name="Freeform 255"/>
            <p:cNvSpPr/>
            <p:nvPr/>
          </p:nvSpPr>
          <p:spPr>
            <a:xfrm>
              <a:off x="4918075" y="2803525"/>
              <a:ext cx="31750" cy="0"/>
            </a:xfrm>
            <a:custGeom>
              <a:avLst/>
              <a:gdLst/>
              <a:ahLst/>
              <a:cxnLst/>
              <a:rect l="0" t="0" r="0" b="0"/>
              <a:pathLst>
                <a:path w="317500">
                  <a:moveTo>
                    <a:pt x="0" y="0"/>
                  </a:moveTo>
                  <a:lnTo>
                    <a:pt x="31750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02" name="Freeform 256"/>
            <p:cNvSpPr/>
            <p:nvPr/>
          </p:nvSpPr>
          <p:spPr>
            <a:xfrm>
              <a:off x="4981575" y="2803525"/>
              <a:ext cx="0" cy="66675"/>
            </a:xfrm>
            <a:custGeom>
              <a:avLst/>
              <a:gdLst/>
              <a:ahLst/>
              <a:cxnLst/>
              <a:rect l="0" t="0" r="0" b="0"/>
              <a:pathLst>
                <a:path h="666750">
                  <a:moveTo>
                    <a:pt x="0" y="0"/>
                  </a:moveTo>
                  <a:lnTo>
                    <a:pt x="0" y="666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03" name="Freeform 257"/>
            <p:cNvSpPr/>
            <p:nvPr/>
          </p:nvSpPr>
          <p:spPr>
            <a:xfrm>
              <a:off x="4981575" y="2803525"/>
              <a:ext cx="38100" cy="28575"/>
            </a:xfrm>
            <a:custGeom>
              <a:avLst/>
              <a:gdLst/>
              <a:ahLst/>
              <a:cxnLst/>
              <a:rect l="0" t="0" r="0" b="0"/>
              <a:pathLst>
                <a:path w="381000" h="285750">
                  <a:moveTo>
                    <a:pt x="0" y="285750"/>
                  </a:moveTo>
                  <a:lnTo>
                    <a:pt x="63500" y="127000"/>
                  </a:lnTo>
                  <a:lnTo>
                    <a:pt x="158750" y="31750"/>
                  </a:lnTo>
                  <a:lnTo>
                    <a:pt x="254000" y="0"/>
                  </a:lnTo>
                  <a:lnTo>
                    <a:pt x="38100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04" name="Freeform 258"/>
            <p:cNvSpPr/>
            <p:nvPr/>
          </p:nvSpPr>
          <p:spPr>
            <a:xfrm>
              <a:off x="5038725" y="2765425"/>
              <a:ext cx="9525" cy="9525"/>
            </a:xfrm>
            <a:custGeom>
              <a:avLst/>
              <a:gdLst/>
              <a:ahLst/>
              <a:cxnLst/>
              <a:rect l="0" t="0" r="0" b="0"/>
              <a:pathLst>
                <a:path w="95250" h="95250">
                  <a:moveTo>
                    <a:pt x="0" y="63500"/>
                  </a:moveTo>
                  <a:lnTo>
                    <a:pt x="63500" y="95250"/>
                  </a:lnTo>
                  <a:lnTo>
                    <a:pt x="95250" y="63500"/>
                  </a:lnTo>
                  <a:lnTo>
                    <a:pt x="63500" y="0"/>
                  </a:lnTo>
                  <a:lnTo>
                    <a:pt x="0" y="63500"/>
                  </a:lnTo>
                  <a:close/>
                  <a:moveTo>
                    <a:pt x="28829000" y="79279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05" name="Freeform 259"/>
            <p:cNvSpPr/>
            <p:nvPr/>
          </p:nvSpPr>
          <p:spPr>
            <a:xfrm>
              <a:off x="5045075" y="2803525"/>
              <a:ext cx="0" cy="66675"/>
            </a:xfrm>
            <a:custGeom>
              <a:avLst/>
              <a:gdLst/>
              <a:ahLst/>
              <a:cxnLst/>
              <a:rect l="0" t="0" r="0" b="0"/>
              <a:pathLst>
                <a:path h="666750">
                  <a:moveTo>
                    <a:pt x="0" y="0"/>
                  </a:moveTo>
                  <a:lnTo>
                    <a:pt x="0" y="666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06" name="Freeform 260"/>
            <p:cNvSpPr/>
            <p:nvPr/>
          </p:nvSpPr>
          <p:spPr>
            <a:xfrm>
              <a:off x="5076825" y="2803525"/>
              <a:ext cx="57150" cy="66675"/>
            </a:xfrm>
            <a:custGeom>
              <a:avLst/>
              <a:gdLst/>
              <a:ahLst/>
              <a:cxnLst/>
              <a:rect l="0" t="0" r="0" b="0"/>
              <a:pathLst>
                <a:path w="571500" h="666750">
                  <a:moveTo>
                    <a:pt x="0" y="285750"/>
                  </a:moveTo>
                  <a:lnTo>
                    <a:pt x="571500" y="285750"/>
                  </a:lnTo>
                  <a:lnTo>
                    <a:pt x="571500" y="190500"/>
                  </a:lnTo>
                  <a:lnTo>
                    <a:pt x="508000" y="95250"/>
                  </a:lnTo>
                  <a:lnTo>
                    <a:pt x="476250" y="31750"/>
                  </a:lnTo>
                  <a:lnTo>
                    <a:pt x="381000" y="0"/>
                  </a:lnTo>
                  <a:lnTo>
                    <a:pt x="222250" y="0"/>
                  </a:lnTo>
                  <a:lnTo>
                    <a:pt x="158750" y="31750"/>
                  </a:lnTo>
                  <a:lnTo>
                    <a:pt x="63500" y="127000"/>
                  </a:lnTo>
                  <a:lnTo>
                    <a:pt x="0" y="285750"/>
                  </a:lnTo>
                  <a:lnTo>
                    <a:pt x="0" y="381000"/>
                  </a:lnTo>
                  <a:lnTo>
                    <a:pt x="63500" y="508000"/>
                  </a:lnTo>
                  <a:lnTo>
                    <a:pt x="158750" y="603250"/>
                  </a:lnTo>
                  <a:lnTo>
                    <a:pt x="222250" y="666750"/>
                  </a:lnTo>
                  <a:lnTo>
                    <a:pt x="381000" y="666750"/>
                  </a:lnTo>
                  <a:lnTo>
                    <a:pt x="476250" y="603250"/>
                  </a:lnTo>
                  <a:lnTo>
                    <a:pt x="57150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07" name="Freeform 261"/>
            <p:cNvSpPr/>
            <p:nvPr/>
          </p:nvSpPr>
          <p:spPr>
            <a:xfrm>
              <a:off x="5162550" y="2803525"/>
              <a:ext cx="50800" cy="66675"/>
            </a:xfrm>
            <a:custGeom>
              <a:avLst/>
              <a:gdLst/>
              <a:ahLst/>
              <a:cxnLst/>
              <a:rect l="0" t="0" r="0" b="0"/>
              <a:pathLst>
                <a:path w="508000" h="666750">
                  <a:moveTo>
                    <a:pt x="508000" y="127000"/>
                  </a:moveTo>
                  <a:lnTo>
                    <a:pt x="476250" y="31750"/>
                  </a:lnTo>
                  <a:lnTo>
                    <a:pt x="317500" y="0"/>
                  </a:lnTo>
                  <a:lnTo>
                    <a:pt x="190500" y="0"/>
                  </a:lnTo>
                  <a:lnTo>
                    <a:pt x="31750" y="31750"/>
                  </a:lnTo>
                  <a:lnTo>
                    <a:pt x="0" y="127000"/>
                  </a:lnTo>
                  <a:lnTo>
                    <a:pt x="31750" y="222250"/>
                  </a:lnTo>
                  <a:lnTo>
                    <a:pt x="127000" y="285750"/>
                  </a:lnTo>
                  <a:lnTo>
                    <a:pt x="381000" y="317500"/>
                  </a:lnTo>
                  <a:lnTo>
                    <a:pt x="476250" y="381000"/>
                  </a:lnTo>
                  <a:lnTo>
                    <a:pt x="508000" y="476250"/>
                  </a:lnTo>
                  <a:lnTo>
                    <a:pt x="508000" y="508000"/>
                  </a:lnTo>
                  <a:lnTo>
                    <a:pt x="476250" y="603250"/>
                  </a:lnTo>
                  <a:lnTo>
                    <a:pt x="317500" y="666750"/>
                  </a:lnTo>
                  <a:lnTo>
                    <a:pt x="190500" y="666750"/>
                  </a:lnTo>
                  <a:lnTo>
                    <a:pt x="31750" y="603250"/>
                  </a:lnTo>
                  <a:lnTo>
                    <a:pt x="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08" name="Freeform 262"/>
            <p:cNvSpPr/>
            <p:nvPr/>
          </p:nvSpPr>
          <p:spPr>
            <a:xfrm>
              <a:off x="4746625" y="2968625"/>
              <a:ext cx="0" cy="98425"/>
            </a:xfrm>
            <a:custGeom>
              <a:avLst/>
              <a:gdLst/>
              <a:ahLst/>
              <a:cxnLst/>
              <a:rect l="0" t="0" r="0" b="0"/>
              <a:pathLst>
                <a:path h="984250">
                  <a:moveTo>
                    <a:pt x="0" y="0"/>
                  </a:moveTo>
                  <a:lnTo>
                    <a:pt x="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09" name="Freeform 263"/>
            <p:cNvSpPr/>
            <p:nvPr/>
          </p:nvSpPr>
          <p:spPr>
            <a:xfrm>
              <a:off x="4746625" y="2968625"/>
              <a:ext cx="38100" cy="98425"/>
            </a:xfrm>
            <a:custGeom>
              <a:avLst/>
              <a:gdLst/>
              <a:ahLst/>
              <a:cxnLst/>
              <a:rect l="0" t="0" r="0" b="0"/>
              <a:pathLst>
                <a:path w="381000" h="984250">
                  <a:moveTo>
                    <a:pt x="0" y="0"/>
                  </a:moveTo>
                  <a:lnTo>
                    <a:pt x="38100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10" name="Freeform 264"/>
            <p:cNvSpPr/>
            <p:nvPr/>
          </p:nvSpPr>
          <p:spPr>
            <a:xfrm>
              <a:off x="4784725" y="2968625"/>
              <a:ext cx="38100" cy="98425"/>
            </a:xfrm>
            <a:custGeom>
              <a:avLst/>
              <a:gdLst/>
              <a:ahLst/>
              <a:cxnLst/>
              <a:rect l="0" t="0" r="0" b="0"/>
              <a:pathLst>
                <a:path w="381000" h="984250">
                  <a:moveTo>
                    <a:pt x="381000" y="0"/>
                  </a:moveTo>
                  <a:lnTo>
                    <a:pt x="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11" name="Freeform 265"/>
            <p:cNvSpPr/>
            <p:nvPr/>
          </p:nvSpPr>
          <p:spPr>
            <a:xfrm>
              <a:off x="4822825" y="2968625"/>
              <a:ext cx="0" cy="98425"/>
            </a:xfrm>
            <a:custGeom>
              <a:avLst/>
              <a:gdLst/>
              <a:ahLst/>
              <a:cxnLst/>
              <a:rect l="0" t="0" r="0" b="0"/>
              <a:pathLst>
                <a:path h="984250">
                  <a:moveTo>
                    <a:pt x="0" y="0"/>
                  </a:moveTo>
                  <a:lnTo>
                    <a:pt x="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12" name="Freeform 266"/>
            <p:cNvSpPr/>
            <p:nvPr/>
          </p:nvSpPr>
          <p:spPr>
            <a:xfrm>
              <a:off x="4854575" y="3000375"/>
              <a:ext cx="57150" cy="66675"/>
            </a:xfrm>
            <a:custGeom>
              <a:avLst/>
              <a:gdLst/>
              <a:ahLst/>
              <a:cxnLst/>
              <a:rect l="0" t="0" r="0" b="0"/>
              <a:pathLst>
                <a:path w="571500" h="666750">
                  <a:moveTo>
                    <a:pt x="0" y="285750"/>
                  </a:moveTo>
                  <a:lnTo>
                    <a:pt x="571500" y="285750"/>
                  </a:lnTo>
                  <a:lnTo>
                    <a:pt x="571500" y="190500"/>
                  </a:lnTo>
                  <a:lnTo>
                    <a:pt x="539750" y="95250"/>
                  </a:lnTo>
                  <a:lnTo>
                    <a:pt x="476250" y="63500"/>
                  </a:lnTo>
                  <a:lnTo>
                    <a:pt x="381000" y="0"/>
                  </a:lnTo>
                  <a:lnTo>
                    <a:pt x="254000" y="0"/>
                  </a:lnTo>
                  <a:lnTo>
                    <a:pt x="158750" y="63500"/>
                  </a:lnTo>
                  <a:lnTo>
                    <a:pt x="63500" y="158750"/>
                  </a:lnTo>
                  <a:lnTo>
                    <a:pt x="0" y="285750"/>
                  </a:lnTo>
                  <a:lnTo>
                    <a:pt x="0" y="381000"/>
                  </a:lnTo>
                  <a:lnTo>
                    <a:pt x="63500" y="539750"/>
                  </a:lnTo>
                  <a:lnTo>
                    <a:pt x="158750" y="603250"/>
                  </a:lnTo>
                  <a:lnTo>
                    <a:pt x="254000" y="666750"/>
                  </a:lnTo>
                  <a:lnTo>
                    <a:pt x="381000" y="666750"/>
                  </a:lnTo>
                  <a:lnTo>
                    <a:pt x="476250" y="603250"/>
                  </a:lnTo>
                  <a:lnTo>
                    <a:pt x="57150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13" name="Freeform 267"/>
            <p:cNvSpPr/>
            <p:nvPr/>
          </p:nvSpPr>
          <p:spPr>
            <a:xfrm>
              <a:off x="4997450" y="3000375"/>
              <a:ext cx="0" cy="66675"/>
            </a:xfrm>
            <a:custGeom>
              <a:avLst/>
              <a:gdLst/>
              <a:ahLst/>
              <a:cxnLst/>
              <a:rect l="0" t="0" r="0" b="0"/>
              <a:pathLst>
                <a:path h="666750">
                  <a:moveTo>
                    <a:pt x="0" y="0"/>
                  </a:moveTo>
                  <a:lnTo>
                    <a:pt x="0" y="666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14" name="Freeform 268"/>
            <p:cNvSpPr/>
            <p:nvPr/>
          </p:nvSpPr>
          <p:spPr>
            <a:xfrm>
              <a:off x="4940300" y="3000375"/>
              <a:ext cx="57150" cy="66675"/>
            </a:xfrm>
            <a:custGeom>
              <a:avLst/>
              <a:gdLst/>
              <a:ahLst/>
              <a:cxnLst/>
              <a:rect l="0" t="0" r="0" b="0"/>
              <a:pathLst>
                <a:path w="571500" h="666750">
                  <a:moveTo>
                    <a:pt x="571500" y="158750"/>
                  </a:moveTo>
                  <a:lnTo>
                    <a:pt x="476250" y="63500"/>
                  </a:lnTo>
                  <a:lnTo>
                    <a:pt x="381000" y="0"/>
                  </a:lnTo>
                  <a:lnTo>
                    <a:pt x="222250" y="0"/>
                  </a:lnTo>
                  <a:lnTo>
                    <a:pt x="158750" y="63500"/>
                  </a:lnTo>
                  <a:lnTo>
                    <a:pt x="63500" y="158750"/>
                  </a:lnTo>
                  <a:lnTo>
                    <a:pt x="0" y="285750"/>
                  </a:lnTo>
                  <a:lnTo>
                    <a:pt x="0" y="381000"/>
                  </a:lnTo>
                  <a:lnTo>
                    <a:pt x="63500" y="539750"/>
                  </a:lnTo>
                  <a:lnTo>
                    <a:pt x="158750" y="603250"/>
                  </a:lnTo>
                  <a:lnTo>
                    <a:pt x="222250" y="666750"/>
                  </a:lnTo>
                  <a:lnTo>
                    <a:pt x="381000" y="666750"/>
                  </a:lnTo>
                  <a:lnTo>
                    <a:pt x="476250" y="603250"/>
                  </a:lnTo>
                  <a:lnTo>
                    <a:pt x="57150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15" name="Freeform 269"/>
            <p:cNvSpPr/>
            <p:nvPr/>
          </p:nvSpPr>
          <p:spPr>
            <a:xfrm>
              <a:off x="5035550" y="3000375"/>
              <a:ext cx="0" cy="66675"/>
            </a:xfrm>
            <a:custGeom>
              <a:avLst/>
              <a:gdLst/>
              <a:ahLst/>
              <a:cxnLst/>
              <a:rect l="0" t="0" r="0" b="0"/>
              <a:pathLst>
                <a:path h="666750">
                  <a:moveTo>
                    <a:pt x="0" y="0"/>
                  </a:moveTo>
                  <a:lnTo>
                    <a:pt x="0" y="666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16" name="Freeform 270"/>
            <p:cNvSpPr/>
            <p:nvPr/>
          </p:nvSpPr>
          <p:spPr>
            <a:xfrm>
              <a:off x="5035550" y="3000375"/>
              <a:ext cx="50800" cy="66675"/>
            </a:xfrm>
            <a:custGeom>
              <a:avLst/>
              <a:gdLst/>
              <a:ahLst/>
              <a:cxnLst/>
              <a:rect l="0" t="0" r="0" b="0"/>
              <a:pathLst>
                <a:path w="508000" h="666750">
                  <a:moveTo>
                    <a:pt x="0" y="190500"/>
                  </a:moveTo>
                  <a:lnTo>
                    <a:pt x="127000" y="63500"/>
                  </a:lnTo>
                  <a:lnTo>
                    <a:pt x="222250" y="0"/>
                  </a:lnTo>
                  <a:lnTo>
                    <a:pt x="381000" y="0"/>
                  </a:lnTo>
                  <a:lnTo>
                    <a:pt x="476250" y="63500"/>
                  </a:lnTo>
                  <a:lnTo>
                    <a:pt x="508000" y="190500"/>
                  </a:lnTo>
                  <a:lnTo>
                    <a:pt x="508000" y="666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17" name="Freeform 271"/>
            <p:cNvSpPr/>
            <p:nvPr/>
          </p:nvSpPr>
          <p:spPr>
            <a:xfrm>
              <a:off x="4746625" y="3165475"/>
              <a:ext cx="0" cy="98425"/>
            </a:xfrm>
            <a:custGeom>
              <a:avLst/>
              <a:gdLst/>
              <a:ahLst/>
              <a:cxnLst/>
              <a:rect l="0" t="0" r="0" b="0"/>
              <a:pathLst>
                <a:path h="984250">
                  <a:moveTo>
                    <a:pt x="0" y="0"/>
                  </a:moveTo>
                  <a:lnTo>
                    <a:pt x="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18" name="Freeform 272"/>
            <p:cNvSpPr/>
            <p:nvPr/>
          </p:nvSpPr>
          <p:spPr>
            <a:xfrm>
              <a:off x="4746625" y="3165475"/>
              <a:ext cx="66675" cy="47625"/>
            </a:xfrm>
            <a:custGeom>
              <a:avLst/>
              <a:gdLst/>
              <a:ahLst/>
              <a:cxnLst/>
              <a:rect l="0" t="0" r="0" b="0"/>
              <a:pathLst>
                <a:path w="666750" h="476250">
                  <a:moveTo>
                    <a:pt x="0" y="0"/>
                  </a:moveTo>
                  <a:lnTo>
                    <a:pt x="444500" y="0"/>
                  </a:lnTo>
                  <a:lnTo>
                    <a:pt x="571500" y="63500"/>
                  </a:lnTo>
                  <a:lnTo>
                    <a:pt x="635000" y="95250"/>
                  </a:lnTo>
                  <a:lnTo>
                    <a:pt x="666750" y="190500"/>
                  </a:lnTo>
                  <a:lnTo>
                    <a:pt x="666750" y="285750"/>
                  </a:lnTo>
                  <a:lnTo>
                    <a:pt x="635000" y="381000"/>
                  </a:lnTo>
                  <a:lnTo>
                    <a:pt x="571500" y="412750"/>
                  </a:lnTo>
                  <a:lnTo>
                    <a:pt x="444500" y="476250"/>
                  </a:lnTo>
                  <a:lnTo>
                    <a:pt x="0" y="476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19" name="Freeform 273"/>
            <p:cNvSpPr/>
            <p:nvPr/>
          </p:nvSpPr>
          <p:spPr>
            <a:xfrm>
              <a:off x="4781550" y="3213100"/>
              <a:ext cx="31750" cy="50800"/>
            </a:xfrm>
            <a:custGeom>
              <a:avLst/>
              <a:gdLst/>
              <a:ahLst/>
              <a:cxnLst/>
              <a:rect l="0" t="0" r="0" b="0"/>
              <a:pathLst>
                <a:path w="317500" h="508000">
                  <a:moveTo>
                    <a:pt x="0" y="0"/>
                  </a:moveTo>
                  <a:lnTo>
                    <a:pt x="31750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20" name="Freeform 274"/>
            <p:cNvSpPr/>
            <p:nvPr/>
          </p:nvSpPr>
          <p:spPr>
            <a:xfrm>
              <a:off x="4845050" y="3165475"/>
              <a:ext cx="0" cy="98425"/>
            </a:xfrm>
            <a:custGeom>
              <a:avLst/>
              <a:gdLst/>
              <a:ahLst/>
              <a:cxnLst/>
              <a:rect l="0" t="0" r="0" b="0"/>
              <a:pathLst>
                <a:path h="984250">
                  <a:moveTo>
                    <a:pt x="0" y="0"/>
                  </a:moveTo>
                  <a:lnTo>
                    <a:pt x="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21" name="Freeform 275"/>
            <p:cNvSpPr/>
            <p:nvPr/>
          </p:nvSpPr>
          <p:spPr>
            <a:xfrm>
              <a:off x="4845050" y="3165475"/>
              <a:ext cx="38100" cy="98425"/>
            </a:xfrm>
            <a:custGeom>
              <a:avLst/>
              <a:gdLst/>
              <a:ahLst/>
              <a:cxnLst/>
              <a:rect l="0" t="0" r="0" b="0"/>
              <a:pathLst>
                <a:path w="381000" h="984250">
                  <a:moveTo>
                    <a:pt x="0" y="0"/>
                  </a:moveTo>
                  <a:lnTo>
                    <a:pt x="38100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22" name="Freeform 276"/>
            <p:cNvSpPr/>
            <p:nvPr/>
          </p:nvSpPr>
          <p:spPr>
            <a:xfrm>
              <a:off x="4883150" y="3165475"/>
              <a:ext cx="38100" cy="98425"/>
            </a:xfrm>
            <a:custGeom>
              <a:avLst/>
              <a:gdLst/>
              <a:ahLst/>
              <a:cxnLst/>
              <a:rect l="0" t="0" r="0" b="0"/>
              <a:pathLst>
                <a:path w="381000" h="984250">
                  <a:moveTo>
                    <a:pt x="381000" y="0"/>
                  </a:moveTo>
                  <a:lnTo>
                    <a:pt x="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23" name="Freeform 277"/>
            <p:cNvSpPr/>
            <p:nvPr/>
          </p:nvSpPr>
          <p:spPr>
            <a:xfrm>
              <a:off x="4921250" y="3165475"/>
              <a:ext cx="0" cy="98425"/>
            </a:xfrm>
            <a:custGeom>
              <a:avLst/>
              <a:gdLst/>
              <a:ahLst/>
              <a:cxnLst/>
              <a:rect l="0" t="0" r="0" b="0"/>
              <a:pathLst>
                <a:path h="984250">
                  <a:moveTo>
                    <a:pt x="0" y="0"/>
                  </a:moveTo>
                  <a:lnTo>
                    <a:pt x="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24" name="Freeform 278"/>
            <p:cNvSpPr/>
            <p:nvPr/>
          </p:nvSpPr>
          <p:spPr>
            <a:xfrm>
              <a:off x="4956175" y="3165475"/>
              <a:ext cx="63500" cy="98425"/>
            </a:xfrm>
            <a:custGeom>
              <a:avLst/>
              <a:gdLst/>
              <a:ahLst/>
              <a:cxnLst/>
              <a:rect l="0" t="0" r="0" b="0"/>
              <a:pathLst>
                <a:path w="635000" h="984250">
                  <a:moveTo>
                    <a:pt x="635000" y="158750"/>
                  </a:moveTo>
                  <a:lnTo>
                    <a:pt x="539750" y="63500"/>
                  </a:lnTo>
                  <a:lnTo>
                    <a:pt x="412750" y="0"/>
                  </a:lnTo>
                  <a:lnTo>
                    <a:pt x="222250" y="0"/>
                  </a:lnTo>
                  <a:lnTo>
                    <a:pt x="63500" y="63500"/>
                  </a:lnTo>
                  <a:lnTo>
                    <a:pt x="0" y="158750"/>
                  </a:lnTo>
                  <a:lnTo>
                    <a:pt x="0" y="222250"/>
                  </a:lnTo>
                  <a:lnTo>
                    <a:pt x="31750" y="317500"/>
                  </a:lnTo>
                  <a:lnTo>
                    <a:pt x="63500" y="381000"/>
                  </a:lnTo>
                  <a:lnTo>
                    <a:pt x="158750" y="412750"/>
                  </a:lnTo>
                  <a:lnTo>
                    <a:pt x="444500" y="508000"/>
                  </a:lnTo>
                  <a:lnTo>
                    <a:pt x="539750" y="571500"/>
                  </a:lnTo>
                  <a:lnTo>
                    <a:pt x="603250" y="603250"/>
                  </a:lnTo>
                  <a:lnTo>
                    <a:pt x="635000" y="698500"/>
                  </a:lnTo>
                  <a:lnTo>
                    <a:pt x="635000" y="857250"/>
                  </a:lnTo>
                  <a:lnTo>
                    <a:pt x="539750" y="952500"/>
                  </a:lnTo>
                  <a:lnTo>
                    <a:pt x="412750" y="984250"/>
                  </a:lnTo>
                  <a:lnTo>
                    <a:pt x="222250" y="984250"/>
                  </a:lnTo>
                  <a:lnTo>
                    <a:pt x="63500" y="952500"/>
                  </a:lnTo>
                  <a:lnTo>
                    <a:pt x="0" y="857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25" name="Freeform 279"/>
            <p:cNvSpPr/>
            <p:nvPr/>
          </p:nvSpPr>
          <p:spPr>
            <a:xfrm>
              <a:off x="6346825" y="2571750"/>
              <a:ext cx="25400" cy="98425"/>
            </a:xfrm>
            <a:custGeom>
              <a:avLst/>
              <a:gdLst/>
              <a:ahLst/>
              <a:cxnLst/>
              <a:rect l="0" t="0" r="0" b="0"/>
              <a:pathLst>
                <a:path w="254000" h="984250">
                  <a:moveTo>
                    <a:pt x="0" y="190500"/>
                  </a:moveTo>
                  <a:lnTo>
                    <a:pt x="95250" y="158750"/>
                  </a:lnTo>
                  <a:lnTo>
                    <a:pt x="254000" y="0"/>
                  </a:lnTo>
                  <a:lnTo>
                    <a:pt x="25400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26" name="Freeform 280"/>
            <p:cNvSpPr/>
            <p:nvPr/>
          </p:nvSpPr>
          <p:spPr>
            <a:xfrm>
              <a:off x="6426200" y="2571750"/>
              <a:ext cx="66675" cy="98425"/>
            </a:xfrm>
            <a:custGeom>
              <a:avLst/>
              <a:gdLst/>
              <a:ahLst/>
              <a:cxnLst/>
              <a:rect l="0" t="0" r="0" b="0"/>
              <a:pathLst>
                <a:path w="666750" h="984250">
                  <a:moveTo>
                    <a:pt x="285750" y="0"/>
                  </a:moveTo>
                  <a:lnTo>
                    <a:pt x="158750" y="63500"/>
                  </a:lnTo>
                  <a:lnTo>
                    <a:pt x="63500" y="190500"/>
                  </a:lnTo>
                  <a:lnTo>
                    <a:pt x="0" y="444500"/>
                  </a:lnTo>
                  <a:lnTo>
                    <a:pt x="0" y="571500"/>
                  </a:lnTo>
                  <a:lnTo>
                    <a:pt x="63500" y="825500"/>
                  </a:lnTo>
                  <a:lnTo>
                    <a:pt x="158750" y="952500"/>
                  </a:lnTo>
                  <a:lnTo>
                    <a:pt x="285750" y="984250"/>
                  </a:lnTo>
                  <a:lnTo>
                    <a:pt x="381000" y="984250"/>
                  </a:lnTo>
                  <a:lnTo>
                    <a:pt x="539750" y="952500"/>
                  </a:lnTo>
                  <a:lnTo>
                    <a:pt x="635000" y="825500"/>
                  </a:lnTo>
                  <a:lnTo>
                    <a:pt x="666750" y="571500"/>
                  </a:lnTo>
                  <a:lnTo>
                    <a:pt x="666750" y="444500"/>
                  </a:lnTo>
                  <a:lnTo>
                    <a:pt x="635000" y="190500"/>
                  </a:lnTo>
                  <a:lnTo>
                    <a:pt x="539750" y="63500"/>
                  </a:lnTo>
                  <a:lnTo>
                    <a:pt x="381000" y="0"/>
                  </a:lnTo>
                  <a:lnTo>
                    <a:pt x="285750" y="0"/>
                  </a:lnTo>
                  <a:close/>
                  <a:moveTo>
                    <a:pt x="16954500" y="8121650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27" name="Freeform 281"/>
            <p:cNvSpPr/>
            <p:nvPr/>
          </p:nvSpPr>
          <p:spPr>
            <a:xfrm>
              <a:off x="5972175" y="2771775"/>
              <a:ext cx="22225" cy="98425"/>
            </a:xfrm>
            <a:custGeom>
              <a:avLst/>
              <a:gdLst/>
              <a:ahLst/>
              <a:cxnLst/>
              <a:rect l="0" t="0" r="0" b="0"/>
              <a:pathLst>
                <a:path w="222250" h="984250">
                  <a:moveTo>
                    <a:pt x="0" y="190500"/>
                  </a:moveTo>
                  <a:lnTo>
                    <a:pt x="95250" y="127000"/>
                  </a:lnTo>
                  <a:lnTo>
                    <a:pt x="222250" y="0"/>
                  </a:lnTo>
                  <a:lnTo>
                    <a:pt x="22225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28" name="Freeform 282"/>
            <p:cNvSpPr/>
            <p:nvPr/>
          </p:nvSpPr>
          <p:spPr>
            <a:xfrm>
              <a:off x="6051550" y="2771775"/>
              <a:ext cx="66675" cy="98425"/>
            </a:xfrm>
            <a:custGeom>
              <a:avLst/>
              <a:gdLst/>
              <a:ahLst/>
              <a:cxnLst/>
              <a:rect l="0" t="0" r="0" b="0"/>
              <a:pathLst>
                <a:path w="666750" h="984250">
                  <a:moveTo>
                    <a:pt x="95250" y="0"/>
                  </a:moveTo>
                  <a:lnTo>
                    <a:pt x="603250" y="0"/>
                  </a:lnTo>
                  <a:lnTo>
                    <a:pt x="317500" y="349250"/>
                  </a:lnTo>
                  <a:lnTo>
                    <a:pt x="476250" y="349250"/>
                  </a:lnTo>
                  <a:lnTo>
                    <a:pt x="571500" y="412750"/>
                  </a:lnTo>
                  <a:lnTo>
                    <a:pt x="603250" y="444500"/>
                  </a:lnTo>
                  <a:lnTo>
                    <a:pt x="666750" y="603250"/>
                  </a:lnTo>
                  <a:lnTo>
                    <a:pt x="666750" y="698500"/>
                  </a:lnTo>
                  <a:lnTo>
                    <a:pt x="603250" y="825500"/>
                  </a:lnTo>
                  <a:lnTo>
                    <a:pt x="508000" y="920750"/>
                  </a:lnTo>
                  <a:lnTo>
                    <a:pt x="381000" y="984250"/>
                  </a:lnTo>
                  <a:lnTo>
                    <a:pt x="222250" y="984250"/>
                  </a:lnTo>
                  <a:lnTo>
                    <a:pt x="95250" y="920750"/>
                  </a:lnTo>
                  <a:lnTo>
                    <a:pt x="31750" y="889000"/>
                  </a:lnTo>
                  <a:lnTo>
                    <a:pt x="0" y="793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29" name="Freeform 283"/>
            <p:cNvSpPr/>
            <p:nvPr/>
          </p:nvSpPr>
          <p:spPr>
            <a:xfrm>
              <a:off x="6143625" y="2771775"/>
              <a:ext cx="63500" cy="98425"/>
            </a:xfrm>
            <a:custGeom>
              <a:avLst/>
              <a:gdLst/>
              <a:ahLst/>
              <a:cxnLst/>
              <a:rect l="0" t="0" r="0" b="0"/>
              <a:pathLst>
                <a:path w="635000" h="984250">
                  <a:moveTo>
                    <a:pt x="635000" y="317500"/>
                  </a:moveTo>
                  <a:lnTo>
                    <a:pt x="571500" y="444500"/>
                  </a:lnTo>
                  <a:lnTo>
                    <a:pt x="476250" y="539750"/>
                  </a:lnTo>
                  <a:lnTo>
                    <a:pt x="349250" y="603250"/>
                  </a:lnTo>
                  <a:lnTo>
                    <a:pt x="285750" y="603250"/>
                  </a:lnTo>
                  <a:lnTo>
                    <a:pt x="158750" y="539750"/>
                  </a:lnTo>
                  <a:lnTo>
                    <a:pt x="63500" y="444500"/>
                  </a:lnTo>
                  <a:lnTo>
                    <a:pt x="0" y="317500"/>
                  </a:lnTo>
                  <a:lnTo>
                    <a:pt x="0" y="254000"/>
                  </a:lnTo>
                  <a:lnTo>
                    <a:pt x="63500" y="127000"/>
                  </a:lnTo>
                  <a:lnTo>
                    <a:pt x="158750" y="31750"/>
                  </a:lnTo>
                  <a:lnTo>
                    <a:pt x="285750" y="0"/>
                  </a:lnTo>
                  <a:lnTo>
                    <a:pt x="349250" y="0"/>
                  </a:lnTo>
                  <a:lnTo>
                    <a:pt x="476250" y="31750"/>
                  </a:lnTo>
                  <a:lnTo>
                    <a:pt x="571500" y="127000"/>
                  </a:lnTo>
                  <a:lnTo>
                    <a:pt x="635000" y="317500"/>
                  </a:lnTo>
                  <a:lnTo>
                    <a:pt x="635000" y="539750"/>
                  </a:lnTo>
                  <a:lnTo>
                    <a:pt x="571500" y="793750"/>
                  </a:lnTo>
                  <a:lnTo>
                    <a:pt x="476250" y="920750"/>
                  </a:lnTo>
                  <a:lnTo>
                    <a:pt x="349250" y="984250"/>
                  </a:lnTo>
                  <a:lnTo>
                    <a:pt x="254000" y="984250"/>
                  </a:lnTo>
                  <a:lnTo>
                    <a:pt x="95250" y="920750"/>
                  </a:lnTo>
                  <a:lnTo>
                    <a:pt x="63500" y="8255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30" name="Freeform 284"/>
            <p:cNvSpPr/>
            <p:nvPr/>
          </p:nvSpPr>
          <p:spPr>
            <a:xfrm>
              <a:off x="6254750" y="2771775"/>
              <a:ext cx="22225" cy="98425"/>
            </a:xfrm>
            <a:custGeom>
              <a:avLst/>
              <a:gdLst/>
              <a:ahLst/>
              <a:cxnLst/>
              <a:rect l="0" t="0" r="0" b="0"/>
              <a:pathLst>
                <a:path w="222250" h="984250">
                  <a:moveTo>
                    <a:pt x="0" y="190500"/>
                  </a:moveTo>
                  <a:lnTo>
                    <a:pt x="95250" y="127000"/>
                  </a:lnTo>
                  <a:lnTo>
                    <a:pt x="222250" y="0"/>
                  </a:lnTo>
                  <a:lnTo>
                    <a:pt x="22225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31" name="Freeform 285"/>
            <p:cNvSpPr/>
            <p:nvPr/>
          </p:nvSpPr>
          <p:spPr>
            <a:xfrm>
              <a:off x="6334125" y="2771775"/>
              <a:ext cx="66675" cy="98425"/>
            </a:xfrm>
            <a:custGeom>
              <a:avLst/>
              <a:gdLst/>
              <a:ahLst/>
              <a:cxnLst/>
              <a:rect l="0" t="0" r="0" b="0"/>
              <a:pathLst>
                <a:path w="666750" h="984250">
                  <a:moveTo>
                    <a:pt x="31750" y="222250"/>
                  </a:moveTo>
                  <a:lnTo>
                    <a:pt x="31750" y="190500"/>
                  </a:lnTo>
                  <a:lnTo>
                    <a:pt x="95250" y="95250"/>
                  </a:lnTo>
                  <a:lnTo>
                    <a:pt x="127000" y="31750"/>
                  </a:lnTo>
                  <a:lnTo>
                    <a:pt x="222250" y="0"/>
                  </a:lnTo>
                  <a:lnTo>
                    <a:pt x="412750" y="0"/>
                  </a:lnTo>
                  <a:lnTo>
                    <a:pt x="508000" y="31750"/>
                  </a:lnTo>
                  <a:lnTo>
                    <a:pt x="571500" y="95250"/>
                  </a:lnTo>
                  <a:lnTo>
                    <a:pt x="603250" y="190500"/>
                  </a:lnTo>
                  <a:lnTo>
                    <a:pt x="603250" y="254000"/>
                  </a:lnTo>
                  <a:lnTo>
                    <a:pt x="571500" y="349250"/>
                  </a:lnTo>
                  <a:lnTo>
                    <a:pt x="476250" y="508000"/>
                  </a:lnTo>
                  <a:lnTo>
                    <a:pt x="0" y="984250"/>
                  </a:lnTo>
                  <a:lnTo>
                    <a:pt x="66675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32" name="Freeform 286"/>
            <p:cNvSpPr/>
            <p:nvPr/>
          </p:nvSpPr>
          <p:spPr>
            <a:xfrm>
              <a:off x="6426200" y="2771775"/>
              <a:ext cx="66675" cy="98425"/>
            </a:xfrm>
            <a:custGeom>
              <a:avLst/>
              <a:gdLst/>
              <a:ahLst/>
              <a:cxnLst/>
              <a:rect l="0" t="0" r="0" b="0"/>
              <a:pathLst>
                <a:path w="666750" h="984250">
                  <a:moveTo>
                    <a:pt x="63500" y="222250"/>
                  </a:moveTo>
                  <a:lnTo>
                    <a:pt x="63500" y="190500"/>
                  </a:lnTo>
                  <a:lnTo>
                    <a:pt x="95250" y="95250"/>
                  </a:lnTo>
                  <a:lnTo>
                    <a:pt x="158750" y="31750"/>
                  </a:lnTo>
                  <a:lnTo>
                    <a:pt x="254000" y="0"/>
                  </a:lnTo>
                  <a:lnTo>
                    <a:pt x="444500" y="0"/>
                  </a:lnTo>
                  <a:lnTo>
                    <a:pt x="539750" y="31750"/>
                  </a:lnTo>
                  <a:lnTo>
                    <a:pt x="571500" y="95250"/>
                  </a:lnTo>
                  <a:lnTo>
                    <a:pt x="635000" y="190500"/>
                  </a:lnTo>
                  <a:lnTo>
                    <a:pt x="635000" y="254000"/>
                  </a:lnTo>
                  <a:lnTo>
                    <a:pt x="571500" y="349250"/>
                  </a:lnTo>
                  <a:lnTo>
                    <a:pt x="476250" y="508000"/>
                  </a:lnTo>
                  <a:lnTo>
                    <a:pt x="0" y="984250"/>
                  </a:lnTo>
                  <a:lnTo>
                    <a:pt x="66675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33" name="Freeform 287"/>
            <p:cNvSpPr/>
            <p:nvPr/>
          </p:nvSpPr>
          <p:spPr>
            <a:xfrm>
              <a:off x="5603875" y="2968625"/>
              <a:ext cx="66675" cy="98425"/>
            </a:xfrm>
            <a:custGeom>
              <a:avLst/>
              <a:gdLst/>
              <a:ahLst/>
              <a:cxnLst/>
              <a:rect l="0" t="0" r="0" b="0"/>
              <a:pathLst>
                <a:path w="666750" h="984250">
                  <a:moveTo>
                    <a:pt x="285750" y="0"/>
                  </a:moveTo>
                  <a:lnTo>
                    <a:pt x="127000" y="31750"/>
                  </a:lnTo>
                  <a:lnTo>
                    <a:pt x="63500" y="190500"/>
                  </a:lnTo>
                  <a:lnTo>
                    <a:pt x="0" y="412750"/>
                  </a:lnTo>
                  <a:lnTo>
                    <a:pt x="0" y="571500"/>
                  </a:lnTo>
                  <a:lnTo>
                    <a:pt x="63500" y="793750"/>
                  </a:lnTo>
                  <a:lnTo>
                    <a:pt x="127000" y="920750"/>
                  </a:lnTo>
                  <a:lnTo>
                    <a:pt x="285750" y="984250"/>
                  </a:lnTo>
                  <a:lnTo>
                    <a:pt x="381000" y="984250"/>
                  </a:lnTo>
                  <a:lnTo>
                    <a:pt x="508000" y="920750"/>
                  </a:lnTo>
                  <a:lnTo>
                    <a:pt x="603250" y="793750"/>
                  </a:lnTo>
                  <a:lnTo>
                    <a:pt x="666750" y="571500"/>
                  </a:lnTo>
                  <a:lnTo>
                    <a:pt x="666750" y="412750"/>
                  </a:lnTo>
                  <a:lnTo>
                    <a:pt x="603250" y="190500"/>
                  </a:lnTo>
                  <a:lnTo>
                    <a:pt x="508000" y="31750"/>
                  </a:lnTo>
                  <a:lnTo>
                    <a:pt x="381000" y="0"/>
                  </a:lnTo>
                  <a:lnTo>
                    <a:pt x="285750" y="0"/>
                  </a:lnTo>
                  <a:close/>
                  <a:moveTo>
                    <a:pt x="21209000" y="77247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34" name="Freeform 288"/>
            <p:cNvSpPr/>
            <p:nvPr/>
          </p:nvSpPr>
          <p:spPr>
            <a:xfrm>
              <a:off x="5702300" y="3057525"/>
              <a:ext cx="9525" cy="9525"/>
            </a:xfrm>
            <a:custGeom>
              <a:avLst/>
              <a:gdLst/>
              <a:ahLst/>
              <a:cxnLst/>
              <a:rect l="0" t="0" r="0" b="0"/>
              <a:pathLst>
                <a:path w="95250" h="95250">
                  <a:moveTo>
                    <a:pt x="63500" y="0"/>
                  </a:moveTo>
                  <a:lnTo>
                    <a:pt x="0" y="31750"/>
                  </a:lnTo>
                  <a:lnTo>
                    <a:pt x="63500" y="95250"/>
                  </a:lnTo>
                  <a:lnTo>
                    <a:pt x="95250" y="31750"/>
                  </a:lnTo>
                  <a:lnTo>
                    <a:pt x="63500" y="0"/>
                  </a:lnTo>
                  <a:close/>
                  <a:moveTo>
                    <a:pt x="19335750" y="76358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35" name="Freeform 289"/>
            <p:cNvSpPr/>
            <p:nvPr/>
          </p:nvSpPr>
          <p:spPr>
            <a:xfrm>
              <a:off x="5762625" y="2968625"/>
              <a:ext cx="47625" cy="98425"/>
            </a:xfrm>
            <a:custGeom>
              <a:avLst/>
              <a:gdLst/>
              <a:ahLst/>
              <a:cxnLst/>
              <a:rect l="0" t="0" r="0" b="0"/>
              <a:pathLst>
                <a:path w="476250" h="984250">
                  <a:moveTo>
                    <a:pt x="476250" y="0"/>
                  </a:moveTo>
                  <a:lnTo>
                    <a:pt x="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36" name="Freeform 290"/>
            <p:cNvSpPr/>
            <p:nvPr/>
          </p:nvSpPr>
          <p:spPr>
            <a:xfrm>
              <a:off x="5746750" y="2968625"/>
              <a:ext cx="63500" cy="0"/>
            </a:xfrm>
            <a:custGeom>
              <a:avLst/>
              <a:gdLst/>
              <a:ahLst/>
              <a:cxnLst/>
              <a:rect l="0" t="0" r="0" b="0"/>
              <a:pathLst>
                <a:path w="635000">
                  <a:moveTo>
                    <a:pt x="0" y="0"/>
                  </a:moveTo>
                  <a:lnTo>
                    <a:pt x="63500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37" name="Freeform 291"/>
            <p:cNvSpPr/>
            <p:nvPr/>
          </p:nvSpPr>
          <p:spPr>
            <a:xfrm>
              <a:off x="5854700" y="2968625"/>
              <a:ext cx="22225" cy="98425"/>
            </a:xfrm>
            <a:custGeom>
              <a:avLst/>
              <a:gdLst/>
              <a:ahLst/>
              <a:cxnLst/>
              <a:rect l="0" t="0" r="0" b="0"/>
              <a:pathLst>
                <a:path w="222250" h="984250">
                  <a:moveTo>
                    <a:pt x="0" y="190500"/>
                  </a:moveTo>
                  <a:lnTo>
                    <a:pt x="95250" y="127000"/>
                  </a:lnTo>
                  <a:lnTo>
                    <a:pt x="222250" y="0"/>
                  </a:lnTo>
                  <a:lnTo>
                    <a:pt x="22225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38" name="Freeform 292"/>
            <p:cNvSpPr/>
            <p:nvPr/>
          </p:nvSpPr>
          <p:spPr>
            <a:xfrm>
              <a:off x="5934075" y="2968625"/>
              <a:ext cx="66675" cy="98425"/>
            </a:xfrm>
            <a:custGeom>
              <a:avLst/>
              <a:gdLst/>
              <a:ahLst/>
              <a:cxnLst/>
              <a:rect l="0" t="0" r="0" b="0"/>
              <a:pathLst>
                <a:path w="666750" h="984250">
                  <a:moveTo>
                    <a:pt x="31750" y="222250"/>
                  </a:moveTo>
                  <a:lnTo>
                    <a:pt x="31750" y="190500"/>
                  </a:lnTo>
                  <a:lnTo>
                    <a:pt x="95250" y="95250"/>
                  </a:lnTo>
                  <a:lnTo>
                    <a:pt x="127000" y="31750"/>
                  </a:lnTo>
                  <a:lnTo>
                    <a:pt x="222250" y="0"/>
                  </a:lnTo>
                  <a:lnTo>
                    <a:pt x="412750" y="0"/>
                  </a:lnTo>
                  <a:lnTo>
                    <a:pt x="508000" y="31750"/>
                  </a:lnTo>
                  <a:lnTo>
                    <a:pt x="571500" y="95250"/>
                  </a:lnTo>
                  <a:lnTo>
                    <a:pt x="603250" y="190500"/>
                  </a:lnTo>
                  <a:lnTo>
                    <a:pt x="603250" y="285750"/>
                  </a:lnTo>
                  <a:lnTo>
                    <a:pt x="571500" y="381000"/>
                  </a:lnTo>
                  <a:lnTo>
                    <a:pt x="476250" y="508000"/>
                  </a:lnTo>
                  <a:lnTo>
                    <a:pt x="0" y="984250"/>
                  </a:lnTo>
                  <a:lnTo>
                    <a:pt x="66675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39" name="Freeform 293"/>
            <p:cNvSpPr/>
            <p:nvPr/>
          </p:nvSpPr>
          <p:spPr>
            <a:xfrm>
              <a:off x="6026150" y="2968625"/>
              <a:ext cx="73025" cy="66675"/>
            </a:xfrm>
            <a:custGeom>
              <a:avLst/>
              <a:gdLst/>
              <a:ahLst/>
              <a:cxnLst/>
              <a:rect l="0" t="0" r="0" b="0"/>
              <a:pathLst>
                <a:path w="730250" h="666750">
                  <a:moveTo>
                    <a:pt x="476250" y="0"/>
                  </a:moveTo>
                  <a:lnTo>
                    <a:pt x="0" y="666750"/>
                  </a:lnTo>
                  <a:lnTo>
                    <a:pt x="730250" y="666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40" name="Freeform 294"/>
            <p:cNvSpPr/>
            <p:nvPr/>
          </p:nvSpPr>
          <p:spPr>
            <a:xfrm>
              <a:off x="6073775" y="2968625"/>
              <a:ext cx="0" cy="98425"/>
            </a:xfrm>
            <a:custGeom>
              <a:avLst/>
              <a:gdLst/>
              <a:ahLst/>
              <a:cxnLst/>
              <a:rect l="0" t="0" r="0" b="0"/>
              <a:pathLst>
                <a:path h="984250">
                  <a:moveTo>
                    <a:pt x="0" y="0"/>
                  </a:moveTo>
                  <a:lnTo>
                    <a:pt x="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41" name="Freeform 295"/>
            <p:cNvSpPr/>
            <p:nvPr/>
          </p:nvSpPr>
          <p:spPr>
            <a:xfrm>
              <a:off x="6127750" y="2968625"/>
              <a:ext cx="0" cy="98425"/>
            </a:xfrm>
            <a:custGeom>
              <a:avLst/>
              <a:gdLst/>
              <a:ahLst/>
              <a:cxnLst/>
              <a:rect l="0" t="0" r="0" b="0"/>
              <a:pathLst>
                <a:path h="984250">
                  <a:moveTo>
                    <a:pt x="0" y="0"/>
                  </a:moveTo>
                  <a:lnTo>
                    <a:pt x="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42" name="Freeform 296"/>
            <p:cNvSpPr/>
            <p:nvPr/>
          </p:nvSpPr>
          <p:spPr>
            <a:xfrm>
              <a:off x="6127750" y="2968625"/>
              <a:ext cx="60325" cy="0"/>
            </a:xfrm>
            <a:custGeom>
              <a:avLst/>
              <a:gdLst/>
              <a:ahLst/>
              <a:cxnLst/>
              <a:rect l="0" t="0" r="0" b="0"/>
              <a:pathLst>
                <a:path w="603250">
                  <a:moveTo>
                    <a:pt x="0" y="0"/>
                  </a:moveTo>
                  <a:lnTo>
                    <a:pt x="60325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43" name="Freeform 297"/>
            <p:cNvSpPr/>
            <p:nvPr/>
          </p:nvSpPr>
          <p:spPr>
            <a:xfrm>
              <a:off x="6127750" y="3016250"/>
              <a:ext cx="34925" cy="0"/>
            </a:xfrm>
            <a:custGeom>
              <a:avLst/>
              <a:gdLst/>
              <a:ahLst/>
              <a:cxnLst/>
              <a:rect l="0" t="0" r="0" b="0"/>
              <a:pathLst>
                <a:path w="349250">
                  <a:moveTo>
                    <a:pt x="0" y="0"/>
                  </a:moveTo>
                  <a:lnTo>
                    <a:pt x="34925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44" name="Freeform 298"/>
            <p:cNvSpPr/>
            <p:nvPr/>
          </p:nvSpPr>
          <p:spPr>
            <a:xfrm>
              <a:off x="6127750" y="3067050"/>
              <a:ext cx="60325" cy="0"/>
            </a:xfrm>
            <a:custGeom>
              <a:avLst/>
              <a:gdLst/>
              <a:ahLst/>
              <a:cxnLst/>
              <a:rect l="0" t="0" r="0" b="0"/>
              <a:pathLst>
                <a:path w="603250">
                  <a:moveTo>
                    <a:pt x="0" y="0"/>
                  </a:moveTo>
                  <a:lnTo>
                    <a:pt x="60325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45" name="Freeform 299"/>
            <p:cNvSpPr/>
            <p:nvPr/>
          </p:nvSpPr>
          <p:spPr>
            <a:xfrm>
              <a:off x="6216650" y="3025775"/>
              <a:ext cx="82550" cy="0"/>
            </a:xfrm>
            <a:custGeom>
              <a:avLst/>
              <a:gdLst/>
              <a:ahLst/>
              <a:cxnLst/>
              <a:rect l="0" t="0" r="0" b="0"/>
              <a:pathLst>
                <a:path w="825500">
                  <a:moveTo>
                    <a:pt x="0" y="0"/>
                  </a:moveTo>
                  <a:lnTo>
                    <a:pt x="82550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46" name="Freeform 300"/>
            <p:cNvSpPr/>
            <p:nvPr/>
          </p:nvSpPr>
          <p:spPr>
            <a:xfrm>
              <a:off x="6334125" y="2968625"/>
              <a:ext cx="66675" cy="98425"/>
            </a:xfrm>
            <a:custGeom>
              <a:avLst/>
              <a:gdLst/>
              <a:ahLst/>
              <a:cxnLst/>
              <a:rect l="0" t="0" r="0" b="0"/>
              <a:pathLst>
                <a:path w="666750" h="984250">
                  <a:moveTo>
                    <a:pt x="285750" y="0"/>
                  </a:moveTo>
                  <a:lnTo>
                    <a:pt x="127000" y="31750"/>
                  </a:lnTo>
                  <a:lnTo>
                    <a:pt x="31750" y="190500"/>
                  </a:lnTo>
                  <a:lnTo>
                    <a:pt x="0" y="412750"/>
                  </a:lnTo>
                  <a:lnTo>
                    <a:pt x="0" y="571500"/>
                  </a:lnTo>
                  <a:lnTo>
                    <a:pt x="31750" y="793750"/>
                  </a:lnTo>
                  <a:lnTo>
                    <a:pt x="127000" y="920750"/>
                  </a:lnTo>
                  <a:lnTo>
                    <a:pt x="285750" y="984250"/>
                  </a:lnTo>
                  <a:lnTo>
                    <a:pt x="381000" y="984250"/>
                  </a:lnTo>
                  <a:lnTo>
                    <a:pt x="508000" y="920750"/>
                  </a:lnTo>
                  <a:lnTo>
                    <a:pt x="603250" y="793750"/>
                  </a:lnTo>
                  <a:lnTo>
                    <a:pt x="666750" y="571500"/>
                  </a:lnTo>
                  <a:lnTo>
                    <a:pt x="666750" y="412750"/>
                  </a:lnTo>
                  <a:lnTo>
                    <a:pt x="603250" y="190500"/>
                  </a:lnTo>
                  <a:lnTo>
                    <a:pt x="508000" y="31750"/>
                  </a:lnTo>
                  <a:lnTo>
                    <a:pt x="381000" y="0"/>
                  </a:lnTo>
                  <a:lnTo>
                    <a:pt x="285750" y="0"/>
                  </a:lnTo>
                  <a:close/>
                  <a:moveTo>
                    <a:pt x="13906500" y="77247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47" name="Freeform 301"/>
            <p:cNvSpPr/>
            <p:nvPr/>
          </p:nvSpPr>
          <p:spPr>
            <a:xfrm>
              <a:off x="6442075" y="2968625"/>
              <a:ext cx="22225" cy="98425"/>
            </a:xfrm>
            <a:custGeom>
              <a:avLst/>
              <a:gdLst/>
              <a:ahLst/>
              <a:cxnLst/>
              <a:rect l="0" t="0" r="0" b="0"/>
              <a:pathLst>
                <a:path w="222250" h="984250">
                  <a:moveTo>
                    <a:pt x="0" y="190500"/>
                  </a:moveTo>
                  <a:lnTo>
                    <a:pt x="95250" y="127000"/>
                  </a:lnTo>
                  <a:lnTo>
                    <a:pt x="222250" y="0"/>
                  </a:lnTo>
                  <a:lnTo>
                    <a:pt x="22225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48" name="Freeform 302"/>
            <p:cNvSpPr/>
            <p:nvPr/>
          </p:nvSpPr>
          <p:spPr>
            <a:xfrm>
              <a:off x="5603875" y="3165475"/>
              <a:ext cx="66675" cy="98425"/>
            </a:xfrm>
            <a:custGeom>
              <a:avLst/>
              <a:gdLst/>
              <a:ahLst/>
              <a:cxnLst/>
              <a:rect l="0" t="0" r="0" b="0"/>
              <a:pathLst>
                <a:path w="666750" h="984250">
                  <a:moveTo>
                    <a:pt x="285750" y="0"/>
                  </a:moveTo>
                  <a:lnTo>
                    <a:pt x="127000" y="63500"/>
                  </a:lnTo>
                  <a:lnTo>
                    <a:pt x="63500" y="190500"/>
                  </a:lnTo>
                  <a:lnTo>
                    <a:pt x="0" y="412750"/>
                  </a:lnTo>
                  <a:lnTo>
                    <a:pt x="0" y="571500"/>
                  </a:lnTo>
                  <a:lnTo>
                    <a:pt x="63500" y="793750"/>
                  </a:lnTo>
                  <a:lnTo>
                    <a:pt x="127000" y="952500"/>
                  </a:lnTo>
                  <a:lnTo>
                    <a:pt x="285750" y="984250"/>
                  </a:lnTo>
                  <a:lnTo>
                    <a:pt x="381000" y="984250"/>
                  </a:lnTo>
                  <a:lnTo>
                    <a:pt x="508000" y="952500"/>
                  </a:lnTo>
                  <a:lnTo>
                    <a:pt x="603250" y="793750"/>
                  </a:lnTo>
                  <a:lnTo>
                    <a:pt x="666750" y="571500"/>
                  </a:lnTo>
                  <a:lnTo>
                    <a:pt x="666750" y="412750"/>
                  </a:lnTo>
                  <a:lnTo>
                    <a:pt x="603250" y="190500"/>
                  </a:lnTo>
                  <a:lnTo>
                    <a:pt x="508000" y="63500"/>
                  </a:lnTo>
                  <a:lnTo>
                    <a:pt x="381000" y="0"/>
                  </a:lnTo>
                  <a:lnTo>
                    <a:pt x="285750" y="0"/>
                  </a:lnTo>
                  <a:close/>
                  <a:moveTo>
                    <a:pt x="19240500" y="752792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49" name="Freeform 303"/>
            <p:cNvSpPr/>
            <p:nvPr/>
          </p:nvSpPr>
          <p:spPr>
            <a:xfrm>
              <a:off x="5702300" y="3254375"/>
              <a:ext cx="9525" cy="9525"/>
            </a:xfrm>
            <a:custGeom>
              <a:avLst/>
              <a:gdLst/>
              <a:ahLst/>
              <a:cxnLst/>
              <a:rect l="0" t="0" r="0" b="0"/>
              <a:pathLst>
                <a:path w="95250" h="95250">
                  <a:moveTo>
                    <a:pt x="63500" y="0"/>
                  </a:moveTo>
                  <a:lnTo>
                    <a:pt x="0" y="63500"/>
                  </a:lnTo>
                  <a:lnTo>
                    <a:pt x="63500" y="95250"/>
                  </a:lnTo>
                  <a:lnTo>
                    <a:pt x="95250" y="63500"/>
                  </a:lnTo>
                  <a:lnTo>
                    <a:pt x="63500" y="0"/>
                  </a:lnTo>
                  <a:close/>
                  <a:moveTo>
                    <a:pt x="17367250" y="743902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50" name="Freeform 304"/>
            <p:cNvSpPr/>
            <p:nvPr/>
          </p:nvSpPr>
          <p:spPr>
            <a:xfrm>
              <a:off x="5759450" y="3165475"/>
              <a:ext cx="22225" cy="98425"/>
            </a:xfrm>
            <a:custGeom>
              <a:avLst/>
              <a:gdLst/>
              <a:ahLst/>
              <a:cxnLst/>
              <a:rect l="0" t="0" r="0" b="0"/>
              <a:pathLst>
                <a:path w="222250" h="984250">
                  <a:moveTo>
                    <a:pt x="0" y="190500"/>
                  </a:moveTo>
                  <a:lnTo>
                    <a:pt x="95250" y="158750"/>
                  </a:lnTo>
                  <a:lnTo>
                    <a:pt x="222250" y="0"/>
                  </a:lnTo>
                  <a:lnTo>
                    <a:pt x="22225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51" name="Freeform 305"/>
            <p:cNvSpPr/>
            <p:nvPr/>
          </p:nvSpPr>
          <p:spPr>
            <a:xfrm>
              <a:off x="5838825" y="3165475"/>
              <a:ext cx="66675" cy="98425"/>
            </a:xfrm>
            <a:custGeom>
              <a:avLst/>
              <a:gdLst/>
              <a:ahLst/>
              <a:cxnLst/>
              <a:rect l="0" t="0" r="0" b="0"/>
              <a:pathLst>
                <a:path w="666750" h="984250">
                  <a:moveTo>
                    <a:pt x="63500" y="222250"/>
                  </a:moveTo>
                  <a:lnTo>
                    <a:pt x="63500" y="190500"/>
                  </a:lnTo>
                  <a:lnTo>
                    <a:pt x="95250" y="95250"/>
                  </a:lnTo>
                  <a:lnTo>
                    <a:pt x="158750" y="63500"/>
                  </a:lnTo>
                  <a:lnTo>
                    <a:pt x="254000" y="0"/>
                  </a:lnTo>
                  <a:lnTo>
                    <a:pt x="412750" y="0"/>
                  </a:lnTo>
                  <a:lnTo>
                    <a:pt x="508000" y="63500"/>
                  </a:lnTo>
                  <a:lnTo>
                    <a:pt x="571500" y="95250"/>
                  </a:lnTo>
                  <a:lnTo>
                    <a:pt x="603250" y="190500"/>
                  </a:lnTo>
                  <a:lnTo>
                    <a:pt x="603250" y="285750"/>
                  </a:lnTo>
                  <a:lnTo>
                    <a:pt x="571500" y="381000"/>
                  </a:lnTo>
                  <a:lnTo>
                    <a:pt x="476250" y="508000"/>
                  </a:lnTo>
                  <a:lnTo>
                    <a:pt x="0" y="984250"/>
                  </a:lnTo>
                  <a:lnTo>
                    <a:pt x="66675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52" name="Freeform 306"/>
            <p:cNvSpPr/>
            <p:nvPr/>
          </p:nvSpPr>
          <p:spPr>
            <a:xfrm>
              <a:off x="5934075" y="3165475"/>
              <a:ext cx="66675" cy="98425"/>
            </a:xfrm>
            <a:custGeom>
              <a:avLst/>
              <a:gdLst/>
              <a:ahLst/>
              <a:cxnLst/>
              <a:rect l="0" t="0" r="0" b="0"/>
              <a:pathLst>
                <a:path w="666750" h="984250">
                  <a:moveTo>
                    <a:pt x="222250" y="0"/>
                  </a:moveTo>
                  <a:lnTo>
                    <a:pt x="95250" y="63500"/>
                  </a:lnTo>
                  <a:lnTo>
                    <a:pt x="31750" y="158750"/>
                  </a:lnTo>
                  <a:lnTo>
                    <a:pt x="31750" y="222250"/>
                  </a:lnTo>
                  <a:lnTo>
                    <a:pt x="95250" y="317500"/>
                  </a:lnTo>
                  <a:lnTo>
                    <a:pt x="190500" y="381000"/>
                  </a:lnTo>
                  <a:lnTo>
                    <a:pt x="381000" y="412750"/>
                  </a:lnTo>
                  <a:lnTo>
                    <a:pt x="508000" y="476250"/>
                  </a:lnTo>
                  <a:lnTo>
                    <a:pt x="603250" y="571500"/>
                  </a:lnTo>
                  <a:lnTo>
                    <a:pt x="666750" y="666750"/>
                  </a:lnTo>
                  <a:lnTo>
                    <a:pt x="666750" y="793750"/>
                  </a:lnTo>
                  <a:lnTo>
                    <a:pt x="603250" y="889000"/>
                  </a:lnTo>
                  <a:lnTo>
                    <a:pt x="571500" y="952500"/>
                  </a:lnTo>
                  <a:lnTo>
                    <a:pt x="412750" y="984250"/>
                  </a:lnTo>
                  <a:lnTo>
                    <a:pt x="222250" y="984250"/>
                  </a:lnTo>
                  <a:lnTo>
                    <a:pt x="95250" y="952500"/>
                  </a:lnTo>
                  <a:lnTo>
                    <a:pt x="31750" y="889000"/>
                  </a:lnTo>
                  <a:lnTo>
                    <a:pt x="0" y="793750"/>
                  </a:lnTo>
                  <a:lnTo>
                    <a:pt x="0" y="666750"/>
                  </a:lnTo>
                  <a:lnTo>
                    <a:pt x="31750" y="571500"/>
                  </a:lnTo>
                  <a:lnTo>
                    <a:pt x="127000" y="476250"/>
                  </a:lnTo>
                  <a:lnTo>
                    <a:pt x="285750" y="412750"/>
                  </a:lnTo>
                  <a:lnTo>
                    <a:pt x="476250" y="381000"/>
                  </a:lnTo>
                  <a:lnTo>
                    <a:pt x="571500" y="317500"/>
                  </a:lnTo>
                  <a:lnTo>
                    <a:pt x="603250" y="222250"/>
                  </a:lnTo>
                  <a:lnTo>
                    <a:pt x="603250" y="158750"/>
                  </a:lnTo>
                  <a:lnTo>
                    <a:pt x="571500" y="63500"/>
                  </a:lnTo>
                  <a:lnTo>
                    <a:pt x="412750" y="0"/>
                  </a:lnTo>
                  <a:lnTo>
                    <a:pt x="222250" y="0"/>
                  </a:lnTo>
                  <a:close/>
                  <a:moveTo>
                    <a:pt x="15938500" y="752792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53" name="Freeform 307"/>
            <p:cNvSpPr/>
            <p:nvPr/>
          </p:nvSpPr>
          <p:spPr>
            <a:xfrm>
              <a:off x="6026150" y="3165475"/>
              <a:ext cx="66675" cy="98425"/>
            </a:xfrm>
            <a:custGeom>
              <a:avLst/>
              <a:gdLst/>
              <a:ahLst/>
              <a:cxnLst/>
              <a:rect l="0" t="0" r="0" b="0"/>
              <a:pathLst>
                <a:path w="666750" h="984250">
                  <a:moveTo>
                    <a:pt x="95250" y="0"/>
                  </a:moveTo>
                  <a:lnTo>
                    <a:pt x="635000" y="0"/>
                  </a:lnTo>
                  <a:lnTo>
                    <a:pt x="349250" y="381000"/>
                  </a:lnTo>
                  <a:lnTo>
                    <a:pt x="476250" y="381000"/>
                  </a:lnTo>
                  <a:lnTo>
                    <a:pt x="571500" y="412750"/>
                  </a:lnTo>
                  <a:lnTo>
                    <a:pt x="635000" y="476250"/>
                  </a:lnTo>
                  <a:lnTo>
                    <a:pt x="666750" y="603250"/>
                  </a:lnTo>
                  <a:lnTo>
                    <a:pt x="666750" y="698500"/>
                  </a:lnTo>
                  <a:lnTo>
                    <a:pt x="635000" y="857250"/>
                  </a:lnTo>
                  <a:lnTo>
                    <a:pt x="539750" y="952500"/>
                  </a:lnTo>
                  <a:lnTo>
                    <a:pt x="381000" y="984250"/>
                  </a:lnTo>
                  <a:lnTo>
                    <a:pt x="254000" y="984250"/>
                  </a:lnTo>
                  <a:lnTo>
                    <a:pt x="95250" y="952500"/>
                  </a:lnTo>
                  <a:lnTo>
                    <a:pt x="63500" y="889000"/>
                  </a:lnTo>
                  <a:lnTo>
                    <a:pt x="0" y="793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54" name="Freeform 308"/>
            <p:cNvSpPr/>
            <p:nvPr/>
          </p:nvSpPr>
          <p:spPr>
            <a:xfrm>
              <a:off x="6127750" y="3165475"/>
              <a:ext cx="0" cy="98425"/>
            </a:xfrm>
            <a:custGeom>
              <a:avLst/>
              <a:gdLst/>
              <a:ahLst/>
              <a:cxnLst/>
              <a:rect l="0" t="0" r="0" b="0"/>
              <a:pathLst>
                <a:path h="984250">
                  <a:moveTo>
                    <a:pt x="0" y="0"/>
                  </a:moveTo>
                  <a:lnTo>
                    <a:pt x="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55" name="Freeform 309"/>
            <p:cNvSpPr/>
            <p:nvPr/>
          </p:nvSpPr>
          <p:spPr>
            <a:xfrm>
              <a:off x="6127750" y="3165475"/>
              <a:ext cx="60325" cy="0"/>
            </a:xfrm>
            <a:custGeom>
              <a:avLst/>
              <a:gdLst/>
              <a:ahLst/>
              <a:cxnLst/>
              <a:rect l="0" t="0" r="0" b="0"/>
              <a:pathLst>
                <a:path w="603250">
                  <a:moveTo>
                    <a:pt x="0" y="0"/>
                  </a:moveTo>
                  <a:lnTo>
                    <a:pt x="60325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56" name="Freeform 310"/>
            <p:cNvSpPr/>
            <p:nvPr/>
          </p:nvSpPr>
          <p:spPr>
            <a:xfrm>
              <a:off x="6127750" y="3213100"/>
              <a:ext cx="34925" cy="0"/>
            </a:xfrm>
            <a:custGeom>
              <a:avLst/>
              <a:gdLst/>
              <a:ahLst/>
              <a:cxnLst/>
              <a:rect l="0" t="0" r="0" b="0"/>
              <a:pathLst>
                <a:path w="349250">
                  <a:moveTo>
                    <a:pt x="0" y="0"/>
                  </a:moveTo>
                  <a:lnTo>
                    <a:pt x="34925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57" name="Freeform 311"/>
            <p:cNvSpPr/>
            <p:nvPr/>
          </p:nvSpPr>
          <p:spPr>
            <a:xfrm>
              <a:off x="6127750" y="3263900"/>
              <a:ext cx="60325" cy="0"/>
            </a:xfrm>
            <a:custGeom>
              <a:avLst/>
              <a:gdLst/>
              <a:ahLst/>
              <a:cxnLst/>
              <a:rect l="0" t="0" r="0" b="0"/>
              <a:pathLst>
                <a:path w="603250">
                  <a:moveTo>
                    <a:pt x="0" y="0"/>
                  </a:moveTo>
                  <a:lnTo>
                    <a:pt x="60325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58" name="Freeform 312"/>
            <p:cNvSpPr/>
            <p:nvPr/>
          </p:nvSpPr>
          <p:spPr>
            <a:xfrm>
              <a:off x="6216650" y="3222625"/>
              <a:ext cx="82550" cy="0"/>
            </a:xfrm>
            <a:custGeom>
              <a:avLst/>
              <a:gdLst/>
              <a:ahLst/>
              <a:cxnLst/>
              <a:rect l="0" t="0" r="0" b="0"/>
              <a:pathLst>
                <a:path w="825500">
                  <a:moveTo>
                    <a:pt x="0" y="0"/>
                  </a:moveTo>
                  <a:lnTo>
                    <a:pt x="82550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59" name="Freeform 313"/>
            <p:cNvSpPr/>
            <p:nvPr/>
          </p:nvSpPr>
          <p:spPr>
            <a:xfrm>
              <a:off x="6334125" y="3165475"/>
              <a:ext cx="66675" cy="98425"/>
            </a:xfrm>
            <a:custGeom>
              <a:avLst/>
              <a:gdLst/>
              <a:ahLst/>
              <a:cxnLst/>
              <a:rect l="0" t="0" r="0" b="0"/>
              <a:pathLst>
                <a:path w="666750" h="984250">
                  <a:moveTo>
                    <a:pt x="285750" y="0"/>
                  </a:moveTo>
                  <a:lnTo>
                    <a:pt x="127000" y="63500"/>
                  </a:lnTo>
                  <a:lnTo>
                    <a:pt x="31750" y="190500"/>
                  </a:lnTo>
                  <a:lnTo>
                    <a:pt x="0" y="412750"/>
                  </a:lnTo>
                  <a:lnTo>
                    <a:pt x="0" y="571500"/>
                  </a:lnTo>
                  <a:lnTo>
                    <a:pt x="31750" y="793750"/>
                  </a:lnTo>
                  <a:lnTo>
                    <a:pt x="127000" y="952500"/>
                  </a:lnTo>
                  <a:lnTo>
                    <a:pt x="285750" y="984250"/>
                  </a:lnTo>
                  <a:lnTo>
                    <a:pt x="381000" y="984250"/>
                  </a:lnTo>
                  <a:lnTo>
                    <a:pt x="508000" y="952500"/>
                  </a:lnTo>
                  <a:lnTo>
                    <a:pt x="603250" y="793750"/>
                  </a:lnTo>
                  <a:lnTo>
                    <a:pt x="666750" y="571500"/>
                  </a:lnTo>
                  <a:lnTo>
                    <a:pt x="666750" y="412750"/>
                  </a:lnTo>
                  <a:lnTo>
                    <a:pt x="603250" y="190500"/>
                  </a:lnTo>
                  <a:lnTo>
                    <a:pt x="508000" y="63500"/>
                  </a:lnTo>
                  <a:lnTo>
                    <a:pt x="381000" y="0"/>
                  </a:lnTo>
                  <a:lnTo>
                    <a:pt x="285750" y="0"/>
                  </a:lnTo>
                  <a:close/>
                  <a:moveTo>
                    <a:pt x="11938000" y="752792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60" name="Freeform 314"/>
            <p:cNvSpPr/>
            <p:nvPr/>
          </p:nvSpPr>
          <p:spPr>
            <a:xfrm>
              <a:off x="6426200" y="3165475"/>
              <a:ext cx="66675" cy="98425"/>
            </a:xfrm>
            <a:custGeom>
              <a:avLst/>
              <a:gdLst/>
              <a:ahLst/>
              <a:cxnLst/>
              <a:rect l="0" t="0" r="0" b="0"/>
              <a:pathLst>
                <a:path w="666750" h="984250">
                  <a:moveTo>
                    <a:pt x="63500" y="222250"/>
                  </a:moveTo>
                  <a:lnTo>
                    <a:pt x="63500" y="190500"/>
                  </a:lnTo>
                  <a:lnTo>
                    <a:pt x="95250" y="95250"/>
                  </a:lnTo>
                  <a:lnTo>
                    <a:pt x="158750" y="63500"/>
                  </a:lnTo>
                  <a:lnTo>
                    <a:pt x="254000" y="0"/>
                  </a:lnTo>
                  <a:lnTo>
                    <a:pt x="444500" y="0"/>
                  </a:lnTo>
                  <a:lnTo>
                    <a:pt x="539750" y="63500"/>
                  </a:lnTo>
                  <a:lnTo>
                    <a:pt x="571500" y="95250"/>
                  </a:lnTo>
                  <a:lnTo>
                    <a:pt x="635000" y="190500"/>
                  </a:lnTo>
                  <a:lnTo>
                    <a:pt x="635000" y="285750"/>
                  </a:lnTo>
                  <a:lnTo>
                    <a:pt x="571500" y="381000"/>
                  </a:lnTo>
                  <a:lnTo>
                    <a:pt x="476250" y="508000"/>
                  </a:lnTo>
                  <a:lnTo>
                    <a:pt x="0" y="984250"/>
                  </a:lnTo>
                  <a:lnTo>
                    <a:pt x="66675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grpSp>
      <p:grpSp>
        <p:nvGrpSpPr>
          <p:cNvPr id="10" name="Group 9"/>
          <p:cNvGrpSpPr/>
          <p:nvPr/>
        </p:nvGrpSpPr>
        <p:grpSpPr>
          <a:xfrm>
            <a:off x="7802274" y="1204812"/>
            <a:ext cx="3732007" cy="1543702"/>
            <a:chOff x="377825" y="2524125"/>
            <a:chExt cx="6378575" cy="2638425"/>
          </a:xfrm>
        </p:grpSpPr>
        <p:sp>
          <p:nvSpPr>
            <p:cNvPr id="461" name="Freeform 101"/>
            <p:cNvSpPr/>
            <p:nvPr/>
          </p:nvSpPr>
          <p:spPr>
            <a:xfrm>
              <a:off x="958850" y="2524125"/>
              <a:ext cx="5648325" cy="2470150"/>
            </a:xfrm>
            <a:custGeom>
              <a:avLst/>
              <a:gdLst/>
              <a:ahLst/>
              <a:cxnLst/>
              <a:rect l="0" t="0" r="0" b="0"/>
              <a:pathLst>
                <a:path w="56483250" h="24701500">
                  <a:moveTo>
                    <a:pt x="0" y="24701500"/>
                  </a:moveTo>
                  <a:lnTo>
                    <a:pt x="56483250" y="24701500"/>
                  </a:lnTo>
                  <a:lnTo>
                    <a:pt x="56483250" y="0"/>
                  </a:lnTo>
                  <a:lnTo>
                    <a:pt x="0" y="0"/>
                  </a:lnTo>
                  <a:lnTo>
                    <a:pt x="0" y="24701500"/>
                  </a:lnTo>
                  <a:close/>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62" name="Freeform 102"/>
            <p:cNvSpPr/>
            <p:nvPr/>
          </p:nvSpPr>
          <p:spPr>
            <a:xfrm>
              <a:off x="958850" y="2771775"/>
              <a:ext cx="5648325" cy="2222500"/>
            </a:xfrm>
            <a:custGeom>
              <a:avLst/>
              <a:gdLst/>
              <a:ahLst/>
              <a:cxnLst/>
              <a:rect l="0" t="0" r="0" b="0"/>
              <a:pathLst>
                <a:path w="56483250" h="22225000">
                  <a:moveTo>
                    <a:pt x="0" y="22225000"/>
                  </a:moveTo>
                  <a:lnTo>
                    <a:pt x="23145750" y="22225000"/>
                  </a:lnTo>
                  <a:lnTo>
                    <a:pt x="23145750" y="18161000"/>
                  </a:lnTo>
                  <a:lnTo>
                    <a:pt x="23717250" y="18161000"/>
                  </a:lnTo>
                  <a:lnTo>
                    <a:pt x="23717250" y="12319000"/>
                  </a:lnTo>
                  <a:lnTo>
                    <a:pt x="24288750" y="12319000"/>
                  </a:lnTo>
                  <a:lnTo>
                    <a:pt x="24288750" y="22193250"/>
                  </a:lnTo>
                  <a:lnTo>
                    <a:pt x="24860250" y="22193250"/>
                  </a:lnTo>
                  <a:lnTo>
                    <a:pt x="24860250" y="8032750"/>
                  </a:lnTo>
                  <a:lnTo>
                    <a:pt x="25431750" y="8032750"/>
                  </a:lnTo>
                  <a:lnTo>
                    <a:pt x="25431750" y="10509250"/>
                  </a:lnTo>
                  <a:lnTo>
                    <a:pt x="25971500" y="10509250"/>
                  </a:lnTo>
                  <a:lnTo>
                    <a:pt x="25971500" y="16351250"/>
                  </a:lnTo>
                  <a:lnTo>
                    <a:pt x="26543000" y="16351250"/>
                  </a:lnTo>
                  <a:lnTo>
                    <a:pt x="26543000" y="2317750"/>
                  </a:lnTo>
                  <a:lnTo>
                    <a:pt x="27114500" y="2317750"/>
                  </a:lnTo>
                  <a:lnTo>
                    <a:pt x="27114500" y="22193250"/>
                  </a:lnTo>
                  <a:lnTo>
                    <a:pt x="27686000" y="22193250"/>
                  </a:lnTo>
                  <a:lnTo>
                    <a:pt x="27686000" y="539750"/>
                  </a:lnTo>
                  <a:lnTo>
                    <a:pt x="28257500" y="539750"/>
                  </a:lnTo>
                  <a:lnTo>
                    <a:pt x="28257500" y="22225000"/>
                  </a:lnTo>
                  <a:lnTo>
                    <a:pt x="29368750" y="22225000"/>
                  </a:lnTo>
                  <a:lnTo>
                    <a:pt x="29368750" y="0"/>
                  </a:lnTo>
                  <a:lnTo>
                    <a:pt x="29940250" y="0"/>
                  </a:lnTo>
                  <a:lnTo>
                    <a:pt x="29940250" y="22225000"/>
                  </a:lnTo>
                  <a:lnTo>
                    <a:pt x="30511750" y="22225000"/>
                  </a:lnTo>
                  <a:lnTo>
                    <a:pt x="30511750" y="1397000"/>
                  </a:lnTo>
                  <a:lnTo>
                    <a:pt x="31051500" y="1397000"/>
                  </a:lnTo>
                  <a:lnTo>
                    <a:pt x="31051500" y="22225000"/>
                  </a:lnTo>
                  <a:lnTo>
                    <a:pt x="32194500" y="22225000"/>
                  </a:lnTo>
                  <a:lnTo>
                    <a:pt x="32194500" y="5715000"/>
                  </a:lnTo>
                  <a:lnTo>
                    <a:pt x="32766000" y="5715000"/>
                  </a:lnTo>
                  <a:lnTo>
                    <a:pt x="32766000" y="22225000"/>
                  </a:lnTo>
                  <a:lnTo>
                    <a:pt x="33877250" y="22225000"/>
                  </a:lnTo>
                  <a:lnTo>
                    <a:pt x="33877250" y="8477250"/>
                  </a:lnTo>
                  <a:lnTo>
                    <a:pt x="34448750" y="8477250"/>
                  </a:lnTo>
                  <a:lnTo>
                    <a:pt x="34448750" y="22225000"/>
                  </a:lnTo>
                  <a:lnTo>
                    <a:pt x="35591750" y="22225000"/>
                  </a:lnTo>
                  <a:lnTo>
                    <a:pt x="35591750" y="10255250"/>
                  </a:lnTo>
                  <a:lnTo>
                    <a:pt x="36131500" y="10255250"/>
                  </a:lnTo>
                  <a:lnTo>
                    <a:pt x="36131500" y="22225000"/>
                  </a:lnTo>
                  <a:lnTo>
                    <a:pt x="37846000" y="22225000"/>
                  </a:lnTo>
                  <a:lnTo>
                    <a:pt x="37846000" y="14732000"/>
                  </a:lnTo>
                  <a:lnTo>
                    <a:pt x="38417500" y="14732000"/>
                  </a:lnTo>
                  <a:lnTo>
                    <a:pt x="38417500" y="22225000"/>
                  </a:lnTo>
                  <a:lnTo>
                    <a:pt x="40100250" y="22225000"/>
                  </a:lnTo>
                  <a:lnTo>
                    <a:pt x="40100250" y="20034250"/>
                  </a:lnTo>
                  <a:lnTo>
                    <a:pt x="40671750" y="20034250"/>
                  </a:lnTo>
                  <a:lnTo>
                    <a:pt x="40671750" y="22225000"/>
                  </a:lnTo>
                  <a:lnTo>
                    <a:pt x="56483250" y="22225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63" name="Freeform 103"/>
            <p:cNvSpPr/>
            <p:nvPr/>
          </p:nvSpPr>
          <p:spPr>
            <a:xfrm>
              <a:off x="958850" y="2524125"/>
              <a:ext cx="0" cy="2470150"/>
            </a:xfrm>
            <a:custGeom>
              <a:avLst/>
              <a:gdLst/>
              <a:ahLst/>
              <a:cxnLst/>
              <a:rect l="0" t="0" r="0" b="0"/>
              <a:pathLst>
                <a:path h="24701500">
                  <a:moveTo>
                    <a:pt x="0" y="2470150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64" name="Freeform 104"/>
            <p:cNvSpPr/>
            <p:nvPr/>
          </p:nvSpPr>
          <p:spPr>
            <a:xfrm>
              <a:off x="958850" y="4994275"/>
              <a:ext cx="107950" cy="0"/>
            </a:xfrm>
            <a:custGeom>
              <a:avLst/>
              <a:gdLst/>
              <a:ahLst/>
              <a:cxnLst/>
              <a:rect l="0" t="0" r="0" b="0"/>
              <a:pathLst>
                <a:path w="1079500">
                  <a:moveTo>
                    <a:pt x="107950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65" name="Freeform 105"/>
            <p:cNvSpPr/>
            <p:nvPr/>
          </p:nvSpPr>
          <p:spPr>
            <a:xfrm>
              <a:off x="958850" y="4927600"/>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66" name="Freeform 106"/>
            <p:cNvSpPr/>
            <p:nvPr/>
          </p:nvSpPr>
          <p:spPr>
            <a:xfrm>
              <a:off x="958850" y="4864100"/>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67" name="Freeform 107"/>
            <p:cNvSpPr/>
            <p:nvPr/>
          </p:nvSpPr>
          <p:spPr>
            <a:xfrm>
              <a:off x="958850" y="4797425"/>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68" name="Freeform 108"/>
            <p:cNvSpPr/>
            <p:nvPr/>
          </p:nvSpPr>
          <p:spPr>
            <a:xfrm>
              <a:off x="958850" y="4730750"/>
              <a:ext cx="107950" cy="0"/>
            </a:xfrm>
            <a:custGeom>
              <a:avLst/>
              <a:gdLst/>
              <a:ahLst/>
              <a:cxnLst/>
              <a:rect l="0" t="0" r="0" b="0"/>
              <a:pathLst>
                <a:path w="1079500">
                  <a:moveTo>
                    <a:pt x="107950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69" name="Freeform 109"/>
            <p:cNvSpPr/>
            <p:nvPr/>
          </p:nvSpPr>
          <p:spPr>
            <a:xfrm>
              <a:off x="958850" y="4667250"/>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70" name="Freeform 110"/>
            <p:cNvSpPr/>
            <p:nvPr/>
          </p:nvSpPr>
          <p:spPr>
            <a:xfrm>
              <a:off x="958850" y="4600575"/>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71" name="Freeform 111"/>
            <p:cNvSpPr/>
            <p:nvPr/>
          </p:nvSpPr>
          <p:spPr>
            <a:xfrm>
              <a:off x="958850" y="4533900"/>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72" name="Freeform 112"/>
            <p:cNvSpPr/>
            <p:nvPr/>
          </p:nvSpPr>
          <p:spPr>
            <a:xfrm>
              <a:off x="958850" y="4470400"/>
              <a:ext cx="107950" cy="0"/>
            </a:xfrm>
            <a:custGeom>
              <a:avLst/>
              <a:gdLst/>
              <a:ahLst/>
              <a:cxnLst/>
              <a:rect l="0" t="0" r="0" b="0"/>
              <a:pathLst>
                <a:path w="1079500">
                  <a:moveTo>
                    <a:pt x="107950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73" name="Freeform 113"/>
            <p:cNvSpPr/>
            <p:nvPr/>
          </p:nvSpPr>
          <p:spPr>
            <a:xfrm>
              <a:off x="958850" y="4403725"/>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74" name="Freeform 114"/>
            <p:cNvSpPr/>
            <p:nvPr/>
          </p:nvSpPr>
          <p:spPr>
            <a:xfrm>
              <a:off x="958850" y="4337050"/>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75" name="Freeform 115"/>
            <p:cNvSpPr/>
            <p:nvPr/>
          </p:nvSpPr>
          <p:spPr>
            <a:xfrm>
              <a:off x="958850" y="4273550"/>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76" name="Freeform 116"/>
            <p:cNvSpPr/>
            <p:nvPr/>
          </p:nvSpPr>
          <p:spPr>
            <a:xfrm>
              <a:off x="958850" y="4206875"/>
              <a:ext cx="107950" cy="0"/>
            </a:xfrm>
            <a:custGeom>
              <a:avLst/>
              <a:gdLst/>
              <a:ahLst/>
              <a:cxnLst/>
              <a:rect l="0" t="0" r="0" b="0"/>
              <a:pathLst>
                <a:path w="1079500">
                  <a:moveTo>
                    <a:pt x="107950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77" name="Freeform 117"/>
            <p:cNvSpPr/>
            <p:nvPr/>
          </p:nvSpPr>
          <p:spPr>
            <a:xfrm>
              <a:off x="958850" y="4143375"/>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78" name="Freeform 118"/>
            <p:cNvSpPr/>
            <p:nvPr/>
          </p:nvSpPr>
          <p:spPr>
            <a:xfrm>
              <a:off x="958850" y="4076700"/>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79" name="Freeform 119"/>
            <p:cNvSpPr/>
            <p:nvPr/>
          </p:nvSpPr>
          <p:spPr>
            <a:xfrm>
              <a:off x="958850" y="4010025"/>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80" name="Freeform 120"/>
            <p:cNvSpPr/>
            <p:nvPr/>
          </p:nvSpPr>
          <p:spPr>
            <a:xfrm>
              <a:off x="958850" y="3946525"/>
              <a:ext cx="107950" cy="0"/>
            </a:xfrm>
            <a:custGeom>
              <a:avLst/>
              <a:gdLst/>
              <a:ahLst/>
              <a:cxnLst/>
              <a:rect l="0" t="0" r="0" b="0"/>
              <a:pathLst>
                <a:path w="1079500">
                  <a:moveTo>
                    <a:pt x="107950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81" name="Freeform 121"/>
            <p:cNvSpPr/>
            <p:nvPr/>
          </p:nvSpPr>
          <p:spPr>
            <a:xfrm>
              <a:off x="958850" y="3879850"/>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82" name="Freeform 122"/>
            <p:cNvSpPr/>
            <p:nvPr/>
          </p:nvSpPr>
          <p:spPr>
            <a:xfrm>
              <a:off x="958850" y="3813175"/>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83" name="Freeform 123"/>
            <p:cNvSpPr/>
            <p:nvPr/>
          </p:nvSpPr>
          <p:spPr>
            <a:xfrm>
              <a:off x="958850" y="3749675"/>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84" name="Freeform 124"/>
            <p:cNvSpPr/>
            <p:nvPr/>
          </p:nvSpPr>
          <p:spPr>
            <a:xfrm>
              <a:off x="958850" y="3683000"/>
              <a:ext cx="107950" cy="0"/>
            </a:xfrm>
            <a:custGeom>
              <a:avLst/>
              <a:gdLst/>
              <a:ahLst/>
              <a:cxnLst/>
              <a:rect l="0" t="0" r="0" b="0"/>
              <a:pathLst>
                <a:path w="1079500">
                  <a:moveTo>
                    <a:pt x="107950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85" name="Freeform 125"/>
            <p:cNvSpPr/>
            <p:nvPr/>
          </p:nvSpPr>
          <p:spPr>
            <a:xfrm>
              <a:off x="958850" y="3616325"/>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86" name="Freeform 126"/>
            <p:cNvSpPr/>
            <p:nvPr/>
          </p:nvSpPr>
          <p:spPr>
            <a:xfrm>
              <a:off x="958850" y="3552825"/>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87" name="Freeform 127"/>
            <p:cNvSpPr/>
            <p:nvPr/>
          </p:nvSpPr>
          <p:spPr>
            <a:xfrm>
              <a:off x="958850" y="3486150"/>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88" name="Freeform 128"/>
            <p:cNvSpPr/>
            <p:nvPr/>
          </p:nvSpPr>
          <p:spPr>
            <a:xfrm>
              <a:off x="958850" y="3422650"/>
              <a:ext cx="107950" cy="0"/>
            </a:xfrm>
            <a:custGeom>
              <a:avLst/>
              <a:gdLst/>
              <a:ahLst/>
              <a:cxnLst/>
              <a:rect l="0" t="0" r="0" b="0"/>
              <a:pathLst>
                <a:path w="1079500">
                  <a:moveTo>
                    <a:pt x="107950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89" name="Freeform 129"/>
            <p:cNvSpPr/>
            <p:nvPr/>
          </p:nvSpPr>
          <p:spPr>
            <a:xfrm>
              <a:off x="958850" y="3355975"/>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90" name="Freeform 130"/>
            <p:cNvSpPr/>
            <p:nvPr/>
          </p:nvSpPr>
          <p:spPr>
            <a:xfrm>
              <a:off x="958850" y="3289300"/>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91" name="Freeform 131"/>
            <p:cNvSpPr/>
            <p:nvPr/>
          </p:nvSpPr>
          <p:spPr>
            <a:xfrm>
              <a:off x="958850" y="3225800"/>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92" name="Freeform 132"/>
            <p:cNvSpPr/>
            <p:nvPr/>
          </p:nvSpPr>
          <p:spPr>
            <a:xfrm>
              <a:off x="958850" y="3159125"/>
              <a:ext cx="107950" cy="0"/>
            </a:xfrm>
            <a:custGeom>
              <a:avLst/>
              <a:gdLst/>
              <a:ahLst/>
              <a:cxnLst/>
              <a:rect l="0" t="0" r="0" b="0"/>
              <a:pathLst>
                <a:path w="1079500">
                  <a:moveTo>
                    <a:pt x="107950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93" name="Freeform 133"/>
            <p:cNvSpPr/>
            <p:nvPr/>
          </p:nvSpPr>
          <p:spPr>
            <a:xfrm>
              <a:off x="958850" y="3092450"/>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94" name="Freeform 134"/>
            <p:cNvSpPr/>
            <p:nvPr/>
          </p:nvSpPr>
          <p:spPr>
            <a:xfrm>
              <a:off x="958850" y="3028950"/>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95" name="Freeform 135"/>
            <p:cNvSpPr/>
            <p:nvPr/>
          </p:nvSpPr>
          <p:spPr>
            <a:xfrm>
              <a:off x="958850" y="2962275"/>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96" name="Freeform 136"/>
            <p:cNvSpPr/>
            <p:nvPr/>
          </p:nvSpPr>
          <p:spPr>
            <a:xfrm>
              <a:off x="958850" y="2898775"/>
              <a:ext cx="107950" cy="0"/>
            </a:xfrm>
            <a:custGeom>
              <a:avLst/>
              <a:gdLst/>
              <a:ahLst/>
              <a:cxnLst/>
              <a:rect l="0" t="0" r="0" b="0"/>
              <a:pathLst>
                <a:path w="1079500">
                  <a:moveTo>
                    <a:pt x="107950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97" name="Freeform 137"/>
            <p:cNvSpPr/>
            <p:nvPr/>
          </p:nvSpPr>
          <p:spPr>
            <a:xfrm>
              <a:off x="958850" y="2832100"/>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98" name="Freeform 138"/>
            <p:cNvSpPr/>
            <p:nvPr/>
          </p:nvSpPr>
          <p:spPr>
            <a:xfrm>
              <a:off x="958850" y="2765425"/>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99" name="Freeform 139"/>
            <p:cNvSpPr/>
            <p:nvPr/>
          </p:nvSpPr>
          <p:spPr>
            <a:xfrm>
              <a:off x="958850" y="2701925"/>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00" name="Freeform 140"/>
            <p:cNvSpPr/>
            <p:nvPr/>
          </p:nvSpPr>
          <p:spPr>
            <a:xfrm>
              <a:off x="958850" y="2635250"/>
              <a:ext cx="107950" cy="0"/>
            </a:xfrm>
            <a:custGeom>
              <a:avLst/>
              <a:gdLst/>
              <a:ahLst/>
              <a:cxnLst/>
              <a:rect l="0" t="0" r="0" b="0"/>
              <a:pathLst>
                <a:path w="1079500">
                  <a:moveTo>
                    <a:pt x="107950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01" name="Freeform 141"/>
            <p:cNvSpPr/>
            <p:nvPr/>
          </p:nvSpPr>
          <p:spPr>
            <a:xfrm>
              <a:off x="958850" y="2635250"/>
              <a:ext cx="107950" cy="0"/>
            </a:xfrm>
            <a:custGeom>
              <a:avLst/>
              <a:gdLst/>
              <a:ahLst/>
              <a:cxnLst/>
              <a:rect l="0" t="0" r="0" b="0"/>
              <a:pathLst>
                <a:path w="1079500">
                  <a:moveTo>
                    <a:pt x="107950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02" name="Freeform 142"/>
            <p:cNvSpPr/>
            <p:nvPr/>
          </p:nvSpPr>
          <p:spPr>
            <a:xfrm>
              <a:off x="958850" y="2568575"/>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03" name="Freeform 143"/>
            <p:cNvSpPr/>
            <p:nvPr/>
          </p:nvSpPr>
          <p:spPr>
            <a:xfrm>
              <a:off x="739775" y="4943475"/>
              <a:ext cx="63500" cy="98425"/>
            </a:xfrm>
            <a:custGeom>
              <a:avLst/>
              <a:gdLst/>
              <a:ahLst/>
              <a:cxnLst/>
              <a:rect l="0" t="0" r="0" b="0"/>
              <a:pathLst>
                <a:path w="635000" h="984250">
                  <a:moveTo>
                    <a:pt x="285750" y="0"/>
                  </a:moveTo>
                  <a:lnTo>
                    <a:pt x="127000" y="63500"/>
                  </a:lnTo>
                  <a:lnTo>
                    <a:pt x="31750" y="190500"/>
                  </a:lnTo>
                  <a:lnTo>
                    <a:pt x="0" y="444500"/>
                  </a:lnTo>
                  <a:lnTo>
                    <a:pt x="0" y="571500"/>
                  </a:lnTo>
                  <a:lnTo>
                    <a:pt x="31750" y="793750"/>
                  </a:lnTo>
                  <a:lnTo>
                    <a:pt x="127000" y="952500"/>
                  </a:lnTo>
                  <a:lnTo>
                    <a:pt x="285750" y="984250"/>
                  </a:lnTo>
                  <a:lnTo>
                    <a:pt x="381000" y="984250"/>
                  </a:lnTo>
                  <a:lnTo>
                    <a:pt x="508000" y="952500"/>
                  </a:lnTo>
                  <a:lnTo>
                    <a:pt x="603250" y="793750"/>
                  </a:lnTo>
                  <a:lnTo>
                    <a:pt x="635000" y="571500"/>
                  </a:lnTo>
                  <a:lnTo>
                    <a:pt x="635000" y="444500"/>
                  </a:lnTo>
                  <a:lnTo>
                    <a:pt x="603250" y="190500"/>
                  </a:lnTo>
                  <a:lnTo>
                    <a:pt x="508000" y="63500"/>
                  </a:lnTo>
                  <a:lnTo>
                    <a:pt x="381000" y="0"/>
                  </a:lnTo>
                  <a:lnTo>
                    <a:pt x="285750" y="0"/>
                  </a:lnTo>
                  <a:close/>
                  <a:moveTo>
                    <a:pt x="50101500" y="574992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04" name="Freeform 144"/>
            <p:cNvSpPr/>
            <p:nvPr/>
          </p:nvSpPr>
          <p:spPr>
            <a:xfrm>
              <a:off x="457200" y="4683125"/>
              <a:ext cx="63500" cy="98425"/>
            </a:xfrm>
            <a:custGeom>
              <a:avLst/>
              <a:gdLst/>
              <a:ahLst/>
              <a:cxnLst/>
              <a:rect l="0" t="0" r="0" b="0"/>
              <a:pathLst>
                <a:path w="635000" h="984250">
                  <a:moveTo>
                    <a:pt x="31750" y="222250"/>
                  </a:moveTo>
                  <a:lnTo>
                    <a:pt x="31750" y="190500"/>
                  </a:lnTo>
                  <a:lnTo>
                    <a:pt x="95250" y="95250"/>
                  </a:lnTo>
                  <a:lnTo>
                    <a:pt x="127000" y="31750"/>
                  </a:lnTo>
                  <a:lnTo>
                    <a:pt x="222250" y="0"/>
                  </a:lnTo>
                  <a:lnTo>
                    <a:pt x="412750" y="0"/>
                  </a:lnTo>
                  <a:lnTo>
                    <a:pt x="508000" y="31750"/>
                  </a:lnTo>
                  <a:lnTo>
                    <a:pt x="571500" y="95250"/>
                  </a:lnTo>
                  <a:lnTo>
                    <a:pt x="603250" y="190500"/>
                  </a:lnTo>
                  <a:lnTo>
                    <a:pt x="603250" y="285750"/>
                  </a:lnTo>
                  <a:lnTo>
                    <a:pt x="571500" y="381000"/>
                  </a:lnTo>
                  <a:lnTo>
                    <a:pt x="476250" y="508000"/>
                  </a:lnTo>
                  <a:lnTo>
                    <a:pt x="0" y="984250"/>
                  </a:lnTo>
                  <a:lnTo>
                    <a:pt x="63500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05" name="Freeform 145"/>
            <p:cNvSpPr/>
            <p:nvPr/>
          </p:nvSpPr>
          <p:spPr>
            <a:xfrm>
              <a:off x="549275" y="4683125"/>
              <a:ext cx="66675" cy="98425"/>
            </a:xfrm>
            <a:custGeom>
              <a:avLst/>
              <a:gdLst/>
              <a:ahLst/>
              <a:cxnLst/>
              <a:rect l="0" t="0" r="0" b="0"/>
              <a:pathLst>
                <a:path w="666750" h="984250">
                  <a:moveTo>
                    <a:pt x="285750" y="0"/>
                  </a:moveTo>
                  <a:lnTo>
                    <a:pt x="158750" y="31750"/>
                  </a:lnTo>
                  <a:lnTo>
                    <a:pt x="63500" y="190500"/>
                  </a:lnTo>
                  <a:lnTo>
                    <a:pt x="0" y="412750"/>
                  </a:lnTo>
                  <a:lnTo>
                    <a:pt x="0" y="571500"/>
                  </a:lnTo>
                  <a:lnTo>
                    <a:pt x="63500" y="793750"/>
                  </a:lnTo>
                  <a:lnTo>
                    <a:pt x="158750" y="920750"/>
                  </a:lnTo>
                  <a:lnTo>
                    <a:pt x="285750" y="984250"/>
                  </a:lnTo>
                  <a:lnTo>
                    <a:pt x="381000" y="984250"/>
                  </a:lnTo>
                  <a:lnTo>
                    <a:pt x="539750" y="920750"/>
                  </a:lnTo>
                  <a:lnTo>
                    <a:pt x="635000" y="793750"/>
                  </a:lnTo>
                  <a:lnTo>
                    <a:pt x="666750" y="571500"/>
                  </a:lnTo>
                  <a:lnTo>
                    <a:pt x="666750" y="412750"/>
                  </a:lnTo>
                  <a:lnTo>
                    <a:pt x="635000" y="190500"/>
                  </a:lnTo>
                  <a:lnTo>
                    <a:pt x="539750" y="31750"/>
                  </a:lnTo>
                  <a:lnTo>
                    <a:pt x="381000" y="0"/>
                  </a:lnTo>
                  <a:lnTo>
                    <a:pt x="285750" y="0"/>
                  </a:lnTo>
                  <a:close/>
                  <a:moveTo>
                    <a:pt x="54610000" y="60102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06" name="Freeform 146"/>
            <p:cNvSpPr/>
            <p:nvPr/>
          </p:nvSpPr>
          <p:spPr>
            <a:xfrm>
              <a:off x="644525" y="4683125"/>
              <a:ext cx="66675" cy="98425"/>
            </a:xfrm>
            <a:custGeom>
              <a:avLst/>
              <a:gdLst/>
              <a:ahLst/>
              <a:cxnLst/>
              <a:rect l="0" t="0" r="0" b="0"/>
              <a:pathLst>
                <a:path w="666750" h="984250">
                  <a:moveTo>
                    <a:pt x="285750" y="0"/>
                  </a:moveTo>
                  <a:lnTo>
                    <a:pt x="127000" y="31750"/>
                  </a:lnTo>
                  <a:lnTo>
                    <a:pt x="31750" y="190500"/>
                  </a:lnTo>
                  <a:lnTo>
                    <a:pt x="0" y="412750"/>
                  </a:lnTo>
                  <a:lnTo>
                    <a:pt x="0" y="571500"/>
                  </a:lnTo>
                  <a:lnTo>
                    <a:pt x="31750" y="793750"/>
                  </a:lnTo>
                  <a:lnTo>
                    <a:pt x="127000" y="920750"/>
                  </a:lnTo>
                  <a:lnTo>
                    <a:pt x="285750" y="984250"/>
                  </a:lnTo>
                  <a:lnTo>
                    <a:pt x="381000" y="984250"/>
                  </a:lnTo>
                  <a:lnTo>
                    <a:pt x="508000" y="920750"/>
                  </a:lnTo>
                  <a:lnTo>
                    <a:pt x="603250" y="793750"/>
                  </a:lnTo>
                  <a:lnTo>
                    <a:pt x="666750" y="571500"/>
                  </a:lnTo>
                  <a:lnTo>
                    <a:pt x="666750" y="412750"/>
                  </a:lnTo>
                  <a:lnTo>
                    <a:pt x="603250" y="190500"/>
                  </a:lnTo>
                  <a:lnTo>
                    <a:pt x="508000" y="31750"/>
                  </a:lnTo>
                  <a:lnTo>
                    <a:pt x="381000" y="0"/>
                  </a:lnTo>
                  <a:lnTo>
                    <a:pt x="285750" y="0"/>
                  </a:lnTo>
                  <a:close/>
                  <a:moveTo>
                    <a:pt x="53657500" y="60102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07" name="Freeform 147"/>
            <p:cNvSpPr/>
            <p:nvPr/>
          </p:nvSpPr>
          <p:spPr>
            <a:xfrm>
              <a:off x="739775" y="4683125"/>
              <a:ext cx="63500" cy="98425"/>
            </a:xfrm>
            <a:custGeom>
              <a:avLst/>
              <a:gdLst/>
              <a:ahLst/>
              <a:cxnLst/>
              <a:rect l="0" t="0" r="0" b="0"/>
              <a:pathLst>
                <a:path w="635000" h="984250">
                  <a:moveTo>
                    <a:pt x="285750" y="0"/>
                  </a:moveTo>
                  <a:lnTo>
                    <a:pt x="127000" y="31750"/>
                  </a:lnTo>
                  <a:lnTo>
                    <a:pt x="31750" y="190500"/>
                  </a:lnTo>
                  <a:lnTo>
                    <a:pt x="0" y="412750"/>
                  </a:lnTo>
                  <a:lnTo>
                    <a:pt x="0" y="571500"/>
                  </a:lnTo>
                  <a:lnTo>
                    <a:pt x="31750" y="793750"/>
                  </a:lnTo>
                  <a:lnTo>
                    <a:pt x="127000" y="920750"/>
                  </a:lnTo>
                  <a:lnTo>
                    <a:pt x="285750" y="984250"/>
                  </a:lnTo>
                  <a:lnTo>
                    <a:pt x="381000" y="984250"/>
                  </a:lnTo>
                  <a:lnTo>
                    <a:pt x="508000" y="920750"/>
                  </a:lnTo>
                  <a:lnTo>
                    <a:pt x="603250" y="793750"/>
                  </a:lnTo>
                  <a:lnTo>
                    <a:pt x="635000" y="571500"/>
                  </a:lnTo>
                  <a:lnTo>
                    <a:pt x="635000" y="412750"/>
                  </a:lnTo>
                  <a:lnTo>
                    <a:pt x="603250" y="190500"/>
                  </a:lnTo>
                  <a:lnTo>
                    <a:pt x="508000" y="31750"/>
                  </a:lnTo>
                  <a:lnTo>
                    <a:pt x="381000" y="0"/>
                  </a:lnTo>
                  <a:lnTo>
                    <a:pt x="285750" y="0"/>
                  </a:lnTo>
                  <a:close/>
                  <a:moveTo>
                    <a:pt x="52705000" y="60102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08" name="Freeform 148"/>
            <p:cNvSpPr/>
            <p:nvPr/>
          </p:nvSpPr>
          <p:spPr>
            <a:xfrm>
              <a:off x="457200" y="4419600"/>
              <a:ext cx="69850" cy="66675"/>
            </a:xfrm>
            <a:custGeom>
              <a:avLst/>
              <a:gdLst/>
              <a:ahLst/>
              <a:cxnLst/>
              <a:rect l="0" t="0" r="0" b="0"/>
              <a:pathLst>
                <a:path w="698500" h="666750">
                  <a:moveTo>
                    <a:pt x="476250" y="0"/>
                  </a:moveTo>
                  <a:lnTo>
                    <a:pt x="0" y="666750"/>
                  </a:lnTo>
                  <a:lnTo>
                    <a:pt x="698500" y="666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09" name="Freeform 149"/>
            <p:cNvSpPr/>
            <p:nvPr/>
          </p:nvSpPr>
          <p:spPr>
            <a:xfrm>
              <a:off x="504825" y="4419600"/>
              <a:ext cx="0" cy="98425"/>
            </a:xfrm>
            <a:custGeom>
              <a:avLst/>
              <a:gdLst/>
              <a:ahLst/>
              <a:cxnLst/>
              <a:rect l="0" t="0" r="0" b="0"/>
              <a:pathLst>
                <a:path h="984250">
                  <a:moveTo>
                    <a:pt x="0" y="0"/>
                  </a:moveTo>
                  <a:lnTo>
                    <a:pt x="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10" name="Freeform 150"/>
            <p:cNvSpPr/>
            <p:nvPr/>
          </p:nvSpPr>
          <p:spPr>
            <a:xfrm>
              <a:off x="549275" y="4419600"/>
              <a:ext cx="66675" cy="98425"/>
            </a:xfrm>
            <a:custGeom>
              <a:avLst/>
              <a:gdLst/>
              <a:ahLst/>
              <a:cxnLst/>
              <a:rect l="0" t="0" r="0" b="0"/>
              <a:pathLst>
                <a:path w="666750" h="984250">
                  <a:moveTo>
                    <a:pt x="285750" y="0"/>
                  </a:moveTo>
                  <a:lnTo>
                    <a:pt x="158750" y="63500"/>
                  </a:lnTo>
                  <a:lnTo>
                    <a:pt x="63500" y="190500"/>
                  </a:lnTo>
                  <a:lnTo>
                    <a:pt x="0" y="444500"/>
                  </a:lnTo>
                  <a:lnTo>
                    <a:pt x="0" y="571500"/>
                  </a:lnTo>
                  <a:lnTo>
                    <a:pt x="63500" y="793750"/>
                  </a:lnTo>
                  <a:lnTo>
                    <a:pt x="158750" y="952500"/>
                  </a:lnTo>
                  <a:lnTo>
                    <a:pt x="285750" y="984250"/>
                  </a:lnTo>
                  <a:lnTo>
                    <a:pt x="381000" y="984250"/>
                  </a:lnTo>
                  <a:lnTo>
                    <a:pt x="539750" y="952500"/>
                  </a:lnTo>
                  <a:lnTo>
                    <a:pt x="635000" y="793750"/>
                  </a:lnTo>
                  <a:lnTo>
                    <a:pt x="666750" y="571500"/>
                  </a:lnTo>
                  <a:lnTo>
                    <a:pt x="666750" y="444500"/>
                  </a:lnTo>
                  <a:lnTo>
                    <a:pt x="635000" y="190500"/>
                  </a:lnTo>
                  <a:lnTo>
                    <a:pt x="539750" y="63500"/>
                  </a:lnTo>
                  <a:lnTo>
                    <a:pt x="381000" y="0"/>
                  </a:lnTo>
                  <a:lnTo>
                    <a:pt x="285750" y="0"/>
                  </a:lnTo>
                  <a:close/>
                  <a:moveTo>
                    <a:pt x="57245250" y="6273800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11" name="Freeform 151"/>
            <p:cNvSpPr/>
            <p:nvPr/>
          </p:nvSpPr>
          <p:spPr>
            <a:xfrm>
              <a:off x="644525" y="4419600"/>
              <a:ext cx="66675" cy="98425"/>
            </a:xfrm>
            <a:custGeom>
              <a:avLst/>
              <a:gdLst/>
              <a:ahLst/>
              <a:cxnLst/>
              <a:rect l="0" t="0" r="0" b="0"/>
              <a:pathLst>
                <a:path w="666750" h="984250">
                  <a:moveTo>
                    <a:pt x="285750" y="0"/>
                  </a:moveTo>
                  <a:lnTo>
                    <a:pt x="127000" y="63500"/>
                  </a:lnTo>
                  <a:lnTo>
                    <a:pt x="31750" y="190500"/>
                  </a:lnTo>
                  <a:lnTo>
                    <a:pt x="0" y="444500"/>
                  </a:lnTo>
                  <a:lnTo>
                    <a:pt x="0" y="571500"/>
                  </a:lnTo>
                  <a:lnTo>
                    <a:pt x="31750" y="793750"/>
                  </a:lnTo>
                  <a:lnTo>
                    <a:pt x="127000" y="952500"/>
                  </a:lnTo>
                  <a:lnTo>
                    <a:pt x="285750" y="984250"/>
                  </a:lnTo>
                  <a:lnTo>
                    <a:pt x="381000" y="984250"/>
                  </a:lnTo>
                  <a:lnTo>
                    <a:pt x="508000" y="952500"/>
                  </a:lnTo>
                  <a:lnTo>
                    <a:pt x="603250" y="793750"/>
                  </a:lnTo>
                  <a:lnTo>
                    <a:pt x="666750" y="571500"/>
                  </a:lnTo>
                  <a:lnTo>
                    <a:pt x="666750" y="444500"/>
                  </a:lnTo>
                  <a:lnTo>
                    <a:pt x="603250" y="190500"/>
                  </a:lnTo>
                  <a:lnTo>
                    <a:pt x="508000" y="63500"/>
                  </a:lnTo>
                  <a:lnTo>
                    <a:pt x="381000" y="0"/>
                  </a:lnTo>
                  <a:lnTo>
                    <a:pt x="285750" y="0"/>
                  </a:lnTo>
                  <a:close/>
                  <a:moveTo>
                    <a:pt x="56292750" y="6273800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12" name="Freeform 152"/>
            <p:cNvSpPr/>
            <p:nvPr/>
          </p:nvSpPr>
          <p:spPr>
            <a:xfrm>
              <a:off x="739775" y="4419600"/>
              <a:ext cx="63500" cy="98425"/>
            </a:xfrm>
            <a:custGeom>
              <a:avLst/>
              <a:gdLst/>
              <a:ahLst/>
              <a:cxnLst/>
              <a:rect l="0" t="0" r="0" b="0"/>
              <a:pathLst>
                <a:path w="635000" h="984250">
                  <a:moveTo>
                    <a:pt x="285750" y="0"/>
                  </a:moveTo>
                  <a:lnTo>
                    <a:pt x="127000" y="63500"/>
                  </a:lnTo>
                  <a:lnTo>
                    <a:pt x="31750" y="190500"/>
                  </a:lnTo>
                  <a:lnTo>
                    <a:pt x="0" y="444500"/>
                  </a:lnTo>
                  <a:lnTo>
                    <a:pt x="0" y="571500"/>
                  </a:lnTo>
                  <a:lnTo>
                    <a:pt x="31750" y="793750"/>
                  </a:lnTo>
                  <a:lnTo>
                    <a:pt x="127000" y="952500"/>
                  </a:lnTo>
                  <a:lnTo>
                    <a:pt x="285750" y="984250"/>
                  </a:lnTo>
                  <a:lnTo>
                    <a:pt x="381000" y="984250"/>
                  </a:lnTo>
                  <a:lnTo>
                    <a:pt x="508000" y="952500"/>
                  </a:lnTo>
                  <a:lnTo>
                    <a:pt x="603250" y="793750"/>
                  </a:lnTo>
                  <a:lnTo>
                    <a:pt x="635000" y="571500"/>
                  </a:lnTo>
                  <a:lnTo>
                    <a:pt x="635000" y="444500"/>
                  </a:lnTo>
                  <a:lnTo>
                    <a:pt x="603250" y="190500"/>
                  </a:lnTo>
                  <a:lnTo>
                    <a:pt x="508000" y="63500"/>
                  </a:lnTo>
                  <a:lnTo>
                    <a:pt x="381000" y="0"/>
                  </a:lnTo>
                  <a:lnTo>
                    <a:pt x="285750" y="0"/>
                  </a:lnTo>
                  <a:close/>
                  <a:moveTo>
                    <a:pt x="55340250" y="6273800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13" name="Freeform 153"/>
            <p:cNvSpPr/>
            <p:nvPr/>
          </p:nvSpPr>
          <p:spPr>
            <a:xfrm>
              <a:off x="460375" y="4159250"/>
              <a:ext cx="60325" cy="98425"/>
            </a:xfrm>
            <a:custGeom>
              <a:avLst/>
              <a:gdLst/>
              <a:ahLst/>
              <a:cxnLst/>
              <a:rect l="0" t="0" r="0" b="0"/>
              <a:pathLst>
                <a:path w="603250" h="984250">
                  <a:moveTo>
                    <a:pt x="571500" y="127000"/>
                  </a:moveTo>
                  <a:lnTo>
                    <a:pt x="539750" y="31750"/>
                  </a:lnTo>
                  <a:lnTo>
                    <a:pt x="381000" y="0"/>
                  </a:lnTo>
                  <a:lnTo>
                    <a:pt x="285750" y="0"/>
                  </a:lnTo>
                  <a:lnTo>
                    <a:pt x="158750" y="31750"/>
                  </a:lnTo>
                  <a:lnTo>
                    <a:pt x="63500" y="190500"/>
                  </a:lnTo>
                  <a:lnTo>
                    <a:pt x="0" y="412750"/>
                  </a:lnTo>
                  <a:lnTo>
                    <a:pt x="0" y="635000"/>
                  </a:lnTo>
                  <a:lnTo>
                    <a:pt x="63500" y="825500"/>
                  </a:lnTo>
                  <a:lnTo>
                    <a:pt x="158750" y="920750"/>
                  </a:lnTo>
                  <a:lnTo>
                    <a:pt x="285750" y="984250"/>
                  </a:lnTo>
                  <a:lnTo>
                    <a:pt x="349250" y="984250"/>
                  </a:lnTo>
                  <a:lnTo>
                    <a:pt x="476250" y="920750"/>
                  </a:lnTo>
                  <a:lnTo>
                    <a:pt x="571500" y="825500"/>
                  </a:lnTo>
                  <a:lnTo>
                    <a:pt x="603250" y="698500"/>
                  </a:lnTo>
                  <a:lnTo>
                    <a:pt x="603250" y="635000"/>
                  </a:lnTo>
                  <a:lnTo>
                    <a:pt x="571500" y="508000"/>
                  </a:lnTo>
                  <a:lnTo>
                    <a:pt x="476250" y="412750"/>
                  </a:lnTo>
                  <a:lnTo>
                    <a:pt x="349250" y="381000"/>
                  </a:lnTo>
                  <a:lnTo>
                    <a:pt x="285750" y="381000"/>
                  </a:lnTo>
                  <a:lnTo>
                    <a:pt x="158750" y="412750"/>
                  </a:lnTo>
                  <a:lnTo>
                    <a:pt x="63500" y="508000"/>
                  </a:lnTo>
                  <a:lnTo>
                    <a:pt x="0" y="635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14" name="Freeform 154"/>
            <p:cNvSpPr/>
            <p:nvPr/>
          </p:nvSpPr>
          <p:spPr>
            <a:xfrm>
              <a:off x="549275" y="4159250"/>
              <a:ext cx="66675" cy="98425"/>
            </a:xfrm>
            <a:custGeom>
              <a:avLst/>
              <a:gdLst/>
              <a:ahLst/>
              <a:cxnLst/>
              <a:rect l="0" t="0" r="0" b="0"/>
              <a:pathLst>
                <a:path w="666750" h="984250">
                  <a:moveTo>
                    <a:pt x="285750" y="0"/>
                  </a:moveTo>
                  <a:lnTo>
                    <a:pt x="158750" y="31750"/>
                  </a:lnTo>
                  <a:lnTo>
                    <a:pt x="63500" y="190500"/>
                  </a:lnTo>
                  <a:lnTo>
                    <a:pt x="0" y="412750"/>
                  </a:lnTo>
                  <a:lnTo>
                    <a:pt x="0" y="539750"/>
                  </a:lnTo>
                  <a:lnTo>
                    <a:pt x="63500" y="793750"/>
                  </a:lnTo>
                  <a:lnTo>
                    <a:pt x="158750" y="920750"/>
                  </a:lnTo>
                  <a:lnTo>
                    <a:pt x="285750" y="984250"/>
                  </a:lnTo>
                  <a:lnTo>
                    <a:pt x="381000" y="984250"/>
                  </a:lnTo>
                  <a:lnTo>
                    <a:pt x="539750" y="920750"/>
                  </a:lnTo>
                  <a:lnTo>
                    <a:pt x="635000" y="793750"/>
                  </a:lnTo>
                  <a:lnTo>
                    <a:pt x="666750" y="539750"/>
                  </a:lnTo>
                  <a:lnTo>
                    <a:pt x="666750" y="412750"/>
                  </a:lnTo>
                  <a:lnTo>
                    <a:pt x="635000" y="190500"/>
                  </a:lnTo>
                  <a:lnTo>
                    <a:pt x="539750" y="31750"/>
                  </a:lnTo>
                  <a:lnTo>
                    <a:pt x="381000" y="0"/>
                  </a:lnTo>
                  <a:lnTo>
                    <a:pt x="285750" y="0"/>
                  </a:lnTo>
                  <a:close/>
                  <a:moveTo>
                    <a:pt x="59848750" y="6534150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15" name="Freeform 155"/>
            <p:cNvSpPr/>
            <p:nvPr/>
          </p:nvSpPr>
          <p:spPr>
            <a:xfrm>
              <a:off x="644525" y="4159250"/>
              <a:ext cx="66675" cy="98425"/>
            </a:xfrm>
            <a:custGeom>
              <a:avLst/>
              <a:gdLst/>
              <a:ahLst/>
              <a:cxnLst/>
              <a:rect l="0" t="0" r="0" b="0"/>
              <a:pathLst>
                <a:path w="666750" h="984250">
                  <a:moveTo>
                    <a:pt x="285750" y="0"/>
                  </a:moveTo>
                  <a:lnTo>
                    <a:pt x="127000" y="31750"/>
                  </a:lnTo>
                  <a:lnTo>
                    <a:pt x="31750" y="190500"/>
                  </a:lnTo>
                  <a:lnTo>
                    <a:pt x="0" y="412750"/>
                  </a:lnTo>
                  <a:lnTo>
                    <a:pt x="0" y="539750"/>
                  </a:lnTo>
                  <a:lnTo>
                    <a:pt x="31750" y="793750"/>
                  </a:lnTo>
                  <a:lnTo>
                    <a:pt x="127000" y="920750"/>
                  </a:lnTo>
                  <a:lnTo>
                    <a:pt x="285750" y="984250"/>
                  </a:lnTo>
                  <a:lnTo>
                    <a:pt x="381000" y="984250"/>
                  </a:lnTo>
                  <a:lnTo>
                    <a:pt x="508000" y="920750"/>
                  </a:lnTo>
                  <a:lnTo>
                    <a:pt x="603250" y="793750"/>
                  </a:lnTo>
                  <a:lnTo>
                    <a:pt x="666750" y="539750"/>
                  </a:lnTo>
                  <a:lnTo>
                    <a:pt x="666750" y="412750"/>
                  </a:lnTo>
                  <a:lnTo>
                    <a:pt x="603250" y="190500"/>
                  </a:lnTo>
                  <a:lnTo>
                    <a:pt x="508000" y="31750"/>
                  </a:lnTo>
                  <a:lnTo>
                    <a:pt x="381000" y="0"/>
                  </a:lnTo>
                  <a:lnTo>
                    <a:pt x="285750" y="0"/>
                  </a:lnTo>
                  <a:close/>
                  <a:moveTo>
                    <a:pt x="58896250" y="6534150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16" name="Freeform 156"/>
            <p:cNvSpPr/>
            <p:nvPr/>
          </p:nvSpPr>
          <p:spPr>
            <a:xfrm>
              <a:off x="739775" y="4159250"/>
              <a:ext cx="63500" cy="98425"/>
            </a:xfrm>
            <a:custGeom>
              <a:avLst/>
              <a:gdLst/>
              <a:ahLst/>
              <a:cxnLst/>
              <a:rect l="0" t="0" r="0" b="0"/>
              <a:pathLst>
                <a:path w="635000" h="984250">
                  <a:moveTo>
                    <a:pt x="285750" y="0"/>
                  </a:moveTo>
                  <a:lnTo>
                    <a:pt x="127000" y="31750"/>
                  </a:lnTo>
                  <a:lnTo>
                    <a:pt x="31750" y="190500"/>
                  </a:lnTo>
                  <a:lnTo>
                    <a:pt x="0" y="412750"/>
                  </a:lnTo>
                  <a:lnTo>
                    <a:pt x="0" y="539750"/>
                  </a:lnTo>
                  <a:lnTo>
                    <a:pt x="31750" y="793750"/>
                  </a:lnTo>
                  <a:lnTo>
                    <a:pt x="127000" y="920750"/>
                  </a:lnTo>
                  <a:lnTo>
                    <a:pt x="285750" y="984250"/>
                  </a:lnTo>
                  <a:lnTo>
                    <a:pt x="381000" y="984250"/>
                  </a:lnTo>
                  <a:lnTo>
                    <a:pt x="508000" y="920750"/>
                  </a:lnTo>
                  <a:lnTo>
                    <a:pt x="603250" y="793750"/>
                  </a:lnTo>
                  <a:lnTo>
                    <a:pt x="635000" y="539750"/>
                  </a:lnTo>
                  <a:lnTo>
                    <a:pt x="635000" y="412750"/>
                  </a:lnTo>
                  <a:lnTo>
                    <a:pt x="603250" y="190500"/>
                  </a:lnTo>
                  <a:lnTo>
                    <a:pt x="508000" y="31750"/>
                  </a:lnTo>
                  <a:lnTo>
                    <a:pt x="381000" y="0"/>
                  </a:lnTo>
                  <a:lnTo>
                    <a:pt x="285750" y="0"/>
                  </a:lnTo>
                  <a:close/>
                  <a:moveTo>
                    <a:pt x="57943750" y="6534150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17" name="Freeform 157"/>
            <p:cNvSpPr/>
            <p:nvPr/>
          </p:nvSpPr>
          <p:spPr>
            <a:xfrm>
              <a:off x="457200" y="3895725"/>
              <a:ext cx="63500" cy="98425"/>
            </a:xfrm>
            <a:custGeom>
              <a:avLst/>
              <a:gdLst/>
              <a:ahLst/>
              <a:cxnLst/>
              <a:rect l="0" t="0" r="0" b="0"/>
              <a:pathLst>
                <a:path w="635000" h="984250">
                  <a:moveTo>
                    <a:pt x="222250" y="0"/>
                  </a:moveTo>
                  <a:lnTo>
                    <a:pt x="95250" y="63500"/>
                  </a:lnTo>
                  <a:lnTo>
                    <a:pt x="31750" y="158750"/>
                  </a:lnTo>
                  <a:lnTo>
                    <a:pt x="31750" y="254000"/>
                  </a:lnTo>
                  <a:lnTo>
                    <a:pt x="95250" y="317500"/>
                  </a:lnTo>
                  <a:lnTo>
                    <a:pt x="190500" y="381000"/>
                  </a:lnTo>
                  <a:lnTo>
                    <a:pt x="381000" y="412750"/>
                  </a:lnTo>
                  <a:lnTo>
                    <a:pt x="508000" y="476250"/>
                  </a:lnTo>
                  <a:lnTo>
                    <a:pt x="603250" y="571500"/>
                  </a:lnTo>
                  <a:lnTo>
                    <a:pt x="635000" y="666750"/>
                  </a:lnTo>
                  <a:lnTo>
                    <a:pt x="635000" y="793750"/>
                  </a:lnTo>
                  <a:lnTo>
                    <a:pt x="603250" y="889000"/>
                  </a:lnTo>
                  <a:lnTo>
                    <a:pt x="571500" y="952500"/>
                  </a:lnTo>
                  <a:lnTo>
                    <a:pt x="412750" y="984250"/>
                  </a:lnTo>
                  <a:lnTo>
                    <a:pt x="222250" y="984250"/>
                  </a:lnTo>
                  <a:lnTo>
                    <a:pt x="95250" y="952500"/>
                  </a:lnTo>
                  <a:lnTo>
                    <a:pt x="31750" y="889000"/>
                  </a:lnTo>
                  <a:lnTo>
                    <a:pt x="0" y="793750"/>
                  </a:lnTo>
                  <a:lnTo>
                    <a:pt x="0" y="666750"/>
                  </a:lnTo>
                  <a:lnTo>
                    <a:pt x="31750" y="571500"/>
                  </a:lnTo>
                  <a:lnTo>
                    <a:pt x="127000" y="476250"/>
                  </a:lnTo>
                  <a:lnTo>
                    <a:pt x="285750" y="412750"/>
                  </a:lnTo>
                  <a:lnTo>
                    <a:pt x="476250" y="381000"/>
                  </a:lnTo>
                  <a:lnTo>
                    <a:pt x="571500" y="317500"/>
                  </a:lnTo>
                  <a:lnTo>
                    <a:pt x="603250" y="254000"/>
                  </a:lnTo>
                  <a:lnTo>
                    <a:pt x="603250" y="158750"/>
                  </a:lnTo>
                  <a:lnTo>
                    <a:pt x="571500" y="63500"/>
                  </a:lnTo>
                  <a:lnTo>
                    <a:pt x="412750" y="0"/>
                  </a:lnTo>
                  <a:lnTo>
                    <a:pt x="222250" y="0"/>
                  </a:lnTo>
                  <a:close/>
                  <a:moveTo>
                    <a:pt x="63404750" y="67976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18" name="Freeform 158"/>
            <p:cNvSpPr/>
            <p:nvPr/>
          </p:nvSpPr>
          <p:spPr>
            <a:xfrm>
              <a:off x="549275" y="3895725"/>
              <a:ext cx="66675" cy="98425"/>
            </a:xfrm>
            <a:custGeom>
              <a:avLst/>
              <a:gdLst/>
              <a:ahLst/>
              <a:cxnLst/>
              <a:rect l="0" t="0" r="0" b="0"/>
              <a:pathLst>
                <a:path w="666750" h="984250">
                  <a:moveTo>
                    <a:pt x="285750" y="0"/>
                  </a:moveTo>
                  <a:lnTo>
                    <a:pt x="158750" y="63500"/>
                  </a:lnTo>
                  <a:lnTo>
                    <a:pt x="63500" y="190500"/>
                  </a:lnTo>
                  <a:lnTo>
                    <a:pt x="0" y="412750"/>
                  </a:lnTo>
                  <a:lnTo>
                    <a:pt x="0" y="571500"/>
                  </a:lnTo>
                  <a:lnTo>
                    <a:pt x="63500" y="793750"/>
                  </a:lnTo>
                  <a:lnTo>
                    <a:pt x="158750" y="952500"/>
                  </a:lnTo>
                  <a:lnTo>
                    <a:pt x="285750" y="984250"/>
                  </a:lnTo>
                  <a:lnTo>
                    <a:pt x="381000" y="984250"/>
                  </a:lnTo>
                  <a:lnTo>
                    <a:pt x="539750" y="952500"/>
                  </a:lnTo>
                  <a:lnTo>
                    <a:pt x="635000" y="793750"/>
                  </a:lnTo>
                  <a:lnTo>
                    <a:pt x="666750" y="571500"/>
                  </a:lnTo>
                  <a:lnTo>
                    <a:pt x="666750" y="412750"/>
                  </a:lnTo>
                  <a:lnTo>
                    <a:pt x="635000" y="190500"/>
                  </a:lnTo>
                  <a:lnTo>
                    <a:pt x="539750" y="63500"/>
                  </a:lnTo>
                  <a:lnTo>
                    <a:pt x="381000" y="0"/>
                  </a:lnTo>
                  <a:lnTo>
                    <a:pt x="285750" y="0"/>
                  </a:lnTo>
                  <a:close/>
                  <a:moveTo>
                    <a:pt x="62484000" y="67976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19" name="Freeform 159"/>
            <p:cNvSpPr/>
            <p:nvPr/>
          </p:nvSpPr>
          <p:spPr>
            <a:xfrm>
              <a:off x="644525" y="3895725"/>
              <a:ext cx="66675" cy="98425"/>
            </a:xfrm>
            <a:custGeom>
              <a:avLst/>
              <a:gdLst/>
              <a:ahLst/>
              <a:cxnLst/>
              <a:rect l="0" t="0" r="0" b="0"/>
              <a:pathLst>
                <a:path w="666750" h="984250">
                  <a:moveTo>
                    <a:pt x="285750" y="0"/>
                  </a:moveTo>
                  <a:lnTo>
                    <a:pt x="127000" y="63500"/>
                  </a:lnTo>
                  <a:lnTo>
                    <a:pt x="31750" y="190500"/>
                  </a:lnTo>
                  <a:lnTo>
                    <a:pt x="0" y="412750"/>
                  </a:lnTo>
                  <a:lnTo>
                    <a:pt x="0" y="571500"/>
                  </a:lnTo>
                  <a:lnTo>
                    <a:pt x="31750" y="793750"/>
                  </a:lnTo>
                  <a:lnTo>
                    <a:pt x="127000" y="952500"/>
                  </a:lnTo>
                  <a:lnTo>
                    <a:pt x="285750" y="984250"/>
                  </a:lnTo>
                  <a:lnTo>
                    <a:pt x="381000" y="984250"/>
                  </a:lnTo>
                  <a:lnTo>
                    <a:pt x="508000" y="952500"/>
                  </a:lnTo>
                  <a:lnTo>
                    <a:pt x="603250" y="793750"/>
                  </a:lnTo>
                  <a:lnTo>
                    <a:pt x="666750" y="571500"/>
                  </a:lnTo>
                  <a:lnTo>
                    <a:pt x="666750" y="412750"/>
                  </a:lnTo>
                  <a:lnTo>
                    <a:pt x="603250" y="190500"/>
                  </a:lnTo>
                  <a:lnTo>
                    <a:pt x="508000" y="63500"/>
                  </a:lnTo>
                  <a:lnTo>
                    <a:pt x="381000" y="0"/>
                  </a:lnTo>
                  <a:lnTo>
                    <a:pt x="285750" y="0"/>
                  </a:lnTo>
                  <a:close/>
                  <a:moveTo>
                    <a:pt x="61531500" y="67976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20" name="Freeform 160"/>
            <p:cNvSpPr/>
            <p:nvPr/>
          </p:nvSpPr>
          <p:spPr>
            <a:xfrm>
              <a:off x="739775" y="3895725"/>
              <a:ext cx="63500" cy="98425"/>
            </a:xfrm>
            <a:custGeom>
              <a:avLst/>
              <a:gdLst/>
              <a:ahLst/>
              <a:cxnLst/>
              <a:rect l="0" t="0" r="0" b="0"/>
              <a:pathLst>
                <a:path w="635000" h="984250">
                  <a:moveTo>
                    <a:pt x="285750" y="0"/>
                  </a:moveTo>
                  <a:lnTo>
                    <a:pt x="127000" y="63500"/>
                  </a:lnTo>
                  <a:lnTo>
                    <a:pt x="31750" y="190500"/>
                  </a:lnTo>
                  <a:lnTo>
                    <a:pt x="0" y="412750"/>
                  </a:lnTo>
                  <a:lnTo>
                    <a:pt x="0" y="571500"/>
                  </a:lnTo>
                  <a:lnTo>
                    <a:pt x="31750" y="793750"/>
                  </a:lnTo>
                  <a:lnTo>
                    <a:pt x="127000" y="952500"/>
                  </a:lnTo>
                  <a:lnTo>
                    <a:pt x="285750" y="984250"/>
                  </a:lnTo>
                  <a:lnTo>
                    <a:pt x="381000" y="984250"/>
                  </a:lnTo>
                  <a:lnTo>
                    <a:pt x="508000" y="952500"/>
                  </a:lnTo>
                  <a:lnTo>
                    <a:pt x="603250" y="793750"/>
                  </a:lnTo>
                  <a:lnTo>
                    <a:pt x="635000" y="571500"/>
                  </a:lnTo>
                  <a:lnTo>
                    <a:pt x="635000" y="412750"/>
                  </a:lnTo>
                  <a:lnTo>
                    <a:pt x="603250" y="190500"/>
                  </a:lnTo>
                  <a:lnTo>
                    <a:pt x="508000" y="63500"/>
                  </a:lnTo>
                  <a:lnTo>
                    <a:pt x="381000" y="0"/>
                  </a:lnTo>
                  <a:lnTo>
                    <a:pt x="285750" y="0"/>
                  </a:lnTo>
                  <a:close/>
                  <a:moveTo>
                    <a:pt x="60579000" y="67976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21" name="Freeform 161"/>
            <p:cNvSpPr/>
            <p:nvPr/>
          </p:nvSpPr>
          <p:spPr>
            <a:xfrm>
              <a:off x="377825" y="3635375"/>
              <a:ext cx="22225" cy="98425"/>
            </a:xfrm>
            <a:custGeom>
              <a:avLst/>
              <a:gdLst/>
              <a:ahLst/>
              <a:cxnLst/>
              <a:rect l="0" t="0" r="0" b="0"/>
              <a:pathLst>
                <a:path w="222250" h="984250">
                  <a:moveTo>
                    <a:pt x="0" y="190500"/>
                  </a:moveTo>
                  <a:lnTo>
                    <a:pt x="63500" y="127000"/>
                  </a:lnTo>
                  <a:lnTo>
                    <a:pt x="222250" y="0"/>
                  </a:lnTo>
                  <a:lnTo>
                    <a:pt x="22225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22" name="Freeform 162"/>
            <p:cNvSpPr/>
            <p:nvPr/>
          </p:nvSpPr>
          <p:spPr>
            <a:xfrm>
              <a:off x="457200" y="3635375"/>
              <a:ext cx="63500" cy="98425"/>
            </a:xfrm>
            <a:custGeom>
              <a:avLst/>
              <a:gdLst/>
              <a:ahLst/>
              <a:cxnLst/>
              <a:rect l="0" t="0" r="0" b="0"/>
              <a:pathLst>
                <a:path w="635000" h="984250">
                  <a:moveTo>
                    <a:pt x="285750" y="0"/>
                  </a:moveTo>
                  <a:lnTo>
                    <a:pt x="127000" y="31750"/>
                  </a:lnTo>
                  <a:lnTo>
                    <a:pt x="31750" y="190500"/>
                  </a:lnTo>
                  <a:lnTo>
                    <a:pt x="0" y="412750"/>
                  </a:lnTo>
                  <a:lnTo>
                    <a:pt x="0" y="539750"/>
                  </a:lnTo>
                  <a:lnTo>
                    <a:pt x="31750" y="793750"/>
                  </a:lnTo>
                  <a:lnTo>
                    <a:pt x="127000" y="920750"/>
                  </a:lnTo>
                  <a:lnTo>
                    <a:pt x="285750" y="984250"/>
                  </a:lnTo>
                  <a:lnTo>
                    <a:pt x="381000" y="984250"/>
                  </a:lnTo>
                  <a:lnTo>
                    <a:pt x="508000" y="920750"/>
                  </a:lnTo>
                  <a:lnTo>
                    <a:pt x="603250" y="793750"/>
                  </a:lnTo>
                  <a:lnTo>
                    <a:pt x="635000" y="539750"/>
                  </a:lnTo>
                  <a:lnTo>
                    <a:pt x="635000" y="412750"/>
                  </a:lnTo>
                  <a:lnTo>
                    <a:pt x="603250" y="190500"/>
                  </a:lnTo>
                  <a:lnTo>
                    <a:pt x="508000" y="31750"/>
                  </a:lnTo>
                  <a:lnTo>
                    <a:pt x="381000" y="0"/>
                  </a:lnTo>
                  <a:lnTo>
                    <a:pt x="285750" y="0"/>
                  </a:lnTo>
                  <a:close/>
                  <a:moveTo>
                    <a:pt x="66008250" y="705802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23" name="Freeform 163"/>
            <p:cNvSpPr/>
            <p:nvPr/>
          </p:nvSpPr>
          <p:spPr>
            <a:xfrm>
              <a:off x="549275" y="3635375"/>
              <a:ext cx="66675" cy="98425"/>
            </a:xfrm>
            <a:custGeom>
              <a:avLst/>
              <a:gdLst/>
              <a:ahLst/>
              <a:cxnLst/>
              <a:rect l="0" t="0" r="0" b="0"/>
              <a:pathLst>
                <a:path w="666750" h="984250">
                  <a:moveTo>
                    <a:pt x="285750" y="0"/>
                  </a:moveTo>
                  <a:lnTo>
                    <a:pt x="158750" y="31750"/>
                  </a:lnTo>
                  <a:lnTo>
                    <a:pt x="63500" y="190500"/>
                  </a:lnTo>
                  <a:lnTo>
                    <a:pt x="0" y="412750"/>
                  </a:lnTo>
                  <a:lnTo>
                    <a:pt x="0" y="539750"/>
                  </a:lnTo>
                  <a:lnTo>
                    <a:pt x="63500" y="793750"/>
                  </a:lnTo>
                  <a:lnTo>
                    <a:pt x="158750" y="920750"/>
                  </a:lnTo>
                  <a:lnTo>
                    <a:pt x="285750" y="984250"/>
                  </a:lnTo>
                  <a:lnTo>
                    <a:pt x="381000" y="984250"/>
                  </a:lnTo>
                  <a:lnTo>
                    <a:pt x="539750" y="920750"/>
                  </a:lnTo>
                  <a:lnTo>
                    <a:pt x="635000" y="793750"/>
                  </a:lnTo>
                  <a:lnTo>
                    <a:pt x="666750" y="539750"/>
                  </a:lnTo>
                  <a:lnTo>
                    <a:pt x="666750" y="412750"/>
                  </a:lnTo>
                  <a:lnTo>
                    <a:pt x="635000" y="190500"/>
                  </a:lnTo>
                  <a:lnTo>
                    <a:pt x="539750" y="31750"/>
                  </a:lnTo>
                  <a:lnTo>
                    <a:pt x="381000" y="0"/>
                  </a:lnTo>
                  <a:lnTo>
                    <a:pt x="285750" y="0"/>
                  </a:lnTo>
                  <a:close/>
                  <a:moveTo>
                    <a:pt x="65087500" y="705802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24" name="Freeform 164"/>
            <p:cNvSpPr/>
            <p:nvPr/>
          </p:nvSpPr>
          <p:spPr>
            <a:xfrm>
              <a:off x="644525" y="3635375"/>
              <a:ext cx="66675" cy="98425"/>
            </a:xfrm>
            <a:custGeom>
              <a:avLst/>
              <a:gdLst/>
              <a:ahLst/>
              <a:cxnLst/>
              <a:rect l="0" t="0" r="0" b="0"/>
              <a:pathLst>
                <a:path w="666750" h="984250">
                  <a:moveTo>
                    <a:pt x="285750" y="0"/>
                  </a:moveTo>
                  <a:lnTo>
                    <a:pt x="127000" y="31750"/>
                  </a:lnTo>
                  <a:lnTo>
                    <a:pt x="31750" y="190500"/>
                  </a:lnTo>
                  <a:lnTo>
                    <a:pt x="0" y="412750"/>
                  </a:lnTo>
                  <a:lnTo>
                    <a:pt x="0" y="539750"/>
                  </a:lnTo>
                  <a:lnTo>
                    <a:pt x="31750" y="793750"/>
                  </a:lnTo>
                  <a:lnTo>
                    <a:pt x="127000" y="920750"/>
                  </a:lnTo>
                  <a:lnTo>
                    <a:pt x="285750" y="984250"/>
                  </a:lnTo>
                  <a:lnTo>
                    <a:pt x="381000" y="984250"/>
                  </a:lnTo>
                  <a:lnTo>
                    <a:pt x="508000" y="920750"/>
                  </a:lnTo>
                  <a:lnTo>
                    <a:pt x="603250" y="793750"/>
                  </a:lnTo>
                  <a:lnTo>
                    <a:pt x="666750" y="539750"/>
                  </a:lnTo>
                  <a:lnTo>
                    <a:pt x="666750" y="412750"/>
                  </a:lnTo>
                  <a:lnTo>
                    <a:pt x="603250" y="190500"/>
                  </a:lnTo>
                  <a:lnTo>
                    <a:pt x="508000" y="31750"/>
                  </a:lnTo>
                  <a:lnTo>
                    <a:pt x="381000" y="0"/>
                  </a:lnTo>
                  <a:lnTo>
                    <a:pt x="285750" y="0"/>
                  </a:lnTo>
                  <a:close/>
                  <a:moveTo>
                    <a:pt x="64135000" y="705802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25" name="Freeform 165"/>
            <p:cNvSpPr/>
            <p:nvPr/>
          </p:nvSpPr>
          <p:spPr>
            <a:xfrm>
              <a:off x="739775" y="3635375"/>
              <a:ext cx="63500" cy="98425"/>
            </a:xfrm>
            <a:custGeom>
              <a:avLst/>
              <a:gdLst/>
              <a:ahLst/>
              <a:cxnLst/>
              <a:rect l="0" t="0" r="0" b="0"/>
              <a:pathLst>
                <a:path w="635000" h="984250">
                  <a:moveTo>
                    <a:pt x="285750" y="0"/>
                  </a:moveTo>
                  <a:lnTo>
                    <a:pt x="127000" y="31750"/>
                  </a:lnTo>
                  <a:lnTo>
                    <a:pt x="31750" y="190500"/>
                  </a:lnTo>
                  <a:lnTo>
                    <a:pt x="0" y="412750"/>
                  </a:lnTo>
                  <a:lnTo>
                    <a:pt x="0" y="539750"/>
                  </a:lnTo>
                  <a:lnTo>
                    <a:pt x="31750" y="793750"/>
                  </a:lnTo>
                  <a:lnTo>
                    <a:pt x="127000" y="920750"/>
                  </a:lnTo>
                  <a:lnTo>
                    <a:pt x="285750" y="984250"/>
                  </a:lnTo>
                  <a:lnTo>
                    <a:pt x="381000" y="984250"/>
                  </a:lnTo>
                  <a:lnTo>
                    <a:pt x="508000" y="920750"/>
                  </a:lnTo>
                  <a:lnTo>
                    <a:pt x="603250" y="793750"/>
                  </a:lnTo>
                  <a:lnTo>
                    <a:pt x="635000" y="539750"/>
                  </a:lnTo>
                  <a:lnTo>
                    <a:pt x="635000" y="412750"/>
                  </a:lnTo>
                  <a:lnTo>
                    <a:pt x="603250" y="190500"/>
                  </a:lnTo>
                  <a:lnTo>
                    <a:pt x="508000" y="31750"/>
                  </a:lnTo>
                  <a:lnTo>
                    <a:pt x="381000" y="0"/>
                  </a:lnTo>
                  <a:lnTo>
                    <a:pt x="285750" y="0"/>
                  </a:lnTo>
                  <a:close/>
                  <a:moveTo>
                    <a:pt x="63182500" y="705802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26" name="Freeform 166"/>
            <p:cNvSpPr/>
            <p:nvPr/>
          </p:nvSpPr>
          <p:spPr>
            <a:xfrm>
              <a:off x="377825" y="3371850"/>
              <a:ext cx="22225" cy="98425"/>
            </a:xfrm>
            <a:custGeom>
              <a:avLst/>
              <a:gdLst/>
              <a:ahLst/>
              <a:cxnLst/>
              <a:rect l="0" t="0" r="0" b="0"/>
              <a:pathLst>
                <a:path w="222250" h="984250">
                  <a:moveTo>
                    <a:pt x="0" y="190500"/>
                  </a:moveTo>
                  <a:lnTo>
                    <a:pt x="63500" y="127000"/>
                  </a:lnTo>
                  <a:lnTo>
                    <a:pt x="222250" y="0"/>
                  </a:lnTo>
                  <a:lnTo>
                    <a:pt x="22225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27" name="Freeform 167"/>
            <p:cNvSpPr/>
            <p:nvPr/>
          </p:nvSpPr>
          <p:spPr>
            <a:xfrm>
              <a:off x="457200" y="3371850"/>
              <a:ext cx="63500" cy="98425"/>
            </a:xfrm>
            <a:custGeom>
              <a:avLst/>
              <a:gdLst/>
              <a:ahLst/>
              <a:cxnLst/>
              <a:rect l="0" t="0" r="0" b="0"/>
              <a:pathLst>
                <a:path w="635000" h="984250">
                  <a:moveTo>
                    <a:pt x="31750" y="222250"/>
                  </a:moveTo>
                  <a:lnTo>
                    <a:pt x="31750" y="190500"/>
                  </a:lnTo>
                  <a:lnTo>
                    <a:pt x="95250" y="95250"/>
                  </a:lnTo>
                  <a:lnTo>
                    <a:pt x="127000" y="63500"/>
                  </a:lnTo>
                  <a:lnTo>
                    <a:pt x="222250" y="0"/>
                  </a:lnTo>
                  <a:lnTo>
                    <a:pt x="412750" y="0"/>
                  </a:lnTo>
                  <a:lnTo>
                    <a:pt x="508000" y="63500"/>
                  </a:lnTo>
                  <a:lnTo>
                    <a:pt x="571500" y="95250"/>
                  </a:lnTo>
                  <a:lnTo>
                    <a:pt x="603250" y="190500"/>
                  </a:lnTo>
                  <a:lnTo>
                    <a:pt x="603250" y="285750"/>
                  </a:lnTo>
                  <a:lnTo>
                    <a:pt x="571500" y="381000"/>
                  </a:lnTo>
                  <a:lnTo>
                    <a:pt x="476250" y="508000"/>
                  </a:lnTo>
                  <a:lnTo>
                    <a:pt x="0" y="984250"/>
                  </a:lnTo>
                  <a:lnTo>
                    <a:pt x="63500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28" name="Freeform 168"/>
            <p:cNvSpPr/>
            <p:nvPr/>
          </p:nvSpPr>
          <p:spPr>
            <a:xfrm>
              <a:off x="549275" y="3371850"/>
              <a:ext cx="66675" cy="98425"/>
            </a:xfrm>
            <a:custGeom>
              <a:avLst/>
              <a:gdLst/>
              <a:ahLst/>
              <a:cxnLst/>
              <a:rect l="0" t="0" r="0" b="0"/>
              <a:pathLst>
                <a:path w="666750" h="984250">
                  <a:moveTo>
                    <a:pt x="285750" y="0"/>
                  </a:moveTo>
                  <a:lnTo>
                    <a:pt x="158750" y="63500"/>
                  </a:lnTo>
                  <a:lnTo>
                    <a:pt x="63500" y="190500"/>
                  </a:lnTo>
                  <a:lnTo>
                    <a:pt x="0" y="412750"/>
                  </a:lnTo>
                  <a:lnTo>
                    <a:pt x="0" y="571500"/>
                  </a:lnTo>
                  <a:lnTo>
                    <a:pt x="63500" y="793750"/>
                  </a:lnTo>
                  <a:lnTo>
                    <a:pt x="158750" y="952500"/>
                  </a:lnTo>
                  <a:lnTo>
                    <a:pt x="285750" y="984250"/>
                  </a:lnTo>
                  <a:lnTo>
                    <a:pt x="381000" y="984250"/>
                  </a:lnTo>
                  <a:lnTo>
                    <a:pt x="539750" y="952500"/>
                  </a:lnTo>
                  <a:lnTo>
                    <a:pt x="635000" y="793750"/>
                  </a:lnTo>
                  <a:lnTo>
                    <a:pt x="666750" y="571500"/>
                  </a:lnTo>
                  <a:lnTo>
                    <a:pt x="666750" y="412750"/>
                  </a:lnTo>
                  <a:lnTo>
                    <a:pt x="635000" y="190500"/>
                  </a:lnTo>
                  <a:lnTo>
                    <a:pt x="539750" y="63500"/>
                  </a:lnTo>
                  <a:lnTo>
                    <a:pt x="381000" y="0"/>
                  </a:lnTo>
                  <a:lnTo>
                    <a:pt x="285750" y="0"/>
                  </a:lnTo>
                  <a:close/>
                  <a:moveTo>
                    <a:pt x="67722750" y="7321550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29" name="Freeform 169"/>
            <p:cNvSpPr/>
            <p:nvPr/>
          </p:nvSpPr>
          <p:spPr>
            <a:xfrm>
              <a:off x="644525" y="3371850"/>
              <a:ext cx="66675" cy="98425"/>
            </a:xfrm>
            <a:custGeom>
              <a:avLst/>
              <a:gdLst/>
              <a:ahLst/>
              <a:cxnLst/>
              <a:rect l="0" t="0" r="0" b="0"/>
              <a:pathLst>
                <a:path w="666750" h="984250">
                  <a:moveTo>
                    <a:pt x="285750" y="0"/>
                  </a:moveTo>
                  <a:lnTo>
                    <a:pt x="127000" y="63500"/>
                  </a:lnTo>
                  <a:lnTo>
                    <a:pt x="31750" y="190500"/>
                  </a:lnTo>
                  <a:lnTo>
                    <a:pt x="0" y="412750"/>
                  </a:lnTo>
                  <a:lnTo>
                    <a:pt x="0" y="571500"/>
                  </a:lnTo>
                  <a:lnTo>
                    <a:pt x="31750" y="793750"/>
                  </a:lnTo>
                  <a:lnTo>
                    <a:pt x="127000" y="952500"/>
                  </a:lnTo>
                  <a:lnTo>
                    <a:pt x="285750" y="984250"/>
                  </a:lnTo>
                  <a:lnTo>
                    <a:pt x="381000" y="984250"/>
                  </a:lnTo>
                  <a:lnTo>
                    <a:pt x="508000" y="952500"/>
                  </a:lnTo>
                  <a:lnTo>
                    <a:pt x="603250" y="793750"/>
                  </a:lnTo>
                  <a:lnTo>
                    <a:pt x="666750" y="571500"/>
                  </a:lnTo>
                  <a:lnTo>
                    <a:pt x="666750" y="412750"/>
                  </a:lnTo>
                  <a:lnTo>
                    <a:pt x="603250" y="190500"/>
                  </a:lnTo>
                  <a:lnTo>
                    <a:pt x="508000" y="63500"/>
                  </a:lnTo>
                  <a:lnTo>
                    <a:pt x="381000" y="0"/>
                  </a:lnTo>
                  <a:lnTo>
                    <a:pt x="285750" y="0"/>
                  </a:lnTo>
                  <a:close/>
                  <a:moveTo>
                    <a:pt x="66770250" y="7321550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30" name="Freeform 170"/>
            <p:cNvSpPr/>
            <p:nvPr/>
          </p:nvSpPr>
          <p:spPr>
            <a:xfrm>
              <a:off x="739775" y="3371850"/>
              <a:ext cx="63500" cy="98425"/>
            </a:xfrm>
            <a:custGeom>
              <a:avLst/>
              <a:gdLst/>
              <a:ahLst/>
              <a:cxnLst/>
              <a:rect l="0" t="0" r="0" b="0"/>
              <a:pathLst>
                <a:path w="635000" h="984250">
                  <a:moveTo>
                    <a:pt x="285750" y="0"/>
                  </a:moveTo>
                  <a:lnTo>
                    <a:pt x="127000" y="63500"/>
                  </a:lnTo>
                  <a:lnTo>
                    <a:pt x="31750" y="190500"/>
                  </a:lnTo>
                  <a:lnTo>
                    <a:pt x="0" y="412750"/>
                  </a:lnTo>
                  <a:lnTo>
                    <a:pt x="0" y="571500"/>
                  </a:lnTo>
                  <a:lnTo>
                    <a:pt x="31750" y="793750"/>
                  </a:lnTo>
                  <a:lnTo>
                    <a:pt x="127000" y="952500"/>
                  </a:lnTo>
                  <a:lnTo>
                    <a:pt x="285750" y="984250"/>
                  </a:lnTo>
                  <a:lnTo>
                    <a:pt x="381000" y="984250"/>
                  </a:lnTo>
                  <a:lnTo>
                    <a:pt x="508000" y="952500"/>
                  </a:lnTo>
                  <a:lnTo>
                    <a:pt x="603250" y="793750"/>
                  </a:lnTo>
                  <a:lnTo>
                    <a:pt x="635000" y="571500"/>
                  </a:lnTo>
                  <a:lnTo>
                    <a:pt x="635000" y="412750"/>
                  </a:lnTo>
                  <a:lnTo>
                    <a:pt x="603250" y="190500"/>
                  </a:lnTo>
                  <a:lnTo>
                    <a:pt x="508000" y="63500"/>
                  </a:lnTo>
                  <a:lnTo>
                    <a:pt x="381000" y="0"/>
                  </a:lnTo>
                  <a:lnTo>
                    <a:pt x="285750" y="0"/>
                  </a:lnTo>
                  <a:close/>
                  <a:moveTo>
                    <a:pt x="65817750" y="7321550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31" name="Freeform 171"/>
            <p:cNvSpPr/>
            <p:nvPr/>
          </p:nvSpPr>
          <p:spPr>
            <a:xfrm>
              <a:off x="377825" y="3108325"/>
              <a:ext cx="22225" cy="101600"/>
            </a:xfrm>
            <a:custGeom>
              <a:avLst/>
              <a:gdLst/>
              <a:ahLst/>
              <a:cxnLst/>
              <a:rect l="0" t="0" r="0" b="0"/>
              <a:pathLst>
                <a:path w="222250" h="1016000">
                  <a:moveTo>
                    <a:pt x="0" y="190500"/>
                  </a:moveTo>
                  <a:lnTo>
                    <a:pt x="63500" y="158750"/>
                  </a:lnTo>
                  <a:lnTo>
                    <a:pt x="222250" y="0"/>
                  </a:lnTo>
                  <a:lnTo>
                    <a:pt x="222250" y="1016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32" name="Freeform 172"/>
            <p:cNvSpPr/>
            <p:nvPr/>
          </p:nvSpPr>
          <p:spPr>
            <a:xfrm>
              <a:off x="457200" y="3108325"/>
              <a:ext cx="69850" cy="66675"/>
            </a:xfrm>
            <a:custGeom>
              <a:avLst/>
              <a:gdLst/>
              <a:ahLst/>
              <a:cxnLst/>
              <a:rect l="0" t="0" r="0" b="0"/>
              <a:pathLst>
                <a:path w="698500" h="666750">
                  <a:moveTo>
                    <a:pt x="476250" y="0"/>
                  </a:moveTo>
                  <a:lnTo>
                    <a:pt x="0" y="666750"/>
                  </a:lnTo>
                  <a:lnTo>
                    <a:pt x="698500" y="666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33" name="Freeform 173"/>
            <p:cNvSpPr/>
            <p:nvPr/>
          </p:nvSpPr>
          <p:spPr>
            <a:xfrm>
              <a:off x="504825" y="3108325"/>
              <a:ext cx="0" cy="101600"/>
            </a:xfrm>
            <a:custGeom>
              <a:avLst/>
              <a:gdLst/>
              <a:ahLst/>
              <a:cxnLst/>
              <a:rect l="0" t="0" r="0" b="0"/>
              <a:pathLst>
                <a:path h="1016000">
                  <a:moveTo>
                    <a:pt x="0" y="0"/>
                  </a:moveTo>
                  <a:lnTo>
                    <a:pt x="0" y="1016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34" name="Freeform 174"/>
            <p:cNvSpPr/>
            <p:nvPr/>
          </p:nvSpPr>
          <p:spPr>
            <a:xfrm>
              <a:off x="549275" y="3108325"/>
              <a:ext cx="66675" cy="101600"/>
            </a:xfrm>
            <a:custGeom>
              <a:avLst/>
              <a:gdLst/>
              <a:ahLst/>
              <a:cxnLst/>
              <a:rect l="0" t="0" r="0" b="0"/>
              <a:pathLst>
                <a:path w="666750" h="1016000">
                  <a:moveTo>
                    <a:pt x="285750" y="0"/>
                  </a:moveTo>
                  <a:lnTo>
                    <a:pt x="158750" y="63500"/>
                  </a:lnTo>
                  <a:lnTo>
                    <a:pt x="63500" y="190500"/>
                  </a:lnTo>
                  <a:lnTo>
                    <a:pt x="0" y="444500"/>
                  </a:lnTo>
                  <a:lnTo>
                    <a:pt x="0" y="571500"/>
                  </a:lnTo>
                  <a:lnTo>
                    <a:pt x="63500" y="825500"/>
                  </a:lnTo>
                  <a:lnTo>
                    <a:pt x="158750" y="952500"/>
                  </a:lnTo>
                  <a:lnTo>
                    <a:pt x="285750" y="1016000"/>
                  </a:lnTo>
                  <a:lnTo>
                    <a:pt x="381000" y="1016000"/>
                  </a:lnTo>
                  <a:lnTo>
                    <a:pt x="539750" y="952500"/>
                  </a:lnTo>
                  <a:lnTo>
                    <a:pt x="635000" y="825500"/>
                  </a:lnTo>
                  <a:lnTo>
                    <a:pt x="666750" y="571500"/>
                  </a:lnTo>
                  <a:lnTo>
                    <a:pt x="666750" y="444500"/>
                  </a:lnTo>
                  <a:lnTo>
                    <a:pt x="635000" y="190500"/>
                  </a:lnTo>
                  <a:lnTo>
                    <a:pt x="539750" y="63500"/>
                  </a:lnTo>
                  <a:lnTo>
                    <a:pt x="381000" y="0"/>
                  </a:lnTo>
                  <a:lnTo>
                    <a:pt x="285750" y="0"/>
                  </a:lnTo>
                  <a:close/>
                  <a:moveTo>
                    <a:pt x="70358000" y="75850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35" name="Freeform 175"/>
            <p:cNvSpPr/>
            <p:nvPr/>
          </p:nvSpPr>
          <p:spPr>
            <a:xfrm>
              <a:off x="644525" y="3108325"/>
              <a:ext cx="66675" cy="101600"/>
            </a:xfrm>
            <a:custGeom>
              <a:avLst/>
              <a:gdLst/>
              <a:ahLst/>
              <a:cxnLst/>
              <a:rect l="0" t="0" r="0" b="0"/>
              <a:pathLst>
                <a:path w="666750" h="1016000">
                  <a:moveTo>
                    <a:pt x="285750" y="0"/>
                  </a:moveTo>
                  <a:lnTo>
                    <a:pt x="127000" y="63500"/>
                  </a:lnTo>
                  <a:lnTo>
                    <a:pt x="31750" y="190500"/>
                  </a:lnTo>
                  <a:lnTo>
                    <a:pt x="0" y="444500"/>
                  </a:lnTo>
                  <a:lnTo>
                    <a:pt x="0" y="571500"/>
                  </a:lnTo>
                  <a:lnTo>
                    <a:pt x="31750" y="825500"/>
                  </a:lnTo>
                  <a:lnTo>
                    <a:pt x="127000" y="952500"/>
                  </a:lnTo>
                  <a:lnTo>
                    <a:pt x="285750" y="1016000"/>
                  </a:lnTo>
                  <a:lnTo>
                    <a:pt x="381000" y="1016000"/>
                  </a:lnTo>
                  <a:lnTo>
                    <a:pt x="508000" y="952500"/>
                  </a:lnTo>
                  <a:lnTo>
                    <a:pt x="603250" y="825500"/>
                  </a:lnTo>
                  <a:lnTo>
                    <a:pt x="666750" y="571500"/>
                  </a:lnTo>
                  <a:lnTo>
                    <a:pt x="666750" y="444500"/>
                  </a:lnTo>
                  <a:lnTo>
                    <a:pt x="603250" y="190500"/>
                  </a:lnTo>
                  <a:lnTo>
                    <a:pt x="508000" y="63500"/>
                  </a:lnTo>
                  <a:lnTo>
                    <a:pt x="381000" y="0"/>
                  </a:lnTo>
                  <a:lnTo>
                    <a:pt x="285750" y="0"/>
                  </a:lnTo>
                  <a:close/>
                  <a:moveTo>
                    <a:pt x="69405500" y="75850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36" name="Freeform 176"/>
            <p:cNvSpPr/>
            <p:nvPr/>
          </p:nvSpPr>
          <p:spPr>
            <a:xfrm>
              <a:off x="739775" y="3108325"/>
              <a:ext cx="63500" cy="101600"/>
            </a:xfrm>
            <a:custGeom>
              <a:avLst/>
              <a:gdLst/>
              <a:ahLst/>
              <a:cxnLst/>
              <a:rect l="0" t="0" r="0" b="0"/>
              <a:pathLst>
                <a:path w="635000" h="1016000">
                  <a:moveTo>
                    <a:pt x="285750" y="0"/>
                  </a:moveTo>
                  <a:lnTo>
                    <a:pt x="127000" y="63500"/>
                  </a:lnTo>
                  <a:lnTo>
                    <a:pt x="31750" y="190500"/>
                  </a:lnTo>
                  <a:lnTo>
                    <a:pt x="0" y="444500"/>
                  </a:lnTo>
                  <a:lnTo>
                    <a:pt x="0" y="571500"/>
                  </a:lnTo>
                  <a:lnTo>
                    <a:pt x="31750" y="825500"/>
                  </a:lnTo>
                  <a:lnTo>
                    <a:pt x="127000" y="952500"/>
                  </a:lnTo>
                  <a:lnTo>
                    <a:pt x="285750" y="1016000"/>
                  </a:lnTo>
                  <a:lnTo>
                    <a:pt x="381000" y="1016000"/>
                  </a:lnTo>
                  <a:lnTo>
                    <a:pt x="508000" y="952500"/>
                  </a:lnTo>
                  <a:lnTo>
                    <a:pt x="603250" y="825500"/>
                  </a:lnTo>
                  <a:lnTo>
                    <a:pt x="635000" y="571500"/>
                  </a:lnTo>
                  <a:lnTo>
                    <a:pt x="635000" y="444500"/>
                  </a:lnTo>
                  <a:lnTo>
                    <a:pt x="603250" y="190500"/>
                  </a:lnTo>
                  <a:lnTo>
                    <a:pt x="508000" y="63500"/>
                  </a:lnTo>
                  <a:lnTo>
                    <a:pt x="381000" y="0"/>
                  </a:lnTo>
                  <a:lnTo>
                    <a:pt x="285750" y="0"/>
                  </a:lnTo>
                  <a:close/>
                  <a:moveTo>
                    <a:pt x="68453000" y="75850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37" name="Freeform 177"/>
            <p:cNvSpPr/>
            <p:nvPr/>
          </p:nvSpPr>
          <p:spPr>
            <a:xfrm>
              <a:off x="377825" y="2847975"/>
              <a:ext cx="22225" cy="98425"/>
            </a:xfrm>
            <a:custGeom>
              <a:avLst/>
              <a:gdLst/>
              <a:ahLst/>
              <a:cxnLst/>
              <a:rect l="0" t="0" r="0" b="0"/>
              <a:pathLst>
                <a:path w="222250" h="984250">
                  <a:moveTo>
                    <a:pt x="0" y="190500"/>
                  </a:moveTo>
                  <a:lnTo>
                    <a:pt x="63500" y="127000"/>
                  </a:lnTo>
                  <a:lnTo>
                    <a:pt x="222250" y="0"/>
                  </a:lnTo>
                  <a:lnTo>
                    <a:pt x="22225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38" name="Freeform 178"/>
            <p:cNvSpPr/>
            <p:nvPr/>
          </p:nvSpPr>
          <p:spPr>
            <a:xfrm>
              <a:off x="460375" y="2847975"/>
              <a:ext cx="60325" cy="98425"/>
            </a:xfrm>
            <a:custGeom>
              <a:avLst/>
              <a:gdLst/>
              <a:ahLst/>
              <a:cxnLst/>
              <a:rect l="0" t="0" r="0" b="0"/>
              <a:pathLst>
                <a:path w="603250" h="984250">
                  <a:moveTo>
                    <a:pt x="571500" y="127000"/>
                  </a:moveTo>
                  <a:lnTo>
                    <a:pt x="539750" y="31750"/>
                  </a:lnTo>
                  <a:lnTo>
                    <a:pt x="381000" y="0"/>
                  </a:lnTo>
                  <a:lnTo>
                    <a:pt x="285750" y="0"/>
                  </a:lnTo>
                  <a:lnTo>
                    <a:pt x="158750" y="31750"/>
                  </a:lnTo>
                  <a:lnTo>
                    <a:pt x="63500" y="190500"/>
                  </a:lnTo>
                  <a:lnTo>
                    <a:pt x="0" y="412750"/>
                  </a:lnTo>
                  <a:lnTo>
                    <a:pt x="0" y="666750"/>
                  </a:lnTo>
                  <a:lnTo>
                    <a:pt x="63500" y="857250"/>
                  </a:lnTo>
                  <a:lnTo>
                    <a:pt x="158750" y="952500"/>
                  </a:lnTo>
                  <a:lnTo>
                    <a:pt x="285750" y="984250"/>
                  </a:lnTo>
                  <a:lnTo>
                    <a:pt x="349250" y="984250"/>
                  </a:lnTo>
                  <a:lnTo>
                    <a:pt x="476250" y="952500"/>
                  </a:lnTo>
                  <a:lnTo>
                    <a:pt x="571500" y="857250"/>
                  </a:lnTo>
                  <a:lnTo>
                    <a:pt x="603250" y="698500"/>
                  </a:lnTo>
                  <a:lnTo>
                    <a:pt x="603250" y="666750"/>
                  </a:lnTo>
                  <a:lnTo>
                    <a:pt x="571500" y="508000"/>
                  </a:lnTo>
                  <a:lnTo>
                    <a:pt x="476250" y="412750"/>
                  </a:lnTo>
                  <a:lnTo>
                    <a:pt x="349250" y="381000"/>
                  </a:lnTo>
                  <a:lnTo>
                    <a:pt x="285750" y="381000"/>
                  </a:lnTo>
                  <a:lnTo>
                    <a:pt x="158750" y="412750"/>
                  </a:lnTo>
                  <a:lnTo>
                    <a:pt x="63500" y="508000"/>
                  </a:lnTo>
                  <a:lnTo>
                    <a:pt x="0" y="666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39" name="Freeform 179"/>
            <p:cNvSpPr/>
            <p:nvPr/>
          </p:nvSpPr>
          <p:spPr>
            <a:xfrm>
              <a:off x="549275" y="2847975"/>
              <a:ext cx="66675" cy="98425"/>
            </a:xfrm>
            <a:custGeom>
              <a:avLst/>
              <a:gdLst/>
              <a:ahLst/>
              <a:cxnLst/>
              <a:rect l="0" t="0" r="0" b="0"/>
              <a:pathLst>
                <a:path w="666750" h="984250">
                  <a:moveTo>
                    <a:pt x="285750" y="0"/>
                  </a:moveTo>
                  <a:lnTo>
                    <a:pt x="158750" y="31750"/>
                  </a:lnTo>
                  <a:lnTo>
                    <a:pt x="63500" y="190500"/>
                  </a:lnTo>
                  <a:lnTo>
                    <a:pt x="0" y="412750"/>
                  </a:lnTo>
                  <a:lnTo>
                    <a:pt x="0" y="571500"/>
                  </a:lnTo>
                  <a:lnTo>
                    <a:pt x="63500" y="793750"/>
                  </a:lnTo>
                  <a:lnTo>
                    <a:pt x="158750" y="952500"/>
                  </a:lnTo>
                  <a:lnTo>
                    <a:pt x="285750" y="984250"/>
                  </a:lnTo>
                  <a:lnTo>
                    <a:pt x="381000" y="984250"/>
                  </a:lnTo>
                  <a:lnTo>
                    <a:pt x="539750" y="952500"/>
                  </a:lnTo>
                  <a:lnTo>
                    <a:pt x="635000" y="793750"/>
                  </a:lnTo>
                  <a:lnTo>
                    <a:pt x="666750" y="571500"/>
                  </a:lnTo>
                  <a:lnTo>
                    <a:pt x="666750" y="412750"/>
                  </a:lnTo>
                  <a:lnTo>
                    <a:pt x="635000" y="190500"/>
                  </a:lnTo>
                  <a:lnTo>
                    <a:pt x="539750" y="31750"/>
                  </a:lnTo>
                  <a:lnTo>
                    <a:pt x="381000" y="0"/>
                  </a:lnTo>
                  <a:lnTo>
                    <a:pt x="285750" y="0"/>
                  </a:lnTo>
                  <a:close/>
                  <a:moveTo>
                    <a:pt x="72961500" y="784542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40" name="Freeform 180"/>
            <p:cNvSpPr/>
            <p:nvPr/>
          </p:nvSpPr>
          <p:spPr>
            <a:xfrm>
              <a:off x="644525" y="2847975"/>
              <a:ext cx="66675" cy="98425"/>
            </a:xfrm>
            <a:custGeom>
              <a:avLst/>
              <a:gdLst/>
              <a:ahLst/>
              <a:cxnLst/>
              <a:rect l="0" t="0" r="0" b="0"/>
              <a:pathLst>
                <a:path w="666750" h="984250">
                  <a:moveTo>
                    <a:pt x="285750" y="0"/>
                  </a:moveTo>
                  <a:lnTo>
                    <a:pt x="127000" y="31750"/>
                  </a:lnTo>
                  <a:lnTo>
                    <a:pt x="31750" y="190500"/>
                  </a:lnTo>
                  <a:lnTo>
                    <a:pt x="0" y="412750"/>
                  </a:lnTo>
                  <a:lnTo>
                    <a:pt x="0" y="571500"/>
                  </a:lnTo>
                  <a:lnTo>
                    <a:pt x="31750" y="793750"/>
                  </a:lnTo>
                  <a:lnTo>
                    <a:pt x="127000" y="952500"/>
                  </a:lnTo>
                  <a:lnTo>
                    <a:pt x="285750" y="984250"/>
                  </a:lnTo>
                  <a:lnTo>
                    <a:pt x="381000" y="984250"/>
                  </a:lnTo>
                  <a:lnTo>
                    <a:pt x="508000" y="952500"/>
                  </a:lnTo>
                  <a:lnTo>
                    <a:pt x="603250" y="793750"/>
                  </a:lnTo>
                  <a:lnTo>
                    <a:pt x="666750" y="571500"/>
                  </a:lnTo>
                  <a:lnTo>
                    <a:pt x="666750" y="412750"/>
                  </a:lnTo>
                  <a:lnTo>
                    <a:pt x="603250" y="190500"/>
                  </a:lnTo>
                  <a:lnTo>
                    <a:pt x="508000" y="31750"/>
                  </a:lnTo>
                  <a:lnTo>
                    <a:pt x="381000" y="0"/>
                  </a:lnTo>
                  <a:lnTo>
                    <a:pt x="285750" y="0"/>
                  </a:lnTo>
                  <a:close/>
                  <a:moveTo>
                    <a:pt x="72009000" y="784542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41" name="Freeform 181"/>
            <p:cNvSpPr/>
            <p:nvPr/>
          </p:nvSpPr>
          <p:spPr>
            <a:xfrm>
              <a:off x="739775" y="2847975"/>
              <a:ext cx="63500" cy="98425"/>
            </a:xfrm>
            <a:custGeom>
              <a:avLst/>
              <a:gdLst/>
              <a:ahLst/>
              <a:cxnLst/>
              <a:rect l="0" t="0" r="0" b="0"/>
              <a:pathLst>
                <a:path w="635000" h="984250">
                  <a:moveTo>
                    <a:pt x="285750" y="0"/>
                  </a:moveTo>
                  <a:lnTo>
                    <a:pt x="127000" y="31750"/>
                  </a:lnTo>
                  <a:lnTo>
                    <a:pt x="31750" y="190500"/>
                  </a:lnTo>
                  <a:lnTo>
                    <a:pt x="0" y="412750"/>
                  </a:lnTo>
                  <a:lnTo>
                    <a:pt x="0" y="571500"/>
                  </a:lnTo>
                  <a:lnTo>
                    <a:pt x="31750" y="793750"/>
                  </a:lnTo>
                  <a:lnTo>
                    <a:pt x="127000" y="952500"/>
                  </a:lnTo>
                  <a:lnTo>
                    <a:pt x="285750" y="984250"/>
                  </a:lnTo>
                  <a:lnTo>
                    <a:pt x="381000" y="984250"/>
                  </a:lnTo>
                  <a:lnTo>
                    <a:pt x="508000" y="952500"/>
                  </a:lnTo>
                  <a:lnTo>
                    <a:pt x="603250" y="793750"/>
                  </a:lnTo>
                  <a:lnTo>
                    <a:pt x="635000" y="571500"/>
                  </a:lnTo>
                  <a:lnTo>
                    <a:pt x="635000" y="412750"/>
                  </a:lnTo>
                  <a:lnTo>
                    <a:pt x="603250" y="190500"/>
                  </a:lnTo>
                  <a:lnTo>
                    <a:pt x="508000" y="31750"/>
                  </a:lnTo>
                  <a:lnTo>
                    <a:pt x="381000" y="0"/>
                  </a:lnTo>
                  <a:lnTo>
                    <a:pt x="285750" y="0"/>
                  </a:lnTo>
                  <a:close/>
                  <a:moveTo>
                    <a:pt x="71056500" y="784542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42" name="Freeform 182"/>
            <p:cNvSpPr/>
            <p:nvPr/>
          </p:nvSpPr>
          <p:spPr>
            <a:xfrm>
              <a:off x="377825" y="2584450"/>
              <a:ext cx="22225" cy="101600"/>
            </a:xfrm>
            <a:custGeom>
              <a:avLst/>
              <a:gdLst/>
              <a:ahLst/>
              <a:cxnLst/>
              <a:rect l="0" t="0" r="0" b="0"/>
              <a:pathLst>
                <a:path w="222250" h="1016000">
                  <a:moveTo>
                    <a:pt x="0" y="190500"/>
                  </a:moveTo>
                  <a:lnTo>
                    <a:pt x="63500" y="158750"/>
                  </a:lnTo>
                  <a:lnTo>
                    <a:pt x="222250" y="0"/>
                  </a:lnTo>
                  <a:lnTo>
                    <a:pt x="222250" y="1016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43" name="Freeform 183"/>
            <p:cNvSpPr/>
            <p:nvPr/>
          </p:nvSpPr>
          <p:spPr>
            <a:xfrm>
              <a:off x="457200" y="2584450"/>
              <a:ext cx="63500" cy="101600"/>
            </a:xfrm>
            <a:custGeom>
              <a:avLst/>
              <a:gdLst/>
              <a:ahLst/>
              <a:cxnLst/>
              <a:rect l="0" t="0" r="0" b="0"/>
              <a:pathLst>
                <a:path w="635000" h="1016000">
                  <a:moveTo>
                    <a:pt x="222250" y="0"/>
                  </a:moveTo>
                  <a:lnTo>
                    <a:pt x="95250" y="63500"/>
                  </a:lnTo>
                  <a:lnTo>
                    <a:pt x="31750" y="158750"/>
                  </a:lnTo>
                  <a:lnTo>
                    <a:pt x="31750" y="254000"/>
                  </a:lnTo>
                  <a:lnTo>
                    <a:pt x="95250" y="349250"/>
                  </a:lnTo>
                  <a:lnTo>
                    <a:pt x="190500" y="381000"/>
                  </a:lnTo>
                  <a:lnTo>
                    <a:pt x="381000" y="444500"/>
                  </a:lnTo>
                  <a:lnTo>
                    <a:pt x="508000" y="476250"/>
                  </a:lnTo>
                  <a:lnTo>
                    <a:pt x="603250" y="571500"/>
                  </a:lnTo>
                  <a:lnTo>
                    <a:pt x="635000" y="666750"/>
                  </a:lnTo>
                  <a:lnTo>
                    <a:pt x="635000" y="825500"/>
                  </a:lnTo>
                  <a:lnTo>
                    <a:pt x="603250" y="920750"/>
                  </a:lnTo>
                  <a:lnTo>
                    <a:pt x="571500" y="952500"/>
                  </a:lnTo>
                  <a:lnTo>
                    <a:pt x="412750" y="1016000"/>
                  </a:lnTo>
                  <a:lnTo>
                    <a:pt x="222250" y="1016000"/>
                  </a:lnTo>
                  <a:lnTo>
                    <a:pt x="95250" y="952500"/>
                  </a:lnTo>
                  <a:lnTo>
                    <a:pt x="31750" y="920750"/>
                  </a:lnTo>
                  <a:lnTo>
                    <a:pt x="0" y="825500"/>
                  </a:lnTo>
                  <a:lnTo>
                    <a:pt x="0" y="666750"/>
                  </a:lnTo>
                  <a:lnTo>
                    <a:pt x="31750" y="571500"/>
                  </a:lnTo>
                  <a:lnTo>
                    <a:pt x="127000" y="476250"/>
                  </a:lnTo>
                  <a:lnTo>
                    <a:pt x="285750" y="444500"/>
                  </a:lnTo>
                  <a:lnTo>
                    <a:pt x="476250" y="381000"/>
                  </a:lnTo>
                  <a:lnTo>
                    <a:pt x="571500" y="349250"/>
                  </a:lnTo>
                  <a:lnTo>
                    <a:pt x="603250" y="254000"/>
                  </a:lnTo>
                  <a:lnTo>
                    <a:pt x="603250" y="158750"/>
                  </a:lnTo>
                  <a:lnTo>
                    <a:pt x="571500" y="63500"/>
                  </a:lnTo>
                  <a:lnTo>
                    <a:pt x="412750" y="0"/>
                  </a:lnTo>
                  <a:lnTo>
                    <a:pt x="222250" y="0"/>
                  </a:lnTo>
                  <a:close/>
                  <a:moveTo>
                    <a:pt x="76517500" y="8108950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44" name="Freeform 184"/>
            <p:cNvSpPr/>
            <p:nvPr/>
          </p:nvSpPr>
          <p:spPr>
            <a:xfrm>
              <a:off x="549275" y="2584450"/>
              <a:ext cx="66675" cy="101600"/>
            </a:xfrm>
            <a:custGeom>
              <a:avLst/>
              <a:gdLst/>
              <a:ahLst/>
              <a:cxnLst/>
              <a:rect l="0" t="0" r="0" b="0"/>
              <a:pathLst>
                <a:path w="666750" h="1016000">
                  <a:moveTo>
                    <a:pt x="285750" y="0"/>
                  </a:moveTo>
                  <a:lnTo>
                    <a:pt x="158750" y="63500"/>
                  </a:lnTo>
                  <a:lnTo>
                    <a:pt x="63500" y="190500"/>
                  </a:lnTo>
                  <a:lnTo>
                    <a:pt x="0" y="444500"/>
                  </a:lnTo>
                  <a:lnTo>
                    <a:pt x="0" y="571500"/>
                  </a:lnTo>
                  <a:lnTo>
                    <a:pt x="63500" y="825500"/>
                  </a:lnTo>
                  <a:lnTo>
                    <a:pt x="158750" y="952500"/>
                  </a:lnTo>
                  <a:lnTo>
                    <a:pt x="285750" y="1016000"/>
                  </a:lnTo>
                  <a:lnTo>
                    <a:pt x="381000" y="1016000"/>
                  </a:lnTo>
                  <a:lnTo>
                    <a:pt x="539750" y="952500"/>
                  </a:lnTo>
                  <a:lnTo>
                    <a:pt x="635000" y="825500"/>
                  </a:lnTo>
                  <a:lnTo>
                    <a:pt x="666750" y="571500"/>
                  </a:lnTo>
                  <a:lnTo>
                    <a:pt x="666750" y="444500"/>
                  </a:lnTo>
                  <a:lnTo>
                    <a:pt x="635000" y="190500"/>
                  </a:lnTo>
                  <a:lnTo>
                    <a:pt x="539750" y="63500"/>
                  </a:lnTo>
                  <a:lnTo>
                    <a:pt x="381000" y="0"/>
                  </a:lnTo>
                  <a:lnTo>
                    <a:pt x="285750" y="0"/>
                  </a:lnTo>
                  <a:close/>
                  <a:moveTo>
                    <a:pt x="75596750" y="8108950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45" name="Freeform 185"/>
            <p:cNvSpPr/>
            <p:nvPr/>
          </p:nvSpPr>
          <p:spPr>
            <a:xfrm>
              <a:off x="644525" y="2584450"/>
              <a:ext cx="66675" cy="101600"/>
            </a:xfrm>
            <a:custGeom>
              <a:avLst/>
              <a:gdLst/>
              <a:ahLst/>
              <a:cxnLst/>
              <a:rect l="0" t="0" r="0" b="0"/>
              <a:pathLst>
                <a:path w="666750" h="1016000">
                  <a:moveTo>
                    <a:pt x="285750" y="0"/>
                  </a:moveTo>
                  <a:lnTo>
                    <a:pt x="127000" y="63500"/>
                  </a:lnTo>
                  <a:lnTo>
                    <a:pt x="31750" y="190500"/>
                  </a:lnTo>
                  <a:lnTo>
                    <a:pt x="0" y="444500"/>
                  </a:lnTo>
                  <a:lnTo>
                    <a:pt x="0" y="571500"/>
                  </a:lnTo>
                  <a:lnTo>
                    <a:pt x="31750" y="825500"/>
                  </a:lnTo>
                  <a:lnTo>
                    <a:pt x="127000" y="952500"/>
                  </a:lnTo>
                  <a:lnTo>
                    <a:pt x="285750" y="1016000"/>
                  </a:lnTo>
                  <a:lnTo>
                    <a:pt x="381000" y="1016000"/>
                  </a:lnTo>
                  <a:lnTo>
                    <a:pt x="508000" y="952500"/>
                  </a:lnTo>
                  <a:lnTo>
                    <a:pt x="603250" y="825500"/>
                  </a:lnTo>
                  <a:lnTo>
                    <a:pt x="666750" y="571500"/>
                  </a:lnTo>
                  <a:lnTo>
                    <a:pt x="666750" y="444500"/>
                  </a:lnTo>
                  <a:lnTo>
                    <a:pt x="603250" y="190500"/>
                  </a:lnTo>
                  <a:lnTo>
                    <a:pt x="508000" y="63500"/>
                  </a:lnTo>
                  <a:lnTo>
                    <a:pt x="381000" y="0"/>
                  </a:lnTo>
                  <a:lnTo>
                    <a:pt x="285750" y="0"/>
                  </a:lnTo>
                  <a:close/>
                  <a:moveTo>
                    <a:pt x="74644250" y="8108950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46" name="Freeform 186"/>
            <p:cNvSpPr/>
            <p:nvPr/>
          </p:nvSpPr>
          <p:spPr>
            <a:xfrm>
              <a:off x="739775" y="2584450"/>
              <a:ext cx="63500" cy="101600"/>
            </a:xfrm>
            <a:custGeom>
              <a:avLst/>
              <a:gdLst/>
              <a:ahLst/>
              <a:cxnLst/>
              <a:rect l="0" t="0" r="0" b="0"/>
              <a:pathLst>
                <a:path w="635000" h="1016000">
                  <a:moveTo>
                    <a:pt x="285750" y="0"/>
                  </a:moveTo>
                  <a:lnTo>
                    <a:pt x="127000" y="63500"/>
                  </a:lnTo>
                  <a:lnTo>
                    <a:pt x="31750" y="190500"/>
                  </a:lnTo>
                  <a:lnTo>
                    <a:pt x="0" y="444500"/>
                  </a:lnTo>
                  <a:lnTo>
                    <a:pt x="0" y="571500"/>
                  </a:lnTo>
                  <a:lnTo>
                    <a:pt x="31750" y="825500"/>
                  </a:lnTo>
                  <a:lnTo>
                    <a:pt x="127000" y="952500"/>
                  </a:lnTo>
                  <a:lnTo>
                    <a:pt x="285750" y="1016000"/>
                  </a:lnTo>
                  <a:lnTo>
                    <a:pt x="381000" y="1016000"/>
                  </a:lnTo>
                  <a:lnTo>
                    <a:pt x="508000" y="952500"/>
                  </a:lnTo>
                  <a:lnTo>
                    <a:pt x="603250" y="825500"/>
                  </a:lnTo>
                  <a:lnTo>
                    <a:pt x="635000" y="571500"/>
                  </a:lnTo>
                  <a:lnTo>
                    <a:pt x="635000" y="444500"/>
                  </a:lnTo>
                  <a:lnTo>
                    <a:pt x="603250" y="190500"/>
                  </a:lnTo>
                  <a:lnTo>
                    <a:pt x="508000" y="63500"/>
                  </a:lnTo>
                  <a:lnTo>
                    <a:pt x="381000" y="0"/>
                  </a:lnTo>
                  <a:lnTo>
                    <a:pt x="285750" y="0"/>
                  </a:lnTo>
                  <a:close/>
                  <a:moveTo>
                    <a:pt x="73691750" y="8108950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47" name="Freeform 187"/>
            <p:cNvSpPr/>
            <p:nvPr/>
          </p:nvSpPr>
          <p:spPr>
            <a:xfrm>
              <a:off x="958850" y="4994275"/>
              <a:ext cx="5648325" cy="0"/>
            </a:xfrm>
            <a:custGeom>
              <a:avLst/>
              <a:gdLst/>
              <a:ahLst/>
              <a:cxnLst/>
              <a:rect l="0" t="0" r="0" b="0"/>
              <a:pathLst>
                <a:path w="56483250">
                  <a:moveTo>
                    <a:pt x="0" y="0"/>
                  </a:moveTo>
                  <a:lnTo>
                    <a:pt x="5648325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48" name="Freeform 188"/>
            <p:cNvSpPr/>
            <p:nvPr/>
          </p:nvSpPr>
          <p:spPr>
            <a:xfrm>
              <a:off x="958850" y="4889500"/>
              <a:ext cx="0" cy="104775"/>
            </a:xfrm>
            <a:custGeom>
              <a:avLst/>
              <a:gdLst/>
              <a:ahLst/>
              <a:cxnLst/>
              <a:rect l="0" t="0" r="0" b="0"/>
              <a:pathLst>
                <a:path h="1047750">
                  <a:moveTo>
                    <a:pt x="0" y="0"/>
                  </a:moveTo>
                  <a:lnTo>
                    <a:pt x="0" y="1047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49" name="Freeform 189"/>
            <p:cNvSpPr/>
            <p:nvPr/>
          </p:nvSpPr>
          <p:spPr>
            <a:xfrm>
              <a:off x="1117600"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50" name="Freeform 190"/>
            <p:cNvSpPr/>
            <p:nvPr/>
          </p:nvSpPr>
          <p:spPr>
            <a:xfrm>
              <a:off x="1273175"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51" name="Freeform 191"/>
            <p:cNvSpPr/>
            <p:nvPr/>
          </p:nvSpPr>
          <p:spPr>
            <a:xfrm>
              <a:off x="1431925"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52" name="Freeform 192"/>
            <p:cNvSpPr/>
            <p:nvPr/>
          </p:nvSpPr>
          <p:spPr>
            <a:xfrm>
              <a:off x="1587500" y="4889500"/>
              <a:ext cx="0" cy="104775"/>
            </a:xfrm>
            <a:custGeom>
              <a:avLst/>
              <a:gdLst/>
              <a:ahLst/>
              <a:cxnLst/>
              <a:rect l="0" t="0" r="0" b="0"/>
              <a:pathLst>
                <a:path h="1047750">
                  <a:moveTo>
                    <a:pt x="0" y="0"/>
                  </a:moveTo>
                  <a:lnTo>
                    <a:pt x="0" y="1047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53" name="Freeform 193"/>
            <p:cNvSpPr/>
            <p:nvPr/>
          </p:nvSpPr>
          <p:spPr>
            <a:xfrm>
              <a:off x="1743075"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54" name="Freeform 194"/>
            <p:cNvSpPr/>
            <p:nvPr/>
          </p:nvSpPr>
          <p:spPr>
            <a:xfrm>
              <a:off x="1901825"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55" name="Freeform 195"/>
            <p:cNvSpPr/>
            <p:nvPr/>
          </p:nvSpPr>
          <p:spPr>
            <a:xfrm>
              <a:off x="2057400"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56" name="Freeform 196"/>
            <p:cNvSpPr/>
            <p:nvPr/>
          </p:nvSpPr>
          <p:spPr>
            <a:xfrm>
              <a:off x="2216150" y="4889500"/>
              <a:ext cx="0" cy="104775"/>
            </a:xfrm>
            <a:custGeom>
              <a:avLst/>
              <a:gdLst/>
              <a:ahLst/>
              <a:cxnLst/>
              <a:rect l="0" t="0" r="0" b="0"/>
              <a:pathLst>
                <a:path h="1047750">
                  <a:moveTo>
                    <a:pt x="0" y="0"/>
                  </a:moveTo>
                  <a:lnTo>
                    <a:pt x="0" y="1047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57" name="Freeform 197"/>
            <p:cNvSpPr/>
            <p:nvPr/>
          </p:nvSpPr>
          <p:spPr>
            <a:xfrm>
              <a:off x="2371725"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58" name="Freeform 198"/>
            <p:cNvSpPr/>
            <p:nvPr/>
          </p:nvSpPr>
          <p:spPr>
            <a:xfrm>
              <a:off x="2527300"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59" name="Freeform 199"/>
            <p:cNvSpPr/>
            <p:nvPr/>
          </p:nvSpPr>
          <p:spPr>
            <a:xfrm>
              <a:off x="2686050"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60" name="Freeform 200"/>
            <p:cNvSpPr/>
            <p:nvPr/>
          </p:nvSpPr>
          <p:spPr>
            <a:xfrm>
              <a:off x="2841625" y="4889500"/>
              <a:ext cx="0" cy="104775"/>
            </a:xfrm>
            <a:custGeom>
              <a:avLst/>
              <a:gdLst/>
              <a:ahLst/>
              <a:cxnLst/>
              <a:rect l="0" t="0" r="0" b="0"/>
              <a:pathLst>
                <a:path h="1047750">
                  <a:moveTo>
                    <a:pt x="0" y="0"/>
                  </a:moveTo>
                  <a:lnTo>
                    <a:pt x="0" y="1047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61" name="Freeform 201"/>
            <p:cNvSpPr/>
            <p:nvPr/>
          </p:nvSpPr>
          <p:spPr>
            <a:xfrm>
              <a:off x="3000375"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62" name="Freeform 202"/>
            <p:cNvSpPr/>
            <p:nvPr/>
          </p:nvSpPr>
          <p:spPr>
            <a:xfrm>
              <a:off x="3155950"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63" name="Freeform 203"/>
            <p:cNvSpPr/>
            <p:nvPr/>
          </p:nvSpPr>
          <p:spPr>
            <a:xfrm>
              <a:off x="3311525"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64" name="Freeform 204"/>
            <p:cNvSpPr/>
            <p:nvPr/>
          </p:nvSpPr>
          <p:spPr>
            <a:xfrm>
              <a:off x="3470275" y="4889500"/>
              <a:ext cx="0" cy="104775"/>
            </a:xfrm>
            <a:custGeom>
              <a:avLst/>
              <a:gdLst/>
              <a:ahLst/>
              <a:cxnLst/>
              <a:rect l="0" t="0" r="0" b="0"/>
              <a:pathLst>
                <a:path h="1047750">
                  <a:moveTo>
                    <a:pt x="0" y="0"/>
                  </a:moveTo>
                  <a:lnTo>
                    <a:pt x="0" y="1047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65" name="Freeform 205"/>
            <p:cNvSpPr/>
            <p:nvPr/>
          </p:nvSpPr>
          <p:spPr>
            <a:xfrm>
              <a:off x="3625850"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66" name="Freeform 206"/>
            <p:cNvSpPr/>
            <p:nvPr/>
          </p:nvSpPr>
          <p:spPr>
            <a:xfrm>
              <a:off x="3784600"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67" name="Freeform 207"/>
            <p:cNvSpPr/>
            <p:nvPr/>
          </p:nvSpPr>
          <p:spPr>
            <a:xfrm>
              <a:off x="3940175"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68" name="Freeform 208"/>
            <p:cNvSpPr/>
            <p:nvPr/>
          </p:nvSpPr>
          <p:spPr>
            <a:xfrm>
              <a:off x="4095750" y="4889500"/>
              <a:ext cx="0" cy="104775"/>
            </a:xfrm>
            <a:custGeom>
              <a:avLst/>
              <a:gdLst/>
              <a:ahLst/>
              <a:cxnLst/>
              <a:rect l="0" t="0" r="0" b="0"/>
              <a:pathLst>
                <a:path h="1047750">
                  <a:moveTo>
                    <a:pt x="0" y="0"/>
                  </a:moveTo>
                  <a:lnTo>
                    <a:pt x="0" y="1047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69" name="Freeform 209"/>
            <p:cNvSpPr/>
            <p:nvPr/>
          </p:nvSpPr>
          <p:spPr>
            <a:xfrm>
              <a:off x="4254500"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70" name="Freeform 210"/>
            <p:cNvSpPr/>
            <p:nvPr/>
          </p:nvSpPr>
          <p:spPr>
            <a:xfrm>
              <a:off x="4410075"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71" name="Freeform 211"/>
            <p:cNvSpPr/>
            <p:nvPr/>
          </p:nvSpPr>
          <p:spPr>
            <a:xfrm>
              <a:off x="4568825"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72" name="Freeform 212"/>
            <p:cNvSpPr/>
            <p:nvPr/>
          </p:nvSpPr>
          <p:spPr>
            <a:xfrm>
              <a:off x="4724400" y="4889500"/>
              <a:ext cx="0" cy="104775"/>
            </a:xfrm>
            <a:custGeom>
              <a:avLst/>
              <a:gdLst/>
              <a:ahLst/>
              <a:cxnLst/>
              <a:rect l="0" t="0" r="0" b="0"/>
              <a:pathLst>
                <a:path h="1047750">
                  <a:moveTo>
                    <a:pt x="0" y="0"/>
                  </a:moveTo>
                  <a:lnTo>
                    <a:pt x="0" y="1047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73" name="Freeform 213"/>
            <p:cNvSpPr/>
            <p:nvPr/>
          </p:nvSpPr>
          <p:spPr>
            <a:xfrm>
              <a:off x="4879975"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74" name="Freeform 214"/>
            <p:cNvSpPr/>
            <p:nvPr/>
          </p:nvSpPr>
          <p:spPr>
            <a:xfrm>
              <a:off x="5038725"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75" name="Freeform 215"/>
            <p:cNvSpPr/>
            <p:nvPr/>
          </p:nvSpPr>
          <p:spPr>
            <a:xfrm>
              <a:off x="5194300"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76" name="Freeform 216"/>
            <p:cNvSpPr/>
            <p:nvPr/>
          </p:nvSpPr>
          <p:spPr>
            <a:xfrm>
              <a:off x="5353050" y="4889500"/>
              <a:ext cx="0" cy="104775"/>
            </a:xfrm>
            <a:custGeom>
              <a:avLst/>
              <a:gdLst/>
              <a:ahLst/>
              <a:cxnLst/>
              <a:rect l="0" t="0" r="0" b="0"/>
              <a:pathLst>
                <a:path h="1047750">
                  <a:moveTo>
                    <a:pt x="0" y="0"/>
                  </a:moveTo>
                  <a:lnTo>
                    <a:pt x="0" y="1047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77" name="Freeform 217"/>
            <p:cNvSpPr/>
            <p:nvPr/>
          </p:nvSpPr>
          <p:spPr>
            <a:xfrm>
              <a:off x="5508625"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78" name="Freeform 218"/>
            <p:cNvSpPr/>
            <p:nvPr/>
          </p:nvSpPr>
          <p:spPr>
            <a:xfrm>
              <a:off x="5664200"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79" name="Freeform 219"/>
            <p:cNvSpPr/>
            <p:nvPr/>
          </p:nvSpPr>
          <p:spPr>
            <a:xfrm>
              <a:off x="5822950"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80" name="Freeform 220"/>
            <p:cNvSpPr/>
            <p:nvPr/>
          </p:nvSpPr>
          <p:spPr>
            <a:xfrm>
              <a:off x="5978525" y="4889500"/>
              <a:ext cx="0" cy="104775"/>
            </a:xfrm>
            <a:custGeom>
              <a:avLst/>
              <a:gdLst/>
              <a:ahLst/>
              <a:cxnLst/>
              <a:rect l="0" t="0" r="0" b="0"/>
              <a:pathLst>
                <a:path h="1047750">
                  <a:moveTo>
                    <a:pt x="0" y="0"/>
                  </a:moveTo>
                  <a:lnTo>
                    <a:pt x="0" y="1047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81" name="Freeform 221"/>
            <p:cNvSpPr/>
            <p:nvPr/>
          </p:nvSpPr>
          <p:spPr>
            <a:xfrm>
              <a:off x="6137275"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82" name="Freeform 222"/>
            <p:cNvSpPr/>
            <p:nvPr/>
          </p:nvSpPr>
          <p:spPr>
            <a:xfrm>
              <a:off x="6292850"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83" name="Freeform 223"/>
            <p:cNvSpPr/>
            <p:nvPr/>
          </p:nvSpPr>
          <p:spPr>
            <a:xfrm>
              <a:off x="6448425"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84" name="Freeform 224"/>
            <p:cNvSpPr/>
            <p:nvPr/>
          </p:nvSpPr>
          <p:spPr>
            <a:xfrm>
              <a:off x="6607175" y="4889500"/>
              <a:ext cx="0" cy="104775"/>
            </a:xfrm>
            <a:custGeom>
              <a:avLst/>
              <a:gdLst/>
              <a:ahLst/>
              <a:cxnLst/>
              <a:rect l="0" t="0" r="0" b="0"/>
              <a:pathLst>
                <a:path h="1047750">
                  <a:moveTo>
                    <a:pt x="0" y="0"/>
                  </a:moveTo>
                  <a:lnTo>
                    <a:pt x="0" y="1047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85" name="Freeform 225"/>
            <p:cNvSpPr/>
            <p:nvPr/>
          </p:nvSpPr>
          <p:spPr>
            <a:xfrm>
              <a:off x="6607175" y="4889500"/>
              <a:ext cx="0" cy="104775"/>
            </a:xfrm>
            <a:custGeom>
              <a:avLst/>
              <a:gdLst/>
              <a:ahLst/>
              <a:cxnLst/>
              <a:rect l="0" t="0" r="0" b="0"/>
              <a:pathLst>
                <a:path h="1047750">
                  <a:moveTo>
                    <a:pt x="0" y="0"/>
                  </a:moveTo>
                  <a:lnTo>
                    <a:pt x="0" y="1047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86" name="Freeform 226"/>
            <p:cNvSpPr/>
            <p:nvPr/>
          </p:nvSpPr>
          <p:spPr>
            <a:xfrm>
              <a:off x="762000" y="5064125"/>
              <a:ext cx="66675" cy="98425"/>
            </a:xfrm>
            <a:custGeom>
              <a:avLst/>
              <a:gdLst/>
              <a:ahLst/>
              <a:cxnLst/>
              <a:rect l="0" t="0" r="0" b="0"/>
              <a:pathLst>
                <a:path w="666750" h="984250">
                  <a:moveTo>
                    <a:pt x="285750" y="0"/>
                  </a:moveTo>
                  <a:lnTo>
                    <a:pt x="158750" y="63500"/>
                  </a:lnTo>
                  <a:lnTo>
                    <a:pt x="63500" y="190500"/>
                  </a:lnTo>
                  <a:lnTo>
                    <a:pt x="0" y="412750"/>
                  </a:lnTo>
                  <a:lnTo>
                    <a:pt x="0" y="571500"/>
                  </a:lnTo>
                  <a:lnTo>
                    <a:pt x="63500" y="793750"/>
                  </a:lnTo>
                  <a:lnTo>
                    <a:pt x="158750" y="952500"/>
                  </a:lnTo>
                  <a:lnTo>
                    <a:pt x="285750" y="984250"/>
                  </a:lnTo>
                  <a:lnTo>
                    <a:pt x="381000" y="984250"/>
                  </a:lnTo>
                  <a:lnTo>
                    <a:pt x="508000" y="952500"/>
                  </a:lnTo>
                  <a:lnTo>
                    <a:pt x="603250" y="793750"/>
                  </a:lnTo>
                  <a:lnTo>
                    <a:pt x="666750" y="571500"/>
                  </a:lnTo>
                  <a:lnTo>
                    <a:pt x="666750" y="412750"/>
                  </a:lnTo>
                  <a:lnTo>
                    <a:pt x="603250" y="190500"/>
                  </a:lnTo>
                  <a:lnTo>
                    <a:pt x="508000" y="63500"/>
                  </a:lnTo>
                  <a:lnTo>
                    <a:pt x="381000" y="0"/>
                  </a:lnTo>
                  <a:lnTo>
                    <a:pt x="285750" y="0"/>
                  </a:lnTo>
                  <a:close/>
                  <a:moveTo>
                    <a:pt x="48672750" y="56292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87" name="Freeform 227"/>
            <p:cNvSpPr/>
            <p:nvPr/>
          </p:nvSpPr>
          <p:spPr>
            <a:xfrm>
              <a:off x="860425" y="5153025"/>
              <a:ext cx="9525" cy="9525"/>
            </a:xfrm>
            <a:custGeom>
              <a:avLst/>
              <a:gdLst/>
              <a:ahLst/>
              <a:cxnLst/>
              <a:rect l="0" t="0" r="0" b="0"/>
              <a:pathLst>
                <a:path w="95250" h="95250">
                  <a:moveTo>
                    <a:pt x="63500" y="0"/>
                  </a:moveTo>
                  <a:lnTo>
                    <a:pt x="0" y="63500"/>
                  </a:lnTo>
                  <a:lnTo>
                    <a:pt x="63500" y="95250"/>
                  </a:lnTo>
                  <a:lnTo>
                    <a:pt x="95250" y="63500"/>
                  </a:lnTo>
                  <a:lnTo>
                    <a:pt x="63500" y="0"/>
                  </a:lnTo>
                  <a:close/>
                  <a:moveTo>
                    <a:pt x="46799500" y="55403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88" name="Freeform 228"/>
            <p:cNvSpPr/>
            <p:nvPr/>
          </p:nvSpPr>
          <p:spPr>
            <a:xfrm>
              <a:off x="904875" y="5064125"/>
              <a:ext cx="63500" cy="98425"/>
            </a:xfrm>
            <a:custGeom>
              <a:avLst/>
              <a:gdLst/>
              <a:ahLst/>
              <a:cxnLst/>
              <a:rect l="0" t="0" r="0" b="0"/>
              <a:pathLst>
                <a:path w="635000" h="984250">
                  <a:moveTo>
                    <a:pt x="254000" y="0"/>
                  </a:moveTo>
                  <a:lnTo>
                    <a:pt x="127000" y="63500"/>
                  </a:lnTo>
                  <a:lnTo>
                    <a:pt x="31750" y="190500"/>
                  </a:lnTo>
                  <a:lnTo>
                    <a:pt x="0" y="412750"/>
                  </a:lnTo>
                  <a:lnTo>
                    <a:pt x="0" y="571500"/>
                  </a:lnTo>
                  <a:lnTo>
                    <a:pt x="31750" y="793750"/>
                  </a:lnTo>
                  <a:lnTo>
                    <a:pt x="127000" y="952500"/>
                  </a:lnTo>
                  <a:lnTo>
                    <a:pt x="254000" y="984250"/>
                  </a:lnTo>
                  <a:lnTo>
                    <a:pt x="349250" y="984250"/>
                  </a:lnTo>
                  <a:lnTo>
                    <a:pt x="508000" y="952500"/>
                  </a:lnTo>
                  <a:lnTo>
                    <a:pt x="603250" y="793750"/>
                  </a:lnTo>
                  <a:lnTo>
                    <a:pt x="635000" y="571500"/>
                  </a:lnTo>
                  <a:lnTo>
                    <a:pt x="635000" y="412750"/>
                  </a:lnTo>
                  <a:lnTo>
                    <a:pt x="603250" y="190500"/>
                  </a:lnTo>
                  <a:lnTo>
                    <a:pt x="508000" y="63500"/>
                  </a:lnTo>
                  <a:lnTo>
                    <a:pt x="349250" y="0"/>
                  </a:lnTo>
                  <a:lnTo>
                    <a:pt x="254000" y="0"/>
                  </a:lnTo>
                  <a:close/>
                  <a:moveTo>
                    <a:pt x="47244000" y="56292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89" name="Freeform 229"/>
            <p:cNvSpPr/>
            <p:nvPr/>
          </p:nvSpPr>
          <p:spPr>
            <a:xfrm>
              <a:off x="1003300" y="5064125"/>
              <a:ext cx="60325" cy="98425"/>
            </a:xfrm>
            <a:custGeom>
              <a:avLst/>
              <a:gdLst/>
              <a:ahLst/>
              <a:cxnLst/>
              <a:rect l="0" t="0" r="0" b="0"/>
              <a:pathLst>
                <a:path w="603250" h="984250">
                  <a:moveTo>
                    <a:pt x="539750" y="158750"/>
                  </a:moveTo>
                  <a:lnTo>
                    <a:pt x="508000" y="63500"/>
                  </a:lnTo>
                  <a:lnTo>
                    <a:pt x="349250" y="0"/>
                  </a:lnTo>
                  <a:lnTo>
                    <a:pt x="285750" y="0"/>
                  </a:lnTo>
                  <a:lnTo>
                    <a:pt x="127000" y="63500"/>
                  </a:lnTo>
                  <a:lnTo>
                    <a:pt x="31750" y="190500"/>
                  </a:lnTo>
                  <a:lnTo>
                    <a:pt x="0" y="412750"/>
                  </a:lnTo>
                  <a:lnTo>
                    <a:pt x="0" y="666750"/>
                  </a:lnTo>
                  <a:lnTo>
                    <a:pt x="31750" y="857250"/>
                  </a:lnTo>
                  <a:lnTo>
                    <a:pt x="127000" y="952500"/>
                  </a:lnTo>
                  <a:lnTo>
                    <a:pt x="285750" y="984250"/>
                  </a:lnTo>
                  <a:lnTo>
                    <a:pt x="317500" y="984250"/>
                  </a:lnTo>
                  <a:lnTo>
                    <a:pt x="444500" y="952500"/>
                  </a:lnTo>
                  <a:lnTo>
                    <a:pt x="539750" y="857250"/>
                  </a:lnTo>
                  <a:lnTo>
                    <a:pt x="603250" y="698500"/>
                  </a:lnTo>
                  <a:lnTo>
                    <a:pt x="603250" y="666750"/>
                  </a:lnTo>
                  <a:lnTo>
                    <a:pt x="539750" y="508000"/>
                  </a:lnTo>
                  <a:lnTo>
                    <a:pt x="444500" y="412750"/>
                  </a:lnTo>
                  <a:lnTo>
                    <a:pt x="317500" y="381000"/>
                  </a:lnTo>
                  <a:lnTo>
                    <a:pt x="285750" y="381000"/>
                  </a:lnTo>
                  <a:lnTo>
                    <a:pt x="127000" y="412750"/>
                  </a:lnTo>
                  <a:lnTo>
                    <a:pt x="31750" y="508000"/>
                  </a:lnTo>
                  <a:lnTo>
                    <a:pt x="0" y="666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90" name="Freeform 230"/>
            <p:cNvSpPr/>
            <p:nvPr/>
          </p:nvSpPr>
          <p:spPr>
            <a:xfrm>
              <a:off x="1092200" y="5064125"/>
              <a:ext cx="66675" cy="98425"/>
            </a:xfrm>
            <a:custGeom>
              <a:avLst/>
              <a:gdLst/>
              <a:ahLst/>
              <a:cxnLst/>
              <a:rect l="0" t="0" r="0" b="0"/>
              <a:pathLst>
                <a:path w="666750" h="984250">
                  <a:moveTo>
                    <a:pt x="31750" y="222250"/>
                  </a:moveTo>
                  <a:lnTo>
                    <a:pt x="31750" y="190500"/>
                  </a:lnTo>
                  <a:lnTo>
                    <a:pt x="95250" y="95250"/>
                  </a:lnTo>
                  <a:lnTo>
                    <a:pt x="127000" y="63500"/>
                  </a:lnTo>
                  <a:lnTo>
                    <a:pt x="222250" y="0"/>
                  </a:lnTo>
                  <a:lnTo>
                    <a:pt x="412750" y="0"/>
                  </a:lnTo>
                  <a:lnTo>
                    <a:pt x="508000" y="63500"/>
                  </a:lnTo>
                  <a:lnTo>
                    <a:pt x="571500" y="95250"/>
                  </a:lnTo>
                  <a:lnTo>
                    <a:pt x="603250" y="190500"/>
                  </a:lnTo>
                  <a:lnTo>
                    <a:pt x="603250" y="285750"/>
                  </a:lnTo>
                  <a:lnTo>
                    <a:pt x="571500" y="381000"/>
                  </a:lnTo>
                  <a:lnTo>
                    <a:pt x="476250" y="508000"/>
                  </a:lnTo>
                  <a:lnTo>
                    <a:pt x="0" y="984250"/>
                  </a:lnTo>
                  <a:lnTo>
                    <a:pt x="66675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91" name="Freeform 231"/>
            <p:cNvSpPr/>
            <p:nvPr/>
          </p:nvSpPr>
          <p:spPr>
            <a:xfrm>
              <a:off x="1390650" y="5064125"/>
              <a:ext cx="63500" cy="98425"/>
            </a:xfrm>
            <a:custGeom>
              <a:avLst/>
              <a:gdLst/>
              <a:ahLst/>
              <a:cxnLst/>
              <a:rect l="0" t="0" r="0" b="0"/>
              <a:pathLst>
                <a:path w="635000" h="984250">
                  <a:moveTo>
                    <a:pt x="285750" y="0"/>
                  </a:moveTo>
                  <a:lnTo>
                    <a:pt x="127000" y="63500"/>
                  </a:lnTo>
                  <a:lnTo>
                    <a:pt x="31750" y="190500"/>
                  </a:lnTo>
                  <a:lnTo>
                    <a:pt x="0" y="412750"/>
                  </a:lnTo>
                  <a:lnTo>
                    <a:pt x="0" y="571500"/>
                  </a:lnTo>
                  <a:lnTo>
                    <a:pt x="31750" y="793750"/>
                  </a:lnTo>
                  <a:lnTo>
                    <a:pt x="127000" y="952500"/>
                  </a:lnTo>
                  <a:lnTo>
                    <a:pt x="285750" y="984250"/>
                  </a:lnTo>
                  <a:lnTo>
                    <a:pt x="381000" y="984250"/>
                  </a:lnTo>
                  <a:lnTo>
                    <a:pt x="508000" y="952500"/>
                  </a:lnTo>
                  <a:lnTo>
                    <a:pt x="603250" y="793750"/>
                  </a:lnTo>
                  <a:lnTo>
                    <a:pt x="635000" y="571500"/>
                  </a:lnTo>
                  <a:lnTo>
                    <a:pt x="635000" y="412750"/>
                  </a:lnTo>
                  <a:lnTo>
                    <a:pt x="603250" y="190500"/>
                  </a:lnTo>
                  <a:lnTo>
                    <a:pt x="508000" y="63500"/>
                  </a:lnTo>
                  <a:lnTo>
                    <a:pt x="381000" y="0"/>
                  </a:lnTo>
                  <a:lnTo>
                    <a:pt x="285750" y="0"/>
                  </a:lnTo>
                  <a:close/>
                  <a:moveTo>
                    <a:pt x="42386250" y="56292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92" name="Freeform 232"/>
            <p:cNvSpPr/>
            <p:nvPr/>
          </p:nvSpPr>
          <p:spPr>
            <a:xfrm>
              <a:off x="1489075" y="5153025"/>
              <a:ext cx="9525" cy="9525"/>
            </a:xfrm>
            <a:custGeom>
              <a:avLst/>
              <a:gdLst/>
              <a:ahLst/>
              <a:cxnLst/>
              <a:rect l="0" t="0" r="0" b="0"/>
              <a:pathLst>
                <a:path w="95250" h="95250">
                  <a:moveTo>
                    <a:pt x="31750" y="0"/>
                  </a:moveTo>
                  <a:lnTo>
                    <a:pt x="0" y="63500"/>
                  </a:lnTo>
                  <a:lnTo>
                    <a:pt x="31750" y="95250"/>
                  </a:lnTo>
                  <a:lnTo>
                    <a:pt x="95250" y="63500"/>
                  </a:lnTo>
                  <a:lnTo>
                    <a:pt x="31750" y="0"/>
                  </a:lnTo>
                  <a:close/>
                  <a:moveTo>
                    <a:pt x="40513000" y="55403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93" name="Freeform 233"/>
            <p:cNvSpPr/>
            <p:nvPr/>
          </p:nvSpPr>
          <p:spPr>
            <a:xfrm>
              <a:off x="1530350" y="5064125"/>
              <a:ext cx="66675" cy="98425"/>
            </a:xfrm>
            <a:custGeom>
              <a:avLst/>
              <a:gdLst/>
              <a:ahLst/>
              <a:cxnLst/>
              <a:rect l="0" t="0" r="0" b="0"/>
              <a:pathLst>
                <a:path w="666750" h="984250">
                  <a:moveTo>
                    <a:pt x="285750" y="0"/>
                  </a:moveTo>
                  <a:lnTo>
                    <a:pt x="158750" y="63500"/>
                  </a:lnTo>
                  <a:lnTo>
                    <a:pt x="63500" y="190500"/>
                  </a:lnTo>
                  <a:lnTo>
                    <a:pt x="0" y="412750"/>
                  </a:lnTo>
                  <a:lnTo>
                    <a:pt x="0" y="571500"/>
                  </a:lnTo>
                  <a:lnTo>
                    <a:pt x="63500" y="793750"/>
                  </a:lnTo>
                  <a:lnTo>
                    <a:pt x="158750" y="952500"/>
                  </a:lnTo>
                  <a:lnTo>
                    <a:pt x="285750" y="984250"/>
                  </a:lnTo>
                  <a:lnTo>
                    <a:pt x="381000" y="984250"/>
                  </a:lnTo>
                  <a:lnTo>
                    <a:pt x="508000" y="952500"/>
                  </a:lnTo>
                  <a:lnTo>
                    <a:pt x="603250" y="793750"/>
                  </a:lnTo>
                  <a:lnTo>
                    <a:pt x="666750" y="571500"/>
                  </a:lnTo>
                  <a:lnTo>
                    <a:pt x="666750" y="412750"/>
                  </a:lnTo>
                  <a:lnTo>
                    <a:pt x="603250" y="190500"/>
                  </a:lnTo>
                  <a:lnTo>
                    <a:pt x="508000" y="63500"/>
                  </a:lnTo>
                  <a:lnTo>
                    <a:pt x="381000" y="0"/>
                  </a:lnTo>
                  <a:lnTo>
                    <a:pt x="285750" y="0"/>
                  </a:lnTo>
                  <a:close/>
                  <a:moveTo>
                    <a:pt x="40989250" y="56292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94" name="Freeform 234"/>
            <p:cNvSpPr/>
            <p:nvPr/>
          </p:nvSpPr>
          <p:spPr>
            <a:xfrm>
              <a:off x="1628775" y="5064125"/>
              <a:ext cx="63500" cy="98425"/>
            </a:xfrm>
            <a:custGeom>
              <a:avLst/>
              <a:gdLst/>
              <a:ahLst/>
              <a:cxnLst/>
              <a:rect l="0" t="0" r="0" b="0"/>
              <a:pathLst>
                <a:path w="635000" h="984250">
                  <a:moveTo>
                    <a:pt x="571500" y="158750"/>
                  </a:moveTo>
                  <a:lnTo>
                    <a:pt x="539750" y="63500"/>
                  </a:lnTo>
                  <a:lnTo>
                    <a:pt x="381000" y="0"/>
                  </a:lnTo>
                  <a:lnTo>
                    <a:pt x="285750" y="0"/>
                  </a:lnTo>
                  <a:lnTo>
                    <a:pt x="158750" y="63500"/>
                  </a:lnTo>
                  <a:lnTo>
                    <a:pt x="63500" y="190500"/>
                  </a:lnTo>
                  <a:lnTo>
                    <a:pt x="0" y="412750"/>
                  </a:lnTo>
                  <a:lnTo>
                    <a:pt x="0" y="666750"/>
                  </a:lnTo>
                  <a:lnTo>
                    <a:pt x="63500" y="857250"/>
                  </a:lnTo>
                  <a:lnTo>
                    <a:pt x="158750" y="952500"/>
                  </a:lnTo>
                  <a:lnTo>
                    <a:pt x="285750" y="984250"/>
                  </a:lnTo>
                  <a:lnTo>
                    <a:pt x="349250" y="984250"/>
                  </a:lnTo>
                  <a:lnTo>
                    <a:pt x="476250" y="952500"/>
                  </a:lnTo>
                  <a:lnTo>
                    <a:pt x="571500" y="857250"/>
                  </a:lnTo>
                  <a:lnTo>
                    <a:pt x="635000" y="698500"/>
                  </a:lnTo>
                  <a:lnTo>
                    <a:pt x="635000" y="666750"/>
                  </a:lnTo>
                  <a:lnTo>
                    <a:pt x="571500" y="508000"/>
                  </a:lnTo>
                  <a:lnTo>
                    <a:pt x="476250" y="412750"/>
                  </a:lnTo>
                  <a:lnTo>
                    <a:pt x="349250" y="381000"/>
                  </a:lnTo>
                  <a:lnTo>
                    <a:pt x="285750" y="381000"/>
                  </a:lnTo>
                  <a:lnTo>
                    <a:pt x="158750" y="412750"/>
                  </a:lnTo>
                  <a:lnTo>
                    <a:pt x="63500" y="508000"/>
                  </a:lnTo>
                  <a:lnTo>
                    <a:pt x="0" y="666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95" name="Freeform 235"/>
            <p:cNvSpPr/>
            <p:nvPr/>
          </p:nvSpPr>
          <p:spPr>
            <a:xfrm>
              <a:off x="1717675" y="5064125"/>
              <a:ext cx="73025" cy="66675"/>
            </a:xfrm>
            <a:custGeom>
              <a:avLst/>
              <a:gdLst/>
              <a:ahLst/>
              <a:cxnLst/>
              <a:rect l="0" t="0" r="0" b="0"/>
              <a:pathLst>
                <a:path w="730250" h="666750">
                  <a:moveTo>
                    <a:pt x="476250" y="0"/>
                  </a:moveTo>
                  <a:lnTo>
                    <a:pt x="0" y="666750"/>
                  </a:lnTo>
                  <a:lnTo>
                    <a:pt x="730250" y="666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96" name="Freeform 236"/>
            <p:cNvSpPr/>
            <p:nvPr/>
          </p:nvSpPr>
          <p:spPr>
            <a:xfrm>
              <a:off x="1765300" y="5064125"/>
              <a:ext cx="0" cy="98425"/>
            </a:xfrm>
            <a:custGeom>
              <a:avLst/>
              <a:gdLst/>
              <a:ahLst/>
              <a:cxnLst/>
              <a:rect l="0" t="0" r="0" b="0"/>
              <a:pathLst>
                <a:path h="984250">
                  <a:moveTo>
                    <a:pt x="0" y="0"/>
                  </a:moveTo>
                  <a:lnTo>
                    <a:pt x="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97" name="Freeform 237"/>
            <p:cNvSpPr/>
            <p:nvPr/>
          </p:nvSpPr>
          <p:spPr>
            <a:xfrm>
              <a:off x="2016125" y="5064125"/>
              <a:ext cx="66675" cy="98425"/>
            </a:xfrm>
            <a:custGeom>
              <a:avLst/>
              <a:gdLst/>
              <a:ahLst/>
              <a:cxnLst/>
              <a:rect l="0" t="0" r="0" b="0"/>
              <a:pathLst>
                <a:path w="666750" h="984250">
                  <a:moveTo>
                    <a:pt x="285750" y="0"/>
                  </a:moveTo>
                  <a:lnTo>
                    <a:pt x="158750" y="63500"/>
                  </a:lnTo>
                  <a:lnTo>
                    <a:pt x="63500" y="190500"/>
                  </a:lnTo>
                  <a:lnTo>
                    <a:pt x="0" y="412750"/>
                  </a:lnTo>
                  <a:lnTo>
                    <a:pt x="0" y="571500"/>
                  </a:lnTo>
                  <a:lnTo>
                    <a:pt x="63500" y="793750"/>
                  </a:lnTo>
                  <a:lnTo>
                    <a:pt x="158750" y="952500"/>
                  </a:lnTo>
                  <a:lnTo>
                    <a:pt x="285750" y="984250"/>
                  </a:lnTo>
                  <a:lnTo>
                    <a:pt x="381000" y="984250"/>
                  </a:lnTo>
                  <a:lnTo>
                    <a:pt x="539750" y="952500"/>
                  </a:lnTo>
                  <a:lnTo>
                    <a:pt x="635000" y="793750"/>
                  </a:lnTo>
                  <a:lnTo>
                    <a:pt x="666750" y="571500"/>
                  </a:lnTo>
                  <a:lnTo>
                    <a:pt x="666750" y="412750"/>
                  </a:lnTo>
                  <a:lnTo>
                    <a:pt x="635000" y="190500"/>
                  </a:lnTo>
                  <a:lnTo>
                    <a:pt x="539750" y="63500"/>
                  </a:lnTo>
                  <a:lnTo>
                    <a:pt x="381000" y="0"/>
                  </a:lnTo>
                  <a:lnTo>
                    <a:pt x="285750" y="0"/>
                  </a:lnTo>
                  <a:close/>
                  <a:moveTo>
                    <a:pt x="36131500" y="56292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98" name="Freeform 238"/>
            <p:cNvSpPr/>
            <p:nvPr/>
          </p:nvSpPr>
          <p:spPr>
            <a:xfrm>
              <a:off x="2114550" y="5153025"/>
              <a:ext cx="9525" cy="9525"/>
            </a:xfrm>
            <a:custGeom>
              <a:avLst/>
              <a:gdLst/>
              <a:ahLst/>
              <a:cxnLst/>
              <a:rect l="0" t="0" r="0" b="0"/>
              <a:pathLst>
                <a:path w="95250" h="95250">
                  <a:moveTo>
                    <a:pt x="63500" y="0"/>
                  </a:moveTo>
                  <a:lnTo>
                    <a:pt x="0" y="63500"/>
                  </a:lnTo>
                  <a:lnTo>
                    <a:pt x="63500" y="95250"/>
                  </a:lnTo>
                  <a:lnTo>
                    <a:pt x="95250" y="63500"/>
                  </a:lnTo>
                  <a:lnTo>
                    <a:pt x="63500" y="0"/>
                  </a:lnTo>
                  <a:close/>
                  <a:moveTo>
                    <a:pt x="34258250" y="55403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99" name="Freeform 239"/>
            <p:cNvSpPr/>
            <p:nvPr/>
          </p:nvSpPr>
          <p:spPr>
            <a:xfrm>
              <a:off x="2159000" y="5064125"/>
              <a:ext cx="63500" cy="98425"/>
            </a:xfrm>
            <a:custGeom>
              <a:avLst/>
              <a:gdLst/>
              <a:ahLst/>
              <a:cxnLst/>
              <a:rect l="0" t="0" r="0" b="0"/>
              <a:pathLst>
                <a:path w="635000" h="984250">
                  <a:moveTo>
                    <a:pt x="285750" y="0"/>
                  </a:moveTo>
                  <a:lnTo>
                    <a:pt x="127000" y="63500"/>
                  </a:lnTo>
                  <a:lnTo>
                    <a:pt x="31750" y="190500"/>
                  </a:lnTo>
                  <a:lnTo>
                    <a:pt x="0" y="412750"/>
                  </a:lnTo>
                  <a:lnTo>
                    <a:pt x="0" y="571500"/>
                  </a:lnTo>
                  <a:lnTo>
                    <a:pt x="31750" y="793750"/>
                  </a:lnTo>
                  <a:lnTo>
                    <a:pt x="127000" y="952500"/>
                  </a:lnTo>
                  <a:lnTo>
                    <a:pt x="285750" y="984250"/>
                  </a:lnTo>
                  <a:lnTo>
                    <a:pt x="381000" y="984250"/>
                  </a:lnTo>
                  <a:lnTo>
                    <a:pt x="508000" y="952500"/>
                  </a:lnTo>
                  <a:lnTo>
                    <a:pt x="603250" y="793750"/>
                  </a:lnTo>
                  <a:lnTo>
                    <a:pt x="635000" y="571500"/>
                  </a:lnTo>
                  <a:lnTo>
                    <a:pt x="635000" y="412750"/>
                  </a:lnTo>
                  <a:lnTo>
                    <a:pt x="603250" y="190500"/>
                  </a:lnTo>
                  <a:lnTo>
                    <a:pt x="508000" y="63500"/>
                  </a:lnTo>
                  <a:lnTo>
                    <a:pt x="381000" y="0"/>
                  </a:lnTo>
                  <a:lnTo>
                    <a:pt x="285750" y="0"/>
                  </a:lnTo>
                  <a:close/>
                  <a:moveTo>
                    <a:pt x="34702750" y="56292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00" name="Freeform 240"/>
            <p:cNvSpPr/>
            <p:nvPr/>
          </p:nvSpPr>
          <p:spPr>
            <a:xfrm>
              <a:off x="2257425" y="5064125"/>
              <a:ext cx="60325" cy="98425"/>
            </a:xfrm>
            <a:custGeom>
              <a:avLst/>
              <a:gdLst/>
              <a:ahLst/>
              <a:cxnLst/>
              <a:rect l="0" t="0" r="0" b="0"/>
              <a:pathLst>
                <a:path w="603250" h="984250">
                  <a:moveTo>
                    <a:pt x="571500" y="158750"/>
                  </a:moveTo>
                  <a:lnTo>
                    <a:pt x="508000" y="63500"/>
                  </a:lnTo>
                  <a:lnTo>
                    <a:pt x="381000" y="0"/>
                  </a:lnTo>
                  <a:lnTo>
                    <a:pt x="285750" y="0"/>
                  </a:lnTo>
                  <a:lnTo>
                    <a:pt x="127000" y="63500"/>
                  </a:lnTo>
                  <a:lnTo>
                    <a:pt x="31750" y="190500"/>
                  </a:lnTo>
                  <a:lnTo>
                    <a:pt x="0" y="412750"/>
                  </a:lnTo>
                  <a:lnTo>
                    <a:pt x="0" y="666750"/>
                  </a:lnTo>
                  <a:lnTo>
                    <a:pt x="31750" y="857250"/>
                  </a:lnTo>
                  <a:lnTo>
                    <a:pt x="127000" y="952500"/>
                  </a:lnTo>
                  <a:lnTo>
                    <a:pt x="285750" y="984250"/>
                  </a:lnTo>
                  <a:lnTo>
                    <a:pt x="317500" y="984250"/>
                  </a:lnTo>
                  <a:lnTo>
                    <a:pt x="476250" y="952500"/>
                  </a:lnTo>
                  <a:lnTo>
                    <a:pt x="571500" y="857250"/>
                  </a:lnTo>
                  <a:lnTo>
                    <a:pt x="603250" y="698500"/>
                  </a:lnTo>
                  <a:lnTo>
                    <a:pt x="603250" y="666750"/>
                  </a:lnTo>
                  <a:lnTo>
                    <a:pt x="571500" y="508000"/>
                  </a:lnTo>
                  <a:lnTo>
                    <a:pt x="476250" y="412750"/>
                  </a:lnTo>
                  <a:lnTo>
                    <a:pt x="317500" y="381000"/>
                  </a:lnTo>
                  <a:lnTo>
                    <a:pt x="285750" y="381000"/>
                  </a:lnTo>
                  <a:lnTo>
                    <a:pt x="127000" y="412750"/>
                  </a:lnTo>
                  <a:lnTo>
                    <a:pt x="31750" y="508000"/>
                  </a:lnTo>
                  <a:lnTo>
                    <a:pt x="0" y="666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01" name="Freeform 241"/>
            <p:cNvSpPr/>
            <p:nvPr/>
          </p:nvSpPr>
          <p:spPr>
            <a:xfrm>
              <a:off x="2349500" y="5064125"/>
              <a:ext cx="63500" cy="98425"/>
            </a:xfrm>
            <a:custGeom>
              <a:avLst/>
              <a:gdLst/>
              <a:ahLst/>
              <a:cxnLst/>
              <a:rect l="0" t="0" r="0" b="0"/>
              <a:pathLst>
                <a:path w="635000" h="984250">
                  <a:moveTo>
                    <a:pt x="571500" y="158750"/>
                  </a:moveTo>
                  <a:lnTo>
                    <a:pt x="539750" y="63500"/>
                  </a:lnTo>
                  <a:lnTo>
                    <a:pt x="381000" y="0"/>
                  </a:lnTo>
                  <a:lnTo>
                    <a:pt x="285750" y="0"/>
                  </a:lnTo>
                  <a:lnTo>
                    <a:pt x="158750" y="63500"/>
                  </a:lnTo>
                  <a:lnTo>
                    <a:pt x="63500" y="190500"/>
                  </a:lnTo>
                  <a:lnTo>
                    <a:pt x="0" y="412750"/>
                  </a:lnTo>
                  <a:lnTo>
                    <a:pt x="0" y="666750"/>
                  </a:lnTo>
                  <a:lnTo>
                    <a:pt x="63500" y="857250"/>
                  </a:lnTo>
                  <a:lnTo>
                    <a:pt x="158750" y="952500"/>
                  </a:lnTo>
                  <a:lnTo>
                    <a:pt x="285750" y="984250"/>
                  </a:lnTo>
                  <a:lnTo>
                    <a:pt x="349250" y="984250"/>
                  </a:lnTo>
                  <a:lnTo>
                    <a:pt x="476250" y="952500"/>
                  </a:lnTo>
                  <a:lnTo>
                    <a:pt x="571500" y="857250"/>
                  </a:lnTo>
                  <a:lnTo>
                    <a:pt x="635000" y="698500"/>
                  </a:lnTo>
                  <a:lnTo>
                    <a:pt x="635000" y="666750"/>
                  </a:lnTo>
                  <a:lnTo>
                    <a:pt x="571500" y="508000"/>
                  </a:lnTo>
                  <a:lnTo>
                    <a:pt x="476250" y="412750"/>
                  </a:lnTo>
                  <a:lnTo>
                    <a:pt x="349250" y="381000"/>
                  </a:lnTo>
                  <a:lnTo>
                    <a:pt x="285750" y="381000"/>
                  </a:lnTo>
                  <a:lnTo>
                    <a:pt x="158750" y="412750"/>
                  </a:lnTo>
                  <a:lnTo>
                    <a:pt x="63500" y="508000"/>
                  </a:lnTo>
                  <a:lnTo>
                    <a:pt x="0" y="666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02" name="Freeform 242"/>
            <p:cNvSpPr/>
            <p:nvPr/>
          </p:nvSpPr>
          <p:spPr>
            <a:xfrm>
              <a:off x="2644775" y="5064125"/>
              <a:ext cx="66675" cy="98425"/>
            </a:xfrm>
            <a:custGeom>
              <a:avLst/>
              <a:gdLst/>
              <a:ahLst/>
              <a:cxnLst/>
              <a:rect l="0" t="0" r="0" b="0"/>
              <a:pathLst>
                <a:path w="666750" h="984250">
                  <a:moveTo>
                    <a:pt x="285750" y="0"/>
                  </a:moveTo>
                  <a:lnTo>
                    <a:pt x="127000" y="63500"/>
                  </a:lnTo>
                  <a:lnTo>
                    <a:pt x="31750" y="190500"/>
                  </a:lnTo>
                  <a:lnTo>
                    <a:pt x="0" y="412750"/>
                  </a:lnTo>
                  <a:lnTo>
                    <a:pt x="0" y="571500"/>
                  </a:lnTo>
                  <a:lnTo>
                    <a:pt x="31750" y="793750"/>
                  </a:lnTo>
                  <a:lnTo>
                    <a:pt x="127000" y="952500"/>
                  </a:lnTo>
                  <a:lnTo>
                    <a:pt x="285750" y="984250"/>
                  </a:lnTo>
                  <a:lnTo>
                    <a:pt x="381000" y="984250"/>
                  </a:lnTo>
                  <a:lnTo>
                    <a:pt x="508000" y="952500"/>
                  </a:lnTo>
                  <a:lnTo>
                    <a:pt x="603250" y="793750"/>
                  </a:lnTo>
                  <a:lnTo>
                    <a:pt x="666750" y="571500"/>
                  </a:lnTo>
                  <a:lnTo>
                    <a:pt x="666750" y="412750"/>
                  </a:lnTo>
                  <a:lnTo>
                    <a:pt x="603250" y="190500"/>
                  </a:lnTo>
                  <a:lnTo>
                    <a:pt x="508000" y="63500"/>
                  </a:lnTo>
                  <a:lnTo>
                    <a:pt x="381000" y="0"/>
                  </a:lnTo>
                  <a:lnTo>
                    <a:pt x="285750" y="0"/>
                  </a:lnTo>
                  <a:close/>
                  <a:moveTo>
                    <a:pt x="29845000" y="56292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03" name="Freeform 243"/>
            <p:cNvSpPr/>
            <p:nvPr/>
          </p:nvSpPr>
          <p:spPr>
            <a:xfrm>
              <a:off x="2743200" y="5153025"/>
              <a:ext cx="9525" cy="9525"/>
            </a:xfrm>
            <a:custGeom>
              <a:avLst/>
              <a:gdLst/>
              <a:ahLst/>
              <a:cxnLst/>
              <a:rect l="0" t="0" r="0" b="0"/>
              <a:pathLst>
                <a:path w="95250" h="95250">
                  <a:moveTo>
                    <a:pt x="31750" y="0"/>
                  </a:moveTo>
                  <a:lnTo>
                    <a:pt x="0" y="63500"/>
                  </a:lnTo>
                  <a:lnTo>
                    <a:pt x="31750" y="95250"/>
                  </a:lnTo>
                  <a:lnTo>
                    <a:pt x="95250" y="63500"/>
                  </a:lnTo>
                  <a:lnTo>
                    <a:pt x="31750" y="0"/>
                  </a:lnTo>
                  <a:close/>
                  <a:moveTo>
                    <a:pt x="27971750" y="55403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04" name="Freeform 244"/>
            <p:cNvSpPr/>
            <p:nvPr/>
          </p:nvSpPr>
          <p:spPr>
            <a:xfrm>
              <a:off x="2784475" y="5064125"/>
              <a:ext cx="66675" cy="98425"/>
            </a:xfrm>
            <a:custGeom>
              <a:avLst/>
              <a:gdLst/>
              <a:ahLst/>
              <a:cxnLst/>
              <a:rect l="0" t="0" r="0" b="0"/>
              <a:pathLst>
                <a:path w="666750" h="984250">
                  <a:moveTo>
                    <a:pt x="285750" y="0"/>
                  </a:moveTo>
                  <a:lnTo>
                    <a:pt x="158750" y="63500"/>
                  </a:lnTo>
                  <a:lnTo>
                    <a:pt x="63500" y="190500"/>
                  </a:lnTo>
                  <a:lnTo>
                    <a:pt x="0" y="412750"/>
                  </a:lnTo>
                  <a:lnTo>
                    <a:pt x="0" y="571500"/>
                  </a:lnTo>
                  <a:lnTo>
                    <a:pt x="63500" y="793750"/>
                  </a:lnTo>
                  <a:lnTo>
                    <a:pt x="158750" y="952500"/>
                  </a:lnTo>
                  <a:lnTo>
                    <a:pt x="285750" y="984250"/>
                  </a:lnTo>
                  <a:lnTo>
                    <a:pt x="381000" y="984250"/>
                  </a:lnTo>
                  <a:lnTo>
                    <a:pt x="539750" y="952500"/>
                  </a:lnTo>
                  <a:lnTo>
                    <a:pt x="635000" y="793750"/>
                  </a:lnTo>
                  <a:lnTo>
                    <a:pt x="666750" y="571500"/>
                  </a:lnTo>
                  <a:lnTo>
                    <a:pt x="666750" y="412750"/>
                  </a:lnTo>
                  <a:lnTo>
                    <a:pt x="635000" y="190500"/>
                  </a:lnTo>
                  <a:lnTo>
                    <a:pt x="539750" y="63500"/>
                  </a:lnTo>
                  <a:lnTo>
                    <a:pt x="381000" y="0"/>
                  </a:lnTo>
                  <a:lnTo>
                    <a:pt x="285750" y="0"/>
                  </a:lnTo>
                  <a:close/>
                  <a:moveTo>
                    <a:pt x="28448000" y="56292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05" name="Freeform 245"/>
            <p:cNvSpPr/>
            <p:nvPr/>
          </p:nvSpPr>
          <p:spPr>
            <a:xfrm>
              <a:off x="2882900" y="5064125"/>
              <a:ext cx="63500" cy="98425"/>
            </a:xfrm>
            <a:custGeom>
              <a:avLst/>
              <a:gdLst/>
              <a:ahLst/>
              <a:cxnLst/>
              <a:rect l="0" t="0" r="0" b="0"/>
              <a:pathLst>
                <a:path w="635000" h="984250">
                  <a:moveTo>
                    <a:pt x="571500" y="158750"/>
                  </a:moveTo>
                  <a:lnTo>
                    <a:pt x="539750" y="63500"/>
                  </a:lnTo>
                  <a:lnTo>
                    <a:pt x="381000" y="0"/>
                  </a:lnTo>
                  <a:lnTo>
                    <a:pt x="285750" y="0"/>
                  </a:lnTo>
                  <a:lnTo>
                    <a:pt x="158750" y="63500"/>
                  </a:lnTo>
                  <a:lnTo>
                    <a:pt x="63500" y="190500"/>
                  </a:lnTo>
                  <a:lnTo>
                    <a:pt x="0" y="412750"/>
                  </a:lnTo>
                  <a:lnTo>
                    <a:pt x="0" y="666750"/>
                  </a:lnTo>
                  <a:lnTo>
                    <a:pt x="63500" y="857250"/>
                  </a:lnTo>
                  <a:lnTo>
                    <a:pt x="158750" y="952500"/>
                  </a:lnTo>
                  <a:lnTo>
                    <a:pt x="285750" y="984250"/>
                  </a:lnTo>
                  <a:lnTo>
                    <a:pt x="349250" y="984250"/>
                  </a:lnTo>
                  <a:lnTo>
                    <a:pt x="476250" y="952500"/>
                  </a:lnTo>
                  <a:lnTo>
                    <a:pt x="571500" y="857250"/>
                  </a:lnTo>
                  <a:lnTo>
                    <a:pt x="635000" y="698500"/>
                  </a:lnTo>
                  <a:lnTo>
                    <a:pt x="635000" y="666750"/>
                  </a:lnTo>
                  <a:lnTo>
                    <a:pt x="571500" y="508000"/>
                  </a:lnTo>
                  <a:lnTo>
                    <a:pt x="476250" y="412750"/>
                  </a:lnTo>
                  <a:lnTo>
                    <a:pt x="349250" y="381000"/>
                  </a:lnTo>
                  <a:lnTo>
                    <a:pt x="285750" y="381000"/>
                  </a:lnTo>
                  <a:lnTo>
                    <a:pt x="158750" y="412750"/>
                  </a:lnTo>
                  <a:lnTo>
                    <a:pt x="63500" y="508000"/>
                  </a:lnTo>
                  <a:lnTo>
                    <a:pt x="0" y="666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06" name="Freeform 246"/>
            <p:cNvSpPr/>
            <p:nvPr/>
          </p:nvSpPr>
          <p:spPr>
            <a:xfrm>
              <a:off x="2974975" y="5064125"/>
              <a:ext cx="63500" cy="98425"/>
            </a:xfrm>
            <a:custGeom>
              <a:avLst/>
              <a:gdLst/>
              <a:ahLst/>
              <a:cxnLst/>
              <a:rect l="0" t="0" r="0" b="0"/>
              <a:pathLst>
                <a:path w="635000" h="984250">
                  <a:moveTo>
                    <a:pt x="222250" y="0"/>
                  </a:moveTo>
                  <a:lnTo>
                    <a:pt x="95250" y="63500"/>
                  </a:lnTo>
                  <a:lnTo>
                    <a:pt x="31750" y="158750"/>
                  </a:lnTo>
                  <a:lnTo>
                    <a:pt x="31750" y="222250"/>
                  </a:lnTo>
                  <a:lnTo>
                    <a:pt x="95250" y="317500"/>
                  </a:lnTo>
                  <a:lnTo>
                    <a:pt x="190500" y="381000"/>
                  </a:lnTo>
                  <a:lnTo>
                    <a:pt x="349250" y="412750"/>
                  </a:lnTo>
                  <a:lnTo>
                    <a:pt x="508000" y="476250"/>
                  </a:lnTo>
                  <a:lnTo>
                    <a:pt x="603250" y="571500"/>
                  </a:lnTo>
                  <a:lnTo>
                    <a:pt x="635000" y="666750"/>
                  </a:lnTo>
                  <a:lnTo>
                    <a:pt x="635000" y="793750"/>
                  </a:lnTo>
                  <a:lnTo>
                    <a:pt x="603250" y="889000"/>
                  </a:lnTo>
                  <a:lnTo>
                    <a:pt x="539750" y="952500"/>
                  </a:lnTo>
                  <a:lnTo>
                    <a:pt x="412750" y="984250"/>
                  </a:lnTo>
                  <a:lnTo>
                    <a:pt x="222250" y="984250"/>
                  </a:lnTo>
                  <a:lnTo>
                    <a:pt x="95250" y="952500"/>
                  </a:lnTo>
                  <a:lnTo>
                    <a:pt x="31750" y="889000"/>
                  </a:lnTo>
                  <a:lnTo>
                    <a:pt x="0" y="793750"/>
                  </a:lnTo>
                  <a:lnTo>
                    <a:pt x="0" y="666750"/>
                  </a:lnTo>
                  <a:lnTo>
                    <a:pt x="31750" y="571500"/>
                  </a:lnTo>
                  <a:lnTo>
                    <a:pt x="127000" y="476250"/>
                  </a:lnTo>
                  <a:lnTo>
                    <a:pt x="254000" y="412750"/>
                  </a:lnTo>
                  <a:lnTo>
                    <a:pt x="444500" y="381000"/>
                  </a:lnTo>
                  <a:lnTo>
                    <a:pt x="539750" y="317500"/>
                  </a:lnTo>
                  <a:lnTo>
                    <a:pt x="603250" y="222250"/>
                  </a:lnTo>
                  <a:lnTo>
                    <a:pt x="603250" y="158750"/>
                  </a:lnTo>
                  <a:lnTo>
                    <a:pt x="539750" y="63500"/>
                  </a:lnTo>
                  <a:lnTo>
                    <a:pt x="412750" y="0"/>
                  </a:lnTo>
                  <a:lnTo>
                    <a:pt x="222250" y="0"/>
                  </a:lnTo>
                  <a:close/>
                  <a:moveTo>
                    <a:pt x="26543000" y="56292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07" name="Freeform 247"/>
            <p:cNvSpPr/>
            <p:nvPr/>
          </p:nvSpPr>
          <p:spPr>
            <a:xfrm>
              <a:off x="3317875" y="5064125"/>
              <a:ext cx="66675" cy="98425"/>
            </a:xfrm>
            <a:custGeom>
              <a:avLst/>
              <a:gdLst/>
              <a:ahLst/>
              <a:cxnLst/>
              <a:rect l="0" t="0" r="0" b="0"/>
              <a:pathLst>
                <a:path w="666750" h="984250">
                  <a:moveTo>
                    <a:pt x="285750" y="0"/>
                  </a:moveTo>
                  <a:lnTo>
                    <a:pt x="158750" y="63500"/>
                  </a:lnTo>
                  <a:lnTo>
                    <a:pt x="63500" y="190500"/>
                  </a:lnTo>
                  <a:lnTo>
                    <a:pt x="0" y="412750"/>
                  </a:lnTo>
                  <a:lnTo>
                    <a:pt x="0" y="571500"/>
                  </a:lnTo>
                  <a:lnTo>
                    <a:pt x="63500" y="793750"/>
                  </a:lnTo>
                  <a:lnTo>
                    <a:pt x="158750" y="952500"/>
                  </a:lnTo>
                  <a:lnTo>
                    <a:pt x="285750" y="984250"/>
                  </a:lnTo>
                  <a:lnTo>
                    <a:pt x="381000" y="984250"/>
                  </a:lnTo>
                  <a:lnTo>
                    <a:pt x="539750" y="952500"/>
                  </a:lnTo>
                  <a:lnTo>
                    <a:pt x="635000" y="793750"/>
                  </a:lnTo>
                  <a:lnTo>
                    <a:pt x="666750" y="571500"/>
                  </a:lnTo>
                  <a:lnTo>
                    <a:pt x="666750" y="412750"/>
                  </a:lnTo>
                  <a:lnTo>
                    <a:pt x="635000" y="190500"/>
                  </a:lnTo>
                  <a:lnTo>
                    <a:pt x="539750" y="63500"/>
                  </a:lnTo>
                  <a:lnTo>
                    <a:pt x="381000" y="0"/>
                  </a:lnTo>
                  <a:lnTo>
                    <a:pt x="285750" y="0"/>
                  </a:lnTo>
                  <a:close/>
                  <a:moveTo>
                    <a:pt x="23114000" y="56292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08" name="Freeform 248"/>
            <p:cNvSpPr/>
            <p:nvPr/>
          </p:nvSpPr>
          <p:spPr>
            <a:xfrm>
              <a:off x="3416300" y="5153025"/>
              <a:ext cx="9525" cy="9525"/>
            </a:xfrm>
            <a:custGeom>
              <a:avLst/>
              <a:gdLst/>
              <a:ahLst/>
              <a:cxnLst/>
              <a:rect l="0" t="0" r="0" b="0"/>
              <a:pathLst>
                <a:path w="95250" h="95250">
                  <a:moveTo>
                    <a:pt x="63500" y="0"/>
                  </a:moveTo>
                  <a:lnTo>
                    <a:pt x="0" y="63500"/>
                  </a:lnTo>
                  <a:lnTo>
                    <a:pt x="63500" y="95250"/>
                  </a:lnTo>
                  <a:lnTo>
                    <a:pt x="95250" y="63500"/>
                  </a:lnTo>
                  <a:lnTo>
                    <a:pt x="63500" y="0"/>
                  </a:lnTo>
                  <a:close/>
                  <a:moveTo>
                    <a:pt x="21240750" y="55403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09" name="Freeform 249"/>
            <p:cNvSpPr/>
            <p:nvPr/>
          </p:nvSpPr>
          <p:spPr>
            <a:xfrm>
              <a:off x="3460750" y="5064125"/>
              <a:ext cx="63500" cy="98425"/>
            </a:xfrm>
            <a:custGeom>
              <a:avLst/>
              <a:gdLst/>
              <a:ahLst/>
              <a:cxnLst/>
              <a:rect l="0" t="0" r="0" b="0"/>
              <a:pathLst>
                <a:path w="635000" h="984250">
                  <a:moveTo>
                    <a:pt x="285750" y="0"/>
                  </a:moveTo>
                  <a:lnTo>
                    <a:pt x="127000" y="63500"/>
                  </a:lnTo>
                  <a:lnTo>
                    <a:pt x="31750" y="190500"/>
                  </a:lnTo>
                  <a:lnTo>
                    <a:pt x="0" y="412750"/>
                  </a:lnTo>
                  <a:lnTo>
                    <a:pt x="0" y="571500"/>
                  </a:lnTo>
                  <a:lnTo>
                    <a:pt x="31750" y="793750"/>
                  </a:lnTo>
                  <a:lnTo>
                    <a:pt x="127000" y="952500"/>
                  </a:lnTo>
                  <a:lnTo>
                    <a:pt x="285750" y="984250"/>
                  </a:lnTo>
                  <a:lnTo>
                    <a:pt x="381000" y="984250"/>
                  </a:lnTo>
                  <a:lnTo>
                    <a:pt x="508000" y="952500"/>
                  </a:lnTo>
                  <a:lnTo>
                    <a:pt x="603250" y="793750"/>
                  </a:lnTo>
                  <a:lnTo>
                    <a:pt x="635000" y="571500"/>
                  </a:lnTo>
                  <a:lnTo>
                    <a:pt x="635000" y="412750"/>
                  </a:lnTo>
                  <a:lnTo>
                    <a:pt x="603250" y="190500"/>
                  </a:lnTo>
                  <a:lnTo>
                    <a:pt x="508000" y="63500"/>
                  </a:lnTo>
                  <a:lnTo>
                    <a:pt x="381000" y="0"/>
                  </a:lnTo>
                  <a:lnTo>
                    <a:pt x="285750" y="0"/>
                  </a:lnTo>
                  <a:close/>
                  <a:moveTo>
                    <a:pt x="21685250" y="56292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10" name="Freeform 250"/>
            <p:cNvSpPr/>
            <p:nvPr/>
          </p:nvSpPr>
          <p:spPr>
            <a:xfrm>
              <a:off x="3571875" y="5064125"/>
              <a:ext cx="47625" cy="98425"/>
            </a:xfrm>
            <a:custGeom>
              <a:avLst/>
              <a:gdLst/>
              <a:ahLst/>
              <a:cxnLst/>
              <a:rect l="0" t="0" r="0" b="0"/>
              <a:pathLst>
                <a:path w="476250" h="984250">
                  <a:moveTo>
                    <a:pt x="476250" y="0"/>
                  </a:moveTo>
                  <a:lnTo>
                    <a:pt x="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11" name="Freeform 251"/>
            <p:cNvSpPr/>
            <p:nvPr/>
          </p:nvSpPr>
          <p:spPr>
            <a:xfrm>
              <a:off x="3552825" y="5064125"/>
              <a:ext cx="66675" cy="0"/>
            </a:xfrm>
            <a:custGeom>
              <a:avLst/>
              <a:gdLst/>
              <a:ahLst/>
              <a:cxnLst/>
              <a:rect l="0" t="0" r="0" b="0"/>
              <a:pathLst>
                <a:path w="666750">
                  <a:moveTo>
                    <a:pt x="0" y="0"/>
                  </a:moveTo>
                  <a:lnTo>
                    <a:pt x="66675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12" name="Freeform 252"/>
            <p:cNvSpPr/>
            <p:nvPr/>
          </p:nvSpPr>
          <p:spPr>
            <a:xfrm>
              <a:off x="3898900" y="5064125"/>
              <a:ext cx="66675" cy="98425"/>
            </a:xfrm>
            <a:custGeom>
              <a:avLst/>
              <a:gdLst/>
              <a:ahLst/>
              <a:cxnLst/>
              <a:rect l="0" t="0" r="0" b="0"/>
              <a:pathLst>
                <a:path w="666750" h="984250">
                  <a:moveTo>
                    <a:pt x="285750" y="0"/>
                  </a:moveTo>
                  <a:lnTo>
                    <a:pt x="158750" y="63500"/>
                  </a:lnTo>
                  <a:lnTo>
                    <a:pt x="63500" y="190500"/>
                  </a:lnTo>
                  <a:lnTo>
                    <a:pt x="0" y="412750"/>
                  </a:lnTo>
                  <a:lnTo>
                    <a:pt x="0" y="571500"/>
                  </a:lnTo>
                  <a:lnTo>
                    <a:pt x="63500" y="793750"/>
                  </a:lnTo>
                  <a:lnTo>
                    <a:pt x="158750" y="952500"/>
                  </a:lnTo>
                  <a:lnTo>
                    <a:pt x="285750" y="984250"/>
                  </a:lnTo>
                  <a:lnTo>
                    <a:pt x="381000" y="984250"/>
                  </a:lnTo>
                  <a:lnTo>
                    <a:pt x="508000" y="952500"/>
                  </a:lnTo>
                  <a:lnTo>
                    <a:pt x="603250" y="793750"/>
                  </a:lnTo>
                  <a:lnTo>
                    <a:pt x="666750" y="571500"/>
                  </a:lnTo>
                  <a:lnTo>
                    <a:pt x="666750" y="412750"/>
                  </a:lnTo>
                  <a:lnTo>
                    <a:pt x="603250" y="190500"/>
                  </a:lnTo>
                  <a:lnTo>
                    <a:pt x="508000" y="63500"/>
                  </a:lnTo>
                  <a:lnTo>
                    <a:pt x="381000" y="0"/>
                  </a:lnTo>
                  <a:lnTo>
                    <a:pt x="285750" y="0"/>
                  </a:lnTo>
                  <a:close/>
                  <a:moveTo>
                    <a:pt x="17303750" y="56292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13" name="Freeform 253"/>
            <p:cNvSpPr/>
            <p:nvPr/>
          </p:nvSpPr>
          <p:spPr>
            <a:xfrm>
              <a:off x="3997325" y="5153025"/>
              <a:ext cx="9525" cy="9525"/>
            </a:xfrm>
            <a:custGeom>
              <a:avLst/>
              <a:gdLst/>
              <a:ahLst/>
              <a:cxnLst/>
              <a:rect l="0" t="0" r="0" b="0"/>
              <a:pathLst>
                <a:path w="95250" h="95250">
                  <a:moveTo>
                    <a:pt x="63500" y="0"/>
                  </a:moveTo>
                  <a:lnTo>
                    <a:pt x="0" y="63500"/>
                  </a:lnTo>
                  <a:lnTo>
                    <a:pt x="63500" y="95250"/>
                  </a:lnTo>
                  <a:lnTo>
                    <a:pt x="95250" y="63500"/>
                  </a:lnTo>
                  <a:lnTo>
                    <a:pt x="63500" y="0"/>
                  </a:lnTo>
                  <a:close/>
                  <a:moveTo>
                    <a:pt x="15430500" y="55403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14" name="Freeform 254"/>
            <p:cNvSpPr/>
            <p:nvPr/>
          </p:nvSpPr>
          <p:spPr>
            <a:xfrm>
              <a:off x="4041775" y="5064125"/>
              <a:ext cx="63500" cy="98425"/>
            </a:xfrm>
            <a:custGeom>
              <a:avLst/>
              <a:gdLst/>
              <a:ahLst/>
              <a:cxnLst/>
              <a:rect l="0" t="0" r="0" b="0"/>
              <a:pathLst>
                <a:path w="635000" h="984250">
                  <a:moveTo>
                    <a:pt x="254000" y="0"/>
                  </a:moveTo>
                  <a:lnTo>
                    <a:pt x="127000" y="63500"/>
                  </a:lnTo>
                  <a:lnTo>
                    <a:pt x="31750" y="190500"/>
                  </a:lnTo>
                  <a:lnTo>
                    <a:pt x="0" y="412750"/>
                  </a:lnTo>
                  <a:lnTo>
                    <a:pt x="0" y="571500"/>
                  </a:lnTo>
                  <a:lnTo>
                    <a:pt x="31750" y="793750"/>
                  </a:lnTo>
                  <a:lnTo>
                    <a:pt x="127000" y="952500"/>
                  </a:lnTo>
                  <a:lnTo>
                    <a:pt x="254000" y="984250"/>
                  </a:lnTo>
                  <a:lnTo>
                    <a:pt x="349250" y="984250"/>
                  </a:lnTo>
                  <a:lnTo>
                    <a:pt x="508000" y="952500"/>
                  </a:lnTo>
                  <a:lnTo>
                    <a:pt x="603250" y="793750"/>
                  </a:lnTo>
                  <a:lnTo>
                    <a:pt x="635000" y="571500"/>
                  </a:lnTo>
                  <a:lnTo>
                    <a:pt x="635000" y="412750"/>
                  </a:lnTo>
                  <a:lnTo>
                    <a:pt x="603250" y="190500"/>
                  </a:lnTo>
                  <a:lnTo>
                    <a:pt x="508000" y="63500"/>
                  </a:lnTo>
                  <a:lnTo>
                    <a:pt x="349250" y="0"/>
                  </a:lnTo>
                  <a:lnTo>
                    <a:pt x="254000" y="0"/>
                  </a:lnTo>
                  <a:close/>
                  <a:moveTo>
                    <a:pt x="15875000" y="56292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15" name="Freeform 255"/>
            <p:cNvSpPr/>
            <p:nvPr/>
          </p:nvSpPr>
          <p:spPr>
            <a:xfrm>
              <a:off x="4152900" y="5064125"/>
              <a:ext cx="47625" cy="98425"/>
            </a:xfrm>
            <a:custGeom>
              <a:avLst/>
              <a:gdLst/>
              <a:ahLst/>
              <a:cxnLst/>
              <a:rect l="0" t="0" r="0" b="0"/>
              <a:pathLst>
                <a:path w="476250" h="984250">
                  <a:moveTo>
                    <a:pt x="476250" y="0"/>
                  </a:moveTo>
                  <a:lnTo>
                    <a:pt x="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16" name="Freeform 256"/>
            <p:cNvSpPr/>
            <p:nvPr/>
          </p:nvSpPr>
          <p:spPr>
            <a:xfrm>
              <a:off x="4133850" y="5064125"/>
              <a:ext cx="66675" cy="0"/>
            </a:xfrm>
            <a:custGeom>
              <a:avLst/>
              <a:gdLst/>
              <a:ahLst/>
              <a:cxnLst/>
              <a:rect l="0" t="0" r="0" b="0"/>
              <a:pathLst>
                <a:path w="666750">
                  <a:moveTo>
                    <a:pt x="0" y="0"/>
                  </a:moveTo>
                  <a:lnTo>
                    <a:pt x="66675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17" name="Freeform 257"/>
            <p:cNvSpPr/>
            <p:nvPr/>
          </p:nvSpPr>
          <p:spPr>
            <a:xfrm>
              <a:off x="4229100" y="5064125"/>
              <a:ext cx="66675" cy="98425"/>
            </a:xfrm>
            <a:custGeom>
              <a:avLst/>
              <a:gdLst/>
              <a:ahLst/>
              <a:cxnLst/>
              <a:rect l="0" t="0" r="0" b="0"/>
              <a:pathLst>
                <a:path w="666750" h="984250">
                  <a:moveTo>
                    <a:pt x="31750" y="222250"/>
                  </a:moveTo>
                  <a:lnTo>
                    <a:pt x="31750" y="190500"/>
                  </a:lnTo>
                  <a:lnTo>
                    <a:pt x="95250" y="95250"/>
                  </a:lnTo>
                  <a:lnTo>
                    <a:pt x="127000" y="63500"/>
                  </a:lnTo>
                  <a:lnTo>
                    <a:pt x="222250" y="0"/>
                  </a:lnTo>
                  <a:lnTo>
                    <a:pt x="412750" y="0"/>
                  </a:lnTo>
                  <a:lnTo>
                    <a:pt x="508000" y="63500"/>
                  </a:lnTo>
                  <a:lnTo>
                    <a:pt x="571500" y="95250"/>
                  </a:lnTo>
                  <a:lnTo>
                    <a:pt x="603250" y="190500"/>
                  </a:lnTo>
                  <a:lnTo>
                    <a:pt x="603250" y="285750"/>
                  </a:lnTo>
                  <a:lnTo>
                    <a:pt x="571500" y="381000"/>
                  </a:lnTo>
                  <a:lnTo>
                    <a:pt x="476250" y="508000"/>
                  </a:lnTo>
                  <a:lnTo>
                    <a:pt x="0" y="984250"/>
                  </a:lnTo>
                  <a:lnTo>
                    <a:pt x="66675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18" name="Freeform 258"/>
            <p:cNvSpPr/>
            <p:nvPr/>
          </p:nvSpPr>
          <p:spPr>
            <a:xfrm>
              <a:off x="4527550" y="5064125"/>
              <a:ext cx="63500" cy="98425"/>
            </a:xfrm>
            <a:custGeom>
              <a:avLst/>
              <a:gdLst/>
              <a:ahLst/>
              <a:cxnLst/>
              <a:rect l="0" t="0" r="0" b="0"/>
              <a:pathLst>
                <a:path w="635000" h="984250">
                  <a:moveTo>
                    <a:pt x="285750" y="0"/>
                  </a:moveTo>
                  <a:lnTo>
                    <a:pt x="127000" y="63500"/>
                  </a:lnTo>
                  <a:lnTo>
                    <a:pt x="31750" y="190500"/>
                  </a:lnTo>
                  <a:lnTo>
                    <a:pt x="0" y="412750"/>
                  </a:lnTo>
                  <a:lnTo>
                    <a:pt x="0" y="571500"/>
                  </a:lnTo>
                  <a:lnTo>
                    <a:pt x="31750" y="793750"/>
                  </a:lnTo>
                  <a:lnTo>
                    <a:pt x="127000" y="952500"/>
                  </a:lnTo>
                  <a:lnTo>
                    <a:pt x="285750" y="984250"/>
                  </a:lnTo>
                  <a:lnTo>
                    <a:pt x="381000" y="984250"/>
                  </a:lnTo>
                  <a:lnTo>
                    <a:pt x="508000" y="952500"/>
                  </a:lnTo>
                  <a:lnTo>
                    <a:pt x="603250" y="793750"/>
                  </a:lnTo>
                  <a:lnTo>
                    <a:pt x="635000" y="571500"/>
                  </a:lnTo>
                  <a:lnTo>
                    <a:pt x="635000" y="412750"/>
                  </a:lnTo>
                  <a:lnTo>
                    <a:pt x="603250" y="190500"/>
                  </a:lnTo>
                  <a:lnTo>
                    <a:pt x="508000" y="63500"/>
                  </a:lnTo>
                  <a:lnTo>
                    <a:pt x="381000" y="0"/>
                  </a:lnTo>
                  <a:lnTo>
                    <a:pt x="285750" y="0"/>
                  </a:lnTo>
                  <a:close/>
                  <a:moveTo>
                    <a:pt x="11017250" y="56292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19" name="Freeform 259"/>
            <p:cNvSpPr/>
            <p:nvPr/>
          </p:nvSpPr>
          <p:spPr>
            <a:xfrm>
              <a:off x="4625975" y="5153025"/>
              <a:ext cx="9525" cy="9525"/>
            </a:xfrm>
            <a:custGeom>
              <a:avLst/>
              <a:gdLst/>
              <a:ahLst/>
              <a:cxnLst/>
              <a:rect l="0" t="0" r="0" b="0"/>
              <a:pathLst>
                <a:path w="95250" h="95250">
                  <a:moveTo>
                    <a:pt x="31750" y="0"/>
                  </a:moveTo>
                  <a:lnTo>
                    <a:pt x="0" y="63500"/>
                  </a:lnTo>
                  <a:lnTo>
                    <a:pt x="31750" y="95250"/>
                  </a:lnTo>
                  <a:lnTo>
                    <a:pt x="95250" y="63500"/>
                  </a:lnTo>
                  <a:lnTo>
                    <a:pt x="31750" y="0"/>
                  </a:lnTo>
                  <a:close/>
                  <a:moveTo>
                    <a:pt x="9144000" y="55403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20" name="Freeform 260"/>
            <p:cNvSpPr/>
            <p:nvPr/>
          </p:nvSpPr>
          <p:spPr>
            <a:xfrm>
              <a:off x="4667250" y="5064125"/>
              <a:ext cx="66675" cy="98425"/>
            </a:xfrm>
            <a:custGeom>
              <a:avLst/>
              <a:gdLst/>
              <a:ahLst/>
              <a:cxnLst/>
              <a:rect l="0" t="0" r="0" b="0"/>
              <a:pathLst>
                <a:path w="666750" h="984250">
                  <a:moveTo>
                    <a:pt x="285750" y="0"/>
                  </a:moveTo>
                  <a:lnTo>
                    <a:pt x="158750" y="63500"/>
                  </a:lnTo>
                  <a:lnTo>
                    <a:pt x="63500" y="190500"/>
                  </a:lnTo>
                  <a:lnTo>
                    <a:pt x="0" y="412750"/>
                  </a:lnTo>
                  <a:lnTo>
                    <a:pt x="0" y="571500"/>
                  </a:lnTo>
                  <a:lnTo>
                    <a:pt x="63500" y="793750"/>
                  </a:lnTo>
                  <a:lnTo>
                    <a:pt x="158750" y="952500"/>
                  </a:lnTo>
                  <a:lnTo>
                    <a:pt x="285750" y="984250"/>
                  </a:lnTo>
                  <a:lnTo>
                    <a:pt x="381000" y="984250"/>
                  </a:lnTo>
                  <a:lnTo>
                    <a:pt x="508000" y="952500"/>
                  </a:lnTo>
                  <a:lnTo>
                    <a:pt x="603250" y="793750"/>
                  </a:lnTo>
                  <a:lnTo>
                    <a:pt x="666750" y="571500"/>
                  </a:lnTo>
                  <a:lnTo>
                    <a:pt x="666750" y="412750"/>
                  </a:lnTo>
                  <a:lnTo>
                    <a:pt x="603250" y="190500"/>
                  </a:lnTo>
                  <a:lnTo>
                    <a:pt x="508000" y="63500"/>
                  </a:lnTo>
                  <a:lnTo>
                    <a:pt x="381000" y="0"/>
                  </a:lnTo>
                  <a:lnTo>
                    <a:pt x="285750" y="0"/>
                  </a:lnTo>
                  <a:close/>
                  <a:moveTo>
                    <a:pt x="9620250" y="56292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21" name="Freeform 261"/>
            <p:cNvSpPr/>
            <p:nvPr/>
          </p:nvSpPr>
          <p:spPr>
            <a:xfrm>
              <a:off x="4781550" y="5064125"/>
              <a:ext cx="47625" cy="98425"/>
            </a:xfrm>
            <a:custGeom>
              <a:avLst/>
              <a:gdLst/>
              <a:ahLst/>
              <a:cxnLst/>
              <a:rect l="0" t="0" r="0" b="0"/>
              <a:pathLst>
                <a:path w="476250" h="984250">
                  <a:moveTo>
                    <a:pt x="476250" y="0"/>
                  </a:moveTo>
                  <a:lnTo>
                    <a:pt x="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22" name="Freeform 262"/>
            <p:cNvSpPr/>
            <p:nvPr/>
          </p:nvSpPr>
          <p:spPr>
            <a:xfrm>
              <a:off x="4762500" y="5064125"/>
              <a:ext cx="66675" cy="0"/>
            </a:xfrm>
            <a:custGeom>
              <a:avLst/>
              <a:gdLst/>
              <a:ahLst/>
              <a:cxnLst/>
              <a:rect l="0" t="0" r="0" b="0"/>
              <a:pathLst>
                <a:path w="666750">
                  <a:moveTo>
                    <a:pt x="0" y="0"/>
                  </a:moveTo>
                  <a:lnTo>
                    <a:pt x="66675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23" name="Freeform 263"/>
            <p:cNvSpPr/>
            <p:nvPr/>
          </p:nvSpPr>
          <p:spPr>
            <a:xfrm>
              <a:off x="4854575" y="5064125"/>
              <a:ext cx="73025" cy="66675"/>
            </a:xfrm>
            <a:custGeom>
              <a:avLst/>
              <a:gdLst/>
              <a:ahLst/>
              <a:cxnLst/>
              <a:rect l="0" t="0" r="0" b="0"/>
              <a:pathLst>
                <a:path w="730250" h="666750">
                  <a:moveTo>
                    <a:pt x="476250" y="0"/>
                  </a:moveTo>
                  <a:lnTo>
                    <a:pt x="0" y="666750"/>
                  </a:lnTo>
                  <a:lnTo>
                    <a:pt x="730250" y="666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24" name="Freeform 264"/>
            <p:cNvSpPr/>
            <p:nvPr/>
          </p:nvSpPr>
          <p:spPr>
            <a:xfrm>
              <a:off x="4902200" y="5064125"/>
              <a:ext cx="0" cy="98425"/>
            </a:xfrm>
            <a:custGeom>
              <a:avLst/>
              <a:gdLst/>
              <a:ahLst/>
              <a:cxnLst/>
              <a:rect l="0" t="0" r="0" b="0"/>
              <a:pathLst>
                <a:path h="984250">
                  <a:moveTo>
                    <a:pt x="0" y="0"/>
                  </a:moveTo>
                  <a:lnTo>
                    <a:pt x="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25" name="Freeform 265"/>
            <p:cNvSpPr/>
            <p:nvPr/>
          </p:nvSpPr>
          <p:spPr>
            <a:xfrm>
              <a:off x="5153025" y="5064125"/>
              <a:ext cx="66675" cy="98425"/>
            </a:xfrm>
            <a:custGeom>
              <a:avLst/>
              <a:gdLst/>
              <a:ahLst/>
              <a:cxnLst/>
              <a:rect l="0" t="0" r="0" b="0"/>
              <a:pathLst>
                <a:path w="666750" h="984250">
                  <a:moveTo>
                    <a:pt x="285750" y="0"/>
                  </a:moveTo>
                  <a:lnTo>
                    <a:pt x="158750" y="63500"/>
                  </a:lnTo>
                  <a:lnTo>
                    <a:pt x="63500" y="190500"/>
                  </a:lnTo>
                  <a:lnTo>
                    <a:pt x="0" y="412750"/>
                  </a:lnTo>
                  <a:lnTo>
                    <a:pt x="0" y="571500"/>
                  </a:lnTo>
                  <a:lnTo>
                    <a:pt x="63500" y="793750"/>
                  </a:lnTo>
                  <a:lnTo>
                    <a:pt x="158750" y="952500"/>
                  </a:lnTo>
                  <a:lnTo>
                    <a:pt x="285750" y="984250"/>
                  </a:lnTo>
                  <a:lnTo>
                    <a:pt x="381000" y="984250"/>
                  </a:lnTo>
                  <a:lnTo>
                    <a:pt x="539750" y="952500"/>
                  </a:lnTo>
                  <a:lnTo>
                    <a:pt x="635000" y="793750"/>
                  </a:lnTo>
                  <a:lnTo>
                    <a:pt x="666750" y="571500"/>
                  </a:lnTo>
                  <a:lnTo>
                    <a:pt x="666750" y="412750"/>
                  </a:lnTo>
                  <a:lnTo>
                    <a:pt x="635000" y="190500"/>
                  </a:lnTo>
                  <a:lnTo>
                    <a:pt x="539750" y="63500"/>
                  </a:lnTo>
                  <a:lnTo>
                    <a:pt x="381000" y="0"/>
                  </a:lnTo>
                  <a:lnTo>
                    <a:pt x="285750" y="0"/>
                  </a:lnTo>
                  <a:close/>
                  <a:moveTo>
                    <a:pt x="4762500" y="56292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26" name="Freeform 266"/>
            <p:cNvSpPr/>
            <p:nvPr/>
          </p:nvSpPr>
          <p:spPr>
            <a:xfrm>
              <a:off x="5251450" y="5153025"/>
              <a:ext cx="9525" cy="9525"/>
            </a:xfrm>
            <a:custGeom>
              <a:avLst/>
              <a:gdLst/>
              <a:ahLst/>
              <a:cxnLst/>
              <a:rect l="0" t="0" r="0" b="0"/>
              <a:pathLst>
                <a:path w="95250" h="95250">
                  <a:moveTo>
                    <a:pt x="63500" y="0"/>
                  </a:moveTo>
                  <a:lnTo>
                    <a:pt x="0" y="63500"/>
                  </a:lnTo>
                  <a:lnTo>
                    <a:pt x="63500" y="95250"/>
                  </a:lnTo>
                  <a:lnTo>
                    <a:pt x="95250" y="63500"/>
                  </a:lnTo>
                  <a:lnTo>
                    <a:pt x="63500" y="0"/>
                  </a:lnTo>
                  <a:close/>
                  <a:moveTo>
                    <a:pt x="2889250" y="55403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27" name="Freeform 267"/>
            <p:cNvSpPr/>
            <p:nvPr/>
          </p:nvSpPr>
          <p:spPr>
            <a:xfrm>
              <a:off x="5295900" y="5064125"/>
              <a:ext cx="63500" cy="98425"/>
            </a:xfrm>
            <a:custGeom>
              <a:avLst/>
              <a:gdLst/>
              <a:ahLst/>
              <a:cxnLst/>
              <a:rect l="0" t="0" r="0" b="0"/>
              <a:pathLst>
                <a:path w="635000" h="984250">
                  <a:moveTo>
                    <a:pt x="285750" y="0"/>
                  </a:moveTo>
                  <a:lnTo>
                    <a:pt x="127000" y="63500"/>
                  </a:lnTo>
                  <a:lnTo>
                    <a:pt x="31750" y="190500"/>
                  </a:lnTo>
                  <a:lnTo>
                    <a:pt x="0" y="412750"/>
                  </a:lnTo>
                  <a:lnTo>
                    <a:pt x="0" y="571500"/>
                  </a:lnTo>
                  <a:lnTo>
                    <a:pt x="31750" y="793750"/>
                  </a:lnTo>
                  <a:lnTo>
                    <a:pt x="127000" y="952500"/>
                  </a:lnTo>
                  <a:lnTo>
                    <a:pt x="285750" y="984250"/>
                  </a:lnTo>
                  <a:lnTo>
                    <a:pt x="381000" y="984250"/>
                  </a:lnTo>
                  <a:lnTo>
                    <a:pt x="508000" y="952500"/>
                  </a:lnTo>
                  <a:lnTo>
                    <a:pt x="603250" y="793750"/>
                  </a:lnTo>
                  <a:lnTo>
                    <a:pt x="635000" y="571500"/>
                  </a:lnTo>
                  <a:lnTo>
                    <a:pt x="635000" y="412750"/>
                  </a:lnTo>
                  <a:lnTo>
                    <a:pt x="603250" y="190500"/>
                  </a:lnTo>
                  <a:lnTo>
                    <a:pt x="508000" y="63500"/>
                  </a:lnTo>
                  <a:lnTo>
                    <a:pt x="381000" y="0"/>
                  </a:lnTo>
                  <a:lnTo>
                    <a:pt x="285750" y="0"/>
                  </a:lnTo>
                  <a:close/>
                  <a:moveTo>
                    <a:pt x="3333750" y="56292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28" name="Freeform 268"/>
            <p:cNvSpPr/>
            <p:nvPr/>
          </p:nvSpPr>
          <p:spPr>
            <a:xfrm>
              <a:off x="5407025" y="5064125"/>
              <a:ext cx="47625" cy="98425"/>
            </a:xfrm>
            <a:custGeom>
              <a:avLst/>
              <a:gdLst/>
              <a:ahLst/>
              <a:cxnLst/>
              <a:rect l="0" t="0" r="0" b="0"/>
              <a:pathLst>
                <a:path w="476250" h="984250">
                  <a:moveTo>
                    <a:pt x="476250" y="0"/>
                  </a:moveTo>
                  <a:lnTo>
                    <a:pt x="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29" name="Freeform 269"/>
            <p:cNvSpPr/>
            <p:nvPr/>
          </p:nvSpPr>
          <p:spPr>
            <a:xfrm>
              <a:off x="5387975" y="5064125"/>
              <a:ext cx="66675" cy="0"/>
            </a:xfrm>
            <a:custGeom>
              <a:avLst/>
              <a:gdLst/>
              <a:ahLst/>
              <a:cxnLst/>
              <a:rect l="0" t="0" r="0" b="0"/>
              <a:pathLst>
                <a:path w="666750">
                  <a:moveTo>
                    <a:pt x="0" y="0"/>
                  </a:moveTo>
                  <a:lnTo>
                    <a:pt x="66675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30" name="Freeform 270"/>
            <p:cNvSpPr/>
            <p:nvPr/>
          </p:nvSpPr>
          <p:spPr>
            <a:xfrm>
              <a:off x="5486400" y="5064125"/>
              <a:ext cx="63500" cy="98425"/>
            </a:xfrm>
            <a:custGeom>
              <a:avLst/>
              <a:gdLst/>
              <a:ahLst/>
              <a:cxnLst/>
              <a:rect l="0" t="0" r="0" b="0"/>
              <a:pathLst>
                <a:path w="635000" h="984250">
                  <a:moveTo>
                    <a:pt x="571500" y="158750"/>
                  </a:moveTo>
                  <a:lnTo>
                    <a:pt x="539750" y="63500"/>
                  </a:lnTo>
                  <a:lnTo>
                    <a:pt x="381000" y="0"/>
                  </a:lnTo>
                  <a:lnTo>
                    <a:pt x="285750" y="0"/>
                  </a:lnTo>
                  <a:lnTo>
                    <a:pt x="158750" y="63500"/>
                  </a:lnTo>
                  <a:lnTo>
                    <a:pt x="63500" y="190500"/>
                  </a:lnTo>
                  <a:lnTo>
                    <a:pt x="0" y="412750"/>
                  </a:lnTo>
                  <a:lnTo>
                    <a:pt x="0" y="666750"/>
                  </a:lnTo>
                  <a:lnTo>
                    <a:pt x="63500" y="857250"/>
                  </a:lnTo>
                  <a:lnTo>
                    <a:pt x="158750" y="952500"/>
                  </a:lnTo>
                  <a:lnTo>
                    <a:pt x="285750" y="984250"/>
                  </a:lnTo>
                  <a:lnTo>
                    <a:pt x="349250" y="984250"/>
                  </a:lnTo>
                  <a:lnTo>
                    <a:pt x="476250" y="952500"/>
                  </a:lnTo>
                  <a:lnTo>
                    <a:pt x="571500" y="857250"/>
                  </a:lnTo>
                  <a:lnTo>
                    <a:pt x="635000" y="698500"/>
                  </a:lnTo>
                  <a:lnTo>
                    <a:pt x="635000" y="666750"/>
                  </a:lnTo>
                  <a:lnTo>
                    <a:pt x="571500" y="508000"/>
                  </a:lnTo>
                  <a:lnTo>
                    <a:pt x="476250" y="412750"/>
                  </a:lnTo>
                  <a:lnTo>
                    <a:pt x="349250" y="381000"/>
                  </a:lnTo>
                  <a:lnTo>
                    <a:pt x="285750" y="381000"/>
                  </a:lnTo>
                  <a:lnTo>
                    <a:pt x="158750" y="412750"/>
                  </a:lnTo>
                  <a:lnTo>
                    <a:pt x="63500" y="508000"/>
                  </a:lnTo>
                  <a:lnTo>
                    <a:pt x="0" y="666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31" name="Freeform 271"/>
            <p:cNvSpPr/>
            <p:nvPr/>
          </p:nvSpPr>
          <p:spPr>
            <a:xfrm>
              <a:off x="5781675" y="5064125"/>
              <a:ext cx="66675" cy="98425"/>
            </a:xfrm>
            <a:custGeom>
              <a:avLst/>
              <a:gdLst/>
              <a:ahLst/>
              <a:cxnLst/>
              <a:rect l="0" t="0" r="0" b="0"/>
              <a:pathLst>
                <a:path w="666750" h="984250">
                  <a:moveTo>
                    <a:pt x="285750" y="0"/>
                  </a:moveTo>
                  <a:lnTo>
                    <a:pt x="127000" y="63500"/>
                  </a:lnTo>
                  <a:lnTo>
                    <a:pt x="31750" y="190500"/>
                  </a:lnTo>
                  <a:lnTo>
                    <a:pt x="0" y="412750"/>
                  </a:lnTo>
                  <a:lnTo>
                    <a:pt x="0" y="571500"/>
                  </a:lnTo>
                  <a:lnTo>
                    <a:pt x="31750" y="793750"/>
                  </a:lnTo>
                  <a:lnTo>
                    <a:pt x="127000" y="952500"/>
                  </a:lnTo>
                  <a:lnTo>
                    <a:pt x="285750" y="984250"/>
                  </a:lnTo>
                  <a:lnTo>
                    <a:pt x="381000" y="984250"/>
                  </a:lnTo>
                  <a:lnTo>
                    <a:pt x="508000" y="952500"/>
                  </a:lnTo>
                  <a:lnTo>
                    <a:pt x="603250" y="793750"/>
                  </a:lnTo>
                  <a:lnTo>
                    <a:pt x="666750" y="571500"/>
                  </a:lnTo>
                  <a:lnTo>
                    <a:pt x="666750" y="412750"/>
                  </a:lnTo>
                  <a:lnTo>
                    <a:pt x="603250" y="190500"/>
                  </a:lnTo>
                  <a:lnTo>
                    <a:pt x="508000" y="63500"/>
                  </a:lnTo>
                  <a:lnTo>
                    <a:pt x="381000" y="0"/>
                  </a:lnTo>
                  <a:lnTo>
                    <a:pt x="285750" y="0"/>
                  </a:lnTo>
                  <a:close/>
                  <a:moveTo>
                    <a:pt x="-1524000" y="56292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32" name="Freeform 272"/>
            <p:cNvSpPr/>
            <p:nvPr/>
          </p:nvSpPr>
          <p:spPr>
            <a:xfrm>
              <a:off x="5880100" y="5153025"/>
              <a:ext cx="9525" cy="9525"/>
            </a:xfrm>
            <a:custGeom>
              <a:avLst/>
              <a:gdLst/>
              <a:ahLst/>
              <a:cxnLst/>
              <a:rect l="0" t="0" r="0" b="0"/>
              <a:pathLst>
                <a:path w="95250" h="95250">
                  <a:moveTo>
                    <a:pt x="31750" y="0"/>
                  </a:moveTo>
                  <a:lnTo>
                    <a:pt x="0" y="63500"/>
                  </a:lnTo>
                  <a:lnTo>
                    <a:pt x="31750" y="95250"/>
                  </a:lnTo>
                  <a:lnTo>
                    <a:pt x="95250" y="63500"/>
                  </a:lnTo>
                  <a:lnTo>
                    <a:pt x="31750" y="0"/>
                  </a:lnTo>
                  <a:close/>
                  <a:moveTo>
                    <a:pt x="-3397250" y="55403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33" name="Freeform 273"/>
            <p:cNvSpPr/>
            <p:nvPr/>
          </p:nvSpPr>
          <p:spPr>
            <a:xfrm>
              <a:off x="5921375" y="5064125"/>
              <a:ext cx="66675" cy="98425"/>
            </a:xfrm>
            <a:custGeom>
              <a:avLst/>
              <a:gdLst/>
              <a:ahLst/>
              <a:cxnLst/>
              <a:rect l="0" t="0" r="0" b="0"/>
              <a:pathLst>
                <a:path w="666750" h="984250">
                  <a:moveTo>
                    <a:pt x="285750" y="0"/>
                  </a:moveTo>
                  <a:lnTo>
                    <a:pt x="158750" y="63500"/>
                  </a:lnTo>
                  <a:lnTo>
                    <a:pt x="63500" y="190500"/>
                  </a:lnTo>
                  <a:lnTo>
                    <a:pt x="0" y="412750"/>
                  </a:lnTo>
                  <a:lnTo>
                    <a:pt x="0" y="571500"/>
                  </a:lnTo>
                  <a:lnTo>
                    <a:pt x="63500" y="793750"/>
                  </a:lnTo>
                  <a:lnTo>
                    <a:pt x="158750" y="952500"/>
                  </a:lnTo>
                  <a:lnTo>
                    <a:pt x="285750" y="984250"/>
                  </a:lnTo>
                  <a:lnTo>
                    <a:pt x="381000" y="984250"/>
                  </a:lnTo>
                  <a:lnTo>
                    <a:pt x="539750" y="952500"/>
                  </a:lnTo>
                  <a:lnTo>
                    <a:pt x="635000" y="793750"/>
                  </a:lnTo>
                  <a:lnTo>
                    <a:pt x="666750" y="571500"/>
                  </a:lnTo>
                  <a:lnTo>
                    <a:pt x="666750" y="412750"/>
                  </a:lnTo>
                  <a:lnTo>
                    <a:pt x="635000" y="190500"/>
                  </a:lnTo>
                  <a:lnTo>
                    <a:pt x="539750" y="63500"/>
                  </a:lnTo>
                  <a:lnTo>
                    <a:pt x="381000" y="0"/>
                  </a:lnTo>
                  <a:lnTo>
                    <a:pt x="285750" y="0"/>
                  </a:lnTo>
                  <a:close/>
                  <a:moveTo>
                    <a:pt x="-2921000" y="56292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34" name="Freeform 274"/>
            <p:cNvSpPr/>
            <p:nvPr/>
          </p:nvSpPr>
          <p:spPr>
            <a:xfrm>
              <a:off x="6035675" y="5064125"/>
              <a:ext cx="47625" cy="98425"/>
            </a:xfrm>
            <a:custGeom>
              <a:avLst/>
              <a:gdLst/>
              <a:ahLst/>
              <a:cxnLst/>
              <a:rect l="0" t="0" r="0" b="0"/>
              <a:pathLst>
                <a:path w="476250" h="984250">
                  <a:moveTo>
                    <a:pt x="476250" y="0"/>
                  </a:moveTo>
                  <a:lnTo>
                    <a:pt x="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35" name="Freeform 275"/>
            <p:cNvSpPr/>
            <p:nvPr/>
          </p:nvSpPr>
          <p:spPr>
            <a:xfrm>
              <a:off x="6016625" y="5064125"/>
              <a:ext cx="66675" cy="0"/>
            </a:xfrm>
            <a:custGeom>
              <a:avLst/>
              <a:gdLst/>
              <a:ahLst/>
              <a:cxnLst/>
              <a:rect l="0" t="0" r="0" b="0"/>
              <a:pathLst>
                <a:path w="666750">
                  <a:moveTo>
                    <a:pt x="0" y="0"/>
                  </a:moveTo>
                  <a:lnTo>
                    <a:pt x="66675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36" name="Freeform 276"/>
            <p:cNvSpPr/>
            <p:nvPr/>
          </p:nvSpPr>
          <p:spPr>
            <a:xfrm>
              <a:off x="6111875" y="5064125"/>
              <a:ext cx="63500" cy="98425"/>
            </a:xfrm>
            <a:custGeom>
              <a:avLst/>
              <a:gdLst/>
              <a:ahLst/>
              <a:cxnLst/>
              <a:rect l="0" t="0" r="0" b="0"/>
              <a:pathLst>
                <a:path w="635000" h="984250">
                  <a:moveTo>
                    <a:pt x="222250" y="0"/>
                  </a:moveTo>
                  <a:lnTo>
                    <a:pt x="95250" y="63500"/>
                  </a:lnTo>
                  <a:lnTo>
                    <a:pt x="31750" y="158750"/>
                  </a:lnTo>
                  <a:lnTo>
                    <a:pt x="31750" y="222250"/>
                  </a:lnTo>
                  <a:lnTo>
                    <a:pt x="95250" y="317500"/>
                  </a:lnTo>
                  <a:lnTo>
                    <a:pt x="190500" y="381000"/>
                  </a:lnTo>
                  <a:lnTo>
                    <a:pt x="349250" y="412750"/>
                  </a:lnTo>
                  <a:lnTo>
                    <a:pt x="508000" y="476250"/>
                  </a:lnTo>
                  <a:lnTo>
                    <a:pt x="603250" y="571500"/>
                  </a:lnTo>
                  <a:lnTo>
                    <a:pt x="635000" y="666750"/>
                  </a:lnTo>
                  <a:lnTo>
                    <a:pt x="635000" y="793750"/>
                  </a:lnTo>
                  <a:lnTo>
                    <a:pt x="603250" y="889000"/>
                  </a:lnTo>
                  <a:lnTo>
                    <a:pt x="539750" y="952500"/>
                  </a:lnTo>
                  <a:lnTo>
                    <a:pt x="412750" y="984250"/>
                  </a:lnTo>
                  <a:lnTo>
                    <a:pt x="222250" y="984250"/>
                  </a:lnTo>
                  <a:lnTo>
                    <a:pt x="95250" y="952500"/>
                  </a:lnTo>
                  <a:lnTo>
                    <a:pt x="31750" y="889000"/>
                  </a:lnTo>
                  <a:lnTo>
                    <a:pt x="0" y="793750"/>
                  </a:lnTo>
                  <a:lnTo>
                    <a:pt x="0" y="666750"/>
                  </a:lnTo>
                  <a:lnTo>
                    <a:pt x="31750" y="571500"/>
                  </a:lnTo>
                  <a:lnTo>
                    <a:pt x="127000" y="476250"/>
                  </a:lnTo>
                  <a:lnTo>
                    <a:pt x="285750" y="412750"/>
                  </a:lnTo>
                  <a:lnTo>
                    <a:pt x="444500" y="381000"/>
                  </a:lnTo>
                  <a:lnTo>
                    <a:pt x="539750" y="317500"/>
                  </a:lnTo>
                  <a:lnTo>
                    <a:pt x="603250" y="222250"/>
                  </a:lnTo>
                  <a:lnTo>
                    <a:pt x="603250" y="158750"/>
                  </a:lnTo>
                  <a:lnTo>
                    <a:pt x="539750" y="63500"/>
                  </a:lnTo>
                  <a:lnTo>
                    <a:pt x="412750" y="0"/>
                  </a:lnTo>
                  <a:lnTo>
                    <a:pt x="222250" y="0"/>
                  </a:lnTo>
                  <a:close/>
                  <a:moveTo>
                    <a:pt x="-4826000" y="56292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37" name="Freeform 277"/>
            <p:cNvSpPr/>
            <p:nvPr/>
          </p:nvSpPr>
          <p:spPr>
            <a:xfrm>
              <a:off x="6454775" y="5064125"/>
              <a:ext cx="66675" cy="98425"/>
            </a:xfrm>
            <a:custGeom>
              <a:avLst/>
              <a:gdLst/>
              <a:ahLst/>
              <a:cxnLst/>
              <a:rect l="0" t="0" r="0" b="0"/>
              <a:pathLst>
                <a:path w="666750" h="984250">
                  <a:moveTo>
                    <a:pt x="285750" y="0"/>
                  </a:moveTo>
                  <a:lnTo>
                    <a:pt x="158750" y="63500"/>
                  </a:lnTo>
                  <a:lnTo>
                    <a:pt x="63500" y="190500"/>
                  </a:lnTo>
                  <a:lnTo>
                    <a:pt x="0" y="412750"/>
                  </a:lnTo>
                  <a:lnTo>
                    <a:pt x="0" y="571500"/>
                  </a:lnTo>
                  <a:lnTo>
                    <a:pt x="63500" y="793750"/>
                  </a:lnTo>
                  <a:lnTo>
                    <a:pt x="158750" y="952500"/>
                  </a:lnTo>
                  <a:lnTo>
                    <a:pt x="285750" y="984250"/>
                  </a:lnTo>
                  <a:lnTo>
                    <a:pt x="381000" y="984250"/>
                  </a:lnTo>
                  <a:lnTo>
                    <a:pt x="539750" y="952500"/>
                  </a:lnTo>
                  <a:lnTo>
                    <a:pt x="635000" y="793750"/>
                  </a:lnTo>
                  <a:lnTo>
                    <a:pt x="666750" y="571500"/>
                  </a:lnTo>
                  <a:lnTo>
                    <a:pt x="666750" y="412750"/>
                  </a:lnTo>
                  <a:lnTo>
                    <a:pt x="635000" y="190500"/>
                  </a:lnTo>
                  <a:lnTo>
                    <a:pt x="539750" y="63500"/>
                  </a:lnTo>
                  <a:lnTo>
                    <a:pt x="381000" y="0"/>
                  </a:lnTo>
                  <a:lnTo>
                    <a:pt x="285750" y="0"/>
                  </a:lnTo>
                  <a:close/>
                  <a:moveTo>
                    <a:pt x="-8255000" y="56292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38" name="Freeform 278"/>
            <p:cNvSpPr/>
            <p:nvPr/>
          </p:nvSpPr>
          <p:spPr>
            <a:xfrm>
              <a:off x="6553200" y="5153025"/>
              <a:ext cx="9525" cy="9525"/>
            </a:xfrm>
            <a:custGeom>
              <a:avLst/>
              <a:gdLst/>
              <a:ahLst/>
              <a:cxnLst/>
              <a:rect l="0" t="0" r="0" b="0"/>
              <a:pathLst>
                <a:path w="95250" h="95250">
                  <a:moveTo>
                    <a:pt x="63500" y="0"/>
                  </a:moveTo>
                  <a:lnTo>
                    <a:pt x="0" y="63500"/>
                  </a:lnTo>
                  <a:lnTo>
                    <a:pt x="63500" y="95250"/>
                  </a:lnTo>
                  <a:lnTo>
                    <a:pt x="95250" y="63500"/>
                  </a:lnTo>
                  <a:lnTo>
                    <a:pt x="63500" y="0"/>
                  </a:lnTo>
                  <a:close/>
                  <a:moveTo>
                    <a:pt x="-10128250" y="55403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39" name="Freeform 279"/>
            <p:cNvSpPr/>
            <p:nvPr/>
          </p:nvSpPr>
          <p:spPr>
            <a:xfrm>
              <a:off x="6597650" y="5064125"/>
              <a:ext cx="66675" cy="98425"/>
            </a:xfrm>
            <a:custGeom>
              <a:avLst/>
              <a:gdLst/>
              <a:ahLst/>
              <a:cxnLst/>
              <a:rect l="0" t="0" r="0" b="0"/>
              <a:pathLst>
                <a:path w="666750" h="984250">
                  <a:moveTo>
                    <a:pt x="285750" y="0"/>
                  </a:moveTo>
                  <a:lnTo>
                    <a:pt x="127000" y="63500"/>
                  </a:lnTo>
                  <a:lnTo>
                    <a:pt x="31750" y="190500"/>
                  </a:lnTo>
                  <a:lnTo>
                    <a:pt x="0" y="412750"/>
                  </a:lnTo>
                  <a:lnTo>
                    <a:pt x="0" y="571500"/>
                  </a:lnTo>
                  <a:lnTo>
                    <a:pt x="31750" y="793750"/>
                  </a:lnTo>
                  <a:lnTo>
                    <a:pt x="127000" y="952500"/>
                  </a:lnTo>
                  <a:lnTo>
                    <a:pt x="285750" y="984250"/>
                  </a:lnTo>
                  <a:lnTo>
                    <a:pt x="381000" y="984250"/>
                  </a:lnTo>
                  <a:lnTo>
                    <a:pt x="508000" y="952500"/>
                  </a:lnTo>
                  <a:lnTo>
                    <a:pt x="603250" y="793750"/>
                  </a:lnTo>
                  <a:lnTo>
                    <a:pt x="666750" y="571500"/>
                  </a:lnTo>
                  <a:lnTo>
                    <a:pt x="666750" y="412750"/>
                  </a:lnTo>
                  <a:lnTo>
                    <a:pt x="603250" y="190500"/>
                  </a:lnTo>
                  <a:lnTo>
                    <a:pt x="508000" y="63500"/>
                  </a:lnTo>
                  <a:lnTo>
                    <a:pt x="381000" y="0"/>
                  </a:lnTo>
                  <a:lnTo>
                    <a:pt x="285750" y="0"/>
                  </a:lnTo>
                  <a:close/>
                  <a:moveTo>
                    <a:pt x="-9683750" y="56292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40" name="Freeform 280"/>
            <p:cNvSpPr/>
            <p:nvPr/>
          </p:nvSpPr>
          <p:spPr>
            <a:xfrm>
              <a:off x="6689725" y="5064125"/>
              <a:ext cx="66675" cy="98425"/>
            </a:xfrm>
            <a:custGeom>
              <a:avLst/>
              <a:gdLst/>
              <a:ahLst/>
              <a:cxnLst/>
              <a:rect l="0" t="0" r="0" b="0"/>
              <a:pathLst>
                <a:path w="666750" h="984250">
                  <a:moveTo>
                    <a:pt x="254000" y="0"/>
                  </a:moveTo>
                  <a:lnTo>
                    <a:pt x="95250" y="63500"/>
                  </a:lnTo>
                  <a:lnTo>
                    <a:pt x="63500" y="158750"/>
                  </a:lnTo>
                  <a:lnTo>
                    <a:pt x="63500" y="222250"/>
                  </a:lnTo>
                  <a:lnTo>
                    <a:pt x="95250" y="317500"/>
                  </a:lnTo>
                  <a:lnTo>
                    <a:pt x="190500" y="381000"/>
                  </a:lnTo>
                  <a:lnTo>
                    <a:pt x="381000" y="412750"/>
                  </a:lnTo>
                  <a:lnTo>
                    <a:pt x="539750" y="476250"/>
                  </a:lnTo>
                  <a:lnTo>
                    <a:pt x="635000" y="571500"/>
                  </a:lnTo>
                  <a:lnTo>
                    <a:pt x="666750" y="666750"/>
                  </a:lnTo>
                  <a:lnTo>
                    <a:pt x="666750" y="793750"/>
                  </a:lnTo>
                  <a:lnTo>
                    <a:pt x="635000" y="889000"/>
                  </a:lnTo>
                  <a:lnTo>
                    <a:pt x="571500" y="952500"/>
                  </a:lnTo>
                  <a:lnTo>
                    <a:pt x="444500" y="984250"/>
                  </a:lnTo>
                  <a:lnTo>
                    <a:pt x="254000" y="984250"/>
                  </a:lnTo>
                  <a:lnTo>
                    <a:pt x="95250" y="952500"/>
                  </a:lnTo>
                  <a:lnTo>
                    <a:pt x="63500" y="889000"/>
                  </a:lnTo>
                  <a:lnTo>
                    <a:pt x="0" y="793750"/>
                  </a:lnTo>
                  <a:lnTo>
                    <a:pt x="0" y="666750"/>
                  </a:lnTo>
                  <a:lnTo>
                    <a:pt x="63500" y="571500"/>
                  </a:lnTo>
                  <a:lnTo>
                    <a:pt x="158750" y="476250"/>
                  </a:lnTo>
                  <a:lnTo>
                    <a:pt x="285750" y="412750"/>
                  </a:lnTo>
                  <a:lnTo>
                    <a:pt x="476250" y="381000"/>
                  </a:lnTo>
                  <a:lnTo>
                    <a:pt x="571500" y="317500"/>
                  </a:lnTo>
                  <a:lnTo>
                    <a:pt x="635000" y="222250"/>
                  </a:lnTo>
                  <a:lnTo>
                    <a:pt x="635000" y="158750"/>
                  </a:lnTo>
                  <a:lnTo>
                    <a:pt x="571500" y="63500"/>
                  </a:lnTo>
                  <a:lnTo>
                    <a:pt x="444500" y="0"/>
                  </a:lnTo>
                  <a:lnTo>
                    <a:pt x="254000" y="0"/>
                  </a:lnTo>
                  <a:close/>
                  <a:moveTo>
                    <a:pt x="-10604500" y="56292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41" name="Freeform 281"/>
            <p:cNvSpPr/>
            <p:nvPr/>
          </p:nvSpPr>
          <p:spPr>
            <a:xfrm>
              <a:off x="4629150" y="2524125"/>
              <a:ext cx="1978025" cy="790575"/>
            </a:xfrm>
            <a:custGeom>
              <a:avLst/>
              <a:gdLst/>
              <a:ahLst/>
              <a:cxnLst/>
              <a:rect l="0" t="0" r="0" b="0"/>
              <a:pathLst>
                <a:path w="19780250" h="7905750">
                  <a:moveTo>
                    <a:pt x="0" y="7905750"/>
                  </a:moveTo>
                  <a:lnTo>
                    <a:pt x="19780250" y="7905750"/>
                  </a:lnTo>
                  <a:lnTo>
                    <a:pt x="19780250" y="0"/>
                  </a:lnTo>
                  <a:lnTo>
                    <a:pt x="0" y="0"/>
                  </a:lnTo>
                  <a:lnTo>
                    <a:pt x="0" y="7905750"/>
                  </a:lnTo>
                  <a:close/>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42" name="Freeform 282"/>
            <p:cNvSpPr/>
            <p:nvPr/>
          </p:nvSpPr>
          <p:spPr>
            <a:xfrm>
              <a:off x="4629150" y="2524125"/>
              <a:ext cx="1978025" cy="790575"/>
            </a:xfrm>
            <a:custGeom>
              <a:avLst/>
              <a:gdLst/>
              <a:ahLst/>
              <a:cxnLst/>
              <a:rect l="0" t="0" r="0" b="0"/>
              <a:pathLst>
                <a:path w="19780250" h="7905750">
                  <a:moveTo>
                    <a:pt x="0" y="7905750"/>
                  </a:moveTo>
                  <a:lnTo>
                    <a:pt x="19780250" y="7905750"/>
                  </a:lnTo>
                  <a:lnTo>
                    <a:pt x="19780250" y="0"/>
                  </a:lnTo>
                  <a:lnTo>
                    <a:pt x="0" y="0"/>
                  </a:lnTo>
                  <a:lnTo>
                    <a:pt x="0" y="7905750"/>
                  </a:lnTo>
                  <a:close/>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43" name="Freeform 283"/>
            <p:cNvSpPr/>
            <p:nvPr/>
          </p:nvSpPr>
          <p:spPr>
            <a:xfrm>
              <a:off x="4746625" y="2571750"/>
              <a:ext cx="0" cy="98425"/>
            </a:xfrm>
            <a:custGeom>
              <a:avLst/>
              <a:gdLst/>
              <a:ahLst/>
              <a:cxnLst/>
              <a:rect l="0" t="0" r="0" b="0"/>
              <a:pathLst>
                <a:path h="984250">
                  <a:moveTo>
                    <a:pt x="0" y="0"/>
                  </a:moveTo>
                  <a:lnTo>
                    <a:pt x="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44" name="Freeform 284"/>
            <p:cNvSpPr/>
            <p:nvPr/>
          </p:nvSpPr>
          <p:spPr>
            <a:xfrm>
              <a:off x="4784725" y="2571750"/>
              <a:ext cx="0" cy="98425"/>
            </a:xfrm>
            <a:custGeom>
              <a:avLst/>
              <a:gdLst/>
              <a:ahLst/>
              <a:cxnLst/>
              <a:rect l="0" t="0" r="0" b="0"/>
              <a:pathLst>
                <a:path h="984250">
                  <a:moveTo>
                    <a:pt x="0" y="0"/>
                  </a:moveTo>
                  <a:lnTo>
                    <a:pt x="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45" name="Freeform 285"/>
            <p:cNvSpPr/>
            <p:nvPr/>
          </p:nvSpPr>
          <p:spPr>
            <a:xfrm>
              <a:off x="4784725" y="2571750"/>
              <a:ext cx="66675" cy="98425"/>
            </a:xfrm>
            <a:custGeom>
              <a:avLst/>
              <a:gdLst/>
              <a:ahLst/>
              <a:cxnLst/>
              <a:rect l="0" t="0" r="0" b="0"/>
              <a:pathLst>
                <a:path w="666750" h="984250">
                  <a:moveTo>
                    <a:pt x="0" y="0"/>
                  </a:moveTo>
                  <a:lnTo>
                    <a:pt x="349250" y="0"/>
                  </a:lnTo>
                  <a:lnTo>
                    <a:pt x="476250" y="63500"/>
                  </a:lnTo>
                  <a:lnTo>
                    <a:pt x="571500" y="158750"/>
                  </a:lnTo>
                  <a:lnTo>
                    <a:pt x="603250" y="254000"/>
                  </a:lnTo>
                  <a:lnTo>
                    <a:pt x="666750" y="381000"/>
                  </a:lnTo>
                  <a:lnTo>
                    <a:pt x="666750" y="635000"/>
                  </a:lnTo>
                  <a:lnTo>
                    <a:pt x="603250" y="762000"/>
                  </a:lnTo>
                  <a:lnTo>
                    <a:pt x="571500" y="857250"/>
                  </a:lnTo>
                  <a:lnTo>
                    <a:pt x="476250" y="952500"/>
                  </a:lnTo>
                  <a:lnTo>
                    <a:pt x="349250" y="984250"/>
                  </a:lnTo>
                  <a:lnTo>
                    <a:pt x="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46" name="Freeform 286"/>
            <p:cNvSpPr/>
            <p:nvPr/>
          </p:nvSpPr>
          <p:spPr>
            <a:xfrm>
              <a:off x="4746625" y="2771775"/>
              <a:ext cx="0" cy="98425"/>
            </a:xfrm>
            <a:custGeom>
              <a:avLst/>
              <a:gdLst/>
              <a:ahLst/>
              <a:cxnLst/>
              <a:rect l="0" t="0" r="0" b="0"/>
              <a:pathLst>
                <a:path h="984250">
                  <a:moveTo>
                    <a:pt x="0" y="0"/>
                  </a:moveTo>
                  <a:lnTo>
                    <a:pt x="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47" name="Freeform 287"/>
            <p:cNvSpPr/>
            <p:nvPr/>
          </p:nvSpPr>
          <p:spPr>
            <a:xfrm>
              <a:off x="4746625" y="2771775"/>
              <a:ext cx="63500" cy="0"/>
            </a:xfrm>
            <a:custGeom>
              <a:avLst/>
              <a:gdLst/>
              <a:ahLst/>
              <a:cxnLst/>
              <a:rect l="0" t="0" r="0" b="0"/>
              <a:pathLst>
                <a:path w="635000">
                  <a:moveTo>
                    <a:pt x="0" y="0"/>
                  </a:moveTo>
                  <a:lnTo>
                    <a:pt x="63500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48" name="Freeform 288"/>
            <p:cNvSpPr/>
            <p:nvPr/>
          </p:nvSpPr>
          <p:spPr>
            <a:xfrm>
              <a:off x="4746625" y="2816225"/>
              <a:ext cx="38100" cy="0"/>
            </a:xfrm>
            <a:custGeom>
              <a:avLst/>
              <a:gdLst/>
              <a:ahLst/>
              <a:cxnLst/>
              <a:rect l="0" t="0" r="0" b="0"/>
              <a:pathLst>
                <a:path w="381000">
                  <a:moveTo>
                    <a:pt x="0" y="0"/>
                  </a:moveTo>
                  <a:lnTo>
                    <a:pt x="38100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49" name="Freeform 289"/>
            <p:cNvSpPr/>
            <p:nvPr/>
          </p:nvSpPr>
          <p:spPr>
            <a:xfrm>
              <a:off x="4746625" y="2870200"/>
              <a:ext cx="63500" cy="0"/>
            </a:xfrm>
            <a:custGeom>
              <a:avLst/>
              <a:gdLst/>
              <a:ahLst/>
              <a:cxnLst/>
              <a:rect l="0" t="0" r="0" b="0"/>
              <a:pathLst>
                <a:path w="635000">
                  <a:moveTo>
                    <a:pt x="0" y="0"/>
                  </a:moveTo>
                  <a:lnTo>
                    <a:pt x="63500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50" name="Freeform 290"/>
            <p:cNvSpPr/>
            <p:nvPr/>
          </p:nvSpPr>
          <p:spPr>
            <a:xfrm>
              <a:off x="4835525" y="2803525"/>
              <a:ext cx="0" cy="66675"/>
            </a:xfrm>
            <a:custGeom>
              <a:avLst/>
              <a:gdLst/>
              <a:ahLst/>
              <a:cxnLst/>
              <a:rect l="0" t="0" r="0" b="0"/>
              <a:pathLst>
                <a:path h="666750">
                  <a:moveTo>
                    <a:pt x="0" y="0"/>
                  </a:moveTo>
                  <a:lnTo>
                    <a:pt x="0" y="666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51" name="Freeform 291"/>
            <p:cNvSpPr/>
            <p:nvPr/>
          </p:nvSpPr>
          <p:spPr>
            <a:xfrm>
              <a:off x="4835525" y="2803525"/>
              <a:ext cx="53975" cy="66675"/>
            </a:xfrm>
            <a:custGeom>
              <a:avLst/>
              <a:gdLst/>
              <a:ahLst/>
              <a:cxnLst/>
              <a:rect l="0" t="0" r="0" b="0"/>
              <a:pathLst>
                <a:path w="539750" h="666750">
                  <a:moveTo>
                    <a:pt x="0" y="190500"/>
                  </a:moveTo>
                  <a:lnTo>
                    <a:pt x="158750" y="31750"/>
                  </a:lnTo>
                  <a:lnTo>
                    <a:pt x="254000" y="0"/>
                  </a:lnTo>
                  <a:lnTo>
                    <a:pt x="381000" y="0"/>
                  </a:lnTo>
                  <a:lnTo>
                    <a:pt x="476250" y="31750"/>
                  </a:lnTo>
                  <a:lnTo>
                    <a:pt x="539750" y="190500"/>
                  </a:lnTo>
                  <a:lnTo>
                    <a:pt x="539750" y="666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52" name="Freeform 292"/>
            <p:cNvSpPr/>
            <p:nvPr/>
          </p:nvSpPr>
          <p:spPr>
            <a:xfrm>
              <a:off x="4930775" y="2771775"/>
              <a:ext cx="25400" cy="98425"/>
            </a:xfrm>
            <a:custGeom>
              <a:avLst/>
              <a:gdLst/>
              <a:ahLst/>
              <a:cxnLst/>
              <a:rect l="0" t="0" r="0" b="0"/>
              <a:pathLst>
                <a:path w="254000" h="984250">
                  <a:moveTo>
                    <a:pt x="0" y="0"/>
                  </a:moveTo>
                  <a:lnTo>
                    <a:pt x="0" y="793750"/>
                  </a:lnTo>
                  <a:lnTo>
                    <a:pt x="63500" y="920750"/>
                  </a:lnTo>
                  <a:lnTo>
                    <a:pt x="158750" y="984250"/>
                  </a:lnTo>
                  <a:lnTo>
                    <a:pt x="25400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53" name="Freeform 293"/>
            <p:cNvSpPr/>
            <p:nvPr/>
          </p:nvSpPr>
          <p:spPr>
            <a:xfrm>
              <a:off x="4918075" y="2803525"/>
              <a:ext cx="31750" cy="0"/>
            </a:xfrm>
            <a:custGeom>
              <a:avLst/>
              <a:gdLst/>
              <a:ahLst/>
              <a:cxnLst/>
              <a:rect l="0" t="0" r="0" b="0"/>
              <a:pathLst>
                <a:path w="317500">
                  <a:moveTo>
                    <a:pt x="0" y="0"/>
                  </a:moveTo>
                  <a:lnTo>
                    <a:pt x="31750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54" name="Freeform 294"/>
            <p:cNvSpPr/>
            <p:nvPr/>
          </p:nvSpPr>
          <p:spPr>
            <a:xfrm>
              <a:off x="4981575" y="2803525"/>
              <a:ext cx="0" cy="66675"/>
            </a:xfrm>
            <a:custGeom>
              <a:avLst/>
              <a:gdLst/>
              <a:ahLst/>
              <a:cxnLst/>
              <a:rect l="0" t="0" r="0" b="0"/>
              <a:pathLst>
                <a:path h="666750">
                  <a:moveTo>
                    <a:pt x="0" y="0"/>
                  </a:moveTo>
                  <a:lnTo>
                    <a:pt x="0" y="666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55" name="Freeform 295"/>
            <p:cNvSpPr/>
            <p:nvPr/>
          </p:nvSpPr>
          <p:spPr>
            <a:xfrm>
              <a:off x="4981575" y="2803525"/>
              <a:ext cx="38100" cy="28575"/>
            </a:xfrm>
            <a:custGeom>
              <a:avLst/>
              <a:gdLst/>
              <a:ahLst/>
              <a:cxnLst/>
              <a:rect l="0" t="0" r="0" b="0"/>
              <a:pathLst>
                <a:path w="381000" h="285750">
                  <a:moveTo>
                    <a:pt x="0" y="285750"/>
                  </a:moveTo>
                  <a:lnTo>
                    <a:pt x="63500" y="127000"/>
                  </a:lnTo>
                  <a:lnTo>
                    <a:pt x="158750" y="31750"/>
                  </a:lnTo>
                  <a:lnTo>
                    <a:pt x="254000" y="0"/>
                  </a:lnTo>
                  <a:lnTo>
                    <a:pt x="38100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56" name="Freeform 296"/>
            <p:cNvSpPr/>
            <p:nvPr/>
          </p:nvSpPr>
          <p:spPr>
            <a:xfrm>
              <a:off x="5038725" y="2765425"/>
              <a:ext cx="9525" cy="9525"/>
            </a:xfrm>
            <a:custGeom>
              <a:avLst/>
              <a:gdLst/>
              <a:ahLst/>
              <a:cxnLst/>
              <a:rect l="0" t="0" r="0" b="0"/>
              <a:pathLst>
                <a:path w="95250" h="95250">
                  <a:moveTo>
                    <a:pt x="0" y="63500"/>
                  </a:moveTo>
                  <a:lnTo>
                    <a:pt x="63500" y="95250"/>
                  </a:lnTo>
                  <a:lnTo>
                    <a:pt x="95250" y="63500"/>
                  </a:lnTo>
                  <a:lnTo>
                    <a:pt x="63500" y="0"/>
                  </a:lnTo>
                  <a:lnTo>
                    <a:pt x="0" y="63500"/>
                  </a:lnTo>
                  <a:close/>
                  <a:moveTo>
                    <a:pt x="28829000" y="79279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57" name="Freeform 297"/>
            <p:cNvSpPr/>
            <p:nvPr/>
          </p:nvSpPr>
          <p:spPr>
            <a:xfrm>
              <a:off x="5045075" y="2803525"/>
              <a:ext cx="0" cy="66675"/>
            </a:xfrm>
            <a:custGeom>
              <a:avLst/>
              <a:gdLst/>
              <a:ahLst/>
              <a:cxnLst/>
              <a:rect l="0" t="0" r="0" b="0"/>
              <a:pathLst>
                <a:path h="666750">
                  <a:moveTo>
                    <a:pt x="0" y="0"/>
                  </a:moveTo>
                  <a:lnTo>
                    <a:pt x="0" y="666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58" name="Freeform 298"/>
            <p:cNvSpPr/>
            <p:nvPr/>
          </p:nvSpPr>
          <p:spPr>
            <a:xfrm>
              <a:off x="5076825" y="2803525"/>
              <a:ext cx="57150" cy="66675"/>
            </a:xfrm>
            <a:custGeom>
              <a:avLst/>
              <a:gdLst/>
              <a:ahLst/>
              <a:cxnLst/>
              <a:rect l="0" t="0" r="0" b="0"/>
              <a:pathLst>
                <a:path w="571500" h="666750">
                  <a:moveTo>
                    <a:pt x="0" y="285750"/>
                  </a:moveTo>
                  <a:lnTo>
                    <a:pt x="571500" y="285750"/>
                  </a:lnTo>
                  <a:lnTo>
                    <a:pt x="571500" y="190500"/>
                  </a:lnTo>
                  <a:lnTo>
                    <a:pt x="508000" y="95250"/>
                  </a:lnTo>
                  <a:lnTo>
                    <a:pt x="476250" y="31750"/>
                  </a:lnTo>
                  <a:lnTo>
                    <a:pt x="381000" y="0"/>
                  </a:lnTo>
                  <a:lnTo>
                    <a:pt x="222250" y="0"/>
                  </a:lnTo>
                  <a:lnTo>
                    <a:pt x="158750" y="31750"/>
                  </a:lnTo>
                  <a:lnTo>
                    <a:pt x="63500" y="127000"/>
                  </a:lnTo>
                  <a:lnTo>
                    <a:pt x="0" y="285750"/>
                  </a:lnTo>
                  <a:lnTo>
                    <a:pt x="0" y="381000"/>
                  </a:lnTo>
                  <a:lnTo>
                    <a:pt x="63500" y="508000"/>
                  </a:lnTo>
                  <a:lnTo>
                    <a:pt x="158750" y="603250"/>
                  </a:lnTo>
                  <a:lnTo>
                    <a:pt x="222250" y="666750"/>
                  </a:lnTo>
                  <a:lnTo>
                    <a:pt x="381000" y="666750"/>
                  </a:lnTo>
                  <a:lnTo>
                    <a:pt x="476250" y="603250"/>
                  </a:lnTo>
                  <a:lnTo>
                    <a:pt x="57150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59" name="Freeform 299"/>
            <p:cNvSpPr/>
            <p:nvPr/>
          </p:nvSpPr>
          <p:spPr>
            <a:xfrm>
              <a:off x="5162550" y="2803525"/>
              <a:ext cx="50800" cy="66675"/>
            </a:xfrm>
            <a:custGeom>
              <a:avLst/>
              <a:gdLst/>
              <a:ahLst/>
              <a:cxnLst/>
              <a:rect l="0" t="0" r="0" b="0"/>
              <a:pathLst>
                <a:path w="508000" h="666750">
                  <a:moveTo>
                    <a:pt x="508000" y="127000"/>
                  </a:moveTo>
                  <a:lnTo>
                    <a:pt x="476250" y="31750"/>
                  </a:lnTo>
                  <a:lnTo>
                    <a:pt x="317500" y="0"/>
                  </a:lnTo>
                  <a:lnTo>
                    <a:pt x="190500" y="0"/>
                  </a:lnTo>
                  <a:lnTo>
                    <a:pt x="31750" y="31750"/>
                  </a:lnTo>
                  <a:lnTo>
                    <a:pt x="0" y="127000"/>
                  </a:lnTo>
                  <a:lnTo>
                    <a:pt x="31750" y="222250"/>
                  </a:lnTo>
                  <a:lnTo>
                    <a:pt x="127000" y="285750"/>
                  </a:lnTo>
                  <a:lnTo>
                    <a:pt x="381000" y="317500"/>
                  </a:lnTo>
                  <a:lnTo>
                    <a:pt x="476250" y="381000"/>
                  </a:lnTo>
                  <a:lnTo>
                    <a:pt x="508000" y="476250"/>
                  </a:lnTo>
                  <a:lnTo>
                    <a:pt x="508000" y="508000"/>
                  </a:lnTo>
                  <a:lnTo>
                    <a:pt x="476250" y="603250"/>
                  </a:lnTo>
                  <a:lnTo>
                    <a:pt x="317500" y="666750"/>
                  </a:lnTo>
                  <a:lnTo>
                    <a:pt x="190500" y="666750"/>
                  </a:lnTo>
                  <a:lnTo>
                    <a:pt x="31750" y="603250"/>
                  </a:lnTo>
                  <a:lnTo>
                    <a:pt x="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60" name="Freeform 300"/>
            <p:cNvSpPr/>
            <p:nvPr/>
          </p:nvSpPr>
          <p:spPr>
            <a:xfrm>
              <a:off x="4746625" y="2968625"/>
              <a:ext cx="0" cy="98425"/>
            </a:xfrm>
            <a:custGeom>
              <a:avLst/>
              <a:gdLst/>
              <a:ahLst/>
              <a:cxnLst/>
              <a:rect l="0" t="0" r="0" b="0"/>
              <a:pathLst>
                <a:path h="984250">
                  <a:moveTo>
                    <a:pt x="0" y="0"/>
                  </a:moveTo>
                  <a:lnTo>
                    <a:pt x="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61" name="Freeform 301"/>
            <p:cNvSpPr/>
            <p:nvPr/>
          </p:nvSpPr>
          <p:spPr>
            <a:xfrm>
              <a:off x="4746625" y="2968625"/>
              <a:ext cx="38100" cy="98425"/>
            </a:xfrm>
            <a:custGeom>
              <a:avLst/>
              <a:gdLst/>
              <a:ahLst/>
              <a:cxnLst/>
              <a:rect l="0" t="0" r="0" b="0"/>
              <a:pathLst>
                <a:path w="381000" h="984250">
                  <a:moveTo>
                    <a:pt x="0" y="0"/>
                  </a:moveTo>
                  <a:lnTo>
                    <a:pt x="38100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62" name="Freeform 302"/>
            <p:cNvSpPr/>
            <p:nvPr/>
          </p:nvSpPr>
          <p:spPr>
            <a:xfrm>
              <a:off x="4784725" y="2968625"/>
              <a:ext cx="38100" cy="98425"/>
            </a:xfrm>
            <a:custGeom>
              <a:avLst/>
              <a:gdLst/>
              <a:ahLst/>
              <a:cxnLst/>
              <a:rect l="0" t="0" r="0" b="0"/>
              <a:pathLst>
                <a:path w="381000" h="984250">
                  <a:moveTo>
                    <a:pt x="381000" y="0"/>
                  </a:moveTo>
                  <a:lnTo>
                    <a:pt x="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63" name="Freeform 303"/>
            <p:cNvSpPr/>
            <p:nvPr/>
          </p:nvSpPr>
          <p:spPr>
            <a:xfrm>
              <a:off x="4822825" y="2968625"/>
              <a:ext cx="0" cy="98425"/>
            </a:xfrm>
            <a:custGeom>
              <a:avLst/>
              <a:gdLst/>
              <a:ahLst/>
              <a:cxnLst/>
              <a:rect l="0" t="0" r="0" b="0"/>
              <a:pathLst>
                <a:path h="984250">
                  <a:moveTo>
                    <a:pt x="0" y="0"/>
                  </a:moveTo>
                  <a:lnTo>
                    <a:pt x="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64" name="Freeform 304"/>
            <p:cNvSpPr/>
            <p:nvPr/>
          </p:nvSpPr>
          <p:spPr>
            <a:xfrm>
              <a:off x="4854575" y="3000375"/>
              <a:ext cx="57150" cy="66675"/>
            </a:xfrm>
            <a:custGeom>
              <a:avLst/>
              <a:gdLst/>
              <a:ahLst/>
              <a:cxnLst/>
              <a:rect l="0" t="0" r="0" b="0"/>
              <a:pathLst>
                <a:path w="571500" h="666750">
                  <a:moveTo>
                    <a:pt x="0" y="285750"/>
                  </a:moveTo>
                  <a:lnTo>
                    <a:pt x="571500" y="285750"/>
                  </a:lnTo>
                  <a:lnTo>
                    <a:pt x="571500" y="190500"/>
                  </a:lnTo>
                  <a:lnTo>
                    <a:pt x="539750" y="95250"/>
                  </a:lnTo>
                  <a:lnTo>
                    <a:pt x="476250" y="63500"/>
                  </a:lnTo>
                  <a:lnTo>
                    <a:pt x="381000" y="0"/>
                  </a:lnTo>
                  <a:lnTo>
                    <a:pt x="254000" y="0"/>
                  </a:lnTo>
                  <a:lnTo>
                    <a:pt x="158750" y="63500"/>
                  </a:lnTo>
                  <a:lnTo>
                    <a:pt x="63500" y="158750"/>
                  </a:lnTo>
                  <a:lnTo>
                    <a:pt x="0" y="285750"/>
                  </a:lnTo>
                  <a:lnTo>
                    <a:pt x="0" y="381000"/>
                  </a:lnTo>
                  <a:lnTo>
                    <a:pt x="63500" y="539750"/>
                  </a:lnTo>
                  <a:lnTo>
                    <a:pt x="158750" y="603250"/>
                  </a:lnTo>
                  <a:lnTo>
                    <a:pt x="254000" y="666750"/>
                  </a:lnTo>
                  <a:lnTo>
                    <a:pt x="381000" y="666750"/>
                  </a:lnTo>
                  <a:lnTo>
                    <a:pt x="476250" y="603250"/>
                  </a:lnTo>
                  <a:lnTo>
                    <a:pt x="57150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65" name="Freeform 305"/>
            <p:cNvSpPr/>
            <p:nvPr/>
          </p:nvSpPr>
          <p:spPr>
            <a:xfrm>
              <a:off x="4997450" y="3000375"/>
              <a:ext cx="0" cy="66675"/>
            </a:xfrm>
            <a:custGeom>
              <a:avLst/>
              <a:gdLst/>
              <a:ahLst/>
              <a:cxnLst/>
              <a:rect l="0" t="0" r="0" b="0"/>
              <a:pathLst>
                <a:path h="666750">
                  <a:moveTo>
                    <a:pt x="0" y="0"/>
                  </a:moveTo>
                  <a:lnTo>
                    <a:pt x="0" y="666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66" name="Freeform 306"/>
            <p:cNvSpPr/>
            <p:nvPr/>
          </p:nvSpPr>
          <p:spPr>
            <a:xfrm>
              <a:off x="4940300" y="3000375"/>
              <a:ext cx="57150" cy="66675"/>
            </a:xfrm>
            <a:custGeom>
              <a:avLst/>
              <a:gdLst/>
              <a:ahLst/>
              <a:cxnLst/>
              <a:rect l="0" t="0" r="0" b="0"/>
              <a:pathLst>
                <a:path w="571500" h="666750">
                  <a:moveTo>
                    <a:pt x="571500" y="158750"/>
                  </a:moveTo>
                  <a:lnTo>
                    <a:pt x="476250" y="63500"/>
                  </a:lnTo>
                  <a:lnTo>
                    <a:pt x="381000" y="0"/>
                  </a:lnTo>
                  <a:lnTo>
                    <a:pt x="222250" y="0"/>
                  </a:lnTo>
                  <a:lnTo>
                    <a:pt x="158750" y="63500"/>
                  </a:lnTo>
                  <a:lnTo>
                    <a:pt x="63500" y="158750"/>
                  </a:lnTo>
                  <a:lnTo>
                    <a:pt x="0" y="285750"/>
                  </a:lnTo>
                  <a:lnTo>
                    <a:pt x="0" y="381000"/>
                  </a:lnTo>
                  <a:lnTo>
                    <a:pt x="63500" y="539750"/>
                  </a:lnTo>
                  <a:lnTo>
                    <a:pt x="158750" y="603250"/>
                  </a:lnTo>
                  <a:lnTo>
                    <a:pt x="222250" y="666750"/>
                  </a:lnTo>
                  <a:lnTo>
                    <a:pt x="381000" y="666750"/>
                  </a:lnTo>
                  <a:lnTo>
                    <a:pt x="476250" y="603250"/>
                  </a:lnTo>
                  <a:lnTo>
                    <a:pt x="57150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67" name="Freeform 307"/>
            <p:cNvSpPr/>
            <p:nvPr/>
          </p:nvSpPr>
          <p:spPr>
            <a:xfrm>
              <a:off x="5035550" y="3000375"/>
              <a:ext cx="0" cy="66675"/>
            </a:xfrm>
            <a:custGeom>
              <a:avLst/>
              <a:gdLst/>
              <a:ahLst/>
              <a:cxnLst/>
              <a:rect l="0" t="0" r="0" b="0"/>
              <a:pathLst>
                <a:path h="666750">
                  <a:moveTo>
                    <a:pt x="0" y="0"/>
                  </a:moveTo>
                  <a:lnTo>
                    <a:pt x="0" y="666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68" name="Freeform 308"/>
            <p:cNvSpPr/>
            <p:nvPr/>
          </p:nvSpPr>
          <p:spPr>
            <a:xfrm>
              <a:off x="5035550" y="3000375"/>
              <a:ext cx="50800" cy="66675"/>
            </a:xfrm>
            <a:custGeom>
              <a:avLst/>
              <a:gdLst/>
              <a:ahLst/>
              <a:cxnLst/>
              <a:rect l="0" t="0" r="0" b="0"/>
              <a:pathLst>
                <a:path w="508000" h="666750">
                  <a:moveTo>
                    <a:pt x="0" y="190500"/>
                  </a:moveTo>
                  <a:lnTo>
                    <a:pt x="127000" y="63500"/>
                  </a:lnTo>
                  <a:lnTo>
                    <a:pt x="222250" y="0"/>
                  </a:lnTo>
                  <a:lnTo>
                    <a:pt x="381000" y="0"/>
                  </a:lnTo>
                  <a:lnTo>
                    <a:pt x="476250" y="63500"/>
                  </a:lnTo>
                  <a:lnTo>
                    <a:pt x="508000" y="190500"/>
                  </a:lnTo>
                  <a:lnTo>
                    <a:pt x="508000" y="666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69" name="Freeform 309"/>
            <p:cNvSpPr/>
            <p:nvPr/>
          </p:nvSpPr>
          <p:spPr>
            <a:xfrm>
              <a:off x="4746625" y="3165475"/>
              <a:ext cx="0" cy="98425"/>
            </a:xfrm>
            <a:custGeom>
              <a:avLst/>
              <a:gdLst/>
              <a:ahLst/>
              <a:cxnLst/>
              <a:rect l="0" t="0" r="0" b="0"/>
              <a:pathLst>
                <a:path h="984250">
                  <a:moveTo>
                    <a:pt x="0" y="0"/>
                  </a:moveTo>
                  <a:lnTo>
                    <a:pt x="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70" name="Freeform 310"/>
            <p:cNvSpPr/>
            <p:nvPr/>
          </p:nvSpPr>
          <p:spPr>
            <a:xfrm>
              <a:off x="4746625" y="3165475"/>
              <a:ext cx="66675" cy="47625"/>
            </a:xfrm>
            <a:custGeom>
              <a:avLst/>
              <a:gdLst/>
              <a:ahLst/>
              <a:cxnLst/>
              <a:rect l="0" t="0" r="0" b="0"/>
              <a:pathLst>
                <a:path w="666750" h="476250">
                  <a:moveTo>
                    <a:pt x="0" y="0"/>
                  </a:moveTo>
                  <a:lnTo>
                    <a:pt x="444500" y="0"/>
                  </a:lnTo>
                  <a:lnTo>
                    <a:pt x="571500" y="63500"/>
                  </a:lnTo>
                  <a:lnTo>
                    <a:pt x="635000" y="95250"/>
                  </a:lnTo>
                  <a:lnTo>
                    <a:pt x="666750" y="190500"/>
                  </a:lnTo>
                  <a:lnTo>
                    <a:pt x="666750" y="285750"/>
                  </a:lnTo>
                  <a:lnTo>
                    <a:pt x="635000" y="381000"/>
                  </a:lnTo>
                  <a:lnTo>
                    <a:pt x="571500" y="412750"/>
                  </a:lnTo>
                  <a:lnTo>
                    <a:pt x="444500" y="476250"/>
                  </a:lnTo>
                  <a:lnTo>
                    <a:pt x="0" y="476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71" name="Freeform 311"/>
            <p:cNvSpPr/>
            <p:nvPr/>
          </p:nvSpPr>
          <p:spPr>
            <a:xfrm>
              <a:off x="4781550" y="3213100"/>
              <a:ext cx="31750" cy="50800"/>
            </a:xfrm>
            <a:custGeom>
              <a:avLst/>
              <a:gdLst/>
              <a:ahLst/>
              <a:cxnLst/>
              <a:rect l="0" t="0" r="0" b="0"/>
              <a:pathLst>
                <a:path w="317500" h="508000">
                  <a:moveTo>
                    <a:pt x="0" y="0"/>
                  </a:moveTo>
                  <a:lnTo>
                    <a:pt x="31750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72" name="Freeform 312"/>
            <p:cNvSpPr/>
            <p:nvPr/>
          </p:nvSpPr>
          <p:spPr>
            <a:xfrm>
              <a:off x="4845050" y="3165475"/>
              <a:ext cx="0" cy="98425"/>
            </a:xfrm>
            <a:custGeom>
              <a:avLst/>
              <a:gdLst/>
              <a:ahLst/>
              <a:cxnLst/>
              <a:rect l="0" t="0" r="0" b="0"/>
              <a:pathLst>
                <a:path h="984250">
                  <a:moveTo>
                    <a:pt x="0" y="0"/>
                  </a:moveTo>
                  <a:lnTo>
                    <a:pt x="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73" name="Freeform 313"/>
            <p:cNvSpPr/>
            <p:nvPr/>
          </p:nvSpPr>
          <p:spPr>
            <a:xfrm>
              <a:off x="4845050" y="3165475"/>
              <a:ext cx="38100" cy="98425"/>
            </a:xfrm>
            <a:custGeom>
              <a:avLst/>
              <a:gdLst/>
              <a:ahLst/>
              <a:cxnLst/>
              <a:rect l="0" t="0" r="0" b="0"/>
              <a:pathLst>
                <a:path w="381000" h="984250">
                  <a:moveTo>
                    <a:pt x="0" y="0"/>
                  </a:moveTo>
                  <a:lnTo>
                    <a:pt x="38100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74" name="Freeform 314"/>
            <p:cNvSpPr/>
            <p:nvPr/>
          </p:nvSpPr>
          <p:spPr>
            <a:xfrm>
              <a:off x="4883150" y="3165475"/>
              <a:ext cx="38100" cy="98425"/>
            </a:xfrm>
            <a:custGeom>
              <a:avLst/>
              <a:gdLst/>
              <a:ahLst/>
              <a:cxnLst/>
              <a:rect l="0" t="0" r="0" b="0"/>
              <a:pathLst>
                <a:path w="381000" h="984250">
                  <a:moveTo>
                    <a:pt x="381000" y="0"/>
                  </a:moveTo>
                  <a:lnTo>
                    <a:pt x="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75" name="Freeform 315"/>
            <p:cNvSpPr/>
            <p:nvPr/>
          </p:nvSpPr>
          <p:spPr>
            <a:xfrm>
              <a:off x="4921250" y="3165475"/>
              <a:ext cx="0" cy="98425"/>
            </a:xfrm>
            <a:custGeom>
              <a:avLst/>
              <a:gdLst/>
              <a:ahLst/>
              <a:cxnLst/>
              <a:rect l="0" t="0" r="0" b="0"/>
              <a:pathLst>
                <a:path h="984250">
                  <a:moveTo>
                    <a:pt x="0" y="0"/>
                  </a:moveTo>
                  <a:lnTo>
                    <a:pt x="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76" name="Freeform 316"/>
            <p:cNvSpPr/>
            <p:nvPr/>
          </p:nvSpPr>
          <p:spPr>
            <a:xfrm>
              <a:off x="4956175" y="3165475"/>
              <a:ext cx="63500" cy="98425"/>
            </a:xfrm>
            <a:custGeom>
              <a:avLst/>
              <a:gdLst/>
              <a:ahLst/>
              <a:cxnLst/>
              <a:rect l="0" t="0" r="0" b="0"/>
              <a:pathLst>
                <a:path w="635000" h="984250">
                  <a:moveTo>
                    <a:pt x="635000" y="158750"/>
                  </a:moveTo>
                  <a:lnTo>
                    <a:pt x="539750" y="63500"/>
                  </a:lnTo>
                  <a:lnTo>
                    <a:pt x="412750" y="0"/>
                  </a:lnTo>
                  <a:lnTo>
                    <a:pt x="222250" y="0"/>
                  </a:lnTo>
                  <a:lnTo>
                    <a:pt x="63500" y="63500"/>
                  </a:lnTo>
                  <a:lnTo>
                    <a:pt x="0" y="158750"/>
                  </a:lnTo>
                  <a:lnTo>
                    <a:pt x="0" y="222250"/>
                  </a:lnTo>
                  <a:lnTo>
                    <a:pt x="31750" y="317500"/>
                  </a:lnTo>
                  <a:lnTo>
                    <a:pt x="63500" y="381000"/>
                  </a:lnTo>
                  <a:lnTo>
                    <a:pt x="158750" y="412750"/>
                  </a:lnTo>
                  <a:lnTo>
                    <a:pt x="444500" y="508000"/>
                  </a:lnTo>
                  <a:lnTo>
                    <a:pt x="539750" y="571500"/>
                  </a:lnTo>
                  <a:lnTo>
                    <a:pt x="603250" y="603250"/>
                  </a:lnTo>
                  <a:lnTo>
                    <a:pt x="635000" y="698500"/>
                  </a:lnTo>
                  <a:lnTo>
                    <a:pt x="635000" y="857250"/>
                  </a:lnTo>
                  <a:lnTo>
                    <a:pt x="539750" y="952500"/>
                  </a:lnTo>
                  <a:lnTo>
                    <a:pt x="412750" y="984250"/>
                  </a:lnTo>
                  <a:lnTo>
                    <a:pt x="222250" y="984250"/>
                  </a:lnTo>
                  <a:lnTo>
                    <a:pt x="63500" y="952500"/>
                  </a:lnTo>
                  <a:lnTo>
                    <a:pt x="0" y="857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77" name="Freeform 317"/>
            <p:cNvSpPr/>
            <p:nvPr/>
          </p:nvSpPr>
          <p:spPr>
            <a:xfrm>
              <a:off x="6346825" y="2571750"/>
              <a:ext cx="25400" cy="98425"/>
            </a:xfrm>
            <a:custGeom>
              <a:avLst/>
              <a:gdLst/>
              <a:ahLst/>
              <a:cxnLst/>
              <a:rect l="0" t="0" r="0" b="0"/>
              <a:pathLst>
                <a:path w="254000" h="984250">
                  <a:moveTo>
                    <a:pt x="0" y="190500"/>
                  </a:moveTo>
                  <a:lnTo>
                    <a:pt x="95250" y="158750"/>
                  </a:lnTo>
                  <a:lnTo>
                    <a:pt x="254000" y="0"/>
                  </a:lnTo>
                  <a:lnTo>
                    <a:pt x="25400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78" name="Freeform 318"/>
            <p:cNvSpPr/>
            <p:nvPr/>
          </p:nvSpPr>
          <p:spPr>
            <a:xfrm>
              <a:off x="6426200" y="2571750"/>
              <a:ext cx="66675" cy="98425"/>
            </a:xfrm>
            <a:custGeom>
              <a:avLst/>
              <a:gdLst/>
              <a:ahLst/>
              <a:cxnLst/>
              <a:rect l="0" t="0" r="0" b="0"/>
              <a:pathLst>
                <a:path w="666750" h="984250">
                  <a:moveTo>
                    <a:pt x="285750" y="0"/>
                  </a:moveTo>
                  <a:lnTo>
                    <a:pt x="158750" y="63500"/>
                  </a:lnTo>
                  <a:lnTo>
                    <a:pt x="63500" y="190500"/>
                  </a:lnTo>
                  <a:lnTo>
                    <a:pt x="0" y="444500"/>
                  </a:lnTo>
                  <a:lnTo>
                    <a:pt x="0" y="571500"/>
                  </a:lnTo>
                  <a:lnTo>
                    <a:pt x="63500" y="825500"/>
                  </a:lnTo>
                  <a:lnTo>
                    <a:pt x="158750" y="952500"/>
                  </a:lnTo>
                  <a:lnTo>
                    <a:pt x="285750" y="984250"/>
                  </a:lnTo>
                  <a:lnTo>
                    <a:pt x="381000" y="984250"/>
                  </a:lnTo>
                  <a:lnTo>
                    <a:pt x="539750" y="952500"/>
                  </a:lnTo>
                  <a:lnTo>
                    <a:pt x="635000" y="825500"/>
                  </a:lnTo>
                  <a:lnTo>
                    <a:pt x="666750" y="571500"/>
                  </a:lnTo>
                  <a:lnTo>
                    <a:pt x="666750" y="444500"/>
                  </a:lnTo>
                  <a:lnTo>
                    <a:pt x="635000" y="190500"/>
                  </a:lnTo>
                  <a:lnTo>
                    <a:pt x="539750" y="63500"/>
                  </a:lnTo>
                  <a:lnTo>
                    <a:pt x="381000" y="0"/>
                  </a:lnTo>
                  <a:lnTo>
                    <a:pt x="285750" y="0"/>
                  </a:lnTo>
                  <a:close/>
                  <a:moveTo>
                    <a:pt x="16954500" y="8121650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79" name="Freeform 319"/>
            <p:cNvSpPr/>
            <p:nvPr/>
          </p:nvSpPr>
          <p:spPr>
            <a:xfrm>
              <a:off x="5972175" y="2771775"/>
              <a:ext cx="22225" cy="98425"/>
            </a:xfrm>
            <a:custGeom>
              <a:avLst/>
              <a:gdLst/>
              <a:ahLst/>
              <a:cxnLst/>
              <a:rect l="0" t="0" r="0" b="0"/>
              <a:pathLst>
                <a:path w="222250" h="984250">
                  <a:moveTo>
                    <a:pt x="0" y="190500"/>
                  </a:moveTo>
                  <a:lnTo>
                    <a:pt x="95250" y="127000"/>
                  </a:lnTo>
                  <a:lnTo>
                    <a:pt x="222250" y="0"/>
                  </a:lnTo>
                  <a:lnTo>
                    <a:pt x="22225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80" name="Freeform 320"/>
            <p:cNvSpPr/>
            <p:nvPr/>
          </p:nvSpPr>
          <p:spPr>
            <a:xfrm>
              <a:off x="6051550" y="2771775"/>
              <a:ext cx="66675" cy="98425"/>
            </a:xfrm>
            <a:custGeom>
              <a:avLst/>
              <a:gdLst/>
              <a:ahLst/>
              <a:cxnLst/>
              <a:rect l="0" t="0" r="0" b="0"/>
              <a:pathLst>
                <a:path w="666750" h="984250">
                  <a:moveTo>
                    <a:pt x="95250" y="0"/>
                  </a:moveTo>
                  <a:lnTo>
                    <a:pt x="603250" y="0"/>
                  </a:lnTo>
                  <a:lnTo>
                    <a:pt x="317500" y="349250"/>
                  </a:lnTo>
                  <a:lnTo>
                    <a:pt x="476250" y="349250"/>
                  </a:lnTo>
                  <a:lnTo>
                    <a:pt x="571500" y="412750"/>
                  </a:lnTo>
                  <a:lnTo>
                    <a:pt x="603250" y="444500"/>
                  </a:lnTo>
                  <a:lnTo>
                    <a:pt x="666750" y="603250"/>
                  </a:lnTo>
                  <a:lnTo>
                    <a:pt x="666750" y="698500"/>
                  </a:lnTo>
                  <a:lnTo>
                    <a:pt x="603250" y="825500"/>
                  </a:lnTo>
                  <a:lnTo>
                    <a:pt x="508000" y="920750"/>
                  </a:lnTo>
                  <a:lnTo>
                    <a:pt x="381000" y="984250"/>
                  </a:lnTo>
                  <a:lnTo>
                    <a:pt x="222250" y="984250"/>
                  </a:lnTo>
                  <a:lnTo>
                    <a:pt x="95250" y="920750"/>
                  </a:lnTo>
                  <a:lnTo>
                    <a:pt x="31750" y="889000"/>
                  </a:lnTo>
                  <a:lnTo>
                    <a:pt x="0" y="793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81" name="Freeform 321"/>
            <p:cNvSpPr/>
            <p:nvPr/>
          </p:nvSpPr>
          <p:spPr>
            <a:xfrm>
              <a:off x="6143625" y="2771775"/>
              <a:ext cx="63500" cy="98425"/>
            </a:xfrm>
            <a:custGeom>
              <a:avLst/>
              <a:gdLst/>
              <a:ahLst/>
              <a:cxnLst/>
              <a:rect l="0" t="0" r="0" b="0"/>
              <a:pathLst>
                <a:path w="635000" h="984250">
                  <a:moveTo>
                    <a:pt x="635000" y="317500"/>
                  </a:moveTo>
                  <a:lnTo>
                    <a:pt x="571500" y="444500"/>
                  </a:lnTo>
                  <a:lnTo>
                    <a:pt x="476250" y="539750"/>
                  </a:lnTo>
                  <a:lnTo>
                    <a:pt x="349250" y="603250"/>
                  </a:lnTo>
                  <a:lnTo>
                    <a:pt x="285750" y="603250"/>
                  </a:lnTo>
                  <a:lnTo>
                    <a:pt x="158750" y="539750"/>
                  </a:lnTo>
                  <a:lnTo>
                    <a:pt x="63500" y="444500"/>
                  </a:lnTo>
                  <a:lnTo>
                    <a:pt x="0" y="317500"/>
                  </a:lnTo>
                  <a:lnTo>
                    <a:pt x="0" y="254000"/>
                  </a:lnTo>
                  <a:lnTo>
                    <a:pt x="63500" y="127000"/>
                  </a:lnTo>
                  <a:lnTo>
                    <a:pt x="158750" y="31750"/>
                  </a:lnTo>
                  <a:lnTo>
                    <a:pt x="285750" y="0"/>
                  </a:lnTo>
                  <a:lnTo>
                    <a:pt x="349250" y="0"/>
                  </a:lnTo>
                  <a:lnTo>
                    <a:pt x="476250" y="31750"/>
                  </a:lnTo>
                  <a:lnTo>
                    <a:pt x="571500" y="127000"/>
                  </a:lnTo>
                  <a:lnTo>
                    <a:pt x="635000" y="317500"/>
                  </a:lnTo>
                  <a:lnTo>
                    <a:pt x="635000" y="539750"/>
                  </a:lnTo>
                  <a:lnTo>
                    <a:pt x="571500" y="793750"/>
                  </a:lnTo>
                  <a:lnTo>
                    <a:pt x="476250" y="920750"/>
                  </a:lnTo>
                  <a:lnTo>
                    <a:pt x="349250" y="984250"/>
                  </a:lnTo>
                  <a:lnTo>
                    <a:pt x="254000" y="984250"/>
                  </a:lnTo>
                  <a:lnTo>
                    <a:pt x="95250" y="920750"/>
                  </a:lnTo>
                  <a:lnTo>
                    <a:pt x="63500" y="8255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82" name="Freeform 322"/>
            <p:cNvSpPr/>
            <p:nvPr/>
          </p:nvSpPr>
          <p:spPr>
            <a:xfrm>
              <a:off x="6254750" y="2771775"/>
              <a:ext cx="22225" cy="98425"/>
            </a:xfrm>
            <a:custGeom>
              <a:avLst/>
              <a:gdLst/>
              <a:ahLst/>
              <a:cxnLst/>
              <a:rect l="0" t="0" r="0" b="0"/>
              <a:pathLst>
                <a:path w="222250" h="984250">
                  <a:moveTo>
                    <a:pt x="0" y="190500"/>
                  </a:moveTo>
                  <a:lnTo>
                    <a:pt x="95250" y="127000"/>
                  </a:lnTo>
                  <a:lnTo>
                    <a:pt x="222250" y="0"/>
                  </a:lnTo>
                  <a:lnTo>
                    <a:pt x="22225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83" name="Freeform 323"/>
            <p:cNvSpPr/>
            <p:nvPr/>
          </p:nvSpPr>
          <p:spPr>
            <a:xfrm>
              <a:off x="6334125" y="2771775"/>
              <a:ext cx="66675" cy="98425"/>
            </a:xfrm>
            <a:custGeom>
              <a:avLst/>
              <a:gdLst/>
              <a:ahLst/>
              <a:cxnLst/>
              <a:rect l="0" t="0" r="0" b="0"/>
              <a:pathLst>
                <a:path w="666750" h="984250">
                  <a:moveTo>
                    <a:pt x="31750" y="222250"/>
                  </a:moveTo>
                  <a:lnTo>
                    <a:pt x="31750" y="190500"/>
                  </a:lnTo>
                  <a:lnTo>
                    <a:pt x="95250" y="95250"/>
                  </a:lnTo>
                  <a:lnTo>
                    <a:pt x="127000" y="31750"/>
                  </a:lnTo>
                  <a:lnTo>
                    <a:pt x="222250" y="0"/>
                  </a:lnTo>
                  <a:lnTo>
                    <a:pt x="412750" y="0"/>
                  </a:lnTo>
                  <a:lnTo>
                    <a:pt x="508000" y="31750"/>
                  </a:lnTo>
                  <a:lnTo>
                    <a:pt x="571500" y="95250"/>
                  </a:lnTo>
                  <a:lnTo>
                    <a:pt x="603250" y="190500"/>
                  </a:lnTo>
                  <a:lnTo>
                    <a:pt x="603250" y="254000"/>
                  </a:lnTo>
                  <a:lnTo>
                    <a:pt x="571500" y="349250"/>
                  </a:lnTo>
                  <a:lnTo>
                    <a:pt x="476250" y="508000"/>
                  </a:lnTo>
                  <a:lnTo>
                    <a:pt x="0" y="984250"/>
                  </a:lnTo>
                  <a:lnTo>
                    <a:pt x="66675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84" name="Freeform 324"/>
            <p:cNvSpPr/>
            <p:nvPr/>
          </p:nvSpPr>
          <p:spPr>
            <a:xfrm>
              <a:off x="6426200" y="2771775"/>
              <a:ext cx="66675" cy="98425"/>
            </a:xfrm>
            <a:custGeom>
              <a:avLst/>
              <a:gdLst/>
              <a:ahLst/>
              <a:cxnLst/>
              <a:rect l="0" t="0" r="0" b="0"/>
              <a:pathLst>
                <a:path w="666750" h="984250">
                  <a:moveTo>
                    <a:pt x="63500" y="222250"/>
                  </a:moveTo>
                  <a:lnTo>
                    <a:pt x="63500" y="190500"/>
                  </a:lnTo>
                  <a:lnTo>
                    <a:pt x="95250" y="95250"/>
                  </a:lnTo>
                  <a:lnTo>
                    <a:pt x="158750" y="31750"/>
                  </a:lnTo>
                  <a:lnTo>
                    <a:pt x="254000" y="0"/>
                  </a:lnTo>
                  <a:lnTo>
                    <a:pt x="444500" y="0"/>
                  </a:lnTo>
                  <a:lnTo>
                    <a:pt x="539750" y="31750"/>
                  </a:lnTo>
                  <a:lnTo>
                    <a:pt x="571500" y="95250"/>
                  </a:lnTo>
                  <a:lnTo>
                    <a:pt x="635000" y="190500"/>
                  </a:lnTo>
                  <a:lnTo>
                    <a:pt x="635000" y="254000"/>
                  </a:lnTo>
                  <a:lnTo>
                    <a:pt x="571500" y="349250"/>
                  </a:lnTo>
                  <a:lnTo>
                    <a:pt x="476250" y="508000"/>
                  </a:lnTo>
                  <a:lnTo>
                    <a:pt x="0" y="984250"/>
                  </a:lnTo>
                  <a:lnTo>
                    <a:pt x="66675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85" name="Freeform 325"/>
            <p:cNvSpPr/>
            <p:nvPr/>
          </p:nvSpPr>
          <p:spPr>
            <a:xfrm>
              <a:off x="5603875" y="2968625"/>
              <a:ext cx="66675" cy="98425"/>
            </a:xfrm>
            <a:custGeom>
              <a:avLst/>
              <a:gdLst/>
              <a:ahLst/>
              <a:cxnLst/>
              <a:rect l="0" t="0" r="0" b="0"/>
              <a:pathLst>
                <a:path w="666750" h="984250">
                  <a:moveTo>
                    <a:pt x="285750" y="0"/>
                  </a:moveTo>
                  <a:lnTo>
                    <a:pt x="127000" y="31750"/>
                  </a:lnTo>
                  <a:lnTo>
                    <a:pt x="63500" y="190500"/>
                  </a:lnTo>
                  <a:lnTo>
                    <a:pt x="0" y="412750"/>
                  </a:lnTo>
                  <a:lnTo>
                    <a:pt x="0" y="571500"/>
                  </a:lnTo>
                  <a:lnTo>
                    <a:pt x="63500" y="793750"/>
                  </a:lnTo>
                  <a:lnTo>
                    <a:pt x="127000" y="920750"/>
                  </a:lnTo>
                  <a:lnTo>
                    <a:pt x="285750" y="984250"/>
                  </a:lnTo>
                  <a:lnTo>
                    <a:pt x="381000" y="984250"/>
                  </a:lnTo>
                  <a:lnTo>
                    <a:pt x="508000" y="920750"/>
                  </a:lnTo>
                  <a:lnTo>
                    <a:pt x="603250" y="793750"/>
                  </a:lnTo>
                  <a:lnTo>
                    <a:pt x="666750" y="571500"/>
                  </a:lnTo>
                  <a:lnTo>
                    <a:pt x="666750" y="412750"/>
                  </a:lnTo>
                  <a:lnTo>
                    <a:pt x="603250" y="190500"/>
                  </a:lnTo>
                  <a:lnTo>
                    <a:pt x="508000" y="31750"/>
                  </a:lnTo>
                  <a:lnTo>
                    <a:pt x="381000" y="0"/>
                  </a:lnTo>
                  <a:lnTo>
                    <a:pt x="285750" y="0"/>
                  </a:lnTo>
                  <a:close/>
                  <a:moveTo>
                    <a:pt x="21209000" y="77247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86" name="Freeform 326"/>
            <p:cNvSpPr/>
            <p:nvPr/>
          </p:nvSpPr>
          <p:spPr>
            <a:xfrm>
              <a:off x="5702300" y="3057525"/>
              <a:ext cx="9525" cy="9525"/>
            </a:xfrm>
            <a:custGeom>
              <a:avLst/>
              <a:gdLst/>
              <a:ahLst/>
              <a:cxnLst/>
              <a:rect l="0" t="0" r="0" b="0"/>
              <a:pathLst>
                <a:path w="95250" h="95250">
                  <a:moveTo>
                    <a:pt x="63500" y="0"/>
                  </a:moveTo>
                  <a:lnTo>
                    <a:pt x="0" y="31750"/>
                  </a:lnTo>
                  <a:lnTo>
                    <a:pt x="63500" y="95250"/>
                  </a:lnTo>
                  <a:lnTo>
                    <a:pt x="95250" y="31750"/>
                  </a:lnTo>
                  <a:lnTo>
                    <a:pt x="63500" y="0"/>
                  </a:lnTo>
                  <a:close/>
                  <a:moveTo>
                    <a:pt x="19335750" y="76358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87" name="Freeform 327"/>
            <p:cNvSpPr/>
            <p:nvPr/>
          </p:nvSpPr>
          <p:spPr>
            <a:xfrm>
              <a:off x="5762625" y="2968625"/>
              <a:ext cx="47625" cy="98425"/>
            </a:xfrm>
            <a:custGeom>
              <a:avLst/>
              <a:gdLst/>
              <a:ahLst/>
              <a:cxnLst/>
              <a:rect l="0" t="0" r="0" b="0"/>
              <a:pathLst>
                <a:path w="476250" h="984250">
                  <a:moveTo>
                    <a:pt x="476250" y="0"/>
                  </a:moveTo>
                  <a:lnTo>
                    <a:pt x="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88" name="Freeform 328"/>
            <p:cNvSpPr/>
            <p:nvPr/>
          </p:nvSpPr>
          <p:spPr>
            <a:xfrm>
              <a:off x="5746750" y="2968625"/>
              <a:ext cx="63500" cy="0"/>
            </a:xfrm>
            <a:custGeom>
              <a:avLst/>
              <a:gdLst/>
              <a:ahLst/>
              <a:cxnLst/>
              <a:rect l="0" t="0" r="0" b="0"/>
              <a:pathLst>
                <a:path w="635000">
                  <a:moveTo>
                    <a:pt x="0" y="0"/>
                  </a:moveTo>
                  <a:lnTo>
                    <a:pt x="63500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89" name="Freeform 329"/>
            <p:cNvSpPr/>
            <p:nvPr/>
          </p:nvSpPr>
          <p:spPr>
            <a:xfrm>
              <a:off x="5854700" y="2968625"/>
              <a:ext cx="22225" cy="98425"/>
            </a:xfrm>
            <a:custGeom>
              <a:avLst/>
              <a:gdLst/>
              <a:ahLst/>
              <a:cxnLst/>
              <a:rect l="0" t="0" r="0" b="0"/>
              <a:pathLst>
                <a:path w="222250" h="984250">
                  <a:moveTo>
                    <a:pt x="0" y="190500"/>
                  </a:moveTo>
                  <a:lnTo>
                    <a:pt x="95250" y="127000"/>
                  </a:lnTo>
                  <a:lnTo>
                    <a:pt x="222250" y="0"/>
                  </a:lnTo>
                  <a:lnTo>
                    <a:pt x="22225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90" name="Freeform 330"/>
            <p:cNvSpPr/>
            <p:nvPr/>
          </p:nvSpPr>
          <p:spPr>
            <a:xfrm>
              <a:off x="5934075" y="2968625"/>
              <a:ext cx="69850" cy="66675"/>
            </a:xfrm>
            <a:custGeom>
              <a:avLst/>
              <a:gdLst/>
              <a:ahLst/>
              <a:cxnLst/>
              <a:rect l="0" t="0" r="0" b="0"/>
              <a:pathLst>
                <a:path w="698500" h="666750">
                  <a:moveTo>
                    <a:pt x="476250" y="0"/>
                  </a:moveTo>
                  <a:lnTo>
                    <a:pt x="0" y="666750"/>
                  </a:lnTo>
                  <a:lnTo>
                    <a:pt x="698500" y="666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91" name="Freeform 331"/>
            <p:cNvSpPr/>
            <p:nvPr/>
          </p:nvSpPr>
          <p:spPr>
            <a:xfrm>
              <a:off x="5981700" y="2968625"/>
              <a:ext cx="0" cy="98425"/>
            </a:xfrm>
            <a:custGeom>
              <a:avLst/>
              <a:gdLst/>
              <a:ahLst/>
              <a:cxnLst/>
              <a:rect l="0" t="0" r="0" b="0"/>
              <a:pathLst>
                <a:path h="984250">
                  <a:moveTo>
                    <a:pt x="0" y="0"/>
                  </a:moveTo>
                  <a:lnTo>
                    <a:pt x="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92" name="Freeform 332"/>
            <p:cNvSpPr/>
            <p:nvPr/>
          </p:nvSpPr>
          <p:spPr>
            <a:xfrm>
              <a:off x="6026150" y="2968625"/>
              <a:ext cx="66675" cy="98425"/>
            </a:xfrm>
            <a:custGeom>
              <a:avLst/>
              <a:gdLst/>
              <a:ahLst/>
              <a:cxnLst/>
              <a:rect l="0" t="0" r="0" b="0"/>
              <a:pathLst>
                <a:path w="666750" h="984250">
                  <a:moveTo>
                    <a:pt x="95250" y="0"/>
                  </a:moveTo>
                  <a:lnTo>
                    <a:pt x="635000" y="0"/>
                  </a:lnTo>
                  <a:lnTo>
                    <a:pt x="349250" y="381000"/>
                  </a:lnTo>
                  <a:lnTo>
                    <a:pt x="476250" y="381000"/>
                  </a:lnTo>
                  <a:lnTo>
                    <a:pt x="571500" y="412750"/>
                  </a:lnTo>
                  <a:lnTo>
                    <a:pt x="635000" y="476250"/>
                  </a:lnTo>
                  <a:lnTo>
                    <a:pt x="666750" y="603250"/>
                  </a:lnTo>
                  <a:lnTo>
                    <a:pt x="666750" y="698500"/>
                  </a:lnTo>
                  <a:lnTo>
                    <a:pt x="635000" y="857250"/>
                  </a:lnTo>
                  <a:lnTo>
                    <a:pt x="539750" y="920750"/>
                  </a:lnTo>
                  <a:lnTo>
                    <a:pt x="381000" y="984250"/>
                  </a:lnTo>
                  <a:lnTo>
                    <a:pt x="254000" y="984250"/>
                  </a:lnTo>
                  <a:lnTo>
                    <a:pt x="95250" y="920750"/>
                  </a:lnTo>
                  <a:lnTo>
                    <a:pt x="63500" y="889000"/>
                  </a:lnTo>
                  <a:lnTo>
                    <a:pt x="0" y="793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93" name="Freeform 333"/>
            <p:cNvSpPr/>
            <p:nvPr/>
          </p:nvSpPr>
          <p:spPr>
            <a:xfrm>
              <a:off x="6127750" y="2968625"/>
              <a:ext cx="0" cy="98425"/>
            </a:xfrm>
            <a:custGeom>
              <a:avLst/>
              <a:gdLst/>
              <a:ahLst/>
              <a:cxnLst/>
              <a:rect l="0" t="0" r="0" b="0"/>
              <a:pathLst>
                <a:path h="984250">
                  <a:moveTo>
                    <a:pt x="0" y="0"/>
                  </a:moveTo>
                  <a:lnTo>
                    <a:pt x="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94" name="Freeform 334"/>
            <p:cNvSpPr/>
            <p:nvPr/>
          </p:nvSpPr>
          <p:spPr>
            <a:xfrm>
              <a:off x="6127750" y="2968625"/>
              <a:ext cx="60325" cy="0"/>
            </a:xfrm>
            <a:custGeom>
              <a:avLst/>
              <a:gdLst/>
              <a:ahLst/>
              <a:cxnLst/>
              <a:rect l="0" t="0" r="0" b="0"/>
              <a:pathLst>
                <a:path w="603250">
                  <a:moveTo>
                    <a:pt x="0" y="0"/>
                  </a:moveTo>
                  <a:lnTo>
                    <a:pt x="60325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95" name="Freeform 335"/>
            <p:cNvSpPr/>
            <p:nvPr/>
          </p:nvSpPr>
          <p:spPr>
            <a:xfrm>
              <a:off x="6127750" y="3016250"/>
              <a:ext cx="34925" cy="0"/>
            </a:xfrm>
            <a:custGeom>
              <a:avLst/>
              <a:gdLst/>
              <a:ahLst/>
              <a:cxnLst/>
              <a:rect l="0" t="0" r="0" b="0"/>
              <a:pathLst>
                <a:path w="349250">
                  <a:moveTo>
                    <a:pt x="0" y="0"/>
                  </a:moveTo>
                  <a:lnTo>
                    <a:pt x="34925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96" name="Freeform 336"/>
            <p:cNvSpPr/>
            <p:nvPr/>
          </p:nvSpPr>
          <p:spPr>
            <a:xfrm>
              <a:off x="6127750" y="3067050"/>
              <a:ext cx="60325" cy="0"/>
            </a:xfrm>
            <a:custGeom>
              <a:avLst/>
              <a:gdLst/>
              <a:ahLst/>
              <a:cxnLst/>
              <a:rect l="0" t="0" r="0" b="0"/>
              <a:pathLst>
                <a:path w="603250">
                  <a:moveTo>
                    <a:pt x="0" y="0"/>
                  </a:moveTo>
                  <a:lnTo>
                    <a:pt x="60325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97" name="Freeform 337"/>
            <p:cNvSpPr/>
            <p:nvPr/>
          </p:nvSpPr>
          <p:spPr>
            <a:xfrm>
              <a:off x="6216650" y="3025775"/>
              <a:ext cx="82550" cy="0"/>
            </a:xfrm>
            <a:custGeom>
              <a:avLst/>
              <a:gdLst/>
              <a:ahLst/>
              <a:cxnLst/>
              <a:rect l="0" t="0" r="0" b="0"/>
              <a:pathLst>
                <a:path w="825500">
                  <a:moveTo>
                    <a:pt x="0" y="0"/>
                  </a:moveTo>
                  <a:lnTo>
                    <a:pt x="82550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98" name="Freeform 338"/>
            <p:cNvSpPr/>
            <p:nvPr/>
          </p:nvSpPr>
          <p:spPr>
            <a:xfrm>
              <a:off x="6334125" y="2968625"/>
              <a:ext cx="66675" cy="98425"/>
            </a:xfrm>
            <a:custGeom>
              <a:avLst/>
              <a:gdLst/>
              <a:ahLst/>
              <a:cxnLst/>
              <a:rect l="0" t="0" r="0" b="0"/>
              <a:pathLst>
                <a:path w="666750" h="984250">
                  <a:moveTo>
                    <a:pt x="285750" y="0"/>
                  </a:moveTo>
                  <a:lnTo>
                    <a:pt x="127000" y="31750"/>
                  </a:lnTo>
                  <a:lnTo>
                    <a:pt x="31750" y="190500"/>
                  </a:lnTo>
                  <a:lnTo>
                    <a:pt x="0" y="412750"/>
                  </a:lnTo>
                  <a:lnTo>
                    <a:pt x="0" y="571500"/>
                  </a:lnTo>
                  <a:lnTo>
                    <a:pt x="31750" y="793750"/>
                  </a:lnTo>
                  <a:lnTo>
                    <a:pt x="127000" y="920750"/>
                  </a:lnTo>
                  <a:lnTo>
                    <a:pt x="285750" y="984250"/>
                  </a:lnTo>
                  <a:lnTo>
                    <a:pt x="381000" y="984250"/>
                  </a:lnTo>
                  <a:lnTo>
                    <a:pt x="508000" y="920750"/>
                  </a:lnTo>
                  <a:lnTo>
                    <a:pt x="603250" y="793750"/>
                  </a:lnTo>
                  <a:lnTo>
                    <a:pt x="666750" y="571500"/>
                  </a:lnTo>
                  <a:lnTo>
                    <a:pt x="666750" y="412750"/>
                  </a:lnTo>
                  <a:lnTo>
                    <a:pt x="603250" y="190500"/>
                  </a:lnTo>
                  <a:lnTo>
                    <a:pt x="508000" y="31750"/>
                  </a:lnTo>
                  <a:lnTo>
                    <a:pt x="381000" y="0"/>
                  </a:lnTo>
                  <a:lnTo>
                    <a:pt x="285750" y="0"/>
                  </a:lnTo>
                  <a:close/>
                  <a:moveTo>
                    <a:pt x="13906500" y="77247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99" name="Freeform 339"/>
            <p:cNvSpPr/>
            <p:nvPr/>
          </p:nvSpPr>
          <p:spPr>
            <a:xfrm>
              <a:off x="6442075" y="2968625"/>
              <a:ext cx="22225" cy="98425"/>
            </a:xfrm>
            <a:custGeom>
              <a:avLst/>
              <a:gdLst/>
              <a:ahLst/>
              <a:cxnLst/>
              <a:rect l="0" t="0" r="0" b="0"/>
              <a:pathLst>
                <a:path w="222250" h="984250">
                  <a:moveTo>
                    <a:pt x="0" y="190500"/>
                  </a:moveTo>
                  <a:lnTo>
                    <a:pt x="95250" y="127000"/>
                  </a:lnTo>
                  <a:lnTo>
                    <a:pt x="222250" y="0"/>
                  </a:lnTo>
                  <a:lnTo>
                    <a:pt x="22225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700" name="Freeform 340"/>
            <p:cNvSpPr/>
            <p:nvPr/>
          </p:nvSpPr>
          <p:spPr>
            <a:xfrm>
              <a:off x="5603875" y="3165475"/>
              <a:ext cx="66675" cy="98425"/>
            </a:xfrm>
            <a:custGeom>
              <a:avLst/>
              <a:gdLst/>
              <a:ahLst/>
              <a:cxnLst/>
              <a:rect l="0" t="0" r="0" b="0"/>
              <a:pathLst>
                <a:path w="666750" h="984250">
                  <a:moveTo>
                    <a:pt x="285750" y="0"/>
                  </a:moveTo>
                  <a:lnTo>
                    <a:pt x="127000" y="63500"/>
                  </a:lnTo>
                  <a:lnTo>
                    <a:pt x="63500" y="190500"/>
                  </a:lnTo>
                  <a:lnTo>
                    <a:pt x="0" y="412750"/>
                  </a:lnTo>
                  <a:lnTo>
                    <a:pt x="0" y="571500"/>
                  </a:lnTo>
                  <a:lnTo>
                    <a:pt x="63500" y="793750"/>
                  </a:lnTo>
                  <a:lnTo>
                    <a:pt x="127000" y="952500"/>
                  </a:lnTo>
                  <a:lnTo>
                    <a:pt x="285750" y="984250"/>
                  </a:lnTo>
                  <a:lnTo>
                    <a:pt x="381000" y="984250"/>
                  </a:lnTo>
                  <a:lnTo>
                    <a:pt x="508000" y="952500"/>
                  </a:lnTo>
                  <a:lnTo>
                    <a:pt x="603250" y="793750"/>
                  </a:lnTo>
                  <a:lnTo>
                    <a:pt x="666750" y="571500"/>
                  </a:lnTo>
                  <a:lnTo>
                    <a:pt x="666750" y="412750"/>
                  </a:lnTo>
                  <a:lnTo>
                    <a:pt x="603250" y="190500"/>
                  </a:lnTo>
                  <a:lnTo>
                    <a:pt x="508000" y="63500"/>
                  </a:lnTo>
                  <a:lnTo>
                    <a:pt x="381000" y="0"/>
                  </a:lnTo>
                  <a:lnTo>
                    <a:pt x="285750" y="0"/>
                  </a:lnTo>
                  <a:close/>
                  <a:moveTo>
                    <a:pt x="19240500" y="752792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701" name="Freeform 341"/>
            <p:cNvSpPr/>
            <p:nvPr/>
          </p:nvSpPr>
          <p:spPr>
            <a:xfrm>
              <a:off x="5702300" y="3254375"/>
              <a:ext cx="9525" cy="9525"/>
            </a:xfrm>
            <a:custGeom>
              <a:avLst/>
              <a:gdLst/>
              <a:ahLst/>
              <a:cxnLst/>
              <a:rect l="0" t="0" r="0" b="0"/>
              <a:pathLst>
                <a:path w="95250" h="95250">
                  <a:moveTo>
                    <a:pt x="63500" y="0"/>
                  </a:moveTo>
                  <a:lnTo>
                    <a:pt x="0" y="63500"/>
                  </a:lnTo>
                  <a:lnTo>
                    <a:pt x="63500" y="95250"/>
                  </a:lnTo>
                  <a:lnTo>
                    <a:pt x="95250" y="63500"/>
                  </a:lnTo>
                  <a:lnTo>
                    <a:pt x="63500" y="0"/>
                  </a:lnTo>
                  <a:close/>
                  <a:moveTo>
                    <a:pt x="17367250" y="743902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702" name="Freeform 342"/>
            <p:cNvSpPr/>
            <p:nvPr/>
          </p:nvSpPr>
          <p:spPr>
            <a:xfrm>
              <a:off x="5759450" y="3165475"/>
              <a:ext cx="22225" cy="98425"/>
            </a:xfrm>
            <a:custGeom>
              <a:avLst/>
              <a:gdLst/>
              <a:ahLst/>
              <a:cxnLst/>
              <a:rect l="0" t="0" r="0" b="0"/>
              <a:pathLst>
                <a:path w="222250" h="984250">
                  <a:moveTo>
                    <a:pt x="0" y="190500"/>
                  </a:moveTo>
                  <a:lnTo>
                    <a:pt x="95250" y="158750"/>
                  </a:lnTo>
                  <a:lnTo>
                    <a:pt x="222250" y="0"/>
                  </a:lnTo>
                  <a:lnTo>
                    <a:pt x="22225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703" name="Freeform 343"/>
            <p:cNvSpPr/>
            <p:nvPr/>
          </p:nvSpPr>
          <p:spPr>
            <a:xfrm>
              <a:off x="5838825" y="3165475"/>
              <a:ext cx="66675" cy="98425"/>
            </a:xfrm>
            <a:custGeom>
              <a:avLst/>
              <a:gdLst/>
              <a:ahLst/>
              <a:cxnLst/>
              <a:rect l="0" t="0" r="0" b="0"/>
              <a:pathLst>
                <a:path w="666750" h="984250">
                  <a:moveTo>
                    <a:pt x="63500" y="222250"/>
                  </a:moveTo>
                  <a:lnTo>
                    <a:pt x="63500" y="190500"/>
                  </a:lnTo>
                  <a:lnTo>
                    <a:pt x="95250" y="95250"/>
                  </a:lnTo>
                  <a:lnTo>
                    <a:pt x="158750" y="63500"/>
                  </a:lnTo>
                  <a:lnTo>
                    <a:pt x="254000" y="0"/>
                  </a:lnTo>
                  <a:lnTo>
                    <a:pt x="412750" y="0"/>
                  </a:lnTo>
                  <a:lnTo>
                    <a:pt x="508000" y="63500"/>
                  </a:lnTo>
                  <a:lnTo>
                    <a:pt x="571500" y="95250"/>
                  </a:lnTo>
                  <a:lnTo>
                    <a:pt x="603250" y="190500"/>
                  </a:lnTo>
                  <a:lnTo>
                    <a:pt x="603250" y="285750"/>
                  </a:lnTo>
                  <a:lnTo>
                    <a:pt x="571500" y="381000"/>
                  </a:lnTo>
                  <a:lnTo>
                    <a:pt x="476250" y="508000"/>
                  </a:lnTo>
                  <a:lnTo>
                    <a:pt x="0" y="984250"/>
                  </a:lnTo>
                  <a:lnTo>
                    <a:pt x="66675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704" name="Freeform 344"/>
            <p:cNvSpPr/>
            <p:nvPr/>
          </p:nvSpPr>
          <p:spPr>
            <a:xfrm>
              <a:off x="5953125" y="3165475"/>
              <a:ext cx="47625" cy="98425"/>
            </a:xfrm>
            <a:custGeom>
              <a:avLst/>
              <a:gdLst/>
              <a:ahLst/>
              <a:cxnLst/>
              <a:rect l="0" t="0" r="0" b="0"/>
              <a:pathLst>
                <a:path w="476250" h="984250">
                  <a:moveTo>
                    <a:pt x="476250" y="0"/>
                  </a:moveTo>
                  <a:lnTo>
                    <a:pt x="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705" name="Freeform 345"/>
            <p:cNvSpPr/>
            <p:nvPr/>
          </p:nvSpPr>
          <p:spPr>
            <a:xfrm>
              <a:off x="5934075" y="3165475"/>
              <a:ext cx="66675" cy="0"/>
            </a:xfrm>
            <a:custGeom>
              <a:avLst/>
              <a:gdLst/>
              <a:ahLst/>
              <a:cxnLst/>
              <a:rect l="0" t="0" r="0" b="0"/>
              <a:pathLst>
                <a:path w="666750">
                  <a:moveTo>
                    <a:pt x="0" y="0"/>
                  </a:moveTo>
                  <a:lnTo>
                    <a:pt x="66675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706" name="Freeform 346"/>
            <p:cNvSpPr/>
            <p:nvPr/>
          </p:nvSpPr>
          <p:spPr>
            <a:xfrm>
              <a:off x="6032500" y="3165475"/>
              <a:ext cx="60325" cy="98425"/>
            </a:xfrm>
            <a:custGeom>
              <a:avLst/>
              <a:gdLst/>
              <a:ahLst/>
              <a:cxnLst/>
              <a:rect l="0" t="0" r="0" b="0"/>
              <a:pathLst>
                <a:path w="603250" h="984250">
                  <a:moveTo>
                    <a:pt x="571500" y="158750"/>
                  </a:moveTo>
                  <a:lnTo>
                    <a:pt x="508000" y="63500"/>
                  </a:lnTo>
                  <a:lnTo>
                    <a:pt x="381000" y="0"/>
                  </a:lnTo>
                  <a:lnTo>
                    <a:pt x="285750" y="0"/>
                  </a:lnTo>
                  <a:lnTo>
                    <a:pt x="127000" y="63500"/>
                  </a:lnTo>
                  <a:lnTo>
                    <a:pt x="31750" y="190500"/>
                  </a:lnTo>
                  <a:lnTo>
                    <a:pt x="0" y="412750"/>
                  </a:lnTo>
                  <a:lnTo>
                    <a:pt x="0" y="666750"/>
                  </a:lnTo>
                  <a:lnTo>
                    <a:pt x="31750" y="857250"/>
                  </a:lnTo>
                  <a:lnTo>
                    <a:pt x="127000" y="952500"/>
                  </a:lnTo>
                  <a:lnTo>
                    <a:pt x="285750" y="984250"/>
                  </a:lnTo>
                  <a:lnTo>
                    <a:pt x="317500" y="984250"/>
                  </a:lnTo>
                  <a:lnTo>
                    <a:pt x="476250" y="952500"/>
                  </a:lnTo>
                  <a:lnTo>
                    <a:pt x="571500" y="857250"/>
                  </a:lnTo>
                  <a:lnTo>
                    <a:pt x="603250" y="698500"/>
                  </a:lnTo>
                  <a:lnTo>
                    <a:pt x="603250" y="666750"/>
                  </a:lnTo>
                  <a:lnTo>
                    <a:pt x="571500" y="508000"/>
                  </a:lnTo>
                  <a:lnTo>
                    <a:pt x="476250" y="412750"/>
                  </a:lnTo>
                  <a:lnTo>
                    <a:pt x="317500" y="381000"/>
                  </a:lnTo>
                  <a:lnTo>
                    <a:pt x="285750" y="381000"/>
                  </a:lnTo>
                  <a:lnTo>
                    <a:pt x="127000" y="412750"/>
                  </a:lnTo>
                  <a:lnTo>
                    <a:pt x="31750" y="508000"/>
                  </a:lnTo>
                  <a:lnTo>
                    <a:pt x="0" y="666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707" name="Freeform 347"/>
            <p:cNvSpPr/>
            <p:nvPr/>
          </p:nvSpPr>
          <p:spPr>
            <a:xfrm>
              <a:off x="6127750" y="3165475"/>
              <a:ext cx="0" cy="98425"/>
            </a:xfrm>
            <a:custGeom>
              <a:avLst/>
              <a:gdLst/>
              <a:ahLst/>
              <a:cxnLst/>
              <a:rect l="0" t="0" r="0" b="0"/>
              <a:pathLst>
                <a:path h="984250">
                  <a:moveTo>
                    <a:pt x="0" y="0"/>
                  </a:moveTo>
                  <a:lnTo>
                    <a:pt x="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708" name="Freeform 348"/>
            <p:cNvSpPr/>
            <p:nvPr/>
          </p:nvSpPr>
          <p:spPr>
            <a:xfrm>
              <a:off x="6127750" y="3165475"/>
              <a:ext cx="60325" cy="0"/>
            </a:xfrm>
            <a:custGeom>
              <a:avLst/>
              <a:gdLst/>
              <a:ahLst/>
              <a:cxnLst/>
              <a:rect l="0" t="0" r="0" b="0"/>
              <a:pathLst>
                <a:path w="603250">
                  <a:moveTo>
                    <a:pt x="0" y="0"/>
                  </a:moveTo>
                  <a:lnTo>
                    <a:pt x="60325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709" name="Freeform 349"/>
            <p:cNvSpPr/>
            <p:nvPr/>
          </p:nvSpPr>
          <p:spPr>
            <a:xfrm>
              <a:off x="6127750" y="3213100"/>
              <a:ext cx="34925" cy="0"/>
            </a:xfrm>
            <a:custGeom>
              <a:avLst/>
              <a:gdLst/>
              <a:ahLst/>
              <a:cxnLst/>
              <a:rect l="0" t="0" r="0" b="0"/>
              <a:pathLst>
                <a:path w="349250">
                  <a:moveTo>
                    <a:pt x="0" y="0"/>
                  </a:moveTo>
                  <a:lnTo>
                    <a:pt x="34925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710" name="Freeform 350"/>
            <p:cNvSpPr/>
            <p:nvPr/>
          </p:nvSpPr>
          <p:spPr>
            <a:xfrm>
              <a:off x="6127750" y="3263900"/>
              <a:ext cx="60325" cy="0"/>
            </a:xfrm>
            <a:custGeom>
              <a:avLst/>
              <a:gdLst/>
              <a:ahLst/>
              <a:cxnLst/>
              <a:rect l="0" t="0" r="0" b="0"/>
              <a:pathLst>
                <a:path w="603250">
                  <a:moveTo>
                    <a:pt x="0" y="0"/>
                  </a:moveTo>
                  <a:lnTo>
                    <a:pt x="60325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711" name="Freeform 351"/>
            <p:cNvSpPr/>
            <p:nvPr/>
          </p:nvSpPr>
          <p:spPr>
            <a:xfrm>
              <a:off x="6216650" y="3222625"/>
              <a:ext cx="82550" cy="0"/>
            </a:xfrm>
            <a:custGeom>
              <a:avLst/>
              <a:gdLst/>
              <a:ahLst/>
              <a:cxnLst/>
              <a:rect l="0" t="0" r="0" b="0"/>
              <a:pathLst>
                <a:path w="825500">
                  <a:moveTo>
                    <a:pt x="0" y="0"/>
                  </a:moveTo>
                  <a:lnTo>
                    <a:pt x="82550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712" name="Freeform 352"/>
            <p:cNvSpPr/>
            <p:nvPr/>
          </p:nvSpPr>
          <p:spPr>
            <a:xfrm>
              <a:off x="6334125" y="3165475"/>
              <a:ext cx="66675" cy="98425"/>
            </a:xfrm>
            <a:custGeom>
              <a:avLst/>
              <a:gdLst/>
              <a:ahLst/>
              <a:cxnLst/>
              <a:rect l="0" t="0" r="0" b="0"/>
              <a:pathLst>
                <a:path w="666750" h="984250">
                  <a:moveTo>
                    <a:pt x="285750" y="0"/>
                  </a:moveTo>
                  <a:lnTo>
                    <a:pt x="127000" y="63500"/>
                  </a:lnTo>
                  <a:lnTo>
                    <a:pt x="31750" y="190500"/>
                  </a:lnTo>
                  <a:lnTo>
                    <a:pt x="0" y="412750"/>
                  </a:lnTo>
                  <a:lnTo>
                    <a:pt x="0" y="571500"/>
                  </a:lnTo>
                  <a:lnTo>
                    <a:pt x="31750" y="793750"/>
                  </a:lnTo>
                  <a:lnTo>
                    <a:pt x="127000" y="952500"/>
                  </a:lnTo>
                  <a:lnTo>
                    <a:pt x="285750" y="984250"/>
                  </a:lnTo>
                  <a:lnTo>
                    <a:pt x="381000" y="984250"/>
                  </a:lnTo>
                  <a:lnTo>
                    <a:pt x="508000" y="952500"/>
                  </a:lnTo>
                  <a:lnTo>
                    <a:pt x="603250" y="793750"/>
                  </a:lnTo>
                  <a:lnTo>
                    <a:pt x="666750" y="571500"/>
                  </a:lnTo>
                  <a:lnTo>
                    <a:pt x="666750" y="412750"/>
                  </a:lnTo>
                  <a:lnTo>
                    <a:pt x="603250" y="190500"/>
                  </a:lnTo>
                  <a:lnTo>
                    <a:pt x="508000" y="63500"/>
                  </a:lnTo>
                  <a:lnTo>
                    <a:pt x="381000" y="0"/>
                  </a:lnTo>
                  <a:lnTo>
                    <a:pt x="285750" y="0"/>
                  </a:lnTo>
                  <a:close/>
                  <a:moveTo>
                    <a:pt x="11938000" y="752792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713" name="Freeform 353"/>
            <p:cNvSpPr/>
            <p:nvPr/>
          </p:nvSpPr>
          <p:spPr>
            <a:xfrm>
              <a:off x="6426200" y="3165475"/>
              <a:ext cx="66675" cy="98425"/>
            </a:xfrm>
            <a:custGeom>
              <a:avLst/>
              <a:gdLst/>
              <a:ahLst/>
              <a:cxnLst/>
              <a:rect l="0" t="0" r="0" b="0"/>
              <a:pathLst>
                <a:path w="666750" h="984250">
                  <a:moveTo>
                    <a:pt x="63500" y="222250"/>
                  </a:moveTo>
                  <a:lnTo>
                    <a:pt x="63500" y="190500"/>
                  </a:lnTo>
                  <a:lnTo>
                    <a:pt x="95250" y="95250"/>
                  </a:lnTo>
                  <a:lnTo>
                    <a:pt x="158750" y="63500"/>
                  </a:lnTo>
                  <a:lnTo>
                    <a:pt x="254000" y="0"/>
                  </a:lnTo>
                  <a:lnTo>
                    <a:pt x="444500" y="0"/>
                  </a:lnTo>
                  <a:lnTo>
                    <a:pt x="539750" y="63500"/>
                  </a:lnTo>
                  <a:lnTo>
                    <a:pt x="571500" y="95250"/>
                  </a:lnTo>
                  <a:lnTo>
                    <a:pt x="635000" y="190500"/>
                  </a:lnTo>
                  <a:lnTo>
                    <a:pt x="635000" y="285750"/>
                  </a:lnTo>
                  <a:lnTo>
                    <a:pt x="571500" y="381000"/>
                  </a:lnTo>
                  <a:lnTo>
                    <a:pt x="476250" y="508000"/>
                  </a:lnTo>
                  <a:lnTo>
                    <a:pt x="0" y="984250"/>
                  </a:lnTo>
                  <a:lnTo>
                    <a:pt x="66675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grpSp>
      <p:sp>
        <p:nvSpPr>
          <p:cNvPr id="8" name="TextBox 7"/>
          <p:cNvSpPr txBox="1"/>
          <p:nvPr/>
        </p:nvSpPr>
        <p:spPr>
          <a:xfrm>
            <a:off x="10491662" y="3721607"/>
            <a:ext cx="927433" cy="338554"/>
          </a:xfrm>
          <a:prstGeom prst="rect">
            <a:avLst/>
          </a:prstGeom>
          <a:noFill/>
        </p:spPr>
        <p:txBody>
          <a:bodyPr wrap="none" rtlCol="0">
            <a:spAutoFit/>
          </a:bodyPr>
          <a:lstStyle/>
          <a:p>
            <a:r>
              <a:rPr lang="en-US" sz="1600" dirty="0">
                <a:solidFill>
                  <a:srgbClr val="FF0000"/>
                </a:solidFill>
              </a:rPr>
              <a:t>1.3 </a:t>
            </a:r>
            <a:r>
              <a:rPr lang="en-US" sz="1600" dirty="0" err="1">
                <a:solidFill>
                  <a:srgbClr val="FF0000"/>
                </a:solidFill>
              </a:rPr>
              <a:t>mrad</a:t>
            </a:r>
            <a:endParaRPr lang="en-GB" sz="1600" dirty="0"/>
          </a:p>
        </p:txBody>
      </p:sp>
      <p:sp>
        <p:nvSpPr>
          <p:cNvPr id="714" name="TextBox 713"/>
          <p:cNvSpPr txBox="1"/>
          <p:nvPr/>
        </p:nvSpPr>
        <p:spPr>
          <a:xfrm>
            <a:off x="10462726" y="1655361"/>
            <a:ext cx="927433" cy="338554"/>
          </a:xfrm>
          <a:prstGeom prst="rect">
            <a:avLst/>
          </a:prstGeom>
          <a:noFill/>
        </p:spPr>
        <p:txBody>
          <a:bodyPr wrap="none" rtlCol="0">
            <a:spAutoFit/>
          </a:bodyPr>
          <a:lstStyle/>
          <a:p>
            <a:r>
              <a:rPr lang="en-US" sz="1600" dirty="0">
                <a:solidFill>
                  <a:srgbClr val="FF0000"/>
                </a:solidFill>
              </a:rPr>
              <a:t>1.3 </a:t>
            </a:r>
            <a:r>
              <a:rPr lang="en-US" sz="1600" dirty="0" err="1">
                <a:solidFill>
                  <a:srgbClr val="FF0000"/>
                </a:solidFill>
              </a:rPr>
              <a:t>mrad</a:t>
            </a:r>
            <a:endParaRPr lang="en-GB" sz="1600" dirty="0"/>
          </a:p>
        </p:txBody>
      </p:sp>
    </p:spTree>
    <p:extLst>
      <p:ext uri="{BB962C8B-B14F-4D97-AF65-F5344CB8AC3E}">
        <p14:creationId xmlns:p14="http://schemas.microsoft.com/office/powerpoint/2010/main" val="37276969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Group 87"/>
          <p:cNvGrpSpPr/>
          <p:nvPr/>
        </p:nvGrpSpPr>
        <p:grpSpPr>
          <a:xfrm>
            <a:off x="7886482" y="936898"/>
            <a:ext cx="3732373" cy="2499229"/>
            <a:chOff x="657225" y="2422525"/>
            <a:chExt cx="6099175" cy="5981700"/>
          </a:xfrm>
        </p:grpSpPr>
        <p:pic>
          <p:nvPicPr>
            <p:cNvPr id="220" name="Picture 154"/>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a:xfrm>
              <a:off x="939800" y="3235325"/>
              <a:ext cx="5676900" cy="4956175"/>
            </a:xfrm>
            <a:prstGeom prst="rect">
              <a:avLst/>
            </a:prstGeom>
            <a:noFill/>
            <a:extLst/>
          </p:spPr>
        </p:pic>
        <p:sp>
          <p:nvSpPr>
            <p:cNvPr id="89" name="Freeform 101"/>
            <p:cNvSpPr/>
            <p:nvPr/>
          </p:nvSpPr>
          <p:spPr>
            <a:xfrm>
              <a:off x="958850" y="2524125"/>
              <a:ext cx="5648325" cy="5645150"/>
            </a:xfrm>
            <a:custGeom>
              <a:avLst/>
              <a:gdLst/>
              <a:ahLst/>
              <a:cxnLst/>
              <a:rect l="0" t="0" r="0" b="0"/>
              <a:pathLst>
                <a:path w="56483250" h="56451500">
                  <a:moveTo>
                    <a:pt x="0" y="56451500"/>
                  </a:moveTo>
                  <a:lnTo>
                    <a:pt x="56483250" y="56451500"/>
                  </a:lnTo>
                  <a:lnTo>
                    <a:pt x="56483250" y="0"/>
                  </a:lnTo>
                  <a:lnTo>
                    <a:pt x="0" y="0"/>
                  </a:lnTo>
                  <a:lnTo>
                    <a:pt x="0" y="56451500"/>
                  </a:lnTo>
                  <a:close/>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90" name="Freeform 102"/>
            <p:cNvSpPr/>
            <p:nvPr/>
          </p:nvSpPr>
          <p:spPr>
            <a:xfrm>
              <a:off x="958850" y="2524125"/>
              <a:ext cx="0" cy="5645150"/>
            </a:xfrm>
            <a:custGeom>
              <a:avLst/>
              <a:gdLst/>
              <a:ahLst/>
              <a:cxnLst/>
              <a:rect l="0" t="0" r="0" b="0"/>
              <a:pathLst>
                <a:path h="56451500">
                  <a:moveTo>
                    <a:pt x="0" y="5645150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91" name="Freeform 103"/>
            <p:cNvSpPr/>
            <p:nvPr/>
          </p:nvSpPr>
          <p:spPr>
            <a:xfrm>
              <a:off x="958850" y="8169275"/>
              <a:ext cx="107950" cy="0"/>
            </a:xfrm>
            <a:custGeom>
              <a:avLst/>
              <a:gdLst/>
              <a:ahLst/>
              <a:cxnLst/>
              <a:rect l="0" t="0" r="0" b="0"/>
              <a:pathLst>
                <a:path w="1079500">
                  <a:moveTo>
                    <a:pt x="107950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92" name="Freeform 104"/>
            <p:cNvSpPr/>
            <p:nvPr/>
          </p:nvSpPr>
          <p:spPr>
            <a:xfrm>
              <a:off x="752475" y="8121650"/>
              <a:ext cx="25400" cy="98425"/>
            </a:xfrm>
            <a:custGeom>
              <a:avLst/>
              <a:gdLst/>
              <a:ahLst/>
              <a:cxnLst/>
              <a:rect l="0" t="0" r="0" b="0"/>
              <a:pathLst>
                <a:path w="254000" h="984250">
                  <a:moveTo>
                    <a:pt x="0" y="190500"/>
                  </a:moveTo>
                  <a:lnTo>
                    <a:pt x="95250" y="127000"/>
                  </a:lnTo>
                  <a:lnTo>
                    <a:pt x="254000" y="0"/>
                  </a:lnTo>
                  <a:lnTo>
                    <a:pt x="25400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93" name="Freeform 105"/>
            <p:cNvSpPr/>
            <p:nvPr/>
          </p:nvSpPr>
          <p:spPr>
            <a:xfrm>
              <a:off x="958850" y="7321550"/>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94" name="Freeform 106"/>
            <p:cNvSpPr/>
            <p:nvPr/>
          </p:nvSpPr>
          <p:spPr>
            <a:xfrm>
              <a:off x="958850" y="6823075"/>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95" name="Freeform 107"/>
            <p:cNvSpPr/>
            <p:nvPr/>
          </p:nvSpPr>
          <p:spPr>
            <a:xfrm>
              <a:off x="958850" y="6470650"/>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96" name="Freeform 108"/>
            <p:cNvSpPr/>
            <p:nvPr/>
          </p:nvSpPr>
          <p:spPr>
            <a:xfrm>
              <a:off x="958850" y="6197600"/>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97" name="Freeform 109"/>
            <p:cNvSpPr/>
            <p:nvPr/>
          </p:nvSpPr>
          <p:spPr>
            <a:xfrm>
              <a:off x="958850" y="5972175"/>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98" name="Freeform 110"/>
            <p:cNvSpPr/>
            <p:nvPr/>
          </p:nvSpPr>
          <p:spPr>
            <a:xfrm>
              <a:off x="958850" y="5784850"/>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99" name="Freeform 111"/>
            <p:cNvSpPr/>
            <p:nvPr/>
          </p:nvSpPr>
          <p:spPr>
            <a:xfrm>
              <a:off x="958850" y="5619750"/>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00" name="Freeform 112"/>
            <p:cNvSpPr/>
            <p:nvPr/>
          </p:nvSpPr>
          <p:spPr>
            <a:xfrm>
              <a:off x="958850" y="5476875"/>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01" name="Freeform 113"/>
            <p:cNvSpPr/>
            <p:nvPr/>
          </p:nvSpPr>
          <p:spPr>
            <a:xfrm>
              <a:off x="958850" y="5346700"/>
              <a:ext cx="107950" cy="0"/>
            </a:xfrm>
            <a:custGeom>
              <a:avLst/>
              <a:gdLst/>
              <a:ahLst/>
              <a:cxnLst/>
              <a:rect l="0" t="0" r="0" b="0"/>
              <a:pathLst>
                <a:path w="1079500">
                  <a:moveTo>
                    <a:pt x="107950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02" name="Freeform 114"/>
            <p:cNvSpPr/>
            <p:nvPr/>
          </p:nvSpPr>
          <p:spPr>
            <a:xfrm>
              <a:off x="657225" y="5295900"/>
              <a:ext cx="25400" cy="101600"/>
            </a:xfrm>
            <a:custGeom>
              <a:avLst/>
              <a:gdLst/>
              <a:ahLst/>
              <a:cxnLst/>
              <a:rect l="0" t="0" r="0" b="0"/>
              <a:pathLst>
                <a:path w="254000" h="1016000">
                  <a:moveTo>
                    <a:pt x="0" y="190500"/>
                  </a:moveTo>
                  <a:lnTo>
                    <a:pt x="95250" y="158750"/>
                  </a:lnTo>
                  <a:lnTo>
                    <a:pt x="254000" y="0"/>
                  </a:lnTo>
                  <a:lnTo>
                    <a:pt x="254000" y="1016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03" name="Freeform 115"/>
            <p:cNvSpPr/>
            <p:nvPr/>
          </p:nvSpPr>
          <p:spPr>
            <a:xfrm>
              <a:off x="739775" y="5295900"/>
              <a:ext cx="63500" cy="101600"/>
            </a:xfrm>
            <a:custGeom>
              <a:avLst/>
              <a:gdLst/>
              <a:ahLst/>
              <a:cxnLst/>
              <a:rect l="0" t="0" r="0" b="0"/>
              <a:pathLst>
                <a:path w="635000" h="1016000">
                  <a:moveTo>
                    <a:pt x="285750" y="0"/>
                  </a:moveTo>
                  <a:lnTo>
                    <a:pt x="127000" y="63500"/>
                  </a:lnTo>
                  <a:lnTo>
                    <a:pt x="31750" y="190500"/>
                  </a:lnTo>
                  <a:lnTo>
                    <a:pt x="0" y="444500"/>
                  </a:lnTo>
                  <a:lnTo>
                    <a:pt x="0" y="571500"/>
                  </a:lnTo>
                  <a:lnTo>
                    <a:pt x="31750" y="825500"/>
                  </a:lnTo>
                  <a:lnTo>
                    <a:pt x="127000" y="952500"/>
                  </a:lnTo>
                  <a:lnTo>
                    <a:pt x="285750" y="1016000"/>
                  </a:lnTo>
                  <a:lnTo>
                    <a:pt x="381000" y="1016000"/>
                  </a:lnTo>
                  <a:lnTo>
                    <a:pt x="508000" y="952500"/>
                  </a:lnTo>
                  <a:lnTo>
                    <a:pt x="603250" y="825500"/>
                  </a:lnTo>
                  <a:lnTo>
                    <a:pt x="635000" y="571500"/>
                  </a:lnTo>
                  <a:lnTo>
                    <a:pt x="635000" y="444500"/>
                  </a:lnTo>
                  <a:lnTo>
                    <a:pt x="603250" y="190500"/>
                  </a:lnTo>
                  <a:lnTo>
                    <a:pt x="508000" y="63500"/>
                  </a:lnTo>
                  <a:lnTo>
                    <a:pt x="381000" y="0"/>
                  </a:lnTo>
                  <a:lnTo>
                    <a:pt x="285750" y="0"/>
                  </a:lnTo>
                  <a:close/>
                  <a:moveTo>
                    <a:pt x="46577250" y="5397500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04" name="Freeform 116"/>
            <p:cNvSpPr/>
            <p:nvPr/>
          </p:nvSpPr>
          <p:spPr>
            <a:xfrm>
              <a:off x="958850" y="4495800"/>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05" name="Freeform 117"/>
            <p:cNvSpPr/>
            <p:nvPr/>
          </p:nvSpPr>
          <p:spPr>
            <a:xfrm>
              <a:off x="958850" y="4000500"/>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06" name="Freeform 118"/>
            <p:cNvSpPr/>
            <p:nvPr/>
          </p:nvSpPr>
          <p:spPr>
            <a:xfrm>
              <a:off x="958850" y="3648075"/>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07" name="Freeform 119"/>
            <p:cNvSpPr/>
            <p:nvPr/>
          </p:nvSpPr>
          <p:spPr>
            <a:xfrm>
              <a:off x="958850" y="3371850"/>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08" name="Freeform 120"/>
            <p:cNvSpPr/>
            <p:nvPr/>
          </p:nvSpPr>
          <p:spPr>
            <a:xfrm>
              <a:off x="958850" y="3149600"/>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09" name="Freeform 121"/>
            <p:cNvSpPr/>
            <p:nvPr/>
          </p:nvSpPr>
          <p:spPr>
            <a:xfrm>
              <a:off x="958850" y="2962275"/>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10" name="Freeform 122"/>
            <p:cNvSpPr/>
            <p:nvPr/>
          </p:nvSpPr>
          <p:spPr>
            <a:xfrm>
              <a:off x="958850" y="2797175"/>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11" name="Freeform 123"/>
            <p:cNvSpPr/>
            <p:nvPr/>
          </p:nvSpPr>
          <p:spPr>
            <a:xfrm>
              <a:off x="958850" y="2651125"/>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12" name="Freeform 124"/>
            <p:cNvSpPr/>
            <p:nvPr/>
          </p:nvSpPr>
          <p:spPr>
            <a:xfrm>
              <a:off x="958850" y="2524125"/>
              <a:ext cx="107950" cy="0"/>
            </a:xfrm>
            <a:custGeom>
              <a:avLst/>
              <a:gdLst/>
              <a:ahLst/>
              <a:cxnLst/>
              <a:rect l="0" t="0" r="0" b="0"/>
              <a:pathLst>
                <a:path w="1079500">
                  <a:moveTo>
                    <a:pt x="107950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13" name="Freeform 125"/>
            <p:cNvSpPr/>
            <p:nvPr/>
          </p:nvSpPr>
          <p:spPr>
            <a:xfrm>
              <a:off x="657225" y="2473325"/>
              <a:ext cx="25400" cy="98425"/>
            </a:xfrm>
            <a:custGeom>
              <a:avLst/>
              <a:gdLst/>
              <a:ahLst/>
              <a:cxnLst/>
              <a:rect l="0" t="0" r="0" b="0"/>
              <a:pathLst>
                <a:path w="254000" h="984250">
                  <a:moveTo>
                    <a:pt x="0" y="190500"/>
                  </a:moveTo>
                  <a:lnTo>
                    <a:pt x="95250" y="158750"/>
                  </a:lnTo>
                  <a:lnTo>
                    <a:pt x="254000" y="0"/>
                  </a:lnTo>
                  <a:lnTo>
                    <a:pt x="25400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14" name="Freeform 126"/>
            <p:cNvSpPr/>
            <p:nvPr/>
          </p:nvSpPr>
          <p:spPr>
            <a:xfrm>
              <a:off x="739775" y="2473325"/>
              <a:ext cx="63500" cy="98425"/>
            </a:xfrm>
            <a:custGeom>
              <a:avLst/>
              <a:gdLst/>
              <a:ahLst/>
              <a:cxnLst/>
              <a:rect l="0" t="0" r="0" b="0"/>
              <a:pathLst>
                <a:path w="635000" h="984250">
                  <a:moveTo>
                    <a:pt x="285750" y="0"/>
                  </a:moveTo>
                  <a:lnTo>
                    <a:pt x="127000" y="63500"/>
                  </a:lnTo>
                  <a:lnTo>
                    <a:pt x="31750" y="190500"/>
                  </a:lnTo>
                  <a:lnTo>
                    <a:pt x="0" y="444500"/>
                  </a:lnTo>
                  <a:lnTo>
                    <a:pt x="0" y="571500"/>
                  </a:lnTo>
                  <a:lnTo>
                    <a:pt x="31750" y="793750"/>
                  </a:lnTo>
                  <a:lnTo>
                    <a:pt x="127000" y="952500"/>
                  </a:lnTo>
                  <a:lnTo>
                    <a:pt x="285750" y="984250"/>
                  </a:lnTo>
                  <a:lnTo>
                    <a:pt x="381000" y="984250"/>
                  </a:lnTo>
                  <a:lnTo>
                    <a:pt x="508000" y="952500"/>
                  </a:lnTo>
                  <a:lnTo>
                    <a:pt x="603250" y="793750"/>
                  </a:lnTo>
                  <a:lnTo>
                    <a:pt x="635000" y="571500"/>
                  </a:lnTo>
                  <a:lnTo>
                    <a:pt x="635000" y="444500"/>
                  </a:lnTo>
                  <a:lnTo>
                    <a:pt x="603250" y="190500"/>
                  </a:lnTo>
                  <a:lnTo>
                    <a:pt x="508000" y="63500"/>
                  </a:lnTo>
                  <a:lnTo>
                    <a:pt x="381000" y="0"/>
                  </a:lnTo>
                  <a:lnTo>
                    <a:pt x="285750" y="0"/>
                  </a:lnTo>
                  <a:close/>
                  <a:moveTo>
                    <a:pt x="74803000" y="82200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15" name="Freeform 127"/>
            <p:cNvSpPr/>
            <p:nvPr/>
          </p:nvSpPr>
          <p:spPr>
            <a:xfrm>
              <a:off x="854075" y="2422525"/>
              <a:ext cx="50800" cy="79375"/>
            </a:xfrm>
            <a:custGeom>
              <a:avLst/>
              <a:gdLst/>
              <a:ahLst/>
              <a:cxnLst/>
              <a:rect l="0" t="0" r="0" b="0"/>
              <a:pathLst>
                <a:path w="508000" h="793750">
                  <a:moveTo>
                    <a:pt x="31750" y="190500"/>
                  </a:moveTo>
                  <a:lnTo>
                    <a:pt x="31750" y="158750"/>
                  </a:lnTo>
                  <a:lnTo>
                    <a:pt x="63500" y="63500"/>
                  </a:lnTo>
                  <a:lnTo>
                    <a:pt x="95250" y="31750"/>
                  </a:lnTo>
                  <a:lnTo>
                    <a:pt x="190500" y="0"/>
                  </a:lnTo>
                  <a:lnTo>
                    <a:pt x="317500" y="0"/>
                  </a:lnTo>
                  <a:lnTo>
                    <a:pt x="412750" y="31750"/>
                  </a:lnTo>
                  <a:lnTo>
                    <a:pt x="444500" y="63500"/>
                  </a:lnTo>
                  <a:lnTo>
                    <a:pt x="476250" y="158750"/>
                  </a:lnTo>
                  <a:lnTo>
                    <a:pt x="476250" y="222250"/>
                  </a:lnTo>
                  <a:lnTo>
                    <a:pt x="444500" y="285750"/>
                  </a:lnTo>
                  <a:lnTo>
                    <a:pt x="381000" y="412750"/>
                  </a:lnTo>
                  <a:lnTo>
                    <a:pt x="0" y="793750"/>
                  </a:lnTo>
                  <a:lnTo>
                    <a:pt x="508000" y="793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16" name="Freeform 128"/>
            <p:cNvSpPr/>
            <p:nvPr/>
          </p:nvSpPr>
          <p:spPr>
            <a:xfrm>
              <a:off x="958850" y="8169275"/>
              <a:ext cx="5648325" cy="0"/>
            </a:xfrm>
            <a:custGeom>
              <a:avLst/>
              <a:gdLst/>
              <a:ahLst/>
              <a:cxnLst/>
              <a:rect l="0" t="0" r="0" b="0"/>
              <a:pathLst>
                <a:path w="56483250">
                  <a:moveTo>
                    <a:pt x="0" y="0"/>
                  </a:moveTo>
                  <a:lnTo>
                    <a:pt x="5648325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17" name="Freeform 129"/>
            <p:cNvSpPr/>
            <p:nvPr/>
          </p:nvSpPr>
          <p:spPr>
            <a:xfrm>
              <a:off x="958850" y="8064500"/>
              <a:ext cx="0" cy="104775"/>
            </a:xfrm>
            <a:custGeom>
              <a:avLst/>
              <a:gdLst/>
              <a:ahLst/>
              <a:cxnLst/>
              <a:rect l="0" t="0" r="0" b="0"/>
              <a:pathLst>
                <a:path h="1047750">
                  <a:moveTo>
                    <a:pt x="0" y="0"/>
                  </a:moveTo>
                  <a:lnTo>
                    <a:pt x="0" y="1047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18" name="Freeform 130"/>
            <p:cNvSpPr/>
            <p:nvPr/>
          </p:nvSpPr>
          <p:spPr>
            <a:xfrm>
              <a:off x="939800" y="8305800"/>
              <a:ext cx="25400" cy="98425"/>
            </a:xfrm>
            <a:custGeom>
              <a:avLst/>
              <a:gdLst/>
              <a:ahLst/>
              <a:cxnLst/>
              <a:rect l="0" t="0" r="0" b="0"/>
              <a:pathLst>
                <a:path w="254000" h="984250">
                  <a:moveTo>
                    <a:pt x="0" y="190500"/>
                  </a:moveTo>
                  <a:lnTo>
                    <a:pt x="95250" y="127000"/>
                  </a:lnTo>
                  <a:lnTo>
                    <a:pt x="254000" y="0"/>
                  </a:lnTo>
                  <a:lnTo>
                    <a:pt x="25400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19" name="Freeform 131"/>
            <p:cNvSpPr/>
            <p:nvPr/>
          </p:nvSpPr>
          <p:spPr>
            <a:xfrm>
              <a:off x="1809750" y="8118475"/>
              <a:ext cx="0" cy="50800"/>
            </a:xfrm>
            <a:custGeom>
              <a:avLst/>
              <a:gdLst/>
              <a:ahLst/>
              <a:cxnLst/>
              <a:rect l="0" t="0" r="0" b="0"/>
              <a:pathLst>
                <a:path h="508000">
                  <a:moveTo>
                    <a:pt x="0" y="0"/>
                  </a:moveTo>
                  <a:lnTo>
                    <a:pt x="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89" name="Freeform 132"/>
            <p:cNvSpPr/>
            <p:nvPr/>
          </p:nvSpPr>
          <p:spPr>
            <a:xfrm>
              <a:off x="2308225" y="8118475"/>
              <a:ext cx="0" cy="50800"/>
            </a:xfrm>
            <a:custGeom>
              <a:avLst/>
              <a:gdLst/>
              <a:ahLst/>
              <a:cxnLst/>
              <a:rect l="0" t="0" r="0" b="0"/>
              <a:pathLst>
                <a:path h="508000">
                  <a:moveTo>
                    <a:pt x="0" y="0"/>
                  </a:moveTo>
                  <a:lnTo>
                    <a:pt x="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94" name="Freeform 133"/>
            <p:cNvSpPr/>
            <p:nvPr/>
          </p:nvSpPr>
          <p:spPr>
            <a:xfrm>
              <a:off x="2660650" y="8118475"/>
              <a:ext cx="0" cy="50800"/>
            </a:xfrm>
            <a:custGeom>
              <a:avLst/>
              <a:gdLst/>
              <a:ahLst/>
              <a:cxnLst/>
              <a:rect l="0" t="0" r="0" b="0"/>
              <a:pathLst>
                <a:path h="508000">
                  <a:moveTo>
                    <a:pt x="0" y="0"/>
                  </a:moveTo>
                  <a:lnTo>
                    <a:pt x="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97" name="Freeform 134"/>
            <p:cNvSpPr/>
            <p:nvPr/>
          </p:nvSpPr>
          <p:spPr>
            <a:xfrm>
              <a:off x="2933700" y="8118475"/>
              <a:ext cx="0" cy="50800"/>
            </a:xfrm>
            <a:custGeom>
              <a:avLst/>
              <a:gdLst/>
              <a:ahLst/>
              <a:cxnLst/>
              <a:rect l="0" t="0" r="0" b="0"/>
              <a:pathLst>
                <a:path h="508000">
                  <a:moveTo>
                    <a:pt x="0" y="0"/>
                  </a:moveTo>
                  <a:lnTo>
                    <a:pt x="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98" name="Freeform 135"/>
            <p:cNvSpPr/>
            <p:nvPr/>
          </p:nvSpPr>
          <p:spPr>
            <a:xfrm>
              <a:off x="3155950" y="8118475"/>
              <a:ext cx="0" cy="50800"/>
            </a:xfrm>
            <a:custGeom>
              <a:avLst/>
              <a:gdLst/>
              <a:ahLst/>
              <a:cxnLst/>
              <a:rect l="0" t="0" r="0" b="0"/>
              <a:pathLst>
                <a:path h="508000">
                  <a:moveTo>
                    <a:pt x="0" y="0"/>
                  </a:moveTo>
                  <a:lnTo>
                    <a:pt x="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00" name="Freeform 136"/>
            <p:cNvSpPr/>
            <p:nvPr/>
          </p:nvSpPr>
          <p:spPr>
            <a:xfrm>
              <a:off x="3346450" y="8118475"/>
              <a:ext cx="0" cy="50800"/>
            </a:xfrm>
            <a:custGeom>
              <a:avLst/>
              <a:gdLst/>
              <a:ahLst/>
              <a:cxnLst/>
              <a:rect l="0" t="0" r="0" b="0"/>
              <a:pathLst>
                <a:path h="508000">
                  <a:moveTo>
                    <a:pt x="0" y="0"/>
                  </a:moveTo>
                  <a:lnTo>
                    <a:pt x="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01" name="Freeform 137"/>
            <p:cNvSpPr/>
            <p:nvPr/>
          </p:nvSpPr>
          <p:spPr>
            <a:xfrm>
              <a:off x="3508375" y="8118475"/>
              <a:ext cx="0" cy="50800"/>
            </a:xfrm>
            <a:custGeom>
              <a:avLst/>
              <a:gdLst/>
              <a:ahLst/>
              <a:cxnLst/>
              <a:rect l="0" t="0" r="0" b="0"/>
              <a:pathLst>
                <a:path h="508000">
                  <a:moveTo>
                    <a:pt x="0" y="0"/>
                  </a:moveTo>
                  <a:lnTo>
                    <a:pt x="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03" name="Freeform 138"/>
            <p:cNvSpPr/>
            <p:nvPr/>
          </p:nvSpPr>
          <p:spPr>
            <a:xfrm>
              <a:off x="3654425" y="8118475"/>
              <a:ext cx="0" cy="50800"/>
            </a:xfrm>
            <a:custGeom>
              <a:avLst/>
              <a:gdLst/>
              <a:ahLst/>
              <a:cxnLst/>
              <a:rect l="0" t="0" r="0" b="0"/>
              <a:pathLst>
                <a:path h="508000">
                  <a:moveTo>
                    <a:pt x="0" y="0"/>
                  </a:moveTo>
                  <a:lnTo>
                    <a:pt x="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04" name="Freeform 139"/>
            <p:cNvSpPr/>
            <p:nvPr/>
          </p:nvSpPr>
          <p:spPr>
            <a:xfrm>
              <a:off x="3784600" y="8064500"/>
              <a:ext cx="0" cy="104775"/>
            </a:xfrm>
            <a:custGeom>
              <a:avLst/>
              <a:gdLst/>
              <a:ahLst/>
              <a:cxnLst/>
              <a:rect l="0" t="0" r="0" b="0"/>
              <a:pathLst>
                <a:path h="1047750">
                  <a:moveTo>
                    <a:pt x="0" y="0"/>
                  </a:moveTo>
                  <a:lnTo>
                    <a:pt x="0" y="1047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06" name="Freeform 140"/>
            <p:cNvSpPr/>
            <p:nvPr/>
          </p:nvSpPr>
          <p:spPr>
            <a:xfrm>
              <a:off x="3717925" y="8305800"/>
              <a:ext cx="22225" cy="98425"/>
            </a:xfrm>
            <a:custGeom>
              <a:avLst/>
              <a:gdLst/>
              <a:ahLst/>
              <a:cxnLst/>
              <a:rect l="0" t="0" r="0" b="0"/>
              <a:pathLst>
                <a:path w="222250" h="984250">
                  <a:moveTo>
                    <a:pt x="0" y="190500"/>
                  </a:moveTo>
                  <a:lnTo>
                    <a:pt x="95250" y="127000"/>
                  </a:lnTo>
                  <a:lnTo>
                    <a:pt x="222250" y="0"/>
                  </a:lnTo>
                  <a:lnTo>
                    <a:pt x="22225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07" name="Freeform 141"/>
            <p:cNvSpPr/>
            <p:nvPr/>
          </p:nvSpPr>
          <p:spPr>
            <a:xfrm>
              <a:off x="3797300" y="8305800"/>
              <a:ext cx="66675" cy="98425"/>
            </a:xfrm>
            <a:custGeom>
              <a:avLst/>
              <a:gdLst/>
              <a:ahLst/>
              <a:cxnLst/>
              <a:rect l="0" t="0" r="0" b="0"/>
              <a:pathLst>
                <a:path w="666750" h="984250">
                  <a:moveTo>
                    <a:pt x="285750" y="0"/>
                  </a:moveTo>
                  <a:lnTo>
                    <a:pt x="127000" y="31750"/>
                  </a:lnTo>
                  <a:lnTo>
                    <a:pt x="31750" y="190500"/>
                  </a:lnTo>
                  <a:lnTo>
                    <a:pt x="0" y="412750"/>
                  </a:lnTo>
                  <a:lnTo>
                    <a:pt x="0" y="539750"/>
                  </a:lnTo>
                  <a:lnTo>
                    <a:pt x="31750" y="793750"/>
                  </a:lnTo>
                  <a:lnTo>
                    <a:pt x="127000" y="920750"/>
                  </a:lnTo>
                  <a:lnTo>
                    <a:pt x="285750" y="984250"/>
                  </a:lnTo>
                  <a:lnTo>
                    <a:pt x="381000" y="984250"/>
                  </a:lnTo>
                  <a:lnTo>
                    <a:pt x="508000" y="920750"/>
                  </a:lnTo>
                  <a:lnTo>
                    <a:pt x="603250" y="793750"/>
                  </a:lnTo>
                  <a:lnTo>
                    <a:pt x="666750" y="539750"/>
                  </a:lnTo>
                  <a:lnTo>
                    <a:pt x="666750" y="412750"/>
                  </a:lnTo>
                  <a:lnTo>
                    <a:pt x="603250" y="190500"/>
                  </a:lnTo>
                  <a:lnTo>
                    <a:pt x="508000" y="31750"/>
                  </a:lnTo>
                  <a:lnTo>
                    <a:pt x="381000" y="0"/>
                  </a:lnTo>
                  <a:lnTo>
                    <a:pt x="285750" y="0"/>
                  </a:lnTo>
                  <a:close/>
                  <a:moveTo>
                    <a:pt x="-14097000" y="2387600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08" name="Freeform 142"/>
            <p:cNvSpPr/>
            <p:nvPr/>
          </p:nvSpPr>
          <p:spPr>
            <a:xfrm>
              <a:off x="4632325" y="8118475"/>
              <a:ext cx="0" cy="50800"/>
            </a:xfrm>
            <a:custGeom>
              <a:avLst/>
              <a:gdLst/>
              <a:ahLst/>
              <a:cxnLst/>
              <a:rect l="0" t="0" r="0" b="0"/>
              <a:pathLst>
                <a:path h="508000">
                  <a:moveTo>
                    <a:pt x="0" y="0"/>
                  </a:moveTo>
                  <a:lnTo>
                    <a:pt x="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09" name="Freeform 143"/>
            <p:cNvSpPr/>
            <p:nvPr/>
          </p:nvSpPr>
          <p:spPr>
            <a:xfrm>
              <a:off x="5130800" y="8118475"/>
              <a:ext cx="0" cy="50800"/>
            </a:xfrm>
            <a:custGeom>
              <a:avLst/>
              <a:gdLst/>
              <a:ahLst/>
              <a:cxnLst/>
              <a:rect l="0" t="0" r="0" b="0"/>
              <a:pathLst>
                <a:path h="508000">
                  <a:moveTo>
                    <a:pt x="0" y="0"/>
                  </a:moveTo>
                  <a:lnTo>
                    <a:pt x="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10" name="Freeform 144"/>
            <p:cNvSpPr/>
            <p:nvPr/>
          </p:nvSpPr>
          <p:spPr>
            <a:xfrm>
              <a:off x="5483225" y="8118475"/>
              <a:ext cx="0" cy="50800"/>
            </a:xfrm>
            <a:custGeom>
              <a:avLst/>
              <a:gdLst/>
              <a:ahLst/>
              <a:cxnLst/>
              <a:rect l="0" t="0" r="0" b="0"/>
              <a:pathLst>
                <a:path h="508000">
                  <a:moveTo>
                    <a:pt x="0" y="0"/>
                  </a:moveTo>
                  <a:lnTo>
                    <a:pt x="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11" name="Freeform 145"/>
            <p:cNvSpPr/>
            <p:nvPr/>
          </p:nvSpPr>
          <p:spPr>
            <a:xfrm>
              <a:off x="5756275" y="8118475"/>
              <a:ext cx="0" cy="50800"/>
            </a:xfrm>
            <a:custGeom>
              <a:avLst/>
              <a:gdLst/>
              <a:ahLst/>
              <a:cxnLst/>
              <a:rect l="0" t="0" r="0" b="0"/>
              <a:pathLst>
                <a:path h="508000">
                  <a:moveTo>
                    <a:pt x="0" y="0"/>
                  </a:moveTo>
                  <a:lnTo>
                    <a:pt x="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12" name="Freeform 146"/>
            <p:cNvSpPr/>
            <p:nvPr/>
          </p:nvSpPr>
          <p:spPr>
            <a:xfrm>
              <a:off x="5978525" y="8118475"/>
              <a:ext cx="0" cy="50800"/>
            </a:xfrm>
            <a:custGeom>
              <a:avLst/>
              <a:gdLst/>
              <a:ahLst/>
              <a:cxnLst/>
              <a:rect l="0" t="0" r="0" b="0"/>
              <a:pathLst>
                <a:path h="508000">
                  <a:moveTo>
                    <a:pt x="0" y="0"/>
                  </a:moveTo>
                  <a:lnTo>
                    <a:pt x="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13" name="Freeform 147"/>
            <p:cNvSpPr/>
            <p:nvPr/>
          </p:nvSpPr>
          <p:spPr>
            <a:xfrm>
              <a:off x="6169025" y="8118475"/>
              <a:ext cx="0" cy="50800"/>
            </a:xfrm>
            <a:custGeom>
              <a:avLst/>
              <a:gdLst/>
              <a:ahLst/>
              <a:cxnLst/>
              <a:rect l="0" t="0" r="0" b="0"/>
              <a:pathLst>
                <a:path h="508000">
                  <a:moveTo>
                    <a:pt x="0" y="0"/>
                  </a:moveTo>
                  <a:lnTo>
                    <a:pt x="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14" name="Freeform 148"/>
            <p:cNvSpPr/>
            <p:nvPr/>
          </p:nvSpPr>
          <p:spPr>
            <a:xfrm>
              <a:off x="6334125" y="8118475"/>
              <a:ext cx="0" cy="50800"/>
            </a:xfrm>
            <a:custGeom>
              <a:avLst/>
              <a:gdLst/>
              <a:ahLst/>
              <a:cxnLst/>
              <a:rect l="0" t="0" r="0" b="0"/>
              <a:pathLst>
                <a:path h="508000">
                  <a:moveTo>
                    <a:pt x="0" y="0"/>
                  </a:moveTo>
                  <a:lnTo>
                    <a:pt x="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15" name="Freeform 149"/>
            <p:cNvSpPr/>
            <p:nvPr/>
          </p:nvSpPr>
          <p:spPr>
            <a:xfrm>
              <a:off x="6477000" y="8118475"/>
              <a:ext cx="0" cy="50800"/>
            </a:xfrm>
            <a:custGeom>
              <a:avLst/>
              <a:gdLst/>
              <a:ahLst/>
              <a:cxnLst/>
              <a:rect l="0" t="0" r="0" b="0"/>
              <a:pathLst>
                <a:path h="508000">
                  <a:moveTo>
                    <a:pt x="0" y="0"/>
                  </a:moveTo>
                  <a:lnTo>
                    <a:pt x="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16" name="Freeform 150"/>
            <p:cNvSpPr/>
            <p:nvPr/>
          </p:nvSpPr>
          <p:spPr>
            <a:xfrm>
              <a:off x="6607175" y="8064500"/>
              <a:ext cx="0" cy="104775"/>
            </a:xfrm>
            <a:custGeom>
              <a:avLst/>
              <a:gdLst/>
              <a:ahLst/>
              <a:cxnLst/>
              <a:rect l="0" t="0" r="0" b="0"/>
              <a:pathLst>
                <a:path h="1047750">
                  <a:moveTo>
                    <a:pt x="0" y="0"/>
                  </a:moveTo>
                  <a:lnTo>
                    <a:pt x="0" y="1047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17" name="Freeform 151"/>
            <p:cNvSpPr/>
            <p:nvPr/>
          </p:nvSpPr>
          <p:spPr>
            <a:xfrm>
              <a:off x="6540500" y="8305800"/>
              <a:ext cx="22225" cy="98425"/>
            </a:xfrm>
            <a:custGeom>
              <a:avLst/>
              <a:gdLst/>
              <a:ahLst/>
              <a:cxnLst/>
              <a:rect l="0" t="0" r="0" b="0"/>
              <a:pathLst>
                <a:path w="222250" h="984250">
                  <a:moveTo>
                    <a:pt x="0" y="190500"/>
                  </a:moveTo>
                  <a:lnTo>
                    <a:pt x="95250" y="127000"/>
                  </a:lnTo>
                  <a:lnTo>
                    <a:pt x="222250" y="0"/>
                  </a:lnTo>
                  <a:lnTo>
                    <a:pt x="22225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18" name="Freeform 152"/>
            <p:cNvSpPr/>
            <p:nvPr/>
          </p:nvSpPr>
          <p:spPr>
            <a:xfrm>
              <a:off x="6619875" y="8305800"/>
              <a:ext cx="66675" cy="98425"/>
            </a:xfrm>
            <a:custGeom>
              <a:avLst/>
              <a:gdLst/>
              <a:ahLst/>
              <a:cxnLst/>
              <a:rect l="0" t="0" r="0" b="0"/>
              <a:pathLst>
                <a:path w="666750" h="984250">
                  <a:moveTo>
                    <a:pt x="285750" y="0"/>
                  </a:moveTo>
                  <a:lnTo>
                    <a:pt x="158750" y="31750"/>
                  </a:lnTo>
                  <a:lnTo>
                    <a:pt x="63500" y="190500"/>
                  </a:lnTo>
                  <a:lnTo>
                    <a:pt x="0" y="412750"/>
                  </a:lnTo>
                  <a:lnTo>
                    <a:pt x="0" y="539750"/>
                  </a:lnTo>
                  <a:lnTo>
                    <a:pt x="63500" y="793750"/>
                  </a:lnTo>
                  <a:lnTo>
                    <a:pt x="158750" y="920750"/>
                  </a:lnTo>
                  <a:lnTo>
                    <a:pt x="285750" y="984250"/>
                  </a:lnTo>
                  <a:lnTo>
                    <a:pt x="381000" y="984250"/>
                  </a:lnTo>
                  <a:lnTo>
                    <a:pt x="508000" y="920750"/>
                  </a:lnTo>
                  <a:lnTo>
                    <a:pt x="603250" y="793750"/>
                  </a:lnTo>
                  <a:lnTo>
                    <a:pt x="666750" y="539750"/>
                  </a:lnTo>
                  <a:lnTo>
                    <a:pt x="666750" y="412750"/>
                  </a:lnTo>
                  <a:lnTo>
                    <a:pt x="603250" y="190500"/>
                  </a:lnTo>
                  <a:lnTo>
                    <a:pt x="508000" y="31750"/>
                  </a:lnTo>
                  <a:lnTo>
                    <a:pt x="381000" y="0"/>
                  </a:lnTo>
                  <a:lnTo>
                    <a:pt x="285750" y="0"/>
                  </a:lnTo>
                  <a:close/>
                  <a:moveTo>
                    <a:pt x="-42322750" y="2387600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19" name="Freeform 153"/>
            <p:cNvSpPr/>
            <p:nvPr/>
          </p:nvSpPr>
          <p:spPr>
            <a:xfrm>
              <a:off x="6702425" y="8226425"/>
              <a:ext cx="53975" cy="79375"/>
            </a:xfrm>
            <a:custGeom>
              <a:avLst/>
              <a:gdLst/>
              <a:ahLst/>
              <a:cxnLst/>
              <a:rect l="0" t="0" r="0" b="0"/>
              <a:pathLst>
                <a:path w="539750" h="793750">
                  <a:moveTo>
                    <a:pt x="63500" y="190500"/>
                  </a:moveTo>
                  <a:lnTo>
                    <a:pt x="63500" y="158750"/>
                  </a:lnTo>
                  <a:lnTo>
                    <a:pt x="95250" y="63500"/>
                  </a:lnTo>
                  <a:lnTo>
                    <a:pt x="127000" y="31750"/>
                  </a:lnTo>
                  <a:lnTo>
                    <a:pt x="190500" y="0"/>
                  </a:lnTo>
                  <a:lnTo>
                    <a:pt x="349250" y="0"/>
                  </a:lnTo>
                  <a:lnTo>
                    <a:pt x="412750" y="31750"/>
                  </a:lnTo>
                  <a:lnTo>
                    <a:pt x="476250" y="63500"/>
                  </a:lnTo>
                  <a:lnTo>
                    <a:pt x="508000" y="158750"/>
                  </a:lnTo>
                  <a:lnTo>
                    <a:pt x="508000" y="222250"/>
                  </a:lnTo>
                  <a:lnTo>
                    <a:pt x="476250" y="285750"/>
                  </a:lnTo>
                  <a:lnTo>
                    <a:pt x="381000" y="412750"/>
                  </a:lnTo>
                  <a:lnTo>
                    <a:pt x="0" y="793750"/>
                  </a:lnTo>
                  <a:lnTo>
                    <a:pt x="539750" y="793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p:txBody>
          <a:bodyPr/>
          <a:lstStyle/>
          <a:p>
            <a:r>
              <a:rPr lang="en-US" dirty="0"/>
              <a:t>P</a:t>
            </a:r>
            <a:r>
              <a:rPr lang="en-US" dirty="0" smtClean="0"/>
              <a:t>erformance</a:t>
            </a:r>
            <a:endParaRPr lang="en-GB" dirty="0"/>
          </a:p>
        </p:txBody>
      </p:sp>
      <p:sp>
        <p:nvSpPr>
          <p:cNvPr id="3" name="Content Placeholder 2"/>
          <p:cNvSpPr>
            <a:spLocks noGrp="1"/>
          </p:cNvSpPr>
          <p:nvPr>
            <p:ph idx="1"/>
          </p:nvPr>
        </p:nvSpPr>
        <p:spPr>
          <a:xfrm>
            <a:off x="643951" y="1204417"/>
            <a:ext cx="6996275" cy="4920158"/>
          </a:xfrm>
        </p:spPr>
        <p:txBody>
          <a:bodyPr>
            <a:normAutofit/>
          </a:bodyPr>
          <a:lstStyle/>
          <a:p>
            <a:pPr>
              <a:spcAft>
                <a:spcPts val="900"/>
              </a:spcAft>
            </a:pPr>
            <a:r>
              <a:rPr lang="en-US" dirty="0">
                <a:solidFill>
                  <a:schemeClr val="tx2"/>
                </a:solidFill>
              </a:rPr>
              <a:t>Number of detected photons </a:t>
            </a:r>
            <a:r>
              <a:rPr lang="en-US" altLang="en-US" i="1" dirty="0" err="1">
                <a:solidFill>
                  <a:schemeClr val="tx2"/>
                </a:solidFill>
              </a:rPr>
              <a:t>N</a:t>
            </a:r>
            <a:r>
              <a:rPr lang="en-US" altLang="en-US" baseline="-25000" dirty="0" err="1">
                <a:solidFill>
                  <a:schemeClr val="tx2"/>
                </a:solidFill>
              </a:rPr>
              <a:t>pe</a:t>
            </a:r>
            <a:r>
              <a:rPr lang="en-US" altLang="en-US" dirty="0">
                <a:solidFill>
                  <a:schemeClr val="tx2"/>
                </a:solidFill>
              </a:rPr>
              <a:t> =  </a:t>
            </a:r>
            <a:r>
              <a:rPr lang="en-US" altLang="en-US" i="1" dirty="0">
                <a:solidFill>
                  <a:schemeClr val="tx2"/>
                </a:solidFill>
              </a:rPr>
              <a:t>A</a:t>
            </a:r>
            <a:r>
              <a:rPr lang="en-US" altLang="en-US" dirty="0">
                <a:solidFill>
                  <a:schemeClr val="tx2"/>
                </a:solidFill>
              </a:rPr>
              <a:t> </a:t>
            </a:r>
            <a:r>
              <a:rPr lang="en-US" altLang="en-US" i="1" dirty="0">
                <a:solidFill>
                  <a:schemeClr val="tx2"/>
                </a:solidFill>
              </a:rPr>
              <a:t>L </a:t>
            </a:r>
            <a:r>
              <a:rPr lang="en-US" altLang="en-US" dirty="0">
                <a:solidFill>
                  <a:schemeClr val="tx2"/>
                </a:solidFill>
                <a:sym typeface="Symbol" panose="05050102010706020507" pitchFamily="18" charset="2"/>
              </a:rPr>
              <a:t> </a:t>
            </a:r>
            <a:r>
              <a:rPr lang="en-US" altLang="en-US" dirty="0">
                <a:solidFill>
                  <a:schemeClr val="tx2"/>
                </a:solidFill>
                <a:latin typeface="Symbol" panose="05050102010706020507" pitchFamily="18" charset="2"/>
                <a:sym typeface="Symbol" panose="05050102010706020507" pitchFamily="18" charset="2"/>
              </a:rPr>
              <a:t>e</a:t>
            </a:r>
            <a:r>
              <a:rPr lang="en-US" altLang="en-US" dirty="0">
                <a:solidFill>
                  <a:schemeClr val="tx2"/>
                </a:solidFill>
                <a:sym typeface="Symbol" panose="05050102010706020507" pitchFamily="18" charset="2"/>
              </a:rPr>
              <a:t> sin</a:t>
            </a:r>
            <a:r>
              <a:rPr lang="en-US" altLang="en-US" baseline="30000" dirty="0">
                <a:solidFill>
                  <a:schemeClr val="tx2"/>
                </a:solidFill>
                <a:sym typeface="Symbol" panose="05050102010706020507" pitchFamily="18" charset="2"/>
              </a:rPr>
              <a:t>2</a:t>
            </a:r>
            <a:r>
              <a:rPr lang="en-US" altLang="en-US" dirty="0">
                <a:solidFill>
                  <a:schemeClr val="tx2"/>
                </a:solidFill>
                <a:sym typeface="Symbol" panose="05050102010706020507" pitchFamily="18" charset="2"/>
              </a:rPr>
              <a:t> </a:t>
            </a:r>
            <a:r>
              <a:rPr lang="en-US" altLang="en-US" i="1" dirty="0" err="1">
                <a:solidFill>
                  <a:schemeClr val="tx2"/>
                </a:solidFill>
                <a:latin typeface="Symbol" panose="05050102010706020507" pitchFamily="18" charset="2"/>
                <a:sym typeface="Symbol" panose="05050102010706020507" pitchFamily="18" charset="2"/>
              </a:rPr>
              <a:t>q</a:t>
            </a:r>
            <a:r>
              <a:rPr lang="en-US" altLang="en-US" baseline="-25000" dirty="0" err="1">
                <a:solidFill>
                  <a:schemeClr val="tx2"/>
                </a:solidFill>
                <a:sym typeface="Symbol" panose="05050102010706020507" pitchFamily="18" charset="2"/>
              </a:rPr>
              <a:t>C</a:t>
            </a:r>
            <a:r>
              <a:rPr lang="en-US" altLang="en-US" dirty="0">
                <a:solidFill>
                  <a:schemeClr val="tx2"/>
                </a:solidFill>
                <a:sym typeface="Symbol" panose="05050102010706020507" pitchFamily="18" charset="2"/>
              </a:rPr>
              <a:t> </a:t>
            </a:r>
            <a:r>
              <a:rPr lang="en-US" altLang="en-US" i="1" dirty="0" err="1">
                <a:solidFill>
                  <a:schemeClr val="tx2"/>
                </a:solidFill>
                <a:sym typeface="Symbol" panose="05050102010706020507" pitchFamily="18" charset="2"/>
              </a:rPr>
              <a:t>dE</a:t>
            </a:r>
            <a:r>
              <a:rPr lang="en-US" altLang="en-US" dirty="0">
                <a:solidFill>
                  <a:schemeClr val="tx2"/>
                </a:solidFill>
                <a:sym typeface="Symbol" panose="05050102010706020507" pitchFamily="18" charset="2"/>
              </a:rPr>
              <a:t> </a:t>
            </a:r>
            <a:br>
              <a:rPr lang="en-US" altLang="en-US" dirty="0">
                <a:solidFill>
                  <a:schemeClr val="tx2"/>
                </a:solidFill>
                <a:sym typeface="Symbol" panose="05050102010706020507" pitchFamily="18" charset="2"/>
              </a:rPr>
            </a:br>
            <a:r>
              <a:rPr lang="en-US" altLang="en-US" dirty="0">
                <a:solidFill>
                  <a:schemeClr val="bg1">
                    <a:lumMod val="50000"/>
                  </a:schemeClr>
                </a:solidFill>
                <a:sym typeface="Symbol" panose="05050102010706020507" pitchFamily="18" charset="2"/>
              </a:rPr>
              <a:t>where </a:t>
            </a:r>
            <a:r>
              <a:rPr lang="en-US" altLang="en-US" i="1" dirty="0">
                <a:solidFill>
                  <a:schemeClr val="bg1">
                    <a:lumMod val="50000"/>
                  </a:schemeClr>
                </a:solidFill>
                <a:sym typeface="Symbol" panose="05050102010706020507" pitchFamily="18" charset="2"/>
              </a:rPr>
              <a:t>L</a:t>
            </a:r>
            <a:r>
              <a:rPr lang="en-US" altLang="en-US" dirty="0">
                <a:solidFill>
                  <a:schemeClr val="bg1">
                    <a:lumMod val="50000"/>
                  </a:schemeClr>
                </a:solidFill>
                <a:sym typeface="Symbol" panose="05050102010706020507" pitchFamily="18" charset="2"/>
              </a:rPr>
              <a:t> is radiator length,</a:t>
            </a:r>
            <a:r>
              <a:rPr lang="en-US" altLang="en-US" sz="2400" dirty="0">
                <a:solidFill>
                  <a:schemeClr val="bg1">
                    <a:lumMod val="50000"/>
                  </a:schemeClr>
                </a:solidFill>
                <a:sym typeface="Symbol" panose="05050102010706020507" pitchFamily="18" charset="2"/>
              </a:rPr>
              <a:t> </a:t>
            </a:r>
            <a:r>
              <a:rPr lang="en-US" altLang="en-US" i="1" dirty="0">
                <a:solidFill>
                  <a:schemeClr val="bg1">
                    <a:lumMod val="50000"/>
                  </a:schemeClr>
                </a:solidFill>
                <a:sym typeface="Symbol" panose="05050102010706020507" pitchFamily="18" charset="2"/>
              </a:rPr>
              <a:t>A</a:t>
            </a:r>
            <a:r>
              <a:rPr lang="en-US" altLang="en-US" dirty="0">
                <a:solidFill>
                  <a:schemeClr val="bg1">
                    <a:lumMod val="50000"/>
                  </a:schemeClr>
                </a:solidFill>
                <a:sym typeface="Symbol" panose="05050102010706020507" pitchFamily="18" charset="2"/>
              </a:rPr>
              <a:t> = </a:t>
            </a:r>
            <a:r>
              <a:rPr lang="en-US" altLang="en-US" dirty="0">
                <a:solidFill>
                  <a:schemeClr val="bg1">
                    <a:lumMod val="50000"/>
                  </a:schemeClr>
                </a:solidFill>
                <a:latin typeface="Symbol" panose="05050102010706020507" pitchFamily="18" charset="2"/>
              </a:rPr>
              <a:t>a</a:t>
            </a:r>
            <a:r>
              <a:rPr lang="en-US" altLang="en-US" baseline="30000" dirty="0">
                <a:solidFill>
                  <a:schemeClr val="bg1">
                    <a:lumMod val="50000"/>
                  </a:schemeClr>
                </a:solidFill>
              </a:rPr>
              <a:t>2</a:t>
            </a:r>
            <a:r>
              <a:rPr lang="en-US" altLang="en-US" dirty="0">
                <a:solidFill>
                  <a:schemeClr val="bg1">
                    <a:lumMod val="50000"/>
                  </a:schemeClr>
                </a:solidFill>
                <a:sym typeface="Symbol" panose="05050102010706020507" pitchFamily="18" charset="2"/>
              </a:rPr>
              <a:t> /</a:t>
            </a:r>
            <a:r>
              <a:rPr lang="en-US" altLang="en-US" i="1" dirty="0">
                <a:solidFill>
                  <a:schemeClr val="bg1">
                    <a:lumMod val="50000"/>
                  </a:schemeClr>
                </a:solidFill>
                <a:sym typeface="Symbol" panose="05050102010706020507" pitchFamily="18" charset="2"/>
              </a:rPr>
              <a:t> r</a:t>
            </a:r>
            <a:r>
              <a:rPr lang="en-US" altLang="en-US" baseline="-25000" dirty="0">
                <a:solidFill>
                  <a:schemeClr val="bg1">
                    <a:lumMod val="50000"/>
                  </a:schemeClr>
                </a:solidFill>
                <a:sym typeface="Symbol" panose="05050102010706020507" pitchFamily="18" charset="2"/>
              </a:rPr>
              <a:t>e</a:t>
            </a:r>
            <a:r>
              <a:rPr lang="en-US" altLang="en-US" i="1" dirty="0">
                <a:solidFill>
                  <a:schemeClr val="bg1">
                    <a:lumMod val="50000"/>
                  </a:schemeClr>
                </a:solidFill>
                <a:sym typeface="Symbol" panose="05050102010706020507" pitchFamily="18" charset="2"/>
              </a:rPr>
              <a:t>m</a:t>
            </a:r>
            <a:r>
              <a:rPr lang="en-US" altLang="en-US" baseline="-25000" dirty="0">
                <a:solidFill>
                  <a:schemeClr val="bg1">
                    <a:lumMod val="50000"/>
                  </a:schemeClr>
                </a:solidFill>
                <a:sym typeface="Symbol" panose="05050102010706020507" pitchFamily="18" charset="2"/>
              </a:rPr>
              <a:t>e</a:t>
            </a:r>
            <a:r>
              <a:rPr lang="en-US" altLang="en-US" i="1" dirty="0">
                <a:solidFill>
                  <a:schemeClr val="bg1">
                    <a:lumMod val="50000"/>
                  </a:schemeClr>
                </a:solidFill>
                <a:sym typeface="Symbol" panose="05050102010706020507" pitchFamily="18" charset="2"/>
              </a:rPr>
              <a:t>c</a:t>
            </a:r>
            <a:r>
              <a:rPr lang="en-US" altLang="en-US" baseline="30000" dirty="0">
                <a:solidFill>
                  <a:schemeClr val="bg1">
                    <a:lumMod val="50000"/>
                  </a:schemeClr>
                </a:solidFill>
              </a:rPr>
              <a:t>2 </a:t>
            </a:r>
            <a:r>
              <a:rPr lang="en-US" altLang="en-US" dirty="0">
                <a:solidFill>
                  <a:schemeClr val="bg1">
                    <a:lumMod val="50000"/>
                  </a:schemeClr>
                </a:solidFill>
                <a:sym typeface="Symbol" panose="05050102010706020507" pitchFamily="18" charset="2"/>
              </a:rPr>
              <a:t>= 370 cm</a:t>
            </a:r>
            <a:r>
              <a:rPr lang="en-US" altLang="en-US" baseline="30000" dirty="0">
                <a:solidFill>
                  <a:schemeClr val="bg1">
                    <a:lumMod val="50000"/>
                  </a:schemeClr>
                </a:solidFill>
                <a:sym typeface="Symbol" panose="05050102010706020507" pitchFamily="18" charset="2"/>
              </a:rPr>
              <a:t>-1 </a:t>
            </a:r>
            <a:r>
              <a:rPr lang="en-US" altLang="en-US" dirty="0">
                <a:solidFill>
                  <a:schemeClr val="bg1">
                    <a:lumMod val="50000"/>
                  </a:schemeClr>
                </a:solidFill>
                <a:sym typeface="Symbol" panose="05050102010706020507" pitchFamily="18" charset="2"/>
              </a:rPr>
              <a:t>eV</a:t>
            </a:r>
            <a:r>
              <a:rPr lang="en-US" altLang="en-US" baseline="30000" dirty="0">
                <a:solidFill>
                  <a:schemeClr val="bg1">
                    <a:lumMod val="50000"/>
                  </a:schemeClr>
                </a:solidFill>
                <a:sym typeface="Symbol" panose="05050102010706020507" pitchFamily="18" charset="2"/>
              </a:rPr>
              <a:t>-1</a:t>
            </a:r>
            <a:endParaRPr lang="en-US" altLang="en-US" dirty="0">
              <a:solidFill>
                <a:schemeClr val="bg1">
                  <a:lumMod val="50000"/>
                </a:schemeClr>
              </a:solidFill>
              <a:sym typeface="Symbol" panose="05050102010706020507" pitchFamily="18" charset="2"/>
            </a:endParaRPr>
          </a:p>
          <a:p>
            <a:pPr>
              <a:spcAft>
                <a:spcPts val="900"/>
              </a:spcAft>
            </a:pPr>
            <a:r>
              <a:rPr lang="en-US" altLang="en-US" dirty="0">
                <a:solidFill>
                  <a:schemeClr val="accent6">
                    <a:lumMod val="75000"/>
                  </a:schemeClr>
                </a:solidFill>
                <a:sym typeface="Symbol" panose="05050102010706020507" pitchFamily="18" charset="2"/>
              </a:rPr>
              <a:t>Efficiency </a:t>
            </a:r>
            <a:r>
              <a:rPr lang="en-US" altLang="en-US" dirty="0">
                <a:solidFill>
                  <a:schemeClr val="accent6">
                    <a:lumMod val="75000"/>
                  </a:schemeClr>
                </a:solidFill>
                <a:latin typeface="Symbol" panose="05050102010706020507" pitchFamily="18" charset="2"/>
                <a:sym typeface="Symbol" panose="05050102010706020507" pitchFamily="18" charset="2"/>
              </a:rPr>
              <a:t>e</a:t>
            </a:r>
            <a:r>
              <a:rPr lang="en-US" altLang="en-US" dirty="0">
                <a:solidFill>
                  <a:schemeClr val="accent6">
                    <a:lumMod val="75000"/>
                  </a:schemeClr>
                </a:solidFill>
                <a:sym typeface="Symbol" panose="05050102010706020507" pitchFamily="18" charset="2"/>
              </a:rPr>
              <a:t> = PDE </a:t>
            </a:r>
            <a:r>
              <a:rPr lang="en-US" altLang="en-US" dirty="0">
                <a:solidFill>
                  <a:schemeClr val="accent6">
                    <a:lumMod val="75000"/>
                  </a:schemeClr>
                </a:solidFill>
                <a:latin typeface="Calibri" panose="020F0502020204030204" pitchFamily="34" charset="0"/>
                <a:cs typeface="Calibri" panose="020F0502020204030204" pitchFamily="34" charset="0"/>
                <a:sym typeface="Symbol" panose="05050102010706020507" pitchFamily="18" charset="2"/>
              </a:rPr>
              <a:t>∙</a:t>
            </a:r>
            <a:r>
              <a:rPr lang="en-US" altLang="en-US" dirty="0">
                <a:solidFill>
                  <a:schemeClr val="accent6">
                    <a:lumMod val="75000"/>
                  </a:schemeClr>
                </a:solidFill>
                <a:sym typeface="Symbol" panose="05050102010706020507" pitchFamily="18" charset="2"/>
              </a:rPr>
              <a:t> active area </a:t>
            </a:r>
            <a:r>
              <a:rPr lang="en-US" altLang="en-US" dirty="0">
                <a:solidFill>
                  <a:schemeClr val="accent6">
                    <a:lumMod val="75000"/>
                  </a:schemeClr>
                </a:solidFill>
                <a:latin typeface="Calibri" panose="020F0502020204030204" pitchFamily="34" charset="0"/>
                <a:cs typeface="Calibri" panose="020F0502020204030204" pitchFamily="34" charset="0"/>
                <a:sym typeface="Symbol" panose="05050102010706020507" pitchFamily="18" charset="2"/>
              </a:rPr>
              <a:t>∙</a:t>
            </a:r>
            <a:r>
              <a:rPr lang="en-US" altLang="en-US" dirty="0">
                <a:solidFill>
                  <a:schemeClr val="accent6">
                    <a:lumMod val="75000"/>
                  </a:schemeClr>
                </a:solidFill>
                <a:sym typeface="Symbol" panose="05050102010706020507" pitchFamily="18" charset="2"/>
              </a:rPr>
              <a:t> mirror reflectivity </a:t>
            </a:r>
            <a:r>
              <a:rPr lang="en-US" altLang="en-US" dirty="0">
                <a:solidFill>
                  <a:schemeClr val="accent6">
                    <a:lumMod val="75000"/>
                  </a:schemeClr>
                </a:solidFill>
                <a:latin typeface="Calibri" panose="020F0502020204030204" pitchFamily="34" charset="0"/>
                <a:cs typeface="Calibri" panose="020F0502020204030204" pitchFamily="34" charset="0"/>
                <a:sym typeface="Symbol" panose="05050102010706020507" pitchFamily="18" charset="2"/>
              </a:rPr>
              <a:t>∙</a:t>
            </a:r>
            <a:r>
              <a:rPr lang="en-US" altLang="en-US" dirty="0">
                <a:solidFill>
                  <a:schemeClr val="accent6">
                    <a:lumMod val="75000"/>
                  </a:schemeClr>
                </a:solidFill>
                <a:sym typeface="Symbol" panose="05050102010706020507" pitchFamily="18" charset="2"/>
              </a:rPr>
              <a:t> aerogel transmission, as a function of photon energy </a:t>
            </a:r>
            <a:r>
              <a:rPr lang="en-US" altLang="en-US" i="1" dirty="0">
                <a:solidFill>
                  <a:schemeClr val="accent6">
                    <a:lumMod val="75000"/>
                  </a:schemeClr>
                </a:solidFill>
                <a:sym typeface="Symbol" panose="05050102010706020507" pitchFamily="18" charset="2"/>
              </a:rPr>
              <a:t>E</a:t>
            </a:r>
          </a:p>
          <a:p>
            <a:pPr>
              <a:spcAft>
                <a:spcPts val="900"/>
              </a:spcAft>
            </a:pPr>
            <a:r>
              <a:rPr lang="en-US" altLang="en-US" dirty="0">
                <a:solidFill>
                  <a:schemeClr val="accent6">
                    <a:lumMod val="75000"/>
                  </a:schemeClr>
                </a:solidFill>
                <a:sym typeface="Symbol" panose="05050102010706020507" pitchFamily="18" charset="2"/>
              </a:rPr>
              <a:t>Assume </a:t>
            </a:r>
            <a:r>
              <a:rPr lang="en-US" altLang="en-US" dirty="0" err="1">
                <a:solidFill>
                  <a:schemeClr val="accent6">
                    <a:lumMod val="75000"/>
                  </a:schemeClr>
                </a:solidFill>
                <a:sym typeface="Symbol" panose="05050102010706020507" pitchFamily="18" charset="2"/>
              </a:rPr>
              <a:t>SiPM</a:t>
            </a:r>
            <a:r>
              <a:rPr lang="en-US" altLang="en-US" dirty="0">
                <a:solidFill>
                  <a:schemeClr val="accent6">
                    <a:lumMod val="75000"/>
                  </a:schemeClr>
                </a:solidFill>
                <a:sym typeface="Symbol" panose="05050102010706020507" pitchFamily="18" charset="2"/>
              </a:rPr>
              <a:t> active area = 0.8, mirror reflectivity 0.9, </a:t>
            </a:r>
            <a:br>
              <a:rPr lang="en-US" altLang="en-US" dirty="0">
                <a:solidFill>
                  <a:schemeClr val="accent6">
                    <a:lumMod val="75000"/>
                  </a:schemeClr>
                </a:solidFill>
                <a:sym typeface="Symbol" panose="05050102010706020507" pitchFamily="18" charset="2"/>
              </a:rPr>
            </a:br>
            <a:r>
              <a:rPr lang="en-US" altLang="en-US" dirty="0">
                <a:solidFill>
                  <a:schemeClr val="accent6">
                    <a:lumMod val="75000"/>
                  </a:schemeClr>
                </a:solidFill>
                <a:sym typeface="Symbol" panose="05050102010706020507" pitchFamily="18" charset="2"/>
              </a:rPr>
              <a:t>other values as given </a:t>
            </a:r>
            <a:r>
              <a:rPr lang="en-US" altLang="en-US" dirty="0" smtClean="0">
                <a:solidFill>
                  <a:schemeClr val="accent6">
                    <a:lumMod val="75000"/>
                  </a:schemeClr>
                </a:solidFill>
                <a:sym typeface="Symbol" panose="05050102010706020507" pitchFamily="18" charset="2"/>
              </a:rPr>
              <a:t>above </a:t>
            </a:r>
            <a:r>
              <a:rPr lang="en-US" altLang="en-US" dirty="0">
                <a:solidFill>
                  <a:schemeClr val="accent6">
                    <a:lumMod val="75000"/>
                  </a:schemeClr>
                </a:solidFill>
                <a:latin typeface="Calibri" panose="020F0502020204030204" pitchFamily="34" charset="0"/>
                <a:cs typeface="Calibri" panose="020F0502020204030204" pitchFamily="34" charset="0"/>
                <a:sym typeface="Symbol" panose="05050102010706020507" pitchFamily="18" charset="2"/>
              </a:rPr>
              <a:t>→ </a:t>
            </a:r>
            <a:r>
              <a:rPr lang="en-US" altLang="en-US" i="1" dirty="0" err="1">
                <a:solidFill>
                  <a:schemeClr val="accent6">
                    <a:lumMod val="75000"/>
                  </a:schemeClr>
                </a:solidFill>
                <a:latin typeface="Calibri" panose="020F0502020204030204" pitchFamily="34" charset="0"/>
                <a:cs typeface="Calibri" panose="020F0502020204030204" pitchFamily="34" charset="0"/>
                <a:sym typeface="Symbol" panose="05050102010706020507" pitchFamily="18" charset="2"/>
              </a:rPr>
              <a:t>N</a:t>
            </a:r>
            <a:r>
              <a:rPr lang="en-US" altLang="en-US" baseline="-25000" dirty="0" err="1">
                <a:solidFill>
                  <a:schemeClr val="accent6">
                    <a:lumMod val="75000"/>
                  </a:schemeClr>
                </a:solidFill>
                <a:latin typeface="Calibri" panose="020F0502020204030204" pitchFamily="34" charset="0"/>
                <a:cs typeface="Calibri" panose="020F0502020204030204" pitchFamily="34" charset="0"/>
                <a:sym typeface="Symbol" panose="05050102010706020507" pitchFamily="18" charset="2"/>
              </a:rPr>
              <a:t>pe</a:t>
            </a:r>
            <a:r>
              <a:rPr lang="en-US" altLang="en-US" dirty="0">
                <a:solidFill>
                  <a:schemeClr val="accent6">
                    <a:lumMod val="75000"/>
                  </a:schemeClr>
                </a:solidFill>
                <a:latin typeface="Calibri" panose="020F0502020204030204" pitchFamily="34" charset="0"/>
                <a:cs typeface="Calibri" panose="020F0502020204030204" pitchFamily="34" charset="0"/>
                <a:sym typeface="Symbol" panose="05050102010706020507" pitchFamily="18" charset="2"/>
              </a:rPr>
              <a:t> = </a:t>
            </a:r>
            <a:r>
              <a:rPr lang="en-US" altLang="en-US" dirty="0" smtClean="0">
                <a:solidFill>
                  <a:srgbClr val="FF0000"/>
                </a:solidFill>
                <a:latin typeface="Calibri" panose="020F0502020204030204" pitchFamily="34" charset="0"/>
                <a:cs typeface="Calibri" panose="020F0502020204030204" pitchFamily="34" charset="0"/>
                <a:sym typeface="Symbol" panose="05050102010706020507" pitchFamily="18" charset="2"/>
              </a:rPr>
              <a:t>16 </a:t>
            </a:r>
            <a:r>
              <a:rPr lang="en-US" altLang="en-US" dirty="0">
                <a:solidFill>
                  <a:srgbClr val="00B050"/>
                </a:solidFill>
                <a:latin typeface="Calibri" panose="020F0502020204030204" pitchFamily="34" charset="0"/>
                <a:cs typeface="Calibri" panose="020F0502020204030204" pitchFamily="34" charset="0"/>
                <a:sym typeface="Symbol" panose="05050102010706020507" pitchFamily="18" charset="2"/>
              </a:rPr>
              <a:t>(</a:t>
            </a:r>
            <a:r>
              <a:rPr lang="en-US" altLang="en-US" dirty="0" smtClean="0">
                <a:solidFill>
                  <a:srgbClr val="00B050"/>
                </a:solidFill>
                <a:latin typeface="Calibri" panose="020F0502020204030204" pitchFamily="34" charset="0"/>
                <a:cs typeface="Calibri" panose="020F0502020204030204" pitchFamily="34" charset="0"/>
                <a:sym typeface="Symbol" panose="05050102010706020507" pitchFamily="18" charset="2"/>
              </a:rPr>
              <a:t>12) </a:t>
            </a:r>
            <a:r>
              <a:rPr lang="en-US" altLang="en-US" dirty="0">
                <a:solidFill>
                  <a:schemeClr val="accent6">
                    <a:lumMod val="75000"/>
                  </a:schemeClr>
                </a:solidFill>
                <a:latin typeface="Calibri" panose="020F0502020204030204" pitchFamily="34" charset="0"/>
                <a:cs typeface="Calibri" panose="020F0502020204030204" pitchFamily="34" charset="0"/>
                <a:sym typeface="Symbol" panose="05050102010706020507" pitchFamily="18" charset="2"/>
              </a:rPr>
              <a:t>for gas (aerogel)</a:t>
            </a:r>
            <a:br>
              <a:rPr lang="en-US" altLang="en-US" dirty="0">
                <a:solidFill>
                  <a:schemeClr val="accent6">
                    <a:lumMod val="75000"/>
                  </a:schemeClr>
                </a:solidFill>
                <a:latin typeface="Calibri" panose="020F0502020204030204" pitchFamily="34" charset="0"/>
                <a:cs typeface="Calibri" panose="020F0502020204030204" pitchFamily="34" charset="0"/>
                <a:sym typeface="Symbol" panose="05050102010706020507" pitchFamily="18" charset="2"/>
              </a:rPr>
            </a:br>
            <a:r>
              <a:rPr lang="en-US" altLang="en-US" dirty="0">
                <a:solidFill>
                  <a:schemeClr val="accent6">
                    <a:lumMod val="75000"/>
                  </a:schemeClr>
                </a:solidFill>
                <a:latin typeface="Calibri" panose="020F0502020204030204" pitchFamily="34" charset="0"/>
                <a:cs typeface="Calibri" panose="020F0502020204030204" pitchFamily="34" charset="0"/>
                <a:sym typeface="Symbol" panose="05050102010706020507" pitchFamily="18" charset="2"/>
              </a:rPr>
              <a:t>Larger </a:t>
            </a:r>
            <a:r>
              <a:rPr lang="en-US" altLang="en-US" i="1" dirty="0" err="1">
                <a:solidFill>
                  <a:schemeClr val="accent6">
                    <a:lumMod val="75000"/>
                  </a:schemeClr>
                </a:solidFill>
                <a:latin typeface="Symbol" panose="05050102010706020507" pitchFamily="18" charset="2"/>
                <a:sym typeface="Symbol" panose="05050102010706020507" pitchFamily="18" charset="2"/>
              </a:rPr>
              <a:t>q</a:t>
            </a:r>
            <a:r>
              <a:rPr lang="en-US" altLang="en-US" baseline="-25000" dirty="0" err="1">
                <a:solidFill>
                  <a:schemeClr val="accent6">
                    <a:lumMod val="75000"/>
                  </a:schemeClr>
                </a:solidFill>
                <a:sym typeface="Symbol" panose="05050102010706020507" pitchFamily="18" charset="2"/>
              </a:rPr>
              <a:t>C</a:t>
            </a:r>
            <a:r>
              <a:rPr lang="en-US" altLang="en-US" dirty="0">
                <a:solidFill>
                  <a:schemeClr val="accent6">
                    <a:lumMod val="75000"/>
                  </a:schemeClr>
                </a:solidFill>
                <a:latin typeface="Calibri" panose="020F0502020204030204" pitchFamily="34" charset="0"/>
                <a:cs typeface="Calibri" panose="020F0502020204030204" pitchFamily="34" charset="0"/>
                <a:sym typeface="Symbol" panose="05050102010706020507" pitchFamily="18" charset="2"/>
              </a:rPr>
              <a:t> of aerogel compensates for lower radiator thickness </a:t>
            </a:r>
          </a:p>
          <a:p>
            <a:pPr>
              <a:spcAft>
                <a:spcPts val="900"/>
              </a:spcAft>
            </a:pPr>
            <a:r>
              <a:rPr lang="en-US" dirty="0">
                <a:solidFill>
                  <a:srgbClr val="7030A0"/>
                </a:solidFill>
              </a:rPr>
              <a:t>Angular resolution per track from combining photons: </a:t>
            </a:r>
            <a:br>
              <a:rPr lang="en-US" dirty="0">
                <a:solidFill>
                  <a:srgbClr val="7030A0"/>
                </a:solidFill>
              </a:rPr>
            </a:br>
            <a:r>
              <a:rPr lang="en-US" altLang="en-US" dirty="0" err="1">
                <a:solidFill>
                  <a:srgbClr val="7030A0"/>
                </a:solidFill>
                <a:latin typeface="Symbol" panose="05050102010706020507" pitchFamily="18" charset="2"/>
              </a:rPr>
              <a:t>s</a:t>
            </a:r>
            <a:r>
              <a:rPr lang="en-US" altLang="en-US" baseline="-25000" dirty="0" err="1">
                <a:solidFill>
                  <a:srgbClr val="7030A0"/>
                </a:solidFill>
                <a:latin typeface="Symbol" panose="05050102010706020507" pitchFamily="18" charset="2"/>
              </a:rPr>
              <a:t>q</a:t>
            </a:r>
            <a:r>
              <a:rPr lang="en-US" altLang="en-US" dirty="0">
                <a:solidFill>
                  <a:srgbClr val="7030A0"/>
                </a:solidFill>
              </a:rPr>
              <a:t> = </a:t>
            </a:r>
            <a:r>
              <a:rPr lang="el-GR" dirty="0">
                <a:solidFill>
                  <a:srgbClr val="7030A0"/>
                </a:solidFill>
              </a:rPr>
              <a:t>σ</a:t>
            </a:r>
            <a:r>
              <a:rPr lang="en-US" baseline="-25000" dirty="0">
                <a:solidFill>
                  <a:srgbClr val="7030A0"/>
                </a:solidFill>
              </a:rPr>
              <a:t>photon</a:t>
            </a:r>
            <a:r>
              <a:rPr lang="en-US" dirty="0">
                <a:solidFill>
                  <a:srgbClr val="7030A0"/>
                </a:solidFill>
              </a:rPr>
              <a:t> /</a:t>
            </a:r>
            <a:r>
              <a:rPr lang="en-US" dirty="0">
                <a:solidFill>
                  <a:srgbClr val="7030A0"/>
                </a:solidFill>
                <a:latin typeface="Calibri" panose="020F0502020204030204" pitchFamily="34" charset="0"/>
                <a:cs typeface="Calibri" panose="020F0502020204030204" pitchFamily="34" charset="0"/>
              </a:rPr>
              <a:t> √</a:t>
            </a:r>
            <a:r>
              <a:rPr lang="en-US" i="1" dirty="0" err="1">
                <a:solidFill>
                  <a:srgbClr val="7030A0"/>
                </a:solidFill>
                <a:latin typeface="Calibri" panose="020F0502020204030204" pitchFamily="34" charset="0"/>
                <a:cs typeface="Calibri" panose="020F0502020204030204" pitchFamily="34" charset="0"/>
              </a:rPr>
              <a:t>N</a:t>
            </a:r>
            <a:r>
              <a:rPr lang="en-US" baseline="-25000" dirty="0" err="1">
                <a:solidFill>
                  <a:srgbClr val="7030A0"/>
                </a:solidFill>
                <a:latin typeface="Calibri" panose="020F0502020204030204" pitchFamily="34" charset="0"/>
                <a:cs typeface="Calibri" panose="020F0502020204030204" pitchFamily="34" charset="0"/>
              </a:rPr>
              <a:t>pe</a:t>
            </a:r>
            <a:r>
              <a:rPr lang="en-US" dirty="0">
                <a:solidFill>
                  <a:srgbClr val="7030A0"/>
                </a:solidFill>
              </a:rPr>
              <a:t> </a:t>
            </a:r>
            <a:r>
              <a:rPr lang="en-US" dirty="0">
                <a:solidFill>
                  <a:srgbClr val="7030A0"/>
                </a:solidFill>
                <a:sym typeface="Symbol" panose="05050102010706020507" pitchFamily="18" charset="2"/>
              </a:rPr>
              <a:t> </a:t>
            </a:r>
            <a:r>
              <a:rPr lang="el-GR" dirty="0">
                <a:solidFill>
                  <a:srgbClr val="7030A0"/>
                </a:solidFill>
              </a:rPr>
              <a:t>σ</a:t>
            </a:r>
            <a:r>
              <a:rPr lang="en-US" baseline="-25000" dirty="0">
                <a:solidFill>
                  <a:srgbClr val="7030A0"/>
                </a:solidFill>
              </a:rPr>
              <a:t>track</a:t>
            </a:r>
            <a:r>
              <a:rPr lang="en-US" dirty="0">
                <a:solidFill>
                  <a:srgbClr val="7030A0"/>
                </a:solidFill>
              </a:rPr>
              <a:t> </a:t>
            </a:r>
            <a:r>
              <a:rPr lang="en-US" dirty="0">
                <a:solidFill>
                  <a:srgbClr val="7030A0"/>
                </a:solidFill>
                <a:latin typeface="Calibri" panose="020F0502020204030204" pitchFamily="34" charset="0"/>
                <a:cs typeface="Calibri" panose="020F0502020204030204" pitchFamily="34" charset="0"/>
              </a:rPr>
              <a:t>≈ </a:t>
            </a:r>
            <a:r>
              <a:rPr lang="en-US" dirty="0" smtClean="0">
                <a:solidFill>
                  <a:srgbClr val="FF0000"/>
                </a:solidFill>
                <a:latin typeface="Calibri" panose="020F0502020204030204" pitchFamily="34" charset="0"/>
                <a:cs typeface="Calibri" panose="020F0502020204030204" pitchFamily="34" charset="0"/>
              </a:rPr>
              <a:t>0.5 </a:t>
            </a:r>
            <a:r>
              <a:rPr lang="en-US" dirty="0">
                <a:solidFill>
                  <a:srgbClr val="00B050"/>
                </a:solidFill>
                <a:latin typeface="Calibri" panose="020F0502020204030204" pitchFamily="34" charset="0"/>
                <a:cs typeface="Calibri" panose="020F0502020204030204" pitchFamily="34" charset="0"/>
              </a:rPr>
              <a:t>(</a:t>
            </a:r>
            <a:r>
              <a:rPr lang="en-US" dirty="0" smtClean="0">
                <a:solidFill>
                  <a:srgbClr val="00B050"/>
                </a:solidFill>
                <a:latin typeface="Calibri" panose="020F0502020204030204" pitchFamily="34" charset="0"/>
                <a:cs typeface="Calibri" panose="020F0502020204030204" pitchFamily="34" charset="0"/>
              </a:rPr>
              <a:t>0.8) </a:t>
            </a:r>
            <a:r>
              <a:rPr lang="en-US" dirty="0" err="1">
                <a:solidFill>
                  <a:srgbClr val="FF0000"/>
                </a:solidFill>
                <a:latin typeface="Calibri" panose="020F0502020204030204" pitchFamily="34" charset="0"/>
                <a:cs typeface="Calibri" panose="020F0502020204030204" pitchFamily="34" charset="0"/>
              </a:rPr>
              <a:t>mrad</a:t>
            </a:r>
            <a:r>
              <a:rPr lang="en-US" dirty="0">
                <a:solidFill>
                  <a:srgbClr val="7030A0"/>
                </a:solidFill>
                <a:latin typeface="Calibri" panose="020F0502020204030204" pitchFamily="34" charset="0"/>
                <a:cs typeface="Calibri" panose="020F0502020204030204" pitchFamily="34" charset="0"/>
              </a:rPr>
              <a:t> for gas (aerogel)</a:t>
            </a:r>
            <a:endParaRPr lang="en-US" dirty="0">
              <a:solidFill>
                <a:srgbClr val="7030A0"/>
              </a:solidFill>
            </a:endParaRPr>
          </a:p>
          <a:p>
            <a:pPr>
              <a:spcAft>
                <a:spcPts val="900"/>
              </a:spcAft>
            </a:pPr>
            <a:r>
              <a:rPr lang="en-US" dirty="0">
                <a:solidFill>
                  <a:srgbClr val="7030A0"/>
                </a:solidFill>
              </a:rPr>
              <a:t>Significance of K-</a:t>
            </a:r>
            <a:r>
              <a:rPr lang="el-GR" dirty="0">
                <a:solidFill>
                  <a:srgbClr val="7030A0"/>
                </a:solidFill>
              </a:rPr>
              <a:t>π</a:t>
            </a:r>
            <a:r>
              <a:rPr lang="en-US" dirty="0">
                <a:solidFill>
                  <a:srgbClr val="7030A0"/>
                </a:solidFill>
              </a:rPr>
              <a:t> separation:  </a:t>
            </a:r>
            <a:r>
              <a:rPr lang="en-US" altLang="en-US" i="1" dirty="0">
                <a:solidFill>
                  <a:srgbClr val="7030A0"/>
                </a:solidFill>
              </a:rPr>
              <a:t>N</a:t>
            </a:r>
            <a:r>
              <a:rPr lang="en-US" altLang="en-US" baseline="-25000" dirty="0">
                <a:solidFill>
                  <a:srgbClr val="7030A0"/>
                </a:solidFill>
                <a:latin typeface="Symbol" panose="05050102010706020507" pitchFamily="18" charset="2"/>
              </a:rPr>
              <a:t>s</a:t>
            </a:r>
            <a:r>
              <a:rPr lang="en-US" altLang="en-US" dirty="0">
                <a:solidFill>
                  <a:srgbClr val="7030A0"/>
                </a:solidFill>
              </a:rPr>
              <a:t> =   |</a:t>
            </a:r>
            <a:r>
              <a:rPr lang="en-US" altLang="en-US" i="1" dirty="0">
                <a:solidFill>
                  <a:srgbClr val="7030A0"/>
                </a:solidFill>
              </a:rPr>
              <a:t>m</a:t>
            </a:r>
            <a:r>
              <a:rPr lang="en-US" altLang="en-US" baseline="-25000" dirty="0">
                <a:solidFill>
                  <a:srgbClr val="7030A0"/>
                </a:solidFill>
              </a:rPr>
              <a:t>K</a:t>
            </a:r>
            <a:r>
              <a:rPr lang="en-US" altLang="en-US" baseline="30000" dirty="0">
                <a:solidFill>
                  <a:srgbClr val="7030A0"/>
                </a:solidFill>
                <a:sym typeface="Symbol" panose="05050102010706020507" pitchFamily="18" charset="2"/>
              </a:rPr>
              <a:t>2</a:t>
            </a:r>
            <a:r>
              <a:rPr lang="en-US" altLang="en-US" dirty="0">
                <a:solidFill>
                  <a:srgbClr val="7030A0"/>
                </a:solidFill>
              </a:rPr>
              <a:t> – </a:t>
            </a:r>
            <a:r>
              <a:rPr lang="en-US" altLang="en-US" i="1" dirty="0">
                <a:solidFill>
                  <a:srgbClr val="7030A0"/>
                </a:solidFill>
              </a:rPr>
              <a:t>m</a:t>
            </a:r>
            <a:r>
              <a:rPr lang="en-US" altLang="en-US" baseline="-25000" dirty="0">
                <a:solidFill>
                  <a:srgbClr val="7030A0"/>
                </a:solidFill>
              </a:rPr>
              <a:t>π</a:t>
            </a:r>
            <a:r>
              <a:rPr lang="en-US" altLang="en-US" baseline="30000" dirty="0">
                <a:solidFill>
                  <a:srgbClr val="7030A0"/>
                </a:solidFill>
                <a:sym typeface="Symbol" panose="05050102010706020507" pitchFamily="18" charset="2"/>
              </a:rPr>
              <a:t>2</a:t>
            </a:r>
            <a:r>
              <a:rPr lang="en-US" altLang="en-US" dirty="0">
                <a:solidFill>
                  <a:srgbClr val="7030A0"/>
                </a:solidFill>
              </a:rPr>
              <a:t>|</a:t>
            </a:r>
            <a:br>
              <a:rPr lang="en-US" altLang="en-US" dirty="0">
                <a:solidFill>
                  <a:srgbClr val="7030A0"/>
                </a:solidFill>
              </a:rPr>
            </a:br>
            <a:r>
              <a:rPr lang="en-US" altLang="en-US" dirty="0">
                <a:solidFill>
                  <a:srgbClr val="7030A0"/>
                </a:solidFill>
              </a:rPr>
              <a:t>                                                               </a:t>
            </a:r>
            <a:r>
              <a:rPr lang="en-US" altLang="en-US" sz="3600" dirty="0">
                <a:solidFill>
                  <a:srgbClr val="7030A0"/>
                </a:solidFill>
              </a:rPr>
              <a:t> </a:t>
            </a:r>
            <a:r>
              <a:rPr lang="en-US" altLang="en-US" sz="3200" dirty="0">
                <a:solidFill>
                  <a:srgbClr val="7030A0"/>
                </a:solidFill>
              </a:rPr>
              <a:t> </a:t>
            </a:r>
            <a:r>
              <a:rPr lang="en-US" altLang="en-US" dirty="0">
                <a:solidFill>
                  <a:srgbClr val="7030A0"/>
                </a:solidFill>
              </a:rPr>
              <a:t> 2 </a:t>
            </a:r>
            <a:r>
              <a:rPr lang="en-US" altLang="en-US" i="1" dirty="0">
                <a:solidFill>
                  <a:srgbClr val="7030A0"/>
                </a:solidFill>
              </a:rPr>
              <a:t>p</a:t>
            </a:r>
            <a:r>
              <a:rPr lang="en-US" altLang="en-US" baseline="30000" dirty="0">
                <a:solidFill>
                  <a:srgbClr val="7030A0"/>
                </a:solidFill>
                <a:sym typeface="Symbol" panose="05050102010706020507" pitchFamily="18" charset="2"/>
              </a:rPr>
              <a:t>2</a:t>
            </a:r>
            <a:r>
              <a:rPr lang="en-US" altLang="en-US" dirty="0">
                <a:solidFill>
                  <a:srgbClr val="7030A0"/>
                </a:solidFill>
              </a:rPr>
              <a:t> </a:t>
            </a:r>
            <a:r>
              <a:rPr lang="en-US" altLang="en-US" dirty="0" err="1">
                <a:solidFill>
                  <a:srgbClr val="7030A0"/>
                </a:solidFill>
                <a:latin typeface="Symbol" panose="05050102010706020507" pitchFamily="18" charset="2"/>
              </a:rPr>
              <a:t>s</a:t>
            </a:r>
            <a:r>
              <a:rPr lang="en-US" altLang="en-US" baseline="-25000" dirty="0" err="1">
                <a:solidFill>
                  <a:srgbClr val="7030A0"/>
                </a:solidFill>
                <a:latin typeface="Symbol" panose="05050102010706020507" pitchFamily="18" charset="2"/>
              </a:rPr>
              <a:t>q</a:t>
            </a:r>
            <a:r>
              <a:rPr lang="en-US" altLang="en-US" dirty="0">
                <a:solidFill>
                  <a:srgbClr val="7030A0"/>
                </a:solidFill>
              </a:rPr>
              <a:t> </a:t>
            </a:r>
            <a:r>
              <a:rPr lang="en-US" altLang="en-US" dirty="0">
                <a:solidFill>
                  <a:srgbClr val="7030A0"/>
                </a:solidFill>
                <a:sym typeface="Symbol" panose="05050102010706020507" pitchFamily="18" charset="2"/>
              </a:rPr>
              <a:t></a:t>
            </a:r>
            <a:r>
              <a:rPr lang="en-US" altLang="en-US" i="1" dirty="0">
                <a:solidFill>
                  <a:srgbClr val="7030A0"/>
                </a:solidFill>
                <a:sym typeface="Symbol" panose="05050102010706020507" pitchFamily="18" charset="2"/>
              </a:rPr>
              <a:t>n</a:t>
            </a:r>
            <a:r>
              <a:rPr lang="en-US" altLang="en-US" baseline="30000" dirty="0">
                <a:solidFill>
                  <a:srgbClr val="7030A0"/>
                </a:solidFill>
                <a:sym typeface="Symbol" panose="05050102010706020507" pitchFamily="18" charset="2"/>
              </a:rPr>
              <a:t>2</a:t>
            </a:r>
            <a:r>
              <a:rPr lang="en-US" altLang="en-US" dirty="0">
                <a:solidFill>
                  <a:srgbClr val="7030A0"/>
                </a:solidFill>
                <a:sym typeface="Symbol" panose="05050102010706020507" pitchFamily="18" charset="2"/>
              </a:rPr>
              <a:t>-1</a:t>
            </a:r>
            <a:r>
              <a:rPr lang="en-US" altLang="en-US" sz="2800" dirty="0">
                <a:solidFill>
                  <a:srgbClr val="7030A0"/>
                </a:solidFill>
                <a:sym typeface="Symbol" panose="05050102010706020507" pitchFamily="18" charset="2"/>
              </a:rPr>
              <a:t> </a:t>
            </a:r>
            <a:endParaRPr lang="en-US" dirty="0">
              <a:solidFill>
                <a:srgbClr val="7030A0"/>
              </a:solidFill>
            </a:endParaRPr>
          </a:p>
          <a:p>
            <a:pPr>
              <a:spcAft>
                <a:spcPts val="900"/>
              </a:spcAft>
            </a:pPr>
            <a:r>
              <a:rPr lang="en-US" dirty="0">
                <a:solidFill>
                  <a:srgbClr val="7030A0"/>
                </a:solidFill>
              </a:rPr>
              <a:t>Threshold for K,</a:t>
            </a:r>
            <a:r>
              <a:rPr lang="en-US" sz="800" dirty="0">
                <a:solidFill>
                  <a:srgbClr val="7030A0"/>
                </a:solidFill>
              </a:rPr>
              <a:t> </a:t>
            </a:r>
            <a:r>
              <a:rPr lang="en-US" dirty="0">
                <a:solidFill>
                  <a:srgbClr val="7030A0"/>
                </a:solidFill>
              </a:rPr>
              <a:t>p to give light: </a:t>
            </a:r>
            <a:r>
              <a:rPr lang="en-US" dirty="0" smtClean="0">
                <a:solidFill>
                  <a:srgbClr val="FF0000"/>
                </a:solidFill>
              </a:rPr>
              <a:t>7,</a:t>
            </a:r>
            <a:r>
              <a:rPr lang="en-US" sz="800" dirty="0" smtClean="0">
                <a:solidFill>
                  <a:srgbClr val="FF0000"/>
                </a:solidFill>
              </a:rPr>
              <a:t> </a:t>
            </a:r>
            <a:r>
              <a:rPr lang="en-US" dirty="0" smtClean="0">
                <a:solidFill>
                  <a:srgbClr val="FF0000"/>
                </a:solidFill>
              </a:rPr>
              <a:t>13 </a:t>
            </a:r>
            <a:r>
              <a:rPr lang="en-US" dirty="0">
                <a:solidFill>
                  <a:srgbClr val="00B050"/>
                </a:solidFill>
              </a:rPr>
              <a:t>(2,</a:t>
            </a:r>
            <a:r>
              <a:rPr lang="en-US" sz="800" dirty="0">
                <a:solidFill>
                  <a:srgbClr val="00B050"/>
                </a:solidFill>
              </a:rPr>
              <a:t> </a:t>
            </a:r>
            <a:r>
              <a:rPr lang="en-US" dirty="0">
                <a:solidFill>
                  <a:srgbClr val="00B050"/>
                </a:solidFill>
              </a:rPr>
              <a:t>4)</a:t>
            </a:r>
            <a:r>
              <a:rPr lang="en-US" sz="800" dirty="0">
                <a:solidFill>
                  <a:srgbClr val="00B050"/>
                </a:solidFill>
              </a:rPr>
              <a:t> </a:t>
            </a:r>
            <a:r>
              <a:rPr lang="en-US" dirty="0">
                <a:solidFill>
                  <a:srgbClr val="FF0000"/>
                </a:solidFill>
              </a:rPr>
              <a:t>GeV</a:t>
            </a:r>
            <a:r>
              <a:rPr lang="en-US" dirty="0">
                <a:solidFill>
                  <a:srgbClr val="7030A0"/>
                </a:solidFill>
              </a:rPr>
              <a:t> for gas (aerogel</a:t>
            </a:r>
            <a:r>
              <a:rPr lang="en-US" dirty="0" smtClean="0">
                <a:solidFill>
                  <a:srgbClr val="7030A0"/>
                </a:solidFill>
              </a:rPr>
              <a:t>)</a:t>
            </a:r>
            <a:br>
              <a:rPr lang="en-US" dirty="0" smtClean="0">
                <a:solidFill>
                  <a:srgbClr val="7030A0"/>
                </a:solidFill>
              </a:rPr>
            </a:br>
            <a:r>
              <a:rPr lang="en-US" dirty="0" smtClean="0">
                <a:solidFill>
                  <a:schemeClr val="bg1">
                    <a:lumMod val="50000"/>
                  </a:schemeClr>
                </a:solidFill>
              </a:rPr>
              <a:t>Dual radiator in ARC → performance is combination of both</a:t>
            </a:r>
            <a:endParaRPr lang="en-US" dirty="0">
              <a:solidFill>
                <a:schemeClr val="bg1">
                  <a:lumMod val="50000"/>
                </a:schemeClr>
              </a:solidFill>
            </a:endParaRPr>
          </a:p>
          <a:p>
            <a:pPr marL="0" indent="0">
              <a:spcAft>
                <a:spcPts val="900"/>
              </a:spcAft>
              <a:buNone/>
            </a:pPr>
            <a:r>
              <a:rPr lang="en-US" dirty="0">
                <a:latin typeface="Calibri" panose="020F0502020204030204" pitchFamily="34" charset="0"/>
                <a:cs typeface="Calibri" panose="020F0502020204030204" pitchFamily="34" charset="0"/>
              </a:rPr>
              <a:t>    </a:t>
            </a:r>
            <a:endParaRPr lang="en-GB" sz="1400" dirty="0">
              <a:solidFill>
                <a:schemeClr val="bg1">
                  <a:lumMod val="50000"/>
                </a:schemeClr>
              </a:solidFill>
            </a:endParaRPr>
          </a:p>
        </p:txBody>
      </p:sp>
      <p:sp>
        <p:nvSpPr>
          <p:cNvPr id="4" name="Date Placeholder 3"/>
          <p:cNvSpPr>
            <a:spLocks noGrp="1"/>
          </p:cNvSpPr>
          <p:nvPr>
            <p:ph type="dt" sz="half" idx="10"/>
          </p:nvPr>
        </p:nvSpPr>
        <p:spPr>
          <a:xfrm>
            <a:off x="838200" y="6365875"/>
            <a:ext cx="2743200" cy="365125"/>
          </a:xfrm>
        </p:spPr>
        <p:txBody>
          <a:bodyPr/>
          <a:lstStyle/>
          <a:p>
            <a:r>
              <a:rPr lang="en-US"/>
              <a:t>Roger Forty</a:t>
            </a:r>
            <a:endParaRPr lang="en-GB"/>
          </a:p>
        </p:txBody>
      </p:sp>
      <p:sp>
        <p:nvSpPr>
          <p:cNvPr id="5" name="Footer Placeholder 4"/>
          <p:cNvSpPr>
            <a:spLocks noGrp="1"/>
          </p:cNvSpPr>
          <p:nvPr>
            <p:ph type="ftr" sz="quarter" idx="11"/>
          </p:nvPr>
        </p:nvSpPr>
        <p:spPr/>
        <p:txBody>
          <a:bodyPr/>
          <a:lstStyle/>
          <a:p>
            <a:r>
              <a:rPr lang="en-GB" dirty="0"/>
              <a:t>Progress on ARC</a:t>
            </a:r>
          </a:p>
        </p:txBody>
      </p:sp>
      <p:sp>
        <p:nvSpPr>
          <p:cNvPr id="6" name="Slide Number Placeholder 5"/>
          <p:cNvSpPr>
            <a:spLocks noGrp="1"/>
          </p:cNvSpPr>
          <p:nvPr>
            <p:ph type="sldNum" sz="quarter" idx="12"/>
          </p:nvPr>
        </p:nvSpPr>
        <p:spPr/>
        <p:txBody>
          <a:bodyPr/>
          <a:lstStyle/>
          <a:p>
            <a:fld id="{B3C84E7F-BC88-4FFF-92AC-EB50DEC5D26E}" type="slidenum">
              <a:rPr lang="en-GB" smtClean="0"/>
              <a:t>17</a:t>
            </a:fld>
            <a:endParaRPr lang="en-GB"/>
          </a:p>
        </p:txBody>
      </p:sp>
      <p:cxnSp>
        <p:nvCxnSpPr>
          <p:cNvPr id="8" name="Straight Connector 7"/>
          <p:cNvCxnSpPr/>
          <p:nvPr/>
        </p:nvCxnSpPr>
        <p:spPr>
          <a:xfrm>
            <a:off x="4771509" y="4549684"/>
            <a:ext cx="1319349" cy="0"/>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a:off x="5691883" y="4622595"/>
            <a:ext cx="400595" cy="0"/>
          </a:xfrm>
          <a:prstGeom prst="line">
            <a:avLst/>
          </a:prstGeom>
          <a:ln w="12700">
            <a:solidFill>
              <a:srgbClr val="7030A0"/>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rot="16200000">
            <a:off x="6902556" y="1924230"/>
            <a:ext cx="1475340" cy="338554"/>
          </a:xfrm>
          <a:prstGeom prst="rect">
            <a:avLst/>
          </a:prstGeom>
          <a:noFill/>
        </p:spPr>
        <p:txBody>
          <a:bodyPr wrap="none" rtlCol="0">
            <a:spAutoFit/>
          </a:bodyPr>
          <a:lstStyle/>
          <a:p>
            <a:r>
              <a:rPr lang="en-US" altLang="en-US" sz="1600" dirty="0">
                <a:solidFill>
                  <a:srgbClr val="000000"/>
                </a:solidFill>
              </a:rPr>
              <a:t>Separation (</a:t>
            </a:r>
            <a:r>
              <a:rPr lang="en-US" altLang="en-US" sz="1600" i="1" dirty="0">
                <a:solidFill>
                  <a:srgbClr val="000000"/>
                </a:solidFill>
              </a:rPr>
              <a:t>N</a:t>
            </a:r>
            <a:r>
              <a:rPr lang="en-US" altLang="en-US" sz="1600" baseline="-25000" dirty="0">
                <a:solidFill>
                  <a:srgbClr val="000000"/>
                </a:solidFill>
                <a:latin typeface="Symbol" panose="05050102010706020507" pitchFamily="18" charset="2"/>
              </a:rPr>
              <a:t>s</a:t>
            </a:r>
            <a:r>
              <a:rPr lang="en-US" altLang="en-US" sz="1600" dirty="0">
                <a:solidFill>
                  <a:srgbClr val="000000"/>
                </a:solidFill>
                <a:latin typeface="Symbol" panose="05050102010706020507" pitchFamily="18" charset="2"/>
              </a:rPr>
              <a:t>)</a:t>
            </a:r>
            <a:endParaRPr lang="en-GB" sz="1600" dirty="0">
              <a:solidFill>
                <a:srgbClr val="000000"/>
              </a:solidFill>
            </a:endParaRPr>
          </a:p>
        </p:txBody>
      </p:sp>
      <p:sp>
        <p:nvSpPr>
          <p:cNvPr id="186" name="TextBox 185"/>
          <p:cNvSpPr txBox="1"/>
          <p:nvPr/>
        </p:nvSpPr>
        <p:spPr>
          <a:xfrm>
            <a:off x="9006621" y="3390801"/>
            <a:ext cx="1700787" cy="338554"/>
          </a:xfrm>
          <a:prstGeom prst="rect">
            <a:avLst/>
          </a:prstGeom>
          <a:noFill/>
        </p:spPr>
        <p:txBody>
          <a:bodyPr wrap="none" rtlCol="0">
            <a:spAutoFit/>
          </a:bodyPr>
          <a:lstStyle/>
          <a:p>
            <a:r>
              <a:rPr lang="en-US" sz="1600" dirty="0"/>
              <a:t>Momentum (GeV)</a:t>
            </a:r>
            <a:endParaRPr lang="en-GB" sz="1600" dirty="0"/>
          </a:p>
        </p:txBody>
      </p:sp>
      <p:sp>
        <p:nvSpPr>
          <p:cNvPr id="187" name="TextBox 186"/>
          <p:cNvSpPr txBox="1"/>
          <p:nvPr/>
        </p:nvSpPr>
        <p:spPr>
          <a:xfrm>
            <a:off x="8654470" y="943256"/>
            <a:ext cx="806375" cy="338554"/>
          </a:xfrm>
          <a:prstGeom prst="rect">
            <a:avLst/>
          </a:prstGeom>
          <a:noFill/>
        </p:spPr>
        <p:txBody>
          <a:bodyPr wrap="none" rtlCol="0">
            <a:spAutoFit/>
          </a:bodyPr>
          <a:lstStyle/>
          <a:p>
            <a:r>
              <a:rPr lang="en-US" sz="1600" dirty="0">
                <a:solidFill>
                  <a:srgbClr val="00B050"/>
                </a:solidFill>
              </a:rPr>
              <a:t>aerogel</a:t>
            </a:r>
            <a:endParaRPr lang="en-GB" sz="1600" dirty="0">
              <a:solidFill>
                <a:srgbClr val="00B050"/>
              </a:solidFill>
            </a:endParaRPr>
          </a:p>
        </p:txBody>
      </p:sp>
      <p:sp>
        <p:nvSpPr>
          <p:cNvPr id="188" name="TextBox 187"/>
          <p:cNvSpPr txBox="1"/>
          <p:nvPr/>
        </p:nvSpPr>
        <p:spPr>
          <a:xfrm>
            <a:off x="9528674" y="947359"/>
            <a:ext cx="454996" cy="338554"/>
          </a:xfrm>
          <a:prstGeom prst="rect">
            <a:avLst/>
          </a:prstGeom>
          <a:noFill/>
        </p:spPr>
        <p:txBody>
          <a:bodyPr wrap="none" rtlCol="0">
            <a:spAutoFit/>
          </a:bodyPr>
          <a:lstStyle/>
          <a:p>
            <a:r>
              <a:rPr lang="en-US" sz="1600" dirty="0" smtClean="0">
                <a:solidFill>
                  <a:srgbClr val="FF0000"/>
                </a:solidFill>
              </a:rPr>
              <a:t>gas</a:t>
            </a:r>
            <a:endParaRPr lang="en-GB" sz="1600" dirty="0">
              <a:solidFill>
                <a:srgbClr val="FF0000"/>
              </a:solidFill>
            </a:endParaRPr>
          </a:p>
        </p:txBody>
      </p:sp>
      <p:cxnSp>
        <p:nvCxnSpPr>
          <p:cNvPr id="190" name="Straight Connector 189"/>
          <p:cNvCxnSpPr/>
          <p:nvPr/>
        </p:nvCxnSpPr>
        <p:spPr>
          <a:xfrm>
            <a:off x="10723619" y="1216490"/>
            <a:ext cx="24489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91" name="TextBox 190"/>
          <p:cNvSpPr txBox="1"/>
          <p:nvPr/>
        </p:nvSpPr>
        <p:spPr>
          <a:xfrm>
            <a:off x="11006831" y="1036179"/>
            <a:ext cx="468398" cy="338554"/>
          </a:xfrm>
          <a:prstGeom prst="rect">
            <a:avLst/>
          </a:prstGeom>
          <a:noFill/>
        </p:spPr>
        <p:txBody>
          <a:bodyPr wrap="none" rtlCol="0">
            <a:spAutoFit/>
          </a:bodyPr>
          <a:lstStyle/>
          <a:p>
            <a:r>
              <a:rPr lang="en-US" sz="1600" dirty="0">
                <a:solidFill>
                  <a:srgbClr val="000000"/>
                </a:solidFill>
              </a:rPr>
              <a:t>K-</a:t>
            </a:r>
            <a:r>
              <a:rPr lang="el-GR" sz="1600" dirty="0">
                <a:solidFill>
                  <a:srgbClr val="000000"/>
                </a:solidFill>
              </a:rPr>
              <a:t>π</a:t>
            </a:r>
            <a:endParaRPr lang="en-GB" sz="1600" dirty="0">
              <a:solidFill>
                <a:srgbClr val="000000"/>
              </a:solidFill>
            </a:endParaRPr>
          </a:p>
        </p:txBody>
      </p:sp>
      <p:cxnSp>
        <p:nvCxnSpPr>
          <p:cNvPr id="192" name="Straight Connector 191"/>
          <p:cNvCxnSpPr/>
          <p:nvPr/>
        </p:nvCxnSpPr>
        <p:spPr>
          <a:xfrm>
            <a:off x="10723941" y="1471242"/>
            <a:ext cx="244893" cy="0"/>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193" name="TextBox 192"/>
          <p:cNvSpPr txBox="1"/>
          <p:nvPr/>
        </p:nvSpPr>
        <p:spPr>
          <a:xfrm>
            <a:off x="11007612" y="1286802"/>
            <a:ext cx="461986" cy="338554"/>
          </a:xfrm>
          <a:prstGeom prst="rect">
            <a:avLst/>
          </a:prstGeom>
          <a:noFill/>
        </p:spPr>
        <p:txBody>
          <a:bodyPr wrap="none" rtlCol="0">
            <a:spAutoFit/>
          </a:bodyPr>
          <a:lstStyle/>
          <a:p>
            <a:r>
              <a:rPr lang="en-US" sz="1600" dirty="0">
                <a:solidFill>
                  <a:srgbClr val="000000"/>
                </a:solidFill>
              </a:rPr>
              <a:t>p-K</a:t>
            </a:r>
            <a:endParaRPr lang="en-GB" sz="1600" dirty="0">
              <a:solidFill>
                <a:srgbClr val="000000"/>
              </a:solidFill>
            </a:endParaRPr>
          </a:p>
        </p:txBody>
      </p:sp>
      <p:sp>
        <p:nvSpPr>
          <p:cNvPr id="196" name="TextBox 195"/>
          <p:cNvSpPr txBox="1"/>
          <p:nvPr/>
        </p:nvSpPr>
        <p:spPr>
          <a:xfrm>
            <a:off x="7687704" y="2629841"/>
            <a:ext cx="383438" cy="307777"/>
          </a:xfrm>
          <a:prstGeom prst="rect">
            <a:avLst/>
          </a:prstGeom>
          <a:noFill/>
        </p:spPr>
        <p:txBody>
          <a:bodyPr wrap="none" rtlCol="0">
            <a:spAutoFit/>
          </a:bodyPr>
          <a:lstStyle/>
          <a:p>
            <a:r>
              <a:rPr lang="en-US" altLang="en-US" sz="1400" dirty="0" smtClean="0">
                <a:solidFill>
                  <a:schemeClr val="accent5"/>
                </a:solidFill>
                <a:latin typeface="Symbol" panose="05050102010706020507" pitchFamily="18" charset="2"/>
              </a:rPr>
              <a:t>3s</a:t>
            </a:r>
            <a:endParaRPr lang="en-GB" sz="1400" dirty="0">
              <a:solidFill>
                <a:schemeClr val="accent5"/>
              </a:solidFill>
            </a:endParaRPr>
          </a:p>
        </p:txBody>
      </p:sp>
      <p:sp>
        <p:nvSpPr>
          <p:cNvPr id="199" name="TextBox 198"/>
          <p:cNvSpPr txBox="1"/>
          <p:nvPr/>
        </p:nvSpPr>
        <p:spPr>
          <a:xfrm>
            <a:off x="8010830" y="606927"/>
            <a:ext cx="564129" cy="369332"/>
          </a:xfrm>
          <a:prstGeom prst="rect">
            <a:avLst/>
          </a:prstGeom>
          <a:noFill/>
        </p:spPr>
        <p:txBody>
          <a:bodyPr wrap="none" rtlCol="0">
            <a:spAutoFit/>
          </a:bodyPr>
          <a:lstStyle/>
          <a:p>
            <a:r>
              <a:rPr lang="en-US" dirty="0"/>
              <a:t>ARC</a:t>
            </a:r>
            <a:endParaRPr lang="en-GB" dirty="0"/>
          </a:p>
        </p:txBody>
      </p:sp>
      <p:cxnSp>
        <p:nvCxnSpPr>
          <p:cNvPr id="202" name="Straight Connector 201"/>
          <p:cNvCxnSpPr/>
          <p:nvPr/>
        </p:nvCxnSpPr>
        <p:spPr>
          <a:xfrm flipH="1">
            <a:off x="8959844" y="1229331"/>
            <a:ext cx="13643" cy="144844"/>
          </a:xfrm>
          <a:prstGeom prst="line">
            <a:avLst/>
          </a:prstGeom>
          <a:ln>
            <a:solidFill>
              <a:srgbClr val="00B05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05" name="Straight Connector 204"/>
          <p:cNvCxnSpPr/>
          <p:nvPr/>
        </p:nvCxnSpPr>
        <p:spPr>
          <a:xfrm flipH="1">
            <a:off x="9703500" y="1276157"/>
            <a:ext cx="14489" cy="179143"/>
          </a:xfrm>
          <a:prstGeom prst="line">
            <a:avLst/>
          </a:prstGeom>
          <a:ln>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21" name="Straight Connector 220"/>
          <p:cNvCxnSpPr/>
          <p:nvPr/>
        </p:nvCxnSpPr>
        <p:spPr>
          <a:xfrm flipV="1">
            <a:off x="8087873" y="2780898"/>
            <a:ext cx="3453706" cy="2767"/>
          </a:xfrm>
          <a:prstGeom prst="line">
            <a:avLst/>
          </a:prstGeom>
          <a:ln w="12700">
            <a:prstDash val="sysDot"/>
          </a:ln>
        </p:spPr>
        <p:style>
          <a:lnRef idx="1">
            <a:schemeClr val="accent1"/>
          </a:lnRef>
          <a:fillRef idx="0">
            <a:schemeClr val="accent1"/>
          </a:fillRef>
          <a:effectRef idx="0">
            <a:schemeClr val="accent1"/>
          </a:effectRef>
          <a:fontRef idx="minor">
            <a:schemeClr val="tx1"/>
          </a:fontRef>
        </p:style>
      </p:cxnSp>
      <p:sp>
        <p:nvSpPr>
          <p:cNvPr id="340" name="TextBox 339"/>
          <p:cNvSpPr txBox="1"/>
          <p:nvPr/>
        </p:nvSpPr>
        <p:spPr>
          <a:xfrm>
            <a:off x="7686736" y="5440260"/>
            <a:ext cx="383438" cy="307777"/>
          </a:xfrm>
          <a:prstGeom prst="rect">
            <a:avLst/>
          </a:prstGeom>
          <a:noFill/>
        </p:spPr>
        <p:txBody>
          <a:bodyPr wrap="none" rtlCol="0">
            <a:spAutoFit/>
          </a:bodyPr>
          <a:lstStyle/>
          <a:p>
            <a:r>
              <a:rPr lang="en-US" altLang="en-US" sz="1400" dirty="0" smtClean="0">
                <a:solidFill>
                  <a:schemeClr val="accent5"/>
                </a:solidFill>
                <a:latin typeface="Symbol" panose="05050102010706020507" pitchFamily="18" charset="2"/>
              </a:rPr>
              <a:t>3s</a:t>
            </a:r>
            <a:endParaRPr lang="en-GB" sz="1400" dirty="0">
              <a:solidFill>
                <a:schemeClr val="accent5"/>
              </a:solidFill>
            </a:endParaRPr>
          </a:p>
        </p:txBody>
      </p:sp>
      <p:cxnSp>
        <p:nvCxnSpPr>
          <p:cNvPr id="343" name="Straight Connector 342"/>
          <p:cNvCxnSpPr/>
          <p:nvPr/>
        </p:nvCxnSpPr>
        <p:spPr>
          <a:xfrm flipV="1">
            <a:off x="8086905" y="5591317"/>
            <a:ext cx="3453706" cy="2767"/>
          </a:xfrm>
          <a:prstGeom prst="line">
            <a:avLst/>
          </a:prstGeom>
          <a:ln w="12700">
            <a:prstDash val="sysDot"/>
          </a:ln>
        </p:spPr>
        <p:style>
          <a:lnRef idx="1">
            <a:schemeClr val="accent1"/>
          </a:lnRef>
          <a:fillRef idx="0">
            <a:schemeClr val="accent1"/>
          </a:fillRef>
          <a:effectRef idx="0">
            <a:schemeClr val="accent1"/>
          </a:effectRef>
          <a:fontRef idx="minor">
            <a:schemeClr val="tx1"/>
          </a:fontRef>
        </p:style>
      </p:cxnSp>
      <p:grpSp>
        <p:nvGrpSpPr>
          <p:cNvPr id="13" name="Group 12"/>
          <p:cNvGrpSpPr/>
          <p:nvPr/>
        </p:nvGrpSpPr>
        <p:grpSpPr>
          <a:xfrm>
            <a:off x="7469981" y="3979941"/>
            <a:ext cx="4165434" cy="2683658"/>
            <a:chOff x="7469981" y="3818016"/>
            <a:chExt cx="4165434" cy="2683658"/>
          </a:xfrm>
        </p:grpSpPr>
        <p:grpSp>
          <p:nvGrpSpPr>
            <p:cNvPr id="222" name="Group 221"/>
            <p:cNvGrpSpPr/>
            <p:nvPr/>
          </p:nvGrpSpPr>
          <p:grpSpPr>
            <a:xfrm>
              <a:off x="7885352" y="3818016"/>
              <a:ext cx="3750063" cy="2420850"/>
              <a:chOff x="657225" y="2422525"/>
              <a:chExt cx="6099175" cy="5981700"/>
            </a:xfrm>
          </p:grpSpPr>
          <p:sp>
            <p:nvSpPr>
              <p:cNvPr id="223" name="Freeform 101"/>
              <p:cNvSpPr/>
              <p:nvPr/>
            </p:nvSpPr>
            <p:spPr>
              <a:xfrm>
                <a:off x="958850" y="2524125"/>
                <a:ext cx="5648325" cy="5645150"/>
              </a:xfrm>
              <a:custGeom>
                <a:avLst/>
                <a:gdLst/>
                <a:ahLst/>
                <a:cxnLst/>
                <a:rect l="0" t="0" r="0" b="0"/>
                <a:pathLst>
                  <a:path w="56483250" h="56451500">
                    <a:moveTo>
                      <a:pt x="0" y="56451500"/>
                    </a:moveTo>
                    <a:lnTo>
                      <a:pt x="56483250" y="56451500"/>
                    </a:lnTo>
                    <a:lnTo>
                      <a:pt x="56483250" y="0"/>
                    </a:lnTo>
                    <a:lnTo>
                      <a:pt x="0" y="0"/>
                    </a:lnTo>
                    <a:lnTo>
                      <a:pt x="0" y="56451500"/>
                    </a:lnTo>
                    <a:close/>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24" name="Freeform 102"/>
              <p:cNvSpPr/>
              <p:nvPr/>
            </p:nvSpPr>
            <p:spPr>
              <a:xfrm>
                <a:off x="958850" y="2524125"/>
                <a:ext cx="0" cy="5645150"/>
              </a:xfrm>
              <a:custGeom>
                <a:avLst/>
                <a:gdLst/>
                <a:ahLst/>
                <a:cxnLst/>
                <a:rect l="0" t="0" r="0" b="0"/>
                <a:pathLst>
                  <a:path h="56451500">
                    <a:moveTo>
                      <a:pt x="0" y="5645150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25" name="Freeform 103"/>
              <p:cNvSpPr/>
              <p:nvPr/>
            </p:nvSpPr>
            <p:spPr>
              <a:xfrm>
                <a:off x="958850" y="8169275"/>
                <a:ext cx="107950" cy="0"/>
              </a:xfrm>
              <a:custGeom>
                <a:avLst/>
                <a:gdLst/>
                <a:ahLst/>
                <a:cxnLst/>
                <a:rect l="0" t="0" r="0" b="0"/>
                <a:pathLst>
                  <a:path w="1079500">
                    <a:moveTo>
                      <a:pt x="107950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26" name="Freeform 104"/>
              <p:cNvSpPr/>
              <p:nvPr/>
            </p:nvSpPr>
            <p:spPr>
              <a:xfrm>
                <a:off x="752475" y="8121650"/>
                <a:ext cx="25400" cy="98425"/>
              </a:xfrm>
              <a:custGeom>
                <a:avLst/>
                <a:gdLst/>
                <a:ahLst/>
                <a:cxnLst/>
                <a:rect l="0" t="0" r="0" b="0"/>
                <a:pathLst>
                  <a:path w="254000" h="984250">
                    <a:moveTo>
                      <a:pt x="0" y="190500"/>
                    </a:moveTo>
                    <a:lnTo>
                      <a:pt x="95250" y="127000"/>
                    </a:lnTo>
                    <a:lnTo>
                      <a:pt x="254000" y="0"/>
                    </a:lnTo>
                    <a:lnTo>
                      <a:pt x="25400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27" name="Freeform 105"/>
              <p:cNvSpPr/>
              <p:nvPr/>
            </p:nvSpPr>
            <p:spPr>
              <a:xfrm>
                <a:off x="958850" y="7321550"/>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28" name="Freeform 106"/>
              <p:cNvSpPr/>
              <p:nvPr/>
            </p:nvSpPr>
            <p:spPr>
              <a:xfrm>
                <a:off x="958850" y="6823075"/>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29" name="Freeform 107"/>
              <p:cNvSpPr/>
              <p:nvPr/>
            </p:nvSpPr>
            <p:spPr>
              <a:xfrm>
                <a:off x="958850" y="6470650"/>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30" name="Freeform 108"/>
              <p:cNvSpPr/>
              <p:nvPr/>
            </p:nvSpPr>
            <p:spPr>
              <a:xfrm>
                <a:off x="958850" y="6197600"/>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31" name="Freeform 109"/>
              <p:cNvSpPr/>
              <p:nvPr/>
            </p:nvSpPr>
            <p:spPr>
              <a:xfrm>
                <a:off x="958850" y="5972175"/>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32" name="Freeform 110"/>
              <p:cNvSpPr/>
              <p:nvPr/>
            </p:nvSpPr>
            <p:spPr>
              <a:xfrm>
                <a:off x="958850" y="5784850"/>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33" name="Freeform 111"/>
              <p:cNvSpPr/>
              <p:nvPr/>
            </p:nvSpPr>
            <p:spPr>
              <a:xfrm>
                <a:off x="958850" y="5619750"/>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34" name="Freeform 112"/>
              <p:cNvSpPr/>
              <p:nvPr/>
            </p:nvSpPr>
            <p:spPr>
              <a:xfrm>
                <a:off x="958850" y="5476875"/>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35" name="Freeform 113"/>
              <p:cNvSpPr/>
              <p:nvPr/>
            </p:nvSpPr>
            <p:spPr>
              <a:xfrm>
                <a:off x="958850" y="5346700"/>
                <a:ext cx="107950" cy="0"/>
              </a:xfrm>
              <a:custGeom>
                <a:avLst/>
                <a:gdLst/>
                <a:ahLst/>
                <a:cxnLst/>
                <a:rect l="0" t="0" r="0" b="0"/>
                <a:pathLst>
                  <a:path w="1079500">
                    <a:moveTo>
                      <a:pt x="107950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36" name="Freeform 114"/>
              <p:cNvSpPr/>
              <p:nvPr/>
            </p:nvSpPr>
            <p:spPr>
              <a:xfrm>
                <a:off x="657225" y="5295900"/>
                <a:ext cx="25400" cy="101600"/>
              </a:xfrm>
              <a:custGeom>
                <a:avLst/>
                <a:gdLst/>
                <a:ahLst/>
                <a:cxnLst/>
                <a:rect l="0" t="0" r="0" b="0"/>
                <a:pathLst>
                  <a:path w="254000" h="1016000">
                    <a:moveTo>
                      <a:pt x="0" y="190500"/>
                    </a:moveTo>
                    <a:lnTo>
                      <a:pt x="95250" y="158750"/>
                    </a:lnTo>
                    <a:lnTo>
                      <a:pt x="254000" y="0"/>
                    </a:lnTo>
                    <a:lnTo>
                      <a:pt x="254000" y="1016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37" name="Freeform 115"/>
              <p:cNvSpPr/>
              <p:nvPr/>
            </p:nvSpPr>
            <p:spPr>
              <a:xfrm>
                <a:off x="739775" y="5295900"/>
                <a:ext cx="63500" cy="101600"/>
              </a:xfrm>
              <a:custGeom>
                <a:avLst/>
                <a:gdLst/>
                <a:ahLst/>
                <a:cxnLst/>
                <a:rect l="0" t="0" r="0" b="0"/>
                <a:pathLst>
                  <a:path w="635000" h="1016000">
                    <a:moveTo>
                      <a:pt x="285750" y="0"/>
                    </a:moveTo>
                    <a:lnTo>
                      <a:pt x="127000" y="63500"/>
                    </a:lnTo>
                    <a:lnTo>
                      <a:pt x="31750" y="190500"/>
                    </a:lnTo>
                    <a:lnTo>
                      <a:pt x="0" y="444500"/>
                    </a:lnTo>
                    <a:lnTo>
                      <a:pt x="0" y="571500"/>
                    </a:lnTo>
                    <a:lnTo>
                      <a:pt x="31750" y="825500"/>
                    </a:lnTo>
                    <a:lnTo>
                      <a:pt x="127000" y="952500"/>
                    </a:lnTo>
                    <a:lnTo>
                      <a:pt x="285750" y="1016000"/>
                    </a:lnTo>
                    <a:lnTo>
                      <a:pt x="381000" y="1016000"/>
                    </a:lnTo>
                    <a:lnTo>
                      <a:pt x="508000" y="952500"/>
                    </a:lnTo>
                    <a:lnTo>
                      <a:pt x="603250" y="825500"/>
                    </a:lnTo>
                    <a:lnTo>
                      <a:pt x="635000" y="571500"/>
                    </a:lnTo>
                    <a:lnTo>
                      <a:pt x="635000" y="444500"/>
                    </a:lnTo>
                    <a:lnTo>
                      <a:pt x="603250" y="190500"/>
                    </a:lnTo>
                    <a:lnTo>
                      <a:pt x="508000" y="63500"/>
                    </a:lnTo>
                    <a:lnTo>
                      <a:pt x="381000" y="0"/>
                    </a:lnTo>
                    <a:lnTo>
                      <a:pt x="285750" y="0"/>
                    </a:lnTo>
                    <a:close/>
                    <a:moveTo>
                      <a:pt x="46577250" y="5397500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38" name="Freeform 116"/>
              <p:cNvSpPr/>
              <p:nvPr/>
            </p:nvSpPr>
            <p:spPr>
              <a:xfrm>
                <a:off x="958850" y="4495800"/>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39" name="Freeform 117"/>
              <p:cNvSpPr/>
              <p:nvPr/>
            </p:nvSpPr>
            <p:spPr>
              <a:xfrm>
                <a:off x="958850" y="4000500"/>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40" name="Freeform 118"/>
              <p:cNvSpPr/>
              <p:nvPr/>
            </p:nvSpPr>
            <p:spPr>
              <a:xfrm>
                <a:off x="958850" y="3648075"/>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41" name="Freeform 119"/>
              <p:cNvSpPr/>
              <p:nvPr/>
            </p:nvSpPr>
            <p:spPr>
              <a:xfrm>
                <a:off x="958850" y="3371850"/>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42" name="Freeform 120"/>
              <p:cNvSpPr/>
              <p:nvPr/>
            </p:nvSpPr>
            <p:spPr>
              <a:xfrm>
                <a:off x="958850" y="3149600"/>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43" name="Freeform 121"/>
              <p:cNvSpPr/>
              <p:nvPr/>
            </p:nvSpPr>
            <p:spPr>
              <a:xfrm>
                <a:off x="958850" y="2962275"/>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44" name="Freeform 122"/>
              <p:cNvSpPr/>
              <p:nvPr/>
            </p:nvSpPr>
            <p:spPr>
              <a:xfrm>
                <a:off x="958850" y="2797175"/>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45" name="Freeform 123"/>
              <p:cNvSpPr/>
              <p:nvPr/>
            </p:nvSpPr>
            <p:spPr>
              <a:xfrm>
                <a:off x="958850" y="2651125"/>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46" name="Freeform 124"/>
              <p:cNvSpPr/>
              <p:nvPr/>
            </p:nvSpPr>
            <p:spPr>
              <a:xfrm>
                <a:off x="958850" y="2524125"/>
                <a:ext cx="107950" cy="0"/>
              </a:xfrm>
              <a:custGeom>
                <a:avLst/>
                <a:gdLst/>
                <a:ahLst/>
                <a:cxnLst/>
                <a:rect l="0" t="0" r="0" b="0"/>
                <a:pathLst>
                  <a:path w="1079500">
                    <a:moveTo>
                      <a:pt x="107950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47" name="Freeform 125"/>
              <p:cNvSpPr/>
              <p:nvPr/>
            </p:nvSpPr>
            <p:spPr>
              <a:xfrm>
                <a:off x="657225" y="2473325"/>
                <a:ext cx="25400" cy="98425"/>
              </a:xfrm>
              <a:custGeom>
                <a:avLst/>
                <a:gdLst/>
                <a:ahLst/>
                <a:cxnLst/>
                <a:rect l="0" t="0" r="0" b="0"/>
                <a:pathLst>
                  <a:path w="254000" h="984250">
                    <a:moveTo>
                      <a:pt x="0" y="190500"/>
                    </a:moveTo>
                    <a:lnTo>
                      <a:pt x="95250" y="158750"/>
                    </a:lnTo>
                    <a:lnTo>
                      <a:pt x="254000" y="0"/>
                    </a:lnTo>
                    <a:lnTo>
                      <a:pt x="25400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48" name="Freeform 126"/>
              <p:cNvSpPr/>
              <p:nvPr/>
            </p:nvSpPr>
            <p:spPr>
              <a:xfrm>
                <a:off x="739775" y="2473325"/>
                <a:ext cx="63500" cy="98425"/>
              </a:xfrm>
              <a:custGeom>
                <a:avLst/>
                <a:gdLst/>
                <a:ahLst/>
                <a:cxnLst/>
                <a:rect l="0" t="0" r="0" b="0"/>
                <a:pathLst>
                  <a:path w="635000" h="984250">
                    <a:moveTo>
                      <a:pt x="285750" y="0"/>
                    </a:moveTo>
                    <a:lnTo>
                      <a:pt x="127000" y="63500"/>
                    </a:lnTo>
                    <a:lnTo>
                      <a:pt x="31750" y="190500"/>
                    </a:lnTo>
                    <a:lnTo>
                      <a:pt x="0" y="444500"/>
                    </a:lnTo>
                    <a:lnTo>
                      <a:pt x="0" y="571500"/>
                    </a:lnTo>
                    <a:lnTo>
                      <a:pt x="31750" y="793750"/>
                    </a:lnTo>
                    <a:lnTo>
                      <a:pt x="127000" y="952500"/>
                    </a:lnTo>
                    <a:lnTo>
                      <a:pt x="285750" y="984250"/>
                    </a:lnTo>
                    <a:lnTo>
                      <a:pt x="381000" y="984250"/>
                    </a:lnTo>
                    <a:lnTo>
                      <a:pt x="508000" y="952500"/>
                    </a:lnTo>
                    <a:lnTo>
                      <a:pt x="603250" y="793750"/>
                    </a:lnTo>
                    <a:lnTo>
                      <a:pt x="635000" y="571500"/>
                    </a:lnTo>
                    <a:lnTo>
                      <a:pt x="635000" y="444500"/>
                    </a:lnTo>
                    <a:lnTo>
                      <a:pt x="603250" y="190500"/>
                    </a:lnTo>
                    <a:lnTo>
                      <a:pt x="508000" y="63500"/>
                    </a:lnTo>
                    <a:lnTo>
                      <a:pt x="381000" y="0"/>
                    </a:lnTo>
                    <a:lnTo>
                      <a:pt x="285750" y="0"/>
                    </a:lnTo>
                    <a:close/>
                    <a:moveTo>
                      <a:pt x="74803000" y="82200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49" name="Freeform 127"/>
              <p:cNvSpPr/>
              <p:nvPr/>
            </p:nvSpPr>
            <p:spPr>
              <a:xfrm>
                <a:off x="854075" y="2422525"/>
                <a:ext cx="50800" cy="79375"/>
              </a:xfrm>
              <a:custGeom>
                <a:avLst/>
                <a:gdLst/>
                <a:ahLst/>
                <a:cxnLst/>
                <a:rect l="0" t="0" r="0" b="0"/>
                <a:pathLst>
                  <a:path w="508000" h="793750">
                    <a:moveTo>
                      <a:pt x="31750" y="190500"/>
                    </a:moveTo>
                    <a:lnTo>
                      <a:pt x="31750" y="158750"/>
                    </a:lnTo>
                    <a:lnTo>
                      <a:pt x="63500" y="63500"/>
                    </a:lnTo>
                    <a:lnTo>
                      <a:pt x="95250" y="31750"/>
                    </a:lnTo>
                    <a:lnTo>
                      <a:pt x="190500" y="0"/>
                    </a:lnTo>
                    <a:lnTo>
                      <a:pt x="317500" y="0"/>
                    </a:lnTo>
                    <a:lnTo>
                      <a:pt x="412750" y="31750"/>
                    </a:lnTo>
                    <a:lnTo>
                      <a:pt x="444500" y="63500"/>
                    </a:lnTo>
                    <a:lnTo>
                      <a:pt x="476250" y="158750"/>
                    </a:lnTo>
                    <a:lnTo>
                      <a:pt x="476250" y="222250"/>
                    </a:lnTo>
                    <a:lnTo>
                      <a:pt x="444500" y="285750"/>
                    </a:lnTo>
                    <a:lnTo>
                      <a:pt x="381000" y="412750"/>
                    </a:lnTo>
                    <a:lnTo>
                      <a:pt x="0" y="793750"/>
                    </a:lnTo>
                    <a:lnTo>
                      <a:pt x="508000" y="793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50" name="Freeform 128"/>
              <p:cNvSpPr/>
              <p:nvPr/>
            </p:nvSpPr>
            <p:spPr>
              <a:xfrm>
                <a:off x="958850" y="8169275"/>
                <a:ext cx="5648325" cy="0"/>
              </a:xfrm>
              <a:custGeom>
                <a:avLst/>
                <a:gdLst/>
                <a:ahLst/>
                <a:cxnLst/>
                <a:rect l="0" t="0" r="0" b="0"/>
                <a:pathLst>
                  <a:path w="56483250">
                    <a:moveTo>
                      <a:pt x="0" y="0"/>
                    </a:moveTo>
                    <a:lnTo>
                      <a:pt x="5648325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51" name="Freeform 129"/>
              <p:cNvSpPr/>
              <p:nvPr/>
            </p:nvSpPr>
            <p:spPr>
              <a:xfrm>
                <a:off x="958850" y="8064500"/>
                <a:ext cx="0" cy="104775"/>
              </a:xfrm>
              <a:custGeom>
                <a:avLst/>
                <a:gdLst/>
                <a:ahLst/>
                <a:cxnLst/>
                <a:rect l="0" t="0" r="0" b="0"/>
                <a:pathLst>
                  <a:path h="1047750">
                    <a:moveTo>
                      <a:pt x="0" y="0"/>
                    </a:moveTo>
                    <a:lnTo>
                      <a:pt x="0" y="1047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52" name="Freeform 130"/>
              <p:cNvSpPr/>
              <p:nvPr/>
            </p:nvSpPr>
            <p:spPr>
              <a:xfrm>
                <a:off x="939800" y="8305800"/>
                <a:ext cx="25400" cy="98425"/>
              </a:xfrm>
              <a:custGeom>
                <a:avLst/>
                <a:gdLst/>
                <a:ahLst/>
                <a:cxnLst/>
                <a:rect l="0" t="0" r="0" b="0"/>
                <a:pathLst>
                  <a:path w="254000" h="984250">
                    <a:moveTo>
                      <a:pt x="0" y="190500"/>
                    </a:moveTo>
                    <a:lnTo>
                      <a:pt x="95250" y="127000"/>
                    </a:lnTo>
                    <a:lnTo>
                      <a:pt x="254000" y="0"/>
                    </a:lnTo>
                    <a:lnTo>
                      <a:pt x="25400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53" name="Freeform 131"/>
              <p:cNvSpPr/>
              <p:nvPr/>
            </p:nvSpPr>
            <p:spPr>
              <a:xfrm>
                <a:off x="1809750" y="8118475"/>
                <a:ext cx="0" cy="50800"/>
              </a:xfrm>
              <a:custGeom>
                <a:avLst/>
                <a:gdLst/>
                <a:ahLst/>
                <a:cxnLst/>
                <a:rect l="0" t="0" r="0" b="0"/>
                <a:pathLst>
                  <a:path h="508000">
                    <a:moveTo>
                      <a:pt x="0" y="0"/>
                    </a:moveTo>
                    <a:lnTo>
                      <a:pt x="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54" name="Freeform 132"/>
              <p:cNvSpPr/>
              <p:nvPr/>
            </p:nvSpPr>
            <p:spPr>
              <a:xfrm>
                <a:off x="2308225" y="8118475"/>
                <a:ext cx="0" cy="50800"/>
              </a:xfrm>
              <a:custGeom>
                <a:avLst/>
                <a:gdLst/>
                <a:ahLst/>
                <a:cxnLst/>
                <a:rect l="0" t="0" r="0" b="0"/>
                <a:pathLst>
                  <a:path h="508000">
                    <a:moveTo>
                      <a:pt x="0" y="0"/>
                    </a:moveTo>
                    <a:lnTo>
                      <a:pt x="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55" name="Freeform 133"/>
              <p:cNvSpPr/>
              <p:nvPr/>
            </p:nvSpPr>
            <p:spPr>
              <a:xfrm>
                <a:off x="2660650" y="8118475"/>
                <a:ext cx="0" cy="50800"/>
              </a:xfrm>
              <a:custGeom>
                <a:avLst/>
                <a:gdLst/>
                <a:ahLst/>
                <a:cxnLst/>
                <a:rect l="0" t="0" r="0" b="0"/>
                <a:pathLst>
                  <a:path h="508000">
                    <a:moveTo>
                      <a:pt x="0" y="0"/>
                    </a:moveTo>
                    <a:lnTo>
                      <a:pt x="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56" name="Freeform 134"/>
              <p:cNvSpPr/>
              <p:nvPr/>
            </p:nvSpPr>
            <p:spPr>
              <a:xfrm>
                <a:off x="2933700" y="8118475"/>
                <a:ext cx="0" cy="50800"/>
              </a:xfrm>
              <a:custGeom>
                <a:avLst/>
                <a:gdLst/>
                <a:ahLst/>
                <a:cxnLst/>
                <a:rect l="0" t="0" r="0" b="0"/>
                <a:pathLst>
                  <a:path h="508000">
                    <a:moveTo>
                      <a:pt x="0" y="0"/>
                    </a:moveTo>
                    <a:lnTo>
                      <a:pt x="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57" name="Freeform 135"/>
              <p:cNvSpPr/>
              <p:nvPr/>
            </p:nvSpPr>
            <p:spPr>
              <a:xfrm>
                <a:off x="3155950" y="8118475"/>
                <a:ext cx="0" cy="50800"/>
              </a:xfrm>
              <a:custGeom>
                <a:avLst/>
                <a:gdLst/>
                <a:ahLst/>
                <a:cxnLst/>
                <a:rect l="0" t="0" r="0" b="0"/>
                <a:pathLst>
                  <a:path h="508000">
                    <a:moveTo>
                      <a:pt x="0" y="0"/>
                    </a:moveTo>
                    <a:lnTo>
                      <a:pt x="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58" name="Freeform 136"/>
              <p:cNvSpPr/>
              <p:nvPr/>
            </p:nvSpPr>
            <p:spPr>
              <a:xfrm>
                <a:off x="3346450" y="8118475"/>
                <a:ext cx="0" cy="50800"/>
              </a:xfrm>
              <a:custGeom>
                <a:avLst/>
                <a:gdLst/>
                <a:ahLst/>
                <a:cxnLst/>
                <a:rect l="0" t="0" r="0" b="0"/>
                <a:pathLst>
                  <a:path h="508000">
                    <a:moveTo>
                      <a:pt x="0" y="0"/>
                    </a:moveTo>
                    <a:lnTo>
                      <a:pt x="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59" name="Freeform 137"/>
              <p:cNvSpPr/>
              <p:nvPr/>
            </p:nvSpPr>
            <p:spPr>
              <a:xfrm>
                <a:off x="3508375" y="8118475"/>
                <a:ext cx="0" cy="50800"/>
              </a:xfrm>
              <a:custGeom>
                <a:avLst/>
                <a:gdLst/>
                <a:ahLst/>
                <a:cxnLst/>
                <a:rect l="0" t="0" r="0" b="0"/>
                <a:pathLst>
                  <a:path h="508000">
                    <a:moveTo>
                      <a:pt x="0" y="0"/>
                    </a:moveTo>
                    <a:lnTo>
                      <a:pt x="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60" name="Freeform 138"/>
              <p:cNvSpPr/>
              <p:nvPr/>
            </p:nvSpPr>
            <p:spPr>
              <a:xfrm>
                <a:off x="3654425" y="8118475"/>
                <a:ext cx="0" cy="50800"/>
              </a:xfrm>
              <a:custGeom>
                <a:avLst/>
                <a:gdLst/>
                <a:ahLst/>
                <a:cxnLst/>
                <a:rect l="0" t="0" r="0" b="0"/>
                <a:pathLst>
                  <a:path h="508000">
                    <a:moveTo>
                      <a:pt x="0" y="0"/>
                    </a:moveTo>
                    <a:lnTo>
                      <a:pt x="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61" name="Freeform 139"/>
              <p:cNvSpPr/>
              <p:nvPr/>
            </p:nvSpPr>
            <p:spPr>
              <a:xfrm>
                <a:off x="3784600" y="8064500"/>
                <a:ext cx="0" cy="104775"/>
              </a:xfrm>
              <a:custGeom>
                <a:avLst/>
                <a:gdLst/>
                <a:ahLst/>
                <a:cxnLst/>
                <a:rect l="0" t="0" r="0" b="0"/>
                <a:pathLst>
                  <a:path h="1047750">
                    <a:moveTo>
                      <a:pt x="0" y="0"/>
                    </a:moveTo>
                    <a:lnTo>
                      <a:pt x="0" y="1047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62" name="Freeform 140"/>
              <p:cNvSpPr/>
              <p:nvPr/>
            </p:nvSpPr>
            <p:spPr>
              <a:xfrm>
                <a:off x="3717925" y="8305800"/>
                <a:ext cx="22225" cy="98425"/>
              </a:xfrm>
              <a:custGeom>
                <a:avLst/>
                <a:gdLst/>
                <a:ahLst/>
                <a:cxnLst/>
                <a:rect l="0" t="0" r="0" b="0"/>
                <a:pathLst>
                  <a:path w="222250" h="984250">
                    <a:moveTo>
                      <a:pt x="0" y="190500"/>
                    </a:moveTo>
                    <a:lnTo>
                      <a:pt x="95250" y="127000"/>
                    </a:lnTo>
                    <a:lnTo>
                      <a:pt x="222250" y="0"/>
                    </a:lnTo>
                    <a:lnTo>
                      <a:pt x="22225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63" name="Freeform 141"/>
              <p:cNvSpPr/>
              <p:nvPr/>
            </p:nvSpPr>
            <p:spPr>
              <a:xfrm>
                <a:off x="3797300" y="8305800"/>
                <a:ext cx="66675" cy="98425"/>
              </a:xfrm>
              <a:custGeom>
                <a:avLst/>
                <a:gdLst/>
                <a:ahLst/>
                <a:cxnLst/>
                <a:rect l="0" t="0" r="0" b="0"/>
                <a:pathLst>
                  <a:path w="666750" h="984250">
                    <a:moveTo>
                      <a:pt x="285750" y="0"/>
                    </a:moveTo>
                    <a:lnTo>
                      <a:pt x="127000" y="31750"/>
                    </a:lnTo>
                    <a:lnTo>
                      <a:pt x="31750" y="190500"/>
                    </a:lnTo>
                    <a:lnTo>
                      <a:pt x="0" y="412750"/>
                    </a:lnTo>
                    <a:lnTo>
                      <a:pt x="0" y="539750"/>
                    </a:lnTo>
                    <a:lnTo>
                      <a:pt x="31750" y="793750"/>
                    </a:lnTo>
                    <a:lnTo>
                      <a:pt x="127000" y="920750"/>
                    </a:lnTo>
                    <a:lnTo>
                      <a:pt x="285750" y="984250"/>
                    </a:lnTo>
                    <a:lnTo>
                      <a:pt x="381000" y="984250"/>
                    </a:lnTo>
                    <a:lnTo>
                      <a:pt x="508000" y="920750"/>
                    </a:lnTo>
                    <a:lnTo>
                      <a:pt x="603250" y="793750"/>
                    </a:lnTo>
                    <a:lnTo>
                      <a:pt x="666750" y="539750"/>
                    </a:lnTo>
                    <a:lnTo>
                      <a:pt x="666750" y="412750"/>
                    </a:lnTo>
                    <a:lnTo>
                      <a:pt x="603250" y="190500"/>
                    </a:lnTo>
                    <a:lnTo>
                      <a:pt x="508000" y="31750"/>
                    </a:lnTo>
                    <a:lnTo>
                      <a:pt x="381000" y="0"/>
                    </a:lnTo>
                    <a:lnTo>
                      <a:pt x="285750" y="0"/>
                    </a:lnTo>
                    <a:close/>
                    <a:moveTo>
                      <a:pt x="-14097000" y="2387600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64" name="Freeform 142"/>
              <p:cNvSpPr/>
              <p:nvPr/>
            </p:nvSpPr>
            <p:spPr>
              <a:xfrm>
                <a:off x="4632325" y="8118475"/>
                <a:ext cx="0" cy="50800"/>
              </a:xfrm>
              <a:custGeom>
                <a:avLst/>
                <a:gdLst/>
                <a:ahLst/>
                <a:cxnLst/>
                <a:rect l="0" t="0" r="0" b="0"/>
                <a:pathLst>
                  <a:path h="508000">
                    <a:moveTo>
                      <a:pt x="0" y="0"/>
                    </a:moveTo>
                    <a:lnTo>
                      <a:pt x="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65" name="Freeform 143"/>
              <p:cNvSpPr/>
              <p:nvPr/>
            </p:nvSpPr>
            <p:spPr>
              <a:xfrm>
                <a:off x="5130800" y="8118475"/>
                <a:ext cx="0" cy="50800"/>
              </a:xfrm>
              <a:custGeom>
                <a:avLst/>
                <a:gdLst/>
                <a:ahLst/>
                <a:cxnLst/>
                <a:rect l="0" t="0" r="0" b="0"/>
                <a:pathLst>
                  <a:path h="508000">
                    <a:moveTo>
                      <a:pt x="0" y="0"/>
                    </a:moveTo>
                    <a:lnTo>
                      <a:pt x="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66" name="Freeform 144"/>
              <p:cNvSpPr/>
              <p:nvPr/>
            </p:nvSpPr>
            <p:spPr>
              <a:xfrm>
                <a:off x="5483225" y="8118475"/>
                <a:ext cx="0" cy="50800"/>
              </a:xfrm>
              <a:custGeom>
                <a:avLst/>
                <a:gdLst/>
                <a:ahLst/>
                <a:cxnLst/>
                <a:rect l="0" t="0" r="0" b="0"/>
                <a:pathLst>
                  <a:path h="508000">
                    <a:moveTo>
                      <a:pt x="0" y="0"/>
                    </a:moveTo>
                    <a:lnTo>
                      <a:pt x="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67" name="Freeform 145"/>
              <p:cNvSpPr/>
              <p:nvPr/>
            </p:nvSpPr>
            <p:spPr>
              <a:xfrm>
                <a:off x="5756275" y="8118475"/>
                <a:ext cx="0" cy="50800"/>
              </a:xfrm>
              <a:custGeom>
                <a:avLst/>
                <a:gdLst/>
                <a:ahLst/>
                <a:cxnLst/>
                <a:rect l="0" t="0" r="0" b="0"/>
                <a:pathLst>
                  <a:path h="508000">
                    <a:moveTo>
                      <a:pt x="0" y="0"/>
                    </a:moveTo>
                    <a:lnTo>
                      <a:pt x="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68" name="Freeform 146"/>
              <p:cNvSpPr/>
              <p:nvPr/>
            </p:nvSpPr>
            <p:spPr>
              <a:xfrm>
                <a:off x="5978525" y="8118475"/>
                <a:ext cx="0" cy="50800"/>
              </a:xfrm>
              <a:custGeom>
                <a:avLst/>
                <a:gdLst/>
                <a:ahLst/>
                <a:cxnLst/>
                <a:rect l="0" t="0" r="0" b="0"/>
                <a:pathLst>
                  <a:path h="508000">
                    <a:moveTo>
                      <a:pt x="0" y="0"/>
                    </a:moveTo>
                    <a:lnTo>
                      <a:pt x="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69" name="Freeform 147"/>
              <p:cNvSpPr/>
              <p:nvPr/>
            </p:nvSpPr>
            <p:spPr>
              <a:xfrm>
                <a:off x="6169025" y="8118475"/>
                <a:ext cx="0" cy="50800"/>
              </a:xfrm>
              <a:custGeom>
                <a:avLst/>
                <a:gdLst/>
                <a:ahLst/>
                <a:cxnLst/>
                <a:rect l="0" t="0" r="0" b="0"/>
                <a:pathLst>
                  <a:path h="508000">
                    <a:moveTo>
                      <a:pt x="0" y="0"/>
                    </a:moveTo>
                    <a:lnTo>
                      <a:pt x="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70" name="Freeform 148"/>
              <p:cNvSpPr/>
              <p:nvPr/>
            </p:nvSpPr>
            <p:spPr>
              <a:xfrm>
                <a:off x="6334125" y="8118475"/>
                <a:ext cx="0" cy="50800"/>
              </a:xfrm>
              <a:custGeom>
                <a:avLst/>
                <a:gdLst/>
                <a:ahLst/>
                <a:cxnLst/>
                <a:rect l="0" t="0" r="0" b="0"/>
                <a:pathLst>
                  <a:path h="508000">
                    <a:moveTo>
                      <a:pt x="0" y="0"/>
                    </a:moveTo>
                    <a:lnTo>
                      <a:pt x="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71" name="Freeform 149"/>
              <p:cNvSpPr/>
              <p:nvPr/>
            </p:nvSpPr>
            <p:spPr>
              <a:xfrm>
                <a:off x="6477000" y="8118475"/>
                <a:ext cx="0" cy="50800"/>
              </a:xfrm>
              <a:custGeom>
                <a:avLst/>
                <a:gdLst/>
                <a:ahLst/>
                <a:cxnLst/>
                <a:rect l="0" t="0" r="0" b="0"/>
                <a:pathLst>
                  <a:path h="508000">
                    <a:moveTo>
                      <a:pt x="0" y="0"/>
                    </a:moveTo>
                    <a:lnTo>
                      <a:pt x="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72" name="Freeform 150"/>
              <p:cNvSpPr/>
              <p:nvPr/>
            </p:nvSpPr>
            <p:spPr>
              <a:xfrm>
                <a:off x="6607175" y="8064500"/>
                <a:ext cx="0" cy="104775"/>
              </a:xfrm>
              <a:custGeom>
                <a:avLst/>
                <a:gdLst/>
                <a:ahLst/>
                <a:cxnLst/>
                <a:rect l="0" t="0" r="0" b="0"/>
                <a:pathLst>
                  <a:path h="1047750">
                    <a:moveTo>
                      <a:pt x="0" y="0"/>
                    </a:moveTo>
                    <a:lnTo>
                      <a:pt x="0" y="1047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73" name="Freeform 151"/>
              <p:cNvSpPr/>
              <p:nvPr/>
            </p:nvSpPr>
            <p:spPr>
              <a:xfrm>
                <a:off x="6540500" y="8305800"/>
                <a:ext cx="22225" cy="98425"/>
              </a:xfrm>
              <a:custGeom>
                <a:avLst/>
                <a:gdLst/>
                <a:ahLst/>
                <a:cxnLst/>
                <a:rect l="0" t="0" r="0" b="0"/>
                <a:pathLst>
                  <a:path w="222250" h="984250">
                    <a:moveTo>
                      <a:pt x="0" y="190500"/>
                    </a:moveTo>
                    <a:lnTo>
                      <a:pt x="95250" y="127000"/>
                    </a:lnTo>
                    <a:lnTo>
                      <a:pt x="222250" y="0"/>
                    </a:lnTo>
                    <a:lnTo>
                      <a:pt x="22225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74" name="Freeform 152"/>
              <p:cNvSpPr/>
              <p:nvPr/>
            </p:nvSpPr>
            <p:spPr>
              <a:xfrm>
                <a:off x="6619875" y="8305800"/>
                <a:ext cx="66675" cy="98425"/>
              </a:xfrm>
              <a:custGeom>
                <a:avLst/>
                <a:gdLst/>
                <a:ahLst/>
                <a:cxnLst/>
                <a:rect l="0" t="0" r="0" b="0"/>
                <a:pathLst>
                  <a:path w="666750" h="984250">
                    <a:moveTo>
                      <a:pt x="285750" y="0"/>
                    </a:moveTo>
                    <a:lnTo>
                      <a:pt x="158750" y="31750"/>
                    </a:lnTo>
                    <a:lnTo>
                      <a:pt x="63500" y="190500"/>
                    </a:lnTo>
                    <a:lnTo>
                      <a:pt x="0" y="412750"/>
                    </a:lnTo>
                    <a:lnTo>
                      <a:pt x="0" y="539750"/>
                    </a:lnTo>
                    <a:lnTo>
                      <a:pt x="63500" y="793750"/>
                    </a:lnTo>
                    <a:lnTo>
                      <a:pt x="158750" y="920750"/>
                    </a:lnTo>
                    <a:lnTo>
                      <a:pt x="285750" y="984250"/>
                    </a:lnTo>
                    <a:lnTo>
                      <a:pt x="381000" y="984250"/>
                    </a:lnTo>
                    <a:lnTo>
                      <a:pt x="508000" y="920750"/>
                    </a:lnTo>
                    <a:lnTo>
                      <a:pt x="603250" y="793750"/>
                    </a:lnTo>
                    <a:lnTo>
                      <a:pt x="666750" y="539750"/>
                    </a:lnTo>
                    <a:lnTo>
                      <a:pt x="666750" y="412750"/>
                    </a:lnTo>
                    <a:lnTo>
                      <a:pt x="603250" y="190500"/>
                    </a:lnTo>
                    <a:lnTo>
                      <a:pt x="508000" y="31750"/>
                    </a:lnTo>
                    <a:lnTo>
                      <a:pt x="381000" y="0"/>
                    </a:lnTo>
                    <a:lnTo>
                      <a:pt x="285750" y="0"/>
                    </a:lnTo>
                    <a:close/>
                    <a:moveTo>
                      <a:pt x="-42322750" y="2387600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75" name="Freeform 153"/>
              <p:cNvSpPr/>
              <p:nvPr/>
            </p:nvSpPr>
            <p:spPr>
              <a:xfrm>
                <a:off x="6702425" y="8226425"/>
                <a:ext cx="53975" cy="79375"/>
              </a:xfrm>
              <a:custGeom>
                <a:avLst/>
                <a:gdLst/>
                <a:ahLst/>
                <a:cxnLst/>
                <a:rect l="0" t="0" r="0" b="0"/>
                <a:pathLst>
                  <a:path w="539750" h="793750">
                    <a:moveTo>
                      <a:pt x="63500" y="190500"/>
                    </a:moveTo>
                    <a:lnTo>
                      <a:pt x="63500" y="158750"/>
                    </a:lnTo>
                    <a:lnTo>
                      <a:pt x="95250" y="63500"/>
                    </a:lnTo>
                    <a:lnTo>
                      <a:pt x="127000" y="31750"/>
                    </a:lnTo>
                    <a:lnTo>
                      <a:pt x="190500" y="0"/>
                    </a:lnTo>
                    <a:lnTo>
                      <a:pt x="349250" y="0"/>
                    </a:lnTo>
                    <a:lnTo>
                      <a:pt x="412750" y="31750"/>
                    </a:lnTo>
                    <a:lnTo>
                      <a:pt x="476250" y="63500"/>
                    </a:lnTo>
                    <a:lnTo>
                      <a:pt x="508000" y="158750"/>
                    </a:lnTo>
                    <a:lnTo>
                      <a:pt x="508000" y="222250"/>
                    </a:lnTo>
                    <a:lnTo>
                      <a:pt x="476250" y="285750"/>
                    </a:lnTo>
                    <a:lnTo>
                      <a:pt x="381000" y="412750"/>
                    </a:lnTo>
                    <a:lnTo>
                      <a:pt x="0" y="793750"/>
                    </a:lnTo>
                    <a:lnTo>
                      <a:pt x="539750" y="793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pic>
            <p:nvPicPr>
              <p:cNvPr id="276" name="Picture 154"/>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a:xfrm>
                <a:off x="939800" y="3235325"/>
                <a:ext cx="5676900" cy="4956175"/>
              </a:xfrm>
              <a:prstGeom prst="rect">
                <a:avLst/>
              </a:prstGeom>
              <a:noFill/>
              <a:extLst/>
            </p:spPr>
          </p:pic>
        </p:grpSp>
        <p:sp>
          <p:nvSpPr>
            <p:cNvPr id="332" name="TextBox 331"/>
            <p:cNvSpPr txBox="1"/>
            <p:nvPr/>
          </p:nvSpPr>
          <p:spPr>
            <a:xfrm rot="16200000">
              <a:off x="6901588" y="4734649"/>
              <a:ext cx="1475340" cy="338554"/>
            </a:xfrm>
            <a:prstGeom prst="rect">
              <a:avLst/>
            </a:prstGeom>
            <a:noFill/>
          </p:spPr>
          <p:txBody>
            <a:bodyPr wrap="none" rtlCol="0">
              <a:spAutoFit/>
            </a:bodyPr>
            <a:lstStyle/>
            <a:p>
              <a:r>
                <a:rPr lang="en-US" altLang="en-US" sz="1600" dirty="0">
                  <a:solidFill>
                    <a:srgbClr val="000000"/>
                  </a:solidFill>
                </a:rPr>
                <a:t>Separation (</a:t>
              </a:r>
              <a:r>
                <a:rPr lang="en-US" altLang="en-US" sz="1600" i="1" dirty="0">
                  <a:solidFill>
                    <a:srgbClr val="000000"/>
                  </a:solidFill>
                </a:rPr>
                <a:t>N</a:t>
              </a:r>
              <a:r>
                <a:rPr lang="en-US" altLang="en-US" sz="1600" baseline="-25000" dirty="0">
                  <a:solidFill>
                    <a:srgbClr val="000000"/>
                  </a:solidFill>
                  <a:latin typeface="Symbol" panose="05050102010706020507" pitchFamily="18" charset="2"/>
                </a:rPr>
                <a:t>s</a:t>
              </a:r>
              <a:r>
                <a:rPr lang="en-US" altLang="en-US" sz="1600" dirty="0">
                  <a:solidFill>
                    <a:srgbClr val="000000"/>
                  </a:solidFill>
                  <a:latin typeface="Symbol" panose="05050102010706020507" pitchFamily="18" charset="2"/>
                </a:rPr>
                <a:t>)</a:t>
              </a:r>
              <a:endParaRPr lang="en-GB" sz="1600" dirty="0">
                <a:solidFill>
                  <a:srgbClr val="000000"/>
                </a:solidFill>
              </a:endParaRPr>
            </a:p>
          </p:txBody>
        </p:sp>
        <p:sp>
          <p:nvSpPr>
            <p:cNvPr id="333" name="TextBox 332"/>
            <p:cNvSpPr txBox="1"/>
            <p:nvPr/>
          </p:nvSpPr>
          <p:spPr>
            <a:xfrm>
              <a:off x="9005653" y="6163120"/>
              <a:ext cx="1700787" cy="338554"/>
            </a:xfrm>
            <a:prstGeom prst="rect">
              <a:avLst/>
            </a:prstGeom>
            <a:noFill/>
          </p:spPr>
          <p:txBody>
            <a:bodyPr wrap="none" rtlCol="0">
              <a:spAutoFit/>
            </a:bodyPr>
            <a:lstStyle/>
            <a:p>
              <a:r>
                <a:rPr lang="en-US" sz="1600" dirty="0"/>
                <a:t>Momentum (GeV)</a:t>
              </a:r>
              <a:endParaRPr lang="en-GB" sz="1600" dirty="0"/>
            </a:p>
          </p:txBody>
        </p:sp>
        <p:sp>
          <p:nvSpPr>
            <p:cNvPr id="334" name="TextBox 333"/>
            <p:cNvSpPr txBox="1"/>
            <p:nvPr/>
          </p:nvSpPr>
          <p:spPr>
            <a:xfrm>
              <a:off x="8653502" y="3819411"/>
              <a:ext cx="806375" cy="338554"/>
            </a:xfrm>
            <a:prstGeom prst="rect">
              <a:avLst/>
            </a:prstGeom>
            <a:noFill/>
          </p:spPr>
          <p:txBody>
            <a:bodyPr wrap="none" rtlCol="0">
              <a:spAutoFit/>
            </a:bodyPr>
            <a:lstStyle/>
            <a:p>
              <a:r>
                <a:rPr lang="en-US" sz="1600" dirty="0">
                  <a:solidFill>
                    <a:srgbClr val="00B050"/>
                  </a:solidFill>
                </a:rPr>
                <a:t>aerogel</a:t>
              </a:r>
              <a:endParaRPr lang="en-GB" sz="1600" dirty="0">
                <a:solidFill>
                  <a:srgbClr val="00B050"/>
                </a:solidFill>
              </a:endParaRPr>
            </a:p>
          </p:txBody>
        </p:sp>
        <p:sp>
          <p:nvSpPr>
            <p:cNvPr id="335" name="TextBox 334"/>
            <p:cNvSpPr txBox="1"/>
            <p:nvPr/>
          </p:nvSpPr>
          <p:spPr>
            <a:xfrm>
              <a:off x="9508571" y="3977621"/>
              <a:ext cx="1448858" cy="338554"/>
            </a:xfrm>
            <a:prstGeom prst="rect">
              <a:avLst/>
            </a:prstGeom>
            <a:noFill/>
          </p:spPr>
          <p:txBody>
            <a:bodyPr wrap="none" rtlCol="0">
              <a:spAutoFit/>
            </a:bodyPr>
            <a:lstStyle/>
            <a:p>
              <a:r>
                <a:rPr lang="en-US" sz="1600" dirty="0">
                  <a:solidFill>
                    <a:srgbClr val="FF0000"/>
                  </a:solidFill>
                </a:rPr>
                <a:t>x</a:t>
              </a:r>
              <a:r>
                <a:rPr lang="en-US" sz="1600" dirty="0" smtClean="0">
                  <a:solidFill>
                    <a:srgbClr val="FF0000"/>
                  </a:solidFill>
                </a:rPr>
                <a:t>enon (3.5 bar)</a:t>
              </a:r>
              <a:endParaRPr lang="en-GB" sz="1600" dirty="0">
                <a:solidFill>
                  <a:srgbClr val="FF0000"/>
                </a:solidFill>
              </a:endParaRPr>
            </a:p>
          </p:txBody>
        </p:sp>
        <p:cxnSp>
          <p:nvCxnSpPr>
            <p:cNvPr id="341" name="Straight Connector 340"/>
            <p:cNvCxnSpPr/>
            <p:nvPr/>
          </p:nvCxnSpPr>
          <p:spPr>
            <a:xfrm flipH="1">
              <a:off x="8958876" y="4105486"/>
              <a:ext cx="13643" cy="144844"/>
            </a:xfrm>
            <a:prstGeom prst="line">
              <a:avLst/>
            </a:prstGeom>
            <a:ln>
              <a:solidFill>
                <a:srgbClr val="00B05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42" name="Straight Connector 341"/>
            <p:cNvCxnSpPr/>
            <p:nvPr/>
          </p:nvCxnSpPr>
          <p:spPr>
            <a:xfrm flipH="1">
              <a:off x="9683397" y="4306419"/>
              <a:ext cx="14489" cy="179143"/>
            </a:xfrm>
            <a:prstGeom prst="line">
              <a:avLst/>
            </a:prstGeom>
            <a:ln>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344" name="TextBox 343"/>
            <p:cNvSpPr txBox="1"/>
            <p:nvPr/>
          </p:nvSpPr>
          <p:spPr>
            <a:xfrm>
              <a:off x="11046950" y="3857478"/>
              <a:ext cx="468398" cy="338554"/>
            </a:xfrm>
            <a:prstGeom prst="rect">
              <a:avLst/>
            </a:prstGeom>
            <a:noFill/>
          </p:spPr>
          <p:txBody>
            <a:bodyPr wrap="none" rtlCol="0">
              <a:spAutoFit/>
            </a:bodyPr>
            <a:lstStyle/>
            <a:p>
              <a:r>
                <a:rPr lang="en-US" sz="1600" dirty="0">
                  <a:solidFill>
                    <a:srgbClr val="000000"/>
                  </a:solidFill>
                </a:rPr>
                <a:t>K-</a:t>
              </a:r>
              <a:r>
                <a:rPr lang="el-GR" sz="1600" dirty="0">
                  <a:solidFill>
                    <a:srgbClr val="000000"/>
                  </a:solidFill>
                </a:rPr>
                <a:t>π</a:t>
              </a:r>
              <a:endParaRPr lang="en-GB" sz="1600" dirty="0">
                <a:solidFill>
                  <a:srgbClr val="000000"/>
                </a:solidFill>
              </a:endParaRPr>
            </a:p>
          </p:txBody>
        </p:sp>
        <p:sp>
          <p:nvSpPr>
            <p:cNvPr id="345" name="TextBox 344"/>
            <p:cNvSpPr txBox="1"/>
            <p:nvPr/>
          </p:nvSpPr>
          <p:spPr>
            <a:xfrm>
              <a:off x="9977493" y="4238186"/>
              <a:ext cx="1194558" cy="338554"/>
            </a:xfrm>
            <a:prstGeom prst="rect">
              <a:avLst/>
            </a:prstGeom>
            <a:noFill/>
          </p:spPr>
          <p:txBody>
            <a:bodyPr wrap="none" rtlCol="0">
              <a:spAutoFit/>
            </a:bodyPr>
            <a:lstStyle/>
            <a:p>
              <a:r>
                <a:rPr lang="en-US" sz="1600" dirty="0">
                  <a:solidFill>
                    <a:srgbClr val="FF0000"/>
                  </a:solidFill>
                </a:rPr>
                <a:t>C</a:t>
              </a:r>
              <a:r>
                <a:rPr lang="en-US" sz="1600" baseline="-25000" dirty="0">
                  <a:solidFill>
                    <a:srgbClr val="FF0000"/>
                  </a:solidFill>
                </a:rPr>
                <a:t>4</a:t>
              </a:r>
              <a:r>
                <a:rPr lang="en-US" sz="1600" dirty="0">
                  <a:solidFill>
                    <a:srgbClr val="FF0000"/>
                  </a:solidFill>
                </a:rPr>
                <a:t>F</a:t>
              </a:r>
              <a:r>
                <a:rPr lang="en-US" sz="1600" baseline="-25000" dirty="0">
                  <a:solidFill>
                    <a:srgbClr val="FF0000"/>
                  </a:solidFill>
                </a:rPr>
                <a:t>10</a:t>
              </a:r>
              <a:r>
                <a:rPr lang="en-US" sz="1600" dirty="0" smtClean="0">
                  <a:solidFill>
                    <a:srgbClr val="FF0000"/>
                  </a:solidFill>
                </a:rPr>
                <a:t> (1 bar)</a:t>
              </a:r>
              <a:endParaRPr lang="en-GB" sz="1600" dirty="0">
                <a:solidFill>
                  <a:srgbClr val="FF0000"/>
                </a:solidFill>
              </a:endParaRPr>
            </a:p>
          </p:txBody>
        </p:sp>
        <p:cxnSp>
          <p:nvCxnSpPr>
            <p:cNvPr id="346" name="Straight Connector 345"/>
            <p:cNvCxnSpPr/>
            <p:nvPr/>
          </p:nvCxnSpPr>
          <p:spPr>
            <a:xfrm flipH="1">
              <a:off x="10152319" y="4566984"/>
              <a:ext cx="14489" cy="179143"/>
            </a:xfrm>
            <a:prstGeom prst="line">
              <a:avLst/>
            </a:prstGeom>
            <a:ln>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p:sp>
        <p:nvSpPr>
          <p:cNvPr id="11" name="TextBox 10"/>
          <p:cNvSpPr txBox="1"/>
          <p:nvPr/>
        </p:nvSpPr>
        <p:spPr>
          <a:xfrm>
            <a:off x="8893678" y="664512"/>
            <a:ext cx="2730619" cy="276999"/>
          </a:xfrm>
          <a:prstGeom prst="rect">
            <a:avLst/>
          </a:prstGeom>
          <a:noFill/>
        </p:spPr>
        <p:txBody>
          <a:bodyPr wrap="none" rtlCol="0">
            <a:spAutoFit/>
          </a:bodyPr>
          <a:lstStyle/>
          <a:p>
            <a:r>
              <a:rPr lang="en-US" sz="1200" dirty="0" smtClean="0">
                <a:solidFill>
                  <a:schemeClr val="bg1">
                    <a:lumMod val="50000"/>
                  </a:schemeClr>
                </a:solidFill>
              </a:rPr>
              <a:t>Analytic </a:t>
            </a:r>
            <a:r>
              <a:rPr lang="en-US" sz="1200" dirty="0" smtClean="0">
                <a:solidFill>
                  <a:schemeClr val="bg1">
                    <a:lumMod val="50000"/>
                  </a:schemeClr>
                </a:solidFill>
              </a:rPr>
              <a:t>calculation, </a:t>
            </a:r>
            <a:r>
              <a:rPr lang="en-US" sz="1200" dirty="0" smtClean="0">
                <a:solidFill>
                  <a:schemeClr val="bg1">
                    <a:lumMod val="50000"/>
                  </a:schemeClr>
                </a:solidFill>
              </a:rPr>
              <a:t>without background</a:t>
            </a:r>
            <a:endParaRPr lang="en-GB" sz="1200" dirty="0">
              <a:solidFill>
                <a:schemeClr val="bg1">
                  <a:lumMod val="50000"/>
                </a:schemeClr>
              </a:solidFill>
            </a:endParaRPr>
          </a:p>
        </p:txBody>
      </p:sp>
      <p:sp>
        <p:nvSpPr>
          <p:cNvPr id="12" name="TextBox 11"/>
          <p:cNvSpPr txBox="1"/>
          <p:nvPr/>
        </p:nvSpPr>
        <p:spPr>
          <a:xfrm>
            <a:off x="947210" y="5710019"/>
            <a:ext cx="5342425" cy="646331"/>
          </a:xfrm>
          <a:prstGeom prst="rect">
            <a:avLst/>
          </a:prstGeom>
          <a:solidFill>
            <a:srgbClr val="FFFF99"/>
          </a:solidFill>
        </p:spPr>
        <p:txBody>
          <a:bodyPr wrap="none" rtlCol="0">
            <a:spAutoFit/>
          </a:bodyPr>
          <a:lstStyle/>
          <a:p>
            <a:r>
              <a:rPr lang="en-US" dirty="0">
                <a:latin typeface="Calibri" panose="020F0502020204030204" pitchFamily="34" charset="0"/>
                <a:cs typeface="Calibri" panose="020F0502020204030204" pitchFamily="34" charset="0"/>
              </a:rPr>
              <a:t>→ </a:t>
            </a:r>
            <a:r>
              <a:rPr lang="en-US" dirty="0"/>
              <a:t>Excellent particle identification performance should </a:t>
            </a:r>
            <a:endParaRPr lang="en-US" dirty="0" smtClean="0"/>
          </a:p>
          <a:p>
            <a:r>
              <a:rPr lang="en-US" dirty="0"/>
              <a:t> </a:t>
            </a:r>
            <a:r>
              <a:rPr lang="en-US" dirty="0" smtClean="0"/>
              <a:t>    be achieved </a:t>
            </a:r>
            <a:r>
              <a:rPr lang="en-US" dirty="0"/>
              <a:t>over the full momentum range </a:t>
            </a:r>
            <a:r>
              <a:rPr lang="en-US" dirty="0" smtClean="0"/>
              <a:t>required</a:t>
            </a:r>
            <a:endParaRPr lang="en-GB" sz="1200" dirty="0">
              <a:solidFill>
                <a:schemeClr val="bg1">
                  <a:lumMod val="50000"/>
                </a:schemeClr>
              </a:solidFill>
            </a:endParaRPr>
          </a:p>
        </p:txBody>
      </p:sp>
      <p:sp>
        <p:nvSpPr>
          <p:cNvPr id="14" name="TextBox 13"/>
          <p:cNvSpPr txBox="1"/>
          <p:nvPr/>
        </p:nvSpPr>
        <p:spPr>
          <a:xfrm>
            <a:off x="7951724" y="3683576"/>
            <a:ext cx="2721514" cy="338554"/>
          </a:xfrm>
          <a:prstGeom prst="rect">
            <a:avLst/>
          </a:prstGeom>
          <a:noFill/>
        </p:spPr>
        <p:txBody>
          <a:bodyPr wrap="none" rtlCol="0">
            <a:spAutoFit/>
          </a:bodyPr>
          <a:lstStyle/>
          <a:p>
            <a:r>
              <a:rPr lang="en-US" sz="1600" dirty="0" smtClean="0">
                <a:solidFill>
                  <a:schemeClr val="bg1">
                    <a:lumMod val="50000"/>
                  </a:schemeClr>
                </a:solidFill>
              </a:rPr>
              <a:t>Pushing to higher momentum:</a:t>
            </a:r>
            <a:endParaRPr lang="en-GB" sz="1600" dirty="0">
              <a:solidFill>
                <a:schemeClr val="bg1">
                  <a:lumMod val="50000"/>
                </a:schemeClr>
              </a:solidFill>
            </a:endParaRPr>
          </a:p>
        </p:txBody>
      </p:sp>
    </p:spTree>
    <p:extLst>
      <p:ext uri="{BB962C8B-B14F-4D97-AF65-F5344CB8AC3E}">
        <p14:creationId xmlns:p14="http://schemas.microsoft.com/office/powerpoint/2010/main" val="266550331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0204" y="30274"/>
            <a:ext cx="10763596" cy="1325563"/>
          </a:xfrm>
        </p:spPr>
        <p:txBody>
          <a:bodyPr/>
          <a:lstStyle/>
          <a:p>
            <a:r>
              <a:rPr lang="en-US" dirty="0" smtClean="0"/>
              <a:t>Parameter scan</a:t>
            </a:r>
            <a:endParaRPr lang="en-GB" dirty="0"/>
          </a:p>
        </p:txBody>
      </p:sp>
      <p:sp>
        <p:nvSpPr>
          <p:cNvPr id="3" name="Content Placeholder 2"/>
          <p:cNvSpPr>
            <a:spLocks noGrp="1"/>
          </p:cNvSpPr>
          <p:nvPr>
            <p:ph idx="1"/>
          </p:nvPr>
        </p:nvSpPr>
        <p:spPr>
          <a:xfrm>
            <a:off x="372996" y="1265479"/>
            <a:ext cx="3102467" cy="5393015"/>
          </a:xfrm>
        </p:spPr>
        <p:txBody>
          <a:bodyPr>
            <a:normAutofit/>
          </a:bodyPr>
          <a:lstStyle/>
          <a:p>
            <a:pPr>
              <a:spcAft>
                <a:spcPts val="900"/>
              </a:spcAft>
            </a:pPr>
            <a:r>
              <a:rPr lang="en-US" dirty="0" smtClean="0">
                <a:solidFill>
                  <a:srgbClr val="41719C"/>
                </a:solidFill>
              </a:rPr>
              <a:t>For this optimized detector layout, study systematically </a:t>
            </a:r>
            <a:r>
              <a:rPr lang="en-US" dirty="0" smtClean="0">
                <a:solidFill>
                  <a:srgbClr val="41719C"/>
                </a:solidFill>
              </a:rPr>
              <a:t>the dependence </a:t>
            </a:r>
            <a:r>
              <a:rPr lang="en-US" dirty="0" smtClean="0">
                <a:solidFill>
                  <a:srgbClr val="41719C"/>
                </a:solidFill>
              </a:rPr>
              <a:t>on gas type and pressure</a:t>
            </a:r>
          </a:p>
          <a:p>
            <a:pPr>
              <a:spcAft>
                <a:spcPts val="900"/>
              </a:spcAft>
            </a:pPr>
            <a:r>
              <a:rPr lang="en-US" dirty="0" smtClean="0">
                <a:solidFill>
                  <a:schemeClr val="accent6">
                    <a:lumMod val="75000"/>
                  </a:schemeClr>
                </a:solidFill>
              </a:rPr>
              <a:t>Two working points for performance shown on previous slide </a:t>
            </a:r>
            <a:r>
              <a:rPr lang="en-US" dirty="0" smtClean="0">
                <a:solidFill>
                  <a:schemeClr val="accent6">
                    <a:lumMod val="75000"/>
                  </a:schemeClr>
                </a:solidFill>
              </a:rPr>
              <a:t>indicated</a:t>
            </a:r>
            <a:endParaRPr lang="en-US" dirty="0" smtClean="0">
              <a:solidFill>
                <a:schemeClr val="accent6">
                  <a:lumMod val="75000"/>
                </a:schemeClr>
              </a:solidFill>
            </a:endParaRPr>
          </a:p>
          <a:p>
            <a:pPr>
              <a:spcAft>
                <a:spcPts val="900"/>
              </a:spcAft>
            </a:pPr>
            <a:r>
              <a:rPr lang="en-US" dirty="0" smtClean="0">
                <a:solidFill>
                  <a:srgbClr val="7030A0"/>
                </a:solidFill>
              </a:rPr>
              <a:t>C</a:t>
            </a:r>
            <a:r>
              <a:rPr lang="en-US" baseline="-25000" dirty="0" smtClean="0">
                <a:solidFill>
                  <a:srgbClr val="7030A0"/>
                </a:solidFill>
              </a:rPr>
              <a:t>4</a:t>
            </a:r>
            <a:r>
              <a:rPr lang="en-US" dirty="0" smtClean="0">
                <a:solidFill>
                  <a:srgbClr val="7030A0"/>
                </a:solidFill>
              </a:rPr>
              <a:t>F</a:t>
            </a:r>
            <a:r>
              <a:rPr lang="en-US" baseline="-25000" dirty="0" smtClean="0">
                <a:solidFill>
                  <a:srgbClr val="7030A0"/>
                </a:solidFill>
              </a:rPr>
              <a:t>10</a:t>
            </a:r>
            <a:r>
              <a:rPr lang="en-US" dirty="0" smtClean="0">
                <a:solidFill>
                  <a:srgbClr val="7030A0"/>
                </a:solidFill>
              </a:rPr>
              <a:t> at atmospheric pressure gives better upper limit to K-</a:t>
            </a:r>
            <a:r>
              <a:rPr lang="el-GR" dirty="0" smtClean="0">
                <a:solidFill>
                  <a:srgbClr val="7030A0"/>
                </a:solidFill>
              </a:rPr>
              <a:t>π</a:t>
            </a:r>
            <a:r>
              <a:rPr lang="en-US" dirty="0" smtClean="0">
                <a:solidFill>
                  <a:srgbClr val="7030A0"/>
                </a:solidFill>
              </a:rPr>
              <a:t> separation, at a cost of higher threshold and lower photon yield</a:t>
            </a:r>
            <a:r>
              <a:rPr lang="en-US" dirty="0" smtClean="0">
                <a:solidFill>
                  <a:srgbClr val="7030A0"/>
                </a:solidFill>
              </a:rPr>
              <a:t>…</a:t>
            </a:r>
          </a:p>
          <a:p>
            <a:pPr>
              <a:spcAft>
                <a:spcPts val="900"/>
              </a:spcAft>
            </a:pPr>
            <a:r>
              <a:rPr lang="en-US" dirty="0" smtClean="0">
                <a:solidFill>
                  <a:schemeClr val="bg1">
                    <a:lumMod val="50000"/>
                  </a:schemeClr>
                </a:solidFill>
              </a:rPr>
              <a:t>Optimal point may be expected to change in the presence of background</a:t>
            </a:r>
            <a:endParaRPr lang="en-GB" dirty="0">
              <a:solidFill>
                <a:schemeClr val="bg1">
                  <a:lumMod val="50000"/>
                </a:schemeClr>
              </a:solidFill>
            </a:endParaRPr>
          </a:p>
        </p:txBody>
      </p:sp>
      <p:sp>
        <p:nvSpPr>
          <p:cNvPr id="4" name="Date Placeholder 3"/>
          <p:cNvSpPr>
            <a:spLocks noGrp="1"/>
          </p:cNvSpPr>
          <p:nvPr>
            <p:ph type="dt" sz="half" idx="10"/>
          </p:nvPr>
        </p:nvSpPr>
        <p:spPr/>
        <p:txBody>
          <a:bodyPr/>
          <a:lstStyle/>
          <a:p>
            <a:r>
              <a:rPr lang="en-US" dirty="0" smtClean="0"/>
              <a:t>Roger Forty</a:t>
            </a:r>
            <a:endParaRPr lang="en-GB" dirty="0"/>
          </a:p>
        </p:txBody>
      </p:sp>
      <p:sp>
        <p:nvSpPr>
          <p:cNvPr id="5" name="Footer Placeholder 4"/>
          <p:cNvSpPr>
            <a:spLocks noGrp="1"/>
          </p:cNvSpPr>
          <p:nvPr>
            <p:ph type="ftr" sz="quarter" idx="11"/>
          </p:nvPr>
        </p:nvSpPr>
        <p:spPr/>
        <p:txBody>
          <a:bodyPr/>
          <a:lstStyle/>
          <a:p>
            <a:r>
              <a:rPr lang="en-GB" smtClean="0"/>
              <a:t>Progress on ARC</a:t>
            </a:r>
            <a:endParaRPr lang="en-GB"/>
          </a:p>
        </p:txBody>
      </p:sp>
      <p:sp>
        <p:nvSpPr>
          <p:cNvPr id="6" name="Slide Number Placeholder 5"/>
          <p:cNvSpPr>
            <a:spLocks noGrp="1"/>
          </p:cNvSpPr>
          <p:nvPr>
            <p:ph type="sldNum" sz="quarter" idx="12"/>
          </p:nvPr>
        </p:nvSpPr>
        <p:spPr/>
        <p:txBody>
          <a:bodyPr/>
          <a:lstStyle/>
          <a:p>
            <a:fld id="{B3C84E7F-BC88-4FFF-92AC-EB50DEC5D26E}" type="slidenum">
              <a:rPr lang="en-GB" smtClean="0"/>
              <a:t>18</a:t>
            </a:fld>
            <a:endParaRPr lang="en-GB"/>
          </a:p>
        </p:txBody>
      </p:sp>
      <p:sp>
        <p:nvSpPr>
          <p:cNvPr id="118" name="TextBox 117"/>
          <p:cNvSpPr txBox="1"/>
          <p:nvPr/>
        </p:nvSpPr>
        <p:spPr>
          <a:xfrm rot="16200000">
            <a:off x="5981393" y="3354165"/>
            <a:ext cx="1747273" cy="338554"/>
          </a:xfrm>
          <a:prstGeom prst="rect">
            <a:avLst/>
          </a:prstGeom>
          <a:noFill/>
        </p:spPr>
        <p:txBody>
          <a:bodyPr wrap="none" rtlCol="0">
            <a:spAutoFit/>
          </a:bodyPr>
          <a:lstStyle/>
          <a:p>
            <a:r>
              <a:rPr lang="en-US" sz="1600" dirty="0" smtClean="0"/>
              <a:t>Momentum  [GeV]</a:t>
            </a:r>
            <a:endParaRPr lang="en-GB" sz="1600" dirty="0"/>
          </a:p>
        </p:txBody>
      </p:sp>
      <p:grpSp>
        <p:nvGrpSpPr>
          <p:cNvPr id="135" name="Group 134"/>
          <p:cNvGrpSpPr/>
          <p:nvPr/>
        </p:nvGrpSpPr>
        <p:grpSpPr>
          <a:xfrm>
            <a:off x="3354722" y="1345353"/>
            <a:ext cx="3153096" cy="4931184"/>
            <a:chOff x="2343354" y="1288442"/>
            <a:chExt cx="3153096" cy="4931184"/>
          </a:xfrm>
        </p:grpSpPr>
        <p:grpSp>
          <p:nvGrpSpPr>
            <p:cNvPr id="142" name="Group 141"/>
            <p:cNvGrpSpPr/>
            <p:nvPr/>
          </p:nvGrpSpPr>
          <p:grpSpPr>
            <a:xfrm>
              <a:off x="2804369" y="1332412"/>
              <a:ext cx="2675432" cy="2274894"/>
              <a:chOff x="739775" y="2473325"/>
              <a:chExt cx="5867400" cy="5867400"/>
            </a:xfrm>
          </p:grpSpPr>
          <p:sp>
            <p:nvSpPr>
              <p:cNvPr id="143" name="Freeform 101"/>
              <p:cNvSpPr/>
              <p:nvPr/>
            </p:nvSpPr>
            <p:spPr>
              <a:xfrm>
                <a:off x="958850" y="2524125"/>
                <a:ext cx="5648325" cy="5645150"/>
              </a:xfrm>
              <a:custGeom>
                <a:avLst/>
                <a:gdLst/>
                <a:ahLst/>
                <a:cxnLst/>
                <a:rect l="0" t="0" r="0" b="0"/>
                <a:pathLst>
                  <a:path w="56483250" h="56451500">
                    <a:moveTo>
                      <a:pt x="0" y="56451500"/>
                    </a:moveTo>
                    <a:lnTo>
                      <a:pt x="56483250" y="56451500"/>
                    </a:lnTo>
                    <a:lnTo>
                      <a:pt x="56483250" y="0"/>
                    </a:lnTo>
                    <a:lnTo>
                      <a:pt x="0" y="0"/>
                    </a:lnTo>
                    <a:lnTo>
                      <a:pt x="0" y="56451500"/>
                    </a:lnTo>
                    <a:close/>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44" name="Freeform 102"/>
              <p:cNvSpPr/>
              <p:nvPr/>
            </p:nvSpPr>
            <p:spPr>
              <a:xfrm>
                <a:off x="958850" y="2524125"/>
                <a:ext cx="0" cy="5645150"/>
              </a:xfrm>
              <a:custGeom>
                <a:avLst/>
                <a:gdLst/>
                <a:ahLst/>
                <a:cxnLst/>
                <a:rect l="0" t="0" r="0" b="0"/>
                <a:pathLst>
                  <a:path h="56451500">
                    <a:moveTo>
                      <a:pt x="0" y="5645150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45" name="Freeform 103"/>
              <p:cNvSpPr/>
              <p:nvPr/>
            </p:nvSpPr>
            <p:spPr>
              <a:xfrm>
                <a:off x="958850" y="8169275"/>
                <a:ext cx="107950" cy="0"/>
              </a:xfrm>
              <a:custGeom>
                <a:avLst/>
                <a:gdLst/>
                <a:ahLst/>
                <a:cxnLst/>
                <a:rect l="0" t="0" r="0" b="0"/>
                <a:pathLst>
                  <a:path w="1079500">
                    <a:moveTo>
                      <a:pt x="107950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46" name="Freeform 104"/>
              <p:cNvSpPr/>
              <p:nvPr/>
            </p:nvSpPr>
            <p:spPr>
              <a:xfrm>
                <a:off x="958850" y="7794625"/>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47" name="Freeform 105"/>
              <p:cNvSpPr/>
              <p:nvPr/>
            </p:nvSpPr>
            <p:spPr>
              <a:xfrm>
                <a:off x="958850" y="7416800"/>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48" name="Freeform 106"/>
              <p:cNvSpPr/>
              <p:nvPr/>
            </p:nvSpPr>
            <p:spPr>
              <a:xfrm>
                <a:off x="958850" y="7042150"/>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49" name="Freeform 107"/>
              <p:cNvSpPr/>
              <p:nvPr/>
            </p:nvSpPr>
            <p:spPr>
              <a:xfrm>
                <a:off x="958850" y="6664325"/>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50" name="Freeform 108"/>
              <p:cNvSpPr/>
              <p:nvPr/>
            </p:nvSpPr>
            <p:spPr>
              <a:xfrm>
                <a:off x="958850" y="6286500"/>
                <a:ext cx="107950" cy="0"/>
              </a:xfrm>
              <a:custGeom>
                <a:avLst/>
                <a:gdLst/>
                <a:ahLst/>
                <a:cxnLst/>
                <a:rect l="0" t="0" r="0" b="0"/>
                <a:pathLst>
                  <a:path w="1079500">
                    <a:moveTo>
                      <a:pt x="107950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51" name="Freeform 109"/>
              <p:cNvSpPr/>
              <p:nvPr/>
            </p:nvSpPr>
            <p:spPr>
              <a:xfrm>
                <a:off x="958850" y="5911850"/>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52" name="Freeform 110"/>
              <p:cNvSpPr/>
              <p:nvPr/>
            </p:nvSpPr>
            <p:spPr>
              <a:xfrm>
                <a:off x="958850" y="5534025"/>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53" name="Freeform 111"/>
              <p:cNvSpPr/>
              <p:nvPr/>
            </p:nvSpPr>
            <p:spPr>
              <a:xfrm>
                <a:off x="958850" y="5159375"/>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54" name="Freeform 112"/>
              <p:cNvSpPr/>
              <p:nvPr/>
            </p:nvSpPr>
            <p:spPr>
              <a:xfrm>
                <a:off x="958850" y="4781550"/>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55" name="Freeform 113"/>
              <p:cNvSpPr/>
              <p:nvPr/>
            </p:nvSpPr>
            <p:spPr>
              <a:xfrm>
                <a:off x="958850" y="4406900"/>
                <a:ext cx="107950" cy="0"/>
              </a:xfrm>
              <a:custGeom>
                <a:avLst/>
                <a:gdLst/>
                <a:ahLst/>
                <a:cxnLst/>
                <a:rect l="0" t="0" r="0" b="0"/>
                <a:pathLst>
                  <a:path w="1079500">
                    <a:moveTo>
                      <a:pt x="107950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56" name="Freeform 114"/>
              <p:cNvSpPr/>
              <p:nvPr/>
            </p:nvSpPr>
            <p:spPr>
              <a:xfrm>
                <a:off x="958850" y="4029075"/>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57" name="Freeform 115"/>
              <p:cNvSpPr/>
              <p:nvPr/>
            </p:nvSpPr>
            <p:spPr>
              <a:xfrm>
                <a:off x="958850" y="3651250"/>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58" name="Freeform 116"/>
              <p:cNvSpPr/>
              <p:nvPr/>
            </p:nvSpPr>
            <p:spPr>
              <a:xfrm>
                <a:off x="958850" y="3276600"/>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59" name="Freeform 117"/>
              <p:cNvSpPr/>
              <p:nvPr/>
            </p:nvSpPr>
            <p:spPr>
              <a:xfrm>
                <a:off x="958850" y="2898775"/>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60" name="Freeform 118"/>
              <p:cNvSpPr/>
              <p:nvPr/>
            </p:nvSpPr>
            <p:spPr>
              <a:xfrm>
                <a:off x="958850" y="2524125"/>
                <a:ext cx="107950" cy="0"/>
              </a:xfrm>
              <a:custGeom>
                <a:avLst/>
                <a:gdLst/>
                <a:ahLst/>
                <a:cxnLst/>
                <a:rect l="0" t="0" r="0" b="0"/>
                <a:pathLst>
                  <a:path w="1079500">
                    <a:moveTo>
                      <a:pt x="107950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61" name="Freeform 119"/>
              <p:cNvSpPr/>
              <p:nvPr/>
            </p:nvSpPr>
            <p:spPr>
              <a:xfrm>
                <a:off x="739775" y="8121650"/>
                <a:ext cx="63500" cy="98425"/>
              </a:xfrm>
              <a:custGeom>
                <a:avLst/>
                <a:gdLst/>
                <a:ahLst/>
                <a:cxnLst/>
                <a:rect l="0" t="0" r="0" b="0"/>
                <a:pathLst>
                  <a:path w="635000" h="984250">
                    <a:moveTo>
                      <a:pt x="285750" y="0"/>
                    </a:moveTo>
                    <a:lnTo>
                      <a:pt x="127000" y="31750"/>
                    </a:lnTo>
                    <a:lnTo>
                      <a:pt x="31750" y="190500"/>
                    </a:lnTo>
                    <a:lnTo>
                      <a:pt x="0" y="412750"/>
                    </a:lnTo>
                    <a:lnTo>
                      <a:pt x="0" y="539750"/>
                    </a:lnTo>
                    <a:lnTo>
                      <a:pt x="31750" y="793750"/>
                    </a:lnTo>
                    <a:lnTo>
                      <a:pt x="127000" y="920750"/>
                    </a:lnTo>
                    <a:lnTo>
                      <a:pt x="285750" y="984250"/>
                    </a:lnTo>
                    <a:lnTo>
                      <a:pt x="381000" y="984250"/>
                    </a:lnTo>
                    <a:lnTo>
                      <a:pt x="508000" y="920750"/>
                    </a:lnTo>
                    <a:lnTo>
                      <a:pt x="603250" y="793750"/>
                    </a:lnTo>
                    <a:lnTo>
                      <a:pt x="635000" y="539750"/>
                    </a:lnTo>
                    <a:lnTo>
                      <a:pt x="635000" y="412750"/>
                    </a:lnTo>
                    <a:lnTo>
                      <a:pt x="603250" y="190500"/>
                    </a:lnTo>
                    <a:lnTo>
                      <a:pt x="508000" y="31750"/>
                    </a:lnTo>
                    <a:lnTo>
                      <a:pt x="381000" y="0"/>
                    </a:lnTo>
                    <a:lnTo>
                      <a:pt x="285750" y="0"/>
                    </a:lnTo>
                    <a:close/>
                    <a:moveTo>
                      <a:pt x="18319750" y="2571750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62" name="Freeform 120"/>
              <p:cNvSpPr/>
              <p:nvPr/>
            </p:nvSpPr>
            <p:spPr>
              <a:xfrm>
                <a:off x="752475" y="6238875"/>
                <a:ext cx="25400" cy="98425"/>
              </a:xfrm>
              <a:custGeom>
                <a:avLst/>
                <a:gdLst/>
                <a:ahLst/>
                <a:cxnLst/>
                <a:rect l="0" t="0" r="0" b="0"/>
                <a:pathLst>
                  <a:path w="254000" h="984250">
                    <a:moveTo>
                      <a:pt x="0" y="190500"/>
                    </a:moveTo>
                    <a:lnTo>
                      <a:pt x="95250" y="127000"/>
                    </a:lnTo>
                    <a:lnTo>
                      <a:pt x="254000" y="0"/>
                    </a:lnTo>
                    <a:lnTo>
                      <a:pt x="25400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63" name="Freeform 121"/>
              <p:cNvSpPr/>
              <p:nvPr/>
            </p:nvSpPr>
            <p:spPr>
              <a:xfrm>
                <a:off x="739775" y="4356100"/>
                <a:ext cx="63500" cy="98425"/>
              </a:xfrm>
              <a:custGeom>
                <a:avLst/>
                <a:gdLst/>
                <a:ahLst/>
                <a:cxnLst/>
                <a:rect l="0" t="0" r="0" b="0"/>
                <a:pathLst>
                  <a:path w="635000" h="984250">
                    <a:moveTo>
                      <a:pt x="31750" y="222250"/>
                    </a:moveTo>
                    <a:lnTo>
                      <a:pt x="31750" y="190500"/>
                    </a:lnTo>
                    <a:lnTo>
                      <a:pt x="95250" y="95250"/>
                    </a:lnTo>
                    <a:lnTo>
                      <a:pt x="127000" y="63500"/>
                    </a:lnTo>
                    <a:lnTo>
                      <a:pt x="222250" y="0"/>
                    </a:lnTo>
                    <a:lnTo>
                      <a:pt x="412750" y="0"/>
                    </a:lnTo>
                    <a:lnTo>
                      <a:pt x="508000" y="63500"/>
                    </a:lnTo>
                    <a:lnTo>
                      <a:pt x="539750" y="95250"/>
                    </a:lnTo>
                    <a:lnTo>
                      <a:pt x="603250" y="190500"/>
                    </a:lnTo>
                    <a:lnTo>
                      <a:pt x="603250" y="285750"/>
                    </a:lnTo>
                    <a:lnTo>
                      <a:pt x="539750" y="381000"/>
                    </a:lnTo>
                    <a:lnTo>
                      <a:pt x="444500" y="508000"/>
                    </a:lnTo>
                    <a:lnTo>
                      <a:pt x="0" y="984250"/>
                    </a:lnTo>
                    <a:lnTo>
                      <a:pt x="63500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64" name="Freeform 122"/>
              <p:cNvSpPr/>
              <p:nvPr/>
            </p:nvSpPr>
            <p:spPr>
              <a:xfrm>
                <a:off x="739775" y="2473325"/>
                <a:ext cx="63500" cy="98425"/>
              </a:xfrm>
              <a:custGeom>
                <a:avLst/>
                <a:gdLst/>
                <a:ahLst/>
                <a:cxnLst/>
                <a:rect l="0" t="0" r="0" b="0"/>
                <a:pathLst>
                  <a:path w="635000" h="984250">
                    <a:moveTo>
                      <a:pt x="95250" y="0"/>
                    </a:moveTo>
                    <a:lnTo>
                      <a:pt x="603250" y="0"/>
                    </a:lnTo>
                    <a:lnTo>
                      <a:pt x="317500" y="381000"/>
                    </a:lnTo>
                    <a:lnTo>
                      <a:pt x="444500" y="381000"/>
                    </a:lnTo>
                    <a:lnTo>
                      <a:pt x="539750" y="444500"/>
                    </a:lnTo>
                    <a:lnTo>
                      <a:pt x="603250" y="476250"/>
                    </a:lnTo>
                    <a:lnTo>
                      <a:pt x="635000" y="603250"/>
                    </a:lnTo>
                    <a:lnTo>
                      <a:pt x="635000" y="698500"/>
                    </a:lnTo>
                    <a:lnTo>
                      <a:pt x="603250" y="857250"/>
                    </a:lnTo>
                    <a:lnTo>
                      <a:pt x="508000" y="952500"/>
                    </a:lnTo>
                    <a:lnTo>
                      <a:pt x="381000" y="984250"/>
                    </a:lnTo>
                    <a:lnTo>
                      <a:pt x="222250" y="984250"/>
                    </a:lnTo>
                    <a:lnTo>
                      <a:pt x="95250" y="952500"/>
                    </a:lnTo>
                    <a:lnTo>
                      <a:pt x="31750" y="889000"/>
                    </a:lnTo>
                    <a:lnTo>
                      <a:pt x="0" y="793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65" name="Freeform 123"/>
              <p:cNvSpPr/>
              <p:nvPr/>
            </p:nvSpPr>
            <p:spPr>
              <a:xfrm>
                <a:off x="958850" y="8169275"/>
                <a:ext cx="5648325" cy="0"/>
              </a:xfrm>
              <a:custGeom>
                <a:avLst/>
                <a:gdLst/>
                <a:ahLst/>
                <a:cxnLst/>
                <a:rect l="0" t="0" r="0" b="0"/>
                <a:pathLst>
                  <a:path w="56483250">
                    <a:moveTo>
                      <a:pt x="0" y="0"/>
                    </a:moveTo>
                    <a:lnTo>
                      <a:pt x="5648325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66" name="Freeform 124"/>
              <p:cNvSpPr/>
              <p:nvPr/>
            </p:nvSpPr>
            <p:spPr>
              <a:xfrm>
                <a:off x="958850" y="8064500"/>
                <a:ext cx="0" cy="104775"/>
              </a:xfrm>
              <a:custGeom>
                <a:avLst/>
                <a:gdLst/>
                <a:ahLst/>
                <a:cxnLst/>
                <a:rect l="0" t="0" r="0" b="0"/>
                <a:pathLst>
                  <a:path h="1047750">
                    <a:moveTo>
                      <a:pt x="0" y="0"/>
                    </a:moveTo>
                    <a:lnTo>
                      <a:pt x="0" y="1047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67" name="Freeform 125"/>
              <p:cNvSpPr/>
              <p:nvPr/>
            </p:nvSpPr>
            <p:spPr>
              <a:xfrm>
                <a:off x="1165225" y="8118475"/>
                <a:ext cx="0" cy="50800"/>
              </a:xfrm>
              <a:custGeom>
                <a:avLst/>
                <a:gdLst/>
                <a:ahLst/>
                <a:cxnLst/>
                <a:rect l="0" t="0" r="0" b="0"/>
                <a:pathLst>
                  <a:path h="508000">
                    <a:moveTo>
                      <a:pt x="0" y="0"/>
                    </a:moveTo>
                    <a:lnTo>
                      <a:pt x="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68" name="Freeform 126"/>
              <p:cNvSpPr/>
              <p:nvPr/>
            </p:nvSpPr>
            <p:spPr>
              <a:xfrm>
                <a:off x="1371600" y="8118475"/>
                <a:ext cx="0" cy="50800"/>
              </a:xfrm>
              <a:custGeom>
                <a:avLst/>
                <a:gdLst/>
                <a:ahLst/>
                <a:cxnLst/>
                <a:rect l="0" t="0" r="0" b="0"/>
                <a:pathLst>
                  <a:path h="508000">
                    <a:moveTo>
                      <a:pt x="0" y="0"/>
                    </a:moveTo>
                    <a:lnTo>
                      <a:pt x="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69" name="Freeform 127"/>
              <p:cNvSpPr/>
              <p:nvPr/>
            </p:nvSpPr>
            <p:spPr>
              <a:xfrm>
                <a:off x="1574800" y="8118475"/>
                <a:ext cx="0" cy="50800"/>
              </a:xfrm>
              <a:custGeom>
                <a:avLst/>
                <a:gdLst/>
                <a:ahLst/>
                <a:cxnLst/>
                <a:rect l="0" t="0" r="0" b="0"/>
                <a:pathLst>
                  <a:path h="508000">
                    <a:moveTo>
                      <a:pt x="0" y="0"/>
                    </a:moveTo>
                    <a:lnTo>
                      <a:pt x="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70" name="Freeform 128"/>
              <p:cNvSpPr/>
              <p:nvPr/>
            </p:nvSpPr>
            <p:spPr>
              <a:xfrm>
                <a:off x="1781175" y="8118475"/>
                <a:ext cx="0" cy="50800"/>
              </a:xfrm>
              <a:custGeom>
                <a:avLst/>
                <a:gdLst/>
                <a:ahLst/>
                <a:cxnLst/>
                <a:rect l="0" t="0" r="0" b="0"/>
                <a:pathLst>
                  <a:path h="508000">
                    <a:moveTo>
                      <a:pt x="0" y="0"/>
                    </a:moveTo>
                    <a:lnTo>
                      <a:pt x="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71" name="Freeform 129"/>
              <p:cNvSpPr/>
              <p:nvPr/>
            </p:nvSpPr>
            <p:spPr>
              <a:xfrm>
                <a:off x="1987550" y="8064500"/>
                <a:ext cx="0" cy="104775"/>
              </a:xfrm>
              <a:custGeom>
                <a:avLst/>
                <a:gdLst/>
                <a:ahLst/>
                <a:cxnLst/>
                <a:rect l="0" t="0" r="0" b="0"/>
                <a:pathLst>
                  <a:path h="1047750">
                    <a:moveTo>
                      <a:pt x="0" y="0"/>
                    </a:moveTo>
                    <a:lnTo>
                      <a:pt x="0" y="1047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72" name="Freeform 130"/>
              <p:cNvSpPr/>
              <p:nvPr/>
            </p:nvSpPr>
            <p:spPr>
              <a:xfrm>
                <a:off x="2190750" y="8118475"/>
                <a:ext cx="0" cy="50800"/>
              </a:xfrm>
              <a:custGeom>
                <a:avLst/>
                <a:gdLst/>
                <a:ahLst/>
                <a:cxnLst/>
                <a:rect l="0" t="0" r="0" b="0"/>
                <a:pathLst>
                  <a:path h="508000">
                    <a:moveTo>
                      <a:pt x="0" y="0"/>
                    </a:moveTo>
                    <a:lnTo>
                      <a:pt x="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73" name="Freeform 131"/>
              <p:cNvSpPr/>
              <p:nvPr/>
            </p:nvSpPr>
            <p:spPr>
              <a:xfrm>
                <a:off x="2397125" y="8118475"/>
                <a:ext cx="0" cy="50800"/>
              </a:xfrm>
              <a:custGeom>
                <a:avLst/>
                <a:gdLst/>
                <a:ahLst/>
                <a:cxnLst/>
                <a:rect l="0" t="0" r="0" b="0"/>
                <a:pathLst>
                  <a:path h="508000">
                    <a:moveTo>
                      <a:pt x="0" y="0"/>
                    </a:moveTo>
                    <a:lnTo>
                      <a:pt x="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74" name="Freeform 132"/>
              <p:cNvSpPr/>
              <p:nvPr/>
            </p:nvSpPr>
            <p:spPr>
              <a:xfrm>
                <a:off x="2603500" y="8118475"/>
                <a:ext cx="0" cy="50800"/>
              </a:xfrm>
              <a:custGeom>
                <a:avLst/>
                <a:gdLst/>
                <a:ahLst/>
                <a:cxnLst/>
                <a:rect l="0" t="0" r="0" b="0"/>
                <a:pathLst>
                  <a:path h="508000">
                    <a:moveTo>
                      <a:pt x="0" y="0"/>
                    </a:moveTo>
                    <a:lnTo>
                      <a:pt x="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75" name="Freeform 133"/>
              <p:cNvSpPr/>
              <p:nvPr/>
            </p:nvSpPr>
            <p:spPr>
              <a:xfrm>
                <a:off x="2806700" y="8118475"/>
                <a:ext cx="0" cy="50800"/>
              </a:xfrm>
              <a:custGeom>
                <a:avLst/>
                <a:gdLst/>
                <a:ahLst/>
                <a:cxnLst/>
                <a:rect l="0" t="0" r="0" b="0"/>
                <a:pathLst>
                  <a:path h="508000">
                    <a:moveTo>
                      <a:pt x="0" y="0"/>
                    </a:moveTo>
                    <a:lnTo>
                      <a:pt x="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76" name="Freeform 134"/>
              <p:cNvSpPr/>
              <p:nvPr/>
            </p:nvSpPr>
            <p:spPr>
              <a:xfrm>
                <a:off x="3013075" y="8064500"/>
                <a:ext cx="0" cy="104775"/>
              </a:xfrm>
              <a:custGeom>
                <a:avLst/>
                <a:gdLst/>
                <a:ahLst/>
                <a:cxnLst/>
                <a:rect l="0" t="0" r="0" b="0"/>
                <a:pathLst>
                  <a:path h="1047750">
                    <a:moveTo>
                      <a:pt x="0" y="0"/>
                    </a:moveTo>
                    <a:lnTo>
                      <a:pt x="0" y="1047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77" name="Freeform 135"/>
              <p:cNvSpPr/>
              <p:nvPr/>
            </p:nvSpPr>
            <p:spPr>
              <a:xfrm>
                <a:off x="3219450" y="8118475"/>
                <a:ext cx="0" cy="50800"/>
              </a:xfrm>
              <a:custGeom>
                <a:avLst/>
                <a:gdLst/>
                <a:ahLst/>
                <a:cxnLst/>
                <a:rect l="0" t="0" r="0" b="0"/>
                <a:pathLst>
                  <a:path h="508000">
                    <a:moveTo>
                      <a:pt x="0" y="0"/>
                    </a:moveTo>
                    <a:lnTo>
                      <a:pt x="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78" name="Freeform 136"/>
              <p:cNvSpPr/>
              <p:nvPr/>
            </p:nvSpPr>
            <p:spPr>
              <a:xfrm>
                <a:off x="3422650" y="8118475"/>
                <a:ext cx="0" cy="50800"/>
              </a:xfrm>
              <a:custGeom>
                <a:avLst/>
                <a:gdLst/>
                <a:ahLst/>
                <a:cxnLst/>
                <a:rect l="0" t="0" r="0" b="0"/>
                <a:pathLst>
                  <a:path h="508000">
                    <a:moveTo>
                      <a:pt x="0" y="0"/>
                    </a:moveTo>
                    <a:lnTo>
                      <a:pt x="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79" name="Freeform 137"/>
              <p:cNvSpPr/>
              <p:nvPr/>
            </p:nvSpPr>
            <p:spPr>
              <a:xfrm>
                <a:off x="3629025" y="8118475"/>
                <a:ext cx="0" cy="50800"/>
              </a:xfrm>
              <a:custGeom>
                <a:avLst/>
                <a:gdLst/>
                <a:ahLst/>
                <a:cxnLst/>
                <a:rect l="0" t="0" r="0" b="0"/>
                <a:pathLst>
                  <a:path h="508000">
                    <a:moveTo>
                      <a:pt x="0" y="0"/>
                    </a:moveTo>
                    <a:lnTo>
                      <a:pt x="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80" name="Freeform 138"/>
              <p:cNvSpPr/>
              <p:nvPr/>
            </p:nvSpPr>
            <p:spPr>
              <a:xfrm>
                <a:off x="3835400" y="8118475"/>
                <a:ext cx="0" cy="50800"/>
              </a:xfrm>
              <a:custGeom>
                <a:avLst/>
                <a:gdLst/>
                <a:ahLst/>
                <a:cxnLst/>
                <a:rect l="0" t="0" r="0" b="0"/>
                <a:pathLst>
                  <a:path h="508000">
                    <a:moveTo>
                      <a:pt x="0" y="0"/>
                    </a:moveTo>
                    <a:lnTo>
                      <a:pt x="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81" name="Freeform 139"/>
              <p:cNvSpPr/>
              <p:nvPr/>
            </p:nvSpPr>
            <p:spPr>
              <a:xfrm>
                <a:off x="4038600" y="8064500"/>
                <a:ext cx="0" cy="104775"/>
              </a:xfrm>
              <a:custGeom>
                <a:avLst/>
                <a:gdLst/>
                <a:ahLst/>
                <a:cxnLst/>
                <a:rect l="0" t="0" r="0" b="0"/>
                <a:pathLst>
                  <a:path h="1047750">
                    <a:moveTo>
                      <a:pt x="0" y="0"/>
                    </a:moveTo>
                    <a:lnTo>
                      <a:pt x="0" y="1047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82" name="Freeform 140"/>
              <p:cNvSpPr/>
              <p:nvPr/>
            </p:nvSpPr>
            <p:spPr>
              <a:xfrm>
                <a:off x="4244975" y="8118475"/>
                <a:ext cx="0" cy="50800"/>
              </a:xfrm>
              <a:custGeom>
                <a:avLst/>
                <a:gdLst/>
                <a:ahLst/>
                <a:cxnLst/>
                <a:rect l="0" t="0" r="0" b="0"/>
                <a:pathLst>
                  <a:path h="508000">
                    <a:moveTo>
                      <a:pt x="0" y="0"/>
                    </a:moveTo>
                    <a:lnTo>
                      <a:pt x="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83" name="Freeform 141"/>
              <p:cNvSpPr/>
              <p:nvPr/>
            </p:nvSpPr>
            <p:spPr>
              <a:xfrm>
                <a:off x="4451350" y="8118475"/>
                <a:ext cx="0" cy="50800"/>
              </a:xfrm>
              <a:custGeom>
                <a:avLst/>
                <a:gdLst/>
                <a:ahLst/>
                <a:cxnLst/>
                <a:rect l="0" t="0" r="0" b="0"/>
                <a:pathLst>
                  <a:path h="508000">
                    <a:moveTo>
                      <a:pt x="0" y="0"/>
                    </a:moveTo>
                    <a:lnTo>
                      <a:pt x="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84" name="Freeform 142"/>
              <p:cNvSpPr/>
              <p:nvPr/>
            </p:nvSpPr>
            <p:spPr>
              <a:xfrm>
                <a:off x="4654550" y="8118475"/>
                <a:ext cx="0" cy="50800"/>
              </a:xfrm>
              <a:custGeom>
                <a:avLst/>
                <a:gdLst/>
                <a:ahLst/>
                <a:cxnLst/>
                <a:rect l="0" t="0" r="0" b="0"/>
                <a:pathLst>
                  <a:path h="508000">
                    <a:moveTo>
                      <a:pt x="0" y="0"/>
                    </a:moveTo>
                    <a:lnTo>
                      <a:pt x="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85" name="Freeform 143"/>
              <p:cNvSpPr/>
              <p:nvPr/>
            </p:nvSpPr>
            <p:spPr>
              <a:xfrm>
                <a:off x="4860925" y="8118475"/>
                <a:ext cx="0" cy="50800"/>
              </a:xfrm>
              <a:custGeom>
                <a:avLst/>
                <a:gdLst/>
                <a:ahLst/>
                <a:cxnLst/>
                <a:rect l="0" t="0" r="0" b="0"/>
                <a:pathLst>
                  <a:path h="508000">
                    <a:moveTo>
                      <a:pt x="0" y="0"/>
                    </a:moveTo>
                    <a:lnTo>
                      <a:pt x="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86" name="Freeform 144"/>
              <p:cNvSpPr/>
              <p:nvPr/>
            </p:nvSpPr>
            <p:spPr>
              <a:xfrm>
                <a:off x="5067300" y="8064500"/>
                <a:ext cx="0" cy="104775"/>
              </a:xfrm>
              <a:custGeom>
                <a:avLst/>
                <a:gdLst/>
                <a:ahLst/>
                <a:cxnLst/>
                <a:rect l="0" t="0" r="0" b="0"/>
                <a:pathLst>
                  <a:path h="1047750">
                    <a:moveTo>
                      <a:pt x="0" y="0"/>
                    </a:moveTo>
                    <a:lnTo>
                      <a:pt x="0" y="1047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87" name="Freeform 145"/>
              <p:cNvSpPr/>
              <p:nvPr/>
            </p:nvSpPr>
            <p:spPr>
              <a:xfrm>
                <a:off x="5270500" y="8118475"/>
                <a:ext cx="0" cy="50800"/>
              </a:xfrm>
              <a:custGeom>
                <a:avLst/>
                <a:gdLst/>
                <a:ahLst/>
                <a:cxnLst/>
                <a:rect l="0" t="0" r="0" b="0"/>
                <a:pathLst>
                  <a:path h="508000">
                    <a:moveTo>
                      <a:pt x="0" y="0"/>
                    </a:moveTo>
                    <a:lnTo>
                      <a:pt x="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88" name="Freeform 146"/>
              <p:cNvSpPr/>
              <p:nvPr/>
            </p:nvSpPr>
            <p:spPr>
              <a:xfrm>
                <a:off x="5476875" y="8118475"/>
                <a:ext cx="0" cy="50800"/>
              </a:xfrm>
              <a:custGeom>
                <a:avLst/>
                <a:gdLst/>
                <a:ahLst/>
                <a:cxnLst/>
                <a:rect l="0" t="0" r="0" b="0"/>
                <a:pathLst>
                  <a:path h="508000">
                    <a:moveTo>
                      <a:pt x="0" y="0"/>
                    </a:moveTo>
                    <a:lnTo>
                      <a:pt x="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89" name="Freeform 147"/>
              <p:cNvSpPr/>
              <p:nvPr/>
            </p:nvSpPr>
            <p:spPr>
              <a:xfrm>
                <a:off x="5683250" y="8118475"/>
                <a:ext cx="0" cy="50800"/>
              </a:xfrm>
              <a:custGeom>
                <a:avLst/>
                <a:gdLst/>
                <a:ahLst/>
                <a:cxnLst/>
                <a:rect l="0" t="0" r="0" b="0"/>
                <a:pathLst>
                  <a:path h="508000">
                    <a:moveTo>
                      <a:pt x="0" y="0"/>
                    </a:moveTo>
                    <a:lnTo>
                      <a:pt x="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90" name="Freeform 148"/>
              <p:cNvSpPr/>
              <p:nvPr/>
            </p:nvSpPr>
            <p:spPr>
              <a:xfrm>
                <a:off x="5886450" y="8118475"/>
                <a:ext cx="0" cy="50800"/>
              </a:xfrm>
              <a:custGeom>
                <a:avLst/>
                <a:gdLst/>
                <a:ahLst/>
                <a:cxnLst/>
                <a:rect l="0" t="0" r="0" b="0"/>
                <a:pathLst>
                  <a:path h="508000">
                    <a:moveTo>
                      <a:pt x="0" y="0"/>
                    </a:moveTo>
                    <a:lnTo>
                      <a:pt x="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91" name="Freeform 149"/>
              <p:cNvSpPr/>
              <p:nvPr/>
            </p:nvSpPr>
            <p:spPr>
              <a:xfrm>
                <a:off x="6092825" y="8064500"/>
                <a:ext cx="0" cy="104775"/>
              </a:xfrm>
              <a:custGeom>
                <a:avLst/>
                <a:gdLst/>
                <a:ahLst/>
                <a:cxnLst/>
                <a:rect l="0" t="0" r="0" b="0"/>
                <a:pathLst>
                  <a:path h="1047750">
                    <a:moveTo>
                      <a:pt x="0" y="0"/>
                    </a:moveTo>
                    <a:lnTo>
                      <a:pt x="0" y="1047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92" name="Freeform 150"/>
              <p:cNvSpPr/>
              <p:nvPr/>
            </p:nvSpPr>
            <p:spPr>
              <a:xfrm>
                <a:off x="6092825" y="8064500"/>
                <a:ext cx="0" cy="104775"/>
              </a:xfrm>
              <a:custGeom>
                <a:avLst/>
                <a:gdLst/>
                <a:ahLst/>
                <a:cxnLst/>
                <a:rect l="0" t="0" r="0" b="0"/>
                <a:pathLst>
                  <a:path h="1047750">
                    <a:moveTo>
                      <a:pt x="0" y="0"/>
                    </a:moveTo>
                    <a:lnTo>
                      <a:pt x="0" y="1047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93" name="Freeform 151"/>
              <p:cNvSpPr/>
              <p:nvPr/>
            </p:nvSpPr>
            <p:spPr>
              <a:xfrm>
                <a:off x="6299200" y="8118475"/>
                <a:ext cx="0" cy="50800"/>
              </a:xfrm>
              <a:custGeom>
                <a:avLst/>
                <a:gdLst/>
                <a:ahLst/>
                <a:cxnLst/>
                <a:rect l="0" t="0" r="0" b="0"/>
                <a:pathLst>
                  <a:path h="508000">
                    <a:moveTo>
                      <a:pt x="0" y="0"/>
                    </a:moveTo>
                    <a:lnTo>
                      <a:pt x="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94" name="Freeform 152"/>
              <p:cNvSpPr/>
              <p:nvPr/>
            </p:nvSpPr>
            <p:spPr>
              <a:xfrm>
                <a:off x="6502400" y="8118475"/>
                <a:ext cx="0" cy="50800"/>
              </a:xfrm>
              <a:custGeom>
                <a:avLst/>
                <a:gdLst/>
                <a:ahLst/>
                <a:cxnLst/>
                <a:rect l="0" t="0" r="0" b="0"/>
                <a:pathLst>
                  <a:path h="508000">
                    <a:moveTo>
                      <a:pt x="0" y="0"/>
                    </a:moveTo>
                    <a:lnTo>
                      <a:pt x="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95" name="Freeform 153"/>
              <p:cNvSpPr/>
              <p:nvPr/>
            </p:nvSpPr>
            <p:spPr>
              <a:xfrm>
                <a:off x="927100" y="8239125"/>
                <a:ext cx="66675" cy="101600"/>
              </a:xfrm>
              <a:custGeom>
                <a:avLst/>
                <a:gdLst/>
                <a:ahLst/>
                <a:cxnLst/>
                <a:rect l="0" t="0" r="0" b="0"/>
                <a:pathLst>
                  <a:path w="666750" h="1016000">
                    <a:moveTo>
                      <a:pt x="285750" y="0"/>
                    </a:moveTo>
                    <a:lnTo>
                      <a:pt x="127000" y="63500"/>
                    </a:lnTo>
                    <a:lnTo>
                      <a:pt x="31750" y="190500"/>
                    </a:lnTo>
                    <a:lnTo>
                      <a:pt x="0" y="444500"/>
                    </a:lnTo>
                    <a:lnTo>
                      <a:pt x="0" y="571500"/>
                    </a:lnTo>
                    <a:lnTo>
                      <a:pt x="31750" y="825500"/>
                    </a:lnTo>
                    <a:lnTo>
                      <a:pt x="127000" y="952500"/>
                    </a:lnTo>
                    <a:lnTo>
                      <a:pt x="285750" y="1016000"/>
                    </a:lnTo>
                    <a:lnTo>
                      <a:pt x="381000" y="1016000"/>
                    </a:lnTo>
                    <a:lnTo>
                      <a:pt x="508000" y="952500"/>
                    </a:lnTo>
                    <a:lnTo>
                      <a:pt x="603250" y="825500"/>
                    </a:lnTo>
                    <a:lnTo>
                      <a:pt x="666750" y="571500"/>
                    </a:lnTo>
                    <a:lnTo>
                      <a:pt x="666750" y="444500"/>
                    </a:lnTo>
                    <a:lnTo>
                      <a:pt x="603250" y="190500"/>
                    </a:lnTo>
                    <a:lnTo>
                      <a:pt x="508000" y="63500"/>
                    </a:lnTo>
                    <a:lnTo>
                      <a:pt x="381000" y="0"/>
                    </a:lnTo>
                    <a:lnTo>
                      <a:pt x="285750" y="0"/>
                    </a:lnTo>
                    <a:close/>
                    <a:moveTo>
                      <a:pt x="15271750" y="24542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96" name="Freeform 154"/>
              <p:cNvSpPr/>
              <p:nvPr/>
            </p:nvSpPr>
            <p:spPr>
              <a:xfrm>
                <a:off x="1968500" y="8239125"/>
                <a:ext cx="22225" cy="101600"/>
              </a:xfrm>
              <a:custGeom>
                <a:avLst/>
                <a:gdLst/>
                <a:ahLst/>
                <a:cxnLst/>
                <a:rect l="0" t="0" r="0" b="0"/>
                <a:pathLst>
                  <a:path w="222250" h="1016000">
                    <a:moveTo>
                      <a:pt x="0" y="190500"/>
                    </a:moveTo>
                    <a:lnTo>
                      <a:pt x="95250" y="158750"/>
                    </a:lnTo>
                    <a:lnTo>
                      <a:pt x="222250" y="0"/>
                    </a:lnTo>
                    <a:lnTo>
                      <a:pt x="222250" y="1016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97" name="Freeform 155"/>
              <p:cNvSpPr/>
              <p:nvPr/>
            </p:nvSpPr>
            <p:spPr>
              <a:xfrm>
                <a:off x="2981325" y="8239125"/>
                <a:ext cx="63500" cy="101600"/>
              </a:xfrm>
              <a:custGeom>
                <a:avLst/>
                <a:gdLst/>
                <a:ahLst/>
                <a:cxnLst/>
                <a:rect l="0" t="0" r="0" b="0"/>
                <a:pathLst>
                  <a:path w="635000" h="1016000">
                    <a:moveTo>
                      <a:pt x="31750" y="254000"/>
                    </a:moveTo>
                    <a:lnTo>
                      <a:pt x="31750" y="190500"/>
                    </a:lnTo>
                    <a:lnTo>
                      <a:pt x="95250" y="95250"/>
                    </a:lnTo>
                    <a:lnTo>
                      <a:pt x="127000" y="63500"/>
                    </a:lnTo>
                    <a:lnTo>
                      <a:pt x="222250" y="0"/>
                    </a:lnTo>
                    <a:lnTo>
                      <a:pt x="412750" y="0"/>
                    </a:lnTo>
                    <a:lnTo>
                      <a:pt x="508000" y="63500"/>
                    </a:lnTo>
                    <a:lnTo>
                      <a:pt x="539750" y="95250"/>
                    </a:lnTo>
                    <a:lnTo>
                      <a:pt x="603250" y="190500"/>
                    </a:lnTo>
                    <a:lnTo>
                      <a:pt x="603250" y="285750"/>
                    </a:lnTo>
                    <a:lnTo>
                      <a:pt x="539750" y="381000"/>
                    </a:lnTo>
                    <a:lnTo>
                      <a:pt x="444500" y="539750"/>
                    </a:lnTo>
                    <a:lnTo>
                      <a:pt x="0" y="1016000"/>
                    </a:lnTo>
                    <a:lnTo>
                      <a:pt x="635000" y="1016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98" name="Freeform 156"/>
              <p:cNvSpPr/>
              <p:nvPr/>
            </p:nvSpPr>
            <p:spPr>
              <a:xfrm>
                <a:off x="4006850" y="8239125"/>
                <a:ext cx="66675" cy="101600"/>
              </a:xfrm>
              <a:custGeom>
                <a:avLst/>
                <a:gdLst/>
                <a:ahLst/>
                <a:cxnLst/>
                <a:rect l="0" t="0" r="0" b="0"/>
                <a:pathLst>
                  <a:path w="666750" h="1016000">
                    <a:moveTo>
                      <a:pt x="95250" y="0"/>
                    </a:moveTo>
                    <a:lnTo>
                      <a:pt x="603250" y="0"/>
                    </a:lnTo>
                    <a:lnTo>
                      <a:pt x="317500" y="381000"/>
                    </a:lnTo>
                    <a:lnTo>
                      <a:pt x="476250" y="381000"/>
                    </a:lnTo>
                    <a:lnTo>
                      <a:pt x="571500" y="444500"/>
                    </a:lnTo>
                    <a:lnTo>
                      <a:pt x="603250" y="476250"/>
                    </a:lnTo>
                    <a:lnTo>
                      <a:pt x="666750" y="635000"/>
                    </a:lnTo>
                    <a:lnTo>
                      <a:pt x="666750" y="730250"/>
                    </a:lnTo>
                    <a:lnTo>
                      <a:pt x="603250" y="857250"/>
                    </a:lnTo>
                    <a:lnTo>
                      <a:pt x="508000" y="952500"/>
                    </a:lnTo>
                    <a:lnTo>
                      <a:pt x="381000" y="1016000"/>
                    </a:lnTo>
                    <a:lnTo>
                      <a:pt x="222250" y="1016000"/>
                    </a:lnTo>
                    <a:lnTo>
                      <a:pt x="95250" y="952500"/>
                    </a:lnTo>
                    <a:lnTo>
                      <a:pt x="31750" y="920750"/>
                    </a:lnTo>
                    <a:lnTo>
                      <a:pt x="0" y="8255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99" name="Freeform 157"/>
              <p:cNvSpPr/>
              <p:nvPr/>
            </p:nvSpPr>
            <p:spPr>
              <a:xfrm>
                <a:off x="5032375" y="8239125"/>
                <a:ext cx="73025" cy="66675"/>
              </a:xfrm>
              <a:custGeom>
                <a:avLst/>
                <a:gdLst/>
                <a:ahLst/>
                <a:cxnLst/>
                <a:rect l="0" t="0" r="0" b="0"/>
                <a:pathLst>
                  <a:path w="730250" h="666750">
                    <a:moveTo>
                      <a:pt x="476250" y="0"/>
                    </a:moveTo>
                    <a:lnTo>
                      <a:pt x="0" y="666750"/>
                    </a:lnTo>
                    <a:lnTo>
                      <a:pt x="730250" y="666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00" name="Freeform 158"/>
              <p:cNvSpPr/>
              <p:nvPr/>
            </p:nvSpPr>
            <p:spPr>
              <a:xfrm>
                <a:off x="5080000" y="8239125"/>
                <a:ext cx="0" cy="101600"/>
              </a:xfrm>
              <a:custGeom>
                <a:avLst/>
                <a:gdLst/>
                <a:ahLst/>
                <a:cxnLst/>
                <a:rect l="0" t="0" r="0" b="0"/>
                <a:pathLst>
                  <a:path h="1016000">
                    <a:moveTo>
                      <a:pt x="0" y="0"/>
                    </a:moveTo>
                    <a:lnTo>
                      <a:pt x="0" y="1016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01" name="Freeform 159"/>
              <p:cNvSpPr/>
              <p:nvPr/>
            </p:nvSpPr>
            <p:spPr>
              <a:xfrm>
                <a:off x="6061075" y="8239125"/>
                <a:ext cx="63500" cy="101600"/>
              </a:xfrm>
              <a:custGeom>
                <a:avLst/>
                <a:gdLst/>
                <a:ahLst/>
                <a:cxnLst/>
                <a:rect l="0" t="0" r="0" b="0"/>
                <a:pathLst>
                  <a:path w="635000" h="1016000">
                    <a:moveTo>
                      <a:pt x="539750" y="0"/>
                    </a:moveTo>
                    <a:lnTo>
                      <a:pt x="95250" y="0"/>
                    </a:lnTo>
                    <a:lnTo>
                      <a:pt x="31750" y="444500"/>
                    </a:lnTo>
                    <a:lnTo>
                      <a:pt x="95250" y="381000"/>
                    </a:lnTo>
                    <a:lnTo>
                      <a:pt x="222250" y="349250"/>
                    </a:lnTo>
                    <a:lnTo>
                      <a:pt x="381000" y="349250"/>
                    </a:lnTo>
                    <a:lnTo>
                      <a:pt x="508000" y="381000"/>
                    </a:lnTo>
                    <a:lnTo>
                      <a:pt x="603250" y="476250"/>
                    </a:lnTo>
                    <a:lnTo>
                      <a:pt x="635000" y="635000"/>
                    </a:lnTo>
                    <a:lnTo>
                      <a:pt x="635000" y="730250"/>
                    </a:lnTo>
                    <a:lnTo>
                      <a:pt x="603250" y="857250"/>
                    </a:lnTo>
                    <a:lnTo>
                      <a:pt x="508000" y="952500"/>
                    </a:lnTo>
                    <a:lnTo>
                      <a:pt x="381000" y="1016000"/>
                    </a:lnTo>
                    <a:lnTo>
                      <a:pt x="222250" y="1016000"/>
                    </a:lnTo>
                    <a:lnTo>
                      <a:pt x="95250" y="952500"/>
                    </a:lnTo>
                    <a:lnTo>
                      <a:pt x="31750" y="920750"/>
                    </a:lnTo>
                    <a:lnTo>
                      <a:pt x="0" y="8255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02" name="Freeform 160"/>
              <p:cNvSpPr/>
              <p:nvPr/>
            </p:nvSpPr>
            <p:spPr>
              <a:xfrm>
                <a:off x="6061075" y="2584450"/>
                <a:ext cx="63500" cy="63500"/>
              </a:xfrm>
              <a:custGeom>
                <a:avLst/>
                <a:gdLst/>
                <a:ahLst/>
                <a:cxnLst/>
                <a:rect l="0" t="0" r="0" b="0"/>
                <a:pathLst>
                  <a:path w="635000" h="635000">
                    <a:moveTo>
                      <a:pt x="635000" y="317500"/>
                    </a:moveTo>
                    <a:cubicBezTo>
                      <a:pt x="635000" y="142243"/>
                      <a:pt x="492757" y="0"/>
                      <a:pt x="317500" y="0"/>
                    </a:cubicBezTo>
                    <a:cubicBezTo>
                      <a:pt x="142242" y="0"/>
                      <a:pt x="0" y="142243"/>
                      <a:pt x="0" y="317500"/>
                    </a:cubicBezTo>
                    <a:cubicBezTo>
                      <a:pt x="0" y="492758"/>
                      <a:pt x="142242" y="635000"/>
                      <a:pt x="317500" y="635000"/>
                    </a:cubicBezTo>
                    <a:cubicBezTo>
                      <a:pt x="492757" y="635000"/>
                      <a:pt x="635000" y="492758"/>
                      <a:pt x="635000" y="317500"/>
                    </a:cubicBezTo>
                  </a:path>
                </a:pathLst>
              </a:custGeom>
              <a:noFill/>
              <a:ln w="6350"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03" name="Freeform 161"/>
              <p:cNvSpPr/>
              <p:nvPr/>
            </p:nvSpPr>
            <p:spPr>
              <a:xfrm>
                <a:off x="5035550" y="3282950"/>
                <a:ext cx="63500" cy="63500"/>
              </a:xfrm>
              <a:custGeom>
                <a:avLst/>
                <a:gdLst/>
                <a:ahLst/>
                <a:cxnLst/>
                <a:rect l="0" t="0" r="0" b="0"/>
                <a:pathLst>
                  <a:path w="635000" h="635000">
                    <a:moveTo>
                      <a:pt x="635000" y="317500"/>
                    </a:moveTo>
                    <a:cubicBezTo>
                      <a:pt x="635000" y="142243"/>
                      <a:pt x="492760" y="0"/>
                      <a:pt x="317500" y="0"/>
                    </a:cubicBezTo>
                    <a:cubicBezTo>
                      <a:pt x="142239" y="0"/>
                      <a:pt x="0" y="142243"/>
                      <a:pt x="0" y="317500"/>
                    </a:cubicBezTo>
                    <a:cubicBezTo>
                      <a:pt x="0" y="492758"/>
                      <a:pt x="142239" y="635000"/>
                      <a:pt x="317500" y="635000"/>
                    </a:cubicBezTo>
                    <a:cubicBezTo>
                      <a:pt x="492760" y="635000"/>
                      <a:pt x="635000" y="492758"/>
                      <a:pt x="635000" y="317500"/>
                    </a:cubicBezTo>
                  </a:path>
                </a:pathLst>
              </a:custGeom>
              <a:noFill/>
              <a:ln w="6350"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04" name="Freeform 162"/>
              <p:cNvSpPr/>
              <p:nvPr/>
            </p:nvSpPr>
            <p:spPr>
              <a:xfrm>
                <a:off x="4521200" y="3619500"/>
                <a:ext cx="63500" cy="63500"/>
              </a:xfrm>
              <a:custGeom>
                <a:avLst/>
                <a:gdLst/>
                <a:ahLst/>
                <a:cxnLst/>
                <a:rect l="0" t="0" r="0" b="0"/>
                <a:pathLst>
                  <a:path w="635000" h="635000">
                    <a:moveTo>
                      <a:pt x="635000" y="317500"/>
                    </a:moveTo>
                    <a:cubicBezTo>
                      <a:pt x="635000" y="142243"/>
                      <a:pt x="492760" y="0"/>
                      <a:pt x="317500" y="0"/>
                    </a:cubicBezTo>
                    <a:cubicBezTo>
                      <a:pt x="142239" y="0"/>
                      <a:pt x="0" y="142243"/>
                      <a:pt x="0" y="317500"/>
                    </a:cubicBezTo>
                    <a:cubicBezTo>
                      <a:pt x="0" y="492758"/>
                      <a:pt x="142239" y="635000"/>
                      <a:pt x="317500" y="635000"/>
                    </a:cubicBezTo>
                    <a:cubicBezTo>
                      <a:pt x="492760" y="635000"/>
                      <a:pt x="635000" y="492758"/>
                      <a:pt x="635000" y="317500"/>
                    </a:cubicBezTo>
                  </a:path>
                </a:pathLst>
              </a:custGeom>
              <a:noFill/>
              <a:ln w="6350"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05" name="Freeform 163"/>
              <p:cNvSpPr/>
              <p:nvPr/>
            </p:nvSpPr>
            <p:spPr>
              <a:xfrm>
                <a:off x="4006850" y="3997325"/>
                <a:ext cx="63500" cy="63500"/>
              </a:xfrm>
              <a:custGeom>
                <a:avLst/>
                <a:gdLst/>
                <a:ahLst/>
                <a:cxnLst/>
                <a:rect l="0" t="0" r="0" b="0"/>
                <a:pathLst>
                  <a:path w="635000" h="635000">
                    <a:moveTo>
                      <a:pt x="635000" y="317500"/>
                    </a:moveTo>
                    <a:cubicBezTo>
                      <a:pt x="635000" y="142243"/>
                      <a:pt x="492760" y="0"/>
                      <a:pt x="317500" y="0"/>
                    </a:cubicBezTo>
                    <a:cubicBezTo>
                      <a:pt x="142239" y="0"/>
                      <a:pt x="0" y="142243"/>
                      <a:pt x="0" y="317500"/>
                    </a:cubicBezTo>
                    <a:cubicBezTo>
                      <a:pt x="0" y="492758"/>
                      <a:pt x="142239" y="635000"/>
                      <a:pt x="317500" y="635000"/>
                    </a:cubicBezTo>
                    <a:cubicBezTo>
                      <a:pt x="492760" y="635000"/>
                      <a:pt x="635000" y="492758"/>
                      <a:pt x="635000" y="317500"/>
                    </a:cubicBezTo>
                  </a:path>
                </a:pathLst>
              </a:custGeom>
              <a:noFill/>
              <a:ln w="6350"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06" name="Freeform 164"/>
              <p:cNvSpPr/>
              <p:nvPr/>
            </p:nvSpPr>
            <p:spPr>
              <a:xfrm>
                <a:off x="2981325" y="4721225"/>
                <a:ext cx="63500" cy="63500"/>
              </a:xfrm>
              <a:custGeom>
                <a:avLst/>
                <a:gdLst/>
                <a:ahLst/>
                <a:cxnLst/>
                <a:rect l="0" t="0" r="0" b="0"/>
                <a:pathLst>
                  <a:path w="635000" h="635000">
                    <a:moveTo>
                      <a:pt x="635000" y="317500"/>
                    </a:moveTo>
                    <a:cubicBezTo>
                      <a:pt x="635000" y="142243"/>
                      <a:pt x="492760" y="0"/>
                      <a:pt x="317500" y="0"/>
                    </a:cubicBezTo>
                    <a:cubicBezTo>
                      <a:pt x="142239" y="0"/>
                      <a:pt x="0" y="142243"/>
                      <a:pt x="0" y="317500"/>
                    </a:cubicBezTo>
                    <a:cubicBezTo>
                      <a:pt x="0" y="492758"/>
                      <a:pt x="142239" y="635000"/>
                      <a:pt x="317500" y="635000"/>
                    </a:cubicBezTo>
                    <a:cubicBezTo>
                      <a:pt x="492760" y="635000"/>
                      <a:pt x="635000" y="492758"/>
                      <a:pt x="635000" y="317500"/>
                    </a:cubicBezTo>
                  </a:path>
                </a:pathLst>
              </a:custGeom>
              <a:noFill/>
              <a:ln w="6350"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07" name="Freeform 165"/>
              <p:cNvSpPr/>
              <p:nvPr/>
            </p:nvSpPr>
            <p:spPr>
              <a:xfrm>
                <a:off x="1955800" y="5470525"/>
                <a:ext cx="63500" cy="63500"/>
              </a:xfrm>
              <a:custGeom>
                <a:avLst/>
                <a:gdLst/>
                <a:ahLst/>
                <a:cxnLst/>
                <a:rect l="0" t="0" r="0" b="0"/>
                <a:pathLst>
                  <a:path w="635000" h="635000">
                    <a:moveTo>
                      <a:pt x="635000" y="317500"/>
                    </a:moveTo>
                    <a:cubicBezTo>
                      <a:pt x="635000" y="142243"/>
                      <a:pt x="492760" y="0"/>
                      <a:pt x="317500" y="0"/>
                    </a:cubicBezTo>
                    <a:cubicBezTo>
                      <a:pt x="142239" y="0"/>
                      <a:pt x="0" y="142243"/>
                      <a:pt x="0" y="317500"/>
                    </a:cubicBezTo>
                    <a:cubicBezTo>
                      <a:pt x="0" y="492761"/>
                      <a:pt x="142239" y="635000"/>
                      <a:pt x="317500" y="635000"/>
                    </a:cubicBezTo>
                    <a:cubicBezTo>
                      <a:pt x="492760" y="635000"/>
                      <a:pt x="635000" y="492761"/>
                      <a:pt x="635000" y="317500"/>
                    </a:cubicBezTo>
                  </a:path>
                </a:pathLst>
              </a:custGeom>
              <a:noFill/>
              <a:ln w="6350"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08" name="Freeform 166"/>
              <p:cNvSpPr/>
              <p:nvPr/>
            </p:nvSpPr>
            <p:spPr>
              <a:xfrm>
                <a:off x="1441450" y="5883275"/>
                <a:ext cx="63500" cy="63500"/>
              </a:xfrm>
              <a:custGeom>
                <a:avLst/>
                <a:gdLst/>
                <a:ahLst/>
                <a:cxnLst/>
                <a:rect l="0" t="0" r="0" b="0"/>
                <a:pathLst>
                  <a:path w="635000" h="635000">
                    <a:moveTo>
                      <a:pt x="635000" y="317500"/>
                    </a:moveTo>
                    <a:cubicBezTo>
                      <a:pt x="635000" y="142240"/>
                      <a:pt x="492760" y="0"/>
                      <a:pt x="317500" y="0"/>
                    </a:cubicBezTo>
                    <a:cubicBezTo>
                      <a:pt x="142239" y="0"/>
                      <a:pt x="0" y="142240"/>
                      <a:pt x="0" y="317500"/>
                    </a:cubicBezTo>
                    <a:cubicBezTo>
                      <a:pt x="0" y="492761"/>
                      <a:pt x="142239" y="635000"/>
                      <a:pt x="317500" y="635000"/>
                    </a:cubicBezTo>
                    <a:cubicBezTo>
                      <a:pt x="492760" y="635000"/>
                      <a:pt x="635000" y="492761"/>
                      <a:pt x="635000" y="317500"/>
                    </a:cubicBezTo>
                  </a:path>
                </a:pathLst>
              </a:custGeom>
              <a:noFill/>
              <a:ln w="6350"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09" name="Freeform 167"/>
              <p:cNvSpPr/>
              <p:nvPr/>
            </p:nvSpPr>
            <p:spPr>
              <a:xfrm>
                <a:off x="4521200" y="4260850"/>
                <a:ext cx="63500" cy="63500"/>
              </a:xfrm>
              <a:custGeom>
                <a:avLst/>
                <a:gdLst/>
                <a:ahLst/>
                <a:cxnLst/>
                <a:rect l="0" t="0" r="0" b="0"/>
                <a:pathLst>
                  <a:path w="635000" h="635000">
                    <a:moveTo>
                      <a:pt x="635000" y="317500"/>
                    </a:moveTo>
                    <a:cubicBezTo>
                      <a:pt x="635000" y="142243"/>
                      <a:pt x="492760" y="0"/>
                      <a:pt x="317500" y="0"/>
                    </a:cubicBezTo>
                    <a:cubicBezTo>
                      <a:pt x="142239" y="0"/>
                      <a:pt x="0" y="142243"/>
                      <a:pt x="0" y="317500"/>
                    </a:cubicBezTo>
                    <a:cubicBezTo>
                      <a:pt x="0" y="492758"/>
                      <a:pt x="142239" y="635000"/>
                      <a:pt x="317500" y="635000"/>
                    </a:cubicBezTo>
                    <a:cubicBezTo>
                      <a:pt x="492760" y="635000"/>
                      <a:pt x="635000" y="492758"/>
                      <a:pt x="635000" y="317500"/>
                    </a:cubicBezTo>
                  </a:path>
                </a:pathLst>
              </a:custGeom>
              <a:solidFill>
                <a:srgbClr val="000000">
                  <a:alpha val="100000"/>
                </a:srgbClr>
              </a:solidFill>
              <a:ln w="6350">
                <a:noFill/>
              </a:ln>
            </p:spPr>
            <p:style>
              <a:lnRef idx="2">
                <a:schemeClr val="accent1">
                  <a:shade val="50000"/>
                </a:schemeClr>
              </a:lnRef>
              <a:fillRef idx="1">
                <a:schemeClr val="accent1"/>
              </a:fillRef>
              <a:effectRef idx="0">
                <a:schemeClr val="accent1"/>
              </a:effectRef>
              <a:fontRef idx="minor">
                <a:schemeClr val="lt1"/>
              </a:fontRef>
            </p:style>
          </p:sp>
          <p:sp>
            <p:nvSpPr>
              <p:cNvPr id="210" name="Freeform 168"/>
              <p:cNvSpPr/>
              <p:nvPr/>
            </p:nvSpPr>
            <p:spPr>
              <a:xfrm>
                <a:off x="2981325" y="5032375"/>
                <a:ext cx="63500" cy="63500"/>
              </a:xfrm>
              <a:custGeom>
                <a:avLst/>
                <a:gdLst/>
                <a:ahLst/>
                <a:cxnLst/>
                <a:rect l="0" t="0" r="0" b="0"/>
                <a:pathLst>
                  <a:path w="635000" h="635000">
                    <a:moveTo>
                      <a:pt x="635000" y="317500"/>
                    </a:moveTo>
                    <a:cubicBezTo>
                      <a:pt x="635000" y="142243"/>
                      <a:pt x="492760" y="0"/>
                      <a:pt x="317500" y="0"/>
                    </a:cubicBezTo>
                    <a:cubicBezTo>
                      <a:pt x="142239" y="0"/>
                      <a:pt x="0" y="142243"/>
                      <a:pt x="0" y="317500"/>
                    </a:cubicBezTo>
                    <a:cubicBezTo>
                      <a:pt x="0" y="492758"/>
                      <a:pt x="142239" y="635000"/>
                      <a:pt x="317500" y="635000"/>
                    </a:cubicBezTo>
                    <a:cubicBezTo>
                      <a:pt x="492760" y="635000"/>
                      <a:pt x="635000" y="492758"/>
                      <a:pt x="635000" y="317500"/>
                    </a:cubicBezTo>
                  </a:path>
                </a:pathLst>
              </a:custGeom>
              <a:solidFill>
                <a:srgbClr val="000000">
                  <a:alpha val="100000"/>
                </a:srgbClr>
              </a:solidFill>
              <a:ln w="6350">
                <a:noFill/>
              </a:ln>
            </p:spPr>
            <p:style>
              <a:lnRef idx="2">
                <a:schemeClr val="accent1">
                  <a:shade val="50000"/>
                </a:schemeClr>
              </a:lnRef>
              <a:fillRef idx="1">
                <a:schemeClr val="accent1"/>
              </a:fillRef>
              <a:effectRef idx="0">
                <a:schemeClr val="accent1"/>
              </a:effectRef>
              <a:fontRef idx="minor">
                <a:schemeClr val="lt1"/>
              </a:fontRef>
            </p:style>
          </p:sp>
          <p:sp>
            <p:nvSpPr>
              <p:cNvPr id="211" name="Freeform 169"/>
              <p:cNvSpPr/>
              <p:nvPr/>
            </p:nvSpPr>
            <p:spPr>
              <a:xfrm>
                <a:off x="1955800" y="5616575"/>
                <a:ext cx="63500" cy="63500"/>
              </a:xfrm>
              <a:custGeom>
                <a:avLst/>
                <a:gdLst/>
                <a:ahLst/>
                <a:cxnLst/>
                <a:rect l="0" t="0" r="0" b="0"/>
                <a:pathLst>
                  <a:path w="635000" h="635000">
                    <a:moveTo>
                      <a:pt x="635000" y="317500"/>
                    </a:moveTo>
                    <a:cubicBezTo>
                      <a:pt x="635000" y="142240"/>
                      <a:pt x="492760" y="0"/>
                      <a:pt x="317500" y="0"/>
                    </a:cubicBezTo>
                    <a:cubicBezTo>
                      <a:pt x="142239" y="0"/>
                      <a:pt x="0" y="142240"/>
                      <a:pt x="0" y="317500"/>
                    </a:cubicBezTo>
                    <a:cubicBezTo>
                      <a:pt x="0" y="492761"/>
                      <a:pt x="142239" y="635000"/>
                      <a:pt x="317500" y="635000"/>
                    </a:cubicBezTo>
                    <a:cubicBezTo>
                      <a:pt x="492760" y="635000"/>
                      <a:pt x="635000" y="492761"/>
                      <a:pt x="635000" y="317500"/>
                    </a:cubicBezTo>
                  </a:path>
                </a:pathLst>
              </a:custGeom>
              <a:solidFill>
                <a:srgbClr val="000000">
                  <a:alpha val="100000"/>
                </a:srgbClr>
              </a:solidFill>
              <a:ln w="6350">
                <a:noFill/>
              </a:ln>
            </p:spPr>
            <p:style>
              <a:lnRef idx="2">
                <a:schemeClr val="accent1">
                  <a:shade val="50000"/>
                </a:schemeClr>
              </a:lnRef>
              <a:fillRef idx="1">
                <a:schemeClr val="accent1"/>
              </a:fillRef>
              <a:effectRef idx="0">
                <a:schemeClr val="accent1"/>
              </a:effectRef>
              <a:fontRef idx="minor">
                <a:schemeClr val="lt1"/>
              </a:fontRef>
            </p:style>
          </p:sp>
          <p:sp>
            <p:nvSpPr>
              <p:cNvPr id="212" name="Freeform 170"/>
              <p:cNvSpPr/>
              <p:nvPr/>
            </p:nvSpPr>
            <p:spPr>
              <a:xfrm>
                <a:off x="4521200" y="5391150"/>
                <a:ext cx="63500" cy="63500"/>
              </a:xfrm>
              <a:custGeom>
                <a:avLst/>
                <a:gdLst/>
                <a:ahLst/>
                <a:cxnLst/>
                <a:rect l="0" t="0" r="0" b="0"/>
                <a:pathLst>
                  <a:path w="635000" h="635000">
                    <a:moveTo>
                      <a:pt x="317500" y="0"/>
                    </a:moveTo>
                    <a:lnTo>
                      <a:pt x="0" y="635000"/>
                    </a:lnTo>
                    <a:lnTo>
                      <a:pt x="635000" y="635000"/>
                    </a:lnTo>
                    <a:close/>
                    <a:moveTo>
                      <a:pt x="7810500" y="53022500"/>
                    </a:moveTo>
                  </a:path>
                </a:pathLst>
              </a:custGeom>
              <a:noFill/>
              <a:ln w="6350"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13" name="Freeform 171"/>
              <p:cNvSpPr/>
              <p:nvPr/>
            </p:nvSpPr>
            <p:spPr>
              <a:xfrm>
                <a:off x="2981325" y="5784850"/>
                <a:ext cx="63500" cy="63500"/>
              </a:xfrm>
              <a:custGeom>
                <a:avLst/>
                <a:gdLst/>
                <a:ahLst/>
                <a:cxnLst/>
                <a:rect l="0" t="0" r="0" b="0"/>
                <a:pathLst>
                  <a:path w="635000" h="635000">
                    <a:moveTo>
                      <a:pt x="317500" y="0"/>
                    </a:moveTo>
                    <a:lnTo>
                      <a:pt x="0" y="635000"/>
                    </a:lnTo>
                    <a:lnTo>
                      <a:pt x="635000" y="635000"/>
                    </a:lnTo>
                    <a:close/>
                    <a:moveTo>
                      <a:pt x="19272250" y="49085500"/>
                    </a:moveTo>
                  </a:path>
                </a:pathLst>
              </a:custGeom>
              <a:noFill/>
              <a:ln w="6350"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14" name="Freeform 172"/>
              <p:cNvSpPr/>
              <p:nvPr/>
            </p:nvSpPr>
            <p:spPr>
              <a:xfrm>
                <a:off x="1955800" y="6048375"/>
                <a:ext cx="63500" cy="63500"/>
              </a:xfrm>
              <a:custGeom>
                <a:avLst/>
                <a:gdLst/>
                <a:ahLst/>
                <a:cxnLst/>
                <a:rect l="0" t="0" r="0" b="0"/>
                <a:pathLst>
                  <a:path w="635000" h="635000">
                    <a:moveTo>
                      <a:pt x="317500" y="0"/>
                    </a:moveTo>
                    <a:lnTo>
                      <a:pt x="0" y="635000"/>
                    </a:lnTo>
                    <a:lnTo>
                      <a:pt x="635000" y="635000"/>
                    </a:lnTo>
                    <a:close/>
                    <a:moveTo>
                      <a:pt x="26892250" y="46450250"/>
                    </a:moveTo>
                  </a:path>
                </a:pathLst>
              </a:custGeom>
              <a:noFill/>
              <a:ln w="6350"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grpSp>
        <p:grpSp>
          <p:nvGrpSpPr>
            <p:cNvPr id="305" name="Group 304"/>
            <p:cNvGrpSpPr/>
            <p:nvPr/>
          </p:nvGrpSpPr>
          <p:grpSpPr>
            <a:xfrm>
              <a:off x="2759745" y="3527167"/>
              <a:ext cx="2733152" cy="2328488"/>
              <a:chOff x="644525" y="2473325"/>
              <a:chExt cx="5962650" cy="5867400"/>
            </a:xfrm>
          </p:grpSpPr>
          <p:sp>
            <p:nvSpPr>
              <p:cNvPr id="215" name="Freeform 101"/>
              <p:cNvSpPr/>
              <p:nvPr/>
            </p:nvSpPr>
            <p:spPr>
              <a:xfrm>
                <a:off x="958850" y="2524125"/>
                <a:ext cx="5648325" cy="5645150"/>
              </a:xfrm>
              <a:custGeom>
                <a:avLst/>
                <a:gdLst/>
                <a:ahLst/>
                <a:cxnLst/>
                <a:rect l="0" t="0" r="0" b="0"/>
                <a:pathLst>
                  <a:path w="56483250" h="56451500">
                    <a:moveTo>
                      <a:pt x="0" y="56451500"/>
                    </a:moveTo>
                    <a:lnTo>
                      <a:pt x="56483250" y="56451500"/>
                    </a:lnTo>
                    <a:lnTo>
                      <a:pt x="56483250" y="0"/>
                    </a:lnTo>
                    <a:lnTo>
                      <a:pt x="0" y="0"/>
                    </a:lnTo>
                    <a:lnTo>
                      <a:pt x="0" y="56451500"/>
                    </a:lnTo>
                    <a:close/>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16" name="Freeform 102"/>
              <p:cNvSpPr/>
              <p:nvPr/>
            </p:nvSpPr>
            <p:spPr>
              <a:xfrm>
                <a:off x="958850" y="2524125"/>
                <a:ext cx="0" cy="5645150"/>
              </a:xfrm>
              <a:custGeom>
                <a:avLst/>
                <a:gdLst/>
                <a:ahLst/>
                <a:cxnLst/>
                <a:rect l="0" t="0" r="0" b="0"/>
                <a:pathLst>
                  <a:path h="56451500">
                    <a:moveTo>
                      <a:pt x="0" y="5645150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17" name="Freeform 103"/>
              <p:cNvSpPr/>
              <p:nvPr/>
            </p:nvSpPr>
            <p:spPr>
              <a:xfrm>
                <a:off x="958850" y="8169275"/>
                <a:ext cx="107950" cy="0"/>
              </a:xfrm>
              <a:custGeom>
                <a:avLst/>
                <a:gdLst/>
                <a:ahLst/>
                <a:cxnLst/>
                <a:rect l="0" t="0" r="0" b="0"/>
                <a:pathLst>
                  <a:path w="1079500">
                    <a:moveTo>
                      <a:pt x="107950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18" name="Freeform 104"/>
              <p:cNvSpPr/>
              <p:nvPr/>
            </p:nvSpPr>
            <p:spPr>
              <a:xfrm>
                <a:off x="958850" y="7943850"/>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19" name="Freeform 105"/>
              <p:cNvSpPr/>
              <p:nvPr/>
            </p:nvSpPr>
            <p:spPr>
              <a:xfrm>
                <a:off x="958850" y="7718425"/>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20" name="Freeform 106"/>
              <p:cNvSpPr/>
              <p:nvPr/>
            </p:nvSpPr>
            <p:spPr>
              <a:xfrm>
                <a:off x="958850" y="7493000"/>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21" name="Freeform 107"/>
              <p:cNvSpPr/>
              <p:nvPr/>
            </p:nvSpPr>
            <p:spPr>
              <a:xfrm>
                <a:off x="958850" y="7267575"/>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22" name="Freeform 108"/>
              <p:cNvSpPr/>
              <p:nvPr/>
            </p:nvSpPr>
            <p:spPr>
              <a:xfrm>
                <a:off x="958850" y="7042150"/>
                <a:ext cx="107950" cy="0"/>
              </a:xfrm>
              <a:custGeom>
                <a:avLst/>
                <a:gdLst/>
                <a:ahLst/>
                <a:cxnLst/>
                <a:rect l="0" t="0" r="0" b="0"/>
                <a:pathLst>
                  <a:path w="1079500">
                    <a:moveTo>
                      <a:pt x="107950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23" name="Freeform 109"/>
              <p:cNvSpPr/>
              <p:nvPr/>
            </p:nvSpPr>
            <p:spPr>
              <a:xfrm>
                <a:off x="958850" y="6813550"/>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24" name="Freeform 110"/>
              <p:cNvSpPr/>
              <p:nvPr/>
            </p:nvSpPr>
            <p:spPr>
              <a:xfrm>
                <a:off x="958850" y="6588125"/>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25" name="Freeform 111"/>
              <p:cNvSpPr/>
              <p:nvPr/>
            </p:nvSpPr>
            <p:spPr>
              <a:xfrm>
                <a:off x="958850" y="6362700"/>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26" name="Freeform 112"/>
              <p:cNvSpPr/>
              <p:nvPr/>
            </p:nvSpPr>
            <p:spPr>
              <a:xfrm>
                <a:off x="958850" y="6137275"/>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27" name="Freeform 113"/>
              <p:cNvSpPr/>
              <p:nvPr/>
            </p:nvSpPr>
            <p:spPr>
              <a:xfrm>
                <a:off x="958850" y="5911850"/>
                <a:ext cx="107950" cy="0"/>
              </a:xfrm>
              <a:custGeom>
                <a:avLst/>
                <a:gdLst/>
                <a:ahLst/>
                <a:cxnLst/>
                <a:rect l="0" t="0" r="0" b="0"/>
                <a:pathLst>
                  <a:path w="1079500">
                    <a:moveTo>
                      <a:pt x="107950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28" name="Freeform 114"/>
              <p:cNvSpPr/>
              <p:nvPr/>
            </p:nvSpPr>
            <p:spPr>
              <a:xfrm>
                <a:off x="958850" y="5686425"/>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29" name="Freeform 115"/>
              <p:cNvSpPr/>
              <p:nvPr/>
            </p:nvSpPr>
            <p:spPr>
              <a:xfrm>
                <a:off x="958850" y="5461000"/>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30" name="Freeform 116"/>
              <p:cNvSpPr/>
              <p:nvPr/>
            </p:nvSpPr>
            <p:spPr>
              <a:xfrm>
                <a:off x="958850" y="5232400"/>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31" name="Freeform 117"/>
              <p:cNvSpPr/>
              <p:nvPr/>
            </p:nvSpPr>
            <p:spPr>
              <a:xfrm>
                <a:off x="958850" y="5006975"/>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32" name="Freeform 118"/>
              <p:cNvSpPr/>
              <p:nvPr/>
            </p:nvSpPr>
            <p:spPr>
              <a:xfrm>
                <a:off x="958850" y="4781550"/>
                <a:ext cx="107950" cy="0"/>
              </a:xfrm>
              <a:custGeom>
                <a:avLst/>
                <a:gdLst/>
                <a:ahLst/>
                <a:cxnLst/>
                <a:rect l="0" t="0" r="0" b="0"/>
                <a:pathLst>
                  <a:path w="1079500">
                    <a:moveTo>
                      <a:pt x="107950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33" name="Freeform 119"/>
              <p:cNvSpPr/>
              <p:nvPr/>
            </p:nvSpPr>
            <p:spPr>
              <a:xfrm>
                <a:off x="958850" y="4556125"/>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34" name="Freeform 120"/>
              <p:cNvSpPr/>
              <p:nvPr/>
            </p:nvSpPr>
            <p:spPr>
              <a:xfrm>
                <a:off x="958850" y="4330700"/>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35" name="Freeform 121"/>
              <p:cNvSpPr/>
              <p:nvPr/>
            </p:nvSpPr>
            <p:spPr>
              <a:xfrm>
                <a:off x="958850" y="4105275"/>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36" name="Freeform 122"/>
              <p:cNvSpPr/>
              <p:nvPr/>
            </p:nvSpPr>
            <p:spPr>
              <a:xfrm>
                <a:off x="958850" y="3879850"/>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37" name="Freeform 123"/>
              <p:cNvSpPr/>
              <p:nvPr/>
            </p:nvSpPr>
            <p:spPr>
              <a:xfrm>
                <a:off x="958850" y="3651250"/>
                <a:ext cx="107950" cy="0"/>
              </a:xfrm>
              <a:custGeom>
                <a:avLst/>
                <a:gdLst/>
                <a:ahLst/>
                <a:cxnLst/>
                <a:rect l="0" t="0" r="0" b="0"/>
                <a:pathLst>
                  <a:path w="1079500">
                    <a:moveTo>
                      <a:pt x="107950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38" name="Freeform 124"/>
              <p:cNvSpPr/>
              <p:nvPr/>
            </p:nvSpPr>
            <p:spPr>
              <a:xfrm>
                <a:off x="958850" y="3425825"/>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39" name="Freeform 125"/>
              <p:cNvSpPr/>
              <p:nvPr/>
            </p:nvSpPr>
            <p:spPr>
              <a:xfrm>
                <a:off x="958850" y="3200400"/>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40" name="Freeform 126"/>
              <p:cNvSpPr/>
              <p:nvPr/>
            </p:nvSpPr>
            <p:spPr>
              <a:xfrm>
                <a:off x="958850" y="2974975"/>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41" name="Freeform 127"/>
              <p:cNvSpPr/>
              <p:nvPr/>
            </p:nvSpPr>
            <p:spPr>
              <a:xfrm>
                <a:off x="958850" y="2749550"/>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42" name="Freeform 128"/>
              <p:cNvSpPr/>
              <p:nvPr/>
            </p:nvSpPr>
            <p:spPr>
              <a:xfrm>
                <a:off x="958850" y="2524125"/>
                <a:ext cx="107950" cy="0"/>
              </a:xfrm>
              <a:custGeom>
                <a:avLst/>
                <a:gdLst/>
                <a:ahLst/>
                <a:cxnLst/>
                <a:rect l="0" t="0" r="0" b="0"/>
                <a:pathLst>
                  <a:path w="1079500">
                    <a:moveTo>
                      <a:pt x="107950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43" name="Freeform 129"/>
              <p:cNvSpPr/>
              <p:nvPr/>
            </p:nvSpPr>
            <p:spPr>
              <a:xfrm>
                <a:off x="739775" y="8121650"/>
                <a:ext cx="63500" cy="98425"/>
              </a:xfrm>
              <a:custGeom>
                <a:avLst/>
                <a:gdLst/>
                <a:ahLst/>
                <a:cxnLst/>
                <a:rect l="0" t="0" r="0" b="0"/>
                <a:pathLst>
                  <a:path w="635000" h="984250">
                    <a:moveTo>
                      <a:pt x="285750" y="0"/>
                    </a:moveTo>
                    <a:lnTo>
                      <a:pt x="127000" y="31750"/>
                    </a:lnTo>
                    <a:lnTo>
                      <a:pt x="31750" y="190500"/>
                    </a:lnTo>
                    <a:lnTo>
                      <a:pt x="0" y="412750"/>
                    </a:lnTo>
                    <a:lnTo>
                      <a:pt x="0" y="539750"/>
                    </a:lnTo>
                    <a:lnTo>
                      <a:pt x="31750" y="793750"/>
                    </a:lnTo>
                    <a:lnTo>
                      <a:pt x="127000" y="920750"/>
                    </a:lnTo>
                    <a:lnTo>
                      <a:pt x="285750" y="984250"/>
                    </a:lnTo>
                    <a:lnTo>
                      <a:pt x="381000" y="984250"/>
                    </a:lnTo>
                    <a:lnTo>
                      <a:pt x="508000" y="920750"/>
                    </a:lnTo>
                    <a:lnTo>
                      <a:pt x="603250" y="793750"/>
                    </a:lnTo>
                    <a:lnTo>
                      <a:pt x="635000" y="539750"/>
                    </a:lnTo>
                    <a:lnTo>
                      <a:pt x="635000" y="412750"/>
                    </a:lnTo>
                    <a:lnTo>
                      <a:pt x="603250" y="190500"/>
                    </a:lnTo>
                    <a:lnTo>
                      <a:pt x="508000" y="31750"/>
                    </a:lnTo>
                    <a:lnTo>
                      <a:pt x="381000" y="0"/>
                    </a:lnTo>
                    <a:lnTo>
                      <a:pt x="285750" y="0"/>
                    </a:lnTo>
                    <a:close/>
                    <a:moveTo>
                      <a:pt x="18319750" y="2571750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44" name="Freeform 130"/>
              <p:cNvSpPr/>
              <p:nvPr/>
            </p:nvSpPr>
            <p:spPr>
              <a:xfrm>
                <a:off x="657225" y="6991350"/>
                <a:ext cx="25400" cy="98425"/>
              </a:xfrm>
              <a:custGeom>
                <a:avLst/>
                <a:gdLst/>
                <a:ahLst/>
                <a:cxnLst/>
                <a:rect l="0" t="0" r="0" b="0"/>
                <a:pathLst>
                  <a:path w="254000" h="984250">
                    <a:moveTo>
                      <a:pt x="0" y="190500"/>
                    </a:moveTo>
                    <a:lnTo>
                      <a:pt x="95250" y="127000"/>
                    </a:lnTo>
                    <a:lnTo>
                      <a:pt x="254000" y="0"/>
                    </a:lnTo>
                    <a:lnTo>
                      <a:pt x="25400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45" name="Freeform 131"/>
              <p:cNvSpPr/>
              <p:nvPr/>
            </p:nvSpPr>
            <p:spPr>
              <a:xfrm>
                <a:off x="739775" y="6991350"/>
                <a:ext cx="63500" cy="98425"/>
              </a:xfrm>
              <a:custGeom>
                <a:avLst/>
                <a:gdLst/>
                <a:ahLst/>
                <a:cxnLst/>
                <a:rect l="0" t="0" r="0" b="0"/>
                <a:pathLst>
                  <a:path w="635000" h="984250">
                    <a:moveTo>
                      <a:pt x="285750" y="0"/>
                    </a:moveTo>
                    <a:lnTo>
                      <a:pt x="127000" y="31750"/>
                    </a:lnTo>
                    <a:lnTo>
                      <a:pt x="31750" y="190500"/>
                    </a:lnTo>
                    <a:lnTo>
                      <a:pt x="0" y="412750"/>
                    </a:lnTo>
                    <a:lnTo>
                      <a:pt x="0" y="571500"/>
                    </a:lnTo>
                    <a:lnTo>
                      <a:pt x="31750" y="793750"/>
                    </a:lnTo>
                    <a:lnTo>
                      <a:pt x="127000" y="952500"/>
                    </a:lnTo>
                    <a:lnTo>
                      <a:pt x="285750" y="984250"/>
                    </a:lnTo>
                    <a:lnTo>
                      <a:pt x="381000" y="984250"/>
                    </a:lnTo>
                    <a:lnTo>
                      <a:pt x="508000" y="952500"/>
                    </a:lnTo>
                    <a:lnTo>
                      <a:pt x="603250" y="793750"/>
                    </a:lnTo>
                    <a:lnTo>
                      <a:pt x="635000" y="571500"/>
                    </a:lnTo>
                    <a:lnTo>
                      <a:pt x="635000" y="412750"/>
                    </a:lnTo>
                    <a:lnTo>
                      <a:pt x="603250" y="190500"/>
                    </a:lnTo>
                    <a:lnTo>
                      <a:pt x="508000" y="31750"/>
                    </a:lnTo>
                    <a:lnTo>
                      <a:pt x="381000" y="0"/>
                    </a:lnTo>
                    <a:lnTo>
                      <a:pt x="285750" y="0"/>
                    </a:lnTo>
                    <a:close/>
                    <a:moveTo>
                      <a:pt x="29622750" y="3702050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46" name="Freeform 132"/>
              <p:cNvSpPr/>
              <p:nvPr/>
            </p:nvSpPr>
            <p:spPr>
              <a:xfrm>
                <a:off x="644525" y="5861050"/>
                <a:ext cx="66675" cy="98425"/>
              </a:xfrm>
              <a:custGeom>
                <a:avLst/>
                <a:gdLst/>
                <a:ahLst/>
                <a:cxnLst/>
                <a:rect l="0" t="0" r="0" b="0"/>
                <a:pathLst>
                  <a:path w="666750" h="984250">
                    <a:moveTo>
                      <a:pt x="31750" y="254000"/>
                    </a:moveTo>
                    <a:lnTo>
                      <a:pt x="31750" y="190500"/>
                    </a:lnTo>
                    <a:lnTo>
                      <a:pt x="95250" y="95250"/>
                    </a:lnTo>
                    <a:lnTo>
                      <a:pt x="127000" y="63500"/>
                    </a:lnTo>
                    <a:lnTo>
                      <a:pt x="222250" y="0"/>
                    </a:lnTo>
                    <a:lnTo>
                      <a:pt x="412750" y="0"/>
                    </a:lnTo>
                    <a:lnTo>
                      <a:pt x="508000" y="63500"/>
                    </a:lnTo>
                    <a:lnTo>
                      <a:pt x="571500" y="95250"/>
                    </a:lnTo>
                    <a:lnTo>
                      <a:pt x="603250" y="190500"/>
                    </a:lnTo>
                    <a:lnTo>
                      <a:pt x="603250" y="285750"/>
                    </a:lnTo>
                    <a:lnTo>
                      <a:pt x="571500" y="381000"/>
                    </a:lnTo>
                    <a:lnTo>
                      <a:pt x="476250" y="539750"/>
                    </a:lnTo>
                    <a:lnTo>
                      <a:pt x="0" y="984250"/>
                    </a:lnTo>
                    <a:lnTo>
                      <a:pt x="66675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47" name="Freeform 133"/>
              <p:cNvSpPr/>
              <p:nvPr/>
            </p:nvSpPr>
            <p:spPr>
              <a:xfrm>
                <a:off x="739775" y="5861050"/>
                <a:ext cx="63500" cy="98425"/>
              </a:xfrm>
              <a:custGeom>
                <a:avLst/>
                <a:gdLst/>
                <a:ahLst/>
                <a:cxnLst/>
                <a:rect l="0" t="0" r="0" b="0"/>
                <a:pathLst>
                  <a:path w="635000" h="984250">
                    <a:moveTo>
                      <a:pt x="285750" y="0"/>
                    </a:moveTo>
                    <a:lnTo>
                      <a:pt x="127000" y="63500"/>
                    </a:lnTo>
                    <a:lnTo>
                      <a:pt x="31750" y="190500"/>
                    </a:lnTo>
                    <a:lnTo>
                      <a:pt x="0" y="444500"/>
                    </a:lnTo>
                    <a:lnTo>
                      <a:pt x="0" y="571500"/>
                    </a:lnTo>
                    <a:lnTo>
                      <a:pt x="31750" y="793750"/>
                    </a:lnTo>
                    <a:lnTo>
                      <a:pt x="127000" y="952500"/>
                    </a:lnTo>
                    <a:lnTo>
                      <a:pt x="285750" y="984250"/>
                    </a:lnTo>
                    <a:lnTo>
                      <a:pt x="381000" y="984250"/>
                    </a:lnTo>
                    <a:lnTo>
                      <a:pt x="508000" y="952500"/>
                    </a:lnTo>
                    <a:lnTo>
                      <a:pt x="603250" y="793750"/>
                    </a:lnTo>
                    <a:lnTo>
                      <a:pt x="635000" y="571500"/>
                    </a:lnTo>
                    <a:lnTo>
                      <a:pt x="635000" y="444500"/>
                    </a:lnTo>
                    <a:lnTo>
                      <a:pt x="603250" y="190500"/>
                    </a:lnTo>
                    <a:lnTo>
                      <a:pt x="508000" y="63500"/>
                    </a:lnTo>
                    <a:lnTo>
                      <a:pt x="381000" y="0"/>
                    </a:lnTo>
                    <a:lnTo>
                      <a:pt x="285750" y="0"/>
                    </a:lnTo>
                    <a:close/>
                    <a:moveTo>
                      <a:pt x="40925750" y="4832350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48" name="Freeform 134"/>
              <p:cNvSpPr/>
              <p:nvPr/>
            </p:nvSpPr>
            <p:spPr>
              <a:xfrm>
                <a:off x="644525" y="4733925"/>
                <a:ext cx="66675" cy="98425"/>
              </a:xfrm>
              <a:custGeom>
                <a:avLst/>
                <a:gdLst/>
                <a:ahLst/>
                <a:cxnLst/>
                <a:rect l="0" t="0" r="0" b="0"/>
                <a:pathLst>
                  <a:path w="666750" h="984250">
                    <a:moveTo>
                      <a:pt x="95250" y="0"/>
                    </a:moveTo>
                    <a:lnTo>
                      <a:pt x="603250" y="0"/>
                    </a:lnTo>
                    <a:lnTo>
                      <a:pt x="317500" y="349250"/>
                    </a:lnTo>
                    <a:lnTo>
                      <a:pt x="476250" y="349250"/>
                    </a:lnTo>
                    <a:lnTo>
                      <a:pt x="571500" y="412750"/>
                    </a:lnTo>
                    <a:lnTo>
                      <a:pt x="603250" y="444500"/>
                    </a:lnTo>
                    <a:lnTo>
                      <a:pt x="666750" y="603250"/>
                    </a:lnTo>
                    <a:lnTo>
                      <a:pt x="666750" y="698500"/>
                    </a:lnTo>
                    <a:lnTo>
                      <a:pt x="603250" y="825500"/>
                    </a:lnTo>
                    <a:lnTo>
                      <a:pt x="508000" y="920750"/>
                    </a:lnTo>
                    <a:lnTo>
                      <a:pt x="381000" y="984250"/>
                    </a:lnTo>
                    <a:lnTo>
                      <a:pt x="222250" y="984250"/>
                    </a:lnTo>
                    <a:lnTo>
                      <a:pt x="95250" y="920750"/>
                    </a:lnTo>
                    <a:lnTo>
                      <a:pt x="31750" y="889000"/>
                    </a:lnTo>
                    <a:lnTo>
                      <a:pt x="0" y="793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49" name="Freeform 135"/>
              <p:cNvSpPr/>
              <p:nvPr/>
            </p:nvSpPr>
            <p:spPr>
              <a:xfrm>
                <a:off x="739775" y="4733925"/>
                <a:ext cx="63500" cy="98425"/>
              </a:xfrm>
              <a:custGeom>
                <a:avLst/>
                <a:gdLst/>
                <a:ahLst/>
                <a:cxnLst/>
                <a:rect l="0" t="0" r="0" b="0"/>
                <a:pathLst>
                  <a:path w="635000" h="984250">
                    <a:moveTo>
                      <a:pt x="285750" y="0"/>
                    </a:moveTo>
                    <a:lnTo>
                      <a:pt x="127000" y="31750"/>
                    </a:lnTo>
                    <a:lnTo>
                      <a:pt x="31750" y="190500"/>
                    </a:lnTo>
                    <a:lnTo>
                      <a:pt x="0" y="412750"/>
                    </a:lnTo>
                    <a:lnTo>
                      <a:pt x="0" y="539750"/>
                    </a:lnTo>
                    <a:lnTo>
                      <a:pt x="31750" y="793750"/>
                    </a:lnTo>
                    <a:lnTo>
                      <a:pt x="127000" y="920750"/>
                    </a:lnTo>
                    <a:lnTo>
                      <a:pt x="285750" y="984250"/>
                    </a:lnTo>
                    <a:lnTo>
                      <a:pt x="381000" y="984250"/>
                    </a:lnTo>
                    <a:lnTo>
                      <a:pt x="508000" y="920750"/>
                    </a:lnTo>
                    <a:lnTo>
                      <a:pt x="603250" y="793750"/>
                    </a:lnTo>
                    <a:lnTo>
                      <a:pt x="635000" y="539750"/>
                    </a:lnTo>
                    <a:lnTo>
                      <a:pt x="635000" y="412750"/>
                    </a:lnTo>
                    <a:lnTo>
                      <a:pt x="603250" y="190500"/>
                    </a:lnTo>
                    <a:lnTo>
                      <a:pt x="508000" y="31750"/>
                    </a:lnTo>
                    <a:lnTo>
                      <a:pt x="381000" y="0"/>
                    </a:lnTo>
                    <a:lnTo>
                      <a:pt x="285750" y="0"/>
                    </a:lnTo>
                    <a:close/>
                    <a:moveTo>
                      <a:pt x="52197000" y="59594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50" name="Freeform 136"/>
              <p:cNvSpPr/>
              <p:nvPr/>
            </p:nvSpPr>
            <p:spPr>
              <a:xfrm>
                <a:off x="644525" y="3603625"/>
                <a:ext cx="69850" cy="66675"/>
              </a:xfrm>
              <a:custGeom>
                <a:avLst/>
                <a:gdLst/>
                <a:ahLst/>
                <a:cxnLst/>
                <a:rect l="0" t="0" r="0" b="0"/>
                <a:pathLst>
                  <a:path w="698500" h="666750">
                    <a:moveTo>
                      <a:pt x="476250" y="0"/>
                    </a:moveTo>
                    <a:lnTo>
                      <a:pt x="0" y="666750"/>
                    </a:lnTo>
                    <a:lnTo>
                      <a:pt x="698500" y="666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51" name="Freeform 137"/>
              <p:cNvSpPr/>
              <p:nvPr/>
            </p:nvSpPr>
            <p:spPr>
              <a:xfrm>
                <a:off x="692150" y="3603625"/>
                <a:ext cx="0" cy="98425"/>
              </a:xfrm>
              <a:custGeom>
                <a:avLst/>
                <a:gdLst/>
                <a:ahLst/>
                <a:cxnLst/>
                <a:rect l="0" t="0" r="0" b="0"/>
                <a:pathLst>
                  <a:path h="984250">
                    <a:moveTo>
                      <a:pt x="0" y="0"/>
                    </a:moveTo>
                    <a:lnTo>
                      <a:pt x="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52" name="Freeform 138"/>
              <p:cNvSpPr/>
              <p:nvPr/>
            </p:nvSpPr>
            <p:spPr>
              <a:xfrm>
                <a:off x="739775" y="3603625"/>
                <a:ext cx="63500" cy="98425"/>
              </a:xfrm>
              <a:custGeom>
                <a:avLst/>
                <a:gdLst/>
                <a:ahLst/>
                <a:cxnLst/>
                <a:rect l="0" t="0" r="0" b="0"/>
                <a:pathLst>
                  <a:path w="635000" h="984250">
                    <a:moveTo>
                      <a:pt x="285750" y="0"/>
                    </a:moveTo>
                    <a:lnTo>
                      <a:pt x="127000" y="31750"/>
                    </a:lnTo>
                    <a:lnTo>
                      <a:pt x="31750" y="190500"/>
                    </a:lnTo>
                    <a:lnTo>
                      <a:pt x="0" y="412750"/>
                    </a:lnTo>
                    <a:lnTo>
                      <a:pt x="0" y="571500"/>
                    </a:lnTo>
                    <a:lnTo>
                      <a:pt x="31750" y="793750"/>
                    </a:lnTo>
                    <a:lnTo>
                      <a:pt x="127000" y="952500"/>
                    </a:lnTo>
                    <a:lnTo>
                      <a:pt x="285750" y="984250"/>
                    </a:lnTo>
                    <a:lnTo>
                      <a:pt x="381000" y="984250"/>
                    </a:lnTo>
                    <a:lnTo>
                      <a:pt x="508000" y="952500"/>
                    </a:lnTo>
                    <a:lnTo>
                      <a:pt x="603250" y="793750"/>
                    </a:lnTo>
                    <a:lnTo>
                      <a:pt x="635000" y="571500"/>
                    </a:lnTo>
                    <a:lnTo>
                      <a:pt x="635000" y="412750"/>
                    </a:lnTo>
                    <a:lnTo>
                      <a:pt x="603250" y="190500"/>
                    </a:lnTo>
                    <a:lnTo>
                      <a:pt x="508000" y="31750"/>
                    </a:lnTo>
                    <a:lnTo>
                      <a:pt x="381000" y="0"/>
                    </a:lnTo>
                    <a:lnTo>
                      <a:pt x="285750" y="0"/>
                    </a:lnTo>
                    <a:close/>
                    <a:moveTo>
                      <a:pt x="63500000" y="70897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53" name="Freeform 139"/>
              <p:cNvSpPr/>
              <p:nvPr/>
            </p:nvSpPr>
            <p:spPr>
              <a:xfrm>
                <a:off x="644525" y="2473325"/>
                <a:ext cx="66675" cy="98425"/>
              </a:xfrm>
              <a:custGeom>
                <a:avLst/>
                <a:gdLst/>
                <a:ahLst/>
                <a:cxnLst/>
                <a:rect l="0" t="0" r="0" b="0"/>
                <a:pathLst>
                  <a:path w="666750" h="984250">
                    <a:moveTo>
                      <a:pt x="571500" y="0"/>
                    </a:moveTo>
                    <a:lnTo>
                      <a:pt x="95250" y="0"/>
                    </a:lnTo>
                    <a:lnTo>
                      <a:pt x="31750" y="444500"/>
                    </a:lnTo>
                    <a:lnTo>
                      <a:pt x="95250" y="381000"/>
                    </a:lnTo>
                    <a:lnTo>
                      <a:pt x="222250" y="349250"/>
                    </a:lnTo>
                    <a:lnTo>
                      <a:pt x="381000" y="349250"/>
                    </a:lnTo>
                    <a:lnTo>
                      <a:pt x="508000" y="381000"/>
                    </a:lnTo>
                    <a:lnTo>
                      <a:pt x="603250" y="476250"/>
                    </a:lnTo>
                    <a:lnTo>
                      <a:pt x="666750" y="603250"/>
                    </a:lnTo>
                    <a:lnTo>
                      <a:pt x="666750" y="698500"/>
                    </a:lnTo>
                    <a:lnTo>
                      <a:pt x="603250" y="857250"/>
                    </a:lnTo>
                    <a:lnTo>
                      <a:pt x="508000" y="952500"/>
                    </a:lnTo>
                    <a:lnTo>
                      <a:pt x="381000" y="984250"/>
                    </a:lnTo>
                    <a:lnTo>
                      <a:pt x="222250" y="984250"/>
                    </a:lnTo>
                    <a:lnTo>
                      <a:pt x="95250" y="952500"/>
                    </a:lnTo>
                    <a:lnTo>
                      <a:pt x="31750" y="889000"/>
                    </a:lnTo>
                    <a:lnTo>
                      <a:pt x="0" y="793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54" name="Freeform 140"/>
              <p:cNvSpPr/>
              <p:nvPr/>
            </p:nvSpPr>
            <p:spPr>
              <a:xfrm>
                <a:off x="739775" y="2473325"/>
                <a:ext cx="63500" cy="98425"/>
              </a:xfrm>
              <a:custGeom>
                <a:avLst/>
                <a:gdLst/>
                <a:ahLst/>
                <a:cxnLst/>
                <a:rect l="0" t="0" r="0" b="0"/>
                <a:pathLst>
                  <a:path w="635000" h="984250">
                    <a:moveTo>
                      <a:pt x="285750" y="0"/>
                    </a:moveTo>
                    <a:lnTo>
                      <a:pt x="127000" y="63500"/>
                    </a:lnTo>
                    <a:lnTo>
                      <a:pt x="31750" y="190500"/>
                    </a:lnTo>
                    <a:lnTo>
                      <a:pt x="0" y="444500"/>
                    </a:lnTo>
                    <a:lnTo>
                      <a:pt x="0" y="571500"/>
                    </a:lnTo>
                    <a:lnTo>
                      <a:pt x="31750" y="793750"/>
                    </a:lnTo>
                    <a:lnTo>
                      <a:pt x="127000" y="952500"/>
                    </a:lnTo>
                    <a:lnTo>
                      <a:pt x="285750" y="984250"/>
                    </a:lnTo>
                    <a:lnTo>
                      <a:pt x="381000" y="984250"/>
                    </a:lnTo>
                    <a:lnTo>
                      <a:pt x="508000" y="952500"/>
                    </a:lnTo>
                    <a:lnTo>
                      <a:pt x="603250" y="793750"/>
                    </a:lnTo>
                    <a:lnTo>
                      <a:pt x="635000" y="571500"/>
                    </a:lnTo>
                    <a:lnTo>
                      <a:pt x="635000" y="444500"/>
                    </a:lnTo>
                    <a:lnTo>
                      <a:pt x="603250" y="190500"/>
                    </a:lnTo>
                    <a:lnTo>
                      <a:pt x="508000" y="63500"/>
                    </a:lnTo>
                    <a:lnTo>
                      <a:pt x="381000" y="0"/>
                    </a:lnTo>
                    <a:lnTo>
                      <a:pt x="285750" y="0"/>
                    </a:lnTo>
                    <a:close/>
                    <a:moveTo>
                      <a:pt x="74803000" y="82200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55" name="Freeform 141"/>
              <p:cNvSpPr/>
              <p:nvPr/>
            </p:nvSpPr>
            <p:spPr>
              <a:xfrm>
                <a:off x="958850" y="8169275"/>
                <a:ext cx="5648325" cy="0"/>
              </a:xfrm>
              <a:custGeom>
                <a:avLst/>
                <a:gdLst/>
                <a:ahLst/>
                <a:cxnLst/>
                <a:rect l="0" t="0" r="0" b="0"/>
                <a:pathLst>
                  <a:path w="56483250">
                    <a:moveTo>
                      <a:pt x="0" y="0"/>
                    </a:moveTo>
                    <a:lnTo>
                      <a:pt x="5648325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56" name="Freeform 142"/>
              <p:cNvSpPr/>
              <p:nvPr/>
            </p:nvSpPr>
            <p:spPr>
              <a:xfrm>
                <a:off x="958850" y="8064500"/>
                <a:ext cx="0" cy="104775"/>
              </a:xfrm>
              <a:custGeom>
                <a:avLst/>
                <a:gdLst/>
                <a:ahLst/>
                <a:cxnLst/>
                <a:rect l="0" t="0" r="0" b="0"/>
                <a:pathLst>
                  <a:path h="1047750">
                    <a:moveTo>
                      <a:pt x="0" y="0"/>
                    </a:moveTo>
                    <a:lnTo>
                      <a:pt x="0" y="1047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57" name="Freeform 143"/>
              <p:cNvSpPr/>
              <p:nvPr/>
            </p:nvSpPr>
            <p:spPr>
              <a:xfrm>
                <a:off x="1165225" y="8118475"/>
                <a:ext cx="0" cy="50800"/>
              </a:xfrm>
              <a:custGeom>
                <a:avLst/>
                <a:gdLst/>
                <a:ahLst/>
                <a:cxnLst/>
                <a:rect l="0" t="0" r="0" b="0"/>
                <a:pathLst>
                  <a:path h="508000">
                    <a:moveTo>
                      <a:pt x="0" y="0"/>
                    </a:moveTo>
                    <a:lnTo>
                      <a:pt x="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58" name="Freeform 144"/>
              <p:cNvSpPr/>
              <p:nvPr/>
            </p:nvSpPr>
            <p:spPr>
              <a:xfrm>
                <a:off x="1371600" y="8118475"/>
                <a:ext cx="0" cy="50800"/>
              </a:xfrm>
              <a:custGeom>
                <a:avLst/>
                <a:gdLst/>
                <a:ahLst/>
                <a:cxnLst/>
                <a:rect l="0" t="0" r="0" b="0"/>
                <a:pathLst>
                  <a:path h="508000">
                    <a:moveTo>
                      <a:pt x="0" y="0"/>
                    </a:moveTo>
                    <a:lnTo>
                      <a:pt x="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59" name="Freeform 145"/>
              <p:cNvSpPr/>
              <p:nvPr/>
            </p:nvSpPr>
            <p:spPr>
              <a:xfrm>
                <a:off x="1574800" y="8118475"/>
                <a:ext cx="0" cy="50800"/>
              </a:xfrm>
              <a:custGeom>
                <a:avLst/>
                <a:gdLst/>
                <a:ahLst/>
                <a:cxnLst/>
                <a:rect l="0" t="0" r="0" b="0"/>
                <a:pathLst>
                  <a:path h="508000">
                    <a:moveTo>
                      <a:pt x="0" y="0"/>
                    </a:moveTo>
                    <a:lnTo>
                      <a:pt x="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60" name="Freeform 146"/>
              <p:cNvSpPr/>
              <p:nvPr/>
            </p:nvSpPr>
            <p:spPr>
              <a:xfrm>
                <a:off x="1781175" y="8118475"/>
                <a:ext cx="0" cy="50800"/>
              </a:xfrm>
              <a:custGeom>
                <a:avLst/>
                <a:gdLst/>
                <a:ahLst/>
                <a:cxnLst/>
                <a:rect l="0" t="0" r="0" b="0"/>
                <a:pathLst>
                  <a:path h="508000">
                    <a:moveTo>
                      <a:pt x="0" y="0"/>
                    </a:moveTo>
                    <a:lnTo>
                      <a:pt x="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61" name="Freeform 147"/>
              <p:cNvSpPr/>
              <p:nvPr/>
            </p:nvSpPr>
            <p:spPr>
              <a:xfrm>
                <a:off x="1987550" y="8064500"/>
                <a:ext cx="0" cy="104775"/>
              </a:xfrm>
              <a:custGeom>
                <a:avLst/>
                <a:gdLst/>
                <a:ahLst/>
                <a:cxnLst/>
                <a:rect l="0" t="0" r="0" b="0"/>
                <a:pathLst>
                  <a:path h="1047750">
                    <a:moveTo>
                      <a:pt x="0" y="0"/>
                    </a:moveTo>
                    <a:lnTo>
                      <a:pt x="0" y="1047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62" name="Freeform 148"/>
              <p:cNvSpPr/>
              <p:nvPr/>
            </p:nvSpPr>
            <p:spPr>
              <a:xfrm>
                <a:off x="2190750" y="8118475"/>
                <a:ext cx="0" cy="50800"/>
              </a:xfrm>
              <a:custGeom>
                <a:avLst/>
                <a:gdLst/>
                <a:ahLst/>
                <a:cxnLst/>
                <a:rect l="0" t="0" r="0" b="0"/>
                <a:pathLst>
                  <a:path h="508000">
                    <a:moveTo>
                      <a:pt x="0" y="0"/>
                    </a:moveTo>
                    <a:lnTo>
                      <a:pt x="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63" name="Freeform 149"/>
              <p:cNvSpPr/>
              <p:nvPr/>
            </p:nvSpPr>
            <p:spPr>
              <a:xfrm>
                <a:off x="2397125" y="8118475"/>
                <a:ext cx="0" cy="50800"/>
              </a:xfrm>
              <a:custGeom>
                <a:avLst/>
                <a:gdLst/>
                <a:ahLst/>
                <a:cxnLst/>
                <a:rect l="0" t="0" r="0" b="0"/>
                <a:pathLst>
                  <a:path h="508000">
                    <a:moveTo>
                      <a:pt x="0" y="0"/>
                    </a:moveTo>
                    <a:lnTo>
                      <a:pt x="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64" name="Freeform 150"/>
              <p:cNvSpPr/>
              <p:nvPr/>
            </p:nvSpPr>
            <p:spPr>
              <a:xfrm>
                <a:off x="2603500" y="8118475"/>
                <a:ext cx="0" cy="50800"/>
              </a:xfrm>
              <a:custGeom>
                <a:avLst/>
                <a:gdLst/>
                <a:ahLst/>
                <a:cxnLst/>
                <a:rect l="0" t="0" r="0" b="0"/>
                <a:pathLst>
                  <a:path h="508000">
                    <a:moveTo>
                      <a:pt x="0" y="0"/>
                    </a:moveTo>
                    <a:lnTo>
                      <a:pt x="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65" name="Freeform 151"/>
              <p:cNvSpPr/>
              <p:nvPr/>
            </p:nvSpPr>
            <p:spPr>
              <a:xfrm>
                <a:off x="2806700" y="8118475"/>
                <a:ext cx="0" cy="50800"/>
              </a:xfrm>
              <a:custGeom>
                <a:avLst/>
                <a:gdLst/>
                <a:ahLst/>
                <a:cxnLst/>
                <a:rect l="0" t="0" r="0" b="0"/>
                <a:pathLst>
                  <a:path h="508000">
                    <a:moveTo>
                      <a:pt x="0" y="0"/>
                    </a:moveTo>
                    <a:lnTo>
                      <a:pt x="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66" name="Freeform 152"/>
              <p:cNvSpPr/>
              <p:nvPr/>
            </p:nvSpPr>
            <p:spPr>
              <a:xfrm>
                <a:off x="3013075" y="8064500"/>
                <a:ext cx="0" cy="104775"/>
              </a:xfrm>
              <a:custGeom>
                <a:avLst/>
                <a:gdLst/>
                <a:ahLst/>
                <a:cxnLst/>
                <a:rect l="0" t="0" r="0" b="0"/>
                <a:pathLst>
                  <a:path h="1047750">
                    <a:moveTo>
                      <a:pt x="0" y="0"/>
                    </a:moveTo>
                    <a:lnTo>
                      <a:pt x="0" y="1047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67" name="Freeform 153"/>
              <p:cNvSpPr/>
              <p:nvPr/>
            </p:nvSpPr>
            <p:spPr>
              <a:xfrm>
                <a:off x="3219450" y="8118475"/>
                <a:ext cx="0" cy="50800"/>
              </a:xfrm>
              <a:custGeom>
                <a:avLst/>
                <a:gdLst/>
                <a:ahLst/>
                <a:cxnLst/>
                <a:rect l="0" t="0" r="0" b="0"/>
                <a:pathLst>
                  <a:path h="508000">
                    <a:moveTo>
                      <a:pt x="0" y="0"/>
                    </a:moveTo>
                    <a:lnTo>
                      <a:pt x="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68" name="Freeform 154"/>
              <p:cNvSpPr/>
              <p:nvPr/>
            </p:nvSpPr>
            <p:spPr>
              <a:xfrm>
                <a:off x="3422650" y="8118475"/>
                <a:ext cx="0" cy="50800"/>
              </a:xfrm>
              <a:custGeom>
                <a:avLst/>
                <a:gdLst/>
                <a:ahLst/>
                <a:cxnLst/>
                <a:rect l="0" t="0" r="0" b="0"/>
                <a:pathLst>
                  <a:path h="508000">
                    <a:moveTo>
                      <a:pt x="0" y="0"/>
                    </a:moveTo>
                    <a:lnTo>
                      <a:pt x="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69" name="Freeform 155"/>
              <p:cNvSpPr/>
              <p:nvPr/>
            </p:nvSpPr>
            <p:spPr>
              <a:xfrm>
                <a:off x="3629025" y="8118475"/>
                <a:ext cx="0" cy="50800"/>
              </a:xfrm>
              <a:custGeom>
                <a:avLst/>
                <a:gdLst/>
                <a:ahLst/>
                <a:cxnLst/>
                <a:rect l="0" t="0" r="0" b="0"/>
                <a:pathLst>
                  <a:path h="508000">
                    <a:moveTo>
                      <a:pt x="0" y="0"/>
                    </a:moveTo>
                    <a:lnTo>
                      <a:pt x="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70" name="Freeform 156"/>
              <p:cNvSpPr/>
              <p:nvPr/>
            </p:nvSpPr>
            <p:spPr>
              <a:xfrm>
                <a:off x="3835400" y="8118475"/>
                <a:ext cx="0" cy="50800"/>
              </a:xfrm>
              <a:custGeom>
                <a:avLst/>
                <a:gdLst/>
                <a:ahLst/>
                <a:cxnLst/>
                <a:rect l="0" t="0" r="0" b="0"/>
                <a:pathLst>
                  <a:path h="508000">
                    <a:moveTo>
                      <a:pt x="0" y="0"/>
                    </a:moveTo>
                    <a:lnTo>
                      <a:pt x="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71" name="Freeform 157"/>
              <p:cNvSpPr/>
              <p:nvPr/>
            </p:nvSpPr>
            <p:spPr>
              <a:xfrm>
                <a:off x="4038600" y="8064500"/>
                <a:ext cx="0" cy="104775"/>
              </a:xfrm>
              <a:custGeom>
                <a:avLst/>
                <a:gdLst/>
                <a:ahLst/>
                <a:cxnLst/>
                <a:rect l="0" t="0" r="0" b="0"/>
                <a:pathLst>
                  <a:path h="1047750">
                    <a:moveTo>
                      <a:pt x="0" y="0"/>
                    </a:moveTo>
                    <a:lnTo>
                      <a:pt x="0" y="1047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72" name="Freeform 158"/>
              <p:cNvSpPr/>
              <p:nvPr/>
            </p:nvSpPr>
            <p:spPr>
              <a:xfrm>
                <a:off x="4244975" y="8118475"/>
                <a:ext cx="0" cy="50800"/>
              </a:xfrm>
              <a:custGeom>
                <a:avLst/>
                <a:gdLst/>
                <a:ahLst/>
                <a:cxnLst/>
                <a:rect l="0" t="0" r="0" b="0"/>
                <a:pathLst>
                  <a:path h="508000">
                    <a:moveTo>
                      <a:pt x="0" y="0"/>
                    </a:moveTo>
                    <a:lnTo>
                      <a:pt x="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73" name="Freeform 159"/>
              <p:cNvSpPr/>
              <p:nvPr/>
            </p:nvSpPr>
            <p:spPr>
              <a:xfrm>
                <a:off x="4451350" y="8118475"/>
                <a:ext cx="0" cy="50800"/>
              </a:xfrm>
              <a:custGeom>
                <a:avLst/>
                <a:gdLst/>
                <a:ahLst/>
                <a:cxnLst/>
                <a:rect l="0" t="0" r="0" b="0"/>
                <a:pathLst>
                  <a:path h="508000">
                    <a:moveTo>
                      <a:pt x="0" y="0"/>
                    </a:moveTo>
                    <a:lnTo>
                      <a:pt x="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74" name="Freeform 160"/>
              <p:cNvSpPr/>
              <p:nvPr/>
            </p:nvSpPr>
            <p:spPr>
              <a:xfrm>
                <a:off x="4654550" y="8118475"/>
                <a:ext cx="0" cy="50800"/>
              </a:xfrm>
              <a:custGeom>
                <a:avLst/>
                <a:gdLst/>
                <a:ahLst/>
                <a:cxnLst/>
                <a:rect l="0" t="0" r="0" b="0"/>
                <a:pathLst>
                  <a:path h="508000">
                    <a:moveTo>
                      <a:pt x="0" y="0"/>
                    </a:moveTo>
                    <a:lnTo>
                      <a:pt x="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75" name="Freeform 161"/>
              <p:cNvSpPr/>
              <p:nvPr/>
            </p:nvSpPr>
            <p:spPr>
              <a:xfrm>
                <a:off x="4860925" y="8118475"/>
                <a:ext cx="0" cy="50800"/>
              </a:xfrm>
              <a:custGeom>
                <a:avLst/>
                <a:gdLst/>
                <a:ahLst/>
                <a:cxnLst/>
                <a:rect l="0" t="0" r="0" b="0"/>
                <a:pathLst>
                  <a:path h="508000">
                    <a:moveTo>
                      <a:pt x="0" y="0"/>
                    </a:moveTo>
                    <a:lnTo>
                      <a:pt x="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76" name="Freeform 162"/>
              <p:cNvSpPr/>
              <p:nvPr/>
            </p:nvSpPr>
            <p:spPr>
              <a:xfrm>
                <a:off x="5067300" y="8064500"/>
                <a:ext cx="0" cy="104775"/>
              </a:xfrm>
              <a:custGeom>
                <a:avLst/>
                <a:gdLst/>
                <a:ahLst/>
                <a:cxnLst/>
                <a:rect l="0" t="0" r="0" b="0"/>
                <a:pathLst>
                  <a:path h="1047750">
                    <a:moveTo>
                      <a:pt x="0" y="0"/>
                    </a:moveTo>
                    <a:lnTo>
                      <a:pt x="0" y="1047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77" name="Freeform 163"/>
              <p:cNvSpPr/>
              <p:nvPr/>
            </p:nvSpPr>
            <p:spPr>
              <a:xfrm>
                <a:off x="5270500" y="8118475"/>
                <a:ext cx="0" cy="50800"/>
              </a:xfrm>
              <a:custGeom>
                <a:avLst/>
                <a:gdLst/>
                <a:ahLst/>
                <a:cxnLst/>
                <a:rect l="0" t="0" r="0" b="0"/>
                <a:pathLst>
                  <a:path h="508000">
                    <a:moveTo>
                      <a:pt x="0" y="0"/>
                    </a:moveTo>
                    <a:lnTo>
                      <a:pt x="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78" name="Freeform 164"/>
              <p:cNvSpPr/>
              <p:nvPr/>
            </p:nvSpPr>
            <p:spPr>
              <a:xfrm>
                <a:off x="5476875" y="8118475"/>
                <a:ext cx="0" cy="50800"/>
              </a:xfrm>
              <a:custGeom>
                <a:avLst/>
                <a:gdLst/>
                <a:ahLst/>
                <a:cxnLst/>
                <a:rect l="0" t="0" r="0" b="0"/>
                <a:pathLst>
                  <a:path h="508000">
                    <a:moveTo>
                      <a:pt x="0" y="0"/>
                    </a:moveTo>
                    <a:lnTo>
                      <a:pt x="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79" name="Freeform 165"/>
              <p:cNvSpPr/>
              <p:nvPr/>
            </p:nvSpPr>
            <p:spPr>
              <a:xfrm>
                <a:off x="5683250" y="8118475"/>
                <a:ext cx="0" cy="50800"/>
              </a:xfrm>
              <a:custGeom>
                <a:avLst/>
                <a:gdLst/>
                <a:ahLst/>
                <a:cxnLst/>
                <a:rect l="0" t="0" r="0" b="0"/>
                <a:pathLst>
                  <a:path h="508000">
                    <a:moveTo>
                      <a:pt x="0" y="0"/>
                    </a:moveTo>
                    <a:lnTo>
                      <a:pt x="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80" name="Freeform 166"/>
              <p:cNvSpPr/>
              <p:nvPr/>
            </p:nvSpPr>
            <p:spPr>
              <a:xfrm>
                <a:off x="5886450" y="8118475"/>
                <a:ext cx="0" cy="50800"/>
              </a:xfrm>
              <a:custGeom>
                <a:avLst/>
                <a:gdLst/>
                <a:ahLst/>
                <a:cxnLst/>
                <a:rect l="0" t="0" r="0" b="0"/>
                <a:pathLst>
                  <a:path h="508000">
                    <a:moveTo>
                      <a:pt x="0" y="0"/>
                    </a:moveTo>
                    <a:lnTo>
                      <a:pt x="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81" name="Freeform 167"/>
              <p:cNvSpPr/>
              <p:nvPr/>
            </p:nvSpPr>
            <p:spPr>
              <a:xfrm>
                <a:off x="6092825" y="8064500"/>
                <a:ext cx="0" cy="104775"/>
              </a:xfrm>
              <a:custGeom>
                <a:avLst/>
                <a:gdLst/>
                <a:ahLst/>
                <a:cxnLst/>
                <a:rect l="0" t="0" r="0" b="0"/>
                <a:pathLst>
                  <a:path h="1047750">
                    <a:moveTo>
                      <a:pt x="0" y="0"/>
                    </a:moveTo>
                    <a:lnTo>
                      <a:pt x="0" y="1047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82" name="Freeform 168"/>
              <p:cNvSpPr/>
              <p:nvPr/>
            </p:nvSpPr>
            <p:spPr>
              <a:xfrm>
                <a:off x="6092825" y="8064500"/>
                <a:ext cx="0" cy="104775"/>
              </a:xfrm>
              <a:custGeom>
                <a:avLst/>
                <a:gdLst/>
                <a:ahLst/>
                <a:cxnLst/>
                <a:rect l="0" t="0" r="0" b="0"/>
                <a:pathLst>
                  <a:path h="1047750">
                    <a:moveTo>
                      <a:pt x="0" y="0"/>
                    </a:moveTo>
                    <a:lnTo>
                      <a:pt x="0" y="1047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83" name="Freeform 169"/>
              <p:cNvSpPr/>
              <p:nvPr/>
            </p:nvSpPr>
            <p:spPr>
              <a:xfrm>
                <a:off x="6299200" y="8118475"/>
                <a:ext cx="0" cy="50800"/>
              </a:xfrm>
              <a:custGeom>
                <a:avLst/>
                <a:gdLst/>
                <a:ahLst/>
                <a:cxnLst/>
                <a:rect l="0" t="0" r="0" b="0"/>
                <a:pathLst>
                  <a:path h="508000">
                    <a:moveTo>
                      <a:pt x="0" y="0"/>
                    </a:moveTo>
                    <a:lnTo>
                      <a:pt x="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84" name="Freeform 170"/>
              <p:cNvSpPr/>
              <p:nvPr/>
            </p:nvSpPr>
            <p:spPr>
              <a:xfrm>
                <a:off x="6502400" y="8118475"/>
                <a:ext cx="0" cy="50800"/>
              </a:xfrm>
              <a:custGeom>
                <a:avLst/>
                <a:gdLst/>
                <a:ahLst/>
                <a:cxnLst/>
                <a:rect l="0" t="0" r="0" b="0"/>
                <a:pathLst>
                  <a:path h="508000">
                    <a:moveTo>
                      <a:pt x="0" y="0"/>
                    </a:moveTo>
                    <a:lnTo>
                      <a:pt x="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85" name="Freeform 171"/>
              <p:cNvSpPr/>
              <p:nvPr/>
            </p:nvSpPr>
            <p:spPr>
              <a:xfrm>
                <a:off x="927100" y="8239125"/>
                <a:ext cx="66675" cy="101600"/>
              </a:xfrm>
              <a:custGeom>
                <a:avLst/>
                <a:gdLst/>
                <a:ahLst/>
                <a:cxnLst/>
                <a:rect l="0" t="0" r="0" b="0"/>
                <a:pathLst>
                  <a:path w="666750" h="1016000">
                    <a:moveTo>
                      <a:pt x="285750" y="0"/>
                    </a:moveTo>
                    <a:lnTo>
                      <a:pt x="127000" y="63500"/>
                    </a:lnTo>
                    <a:lnTo>
                      <a:pt x="31750" y="190500"/>
                    </a:lnTo>
                    <a:lnTo>
                      <a:pt x="0" y="444500"/>
                    </a:lnTo>
                    <a:lnTo>
                      <a:pt x="0" y="571500"/>
                    </a:lnTo>
                    <a:lnTo>
                      <a:pt x="31750" y="825500"/>
                    </a:lnTo>
                    <a:lnTo>
                      <a:pt x="127000" y="952500"/>
                    </a:lnTo>
                    <a:lnTo>
                      <a:pt x="285750" y="1016000"/>
                    </a:lnTo>
                    <a:lnTo>
                      <a:pt x="381000" y="1016000"/>
                    </a:lnTo>
                    <a:lnTo>
                      <a:pt x="508000" y="952500"/>
                    </a:lnTo>
                    <a:lnTo>
                      <a:pt x="603250" y="825500"/>
                    </a:lnTo>
                    <a:lnTo>
                      <a:pt x="666750" y="571500"/>
                    </a:lnTo>
                    <a:lnTo>
                      <a:pt x="666750" y="444500"/>
                    </a:lnTo>
                    <a:lnTo>
                      <a:pt x="603250" y="190500"/>
                    </a:lnTo>
                    <a:lnTo>
                      <a:pt x="508000" y="63500"/>
                    </a:lnTo>
                    <a:lnTo>
                      <a:pt x="381000" y="0"/>
                    </a:lnTo>
                    <a:lnTo>
                      <a:pt x="285750" y="0"/>
                    </a:lnTo>
                    <a:close/>
                    <a:moveTo>
                      <a:pt x="15271750" y="24542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86" name="Freeform 172"/>
              <p:cNvSpPr/>
              <p:nvPr/>
            </p:nvSpPr>
            <p:spPr>
              <a:xfrm>
                <a:off x="1968500" y="8239125"/>
                <a:ext cx="22225" cy="101600"/>
              </a:xfrm>
              <a:custGeom>
                <a:avLst/>
                <a:gdLst/>
                <a:ahLst/>
                <a:cxnLst/>
                <a:rect l="0" t="0" r="0" b="0"/>
                <a:pathLst>
                  <a:path w="222250" h="1016000">
                    <a:moveTo>
                      <a:pt x="0" y="190500"/>
                    </a:moveTo>
                    <a:lnTo>
                      <a:pt x="95250" y="158750"/>
                    </a:lnTo>
                    <a:lnTo>
                      <a:pt x="222250" y="0"/>
                    </a:lnTo>
                    <a:lnTo>
                      <a:pt x="222250" y="1016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87" name="Freeform 173"/>
              <p:cNvSpPr/>
              <p:nvPr/>
            </p:nvSpPr>
            <p:spPr>
              <a:xfrm>
                <a:off x="2981325" y="8239125"/>
                <a:ext cx="63500" cy="101600"/>
              </a:xfrm>
              <a:custGeom>
                <a:avLst/>
                <a:gdLst/>
                <a:ahLst/>
                <a:cxnLst/>
                <a:rect l="0" t="0" r="0" b="0"/>
                <a:pathLst>
                  <a:path w="635000" h="1016000">
                    <a:moveTo>
                      <a:pt x="31750" y="254000"/>
                    </a:moveTo>
                    <a:lnTo>
                      <a:pt x="31750" y="190500"/>
                    </a:lnTo>
                    <a:lnTo>
                      <a:pt x="95250" y="95250"/>
                    </a:lnTo>
                    <a:lnTo>
                      <a:pt x="127000" y="63500"/>
                    </a:lnTo>
                    <a:lnTo>
                      <a:pt x="222250" y="0"/>
                    </a:lnTo>
                    <a:lnTo>
                      <a:pt x="412750" y="0"/>
                    </a:lnTo>
                    <a:lnTo>
                      <a:pt x="508000" y="63500"/>
                    </a:lnTo>
                    <a:lnTo>
                      <a:pt x="539750" y="95250"/>
                    </a:lnTo>
                    <a:lnTo>
                      <a:pt x="603250" y="190500"/>
                    </a:lnTo>
                    <a:lnTo>
                      <a:pt x="603250" y="285750"/>
                    </a:lnTo>
                    <a:lnTo>
                      <a:pt x="539750" y="381000"/>
                    </a:lnTo>
                    <a:lnTo>
                      <a:pt x="444500" y="539750"/>
                    </a:lnTo>
                    <a:lnTo>
                      <a:pt x="0" y="1016000"/>
                    </a:lnTo>
                    <a:lnTo>
                      <a:pt x="635000" y="1016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88" name="Freeform 174"/>
              <p:cNvSpPr/>
              <p:nvPr/>
            </p:nvSpPr>
            <p:spPr>
              <a:xfrm>
                <a:off x="4006850" y="8239125"/>
                <a:ext cx="66675" cy="101600"/>
              </a:xfrm>
              <a:custGeom>
                <a:avLst/>
                <a:gdLst/>
                <a:ahLst/>
                <a:cxnLst/>
                <a:rect l="0" t="0" r="0" b="0"/>
                <a:pathLst>
                  <a:path w="666750" h="1016000">
                    <a:moveTo>
                      <a:pt x="95250" y="0"/>
                    </a:moveTo>
                    <a:lnTo>
                      <a:pt x="603250" y="0"/>
                    </a:lnTo>
                    <a:lnTo>
                      <a:pt x="317500" y="381000"/>
                    </a:lnTo>
                    <a:lnTo>
                      <a:pt x="476250" y="381000"/>
                    </a:lnTo>
                    <a:lnTo>
                      <a:pt x="571500" y="444500"/>
                    </a:lnTo>
                    <a:lnTo>
                      <a:pt x="603250" y="476250"/>
                    </a:lnTo>
                    <a:lnTo>
                      <a:pt x="666750" y="635000"/>
                    </a:lnTo>
                    <a:lnTo>
                      <a:pt x="666750" y="730250"/>
                    </a:lnTo>
                    <a:lnTo>
                      <a:pt x="603250" y="857250"/>
                    </a:lnTo>
                    <a:lnTo>
                      <a:pt x="508000" y="952500"/>
                    </a:lnTo>
                    <a:lnTo>
                      <a:pt x="381000" y="1016000"/>
                    </a:lnTo>
                    <a:lnTo>
                      <a:pt x="222250" y="1016000"/>
                    </a:lnTo>
                    <a:lnTo>
                      <a:pt x="95250" y="952500"/>
                    </a:lnTo>
                    <a:lnTo>
                      <a:pt x="31750" y="920750"/>
                    </a:lnTo>
                    <a:lnTo>
                      <a:pt x="0" y="8255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89" name="Freeform 175"/>
              <p:cNvSpPr/>
              <p:nvPr/>
            </p:nvSpPr>
            <p:spPr>
              <a:xfrm>
                <a:off x="5032375" y="8239125"/>
                <a:ext cx="73025" cy="66675"/>
              </a:xfrm>
              <a:custGeom>
                <a:avLst/>
                <a:gdLst/>
                <a:ahLst/>
                <a:cxnLst/>
                <a:rect l="0" t="0" r="0" b="0"/>
                <a:pathLst>
                  <a:path w="730250" h="666750">
                    <a:moveTo>
                      <a:pt x="476250" y="0"/>
                    </a:moveTo>
                    <a:lnTo>
                      <a:pt x="0" y="666750"/>
                    </a:lnTo>
                    <a:lnTo>
                      <a:pt x="730250" y="666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90" name="Freeform 176"/>
              <p:cNvSpPr/>
              <p:nvPr/>
            </p:nvSpPr>
            <p:spPr>
              <a:xfrm>
                <a:off x="5080000" y="8239125"/>
                <a:ext cx="0" cy="101600"/>
              </a:xfrm>
              <a:custGeom>
                <a:avLst/>
                <a:gdLst/>
                <a:ahLst/>
                <a:cxnLst/>
                <a:rect l="0" t="0" r="0" b="0"/>
                <a:pathLst>
                  <a:path h="1016000">
                    <a:moveTo>
                      <a:pt x="0" y="0"/>
                    </a:moveTo>
                    <a:lnTo>
                      <a:pt x="0" y="1016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91" name="Freeform 177"/>
              <p:cNvSpPr/>
              <p:nvPr/>
            </p:nvSpPr>
            <p:spPr>
              <a:xfrm>
                <a:off x="6061075" y="8239125"/>
                <a:ext cx="63500" cy="101600"/>
              </a:xfrm>
              <a:custGeom>
                <a:avLst/>
                <a:gdLst/>
                <a:ahLst/>
                <a:cxnLst/>
                <a:rect l="0" t="0" r="0" b="0"/>
                <a:pathLst>
                  <a:path w="635000" h="1016000">
                    <a:moveTo>
                      <a:pt x="539750" y="0"/>
                    </a:moveTo>
                    <a:lnTo>
                      <a:pt x="95250" y="0"/>
                    </a:lnTo>
                    <a:lnTo>
                      <a:pt x="31750" y="444500"/>
                    </a:lnTo>
                    <a:lnTo>
                      <a:pt x="95250" y="381000"/>
                    </a:lnTo>
                    <a:lnTo>
                      <a:pt x="222250" y="349250"/>
                    </a:lnTo>
                    <a:lnTo>
                      <a:pt x="381000" y="349250"/>
                    </a:lnTo>
                    <a:lnTo>
                      <a:pt x="508000" y="381000"/>
                    </a:lnTo>
                    <a:lnTo>
                      <a:pt x="603250" y="476250"/>
                    </a:lnTo>
                    <a:lnTo>
                      <a:pt x="635000" y="635000"/>
                    </a:lnTo>
                    <a:lnTo>
                      <a:pt x="635000" y="730250"/>
                    </a:lnTo>
                    <a:lnTo>
                      <a:pt x="603250" y="857250"/>
                    </a:lnTo>
                    <a:lnTo>
                      <a:pt x="508000" y="952500"/>
                    </a:lnTo>
                    <a:lnTo>
                      <a:pt x="381000" y="1016000"/>
                    </a:lnTo>
                    <a:lnTo>
                      <a:pt x="222250" y="1016000"/>
                    </a:lnTo>
                    <a:lnTo>
                      <a:pt x="95250" y="952500"/>
                    </a:lnTo>
                    <a:lnTo>
                      <a:pt x="31750" y="920750"/>
                    </a:lnTo>
                    <a:lnTo>
                      <a:pt x="0" y="8255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92" name="Freeform 178"/>
              <p:cNvSpPr/>
              <p:nvPr/>
            </p:nvSpPr>
            <p:spPr>
              <a:xfrm>
                <a:off x="6061075" y="3057525"/>
                <a:ext cx="63500" cy="63500"/>
              </a:xfrm>
              <a:custGeom>
                <a:avLst/>
                <a:gdLst/>
                <a:ahLst/>
                <a:cxnLst/>
                <a:rect l="0" t="0" r="0" b="0"/>
                <a:pathLst>
                  <a:path w="635000" h="635000">
                    <a:moveTo>
                      <a:pt x="635000" y="317500"/>
                    </a:moveTo>
                    <a:cubicBezTo>
                      <a:pt x="635000" y="142243"/>
                      <a:pt x="492757" y="0"/>
                      <a:pt x="317500" y="0"/>
                    </a:cubicBezTo>
                    <a:cubicBezTo>
                      <a:pt x="142242" y="0"/>
                      <a:pt x="0" y="142243"/>
                      <a:pt x="0" y="317500"/>
                    </a:cubicBezTo>
                    <a:cubicBezTo>
                      <a:pt x="0" y="492758"/>
                      <a:pt x="142242" y="635000"/>
                      <a:pt x="317500" y="635000"/>
                    </a:cubicBezTo>
                    <a:cubicBezTo>
                      <a:pt x="492757" y="635000"/>
                      <a:pt x="635000" y="492758"/>
                      <a:pt x="635000" y="317500"/>
                    </a:cubicBezTo>
                  </a:path>
                </a:pathLst>
              </a:custGeom>
              <a:noFill/>
              <a:ln w="6350"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93" name="Freeform 179"/>
              <p:cNvSpPr/>
              <p:nvPr/>
            </p:nvSpPr>
            <p:spPr>
              <a:xfrm>
                <a:off x="5035550" y="4073525"/>
                <a:ext cx="63500" cy="63500"/>
              </a:xfrm>
              <a:custGeom>
                <a:avLst/>
                <a:gdLst/>
                <a:ahLst/>
                <a:cxnLst/>
                <a:rect l="0" t="0" r="0" b="0"/>
                <a:pathLst>
                  <a:path w="635000" h="635000">
                    <a:moveTo>
                      <a:pt x="635000" y="317500"/>
                    </a:moveTo>
                    <a:cubicBezTo>
                      <a:pt x="635000" y="142243"/>
                      <a:pt x="492760" y="0"/>
                      <a:pt x="317500" y="0"/>
                    </a:cubicBezTo>
                    <a:cubicBezTo>
                      <a:pt x="142239" y="0"/>
                      <a:pt x="0" y="142243"/>
                      <a:pt x="0" y="317500"/>
                    </a:cubicBezTo>
                    <a:cubicBezTo>
                      <a:pt x="0" y="492758"/>
                      <a:pt x="142239" y="635000"/>
                      <a:pt x="317500" y="635000"/>
                    </a:cubicBezTo>
                    <a:cubicBezTo>
                      <a:pt x="492760" y="635000"/>
                      <a:pt x="635000" y="492758"/>
                      <a:pt x="635000" y="317500"/>
                    </a:cubicBezTo>
                  </a:path>
                </a:pathLst>
              </a:custGeom>
              <a:noFill/>
              <a:ln w="6350"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94" name="Freeform 180"/>
              <p:cNvSpPr/>
              <p:nvPr/>
            </p:nvSpPr>
            <p:spPr>
              <a:xfrm>
                <a:off x="4521200" y="4568825"/>
                <a:ext cx="63500" cy="63500"/>
              </a:xfrm>
              <a:custGeom>
                <a:avLst/>
                <a:gdLst/>
                <a:ahLst/>
                <a:cxnLst/>
                <a:rect l="0" t="0" r="0" b="0"/>
                <a:pathLst>
                  <a:path w="635000" h="635000">
                    <a:moveTo>
                      <a:pt x="635000" y="317500"/>
                    </a:moveTo>
                    <a:cubicBezTo>
                      <a:pt x="635000" y="142243"/>
                      <a:pt x="492760" y="0"/>
                      <a:pt x="317500" y="0"/>
                    </a:cubicBezTo>
                    <a:cubicBezTo>
                      <a:pt x="142239" y="0"/>
                      <a:pt x="0" y="142243"/>
                      <a:pt x="0" y="317500"/>
                    </a:cubicBezTo>
                    <a:cubicBezTo>
                      <a:pt x="0" y="492758"/>
                      <a:pt x="142239" y="635000"/>
                      <a:pt x="317500" y="635000"/>
                    </a:cubicBezTo>
                    <a:cubicBezTo>
                      <a:pt x="492760" y="635000"/>
                      <a:pt x="635000" y="492758"/>
                      <a:pt x="635000" y="317500"/>
                    </a:cubicBezTo>
                  </a:path>
                </a:pathLst>
              </a:custGeom>
              <a:noFill/>
              <a:ln w="6350"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95" name="Freeform 181"/>
              <p:cNvSpPr/>
              <p:nvPr/>
            </p:nvSpPr>
            <p:spPr>
              <a:xfrm>
                <a:off x="4006850" y="5076825"/>
                <a:ext cx="63500" cy="63500"/>
              </a:xfrm>
              <a:custGeom>
                <a:avLst/>
                <a:gdLst/>
                <a:ahLst/>
                <a:cxnLst/>
                <a:rect l="0" t="0" r="0" b="0"/>
                <a:pathLst>
                  <a:path w="635000" h="635000">
                    <a:moveTo>
                      <a:pt x="635000" y="317500"/>
                    </a:moveTo>
                    <a:cubicBezTo>
                      <a:pt x="635000" y="142243"/>
                      <a:pt x="492760" y="0"/>
                      <a:pt x="317500" y="0"/>
                    </a:cubicBezTo>
                    <a:cubicBezTo>
                      <a:pt x="142239" y="0"/>
                      <a:pt x="0" y="142243"/>
                      <a:pt x="0" y="317500"/>
                    </a:cubicBezTo>
                    <a:cubicBezTo>
                      <a:pt x="0" y="492758"/>
                      <a:pt x="142239" y="635000"/>
                      <a:pt x="317500" y="635000"/>
                    </a:cubicBezTo>
                    <a:cubicBezTo>
                      <a:pt x="492760" y="635000"/>
                      <a:pt x="635000" y="492758"/>
                      <a:pt x="635000" y="317500"/>
                    </a:cubicBezTo>
                  </a:path>
                </a:pathLst>
              </a:custGeom>
              <a:noFill/>
              <a:ln w="6350"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96" name="Freeform 182"/>
              <p:cNvSpPr/>
              <p:nvPr/>
            </p:nvSpPr>
            <p:spPr>
              <a:xfrm>
                <a:off x="2981325" y="6092825"/>
                <a:ext cx="63500" cy="63500"/>
              </a:xfrm>
              <a:custGeom>
                <a:avLst/>
                <a:gdLst/>
                <a:ahLst/>
                <a:cxnLst/>
                <a:rect l="0" t="0" r="0" b="0"/>
                <a:pathLst>
                  <a:path w="635000" h="635000">
                    <a:moveTo>
                      <a:pt x="635000" y="317500"/>
                    </a:moveTo>
                    <a:cubicBezTo>
                      <a:pt x="635000" y="142240"/>
                      <a:pt x="492760" y="0"/>
                      <a:pt x="317500" y="0"/>
                    </a:cubicBezTo>
                    <a:cubicBezTo>
                      <a:pt x="142239" y="0"/>
                      <a:pt x="0" y="142240"/>
                      <a:pt x="0" y="317500"/>
                    </a:cubicBezTo>
                    <a:cubicBezTo>
                      <a:pt x="0" y="492761"/>
                      <a:pt x="142239" y="635000"/>
                      <a:pt x="317500" y="635000"/>
                    </a:cubicBezTo>
                    <a:cubicBezTo>
                      <a:pt x="492760" y="635000"/>
                      <a:pt x="635000" y="492761"/>
                      <a:pt x="635000" y="317500"/>
                    </a:cubicBezTo>
                  </a:path>
                </a:pathLst>
              </a:custGeom>
              <a:noFill/>
              <a:ln w="6350"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97" name="Freeform 183"/>
              <p:cNvSpPr/>
              <p:nvPr/>
            </p:nvSpPr>
            <p:spPr>
              <a:xfrm>
                <a:off x="1955800" y="7112000"/>
                <a:ext cx="63500" cy="63500"/>
              </a:xfrm>
              <a:custGeom>
                <a:avLst/>
                <a:gdLst/>
                <a:ahLst/>
                <a:cxnLst/>
                <a:rect l="0" t="0" r="0" b="0"/>
                <a:pathLst>
                  <a:path w="635000" h="635000">
                    <a:moveTo>
                      <a:pt x="635000" y="317500"/>
                    </a:moveTo>
                    <a:cubicBezTo>
                      <a:pt x="635000" y="142240"/>
                      <a:pt x="492760" y="0"/>
                      <a:pt x="317500" y="0"/>
                    </a:cubicBezTo>
                    <a:cubicBezTo>
                      <a:pt x="142239" y="0"/>
                      <a:pt x="0" y="142240"/>
                      <a:pt x="0" y="317500"/>
                    </a:cubicBezTo>
                    <a:cubicBezTo>
                      <a:pt x="0" y="492761"/>
                      <a:pt x="142239" y="635000"/>
                      <a:pt x="317500" y="635000"/>
                    </a:cubicBezTo>
                    <a:cubicBezTo>
                      <a:pt x="492760" y="635000"/>
                      <a:pt x="635000" y="492761"/>
                      <a:pt x="635000" y="317500"/>
                    </a:cubicBezTo>
                  </a:path>
                </a:pathLst>
              </a:custGeom>
              <a:noFill/>
              <a:ln w="6350"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98" name="Freeform 184"/>
              <p:cNvSpPr/>
              <p:nvPr/>
            </p:nvSpPr>
            <p:spPr>
              <a:xfrm>
                <a:off x="1441450" y="7629525"/>
                <a:ext cx="63500" cy="63500"/>
              </a:xfrm>
              <a:custGeom>
                <a:avLst/>
                <a:gdLst/>
                <a:ahLst/>
                <a:cxnLst/>
                <a:rect l="0" t="0" r="0" b="0"/>
                <a:pathLst>
                  <a:path w="635000" h="635000">
                    <a:moveTo>
                      <a:pt x="635000" y="317500"/>
                    </a:moveTo>
                    <a:cubicBezTo>
                      <a:pt x="635000" y="142240"/>
                      <a:pt x="492760" y="0"/>
                      <a:pt x="317500" y="0"/>
                    </a:cubicBezTo>
                    <a:cubicBezTo>
                      <a:pt x="142239" y="0"/>
                      <a:pt x="0" y="142240"/>
                      <a:pt x="0" y="317500"/>
                    </a:cubicBezTo>
                    <a:cubicBezTo>
                      <a:pt x="0" y="492761"/>
                      <a:pt x="142239" y="635000"/>
                      <a:pt x="317500" y="635000"/>
                    </a:cubicBezTo>
                    <a:cubicBezTo>
                      <a:pt x="492760" y="635000"/>
                      <a:pt x="635000" y="492761"/>
                      <a:pt x="635000" y="317500"/>
                    </a:cubicBezTo>
                  </a:path>
                </a:pathLst>
              </a:custGeom>
              <a:noFill/>
              <a:ln w="6350"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99" name="Freeform 185"/>
              <p:cNvSpPr/>
              <p:nvPr/>
            </p:nvSpPr>
            <p:spPr>
              <a:xfrm>
                <a:off x="4521200" y="6308725"/>
                <a:ext cx="63500" cy="63500"/>
              </a:xfrm>
              <a:custGeom>
                <a:avLst/>
                <a:gdLst/>
                <a:ahLst/>
                <a:cxnLst/>
                <a:rect l="0" t="0" r="0" b="0"/>
                <a:pathLst>
                  <a:path w="635000" h="635000">
                    <a:moveTo>
                      <a:pt x="635000" y="317500"/>
                    </a:moveTo>
                    <a:cubicBezTo>
                      <a:pt x="635000" y="142240"/>
                      <a:pt x="492760" y="0"/>
                      <a:pt x="317500" y="0"/>
                    </a:cubicBezTo>
                    <a:cubicBezTo>
                      <a:pt x="142239" y="0"/>
                      <a:pt x="0" y="142240"/>
                      <a:pt x="0" y="317500"/>
                    </a:cubicBezTo>
                    <a:cubicBezTo>
                      <a:pt x="0" y="492761"/>
                      <a:pt x="142239" y="635000"/>
                      <a:pt x="317500" y="635000"/>
                    </a:cubicBezTo>
                    <a:cubicBezTo>
                      <a:pt x="492760" y="635000"/>
                      <a:pt x="635000" y="492761"/>
                      <a:pt x="635000" y="317500"/>
                    </a:cubicBezTo>
                  </a:path>
                </a:pathLst>
              </a:custGeom>
              <a:solidFill>
                <a:srgbClr val="000000">
                  <a:alpha val="100000"/>
                </a:srgbClr>
              </a:solidFill>
              <a:ln w="6350">
                <a:noFill/>
              </a:ln>
            </p:spPr>
            <p:style>
              <a:lnRef idx="2">
                <a:schemeClr val="accent1">
                  <a:shade val="50000"/>
                </a:schemeClr>
              </a:lnRef>
              <a:fillRef idx="1">
                <a:schemeClr val="accent1"/>
              </a:fillRef>
              <a:effectRef idx="0">
                <a:schemeClr val="accent1"/>
              </a:effectRef>
              <a:fontRef idx="minor">
                <a:schemeClr val="lt1"/>
              </a:fontRef>
            </p:style>
          </p:sp>
          <p:sp>
            <p:nvSpPr>
              <p:cNvPr id="300" name="Freeform 186"/>
              <p:cNvSpPr/>
              <p:nvPr/>
            </p:nvSpPr>
            <p:spPr>
              <a:xfrm>
                <a:off x="2981325" y="7086600"/>
                <a:ext cx="63500" cy="63500"/>
              </a:xfrm>
              <a:custGeom>
                <a:avLst/>
                <a:gdLst/>
                <a:ahLst/>
                <a:cxnLst/>
                <a:rect l="0" t="0" r="0" b="0"/>
                <a:pathLst>
                  <a:path w="635000" h="635000">
                    <a:moveTo>
                      <a:pt x="635000" y="317500"/>
                    </a:moveTo>
                    <a:cubicBezTo>
                      <a:pt x="635000" y="142240"/>
                      <a:pt x="492760" y="0"/>
                      <a:pt x="317500" y="0"/>
                    </a:cubicBezTo>
                    <a:cubicBezTo>
                      <a:pt x="142239" y="0"/>
                      <a:pt x="0" y="142240"/>
                      <a:pt x="0" y="317500"/>
                    </a:cubicBezTo>
                    <a:cubicBezTo>
                      <a:pt x="0" y="492761"/>
                      <a:pt x="142239" y="635000"/>
                      <a:pt x="317500" y="635000"/>
                    </a:cubicBezTo>
                    <a:cubicBezTo>
                      <a:pt x="492760" y="635000"/>
                      <a:pt x="635000" y="492761"/>
                      <a:pt x="635000" y="317500"/>
                    </a:cubicBezTo>
                  </a:path>
                </a:pathLst>
              </a:custGeom>
              <a:solidFill>
                <a:srgbClr val="000000">
                  <a:alpha val="100000"/>
                </a:srgbClr>
              </a:solidFill>
              <a:ln w="6350">
                <a:noFill/>
              </a:ln>
            </p:spPr>
            <p:style>
              <a:lnRef idx="2">
                <a:schemeClr val="accent1">
                  <a:shade val="50000"/>
                </a:schemeClr>
              </a:lnRef>
              <a:fillRef idx="1">
                <a:schemeClr val="accent1"/>
              </a:fillRef>
              <a:effectRef idx="0">
                <a:schemeClr val="accent1"/>
              </a:effectRef>
              <a:fontRef idx="minor">
                <a:schemeClr val="lt1"/>
              </a:fontRef>
            </p:style>
          </p:sp>
          <p:sp>
            <p:nvSpPr>
              <p:cNvPr id="301" name="Freeform 187"/>
              <p:cNvSpPr/>
              <p:nvPr/>
            </p:nvSpPr>
            <p:spPr>
              <a:xfrm>
                <a:off x="1955800" y="7620000"/>
                <a:ext cx="63500" cy="63500"/>
              </a:xfrm>
              <a:custGeom>
                <a:avLst/>
                <a:gdLst/>
                <a:ahLst/>
                <a:cxnLst/>
                <a:rect l="0" t="0" r="0" b="0"/>
                <a:pathLst>
                  <a:path w="635000" h="635000">
                    <a:moveTo>
                      <a:pt x="635000" y="317500"/>
                    </a:moveTo>
                    <a:cubicBezTo>
                      <a:pt x="635000" y="142240"/>
                      <a:pt x="492760" y="0"/>
                      <a:pt x="317500" y="0"/>
                    </a:cubicBezTo>
                    <a:cubicBezTo>
                      <a:pt x="142239" y="0"/>
                      <a:pt x="0" y="142240"/>
                      <a:pt x="0" y="317500"/>
                    </a:cubicBezTo>
                    <a:cubicBezTo>
                      <a:pt x="0" y="492761"/>
                      <a:pt x="142239" y="635000"/>
                      <a:pt x="317500" y="635000"/>
                    </a:cubicBezTo>
                    <a:cubicBezTo>
                      <a:pt x="492760" y="635000"/>
                      <a:pt x="635000" y="492761"/>
                      <a:pt x="635000" y="317500"/>
                    </a:cubicBezTo>
                  </a:path>
                </a:pathLst>
              </a:custGeom>
              <a:solidFill>
                <a:srgbClr val="000000">
                  <a:alpha val="100000"/>
                </a:srgbClr>
              </a:solidFill>
              <a:ln w="6350">
                <a:noFill/>
              </a:ln>
            </p:spPr>
            <p:style>
              <a:lnRef idx="2">
                <a:schemeClr val="accent1">
                  <a:shade val="50000"/>
                </a:schemeClr>
              </a:lnRef>
              <a:fillRef idx="1">
                <a:schemeClr val="accent1"/>
              </a:fillRef>
              <a:effectRef idx="0">
                <a:schemeClr val="accent1"/>
              </a:effectRef>
              <a:fontRef idx="minor">
                <a:schemeClr val="lt1"/>
              </a:fontRef>
            </p:style>
          </p:sp>
          <p:sp>
            <p:nvSpPr>
              <p:cNvPr id="302" name="Freeform 188"/>
              <p:cNvSpPr/>
              <p:nvPr/>
            </p:nvSpPr>
            <p:spPr>
              <a:xfrm>
                <a:off x="4521200" y="6908800"/>
                <a:ext cx="63500" cy="63500"/>
              </a:xfrm>
              <a:custGeom>
                <a:avLst/>
                <a:gdLst/>
                <a:ahLst/>
                <a:cxnLst/>
                <a:rect l="0" t="0" r="0" b="0"/>
                <a:pathLst>
                  <a:path w="635000" h="635000">
                    <a:moveTo>
                      <a:pt x="317500" y="0"/>
                    </a:moveTo>
                    <a:lnTo>
                      <a:pt x="0" y="635000"/>
                    </a:lnTo>
                    <a:lnTo>
                      <a:pt x="635000" y="635000"/>
                    </a:lnTo>
                    <a:close/>
                    <a:moveTo>
                      <a:pt x="-7366000" y="37846000"/>
                    </a:moveTo>
                  </a:path>
                </a:pathLst>
              </a:custGeom>
              <a:noFill/>
              <a:ln w="6350"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03" name="Freeform 189"/>
              <p:cNvSpPr/>
              <p:nvPr/>
            </p:nvSpPr>
            <p:spPr>
              <a:xfrm>
                <a:off x="2981325" y="7439025"/>
                <a:ext cx="63500" cy="63500"/>
              </a:xfrm>
              <a:custGeom>
                <a:avLst/>
                <a:gdLst/>
                <a:ahLst/>
                <a:cxnLst/>
                <a:rect l="0" t="0" r="0" b="0"/>
                <a:pathLst>
                  <a:path w="635000" h="635000">
                    <a:moveTo>
                      <a:pt x="317500" y="0"/>
                    </a:moveTo>
                    <a:lnTo>
                      <a:pt x="0" y="635000"/>
                    </a:lnTo>
                    <a:lnTo>
                      <a:pt x="635000" y="635000"/>
                    </a:lnTo>
                    <a:close/>
                    <a:moveTo>
                      <a:pt x="2730500" y="32543750"/>
                    </a:moveTo>
                  </a:path>
                </a:pathLst>
              </a:custGeom>
              <a:noFill/>
              <a:ln w="6350"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04" name="Freeform 190"/>
              <p:cNvSpPr/>
              <p:nvPr/>
            </p:nvSpPr>
            <p:spPr>
              <a:xfrm>
                <a:off x="1955800" y="7788275"/>
                <a:ext cx="63500" cy="63500"/>
              </a:xfrm>
              <a:custGeom>
                <a:avLst/>
                <a:gdLst/>
                <a:ahLst/>
                <a:cxnLst/>
                <a:rect l="0" t="0" r="0" b="0"/>
                <a:pathLst>
                  <a:path w="635000" h="635000">
                    <a:moveTo>
                      <a:pt x="317500" y="0"/>
                    </a:moveTo>
                    <a:lnTo>
                      <a:pt x="0" y="635000"/>
                    </a:lnTo>
                    <a:lnTo>
                      <a:pt x="635000" y="635000"/>
                    </a:lnTo>
                    <a:close/>
                    <a:moveTo>
                      <a:pt x="9493250" y="29051250"/>
                    </a:moveTo>
                  </a:path>
                </a:pathLst>
              </a:custGeom>
              <a:noFill/>
              <a:ln w="6350"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grpSp>
        <p:cxnSp>
          <p:nvCxnSpPr>
            <p:cNvPr id="307" name="Straight Connector 306"/>
            <p:cNvCxnSpPr/>
            <p:nvPr/>
          </p:nvCxnSpPr>
          <p:spPr>
            <a:xfrm flipV="1">
              <a:off x="2919833" y="1370573"/>
              <a:ext cx="2310956" cy="1440274"/>
            </a:xfrm>
            <a:prstGeom prst="line">
              <a:avLst/>
            </a:prstGeom>
            <a:ln w="12700">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308" name="Straight Connector 307"/>
            <p:cNvCxnSpPr/>
            <p:nvPr/>
          </p:nvCxnSpPr>
          <p:spPr>
            <a:xfrm flipV="1">
              <a:off x="3153276" y="1923294"/>
              <a:ext cx="1648329" cy="742295"/>
            </a:xfrm>
            <a:prstGeom prst="line">
              <a:avLst/>
            </a:prstGeom>
            <a:ln w="12700">
              <a:solidFill>
                <a:srgbClr val="00B050"/>
              </a:solidFill>
              <a:prstDash val="sysDot"/>
            </a:ln>
          </p:spPr>
          <p:style>
            <a:lnRef idx="1">
              <a:schemeClr val="accent1"/>
            </a:lnRef>
            <a:fillRef idx="0">
              <a:schemeClr val="accent1"/>
            </a:fillRef>
            <a:effectRef idx="0">
              <a:schemeClr val="accent1"/>
            </a:effectRef>
            <a:fontRef idx="minor">
              <a:schemeClr val="tx1"/>
            </a:fontRef>
          </p:style>
        </p:cxnSp>
        <p:cxnSp>
          <p:nvCxnSpPr>
            <p:cNvPr id="309" name="Straight Connector 308"/>
            <p:cNvCxnSpPr/>
            <p:nvPr/>
          </p:nvCxnSpPr>
          <p:spPr>
            <a:xfrm flipV="1">
              <a:off x="2919833" y="2456859"/>
              <a:ext cx="1772620" cy="371440"/>
            </a:xfrm>
            <a:prstGeom prst="line">
              <a:avLst/>
            </a:prstGeom>
            <a:ln w="12700">
              <a:prstDash val="sysDot"/>
            </a:ln>
          </p:spPr>
          <p:style>
            <a:lnRef idx="1">
              <a:schemeClr val="accent1"/>
            </a:lnRef>
            <a:fillRef idx="0">
              <a:schemeClr val="accent1"/>
            </a:fillRef>
            <a:effectRef idx="0">
              <a:schemeClr val="accent1"/>
            </a:effectRef>
            <a:fontRef idx="minor">
              <a:schemeClr val="tx1"/>
            </a:fontRef>
          </p:style>
        </p:cxnSp>
        <p:cxnSp>
          <p:nvCxnSpPr>
            <p:cNvPr id="317" name="Straight Connector 316"/>
            <p:cNvCxnSpPr/>
            <p:nvPr/>
          </p:nvCxnSpPr>
          <p:spPr>
            <a:xfrm flipV="1">
              <a:off x="2902369" y="3669704"/>
              <a:ext cx="2486956" cy="2105355"/>
            </a:xfrm>
            <a:prstGeom prst="line">
              <a:avLst/>
            </a:prstGeom>
            <a:ln w="12700">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319" name="Straight Connector 318"/>
            <p:cNvCxnSpPr/>
            <p:nvPr/>
          </p:nvCxnSpPr>
          <p:spPr>
            <a:xfrm flipV="1">
              <a:off x="2902369" y="4908150"/>
              <a:ext cx="1995504" cy="879466"/>
            </a:xfrm>
            <a:prstGeom prst="line">
              <a:avLst/>
            </a:prstGeom>
            <a:ln w="12700">
              <a:solidFill>
                <a:srgbClr val="00B050"/>
              </a:solidFill>
              <a:prstDash val="sysDot"/>
            </a:ln>
          </p:spPr>
          <p:style>
            <a:lnRef idx="1">
              <a:schemeClr val="accent1"/>
            </a:lnRef>
            <a:fillRef idx="0">
              <a:schemeClr val="accent1"/>
            </a:fillRef>
            <a:effectRef idx="0">
              <a:schemeClr val="accent1"/>
            </a:effectRef>
            <a:fontRef idx="minor">
              <a:schemeClr val="tx1"/>
            </a:fontRef>
          </p:style>
        </p:cxnSp>
        <p:cxnSp>
          <p:nvCxnSpPr>
            <p:cNvPr id="320" name="Straight Connector 319"/>
            <p:cNvCxnSpPr/>
            <p:nvPr/>
          </p:nvCxnSpPr>
          <p:spPr>
            <a:xfrm flipV="1">
              <a:off x="2907384" y="5216217"/>
              <a:ext cx="1940722" cy="571399"/>
            </a:xfrm>
            <a:prstGeom prst="line">
              <a:avLst/>
            </a:prstGeom>
            <a:ln w="12700">
              <a:prstDash val="sysDot"/>
            </a:ln>
          </p:spPr>
          <p:style>
            <a:lnRef idx="1">
              <a:schemeClr val="accent1"/>
            </a:lnRef>
            <a:fillRef idx="0">
              <a:schemeClr val="accent1"/>
            </a:fillRef>
            <a:effectRef idx="0">
              <a:schemeClr val="accent1"/>
            </a:effectRef>
            <a:fontRef idx="minor">
              <a:schemeClr val="tx1"/>
            </a:fontRef>
          </p:style>
        </p:cxnSp>
        <p:sp>
          <p:nvSpPr>
            <p:cNvPr id="113" name="TextBox 112"/>
            <p:cNvSpPr txBox="1"/>
            <p:nvPr/>
          </p:nvSpPr>
          <p:spPr>
            <a:xfrm>
              <a:off x="3513800" y="5881072"/>
              <a:ext cx="1397562" cy="338554"/>
            </a:xfrm>
            <a:prstGeom prst="rect">
              <a:avLst/>
            </a:prstGeom>
            <a:noFill/>
          </p:spPr>
          <p:txBody>
            <a:bodyPr wrap="none" rtlCol="0">
              <a:spAutoFit/>
            </a:bodyPr>
            <a:lstStyle/>
            <a:p>
              <a:r>
                <a:rPr lang="en-US" sz="1600" dirty="0" smtClean="0"/>
                <a:t>Pressure  [bar]</a:t>
              </a:r>
              <a:endParaRPr lang="en-GB" sz="1600" dirty="0"/>
            </a:p>
          </p:txBody>
        </p:sp>
        <p:sp>
          <p:nvSpPr>
            <p:cNvPr id="114" name="TextBox 113"/>
            <p:cNvSpPr txBox="1"/>
            <p:nvPr/>
          </p:nvSpPr>
          <p:spPr>
            <a:xfrm rot="16200000">
              <a:off x="1896308" y="4514455"/>
              <a:ext cx="1232645" cy="338554"/>
            </a:xfrm>
            <a:prstGeom prst="rect">
              <a:avLst/>
            </a:prstGeom>
            <a:noFill/>
          </p:spPr>
          <p:txBody>
            <a:bodyPr wrap="none" rtlCol="0">
              <a:spAutoFit/>
            </a:bodyPr>
            <a:lstStyle/>
            <a:p>
              <a:r>
                <a:rPr lang="en-US" sz="1600" dirty="0" smtClean="0"/>
                <a:t>Photon yield</a:t>
              </a:r>
              <a:endParaRPr lang="en-GB" sz="1600" dirty="0"/>
            </a:p>
          </p:txBody>
        </p:sp>
        <p:sp>
          <p:nvSpPr>
            <p:cNvPr id="115" name="TextBox 114"/>
            <p:cNvSpPr txBox="1"/>
            <p:nvPr/>
          </p:nvSpPr>
          <p:spPr>
            <a:xfrm>
              <a:off x="4700902" y="4171369"/>
              <a:ext cx="595035" cy="338554"/>
            </a:xfrm>
            <a:prstGeom prst="rect">
              <a:avLst/>
            </a:prstGeom>
            <a:noFill/>
          </p:spPr>
          <p:txBody>
            <a:bodyPr wrap="none" rtlCol="0">
              <a:spAutoFit/>
            </a:bodyPr>
            <a:lstStyle/>
            <a:p>
              <a:r>
                <a:rPr lang="en-US" sz="1600" dirty="0" smtClean="0">
                  <a:solidFill>
                    <a:srgbClr val="FF0000"/>
                  </a:solidFill>
                </a:rPr>
                <a:t>C</a:t>
              </a:r>
              <a:r>
                <a:rPr lang="en-US" sz="1600" baseline="-25000" dirty="0" smtClean="0">
                  <a:solidFill>
                    <a:srgbClr val="FF0000"/>
                  </a:solidFill>
                </a:rPr>
                <a:t>4</a:t>
              </a:r>
              <a:r>
                <a:rPr lang="en-US" sz="1600" dirty="0" smtClean="0">
                  <a:solidFill>
                    <a:srgbClr val="FF0000"/>
                  </a:solidFill>
                </a:rPr>
                <a:t>F</a:t>
              </a:r>
              <a:r>
                <a:rPr lang="en-US" sz="1600" baseline="-25000" dirty="0" smtClean="0">
                  <a:solidFill>
                    <a:srgbClr val="FF0000"/>
                  </a:solidFill>
                </a:rPr>
                <a:t>10</a:t>
              </a:r>
              <a:endParaRPr lang="en-GB" sz="1600" baseline="-25000" dirty="0">
                <a:solidFill>
                  <a:srgbClr val="FF0000"/>
                </a:solidFill>
              </a:endParaRPr>
            </a:p>
          </p:txBody>
        </p:sp>
        <p:sp>
          <p:nvSpPr>
            <p:cNvPr id="116" name="TextBox 115"/>
            <p:cNvSpPr txBox="1"/>
            <p:nvPr/>
          </p:nvSpPr>
          <p:spPr>
            <a:xfrm>
              <a:off x="4708752" y="4591926"/>
              <a:ext cx="693844" cy="338554"/>
            </a:xfrm>
            <a:prstGeom prst="rect">
              <a:avLst/>
            </a:prstGeom>
            <a:noFill/>
          </p:spPr>
          <p:txBody>
            <a:bodyPr wrap="none" rtlCol="0">
              <a:spAutoFit/>
            </a:bodyPr>
            <a:lstStyle/>
            <a:p>
              <a:r>
                <a:rPr lang="en-US" sz="1600" dirty="0" smtClean="0">
                  <a:solidFill>
                    <a:srgbClr val="00B050"/>
                  </a:solidFill>
                </a:rPr>
                <a:t>xenon</a:t>
              </a:r>
              <a:endParaRPr lang="en-GB" sz="1600" dirty="0">
                <a:solidFill>
                  <a:srgbClr val="00B050"/>
                </a:solidFill>
              </a:endParaRPr>
            </a:p>
          </p:txBody>
        </p:sp>
        <p:sp>
          <p:nvSpPr>
            <p:cNvPr id="117" name="TextBox 116"/>
            <p:cNvSpPr txBox="1"/>
            <p:nvPr/>
          </p:nvSpPr>
          <p:spPr>
            <a:xfrm>
              <a:off x="4858896" y="5022654"/>
              <a:ext cx="457176" cy="338554"/>
            </a:xfrm>
            <a:prstGeom prst="rect">
              <a:avLst/>
            </a:prstGeom>
            <a:noFill/>
          </p:spPr>
          <p:txBody>
            <a:bodyPr wrap="none" rtlCol="0">
              <a:spAutoFit/>
            </a:bodyPr>
            <a:lstStyle/>
            <a:p>
              <a:r>
                <a:rPr lang="en-US" sz="1600" dirty="0" smtClean="0">
                  <a:solidFill>
                    <a:srgbClr val="0070C0"/>
                  </a:solidFill>
                </a:rPr>
                <a:t>CF</a:t>
              </a:r>
              <a:r>
                <a:rPr lang="en-US" sz="1600" baseline="-25000" dirty="0" smtClean="0">
                  <a:solidFill>
                    <a:srgbClr val="0070C0"/>
                  </a:solidFill>
                </a:rPr>
                <a:t>4</a:t>
              </a:r>
              <a:endParaRPr lang="en-GB" sz="1600" baseline="-25000" dirty="0">
                <a:solidFill>
                  <a:srgbClr val="0070C0"/>
                </a:solidFill>
              </a:endParaRPr>
            </a:p>
          </p:txBody>
        </p:sp>
        <p:sp>
          <p:nvSpPr>
            <p:cNvPr id="321" name="TextBox 320"/>
            <p:cNvSpPr txBox="1"/>
            <p:nvPr/>
          </p:nvSpPr>
          <p:spPr>
            <a:xfrm>
              <a:off x="4815506" y="1530465"/>
              <a:ext cx="595035" cy="338554"/>
            </a:xfrm>
            <a:prstGeom prst="rect">
              <a:avLst/>
            </a:prstGeom>
            <a:noFill/>
          </p:spPr>
          <p:txBody>
            <a:bodyPr wrap="none" rtlCol="0">
              <a:spAutoFit/>
            </a:bodyPr>
            <a:lstStyle/>
            <a:p>
              <a:r>
                <a:rPr lang="en-US" sz="1600" dirty="0" smtClean="0">
                  <a:solidFill>
                    <a:srgbClr val="FF0000"/>
                  </a:solidFill>
                </a:rPr>
                <a:t>C</a:t>
              </a:r>
              <a:r>
                <a:rPr lang="en-US" sz="1600" baseline="-25000" dirty="0" smtClean="0">
                  <a:solidFill>
                    <a:srgbClr val="FF0000"/>
                  </a:solidFill>
                </a:rPr>
                <a:t>4</a:t>
              </a:r>
              <a:r>
                <a:rPr lang="en-US" sz="1600" dirty="0" smtClean="0">
                  <a:solidFill>
                    <a:srgbClr val="FF0000"/>
                  </a:solidFill>
                </a:rPr>
                <a:t>F</a:t>
              </a:r>
              <a:r>
                <a:rPr lang="en-US" sz="1600" baseline="-25000" dirty="0" smtClean="0">
                  <a:solidFill>
                    <a:srgbClr val="FF0000"/>
                  </a:solidFill>
                </a:rPr>
                <a:t>10</a:t>
              </a:r>
              <a:endParaRPr lang="en-GB" sz="1600" baseline="-25000" dirty="0">
                <a:solidFill>
                  <a:srgbClr val="FF0000"/>
                </a:solidFill>
              </a:endParaRPr>
            </a:p>
          </p:txBody>
        </p:sp>
        <p:sp>
          <p:nvSpPr>
            <p:cNvPr id="322" name="TextBox 321"/>
            <p:cNvSpPr txBox="1"/>
            <p:nvPr/>
          </p:nvSpPr>
          <p:spPr>
            <a:xfrm>
              <a:off x="4802606" y="1844158"/>
              <a:ext cx="693844" cy="338554"/>
            </a:xfrm>
            <a:prstGeom prst="rect">
              <a:avLst/>
            </a:prstGeom>
            <a:noFill/>
          </p:spPr>
          <p:txBody>
            <a:bodyPr wrap="none" rtlCol="0">
              <a:spAutoFit/>
            </a:bodyPr>
            <a:lstStyle/>
            <a:p>
              <a:r>
                <a:rPr lang="en-US" sz="1600" dirty="0" smtClean="0">
                  <a:solidFill>
                    <a:srgbClr val="00B050"/>
                  </a:solidFill>
                </a:rPr>
                <a:t>xenon</a:t>
              </a:r>
              <a:endParaRPr lang="en-GB" sz="1600" dirty="0">
                <a:solidFill>
                  <a:srgbClr val="00B050"/>
                </a:solidFill>
              </a:endParaRPr>
            </a:p>
          </p:txBody>
        </p:sp>
        <p:sp>
          <p:nvSpPr>
            <p:cNvPr id="323" name="TextBox 322"/>
            <p:cNvSpPr txBox="1"/>
            <p:nvPr/>
          </p:nvSpPr>
          <p:spPr>
            <a:xfrm>
              <a:off x="4795018" y="2305058"/>
              <a:ext cx="457176" cy="338554"/>
            </a:xfrm>
            <a:prstGeom prst="rect">
              <a:avLst/>
            </a:prstGeom>
            <a:noFill/>
          </p:spPr>
          <p:txBody>
            <a:bodyPr wrap="none" rtlCol="0">
              <a:spAutoFit/>
            </a:bodyPr>
            <a:lstStyle/>
            <a:p>
              <a:r>
                <a:rPr lang="en-US" sz="1600" dirty="0" smtClean="0">
                  <a:solidFill>
                    <a:srgbClr val="0070C0"/>
                  </a:solidFill>
                </a:rPr>
                <a:t>CF</a:t>
              </a:r>
              <a:r>
                <a:rPr lang="en-US" sz="1600" baseline="-25000" dirty="0" smtClean="0">
                  <a:solidFill>
                    <a:srgbClr val="0070C0"/>
                  </a:solidFill>
                </a:rPr>
                <a:t>4</a:t>
              </a:r>
              <a:endParaRPr lang="en-GB" sz="1600" baseline="-25000" dirty="0">
                <a:solidFill>
                  <a:srgbClr val="0070C0"/>
                </a:solidFill>
              </a:endParaRPr>
            </a:p>
          </p:txBody>
        </p:sp>
        <p:sp>
          <p:nvSpPr>
            <p:cNvPr id="324" name="TextBox 323"/>
            <p:cNvSpPr txBox="1"/>
            <p:nvPr/>
          </p:nvSpPr>
          <p:spPr>
            <a:xfrm rot="16200000">
              <a:off x="1416074" y="2239248"/>
              <a:ext cx="2240165" cy="338554"/>
            </a:xfrm>
            <a:prstGeom prst="rect">
              <a:avLst/>
            </a:prstGeom>
            <a:noFill/>
          </p:spPr>
          <p:txBody>
            <a:bodyPr wrap="none" rtlCol="0">
              <a:spAutoFit/>
            </a:bodyPr>
            <a:lstStyle/>
            <a:p>
              <a:r>
                <a:rPr lang="en-US" sz="1600" dirty="0" smtClean="0"/>
                <a:t>Resolution </a:t>
              </a:r>
              <a:r>
                <a:rPr lang="el-GR" sz="1600" dirty="0" smtClean="0"/>
                <a:t>σ</a:t>
              </a:r>
              <a:r>
                <a:rPr lang="en-US" sz="1600" baseline="-25000" dirty="0" smtClean="0"/>
                <a:t>photon</a:t>
              </a:r>
              <a:r>
                <a:rPr lang="en-US" sz="1600" dirty="0" smtClean="0"/>
                <a:t> [</a:t>
              </a:r>
              <a:r>
                <a:rPr lang="en-US" sz="1600" dirty="0" err="1" smtClean="0"/>
                <a:t>mrad</a:t>
              </a:r>
              <a:r>
                <a:rPr lang="en-US" sz="1600" dirty="0" smtClean="0"/>
                <a:t>]</a:t>
              </a:r>
              <a:endParaRPr lang="en-GB" sz="1600" dirty="0"/>
            </a:p>
          </p:txBody>
        </p:sp>
        <p:sp>
          <p:nvSpPr>
            <p:cNvPr id="306" name="Oval 305"/>
            <p:cNvSpPr/>
            <p:nvPr/>
          </p:nvSpPr>
          <p:spPr>
            <a:xfrm>
              <a:off x="3344480" y="2485618"/>
              <a:ext cx="58798" cy="5879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0" name="Oval 309"/>
            <p:cNvSpPr/>
            <p:nvPr/>
          </p:nvSpPr>
          <p:spPr>
            <a:xfrm>
              <a:off x="4513711" y="2011780"/>
              <a:ext cx="58798" cy="58798"/>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2" name="Oval 311"/>
            <p:cNvSpPr/>
            <p:nvPr/>
          </p:nvSpPr>
          <p:spPr>
            <a:xfrm>
              <a:off x="3342703" y="5347643"/>
              <a:ext cx="58798" cy="5879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3" name="Oval 312"/>
            <p:cNvSpPr/>
            <p:nvPr/>
          </p:nvSpPr>
          <p:spPr>
            <a:xfrm>
              <a:off x="4521884" y="5029482"/>
              <a:ext cx="58798" cy="58798"/>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36" name="Group 135"/>
          <p:cNvGrpSpPr/>
          <p:nvPr/>
        </p:nvGrpSpPr>
        <p:grpSpPr>
          <a:xfrm>
            <a:off x="7037549" y="1355836"/>
            <a:ext cx="4559242" cy="4856679"/>
            <a:chOff x="6330979" y="1355836"/>
            <a:chExt cx="4559242" cy="4856679"/>
          </a:xfrm>
        </p:grpSpPr>
        <p:grpSp>
          <p:nvGrpSpPr>
            <p:cNvPr id="110" name="Group 109"/>
            <p:cNvGrpSpPr/>
            <p:nvPr/>
          </p:nvGrpSpPr>
          <p:grpSpPr>
            <a:xfrm>
              <a:off x="6330979" y="1355836"/>
              <a:ext cx="4559242" cy="4486411"/>
              <a:chOff x="644525" y="2473325"/>
              <a:chExt cx="5962650" cy="5867400"/>
            </a:xfrm>
          </p:grpSpPr>
          <p:sp>
            <p:nvSpPr>
              <p:cNvPr id="7" name="Freeform 101"/>
              <p:cNvSpPr/>
              <p:nvPr/>
            </p:nvSpPr>
            <p:spPr>
              <a:xfrm>
                <a:off x="958850" y="2524125"/>
                <a:ext cx="5648325" cy="5645150"/>
              </a:xfrm>
              <a:custGeom>
                <a:avLst/>
                <a:gdLst/>
                <a:ahLst/>
                <a:cxnLst/>
                <a:rect l="0" t="0" r="0" b="0"/>
                <a:pathLst>
                  <a:path w="56483250" h="56451500">
                    <a:moveTo>
                      <a:pt x="0" y="56451500"/>
                    </a:moveTo>
                    <a:lnTo>
                      <a:pt x="56483250" y="56451500"/>
                    </a:lnTo>
                    <a:lnTo>
                      <a:pt x="56483250" y="0"/>
                    </a:lnTo>
                    <a:lnTo>
                      <a:pt x="0" y="0"/>
                    </a:lnTo>
                    <a:lnTo>
                      <a:pt x="0" y="56451500"/>
                    </a:lnTo>
                    <a:close/>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8" name="Freeform 102"/>
              <p:cNvSpPr/>
              <p:nvPr/>
            </p:nvSpPr>
            <p:spPr>
              <a:xfrm>
                <a:off x="958850" y="2524125"/>
                <a:ext cx="0" cy="5645150"/>
              </a:xfrm>
              <a:custGeom>
                <a:avLst/>
                <a:gdLst/>
                <a:ahLst/>
                <a:cxnLst/>
                <a:rect l="0" t="0" r="0" b="0"/>
                <a:pathLst>
                  <a:path h="56451500">
                    <a:moveTo>
                      <a:pt x="0" y="5645150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9" name="Freeform 103"/>
              <p:cNvSpPr/>
              <p:nvPr/>
            </p:nvSpPr>
            <p:spPr>
              <a:xfrm>
                <a:off x="958850" y="8169275"/>
                <a:ext cx="107950" cy="0"/>
              </a:xfrm>
              <a:custGeom>
                <a:avLst/>
                <a:gdLst/>
                <a:ahLst/>
                <a:cxnLst/>
                <a:rect l="0" t="0" r="0" b="0"/>
                <a:pathLst>
                  <a:path w="1079500">
                    <a:moveTo>
                      <a:pt x="107950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0" name="Freeform 104"/>
              <p:cNvSpPr/>
              <p:nvPr/>
            </p:nvSpPr>
            <p:spPr>
              <a:xfrm>
                <a:off x="958850" y="7943850"/>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1" name="Freeform 105"/>
              <p:cNvSpPr/>
              <p:nvPr/>
            </p:nvSpPr>
            <p:spPr>
              <a:xfrm>
                <a:off x="958850" y="7718425"/>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2" name="Freeform 106"/>
              <p:cNvSpPr/>
              <p:nvPr/>
            </p:nvSpPr>
            <p:spPr>
              <a:xfrm>
                <a:off x="958850" y="7493000"/>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3" name="Freeform 107"/>
              <p:cNvSpPr/>
              <p:nvPr/>
            </p:nvSpPr>
            <p:spPr>
              <a:xfrm>
                <a:off x="958850" y="7267575"/>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4" name="Freeform 108"/>
              <p:cNvSpPr/>
              <p:nvPr/>
            </p:nvSpPr>
            <p:spPr>
              <a:xfrm>
                <a:off x="958850" y="7042150"/>
                <a:ext cx="107950" cy="0"/>
              </a:xfrm>
              <a:custGeom>
                <a:avLst/>
                <a:gdLst/>
                <a:ahLst/>
                <a:cxnLst/>
                <a:rect l="0" t="0" r="0" b="0"/>
                <a:pathLst>
                  <a:path w="1079500">
                    <a:moveTo>
                      <a:pt x="107950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5" name="Freeform 109"/>
              <p:cNvSpPr/>
              <p:nvPr/>
            </p:nvSpPr>
            <p:spPr>
              <a:xfrm>
                <a:off x="958850" y="6813550"/>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6" name="Freeform 110"/>
              <p:cNvSpPr/>
              <p:nvPr/>
            </p:nvSpPr>
            <p:spPr>
              <a:xfrm>
                <a:off x="958850" y="6588125"/>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7" name="Freeform 111"/>
              <p:cNvSpPr/>
              <p:nvPr/>
            </p:nvSpPr>
            <p:spPr>
              <a:xfrm>
                <a:off x="958850" y="6362700"/>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8" name="Freeform 112"/>
              <p:cNvSpPr/>
              <p:nvPr/>
            </p:nvSpPr>
            <p:spPr>
              <a:xfrm>
                <a:off x="958850" y="6137275"/>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9" name="Freeform 113"/>
              <p:cNvSpPr/>
              <p:nvPr/>
            </p:nvSpPr>
            <p:spPr>
              <a:xfrm>
                <a:off x="958850" y="5911850"/>
                <a:ext cx="107950" cy="0"/>
              </a:xfrm>
              <a:custGeom>
                <a:avLst/>
                <a:gdLst/>
                <a:ahLst/>
                <a:cxnLst/>
                <a:rect l="0" t="0" r="0" b="0"/>
                <a:pathLst>
                  <a:path w="1079500">
                    <a:moveTo>
                      <a:pt x="107950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0" name="Freeform 114"/>
              <p:cNvSpPr/>
              <p:nvPr/>
            </p:nvSpPr>
            <p:spPr>
              <a:xfrm>
                <a:off x="958850" y="5686425"/>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1" name="Freeform 115"/>
              <p:cNvSpPr/>
              <p:nvPr/>
            </p:nvSpPr>
            <p:spPr>
              <a:xfrm>
                <a:off x="958850" y="5461000"/>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2" name="Freeform 116"/>
              <p:cNvSpPr/>
              <p:nvPr/>
            </p:nvSpPr>
            <p:spPr>
              <a:xfrm>
                <a:off x="958850" y="5232400"/>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3" name="Freeform 117"/>
              <p:cNvSpPr/>
              <p:nvPr/>
            </p:nvSpPr>
            <p:spPr>
              <a:xfrm>
                <a:off x="958850" y="5006975"/>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4" name="Freeform 118"/>
              <p:cNvSpPr/>
              <p:nvPr/>
            </p:nvSpPr>
            <p:spPr>
              <a:xfrm>
                <a:off x="958850" y="4781550"/>
                <a:ext cx="107950" cy="0"/>
              </a:xfrm>
              <a:custGeom>
                <a:avLst/>
                <a:gdLst/>
                <a:ahLst/>
                <a:cxnLst/>
                <a:rect l="0" t="0" r="0" b="0"/>
                <a:pathLst>
                  <a:path w="1079500">
                    <a:moveTo>
                      <a:pt x="107950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5" name="Freeform 119"/>
              <p:cNvSpPr/>
              <p:nvPr/>
            </p:nvSpPr>
            <p:spPr>
              <a:xfrm>
                <a:off x="958850" y="4556125"/>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6" name="Freeform 120"/>
              <p:cNvSpPr/>
              <p:nvPr/>
            </p:nvSpPr>
            <p:spPr>
              <a:xfrm>
                <a:off x="958850" y="4330700"/>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7" name="Freeform 121"/>
              <p:cNvSpPr/>
              <p:nvPr/>
            </p:nvSpPr>
            <p:spPr>
              <a:xfrm>
                <a:off x="958850" y="4105275"/>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8" name="Freeform 122"/>
              <p:cNvSpPr/>
              <p:nvPr/>
            </p:nvSpPr>
            <p:spPr>
              <a:xfrm>
                <a:off x="958850" y="3879850"/>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9" name="Freeform 123"/>
              <p:cNvSpPr/>
              <p:nvPr/>
            </p:nvSpPr>
            <p:spPr>
              <a:xfrm>
                <a:off x="958850" y="3651250"/>
                <a:ext cx="107950" cy="0"/>
              </a:xfrm>
              <a:custGeom>
                <a:avLst/>
                <a:gdLst/>
                <a:ahLst/>
                <a:cxnLst/>
                <a:rect l="0" t="0" r="0" b="0"/>
                <a:pathLst>
                  <a:path w="1079500">
                    <a:moveTo>
                      <a:pt x="107950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0" name="Freeform 124"/>
              <p:cNvSpPr/>
              <p:nvPr/>
            </p:nvSpPr>
            <p:spPr>
              <a:xfrm>
                <a:off x="958850" y="3425825"/>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1" name="Freeform 125"/>
              <p:cNvSpPr/>
              <p:nvPr/>
            </p:nvSpPr>
            <p:spPr>
              <a:xfrm>
                <a:off x="958850" y="3200400"/>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2" name="Freeform 126"/>
              <p:cNvSpPr/>
              <p:nvPr/>
            </p:nvSpPr>
            <p:spPr>
              <a:xfrm>
                <a:off x="958850" y="2974975"/>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3" name="Freeform 127"/>
              <p:cNvSpPr/>
              <p:nvPr/>
            </p:nvSpPr>
            <p:spPr>
              <a:xfrm>
                <a:off x="958850" y="2749550"/>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4" name="Freeform 128"/>
              <p:cNvSpPr/>
              <p:nvPr/>
            </p:nvSpPr>
            <p:spPr>
              <a:xfrm>
                <a:off x="958850" y="2524125"/>
                <a:ext cx="107950" cy="0"/>
              </a:xfrm>
              <a:custGeom>
                <a:avLst/>
                <a:gdLst/>
                <a:ahLst/>
                <a:cxnLst/>
                <a:rect l="0" t="0" r="0" b="0"/>
                <a:pathLst>
                  <a:path w="1079500">
                    <a:moveTo>
                      <a:pt x="107950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5" name="Freeform 129"/>
              <p:cNvSpPr/>
              <p:nvPr/>
            </p:nvSpPr>
            <p:spPr>
              <a:xfrm>
                <a:off x="739775" y="8121650"/>
                <a:ext cx="63500" cy="98425"/>
              </a:xfrm>
              <a:custGeom>
                <a:avLst/>
                <a:gdLst/>
                <a:ahLst/>
                <a:cxnLst/>
                <a:rect l="0" t="0" r="0" b="0"/>
                <a:pathLst>
                  <a:path w="635000" h="984250">
                    <a:moveTo>
                      <a:pt x="285750" y="0"/>
                    </a:moveTo>
                    <a:lnTo>
                      <a:pt x="127000" y="31750"/>
                    </a:lnTo>
                    <a:lnTo>
                      <a:pt x="31750" y="190500"/>
                    </a:lnTo>
                    <a:lnTo>
                      <a:pt x="0" y="412750"/>
                    </a:lnTo>
                    <a:lnTo>
                      <a:pt x="0" y="539750"/>
                    </a:lnTo>
                    <a:lnTo>
                      <a:pt x="31750" y="793750"/>
                    </a:lnTo>
                    <a:lnTo>
                      <a:pt x="127000" y="920750"/>
                    </a:lnTo>
                    <a:lnTo>
                      <a:pt x="285750" y="984250"/>
                    </a:lnTo>
                    <a:lnTo>
                      <a:pt x="381000" y="984250"/>
                    </a:lnTo>
                    <a:lnTo>
                      <a:pt x="508000" y="920750"/>
                    </a:lnTo>
                    <a:lnTo>
                      <a:pt x="603250" y="793750"/>
                    </a:lnTo>
                    <a:lnTo>
                      <a:pt x="635000" y="539750"/>
                    </a:lnTo>
                    <a:lnTo>
                      <a:pt x="635000" y="412750"/>
                    </a:lnTo>
                    <a:lnTo>
                      <a:pt x="603250" y="190500"/>
                    </a:lnTo>
                    <a:lnTo>
                      <a:pt x="508000" y="31750"/>
                    </a:lnTo>
                    <a:lnTo>
                      <a:pt x="381000" y="0"/>
                    </a:lnTo>
                    <a:lnTo>
                      <a:pt x="285750" y="0"/>
                    </a:lnTo>
                    <a:close/>
                    <a:moveTo>
                      <a:pt x="18319750" y="2571750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6" name="Freeform 130"/>
              <p:cNvSpPr/>
              <p:nvPr/>
            </p:nvSpPr>
            <p:spPr>
              <a:xfrm>
                <a:off x="657225" y="6991350"/>
                <a:ext cx="25400" cy="98425"/>
              </a:xfrm>
              <a:custGeom>
                <a:avLst/>
                <a:gdLst/>
                <a:ahLst/>
                <a:cxnLst/>
                <a:rect l="0" t="0" r="0" b="0"/>
                <a:pathLst>
                  <a:path w="254000" h="984250">
                    <a:moveTo>
                      <a:pt x="0" y="190500"/>
                    </a:moveTo>
                    <a:lnTo>
                      <a:pt x="95250" y="127000"/>
                    </a:lnTo>
                    <a:lnTo>
                      <a:pt x="254000" y="0"/>
                    </a:lnTo>
                    <a:lnTo>
                      <a:pt x="25400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7" name="Freeform 131"/>
              <p:cNvSpPr/>
              <p:nvPr/>
            </p:nvSpPr>
            <p:spPr>
              <a:xfrm>
                <a:off x="739775" y="6991350"/>
                <a:ext cx="63500" cy="98425"/>
              </a:xfrm>
              <a:custGeom>
                <a:avLst/>
                <a:gdLst/>
                <a:ahLst/>
                <a:cxnLst/>
                <a:rect l="0" t="0" r="0" b="0"/>
                <a:pathLst>
                  <a:path w="635000" h="984250">
                    <a:moveTo>
                      <a:pt x="285750" y="0"/>
                    </a:moveTo>
                    <a:lnTo>
                      <a:pt x="127000" y="31750"/>
                    </a:lnTo>
                    <a:lnTo>
                      <a:pt x="31750" y="190500"/>
                    </a:lnTo>
                    <a:lnTo>
                      <a:pt x="0" y="412750"/>
                    </a:lnTo>
                    <a:lnTo>
                      <a:pt x="0" y="571500"/>
                    </a:lnTo>
                    <a:lnTo>
                      <a:pt x="31750" y="793750"/>
                    </a:lnTo>
                    <a:lnTo>
                      <a:pt x="127000" y="952500"/>
                    </a:lnTo>
                    <a:lnTo>
                      <a:pt x="285750" y="984250"/>
                    </a:lnTo>
                    <a:lnTo>
                      <a:pt x="381000" y="984250"/>
                    </a:lnTo>
                    <a:lnTo>
                      <a:pt x="508000" y="952500"/>
                    </a:lnTo>
                    <a:lnTo>
                      <a:pt x="603250" y="793750"/>
                    </a:lnTo>
                    <a:lnTo>
                      <a:pt x="635000" y="571500"/>
                    </a:lnTo>
                    <a:lnTo>
                      <a:pt x="635000" y="412750"/>
                    </a:lnTo>
                    <a:lnTo>
                      <a:pt x="603250" y="190500"/>
                    </a:lnTo>
                    <a:lnTo>
                      <a:pt x="508000" y="31750"/>
                    </a:lnTo>
                    <a:lnTo>
                      <a:pt x="381000" y="0"/>
                    </a:lnTo>
                    <a:lnTo>
                      <a:pt x="285750" y="0"/>
                    </a:lnTo>
                    <a:close/>
                    <a:moveTo>
                      <a:pt x="29622750" y="3702050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8" name="Freeform 132"/>
              <p:cNvSpPr/>
              <p:nvPr/>
            </p:nvSpPr>
            <p:spPr>
              <a:xfrm>
                <a:off x="644525" y="5861050"/>
                <a:ext cx="66675" cy="98425"/>
              </a:xfrm>
              <a:custGeom>
                <a:avLst/>
                <a:gdLst/>
                <a:ahLst/>
                <a:cxnLst/>
                <a:rect l="0" t="0" r="0" b="0"/>
                <a:pathLst>
                  <a:path w="666750" h="984250">
                    <a:moveTo>
                      <a:pt x="31750" y="254000"/>
                    </a:moveTo>
                    <a:lnTo>
                      <a:pt x="31750" y="190500"/>
                    </a:lnTo>
                    <a:lnTo>
                      <a:pt x="95250" y="95250"/>
                    </a:lnTo>
                    <a:lnTo>
                      <a:pt x="127000" y="63500"/>
                    </a:lnTo>
                    <a:lnTo>
                      <a:pt x="222250" y="0"/>
                    </a:lnTo>
                    <a:lnTo>
                      <a:pt x="412750" y="0"/>
                    </a:lnTo>
                    <a:lnTo>
                      <a:pt x="508000" y="63500"/>
                    </a:lnTo>
                    <a:lnTo>
                      <a:pt x="571500" y="95250"/>
                    </a:lnTo>
                    <a:lnTo>
                      <a:pt x="603250" y="190500"/>
                    </a:lnTo>
                    <a:lnTo>
                      <a:pt x="603250" y="285750"/>
                    </a:lnTo>
                    <a:lnTo>
                      <a:pt x="571500" y="381000"/>
                    </a:lnTo>
                    <a:lnTo>
                      <a:pt x="476250" y="539750"/>
                    </a:lnTo>
                    <a:lnTo>
                      <a:pt x="0" y="984250"/>
                    </a:lnTo>
                    <a:lnTo>
                      <a:pt x="66675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9" name="Freeform 133"/>
              <p:cNvSpPr/>
              <p:nvPr/>
            </p:nvSpPr>
            <p:spPr>
              <a:xfrm>
                <a:off x="739775" y="5861050"/>
                <a:ext cx="63500" cy="98425"/>
              </a:xfrm>
              <a:custGeom>
                <a:avLst/>
                <a:gdLst/>
                <a:ahLst/>
                <a:cxnLst/>
                <a:rect l="0" t="0" r="0" b="0"/>
                <a:pathLst>
                  <a:path w="635000" h="984250">
                    <a:moveTo>
                      <a:pt x="285750" y="0"/>
                    </a:moveTo>
                    <a:lnTo>
                      <a:pt x="127000" y="63500"/>
                    </a:lnTo>
                    <a:lnTo>
                      <a:pt x="31750" y="190500"/>
                    </a:lnTo>
                    <a:lnTo>
                      <a:pt x="0" y="444500"/>
                    </a:lnTo>
                    <a:lnTo>
                      <a:pt x="0" y="571500"/>
                    </a:lnTo>
                    <a:lnTo>
                      <a:pt x="31750" y="793750"/>
                    </a:lnTo>
                    <a:lnTo>
                      <a:pt x="127000" y="952500"/>
                    </a:lnTo>
                    <a:lnTo>
                      <a:pt x="285750" y="984250"/>
                    </a:lnTo>
                    <a:lnTo>
                      <a:pt x="381000" y="984250"/>
                    </a:lnTo>
                    <a:lnTo>
                      <a:pt x="508000" y="952500"/>
                    </a:lnTo>
                    <a:lnTo>
                      <a:pt x="603250" y="793750"/>
                    </a:lnTo>
                    <a:lnTo>
                      <a:pt x="635000" y="571500"/>
                    </a:lnTo>
                    <a:lnTo>
                      <a:pt x="635000" y="444500"/>
                    </a:lnTo>
                    <a:lnTo>
                      <a:pt x="603250" y="190500"/>
                    </a:lnTo>
                    <a:lnTo>
                      <a:pt x="508000" y="63500"/>
                    </a:lnTo>
                    <a:lnTo>
                      <a:pt x="381000" y="0"/>
                    </a:lnTo>
                    <a:lnTo>
                      <a:pt x="285750" y="0"/>
                    </a:lnTo>
                    <a:close/>
                    <a:moveTo>
                      <a:pt x="40925750" y="4832350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0" name="Freeform 134"/>
              <p:cNvSpPr/>
              <p:nvPr/>
            </p:nvSpPr>
            <p:spPr>
              <a:xfrm>
                <a:off x="644525" y="4733925"/>
                <a:ext cx="66675" cy="98425"/>
              </a:xfrm>
              <a:custGeom>
                <a:avLst/>
                <a:gdLst/>
                <a:ahLst/>
                <a:cxnLst/>
                <a:rect l="0" t="0" r="0" b="0"/>
                <a:pathLst>
                  <a:path w="666750" h="984250">
                    <a:moveTo>
                      <a:pt x="95250" y="0"/>
                    </a:moveTo>
                    <a:lnTo>
                      <a:pt x="603250" y="0"/>
                    </a:lnTo>
                    <a:lnTo>
                      <a:pt x="317500" y="349250"/>
                    </a:lnTo>
                    <a:lnTo>
                      <a:pt x="476250" y="349250"/>
                    </a:lnTo>
                    <a:lnTo>
                      <a:pt x="571500" y="412750"/>
                    </a:lnTo>
                    <a:lnTo>
                      <a:pt x="603250" y="444500"/>
                    </a:lnTo>
                    <a:lnTo>
                      <a:pt x="666750" y="603250"/>
                    </a:lnTo>
                    <a:lnTo>
                      <a:pt x="666750" y="698500"/>
                    </a:lnTo>
                    <a:lnTo>
                      <a:pt x="603250" y="825500"/>
                    </a:lnTo>
                    <a:lnTo>
                      <a:pt x="508000" y="920750"/>
                    </a:lnTo>
                    <a:lnTo>
                      <a:pt x="381000" y="984250"/>
                    </a:lnTo>
                    <a:lnTo>
                      <a:pt x="222250" y="984250"/>
                    </a:lnTo>
                    <a:lnTo>
                      <a:pt x="95250" y="920750"/>
                    </a:lnTo>
                    <a:lnTo>
                      <a:pt x="31750" y="889000"/>
                    </a:lnTo>
                    <a:lnTo>
                      <a:pt x="0" y="793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1" name="Freeform 135"/>
              <p:cNvSpPr/>
              <p:nvPr/>
            </p:nvSpPr>
            <p:spPr>
              <a:xfrm>
                <a:off x="739775" y="4733925"/>
                <a:ext cx="63500" cy="98425"/>
              </a:xfrm>
              <a:custGeom>
                <a:avLst/>
                <a:gdLst/>
                <a:ahLst/>
                <a:cxnLst/>
                <a:rect l="0" t="0" r="0" b="0"/>
                <a:pathLst>
                  <a:path w="635000" h="984250">
                    <a:moveTo>
                      <a:pt x="285750" y="0"/>
                    </a:moveTo>
                    <a:lnTo>
                      <a:pt x="127000" y="31750"/>
                    </a:lnTo>
                    <a:lnTo>
                      <a:pt x="31750" y="190500"/>
                    </a:lnTo>
                    <a:lnTo>
                      <a:pt x="0" y="412750"/>
                    </a:lnTo>
                    <a:lnTo>
                      <a:pt x="0" y="539750"/>
                    </a:lnTo>
                    <a:lnTo>
                      <a:pt x="31750" y="793750"/>
                    </a:lnTo>
                    <a:lnTo>
                      <a:pt x="127000" y="920750"/>
                    </a:lnTo>
                    <a:lnTo>
                      <a:pt x="285750" y="984250"/>
                    </a:lnTo>
                    <a:lnTo>
                      <a:pt x="381000" y="984250"/>
                    </a:lnTo>
                    <a:lnTo>
                      <a:pt x="508000" y="920750"/>
                    </a:lnTo>
                    <a:lnTo>
                      <a:pt x="603250" y="793750"/>
                    </a:lnTo>
                    <a:lnTo>
                      <a:pt x="635000" y="539750"/>
                    </a:lnTo>
                    <a:lnTo>
                      <a:pt x="635000" y="412750"/>
                    </a:lnTo>
                    <a:lnTo>
                      <a:pt x="603250" y="190500"/>
                    </a:lnTo>
                    <a:lnTo>
                      <a:pt x="508000" y="31750"/>
                    </a:lnTo>
                    <a:lnTo>
                      <a:pt x="381000" y="0"/>
                    </a:lnTo>
                    <a:lnTo>
                      <a:pt x="285750" y="0"/>
                    </a:lnTo>
                    <a:close/>
                    <a:moveTo>
                      <a:pt x="52197000" y="59594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2" name="Freeform 136"/>
              <p:cNvSpPr/>
              <p:nvPr/>
            </p:nvSpPr>
            <p:spPr>
              <a:xfrm>
                <a:off x="644525" y="3603625"/>
                <a:ext cx="69850" cy="66675"/>
              </a:xfrm>
              <a:custGeom>
                <a:avLst/>
                <a:gdLst/>
                <a:ahLst/>
                <a:cxnLst/>
                <a:rect l="0" t="0" r="0" b="0"/>
                <a:pathLst>
                  <a:path w="698500" h="666750">
                    <a:moveTo>
                      <a:pt x="476250" y="0"/>
                    </a:moveTo>
                    <a:lnTo>
                      <a:pt x="0" y="666750"/>
                    </a:lnTo>
                    <a:lnTo>
                      <a:pt x="698500" y="666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3" name="Freeform 137"/>
              <p:cNvSpPr/>
              <p:nvPr/>
            </p:nvSpPr>
            <p:spPr>
              <a:xfrm>
                <a:off x="692150" y="3603625"/>
                <a:ext cx="0" cy="98425"/>
              </a:xfrm>
              <a:custGeom>
                <a:avLst/>
                <a:gdLst/>
                <a:ahLst/>
                <a:cxnLst/>
                <a:rect l="0" t="0" r="0" b="0"/>
                <a:pathLst>
                  <a:path h="984250">
                    <a:moveTo>
                      <a:pt x="0" y="0"/>
                    </a:moveTo>
                    <a:lnTo>
                      <a:pt x="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4" name="Freeform 138"/>
              <p:cNvSpPr/>
              <p:nvPr/>
            </p:nvSpPr>
            <p:spPr>
              <a:xfrm>
                <a:off x="739775" y="3603625"/>
                <a:ext cx="63500" cy="98425"/>
              </a:xfrm>
              <a:custGeom>
                <a:avLst/>
                <a:gdLst/>
                <a:ahLst/>
                <a:cxnLst/>
                <a:rect l="0" t="0" r="0" b="0"/>
                <a:pathLst>
                  <a:path w="635000" h="984250">
                    <a:moveTo>
                      <a:pt x="285750" y="0"/>
                    </a:moveTo>
                    <a:lnTo>
                      <a:pt x="127000" y="31750"/>
                    </a:lnTo>
                    <a:lnTo>
                      <a:pt x="31750" y="190500"/>
                    </a:lnTo>
                    <a:lnTo>
                      <a:pt x="0" y="412750"/>
                    </a:lnTo>
                    <a:lnTo>
                      <a:pt x="0" y="571500"/>
                    </a:lnTo>
                    <a:lnTo>
                      <a:pt x="31750" y="793750"/>
                    </a:lnTo>
                    <a:lnTo>
                      <a:pt x="127000" y="952500"/>
                    </a:lnTo>
                    <a:lnTo>
                      <a:pt x="285750" y="984250"/>
                    </a:lnTo>
                    <a:lnTo>
                      <a:pt x="381000" y="984250"/>
                    </a:lnTo>
                    <a:lnTo>
                      <a:pt x="508000" y="952500"/>
                    </a:lnTo>
                    <a:lnTo>
                      <a:pt x="603250" y="793750"/>
                    </a:lnTo>
                    <a:lnTo>
                      <a:pt x="635000" y="571500"/>
                    </a:lnTo>
                    <a:lnTo>
                      <a:pt x="635000" y="412750"/>
                    </a:lnTo>
                    <a:lnTo>
                      <a:pt x="603250" y="190500"/>
                    </a:lnTo>
                    <a:lnTo>
                      <a:pt x="508000" y="31750"/>
                    </a:lnTo>
                    <a:lnTo>
                      <a:pt x="381000" y="0"/>
                    </a:lnTo>
                    <a:lnTo>
                      <a:pt x="285750" y="0"/>
                    </a:lnTo>
                    <a:close/>
                    <a:moveTo>
                      <a:pt x="63500000" y="70897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5" name="Freeform 139"/>
              <p:cNvSpPr/>
              <p:nvPr/>
            </p:nvSpPr>
            <p:spPr>
              <a:xfrm>
                <a:off x="644525" y="2473325"/>
                <a:ext cx="66675" cy="98425"/>
              </a:xfrm>
              <a:custGeom>
                <a:avLst/>
                <a:gdLst/>
                <a:ahLst/>
                <a:cxnLst/>
                <a:rect l="0" t="0" r="0" b="0"/>
                <a:pathLst>
                  <a:path w="666750" h="984250">
                    <a:moveTo>
                      <a:pt x="571500" y="0"/>
                    </a:moveTo>
                    <a:lnTo>
                      <a:pt x="95250" y="0"/>
                    </a:lnTo>
                    <a:lnTo>
                      <a:pt x="31750" y="444500"/>
                    </a:lnTo>
                    <a:lnTo>
                      <a:pt x="95250" y="381000"/>
                    </a:lnTo>
                    <a:lnTo>
                      <a:pt x="222250" y="349250"/>
                    </a:lnTo>
                    <a:lnTo>
                      <a:pt x="381000" y="349250"/>
                    </a:lnTo>
                    <a:lnTo>
                      <a:pt x="508000" y="381000"/>
                    </a:lnTo>
                    <a:lnTo>
                      <a:pt x="603250" y="476250"/>
                    </a:lnTo>
                    <a:lnTo>
                      <a:pt x="666750" y="603250"/>
                    </a:lnTo>
                    <a:lnTo>
                      <a:pt x="666750" y="698500"/>
                    </a:lnTo>
                    <a:lnTo>
                      <a:pt x="603250" y="857250"/>
                    </a:lnTo>
                    <a:lnTo>
                      <a:pt x="508000" y="952500"/>
                    </a:lnTo>
                    <a:lnTo>
                      <a:pt x="381000" y="984250"/>
                    </a:lnTo>
                    <a:lnTo>
                      <a:pt x="222250" y="984250"/>
                    </a:lnTo>
                    <a:lnTo>
                      <a:pt x="95250" y="952500"/>
                    </a:lnTo>
                    <a:lnTo>
                      <a:pt x="31750" y="889000"/>
                    </a:lnTo>
                    <a:lnTo>
                      <a:pt x="0" y="793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6" name="Freeform 140"/>
              <p:cNvSpPr/>
              <p:nvPr/>
            </p:nvSpPr>
            <p:spPr>
              <a:xfrm>
                <a:off x="739775" y="2473325"/>
                <a:ext cx="63500" cy="98425"/>
              </a:xfrm>
              <a:custGeom>
                <a:avLst/>
                <a:gdLst/>
                <a:ahLst/>
                <a:cxnLst/>
                <a:rect l="0" t="0" r="0" b="0"/>
                <a:pathLst>
                  <a:path w="635000" h="984250">
                    <a:moveTo>
                      <a:pt x="285750" y="0"/>
                    </a:moveTo>
                    <a:lnTo>
                      <a:pt x="127000" y="63500"/>
                    </a:lnTo>
                    <a:lnTo>
                      <a:pt x="31750" y="190500"/>
                    </a:lnTo>
                    <a:lnTo>
                      <a:pt x="0" y="444500"/>
                    </a:lnTo>
                    <a:lnTo>
                      <a:pt x="0" y="571500"/>
                    </a:lnTo>
                    <a:lnTo>
                      <a:pt x="31750" y="793750"/>
                    </a:lnTo>
                    <a:lnTo>
                      <a:pt x="127000" y="952500"/>
                    </a:lnTo>
                    <a:lnTo>
                      <a:pt x="285750" y="984250"/>
                    </a:lnTo>
                    <a:lnTo>
                      <a:pt x="381000" y="984250"/>
                    </a:lnTo>
                    <a:lnTo>
                      <a:pt x="508000" y="952500"/>
                    </a:lnTo>
                    <a:lnTo>
                      <a:pt x="603250" y="793750"/>
                    </a:lnTo>
                    <a:lnTo>
                      <a:pt x="635000" y="571500"/>
                    </a:lnTo>
                    <a:lnTo>
                      <a:pt x="635000" y="444500"/>
                    </a:lnTo>
                    <a:lnTo>
                      <a:pt x="603250" y="190500"/>
                    </a:lnTo>
                    <a:lnTo>
                      <a:pt x="508000" y="63500"/>
                    </a:lnTo>
                    <a:lnTo>
                      <a:pt x="381000" y="0"/>
                    </a:lnTo>
                    <a:lnTo>
                      <a:pt x="285750" y="0"/>
                    </a:lnTo>
                    <a:close/>
                    <a:moveTo>
                      <a:pt x="74803000" y="82200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7" name="Freeform 141"/>
              <p:cNvSpPr/>
              <p:nvPr/>
            </p:nvSpPr>
            <p:spPr>
              <a:xfrm>
                <a:off x="958850" y="8169275"/>
                <a:ext cx="5648325" cy="0"/>
              </a:xfrm>
              <a:custGeom>
                <a:avLst/>
                <a:gdLst/>
                <a:ahLst/>
                <a:cxnLst/>
                <a:rect l="0" t="0" r="0" b="0"/>
                <a:pathLst>
                  <a:path w="56483250">
                    <a:moveTo>
                      <a:pt x="0" y="0"/>
                    </a:moveTo>
                    <a:lnTo>
                      <a:pt x="5648325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8" name="Freeform 142"/>
              <p:cNvSpPr/>
              <p:nvPr/>
            </p:nvSpPr>
            <p:spPr>
              <a:xfrm>
                <a:off x="958850" y="8064500"/>
                <a:ext cx="0" cy="104775"/>
              </a:xfrm>
              <a:custGeom>
                <a:avLst/>
                <a:gdLst/>
                <a:ahLst/>
                <a:cxnLst/>
                <a:rect l="0" t="0" r="0" b="0"/>
                <a:pathLst>
                  <a:path h="1047750">
                    <a:moveTo>
                      <a:pt x="0" y="0"/>
                    </a:moveTo>
                    <a:lnTo>
                      <a:pt x="0" y="1047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9" name="Freeform 143"/>
              <p:cNvSpPr/>
              <p:nvPr/>
            </p:nvSpPr>
            <p:spPr>
              <a:xfrm>
                <a:off x="1165225" y="8118475"/>
                <a:ext cx="0" cy="50800"/>
              </a:xfrm>
              <a:custGeom>
                <a:avLst/>
                <a:gdLst/>
                <a:ahLst/>
                <a:cxnLst/>
                <a:rect l="0" t="0" r="0" b="0"/>
                <a:pathLst>
                  <a:path h="508000">
                    <a:moveTo>
                      <a:pt x="0" y="0"/>
                    </a:moveTo>
                    <a:lnTo>
                      <a:pt x="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0" name="Freeform 144"/>
              <p:cNvSpPr/>
              <p:nvPr/>
            </p:nvSpPr>
            <p:spPr>
              <a:xfrm>
                <a:off x="1371600" y="8118475"/>
                <a:ext cx="0" cy="50800"/>
              </a:xfrm>
              <a:custGeom>
                <a:avLst/>
                <a:gdLst/>
                <a:ahLst/>
                <a:cxnLst/>
                <a:rect l="0" t="0" r="0" b="0"/>
                <a:pathLst>
                  <a:path h="508000">
                    <a:moveTo>
                      <a:pt x="0" y="0"/>
                    </a:moveTo>
                    <a:lnTo>
                      <a:pt x="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1" name="Freeform 145"/>
              <p:cNvSpPr/>
              <p:nvPr/>
            </p:nvSpPr>
            <p:spPr>
              <a:xfrm>
                <a:off x="1574800" y="8118475"/>
                <a:ext cx="0" cy="50800"/>
              </a:xfrm>
              <a:custGeom>
                <a:avLst/>
                <a:gdLst/>
                <a:ahLst/>
                <a:cxnLst/>
                <a:rect l="0" t="0" r="0" b="0"/>
                <a:pathLst>
                  <a:path h="508000">
                    <a:moveTo>
                      <a:pt x="0" y="0"/>
                    </a:moveTo>
                    <a:lnTo>
                      <a:pt x="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2" name="Freeform 146"/>
              <p:cNvSpPr/>
              <p:nvPr/>
            </p:nvSpPr>
            <p:spPr>
              <a:xfrm>
                <a:off x="1781175" y="8118475"/>
                <a:ext cx="0" cy="50800"/>
              </a:xfrm>
              <a:custGeom>
                <a:avLst/>
                <a:gdLst/>
                <a:ahLst/>
                <a:cxnLst/>
                <a:rect l="0" t="0" r="0" b="0"/>
                <a:pathLst>
                  <a:path h="508000">
                    <a:moveTo>
                      <a:pt x="0" y="0"/>
                    </a:moveTo>
                    <a:lnTo>
                      <a:pt x="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3" name="Freeform 147"/>
              <p:cNvSpPr/>
              <p:nvPr/>
            </p:nvSpPr>
            <p:spPr>
              <a:xfrm>
                <a:off x="1987550" y="8064500"/>
                <a:ext cx="0" cy="104775"/>
              </a:xfrm>
              <a:custGeom>
                <a:avLst/>
                <a:gdLst/>
                <a:ahLst/>
                <a:cxnLst/>
                <a:rect l="0" t="0" r="0" b="0"/>
                <a:pathLst>
                  <a:path h="1047750">
                    <a:moveTo>
                      <a:pt x="0" y="0"/>
                    </a:moveTo>
                    <a:lnTo>
                      <a:pt x="0" y="1047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4" name="Freeform 148"/>
              <p:cNvSpPr/>
              <p:nvPr/>
            </p:nvSpPr>
            <p:spPr>
              <a:xfrm>
                <a:off x="2190750" y="8118475"/>
                <a:ext cx="0" cy="50800"/>
              </a:xfrm>
              <a:custGeom>
                <a:avLst/>
                <a:gdLst/>
                <a:ahLst/>
                <a:cxnLst/>
                <a:rect l="0" t="0" r="0" b="0"/>
                <a:pathLst>
                  <a:path h="508000">
                    <a:moveTo>
                      <a:pt x="0" y="0"/>
                    </a:moveTo>
                    <a:lnTo>
                      <a:pt x="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5" name="Freeform 149"/>
              <p:cNvSpPr/>
              <p:nvPr/>
            </p:nvSpPr>
            <p:spPr>
              <a:xfrm>
                <a:off x="2397125" y="8118475"/>
                <a:ext cx="0" cy="50800"/>
              </a:xfrm>
              <a:custGeom>
                <a:avLst/>
                <a:gdLst/>
                <a:ahLst/>
                <a:cxnLst/>
                <a:rect l="0" t="0" r="0" b="0"/>
                <a:pathLst>
                  <a:path h="508000">
                    <a:moveTo>
                      <a:pt x="0" y="0"/>
                    </a:moveTo>
                    <a:lnTo>
                      <a:pt x="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6" name="Freeform 150"/>
              <p:cNvSpPr/>
              <p:nvPr/>
            </p:nvSpPr>
            <p:spPr>
              <a:xfrm>
                <a:off x="2603500" y="8118475"/>
                <a:ext cx="0" cy="50800"/>
              </a:xfrm>
              <a:custGeom>
                <a:avLst/>
                <a:gdLst/>
                <a:ahLst/>
                <a:cxnLst/>
                <a:rect l="0" t="0" r="0" b="0"/>
                <a:pathLst>
                  <a:path h="508000">
                    <a:moveTo>
                      <a:pt x="0" y="0"/>
                    </a:moveTo>
                    <a:lnTo>
                      <a:pt x="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7" name="Freeform 151"/>
              <p:cNvSpPr/>
              <p:nvPr/>
            </p:nvSpPr>
            <p:spPr>
              <a:xfrm>
                <a:off x="2806700" y="8118475"/>
                <a:ext cx="0" cy="50800"/>
              </a:xfrm>
              <a:custGeom>
                <a:avLst/>
                <a:gdLst/>
                <a:ahLst/>
                <a:cxnLst/>
                <a:rect l="0" t="0" r="0" b="0"/>
                <a:pathLst>
                  <a:path h="508000">
                    <a:moveTo>
                      <a:pt x="0" y="0"/>
                    </a:moveTo>
                    <a:lnTo>
                      <a:pt x="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8" name="Freeform 152"/>
              <p:cNvSpPr/>
              <p:nvPr/>
            </p:nvSpPr>
            <p:spPr>
              <a:xfrm>
                <a:off x="3013075" y="8064500"/>
                <a:ext cx="0" cy="104775"/>
              </a:xfrm>
              <a:custGeom>
                <a:avLst/>
                <a:gdLst/>
                <a:ahLst/>
                <a:cxnLst/>
                <a:rect l="0" t="0" r="0" b="0"/>
                <a:pathLst>
                  <a:path h="1047750">
                    <a:moveTo>
                      <a:pt x="0" y="0"/>
                    </a:moveTo>
                    <a:lnTo>
                      <a:pt x="0" y="1047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9" name="Freeform 153"/>
              <p:cNvSpPr/>
              <p:nvPr/>
            </p:nvSpPr>
            <p:spPr>
              <a:xfrm>
                <a:off x="3219450" y="8118475"/>
                <a:ext cx="0" cy="50800"/>
              </a:xfrm>
              <a:custGeom>
                <a:avLst/>
                <a:gdLst/>
                <a:ahLst/>
                <a:cxnLst/>
                <a:rect l="0" t="0" r="0" b="0"/>
                <a:pathLst>
                  <a:path h="508000">
                    <a:moveTo>
                      <a:pt x="0" y="0"/>
                    </a:moveTo>
                    <a:lnTo>
                      <a:pt x="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0" name="Freeform 154"/>
              <p:cNvSpPr/>
              <p:nvPr/>
            </p:nvSpPr>
            <p:spPr>
              <a:xfrm>
                <a:off x="3422650" y="8118475"/>
                <a:ext cx="0" cy="50800"/>
              </a:xfrm>
              <a:custGeom>
                <a:avLst/>
                <a:gdLst/>
                <a:ahLst/>
                <a:cxnLst/>
                <a:rect l="0" t="0" r="0" b="0"/>
                <a:pathLst>
                  <a:path h="508000">
                    <a:moveTo>
                      <a:pt x="0" y="0"/>
                    </a:moveTo>
                    <a:lnTo>
                      <a:pt x="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1" name="Freeform 155"/>
              <p:cNvSpPr/>
              <p:nvPr/>
            </p:nvSpPr>
            <p:spPr>
              <a:xfrm>
                <a:off x="3629025" y="8118475"/>
                <a:ext cx="0" cy="50800"/>
              </a:xfrm>
              <a:custGeom>
                <a:avLst/>
                <a:gdLst/>
                <a:ahLst/>
                <a:cxnLst/>
                <a:rect l="0" t="0" r="0" b="0"/>
                <a:pathLst>
                  <a:path h="508000">
                    <a:moveTo>
                      <a:pt x="0" y="0"/>
                    </a:moveTo>
                    <a:lnTo>
                      <a:pt x="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2" name="Freeform 156"/>
              <p:cNvSpPr/>
              <p:nvPr/>
            </p:nvSpPr>
            <p:spPr>
              <a:xfrm>
                <a:off x="3835400" y="8118475"/>
                <a:ext cx="0" cy="50800"/>
              </a:xfrm>
              <a:custGeom>
                <a:avLst/>
                <a:gdLst/>
                <a:ahLst/>
                <a:cxnLst/>
                <a:rect l="0" t="0" r="0" b="0"/>
                <a:pathLst>
                  <a:path h="508000">
                    <a:moveTo>
                      <a:pt x="0" y="0"/>
                    </a:moveTo>
                    <a:lnTo>
                      <a:pt x="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3" name="Freeform 157"/>
              <p:cNvSpPr/>
              <p:nvPr/>
            </p:nvSpPr>
            <p:spPr>
              <a:xfrm>
                <a:off x="4038600" y="8064500"/>
                <a:ext cx="0" cy="104775"/>
              </a:xfrm>
              <a:custGeom>
                <a:avLst/>
                <a:gdLst/>
                <a:ahLst/>
                <a:cxnLst/>
                <a:rect l="0" t="0" r="0" b="0"/>
                <a:pathLst>
                  <a:path h="1047750">
                    <a:moveTo>
                      <a:pt x="0" y="0"/>
                    </a:moveTo>
                    <a:lnTo>
                      <a:pt x="0" y="1047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4" name="Freeform 158"/>
              <p:cNvSpPr/>
              <p:nvPr/>
            </p:nvSpPr>
            <p:spPr>
              <a:xfrm>
                <a:off x="4244975" y="8118475"/>
                <a:ext cx="0" cy="50800"/>
              </a:xfrm>
              <a:custGeom>
                <a:avLst/>
                <a:gdLst/>
                <a:ahLst/>
                <a:cxnLst/>
                <a:rect l="0" t="0" r="0" b="0"/>
                <a:pathLst>
                  <a:path h="508000">
                    <a:moveTo>
                      <a:pt x="0" y="0"/>
                    </a:moveTo>
                    <a:lnTo>
                      <a:pt x="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5" name="Freeform 159"/>
              <p:cNvSpPr/>
              <p:nvPr/>
            </p:nvSpPr>
            <p:spPr>
              <a:xfrm>
                <a:off x="4451350" y="8118475"/>
                <a:ext cx="0" cy="50800"/>
              </a:xfrm>
              <a:custGeom>
                <a:avLst/>
                <a:gdLst/>
                <a:ahLst/>
                <a:cxnLst/>
                <a:rect l="0" t="0" r="0" b="0"/>
                <a:pathLst>
                  <a:path h="508000">
                    <a:moveTo>
                      <a:pt x="0" y="0"/>
                    </a:moveTo>
                    <a:lnTo>
                      <a:pt x="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6" name="Freeform 160"/>
              <p:cNvSpPr/>
              <p:nvPr/>
            </p:nvSpPr>
            <p:spPr>
              <a:xfrm>
                <a:off x="4654550" y="8118475"/>
                <a:ext cx="0" cy="50800"/>
              </a:xfrm>
              <a:custGeom>
                <a:avLst/>
                <a:gdLst/>
                <a:ahLst/>
                <a:cxnLst/>
                <a:rect l="0" t="0" r="0" b="0"/>
                <a:pathLst>
                  <a:path h="508000">
                    <a:moveTo>
                      <a:pt x="0" y="0"/>
                    </a:moveTo>
                    <a:lnTo>
                      <a:pt x="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7" name="Freeform 161"/>
              <p:cNvSpPr/>
              <p:nvPr/>
            </p:nvSpPr>
            <p:spPr>
              <a:xfrm>
                <a:off x="4860925" y="8118475"/>
                <a:ext cx="0" cy="50800"/>
              </a:xfrm>
              <a:custGeom>
                <a:avLst/>
                <a:gdLst/>
                <a:ahLst/>
                <a:cxnLst/>
                <a:rect l="0" t="0" r="0" b="0"/>
                <a:pathLst>
                  <a:path h="508000">
                    <a:moveTo>
                      <a:pt x="0" y="0"/>
                    </a:moveTo>
                    <a:lnTo>
                      <a:pt x="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8" name="Freeform 162"/>
              <p:cNvSpPr/>
              <p:nvPr/>
            </p:nvSpPr>
            <p:spPr>
              <a:xfrm>
                <a:off x="5067300" y="8064500"/>
                <a:ext cx="0" cy="104775"/>
              </a:xfrm>
              <a:custGeom>
                <a:avLst/>
                <a:gdLst/>
                <a:ahLst/>
                <a:cxnLst/>
                <a:rect l="0" t="0" r="0" b="0"/>
                <a:pathLst>
                  <a:path h="1047750">
                    <a:moveTo>
                      <a:pt x="0" y="0"/>
                    </a:moveTo>
                    <a:lnTo>
                      <a:pt x="0" y="1047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9" name="Freeform 163"/>
              <p:cNvSpPr/>
              <p:nvPr/>
            </p:nvSpPr>
            <p:spPr>
              <a:xfrm>
                <a:off x="5270500" y="8118475"/>
                <a:ext cx="0" cy="50800"/>
              </a:xfrm>
              <a:custGeom>
                <a:avLst/>
                <a:gdLst/>
                <a:ahLst/>
                <a:cxnLst/>
                <a:rect l="0" t="0" r="0" b="0"/>
                <a:pathLst>
                  <a:path h="508000">
                    <a:moveTo>
                      <a:pt x="0" y="0"/>
                    </a:moveTo>
                    <a:lnTo>
                      <a:pt x="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70" name="Freeform 164"/>
              <p:cNvSpPr/>
              <p:nvPr/>
            </p:nvSpPr>
            <p:spPr>
              <a:xfrm>
                <a:off x="5476875" y="8118475"/>
                <a:ext cx="0" cy="50800"/>
              </a:xfrm>
              <a:custGeom>
                <a:avLst/>
                <a:gdLst/>
                <a:ahLst/>
                <a:cxnLst/>
                <a:rect l="0" t="0" r="0" b="0"/>
                <a:pathLst>
                  <a:path h="508000">
                    <a:moveTo>
                      <a:pt x="0" y="0"/>
                    </a:moveTo>
                    <a:lnTo>
                      <a:pt x="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71" name="Freeform 165"/>
              <p:cNvSpPr/>
              <p:nvPr/>
            </p:nvSpPr>
            <p:spPr>
              <a:xfrm>
                <a:off x="5683250" y="8118475"/>
                <a:ext cx="0" cy="50800"/>
              </a:xfrm>
              <a:custGeom>
                <a:avLst/>
                <a:gdLst/>
                <a:ahLst/>
                <a:cxnLst/>
                <a:rect l="0" t="0" r="0" b="0"/>
                <a:pathLst>
                  <a:path h="508000">
                    <a:moveTo>
                      <a:pt x="0" y="0"/>
                    </a:moveTo>
                    <a:lnTo>
                      <a:pt x="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72" name="Freeform 166"/>
              <p:cNvSpPr/>
              <p:nvPr/>
            </p:nvSpPr>
            <p:spPr>
              <a:xfrm>
                <a:off x="5886450" y="8118475"/>
                <a:ext cx="0" cy="50800"/>
              </a:xfrm>
              <a:custGeom>
                <a:avLst/>
                <a:gdLst/>
                <a:ahLst/>
                <a:cxnLst/>
                <a:rect l="0" t="0" r="0" b="0"/>
                <a:pathLst>
                  <a:path h="508000">
                    <a:moveTo>
                      <a:pt x="0" y="0"/>
                    </a:moveTo>
                    <a:lnTo>
                      <a:pt x="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73" name="Freeform 167"/>
              <p:cNvSpPr/>
              <p:nvPr/>
            </p:nvSpPr>
            <p:spPr>
              <a:xfrm>
                <a:off x="6092825" y="8064500"/>
                <a:ext cx="0" cy="104775"/>
              </a:xfrm>
              <a:custGeom>
                <a:avLst/>
                <a:gdLst/>
                <a:ahLst/>
                <a:cxnLst/>
                <a:rect l="0" t="0" r="0" b="0"/>
                <a:pathLst>
                  <a:path h="1047750">
                    <a:moveTo>
                      <a:pt x="0" y="0"/>
                    </a:moveTo>
                    <a:lnTo>
                      <a:pt x="0" y="1047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74" name="Freeform 168"/>
              <p:cNvSpPr/>
              <p:nvPr/>
            </p:nvSpPr>
            <p:spPr>
              <a:xfrm>
                <a:off x="6092825" y="8064500"/>
                <a:ext cx="0" cy="104775"/>
              </a:xfrm>
              <a:custGeom>
                <a:avLst/>
                <a:gdLst/>
                <a:ahLst/>
                <a:cxnLst/>
                <a:rect l="0" t="0" r="0" b="0"/>
                <a:pathLst>
                  <a:path h="1047750">
                    <a:moveTo>
                      <a:pt x="0" y="0"/>
                    </a:moveTo>
                    <a:lnTo>
                      <a:pt x="0" y="1047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75" name="Freeform 169"/>
              <p:cNvSpPr/>
              <p:nvPr/>
            </p:nvSpPr>
            <p:spPr>
              <a:xfrm>
                <a:off x="6299200" y="8118475"/>
                <a:ext cx="0" cy="50800"/>
              </a:xfrm>
              <a:custGeom>
                <a:avLst/>
                <a:gdLst/>
                <a:ahLst/>
                <a:cxnLst/>
                <a:rect l="0" t="0" r="0" b="0"/>
                <a:pathLst>
                  <a:path h="508000">
                    <a:moveTo>
                      <a:pt x="0" y="0"/>
                    </a:moveTo>
                    <a:lnTo>
                      <a:pt x="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76" name="Freeform 170"/>
              <p:cNvSpPr/>
              <p:nvPr/>
            </p:nvSpPr>
            <p:spPr>
              <a:xfrm>
                <a:off x="6502400" y="8118475"/>
                <a:ext cx="0" cy="50800"/>
              </a:xfrm>
              <a:custGeom>
                <a:avLst/>
                <a:gdLst/>
                <a:ahLst/>
                <a:cxnLst/>
                <a:rect l="0" t="0" r="0" b="0"/>
                <a:pathLst>
                  <a:path h="508000">
                    <a:moveTo>
                      <a:pt x="0" y="0"/>
                    </a:moveTo>
                    <a:lnTo>
                      <a:pt x="0" y="508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77" name="Freeform 171"/>
              <p:cNvSpPr/>
              <p:nvPr/>
            </p:nvSpPr>
            <p:spPr>
              <a:xfrm>
                <a:off x="927100" y="8239125"/>
                <a:ext cx="66675" cy="101600"/>
              </a:xfrm>
              <a:custGeom>
                <a:avLst/>
                <a:gdLst/>
                <a:ahLst/>
                <a:cxnLst/>
                <a:rect l="0" t="0" r="0" b="0"/>
                <a:pathLst>
                  <a:path w="666750" h="1016000">
                    <a:moveTo>
                      <a:pt x="285750" y="0"/>
                    </a:moveTo>
                    <a:lnTo>
                      <a:pt x="127000" y="63500"/>
                    </a:lnTo>
                    <a:lnTo>
                      <a:pt x="31750" y="190500"/>
                    </a:lnTo>
                    <a:lnTo>
                      <a:pt x="0" y="444500"/>
                    </a:lnTo>
                    <a:lnTo>
                      <a:pt x="0" y="571500"/>
                    </a:lnTo>
                    <a:lnTo>
                      <a:pt x="31750" y="825500"/>
                    </a:lnTo>
                    <a:lnTo>
                      <a:pt x="127000" y="952500"/>
                    </a:lnTo>
                    <a:lnTo>
                      <a:pt x="285750" y="1016000"/>
                    </a:lnTo>
                    <a:lnTo>
                      <a:pt x="381000" y="1016000"/>
                    </a:lnTo>
                    <a:lnTo>
                      <a:pt x="508000" y="952500"/>
                    </a:lnTo>
                    <a:lnTo>
                      <a:pt x="603250" y="825500"/>
                    </a:lnTo>
                    <a:lnTo>
                      <a:pt x="666750" y="571500"/>
                    </a:lnTo>
                    <a:lnTo>
                      <a:pt x="666750" y="444500"/>
                    </a:lnTo>
                    <a:lnTo>
                      <a:pt x="603250" y="190500"/>
                    </a:lnTo>
                    <a:lnTo>
                      <a:pt x="508000" y="63500"/>
                    </a:lnTo>
                    <a:lnTo>
                      <a:pt x="381000" y="0"/>
                    </a:lnTo>
                    <a:lnTo>
                      <a:pt x="285750" y="0"/>
                    </a:lnTo>
                    <a:close/>
                    <a:moveTo>
                      <a:pt x="15271750" y="24542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78" name="Freeform 172"/>
              <p:cNvSpPr/>
              <p:nvPr/>
            </p:nvSpPr>
            <p:spPr>
              <a:xfrm>
                <a:off x="1968500" y="8239125"/>
                <a:ext cx="22225" cy="101600"/>
              </a:xfrm>
              <a:custGeom>
                <a:avLst/>
                <a:gdLst/>
                <a:ahLst/>
                <a:cxnLst/>
                <a:rect l="0" t="0" r="0" b="0"/>
                <a:pathLst>
                  <a:path w="222250" h="1016000">
                    <a:moveTo>
                      <a:pt x="0" y="190500"/>
                    </a:moveTo>
                    <a:lnTo>
                      <a:pt x="95250" y="158750"/>
                    </a:lnTo>
                    <a:lnTo>
                      <a:pt x="222250" y="0"/>
                    </a:lnTo>
                    <a:lnTo>
                      <a:pt x="222250" y="1016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79" name="Freeform 173"/>
              <p:cNvSpPr/>
              <p:nvPr/>
            </p:nvSpPr>
            <p:spPr>
              <a:xfrm>
                <a:off x="2981325" y="8239125"/>
                <a:ext cx="63500" cy="101600"/>
              </a:xfrm>
              <a:custGeom>
                <a:avLst/>
                <a:gdLst/>
                <a:ahLst/>
                <a:cxnLst/>
                <a:rect l="0" t="0" r="0" b="0"/>
                <a:pathLst>
                  <a:path w="635000" h="1016000">
                    <a:moveTo>
                      <a:pt x="31750" y="254000"/>
                    </a:moveTo>
                    <a:lnTo>
                      <a:pt x="31750" y="190500"/>
                    </a:lnTo>
                    <a:lnTo>
                      <a:pt x="95250" y="95250"/>
                    </a:lnTo>
                    <a:lnTo>
                      <a:pt x="127000" y="63500"/>
                    </a:lnTo>
                    <a:lnTo>
                      <a:pt x="222250" y="0"/>
                    </a:lnTo>
                    <a:lnTo>
                      <a:pt x="412750" y="0"/>
                    </a:lnTo>
                    <a:lnTo>
                      <a:pt x="508000" y="63500"/>
                    </a:lnTo>
                    <a:lnTo>
                      <a:pt x="539750" y="95250"/>
                    </a:lnTo>
                    <a:lnTo>
                      <a:pt x="603250" y="190500"/>
                    </a:lnTo>
                    <a:lnTo>
                      <a:pt x="603250" y="285750"/>
                    </a:lnTo>
                    <a:lnTo>
                      <a:pt x="539750" y="381000"/>
                    </a:lnTo>
                    <a:lnTo>
                      <a:pt x="444500" y="539750"/>
                    </a:lnTo>
                    <a:lnTo>
                      <a:pt x="0" y="1016000"/>
                    </a:lnTo>
                    <a:lnTo>
                      <a:pt x="635000" y="1016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80" name="Freeform 174"/>
              <p:cNvSpPr/>
              <p:nvPr/>
            </p:nvSpPr>
            <p:spPr>
              <a:xfrm>
                <a:off x="4006850" y="8239125"/>
                <a:ext cx="66675" cy="101600"/>
              </a:xfrm>
              <a:custGeom>
                <a:avLst/>
                <a:gdLst/>
                <a:ahLst/>
                <a:cxnLst/>
                <a:rect l="0" t="0" r="0" b="0"/>
                <a:pathLst>
                  <a:path w="666750" h="1016000">
                    <a:moveTo>
                      <a:pt x="95250" y="0"/>
                    </a:moveTo>
                    <a:lnTo>
                      <a:pt x="603250" y="0"/>
                    </a:lnTo>
                    <a:lnTo>
                      <a:pt x="317500" y="381000"/>
                    </a:lnTo>
                    <a:lnTo>
                      <a:pt x="476250" y="381000"/>
                    </a:lnTo>
                    <a:lnTo>
                      <a:pt x="571500" y="444500"/>
                    </a:lnTo>
                    <a:lnTo>
                      <a:pt x="603250" y="476250"/>
                    </a:lnTo>
                    <a:lnTo>
                      <a:pt x="666750" y="635000"/>
                    </a:lnTo>
                    <a:lnTo>
                      <a:pt x="666750" y="730250"/>
                    </a:lnTo>
                    <a:lnTo>
                      <a:pt x="603250" y="857250"/>
                    </a:lnTo>
                    <a:lnTo>
                      <a:pt x="508000" y="952500"/>
                    </a:lnTo>
                    <a:lnTo>
                      <a:pt x="381000" y="1016000"/>
                    </a:lnTo>
                    <a:lnTo>
                      <a:pt x="222250" y="1016000"/>
                    </a:lnTo>
                    <a:lnTo>
                      <a:pt x="95250" y="952500"/>
                    </a:lnTo>
                    <a:lnTo>
                      <a:pt x="31750" y="920750"/>
                    </a:lnTo>
                    <a:lnTo>
                      <a:pt x="0" y="8255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81" name="Freeform 175"/>
              <p:cNvSpPr/>
              <p:nvPr/>
            </p:nvSpPr>
            <p:spPr>
              <a:xfrm>
                <a:off x="5032375" y="8239125"/>
                <a:ext cx="73025" cy="66675"/>
              </a:xfrm>
              <a:custGeom>
                <a:avLst/>
                <a:gdLst/>
                <a:ahLst/>
                <a:cxnLst/>
                <a:rect l="0" t="0" r="0" b="0"/>
                <a:pathLst>
                  <a:path w="730250" h="666750">
                    <a:moveTo>
                      <a:pt x="476250" y="0"/>
                    </a:moveTo>
                    <a:lnTo>
                      <a:pt x="0" y="666750"/>
                    </a:lnTo>
                    <a:lnTo>
                      <a:pt x="730250" y="666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82" name="Freeform 176"/>
              <p:cNvSpPr/>
              <p:nvPr/>
            </p:nvSpPr>
            <p:spPr>
              <a:xfrm>
                <a:off x="5080000" y="8239125"/>
                <a:ext cx="0" cy="101600"/>
              </a:xfrm>
              <a:custGeom>
                <a:avLst/>
                <a:gdLst/>
                <a:ahLst/>
                <a:cxnLst/>
                <a:rect l="0" t="0" r="0" b="0"/>
                <a:pathLst>
                  <a:path h="1016000">
                    <a:moveTo>
                      <a:pt x="0" y="0"/>
                    </a:moveTo>
                    <a:lnTo>
                      <a:pt x="0" y="1016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83" name="Freeform 177"/>
              <p:cNvSpPr/>
              <p:nvPr/>
            </p:nvSpPr>
            <p:spPr>
              <a:xfrm>
                <a:off x="6061075" y="8239125"/>
                <a:ext cx="63500" cy="101600"/>
              </a:xfrm>
              <a:custGeom>
                <a:avLst/>
                <a:gdLst/>
                <a:ahLst/>
                <a:cxnLst/>
                <a:rect l="0" t="0" r="0" b="0"/>
                <a:pathLst>
                  <a:path w="635000" h="1016000">
                    <a:moveTo>
                      <a:pt x="539750" y="0"/>
                    </a:moveTo>
                    <a:lnTo>
                      <a:pt x="95250" y="0"/>
                    </a:lnTo>
                    <a:lnTo>
                      <a:pt x="31750" y="444500"/>
                    </a:lnTo>
                    <a:lnTo>
                      <a:pt x="95250" y="381000"/>
                    </a:lnTo>
                    <a:lnTo>
                      <a:pt x="222250" y="349250"/>
                    </a:lnTo>
                    <a:lnTo>
                      <a:pt x="381000" y="349250"/>
                    </a:lnTo>
                    <a:lnTo>
                      <a:pt x="508000" y="381000"/>
                    </a:lnTo>
                    <a:lnTo>
                      <a:pt x="603250" y="476250"/>
                    </a:lnTo>
                    <a:lnTo>
                      <a:pt x="635000" y="635000"/>
                    </a:lnTo>
                    <a:lnTo>
                      <a:pt x="635000" y="730250"/>
                    </a:lnTo>
                    <a:lnTo>
                      <a:pt x="603250" y="857250"/>
                    </a:lnTo>
                    <a:lnTo>
                      <a:pt x="508000" y="952500"/>
                    </a:lnTo>
                    <a:lnTo>
                      <a:pt x="381000" y="1016000"/>
                    </a:lnTo>
                    <a:lnTo>
                      <a:pt x="222250" y="1016000"/>
                    </a:lnTo>
                    <a:lnTo>
                      <a:pt x="95250" y="952500"/>
                    </a:lnTo>
                    <a:lnTo>
                      <a:pt x="31750" y="920750"/>
                    </a:lnTo>
                    <a:lnTo>
                      <a:pt x="0" y="8255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84" name="Freeform 178"/>
              <p:cNvSpPr/>
              <p:nvPr/>
            </p:nvSpPr>
            <p:spPr>
              <a:xfrm>
                <a:off x="6061075" y="7670800"/>
                <a:ext cx="63500" cy="63500"/>
              </a:xfrm>
              <a:custGeom>
                <a:avLst/>
                <a:gdLst/>
                <a:ahLst/>
                <a:cxnLst/>
                <a:rect l="0" t="0" r="0" b="0"/>
                <a:pathLst>
                  <a:path w="635000" h="635000">
                    <a:moveTo>
                      <a:pt x="635000" y="317500"/>
                    </a:moveTo>
                    <a:cubicBezTo>
                      <a:pt x="635000" y="142240"/>
                      <a:pt x="492757" y="0"/>
                      <a:pt x="317500" y="0"/>
                    </a:cubicBezTo>
                    <a:cubicBezTo>
                      <a:pt x="142242" y="0"/>
                      <a:pt x="0" y="142240"/>
                      <a:pt x="0" y="317500"/>
                    </a:cubicBezTo>
                    <a:cubicBezTo>
                      <a:pt x="0" y="492761"/>
                      <a:pt x="142242" y="635000"/>
                      <a:pt x="317500" y="635000"/>
                    </a:cubicBezTo>
                    <a:cubicBezTo>
                      <a:pt x="492757" y="635000"/>
                      <a:pt x="635000" y="492761"/>
                      <a:pt x="635000" y="317500"/>
                    </a:cubicBezTo>
                  </a:path>
                </a:pathLst>
              </a:custGeom>
              <a:noFill/>
              <a:ln w="6350"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85" name="Freeform 179"/>
              <p:cNvSpPr/>
              <p:nvPr/>
            </p:nvSpPr>
            <p:spPr>
              <a:xfrm>
                <a:off x="5035550" y="7616825"/>
                <a:ext cx="63500" cy="63500"/>
              </a:xfrm>
              <a:custGeom>
                <a:avLst/>
                <a:gdLst/>
                <a:ahLst/>
                <a:cxnLst/>
                <a:rect l="0" t="0" r="0" b="0"/>
                <a:pathLst>
                  <a:path w="635000" h="635000">
                    <a:moveTo>
                      <a:pt x="635000" y="317500"/>
                    </a:moveTo>
                    <a:cubicBezTo>
                      <a:pt x="635000" y="142240"/>
                      <a:pt x="492760" y="0"/>
                      <a:pt x="317500" y="0"/>
                    </a:cubicBezTo>
                    <a:cubicBezTo>
                      <a:pt x="142239" y="0"/>
                      <a:pt x="0" y="142240"/>
                      <a:pt x="0" y="317500"/>
                    </a:cubicBezTo>
                    <a:cubicBezTo>
                      <a:pt x="0" y="492761"/>
                      <a:pt x="142239" y="635000"/>
                      <a:pt x="317500" y="635000"/>
                    </a:cubicBezTo>
                    <a:cubicBezTo>
                      <a:pt x="492760" y="635000"/>
                      <a:pt x="635000" y="492761"/>
                      <a:pt x="635000" y="317500"/>
                    </a:cubicBezTo>
                  </a:path>
                </a:pathLst>
              </a:custGeom>
              <a:noFill/>
              <a:ln w="6350"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86" name="Freeform 180"/>
              <p:cNvSpPr/>
              <p:nvPr/>
            </p:nvSpPr>
            <p:spPr>
              <a:xfrm>
                <a:off x="4521200" y="7581900"/>
                <a:ext cx="63500" cy="63500"/>
              </a:xfrm>
              <a:custGeom>
                <a:avLst/>
                <a:gdLst/>
                <a:ahLst/>
                <a:cxnLst/>
                <a:rect l="0" t="0" r="0" b="0"/>
                <a:pathLst>
                  <a:path w="635000" h="635000">
                    <a:moveTo>
                      <a:pt x="635000" y="317500"/>
                    </a:moveTo>
                    <a:cubicBezTo>
                      <a:pt x="635000" y="142240"/>
                      <a:pt x="492760" y="0"/>
                      <a:pt x="317500" y="0"/>
                    </a:cubicBezTo>
                    <a:cubicBezTo>
                      <a:pt x="142239" y="0"/>
                      <a:pt x="0" y="142240"/>
                      <a:pt x="0" y="317500"/>
                    </a:cubicBezTo>
                    <a:cubicBezTo>
                      <a:pt x="0" y="492761"/>
                      <a:pt x="142239" y="635000"/>
                      <a:pt x="317500" y="635000"/>
                    </a:cubicBezTo>
                    <a:cubicBezTo>
                      <a:pt x="492760" y="635000"/>
                      <a:pt x="635000" y="492761"/>
                      <a:pt x="635000" y="317500"/>
                    </a:cubicBezTo>
                  </a:path>
                </a:pathLst>
              </a:custGeom>
              <a:noFill/>
              <a:ln w="6350"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87" name="Freeform 181"/>
              <p:cNvSpPr/>
              <p:nvPr/>
            </p:nvSpPr>
            <p:spPr>
              <a:xfrm>
                <a:off x="4006850" y="7524750"/>
                <a:ext cx="63500" cy="63500"/>
              </a:xfrm>
              <a:custGeom>
                <a:avLst/>
                <a:gdLst/>
                <a:ahLst/>
                <a:cxnLst/>
                <a:rect l="0" t="0" r="0" b="0"/>
                <a:pathLst>
                  <a:path w="635000" h="635000">
                    <a:moveTo>
                      <a:pt x="635000" y="317500"/>
                    </a:moveTo>
                    <a:cubicBezTo>
                      <a:pt x="635000" y="142240"/>
                      <a:pt x="492760" y="0"/>
                      <a:pt x="317500" y="0"/>
                    </a:cubicBezTo>
                    <a:cubicBezTo>
                      <a:pt x="142239" y="0"/>
                      <a:pt x="0" y="142240"/>
                      <a:pt x="0" y="317500"/>
                    </a:cubicBezTo>
                    <a:cubicBezTo>
                      <a:pt x="0" y="492761"/>
                      <a:pt x="142239" y="635000"/>
                      <a:pt x="317500" y="635000"/>
                    </a:cubicBezTo>
                    <a:cubicBezTo>
                      <a:pt x="492760" y="635000"/>
                      <a:pt x="635000" y="492761"/>
                      <a:pt x="635000" y="317500"/>
                    </a:cubicBezTo>
                  </a:path>
                </a:pathLst>
              </a:custGeom>
              <a:noFill/>
              <a:ln w="6350"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88" name="Freeform 182"/>
              <p:cNvSpPr/>
              <p:nvPr/>
            </p:nvSpPr>
            <p:spPr>
              <a:xfrm>
                <a:off x="2981325" y="7400925"/>
                <a:ext cx="63500" cy="63500"/>
              </a:xfrm>
              <a:custGeom>
                <a:avLst/>
                <a:gdLst/>
                <a:ahLst/>
                <a:cxnLst/>
                <a:rect l="0" t="0" r="0" b="0"/>
                <a:pathLst>
                  <a:path w="635000" h="635000">
                    <a:moveTo>
                      <a:pt x="635000" y="317500"/>
                    </a:moveTo>
                    <a:cubicBezTo>
                      <a:pt x="635000" y="142240"/>
                      <a:pt x="492760" y="0"/>
                      <a:pt x="317500" y="0"/>
                    </a:cubicBezTo>
                    <a:cubicBezTo>
                      <a:pt x="142239" y="0"/>
                      <a:pt x="0" y="142240"/>
                      <a:pt x="0" y="317500"/>
                    </a:cubicBezTo>
                    <a:cubicBezTo>
                      <a:pt x="0" y="492761"/>
                      <a:pt x="142239" y="635000"/>
                      <a:pt x="317500" y="635000"/>
                    </a:cubicBezTo>
                    <a:cubicBezTo>
                      <a:pt x="492760" y="635000"/>
                      <a:pt x="635000" y="492761"/>
                      <a:pt x="635000" y="317500"/>
                    </a:cubicBezTo>
                  </a:path>
                </a:pathLst>
              </a:custGeom>
              <a:noFill/>
              <a:ln w="6350"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89" name="Freeform 183"/>
              <p:cNvSpPr/>
              <p:nvPr/>
            </p:nvSpPr>
            <p:spPr>
              <a:xfrm>
                <a:off x="1955800" y="7092950"/>
                <a:ext cx="63500" cy="63500"/>
              </a:xfrm>
              <a:custGeom>
                <a:avLst/>
                <a:gdLst/>
                <a:ahLst/>
                <a:cxnLst/>
                <a:rect l="0" t="0" r="0" b="0"/>
                <a:pathLst>
                  <a:path w="635000" h="635000">
                    <a:moveTo>
                      <a:pt x="635000" y="317500"/>
                    </a:moveTo>
                    <a:cubicBezTo>
                      <a:pt x="635000" y="142240"/>
                      <a:pt x="492760" y="0"/>
                      <a:pt x="317500" y="0"/>
                    </a:cubicBezTo>
                    <a:cubicBezTo>
                      <a:pt x="142239" y="0"/>
                      <a:pt x="0" y="142240"/>
                      <a:pt x="0" y="317500"/>
                    </a:cubicBezTo>
                    <a:cubicBezTo>
                      <a:pt x="0" y="492761"/>
                      <a:pt x="142239" y="635000"/>
                      <a:pt x="317500" y="635000"/>
                    </a:cubicBezTo>
                    <a:cubicBezTo>
                      <a:pt x="492760" y="635000"/>
                      <a:pt x="635000" y="492761"/>
                      <a:pt x="635000" y="317500"/>
                    </a:cubicBezTo>
                  </a:path>
                </a:pathLst>
              </a:custGeom>
              <a:noFill/>
              <a:ln w="6350"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90" name="Freeform 184"/>
              <p:cNvSpPr/>
              <p:nvPr/>
            </p:nvSpPr>
            <p:spPr>
              <a:xfrm>
                <a:off x="1441450" y="6661150"/>
                <a:ext cx="63500" cy="63500"/>
              </a:xfrm>
              <a:custGeom>
                <a:avLst/>
                <a:gdLst/>
                <a:ahLst/>
                <a:cxnLst/>
                <a:rect l="0" t="0" r="0" b="0"/>
                <a:pathLst>
                  <a:path w="635000" h="635000">
                    <a:moveTo>
                      <a:pt x="635000" y="317500"/>
                    </a:moveTo>
                    <a:cubicBezTo>
                      <a:pt x="635000" y="142240"/>
                      <a:pt x="492760" y="0"/>
                      <a:pt x="317500" y="0"/>
                    </a:cubicBezTo>
                    <a:cubicBezTo>
                      <a:pt x="142239" y="0"/>
                      <a:pt x="0" y="142240"/>
                      <a:pt x="0" y="317500"/>
                    </a:cubicBezTo>
                    <a:cubicBezTo>
                      <a:pt x="0" y="492761"/>
                      <a:pt x="142239" y="635000"/>
                      <a:pt x="317500" y="635000"/>
                    </a:cubicBezTo>
                    <a:cubicBezTo>
                      <a:pt x="492760" y="635000"/>
                      <a:pt x="635000" y="492761"/>
                      <a:pt x="635000" y="317500"/>
                    </a:cubicBezTo>
                  </a:path>
                </a:pathLst>
              </a:custGeom>
              <a:noFill/>
              <a:ln w="6350"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91" name="Freeform 185"/>
              <p:cNvSpPr/>
              <p:nvPr/>
            </p:nvSpPr>
            <p:spPr>
              <a:xfrm>
                <a:off x="6061075" y="5127625"/>
                <a:ext cx="63500" cy="63500"/>
              </a:xfrm>
              <a:custGeom>
                <a:avLst/>
                <a:gdLst/>
                <a:ahLst/>
                <a:cxnLst/>
                <a:rect l="0" t="0" r="0" b="0"/>
                <a:pathLst>
                  <a:path w="635000" h="635000">
                    <a:moveTo>
                      <a:pt x="635000" y="317500"/>
                    </a:moveTo>
                    <a:cubicBezTo>
                      <a:pt x="635000" y="142243"/>
                      <a:pt x="492757" y="0"/>
                      <a:pt x="317500" y="0"/>
                    </a:cubicBezTo>
                    <a:cubicBezTo>
                      <a:pt x="142242" y="0"/>
                      <a:pt x="0" y="142243"/>
                      <a:pt x="0" y="317500"/>
                    </a:cubicBezTo>
                    <a:cubicBezTo>
                      <a:pt x="0" y="492758"/>
                      <a:pt x="142242" y="635000"/>
                      <a:pt x="317500" y="635000"/>
                    </a:cubicBezTo>
                    <a:cubicBezTo>
                      <a:pt x="492757" y="635000"/>
                      <a:pt x="635000" y="492758"/>
                      <a:pt x="635000" y="317500"/>
                    </a:cubicBezTo>
                  </a:path>
                </a:pathLst>
              </a:custGeom>
              <a:noFill/>
              <a:ln w="6350"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92" name="Freeform 186"/>
              <p:cNvSpPr/>
              <p:nvPr/>
            </p:nvSpPr>
            <p:spPr>
              <a:xfrm>
                <a:off x="5035550" y="4918075"/>
                <a:ext cx="63500" cy="63500"/>
              </a:xfrm>
              <a:custGeom>
                <a:avLst/>
                <a:gdLst/>
                <a:ahLst/>
                <a:cxnLst/>
                <a:rect l="0" t="0" r="0" b="0"/>
                <a:pathLst>
                  <a:path w="635000" h="635000">
                    <a:moveTo>
                      <a:pt x="635000" y="317500"/>
                    </a:moveTo>
                    <a:cubicBezTo>
                      <a:pt x="635000" y="142243"/>
                      <a:pt x="492760" y="0"/>
                      <a:pt x="317500" y="0"/>
                    </a:cubicBezTo>
                    <a:cubicBezTo>
                      <a:pt x="142239" y="0"/>
                      <a:pt x="0" y="142243"/>
                      <a:pt x="0" y="317500"/>
                    </a:cubicBezTo>
                    <a:cubicBezTo>
                      <a:pt x="0" y="492758"/>
                      <a:pt x="142239" y="635000"/>
                      <a:pt x="317500" y="635000"/>
                    </a:cubicBezTo>
                    <a:cubicBezTo>
                      <a:pt x="492760" y="635000"/>
                      <a:pt x="635000" y="492758"/>
                      <a:pt x="635000" y="317500"/>
                    </a:cubicBezTo>
                  </a:path>
                </a:pathLst>
              </a:custGeom>
              <a:noFill/>
              <a:ln w="6350"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93" name="Freeform 187"/>
              <p:cNvSpPr/>
              <p:nvPr/>
            </p:nvSpPr>
            <p:spPr>
              <a:xfrm>
                <a:off x="4521200" y="4794250"/>
                <a:ext cx="63500" cy="63500"/>
              </a:xfrm>
              <a:custGeom>
                <a:avLst/>
                <a:gdLst/>
                <a:ahLst/>
                <a:cxnLst/>
                <a:rect l="0" t="0" r="0" b="0"/>
                <a:pathLst>
                  <a:path w="635000" h="635000">
                    <a:moveTo>
                      <a:pt x="635000" y="317500"/>
                    </a:moveTo>
                    <a:cubicBezTo>
                      <a:pt x="635000" y="142243"/>
                      <a:pt x="492760" y="0"/>
                      <a:pt x="317500" y="0"/>
                    </a:cubicBezTo>
                    <a:cubicBezTo>
                      <a:pt x="142239" y="0"/>
                      <a:pt x="0" y="142243"/>
                      <a:pt x="0" y="317500"/>
                    </a:cubicBezTo>
                    <a:cubicBezTo>
                      <a:pt x="0" y="492758"/>
                      <a:pt x="142239" y="635000"/>
                      <a:pt x="317500" y="635000"/>
                    </a:cubicBezTo>
                    <a:cubicBezTo>
                      <a:pt x="492760" y="635000"/>
                      <a:pt x="635000" y="492758"/>
                      <a:pt x="635000" y="317500"/>
                    </a:cubicBezTo>
                  </a:path>
                </a:pathLst>
              </a:custGeom>
              <a:noFill/>
              <a:ln w="6350"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94" name="Freeform 188"/>
              <p:cNvSpPr/>
              <p:nvPr/>
            </p:nvSpPr>
            <p:spPr>
              <a:xfrm>
                <a:off x="4006850" y="4648200"/>
                <a:ext cx="63500" cy="63500"/>
              </a:xfrm>
              <a:custGeom>
                <a:avLst/>
                <a:gdLst/>
                <a:ahLst/>
                <a:cxnLst/>
                <a:rect l="0" t="0" r="0" b="0"/>
                <a:pathLst>
                  <a:path w="635000" h="635000">
                    <a:moveTo>
                      <a:pt x="635000" y="317500"/>
                    </a:moveTo>
                    <a:cubicBezTo>
                      <a:pt x="635000" y="142243"/>
                      <a:pt x="492760" y="0"/>
                      <a:pt x="317500" y="0"/>
                    </a:cubicBezTo>
                    <a:cubicBezTo>
                      <a:pt x="142239" y="0"/>
                      <a:pt x="0" y="142243"/>
                      <a:pt x="0" y="317500"/>
                    </a:cubicBezTo>
                    <a:cubicBezTo>
                      <a:pt x="0" y="492758"/>
                      <a:pt x="142239" y="635000"/>
                      <a:pt x="317500" y="635000"/>
                    </a:cubicBezTo>
                    <a:cubicBezTo>
                      <a:pt x="492760" y="635000"/>
                      <a:pt x="635000" y="492758"/>
                      <a:pt x="635000" y="317500"/>
                    </a:cubicBezTo>
                  </a:path>
                </a:pathLst>
              </a:custGeom>
              <a:noFill/>
              <a:ln w="6350"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95" name="Freeform 189"/>
              <p:cNvSpPr/>
              <p:nvPr/>
            </p:nvSpPr>
            <p:spPr>
              <a:xfrm>
                <a:off x="2981325" y="4292600"/>
                <a:ext cx="63500" cy="63500"/>
              </a:xfrm>
              <a:custGeom>
                <a:avLst/>
                <a:gdLst/>
                <a:ahLst/>
                <a:cxnLst/>
                <a:rect l="0" t="0" r="0" b="0"/>
                <a:pathLst>
                  <a:path w="635000" h="635000">
                    <a:moveTo>
                      <a:pt x="635000" y="317500"/>
                    </a:moveTo>
                    <a:cubicBezTo>
                      <a:pt x="635000" y="142243"/>
                      <a:pt x="492760" y="0"/>
                      <a:pt x="317500" y="0"/>
                    </a:cubicBezTo>
                    <a:cubicBezTo>
                      <a:pt x="142239" y="0"/>
                      <a:pt x="0" y="142243"/>
                      <a:pt x="0" y="317500"/>
                    </a:cubicBezTo>
                    <a:cubicBezTo>
                      <a:pt x="0" y="492758"/>
                      <a:pt x="142239" y="635000"/>
                      <a:pt x="317500" y="635000"/>
                    </a:cubicBezTo>
                    <a:cubicBezTo>
                      <a:pt x="492760" y="635000"/>
                      <a:pt x="635000" y="492758"/>
                      <a:pt x="635000" y="317500"/>
                    </a:cubicBezTo>
                  </a:path>
                </a:pathLst>
              </a:custGeom>
              <a:noFill/>
              <a:ln w="6350"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96" name="Freeform 190"/>
              <p:cNvSpPr/>
              <p:nvPr/>
            </p:nvSpPr>
            <p:spPr>
              <a:xfrm>
                <a:off x="1955800" y="3781425"/>
                <a:ext cx="63500" cy="63500"/>
              </a:xfrm>
              <a:custGeom>
                <a:avLst/>
                <a:gdLst/>
                <a:ahLst/>
                <a:cxnLst/>
                <a:rect l="0" t="0" r="0" b="0"/>
                <a:pathLst>
                  <a:path w="635000" h="635000">
                    <a:moveTo>
                      <a:pt x="635000" y="317500"/>
                    </a:moveTo>
                    <a:cubicBezTo>
                      <a:pt x="635000" y="142243"/>
                      <a:pt x="492760" y="0"/>
                      <a:pt x="317500" y="0"/>
                    </a:cubicBezTo>
                    <a:cubicBezTo>
                      <a:pt x="142239" y="0"/>
                      <a:pt x="0" y="142243"/>
                      <a:pt x="0" y="317500"/>
                    </a:cubicBezTo>
                    <a:cubicBezTo>
                      <a:pt x="0" y="492758"/>
                      <a:pt x="142239" y="635000"/>
                      <a:pt x="317500" y="635000"/>
                    </a:cubicBezTo>
                    <a:cubicBezTo>
                      <a:pt x="492760" y="635000"/>
                      <a:pt x="635000" y="492758"/>
                      <a:pt x="635000" y="317500"/>
                    </a:cubicBezTo>
                  </a:path>
                </a:pathLst>
              </a:custGeom>
              <a:noFill/>
              <a:ln w="6350"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97" name="Freeform 191"/>
              <p:cNvSpPr/>
              <p:nvPr/>
            </p:nvSpPr>
            <p:spPr>
              <a:xfrm>
                <a:off x="1441450" y="3397250"/>
                <a:ext cx="63500" cy="63500"/>
              </a:xfrm>
              <a:custGeom>
                <a:avLst/>
                <a:gdLst/>
                <a:ahLst/>
                <a:cxnLst/>
                <a:rect l="0" t="0" r="0" b="0"/>
                <a:pathLst>
                  <a:path w="635000" h="635000">
                    <a:moveTo>
                      <a:pt x="635000" y="317500"/>
                    </a:moveTo>
                    <a:cubicBezTo>
                      <a:pt x="635000" y="142243"/>
                      <a:pt x="492760" y="0"/>
                      <a:pt x="317500" y="0"/>
                    </a:cubicBezTo>
                    <a:cubicBezTo>
                      <a:pt x="142239" y="0"/>
                      <a:pt x="0" y="142243"/>
                      <a:pt x="0" y="317500"/>
                    </a:cubicBezTo>
                    <a:cubicBezTo>
                      <a:pt x="0" y="492758"/>
                      <a:pt x="142239" y="635000"/>
                      <a:pt x="317500" y="635000"/>
                    </a:cubicBezTo>
                    <a:cubicBezTo>
                      <a:pt x="492760" y="635000"/>
                      <a:pt x="635000" y="492758"/>
                      <a:pt x="635000" y="317500"/>
                    </a:cubicBezTo>
                  </a:path>
                </a:pathLst>
              </a:custGeom>
              <a:noFill/>
              <a:ln w="6350"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98" name="Freeform 192"/>
              <p:cNvSpPr/>
              <p:nvPr/>
            </p:nvSpPr>
            <p:spPr>
              <a:xfrm>
                <a:off x="4521200" y="4527550"/>
                <a:ext cx="63500" cy="63500"/>
              </a:xfrm>
              <a:custGeom>
                <a:avLst/>
                <a:gdLst/>
                <a:ahLst/>
                <a:cxnLst/>
                <a:rect l="0" t="0" r="0" b="0"/>
                <a:pathLst>
                  <a:path w="635000" h="635000">
                    <a:moveTo>
                      <a:pt x="635000" y="317500"/>
                    </a:moveTo>
                    <a:cubicBezTo>
                      <a:pt x="635000" y="142243"/>
                      <a:pt x="492760" y="0"/>
                      <a:pt x="317500" y="0"/>
                    </a:cubicBezTo>
                    <a:cubicBezTo>
                      <a:pt x="142239" y="0"/>
                      <a:pt x="0" y="142243"/>
                      <a:pt x="0" y="317500"/>
                    </a:cubicBezTo>
                    <a:cubicBezTo>
                      <a:pt x="0" y="492758"/>
                      <a:pt x="142239" y="635000"/>
                      <a:pt x="317500" y="635000"/>
                    </a:cubicBezTo>
                    <a:cubicBezTo>
                      <a:pt x="492760" y="635000"/>
                      <a:pt x="635000" y="492758"/>
                      <a:pt x="635000" y="317500"/>
                    </a:cubicBezTo>
                  </a:path>
                </a:pathLst>
              </a:custGeom>
              <a:solidFill>
                <a:srgbClr val="000000">
                  <a:alpha val="100000"/>
                </a:srgbClr>
              </a:solidFill>
              <a:ln w="6350">
                <a:noFill/>
              </a:ln>
            </p:spPr>
            <p:style>
              <a:lnRef idx="2">
                <a:schemeClr val="accent1">
                  <a:shade val="50000"/>
                </a:schemeClr>
              </a:lnRef>
              <a:fillRef idx="1">
                <a:schemeClr val="accent1"/>
              </a:fillRef>
              <a:effectRef idx="0">
                <a:schemeClr val="accent1"/>
              </a:effectRef>
              <a:fontRef idx="minor">
                <a:schemeClr val="lt1"/>
              </a:fontRef>
            </p:style>
          </p:sp>
          <p:sp>
            <p:nvSpPr>
              <p:cNvPr id="99" name="Freeform 193"/>
              <p:cNvSpPr/>
              <p:nvPr/>
            </p:nvSpPr>
            <p:spPr>
              <a:xfrm>
                <a:off x="2981325" y="4102100"/>
                <a:ext cx="63500" cy="63500"/>
              </a:xfrm>
              <a:custGeom>
                <a:avLst/>
                <a:gdLst/>
                <a:ahLst/>
                <a:cxnLst/>
                <a:rect l="0" t="0" r="0" b="0"/>
                <a:pathLst>
                  <a:path w="635000" h="635000">
                    <a:moveTo>
                      <a:pt x="635000" y="317500"/>
                    </a:moveTo>
                    <a:cubicBezTo>
                      <a:pt x="635000" y="142243"/>
                      <a:pt x="492760" y="0"/>
                      <a:pt x="317500" y="0"/>
                    </a:cubicBezTo>
                    <a:cubicBezTo>
                      <a:pt x="142239" y="0"/>
                      <a:pt x="0" y="142243"/>
                      <a:pt x="0" y="317500"/>
                    </a:cubicBezTo>
                    <a:cubicBezTo>
                      <a:pt x="0" y="492758"/>
                      <a:pt x="142239" y="635000"/>
                      <a:pt x="317500" y="635000"/>
                    </a:cubicBezTo>
                    <a:cubicBezTo>
                      <a:pt x="492760" y="635000"/>
                      <a:pt x="635000" y="492758"/>
                      <a:pt x="635000" y="317500"/>
                    </a:cubicBezTo>
                  </a:path>
                </a:pathLst>
              </a:custGeom>
              <a:solidFill>
                <a:srgbClr val="000000">
                  <a:alpha val="100000"/>
                </a:srgbClr>
              </a:solidFill>
              <a:ln w="6350">
                <a:noFill/>
              </a:ln>
            </p:spPr>
            <p:style>
              <a:lnRef idx="2">
                <a:schemeClr val="accent1">
                  <a:shade val="50000"/>
                </a:schemeClr>
              </a:lnRef>
              <a:fillRef idx="1">
                <a:schemeClr val="accent1"/>
              </a:fillRef>
              <a:effectRef idx="0">
                <a:schemeClr val="accent1"/>
              </a:effectRef>
              <a:fontRef idx="minor">
                <a:schemeClr val="lt1"/>
              </a:fontRef>
            </p:style>
          </p:sp>
          <p:sp>
            <p:nvSpPr>
              <p:cNvPr id="100" name="Freeform 194"/>
              <p:cNvSpPr/>
              <p:nvPr/>
            </p:nvSpPr>
            <p:spPr>
              <a:xfrm>
                <a:off x="1955800" y="3651250"/>
                <a:ext cx="63500" cy="63500"/>
              </a:xfrm>
              <a:custGeom>
                <a:avLst/>
                <a:gdLst/>
                <a:ahLst/>
                <a:cxnLst/>
                <a:rect l="0" t="0" r="0" b="0"/>
                <a:pathLst>
                  <a:path w="635000" h="635000">
                    <a:moveTo>
                      <a:pt x="635000" y="317500"/>
                    </a:moveTo>
                    <a:cubicBezTo>
                      <a:pt x="635000" y="142243"/>
                      <a:pt x="492760" y="0"/>
                      <a:pt x="317500" y="0"/>
                    </a:cubicBezTo>
                    <a:cubicBezTo>
                      <a:pt x="142239" y="0"/>
                      <a:pt x="0" y="142243"/>
                      <a:pt x="0" y="317500"/>
                    </a:cubicBezTo>
                    <a:cubicBezTo>
                      <a:pt x="0" y="492758"/>
                      <a:pt x="142239" y="635000"/>
                      <a:pt x="317500" y="635000"/>
                    </a:cubicBezTo>
                    <a:cubicBezTo>
                      <a:pt x="492760" y="635000"/>
                      <a:pt x="635000" y="492758"/>
                      <a:pt x="635000" y="317500"/>
                    </a:cubicBezTo>
                  </a:path>
                </a:pathLst>
              </a:custGeom>
              <a:solidFill>
                <a:srgbClr val="000000">
                  <a:alpha val="100000"/>
                </a:srgbClr>
              </a:solidFill>
              <a:ln w="6350">
                <a:noFill/>
              </a:ln>
            </p:spPr>
            <p:style>
              <a:lnRef idx="2">
                <a:schemeClr val="accent1">
                  <a:shade val="50000"/>
                </a:schemeClr>
              </a:lnRef>
              <a:fillRef idx="1">
                <a:schemeClr val="accent1"/>
              </a:fillRef>
              <a:effectRef idx="0">
                <a:schemeClr val="accent1"/>
              </a:effectRef>
              <a:fontRef idx="minor">
                <a:schemeClr val="lt1"/>
              </a:fontRef>
            </p:style>
          </p:sp>
          <p:sp>
            <p:nvSpPr>
              <p:cNvPr id="101" name="Freeform 195"/>
              <p:cNvSpPr/>
              <p:nvPr/>
            </p:nvSpPr>
            <p:spPr>
              <a:xfrm>
                <a:off x="4521200" y="7359650"/>
                <a:ext cx="63500" cy="63500"/>
              </a:xfrm>
              <a:custGeom>
                <a:avLst/>
                <a:gdLst/>
                <a:ahLst/>
                <a:cxnLst/>
                <a:rect l="0" t="0" r="0" b="0"/>
                <a:pathLst>
                  <a:path w="635000" h="635000">
                    <a:moveTo>
                      <a:pt x="635000" y="317500"/>
                    </a:moveTo>
                    <a:cubicBezTo>
                      <a:pt x="635000" y="142240"/>
                      <a:pt x="492760" y="0"/>
                      <a:pt x="317500" y="0"/>
                    </a:cubicBezTo>
                    <a:cubicBezTo>
                      <a:pt x="142239" y="0"/>
                      <a:pt x="0" y="142240"/>
                      <a:pt x="0" y="317500"/>
                    </a:cubicBezTo>
                    <a:cubicBezTo>
                      <a:pt x="0" y="492761"/>
                      <a:pt x="142239" y="635000"/>
                      <a:pt x="317500" y="635000"/>
                    </a:cubicBezTo>
                    <a:cubicBezTo>
                      <a:pt x="492760" y="635000"/>
                      <a:pt x="635000" y="492761"/>
                      <a:pt x="635000" y="317500"/>
                    </a:cubicBezTo>
                  </a:path>
                </a:pathLst>
              </a:custGeom>
              <a:solidFill>
                <a:srgbClr val="000000">
                  <a:alpha val="100000"/>
                </a:srgbClr>
              </a:solidFill>
              <a:ln w="6350">
                <a:noFill/>
              </a:ln>
            </p:spPr>
            <p:style>
              <a:lnRef idx="2">
                <a:schemeClr val="accent1">
                  <a:shade val="50000"/>
                </a:schemeClr>
              </a:lnRef>
              <a:fillRef idx="1">
                <a:schemeClr val="accent1"/>
              </a:fillRef>
              <a:effectRef idx="0">
                <a:schemeClr val="accent1"/>
              </a:effectRef>
              <a:fontRef idx="minor">
                <a:schemeClr val="lt1"/>
              </a:fontRef>
            </p:style>
          </p:sp>
          <p:sp>
            <p:nvSpPr>
              <p:cNvPr id="102" name="Freeform 196"/>
              <p:cNvSpPr/>
              <p:nvPr/>
            </p:nvSpPr>
            <p:spPr>
              <a:xfrm>
                <a:off x="2981325" y="7102475"/>
                <a:ext cx="63500" cy="63500"/>
              </a:xfrm>
              <a:custGeom>
                <a:avLst/>
                <a:gdLst/>
                <a:ahLst/>
                <a:cxnLst/>
                <a:rect l="0" t="0" r="0" b="0"/>
                <a:pathLst>
                  <a:path w="635000" h="635000">
                    <a:moveTo>
                      <a:pt x="635000" y="317500"/>
                    </a:moveTo>
                    <a:cubicBezTo>
                      <a:pt x="635000" y="142240"/>
                      <a:pt x="492760" y="0"/>
                      <a:pt x="317500" y="0"/>
                    </a:cubicBezTo>
                    <a:cubicBezTo>
                      <a:pt x="142239" y="0"/>
                      <a:pt x="0" y="142240"/>
                      <a:pt x="0" y="317500"/>
                    </a:cubicBezTo>
                    <a:cubicBezTo>
                      <a:pt x="0" y="492761"/>
                      <a:pt x="142239" y="635000"/>
                      <a:pt x="317500" y="635000"/>
                    </a:cubicBezTo>
                    <a:cubicBezTo>
                      <a:pt x="492760" y="635000"/>
                      <a:pt x="635000" y="492761"/>
                      <a:pt x="635000" y="317500"/>
                    </a:cubicBezTo>
                  </a:path>
                </a:pathLst>
              </a:custGeom>
              <a:solidFill>
                <a:srgbClr val="000000">
                  <a:alpha val="100000"/>
                </a:srgbClr>
              </a:solidFill>
              <a:ln w="6350">
                <a:noFill/>
              </a:ln>
            </p:spPr>
            <p:style>
              <a:lnRef idx="2">
                <a:schemeClr val="accent1">
                  <a:shade val="50000"/>
                </a:schemeClr>
              </a:lnRef>
              <a:fillRef idx="1">
                <a:schemeClr val="accent1"/>
              </a:fillRef>
              <a:effectRef idx="0">
                <a:schemeClr val="accent1"/>
              </a:effectRef>
              <a:fontRef idx="minor">
                <a:schemeClr val="lt1"/>
              </a:fontRef>
            </p:style>
          </p:sp>
          <p:sp>
            <p:nvSpPr>
              <p:cNvPr id="103" name="Freeform 197"/>
              <p:cNvSpPr/>
              <p:nvPr/>
            </p:nvSpPr>
            <p:spPr>
              <a:xfrm>
                <a:off x="1955800" y="6673850"/>
                <a:ext cx="63500" cy="63500"/>
              </a:xfrm>
              <a:custGeom>
                <a:avLst/>
                <a:gdLst/>
                <a:ahLst/>
                <a:cxnLst/>
                <a:rect l="0" t="0" r="0" b="0"/>
                <a:pathLst>
                  <a:path w="635000" h="635000">
                    <a:moveTo>
                      <a:pt x="635000" y="317500"/>
                    </a:moveTo>
                    <a:cubicBezTo>
                      <a:pt x="635000" y="142240"/>
                      <a:pt x="492760" y="0"/>
                      <a:pt x="317500" y="0"/>
                    </a:cubicBezTo>
                    <a:cubicBezTo>
                      <a:pt x="142239" y="0"/>
                      <a:pt x="0" y="142240"/>
                      <a:pt x="0" y="317500"/>
                    </a:cubicBezTo>
                    <a:cubicBezTo>
                      <a:pt x="0" y="492761"/>
                      <a:pt x="142239" y="635000"/>
                      <a:pt x="317500" y="635000"/>
                    </a:cubicBezTo>
                    <a:cubicBezTo>
                      <a:pt x="492760" y="635000"/>
                      <a:pt x="635000" y="492761"/>
                      <a:pt x="635000" y="317500"/>
                    </a:cubicBezTo>
                  </a:path>
                </a:pathLst>
              </a:custGeom>
              <a:solidFill>
                <a:srgbClr val="000000">
                  <a:alpha val="100000"/>
                </a:srgbClr>
              </a:solidFill>
              <a:ln w="6350">
                <a:noFill/>
              </a:ln>
            </p:spPr>
            <p:style>
              <a:lnRef idx="2">
                <a:schemeClr val="accent1">
                  <a:shade val="50000"/>
                </a:schemeClr>
              </a:lnRef>
              <a:fillRef idx="1">
                <a:schemeClr val="accent1"/>
              </a:fillRef>
              <a:effectRef idx="0">
                <a:schemeClr val="accent1"/>
              </a:effectRef>
              <a:fontRef idx="minor">
                <a:schemeClr val="lt1"/>
              </a:fontRef>
            </p:style>
          </p:sp>
          <p:sp>
            <p:nvSpPr>
              <p:cNvPr id="104" name="Freeform 198"/>
              <p:cNvSpPr/>
              <p:nvPr/>
            </p:nvSpPr>
            <p:spPr>
              <a:xfrm>
                <a:off x="4521200" y="3848100"/>
                <a:ext cx="63500" cy="63500"/>
              </a:xfrm>
              <a:custGeom>
                <a:avLst/>
                <a:gdLst/>
                <a:ahLst/>
                <a:cxnLst/>
                <a:rect l="0" t="0" r="0" b="0"/>
                <a:pathLst>
                  <a:path w="635000" h="635000">
                    <a:moveTo>
                      <a:pt x="317500" y="0"/>
                    </a:moveTo>
                    <a:lnTo>
                      <a:pt x="0" y="635000"/>
                    </a:lnTo>
                    <a:lnTo>
                      <a:pt x="635000" y="635000"/>
                    </a:lnTo>
                    <a:close/>
                    <a:moveTo>
                      <a:pt x="23241000" y="68453000"/>
                    </a:moveTo>
                  </a:path>
                </a:pathLst>
              </a:custGeom>
              <a:noFill/>
              <a:ln w="6350"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05" name="Freeform 199"/>
              <p:cNvSpPr/>
              <p:nvPr/>
            </p:nvSpPr>
            <p:spPr>
              <a:xfrm>
                <a:off x="2981325" y="3505200"/>
                <a:ext cx="63500" cy="63500"/>
              </a:xfrm>
              <a:custGeom>
                <a:avLst/>
                <a:gdLst/>
                <a:ahLst/>
                <a:cxnLst/>
                <a:rect l="0" t="0" r="0" b="0"/>
                <a:pathLst>
                  <a:path w="635000" h="635000">
                    <a:moveTo>
                      <a:pt x="317500" y="0"/>
                    </a:moveTo>
                    <a:lnTo>
                      <a:pt x="0" y="635000"/>
                    </a:lnTo>
                    <a:lnTo>
                      <a:pt x="635000" y="635000"/>
                    </a:lnTo>
                    <a:close/>
                    <a:moveTo>
                      <a:pt x="42068750" y="71882000"/>
                    </a:moveTo>
                  </a:path>
                </a:pathLst>
              </a:custGeom>
              <a:noFill/>
              <a:ln w="6350"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06" name="Freeform 200"/>
              <p:cNvSpPr/>
              <p:nvPr/>
            </p:nvSpPr>
            <p:spPr>
              <a:xfrm>
                <a:off x="1955800" y="3209925"/>
                <a:ext cx="63500" cy="63500"/>
              </a:xfrm>
              <a:custGeom>
                <a:avLst/>
                <a:gdLst/>
                <a:ahLst/>
                <a:cxnLst/>
                <a:rect l="0" t="0" r="0" b="0"/>
                <a:pathLst>
                  <a:path w="635000" h="635000">
                    <a:moveTo>
                      <a:pt x="317500" y="0"/>
                    </a:moveTo>
                    <a:lnTo>
                      <a:pt x="0" y="635000"/>
                    </a:lnTo>
                    <a:lnTo>
                      <a:pt x="635000" y="635000"/>
                    </a:lnTo>
                    <a:close/>
                    <a:moveTo>
                      <a:pt x="55276750" y="74834750"/>
                    </a:moveTo>
                  </a:path>
                </a:pathLst>
              </a:custGeom>
              <a:noFill/>
              <a:ln w="6350"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07" name="Freeform 201"/>
              <p:cNvSpPr/>
              <p:nvPr/>
            </p:nvSpPr>
            <p:spPr>
              <a:xfrm>
                <a:off x="4521200" y="7185025"/>
                <a:ext cx="63500" cy="63500"/>
              </a:xfrm>
              <a:custGeom>
                <a:avLst/>
                <a:gdLst/>
                <a:ahLst/>
                <a:cxnLst/>
                <a:rect l="0" t="0" r="0" b="0"/>
                <a:pathLst>
                  <a:path w="635000" h="635000">
                    <a:moveTo>
                      <a:pt x="317500" y="0"/>
                    </a:moveTo>
                    <a:lnTo>
                      <a:pt x="0" y="635000"/>
                    </a:lnTo>
                    <a:lnTo>
                      <a:pt x="635000" y="635000"/>
                    </a:lnTo>
                    <a:close/>
                    <a:moveTo>
                      <a:pt x="-10128250" y="35083750"/>
                    </a:moveTo>
                  </a:path>
                </a:pathLst>
              </a:custGeom>
              <a:noFill/>
              <a:ln w="6350"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08" name="Freeform 202"/>
              <p:cNvSpPr/>
              <p:nvPr/>
            </p:nvSpPr>
            <p:spPr>
              <a:xfrm>
                <a:off x="2981325" y="6877050"/>
                <a:ext cx="63500" cy="63500"/>
              </a:xfrm>
              <a:custGeom>
                <a:avLst/>
                <a:gdLst/>
                <a:ahLst/>
                <a:cxnLst/>
                <a:rect l="0" t="0" r="0" b="0"/>
                <a:pathLst>
                  <a:path w="635000" h="635000">
                    <a:moveTo>
                      <a:pt x="317500" y="0"/>
                    </a:moveTo>
                    <a:lnTo>
                      <a:pt x="0" y="635000"/>
                    </a:lnTo>
                    <a:lnTo>
                      <a:pt x="635000" y="635000"/>
                    </a:lnTo>
                    <a:close/>
                    <a:moveTo>
                      <a:pt x="8350250" y="38163500"/>
                    </a:moveTo>
                  </a:path>
                </a:pathLst>
              </a:custGeom>
              <a:noFill/>
              <a:ln w="6350"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09" name="Freeform 203"/>
              <p:cNvSpPr/>
              <p:nvPr/>
            </p:nvSpPr>
            <p:spPr>
              <a:xfrm>
                <a:off x="1955800" y="6356350"/>
                <a:ext cx="63500" cy="63500"/>
              </a:xfrm>
              <a:custGeom>
                <a:avLst/>
                <a:gdLst/>
                <a:ahLst/>
                <a:cxnLst/>
                <a:rect l="0" t="0" r="0" b="0"/>
                <a:pathLst>
                  <a:path w="635000" h="635000">
                    <a:moveTo>
                      <a:pt x="317500" y="0"/>
                    </a:moveTo>
                    <a:lnTo>
                      <a:pt x="0" y="635000"/>
                    </a:lnTo>
                    <a:lnTo>
                      <a:pt x="635000" y="635000"/>
                    </a:lnTo>
                    <a:close/>
                    <a:moveTo>
                      <a:pt x="23812500" y="43370500"/>
                    </a:moveTo>
                  </a:path>
                </a:pathLst>
              </a:custGeom>
              <a:noFill/>
              <a:ln w="6350"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grpSp>
        <p:cxnSp>
          <p:nvCxnSpPr>
            <p:cNvPr id="122" name="Straight Connector 121"/>
            <p:cNvCxnSpPr/>
            <p:nvPr/>
          </p:nvCxnSpPr>
          <p:spPr>
            <a:xfrm>
              <a:off x="7008636" y="2134649"/>
              <a:ext cx="307995" cy="218368"/>
            </a:xfrm>
            <a:prstGeom prst="line">
              <a:avLst/>
            </a:prstGeom>
            <a:ln w="12700">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124" name="Straight Connector 123"/>
            <p:cNvCxnSpPr/>
            <p:nvPr/>
          </p:nvCxnSpPr>
          <p:spPr>
            <a:xfrm>
              <a:off x="7396167" y="2417835"/>
              <a:ext cx="694327" cy="329079"/>
            </a:xfrm>
            <a:prstGeom prst="line">
              <a:avLst/>
            </a:prstGeom>
            <a:ln w="12700">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126" name="Straight Connector 125"/>
            <p:cNvCxnSpPr/>
            <p:nvPr/>
          </p:nvCxnSpPr>
          <p:spPr>
            <a:xfrm>
              <a:off x="8192427" y="2799752"/>
              <a:ext cx="653055" cy="219065"/>
            </a:xfrm>
            <a:prstGeom prst="line">
              <a:avLst/>
            </a:prstGeom>
            <a:ln w="12700">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128" name="Straight Connector 127"/>
            <p:cNvCxnSpPr/>
            <p:nvPr/>
          </p:nvCxnSpPr>
          <p:spPr>
            <a:xfrm>
              <a:off x="8984466" y="3060089"/>
              <a:ext cx="269860" cy="81329"/>
            </a:xfrm>
            <a:prstGeom prst="line">
              <a:avLst/>
            </a:prstGeom>
            <a:ln w="12700">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130" name="Straight Connector 129"/>
            <p:cNvCxnSpPr/>
            <p:nvPr/>
          </p:nvCxnSpPr>
          <p:spPr>
            <a:xfrm>
              <a:off x="9384658" y="3171763"/>
              <a:ext cx="250082" cy="69191"/>
            </a:xfrm>
            <a:prstGeom prst="line">
              <a:avLst/>
            </a:prstGeom>
            <a:ln w="12700">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132" name="Straight Connector 131"/>
            <p:cNvCxnSpPr/>
            <p:nvPr/>
          </p:nvCxnSpPr>
          <p:spPr>
            <a:xfrm>
              <a:off x="9761838" y="3273728"/>
              <a:ext cx="677856" cy="120780"/>
            </a:xfrm>
            <a:prstGeom prst="line">
              <a:avLst/>
            </a:prstGeom>
            <a:ln w="12700">
              <a:solidFill>
                <a:srgbClr val="FF0000"/>
              </a:solidFill>
              <a:prstDash val="sysDot"/>
            </a:ln>
          </p:spPr>
          <p:style>
            <a:lnRef idx="1">
              <a:schemeClr val="accent1"/>
            </a:lnRef>
            <a:fillRef idx="0">
              <a:schemeClr val="accent1"/>
            </a:fillRef>
            <a:effectRef idx="0">
              <a:schemeClr val="accent1"/>
            </a:effectRef>
            <a:fontRef idx="minor">
              <a:schemeClr val="tx1"/>
            </a:fontRef>
          </p:style>
        </p:cxnSp>
        <p:sp>
          <p:nvSpPr>
            <p:cNvPr id="325" name="TextBox 324"/>
            <p:cNvSpPr txBox="1"/>
            <p:nvPr/>
          </p:nvSpPr>
          <p:spPr>
            <a:xfrm>
              <a:off x="8008284" y="5873961"/>
              <a:ext cx="1397562" cy="338554"/>
            </a:xfrm>
            <a:prstGeom prst="rect">
              <a:avLst/>
            </a:prstGeom>
            <a:noFill/>
          </p:spPr>
          <p:txBody>
            <a:bodyPr wrap="none" rtlCol="0">
              <a:spAutoFit/>
            </a:bodyPr>
            <a:lstStyle/>
            <a:p>
              <a:r>
                <a:rPr lang="en-US" sz="1600" dirty="0" smtClean="0"/>
                <a:t>Pressure  [bar]</a:t>
              </a:r>
              <a:endParaRPr lang="en-GB" sz="1600" dirty="0"/>
            </a:p>
          </p:txBody>
        </p:sp>
        <p:sp>
          <p:nvSpPr>
            <p:cNvPr id="119" name="TextBox 118"/>
            <p:cNvSpPr txBox="1"/>
            <p:nvPr/>
          </p:nvSpPr>
          <p:spPr>
            <a:xfrm>
              <a:off x="8162090" y="4198959"/>
              <a:ext cx="1161793" cy="338554"/>
            </a:xfrm>
            <a:prstGeom prst="rect">
              <a:avLst/>
            </a:prstGeom>
            <a:noFill/>
          </p:spPr>
          <p:txBody>
            <a:bodyPr wrap="none" rtlCol="0">
              <a:spAutoFit/>
            </a:bodyPr>
            <a:lstStyle/>
            <a:p>
              <a:r>
                <a:rPr lang="en-US" sz="1600" b="1" dirty="0" smtClean="0"/>
                <a:t>K threshold</a:t>
              </a:r>
              <a:endParaRPr lang="en-GB" sz="1600" b="1" dirty="0"/>
            </a:p>
          </p:txBody>
        </p:sp>
        <p:sp>
          <p:nvSpPr>
            <p:cNvPr id="120" name="TextBox 119"/>
            <p:cNvSpPr txBox="1"/>
            <p:nvPr/>
          </p:nvSpPr>
          <p:spPr>
            <a:xfrm>
              <a:off x="7453476" y="1526952"/>
              <a:ext cx="2719919" cy="338554"/>
            </a:xfrm>
            <a:prstGeom prst="rect">
              <a:avLst/>
            </a:prstGeom>
            <a:noFill/>
          </p:spPr>
          <p:txBody>
            <a:bodyPr wrap="square" rtlCol="0">
              <a:spAutoFit/>
            </a:bodyPr>
            <a:lstStyle/>
            <a:p>
              <a:r>
                <a:rPr lang="en-US" sz="1600" b="1" dirty="0" smtClean="0"/>
                <a:t>3</a:t>
              </a:r>
              <a:r>
                <a:rPr lang="el-GR" sz="1600" b="1" dirty="0" smtClean="0"/>
                <a:t>σ</a:t>
              </a:r>
              <a:r>
                <a:rPr lang="en-US" sz="1600" b="1" dirty="0" smtClean="0"/>
                <a:t> K-</a:t>
              </a:r>
              <a:r>
                <a:rPr lang="el-GR" sz="1600" b="1" dirty="0" smtClean="0"/>
                <a:t>π</a:t>
              </a:r>
              <a:r>
                <a:rPr lang="en-US" sz="1600" b="1" dirty="0" smtClean="0"/>
                <a:t> separation</a:t>
              </a:r>
              <a:r>
                <a:rPr lang="en-US" sz="1600" b="1" dirty="0"/>
                <a:t> </a:t>
              </a:r>
              <a:r>
                <a:rPr lang="en-US" sz="1600" dirty="0" smtClean="0"/>
                <a:t>upper limit</a:t>
              </a:r>
              <a:endParaRPr lang="en-GB" sz="1600" dirty="0"/>
            </a:p>
          </p:txBody>
        </p:sp>
        <p:sp>
          <p:nvSpPr>
            <p:cNvPr id="326" name="TextBox 325"/>
            <p:cNvSpPr txBox="1"/>
            <p:nvPr/>
          </p:nvSpPr>
          <p:spPr>
            <a:xfrm>
              <a:off x="9381339" y="5308253"/>
              <a:ext cx="595035" cy="338554"/>
            </a:xfrm>
            <a:prstGeom prst="rect">
              <a:avLst/>
            </a:prstGeom>
            <a:noFill/>
          </p:spPr>
          <p:txBody>
            <a:bodyPr wrap="none" rtlCol="0">
              <a:spAutoFit/>
            </a:bodyPr>
            <a:lstStyle/>
            <a:p>
              <a:r>
                <a:rPr lang="en-US" sz="1600" dirty="0" smtClean="0">
                  <a:solidFill>
                    <a:srgbClr val="FF0000"/>
                  </a:solidFill>
                </a:rPr>
                <a:t>C</a:t>
              </a:r>
              <a:r>
                <a:rPr lang="en-US" sz="1600" baseline="-25000" dirty="0" smtClean="0">
                  <a:solidFill>
                    <a:srgbClr val="FF0000"/>
                  </a:solidFill>
                </a:rPr>
                <a:t>4</a:t>
              </a:r>
              <a:r>
                <a:rPr lang="en-US" sz="1600" dirty="0" smtClean="0">
                  <a:solidFill>
                    <a:srgbClr val="FF0000"/>
                  </a:solidFill>
                </a:rPr>
                <a:t>F</a:t>
              </a:r>
              <a:r>
                <a:rPr lang="en-US" sz="1600" baseline="-25000" dirty="0" smtClean="0">
                  <a:solidFill>
                    <a:srgbClr val="FF0000"/>
                  </a:solidFill>
                </a:rPr>
                <a:t>10</a:t>
              </a:r>
              <a:endParaRPr lang="en-GB" sz="1600" baseline="-25000" dirty="0">
                <a:solidFill>
                  <a:srgbClr val="FF0000"/>
                </a:solidFill>
              </a:endParaRPr>
            </a:p>
          </p:txBody>
        </p:sp>
        <p:sp>
          <p:nvSpPr>
            <p:cNvPr id="327" name="TextBox 326"/>
            <p:cNvSpPr txBox="1"/>
            <p:nvPr/>
          </p:nvSpPr>
          <p:spPr>
            <a:xfrm>
              <a:off x="9371050" y="4933887"/>
              <a:ext cx="693844" cy="338554"/>
            </a:xfrm>
            <a:prstGeom prst="rect">
              <a:avLst/>
            </a:prstGeom>
            <a:noFill/>
          </p:spPr>
          <p:txBody>
            <a:bodyPr wrap="none" rtlCol="0">
              <a:spAutoFit/>
            </a:bodyPr>
            <a:lstStyle/>
            <a:p>
              <a:r>
                <a:rPr lang="en-US" sz="1600" dirty="0" smtClean="0">
                  <a:solidFill>
                    <a:srgbClr val="00B050"/>
                  </a:solidFill>
                </a:rPr>
                <a:t>xenon</a:t>
              </a:r>
              <a:endParaRPr lang="en-GB" sz="1600" dirty="0">
                <a:solidFill>
                  <a:srgbClr val="00B050"/>
                </a:solidFill>
              </a:endParaRPr>
            </a:p>
          </p:txBody>
        </p:sp>
        <p:sp>
          <p:nvSpPr>
            <p:cNvPr id="328" name="TextBox 327"/>
            <p:cNvSpPr txBox="1"/>
            <p:nvPr/>
          </p:nvSpPr>
          <p:spPr>
            <a:xfrm>
              <a:off x="9361066" y="4734439"/>
              <a:ext cx="457176" cy="338554"/>
            </a:xfrm>
            <a:prstGeom prst="rect">
              <a:avLst/>
            </a:prstGeom>
            <a:noFill/>
          </p:spPr>
          <p:txBody>
            <a:bodyPr wrap="none" rtlCol="0">
              <a:spAutoFit/>
            </a:bodyPr>
            <a:lstStyle/>
            <a:p>
              <a:r>
                <a:rPr lang="en-US" sz="1600" dirty="0" smtClean="0">
                  <a:solidFill>
                    <a:srgbClr val="0070C0"/>
                  </a:solidFill>
                </a:rPr>
                <a:t>CF</a:t>
              </a:r>
              <a:r>
                <a:rPr lang="en-US" sz="1600" baseline="-25000" dirty="0" smtClean="0">
                  <a:solidFill>
                    <a:srgbClr val="0070C0"/>
                  </a:solidFill>
                </a:rPr>
                <a:t>4</a:t>
              </a:r>
              <a:endParaRPr lang="en-GB" sz="1600" baseline="-25000" dirty="0">
                <a:solidFill>
                  <a:srgbClr val="0070C0"/>
                </a:solidFill>
              </a:endParaRPr>
            </a:p>
          </p:txBody>
        </p:sp>
        <p:sp>
          <p:nvSpPr>
            <p:cNvPr id="311" name="Oval 310"/>
            <p:cNvSpPr/>
            <p:nvPr/>
          </p:nvSpPr>
          <p:spPr>
            <a:xfrm>
              <a:off x="7328991" y="2352640"/>
              <a:ext cx="58798" cy="5879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29" name="Straight Connector 328"/>
            <p:cNvCxnSpPr/>
            <p:nvPr/>
          </p:nvCxnSpPr>
          <p:spPr>
            <a:xfrm>
              <a:off x="7006456" y="4622111"/>
              <a:ext cx="297957" cy="246108"/>
            </a:xfrm>
            <a:prstGeom prst="line">
              <a:avLst/>
            </a:prstGeom>
            <a:ln w="12700">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332" name="Straight Connector 331"/>
            <p:cNvCxnSpPr/>
            <p:nvPr/>
          </p:nvCxnSpPr>
          <p:spPr>
            <a:xfrm>
              <a:off x="8984466" y="5249593"/>
              <a:ext cx="277983" cy="33673"/>
            </a:xfrm>
            <a:prstGeom prst="line">
              <a:avLst/>
            </a:prstGeom>
            <a:ln w="12700">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333" name="Straight Connector 332"/>
            <p:cNvCxnSpPr/>
            <p:nvPr/>
          </p:nvCxnSpPr>
          <p:spPr>
            <a:xfrm>
              <a:off x="9379399" y="5297114"/>
              <a:ext cx="260793" cy="13464"/>
            </a:xfrm>
            <a:prstGeom prst="line">
              <a:avLst/>
            </a:prstGeom>
            <a:ln w="12700">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334" name="Straight Connector 333"/>
            <p:cNvCxnSpPr/>
            <p:nvPr/>
          </p:nvCxnSpPr>
          <p:spPr>
            <a:xfrm>
              <a:off x="9778067" y="5310578"/>
              <a:ext cx="667374" cy="43201"/>
            </a:xfrm>
            <a:prstGeom prst="line">
              <a:avLst/>
            </a:prstGeom>
            <a:ln w="12700">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341" name="Straight Connector 340"/>
            <p:cNvCxnSpPr/>
            <p:nvPr/>
          </p:nvCxnSpPr>
          <p:spPr>
            <a:xfrm>
              <a:off x="7425876" y="4942215"/>
              <a:ext cx="651801" cy="189155"/>
            </a:xfrm>
            <a:prstGeom prst="line">
              <a:avLst/>
            </a:prstGeom>
            <a:ln w="12700">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342" name="Straight Connector 341"/>
            <p:cNvCxnSpPr/>
            <p:nvPr/>
          </p:nvCxnSpPr>
          <p:spPr>
            <a:xfrm>
              <a:off x="8192427" y="5160133"/>
              <a:ext cx="675511" cy="82469"/>
            </a:xfrm>
            <a:prstGeom prst="line">
              <a:avLst/>
            </a:prstGeom>
            <a:ln w="12700">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343" name="Straight Connector 342"/>
            <p:cNvCxnSpPr/>
            <p:nvPr/>
          </p:nvCxnSpPr>
          <p:spPr>
            <a:xfrm>
              <a:off x="7399836" y="4621315"/>
              <a:ext cx="689432" cy="274124"/>
            </a:xfrm>
            <a:prstGeom prst="line">
              <a:avLst/>
            </a:prstGeom>
            <a:ln w="12700">
              <a:solidFill>
                <a:srgbClr val="00B050"/>
              </a:solidFill>
              <a:prstDash val="sysDot"/>
            </a:ln>
          </p:spPr>
          <p:style>
            <a:lnRef idx="1">
              <a:schemeClr val="accent1"/>
            </a:lnRef>
            <a:fillRef idx="0">
              <a:schemeClr val="accent1"/>
            </a:fillRef>
            <a:effectRef idx="0">
              <a:schemeClr val="accent1"/>
            </a:effectRef>
            <a:fontRef idx="minor">
              <a:schemeClr val="tx1"/>
            </a:fontRef>
          </p:style>
        </p:cxnSp>
        <p:cxnSp>
          <p:nvCxnSpPr>
            <p:cNvPr id="344" name="Straight Connector 343"/>
            <p:cNvCxnSpPr/>
            <p:nvPr/>
          </p:nvCxnSpPr>
          <p:spPr>
            <a:xfrm>
              <a:off x="8192427" y="4931147"/>
              <a:ext cx="1061899" cy="168331"/>
            </a:xfrm>
            <a:prstGeom prst="line">
              <a:avLst/>
            </a:prstGeom>
            <a:ln w="12700">
              <a:solidFill>
                <a:srgbClr val="00B050"/>
              </a:solidFill>
              <a:prstDash val="sysDot"/>
            </a:ln>
          </p:spPr>
          <p:style>
            <a:lnRef idx="1">
              <a:schemeClr val="accent1"/>
            </a:lnRef>
            <a:fillRef idx="0">
              <a:schemeClr val="accent1"/>
            </a:fillRef>
            <a:effectRef idx="0">
              <a:schemeClr val="accent1"/>
            </a:effectRef>
            <a:fontRef idx="minor">
              <a:schemeClr val="tx1"/>
            </a:fontRef>
          </p:style>
        </p:cxnSp>
        <p:cxnSp>
          <p:nvCxnSpPr>
            <p:cNvPr id="347" name="Straight Connector 346"/>
            <p:cNvCxnSpPr/>
            <p:nvPr/>
          </p:nvCxnSpPr>
          <p:spPr>
            <a:xfrm>
              <a:off x="7404056" y="4388888"/>
              <a:ext cx="680269" cy="351449"/>
            </a:xfrm>
            <a:prstGeom prst="line">
              <a:avLst/>
            </a:prstGeom>
            <a:ln w="12700">
              <a:solidFill>
                <a:srgbClr val="0070C0"/>
              </a:solidFill>
              <a:prstDash val="sysDot"/>
            </a:ln>
          </p:spPr>
          <p:style>
            <a:lnRef idx="1">
              <a:schemeClr val="accent1"/>
            </a:lnRef>
            <a:fillRef idx="0">
              <a:schemeClr val="accent1"/>
            </a:fillRef>
            <a:effectRef idx="0">
              <a:schemeClr val="accent1"/>
            </a:effectRef>
            <a:fontRef idx="minor">
              <a:schemeClr val="tx1"/>
            </a:fontRef>
          </p:style>
        </p:cxnSp>
        <p:cxnSp>
          <p:nvCxnSpPr>
            <p:cNvPr id="348" name="Straight Connector 347"/>
            <p:cNvCxnSpPr/>
            <p:nvPr/>
          </p:nvCxnSpPr>
          <p:spPr>
            <a:xfrm>
              <a:off x="8186705" y="4781032"/>
              <a:ext cx="1067621" cy="207740"/>
            </a:xfrm>
            <a:prstGeom prst="line">
              <a:avLst/>
            </a:prstGeom>
            <a:ln w="12700">
              <a:solidFill>
                <a:srgbClr val="0070C0"/>
              </a:solidFill>
              <a:prstDash val="sysDot"/>
            </a:ln>
          </p:spPr>
          <p:style>
            <a:lnRef idx="1">
              <a:schemeClr val="accent1"/>
            </a:lnRef>
            <a:fillRef idx="0">
              <a:schemeClr val="accent1"/>
            </a:fillRef>
            <a:effectRef idx="0">
              <a:schemeClr val="accent1"/>
            </a:effectRef>
            <a:fontRef idx="minor">
              <a:schemeClr val="tx1"/>
            </a:fontRef>
          </p:style>
        </p:cxnSp>
        <p:cxnSp>
          <p:nvCxnSpPr>
            <p:cNvPr id="351" name="Straight Connector 350"/>
            <p:cNvCxnSpPr/>
            <p:nvPr/>
          </p:nvCxnSpPr>
          <p:spPr>
            <a:xfrm>
              <a:off x="7399654" y="2313593"/>
              <a:ext cx="689432" cy="274124"/>
            </a:xfrm>
            <a:prstGeom prst="line">
              <a:avLst/>
            </a:prstGeom>
            <a:ln w="12700">
              <a:solidFill>
                <a:srgbClr val="00B050"/>
              </a:solidFill>
              <a:prstDash val="sysDot"/>
            </a:ln>
          </p:spPr>
          <p:style>
            <a:lnRef idx="1">
              <a:schemeClr val="accent1"/>
            </a:lnRef>
            <a:fillRef idx="0">
              <a:schemeClr val="accent1"/>
            </a:fillRef>
            <a:effectRef idx="0">
              <a:schemeClr val="accent1"/>
            </a:effectRef>
            <a:fontRef idx="minor">
              <a:schemeClr val="tx1"/>
            </a:fontRef>
          </p:style>
        </p:cxnSp>
        <p:cxnSp>
          <p:nvCxnSpPr>
            <p:cNvPr id="352" name="Straight Connector 351"/>
            <p:cNvCxnSpPr/>
            <p:nvPr/>
          </p:nvCxnSpPr>
          <p:spPr>
            <a:xfrm>
              <a:off x="8192245" y="2637072"/>
              <a:ext cx="1070204" cy="307587"/>
            </a:xfrm>
            <a:prstGeom prst="line">
              <a:avLst/>
            </a:prstGeom>
            <a:ln w="12700">
              <a:solidFill>
                <a:srgbClr val="00B050"/>
              </a:solidFill>
              <a:prstDash val="sysDot"/>
            </a:ln>
          </p:spPr>
          <p:style>
            <a:lnRef idx="1">
              <a:schemeClr val="accent1"/>
            </a:lnRef>
            <a:fillRef idx="0">
              <a:schemeClr val="accent1"/>
            </a:fillRef>
            <a:effectRef idx="0">
              <a:schemeClr val="accent1"/>
            </a:effectRef>
            <a:fontRef idx="minor">
              <a:schemeClr val="tx1"/>
            </a:fontRef>
          </p:style>
        </p:cxnSp>
        <p:cxnSp>
          <p:nvCxnSpPr>
            <p:cNvPr id="353" name="Straight Connector 352"/>
            <p:cNvCxnSpPr/>
            <p:nvPr/>
          </p:nvCxnSpPr>
          <p:spPr>
            <a:xfrm>
              <a:off x="7411178" y="1969625"/>
              <a:ext cx="653207" cy="194935"/>
            </a:xfrm>
            <a:prstGeom prst="line">
              <a:avLst/>
            </a:prstGeom>
            <a:ln w="12700">
              <a:solidFill>
                <a:srgbClr val="0070C0"/>
              </a:solidFill>
              <a:prstDash val="sysDot"/>
            </a:ln>
          </p:spPr>
          <p:style>
            <a:lnRef idx="1">
              <a:schemeClr val="accent1"/>
            </a:lnRef>
            <a:fillRef idx="0">
              <a:schemeClr val="accent1"/>
            </a:fillRef>
            <a:effectRef idx="0">
              <a:schemeClr val="accent1"/>
            </a:effectRef>
            <a:fontRef idx="minor">
              <a:schemeClr val="tx1"/>
            </a:fontRef>
          </p:style>
        </p:cxnSp>
        <p:cxnSp>
          <p:nvCxnSpPr>
            <p:cNvPr id="354" name="Straight Connector 353"/>
            <p:cNvCxnSpPr/>
            <p:nvPr/>
          </p:nvCxnSpPr>
          <p:spPr>
            <a:xfrm>
              <a:off x="8203535" y="2201925"/>
              <a:ext cx="1050791" cy="228540"/>
            </a:xfrm>
            <a:prstGeom prst="line">
              <a:avLst/>
            </a:prstGeom>
            <a:ln w="12700">
              <a:solidFill>
                <a:srgbClr val="0070C0"/>
              </a:solidFill>
              <a:prstDash val="sysDot"/>
            </a:ln>
          </p:spPr>
          <p:style>
            <a:lnRef idx="1">
              <a:schemeClr val="accent1"/>
            </a:lnRef>
            <a:fillRef idx="0">
              <a:schemeClr val="accent1"/>
            </a:fillRef>
            <a:effectRef idx="0">
              <a:schemeClr val="accent1"/>
            </a:effectRef>
            <a:fontRef idx="minor">
              <a:schemeClr val="tx1"/>
            </a:fontRef>
          </p:style>
        </p:cxnSp>
        <p:sp>
          <p:nvSpPr>
            <p:cNvPr id="355" name="Oval 354"/>
            <p:cNvSpPr/>
            <p:nvPr/>
          </p:nvSpPr>
          <p:spPr>
            <a:xfrm>
              <a:off x="7326973" y="4883258"/>
              <a:ext cx="58798" cy="5879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6" name="Oval 355"/>
            <p:cNvSpPr/>
            <p:nvPr/>
          </p:nvSpPr>
          <p:spPr>
            <a:xfrm>
              <a:off x="9290821" y="2922915"/>
              <a:ext cx="58798" cy="58798"/>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7" name="Oval 356"/>
            <p:cNvSpPr/>
            <p:nvPr/>
          </p:nvSpPr>
          <p:spPr>
            <a:xfrm>
              <a:off x="9290821" y="5088280"/>
              <a:ext cx="58798" cy="58798"/>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8" name="TextBox 357"/>
            <p:cNvSpPr txBox="1"/>
            <p:nvPr/>
          </p:nvSpPr>
          <p:spPr>
            <a:xfrm>
              <a:off x="9405512" y="3348036"/>
              <a:ext cx="595035" cy="338554"/>
            </a:xfrm>
            <a:prstGeom prst="rect">
              <a:avLst/>
            </a:prstGeom>
            <a:noFill/>
          </p:spPr>
          <p:txBody>
            <a:bodyPr wrap="none" rtlCol="0">
              <a:spAutoFit/>
            </a:bodyPr>
            <a:lstStyle/>
            <a:p>
              <a:r>
                <a:rPr lang="en-US" sz="1600" dirty="0" smtClean="0">
                  <a:solidFill>
                    <a:srgbClr val="FF0000"/>
                  </a:solidFill>
                </a:rPr>
                <a:t>C</a:t>
              </a:r>
              <a:r>
                <a:rPr lang="en-US" sz="1600" baseline="-25000" dirty="0" smtClean="0">
                  <a:solidFill>
                    <a:srgbClr val="FF0000"/>
                  </a:solidFill>
                </a:rPr>
                <a:t>4</a:t>
              </a:r>
              <a:r>
                <a:rPr lang="en-US" sz="1600" dirty="0" smtClean="0">
                  <a:solidFill>
                    <a:srgbClr val="FF0000"/>
                  </a:solidFill>
                </a:rPr>
                <a:t>F</a:t>
              </a:r>
              <a:r>
                <a:rPr lang="en-US" sz="1600" baseline="-25000" dirty="0" smtClean="0">
                  <a:solidFill>
                    <a:srgbClr val="FF0000"/>
                  </a:solidFill>
                </a:rPr>
                <a:t>10</a:t>
              </a:r>
              <a:endParaRPr lang="en-GB" sz="1600" baseline="-25000" dirty="0">
                <a:solidFill>
                  <a:srgbClr val="FF0000"/>
                </a:solidFill>
              </a:endParaRPr>
            </a:p>
          </p:txBody>
        </p:sp>
        <p:sp>
          <p:nvSpPr>
            <p:cNvPr id="359" name="TextBox 358"/>
            <p:cNvSpPr txBox="1"/>
            <p:nvPr/>
          </p:nvSpPr>
          <p:spPr>
            <a:xfrm>
              <a:off x="9408199" y="2773753"/>
              <a:ext cx="693844" cy="338554"/>
            </a:xfrm>
            <a:prstGeom prst="rect">
              <a:avLst/>
            </a:prstGeom>
            <a:noFill/>
          </p:spPr>
          <p:txBody>
            <a:bodyPr wrap="none" rtlCol="0">
              <a:spAutoFit/>
            </a:bodyPr>
            <a:lstStyle/>
            <a:p>
              <a:r>
                <a:rPr lang="en-US" sz="1600" dirty="0" smtClean="0">
                  <a:solidFill>
                    <a:srgbClr val="00B050"/>
                  </a:solidFill>
                </a:rPr>
                <a:t>xenon</a:t>
              </a:r>
              <a:endParaRPr lang="en-GB" sz="1600" dirty="0">
                <a:solidFill>
                  <a:srgbClr val="00B050"/>
                </a:solidFill>
              </a:endParaRPr>
            </a:p>
          </p:txBody>
        </p:sp>
        <p:sp>
          <p:nvSpPr>
            <p:cNvPr id="360" name="TextBox 359"/>
            <p:cNvSpPr txBox="1"/>
            <p:nvPr/>
          </p:nvSpPr>
          <p:spPr>
            <a:xfrm>
              <a:off x="9371050" y="2313593"/>
              <a:ext cx="457176" cy="338554"/>
            </a:xfrm>
            <a:prstGeom prst="rect">
              <a:avLst/>
            </a:prstGeom>
            <a:noFill/>
          </p:spPr>
          <p:txBody>
            <a:bodyPr wrap="none" rtlCol="0">
              <a:spAutoFit/>
            </a:bodyPr>
            <a:lstStyle/>
            <a:p>
              <a:r>
                <a:rPr lang="en-US" sz="1600" dirty="0" smtClean="0">
                  <a:solidFill>
                    <a:srgbClr val="0070C0"/>
                  </a:solidFill>
                </a:rPr>
                <a:t>CF</a:t>
              </a:r>
              <a:r>
                <a:rPr lang="en-US" sz="1600" baseline="-25000" dirty="0" smtClean="0">
                  <a:solidFill>
                    <a:srgbClr val="0070C0"/>
                  </a:solidFill>
                </a:rPr>
                <a:t>4</a:t>
              </a:r>
              <a:endParaRPr lang="en-GB" sz="1600" baseline="-25000" dirty="0">
                <a:solidFill>
                  <a:srgbClr val="0070C0"/>
                </a:solidFill>
              </a:endParaRPr>
            </a:p>
          </p:txBody>
        </p:sp>
      </p:grpSp>
      <p:cxnSp>
        <p:nvCxnSpPr>
          <p:cNvPr id="138" name="Straight Arrow Connector 137"/>
          <p:cNvCxnSpPr/>
          <p:nvPr/>
        </p:nvCxnSpPr>
        <p:spPr>
          <a:xfrm>
            <a:off x="4009735" y="2944659"/>
            <a:ext cx="360488" cy="234388"/>
          </a:xfrm>
          <a:prstGeom prst="straightConnector1">
            <a:avLst/>
          </a:prstGeom>
          <a:ln w="9525">
            <a:solidFill>
              <a:schemeClr val="bg1">
                <a:lumMod val="50000"/>
              </a:schemeClr>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139" name="TextBox 138"/>
          <p:cNvSpPr txBox="1"/>
          <p:nvPr/>
        </p:nvSpPr>
        <p:spPr>
          <a:xfrm>
            <a:off x="4343026" y="3065522"/>
            <a:ext cx="1729063" cy="307777"/>
          </a:xfrm>
          <a:prstGeom prst="rect">
            <a:avLst/>
          </a:prstGeom>
          <a:noFill/>
        </p:spPr>
        <p:txBody>
          <a:bodyPr wrap="none" rtlCol="0">
            <a:spAutoFit/>
          </a:bodyPr>
          <a:lstStyle/>
          <a:p>
            <a:r>
              <a:rPr lang="en-US" sz="1400" dirty="0" smtClean="0">
                <a:solidFill>
                  <a:schemeClr val="bg1">
                    <a:lumMod val="50000"/>
                  </a:schemeClr>
                </a:solidFill>
              </a:rPr>
              <a:t>Limit from pixel error</a:t>
            </a:r>
            <a:endParaRPr lang="en-GB" sz="1400" dirty="0">
              <a:solidFill>
                <a:schemeClr val="bg1">
                  <a:lumMod val="50000"/>
                </a:schemeClr>
              </a:solidFill>
            </a:endParaRPr>
          </a:p>
        </p:txBody>
      </p:sp>
      <p:sp>
        <p:nvSpPr>
          <p:cNvPr id="335" name="Oval 334"/>
          <p:cNvSpPr/>
          <p:nvPr/>
        </p:nvSpPr>
        <p:spPr>
          <a:xfrm>
            <a:off x="3249588" y="3404685"/>
            <a:ext cx="45719"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6" name="Oval 335"/>
          <p:cNvSpPr/>
          <p:nvPr/>
        </p:nvSpPr>
        <p:spPr>
          <a:xfrm>
            <a:off x="3249588" y="3510612"/>
            <a:ext cx="45719" cy="45719"/>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05985457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2465" y="138339"/>
            <a:ext cx="10331335" cy="1325563"/>
          </a:xfrm>
        </p:spPr>
        <p:txBody>
          <a:bodyPr/>
          <a:lstStyle/>
          <a:p>
            <a:r>
              <a:rPr lang="en-US" dirty="0" smtClean="0"/>
              <a:t>Conclusions</a:t>
            </a:r>
            <a:endParaRPr lang="en-GB" dirty="0"/>
          </a:p>
        </p:txBody>
      </p:sp>
      <p:sp>
        <p:nvSpPr>
          <p:cNvPr id="3" name="Content Placeholder 2"/>
          <p:cNvSpPr>
            <a:spLocks noGrp="1"/>
          </p:cNvSpPr>
          <p:nvPr>
            <p:ph idx="1"/>
          </p:nvPr>
        </p:nvSpPr>
        <p:spPr>
          <a:xfrm>
            <a:off x="838200" y="1355837"/>
            <a:ext cx="10734675" cy="5000514"/>
          </a:xfrm>
        </p:spPr>
        <p:txBody>
          <a:bodyPr>
            <a:normAutofit/>
          </a:bodyPr>
          <a:lstStyle/>
          <a:p>
            <a:pPr>
              <a:spcAft>
                <a:spcPts val="900"/>
              </a:spcAft>
            </a:pPr>
            <a:r>
              <a:rPr lang="en-US" dirty="0">
                <a:solidFill>
                  <a:schemeClr val="tx2"/>
                </a:solidFill>
              </a:rPr>
              <a:t>A first </a:t>
            </a:r>
            <a:r>
              <a:rPr lang="en-US" dirty="0" smtClean="0">
                <a:solidFill>
                  <a:schemeClr val="tx2"/>
                </a:solidFill>
              </a:rPr>
              <a:t>cycle </a:t>
            </a:r>
            <a:r>
              <a:rPr lang="en-US" dirty="0">
                <a:solidFill>
                  <a:schemeClr val="tx2"/>
                </a:solidFill>
              </a:rPr>
              <a:t>of optimization has been completed for the optical layout of the </a:t>
            </a:r>
            <a:r>
              <a:rPr lang="en-US" b="1" dirty="0">
                <a:solidFill>
                  <a:schemeClr val="tx2"/>
                </a:solidFill>
              </a:rPr>
              <a:t>ARC</a:t>
            </a:r>
            <a:r>
              <a:rPr lang="en-US" dirty="0">
                <a:solidFill>
                  <a:schemeClr val="tx2"/>
                </a:solidFill>
              </a:rPr>
              <a:t> detector</a:t>
            </a:r>
            <a:br>
              <a:rPr lang="en-US" dirty="0">
                <a:solidFill>
                  <a:schemeClr val="tx2"/>
                </a:solidFill>
              </a:rPr>
            </a:br>
            <a:r>
              <a:rPr lang="en-US" dirty="0">
                <a:solidFill>
                  <a:schemeClr val="tx2"/>
                </a:solidFill>
              </a:rPr>
              <a:t>using its application to CLD as an example</a:t>
            </a:r>
            <a:r>
              <a:rPr lang="en-US" dirty="0">
                <a:solidFill>
                  <a:schemeClr val="bg1">
                    <a:lumMod val="50000"/>
                  </a:schemeClr>
                </a:solidFill>
              </a:rPr>
              <a:t>—could easily be adapted to other geometries</a:t>
            </a:r>
          </a:p>
          <a:p>
            <a:pPr>
              <a:spcAft>
                <a:spcPts val="900"/>
              </a:spcAft>
            </a:pPr>
            <a:r>
              <a:rPr lang="en-US" dirty="0" smtClean="0">
                <a:solidFill>
                  <a:schemeClr val="accent6">
                    <a:lumMod val="75000"/>
                  </a:schemeClr>
                </a:solidFill>
              </a:rPr>
              <a:t>The </a:t>
            </a:r>
            <a:r>
              <a:rPr lang="en-US" b="1" dirty="0" smtClean="0">
                <a:solidFill>
                  <a:schemeClr val="accent6">
                    <a:lumMod val="75000"/>
                  </a:schemeClr>
                </a:solidFill>
              </a:rPr>
              <a:t>c</a:t>
            </a:r>
            <a:r>
              <a:rPr lang="en-US" b="1" dirty="0" smtClean="0">
                <a:solidFill>
                  <a:schemeClr val="accent6">
                    <a:lumMod val="75000"/>
                  </a:schemeClr>
                </a:solidFill>
              </a:rPr>
              <a:t>ellular</a:t>
            </a:r>
            <a:r>
              <a:rPr lang="en-US" dirty="0" smtClean="0">
                <a:solidFill>
                  <a:schemeClr val="accent6">
                    <a:lumMod val="75000"/>
                  </a:schemeClr>
                </a:solidFill>
              </a:rPr>
              <a:t> </a:t>
            </a:r>
            <a:r>
              <a:rPr lang="en-US" dirty="0">
                <a:solidFill>
                  <a:schemeClr val="accent6">
                    <a:lumMod val="75000"/>
                  </a:schemeClr>
                </a:solidFill>
              </a:rPr>
              <a:t>concept works well, providing good quality </a:t>
            </a:r>
            <a:r>
              <a:rPr lang="en-US" dirty="0" smtClean="0">
                <a:solidFill>
                  <a:schemeClr val="accent6">
                    <a:lumMod val="75000"/>
                  </a:schemeClr>
                </a:solidFill>
              </a:rPr>
              <a:t>focusing in limited radial space, </a:t>
            </a:r>
            <a:br>
              <a:rPr lang="en-US" dirty="0" smtClean="0">
                <a:solidFill>
                  <a:schemeClr val="accent6">
                    <a:lumMod val="75000"/>
                  </a:schemeClr>
                </a:solidFill>
              </a:rPr>
            </a:br>
            <a:r>
              <a:rPr lang="en-US" dirty="0" smtClean="0">
                <a:solidFill>
                  <a:schemeClr val="accent6">
                    <a:lumMod val="75000"/>
                  </a:schemeClr>
                </a:solidFill>
              </a:rPr>
              <a:t>at </a:t>
            </a:r>
            <a:r>
              <a:rPr lang="en-US" dirty="0">
                <a:solidFill>
                  <a:schemeClr val="accent6">
                    <a:lumMod val="75000"/>
                  </a:schemeClr>
                </a:solidFill>
              </a:rPr>
              <a:t>the cost of a mild increase in the number of </a:t>
            </a:r>
            <a:r>
              <a:rPr lang="en-US" dirty="0" smtClean="0">
                <a:solidFill>
                  <a:schemeClr val="accent6">
                    <a:lumMod val="75000"/>
                  </a:schemeClr>
                </a:solidFill>
              </a:rPr>
              <a:t>cells;  performance </a:t>
            </a:r>
            <a:r>
              <a:rPr lang="en-US" dirty="0">
                <a:solidFill>
                  <a:schemeClr val="accent6">
                    <a:lumMod val="75000"/>
                  </a:schemeClr>
                </a:solidFill>
              </a:rPr>
              <a:t>estimation </a:t>
            </a:r>
            <a:r>
              <a:rPr lang="en-US" dirty="0" smtClean="0">
                <a:solidFill>
                  <a:schemeClr val="accent6">
                    <a:lumMod val="75000"/>
                  </a:schemeClr>
                </a:solidFill>
              </a:rPr>
              <a:t>now </a:t>
            </a:r>
            <a:r>
              <a:rPr lang="en-US" dirty="0">
                <a:solidFill>
                  <a:schemeClr val="accent6">
                    <a:lumMod val="75000"/>
                  </a:schemeClr>
                </a:solidFill>
              </a:rPr>
              <a:t>more </a:t>
            </a:r>
            <a:r>
              <a:rPr lang="en-US" dirty="0" smtClean="0">
                <a:solidFill>
                  <a:schemeClr val="accent6">
                    <a:lumMod val="75000"/>
                  </a:schemeClr>
                </a:solidFill>
              </a:rPr>
              <a:t>robust </a:t>
            </a:r>
            <a:r>
              <a:rPr lang="en-US" dirty="0">
                <a:solidFill>
                  <a:schemeClr val="accent6">
                    <a:lumMod val="75000"/>
                  </a:schemeClr>
                </a:solidFill>
              </a:rPr>
              <a:t>(hopefully</a:t>
            </a:r>
            <a:r>
              <a:rPr lang="en-US" dirty="0" smtClean="0">
                <a:solidFill>
                  <a:schemeClr val="accent6">
                    <a:lumMod val="75000"/>
                  </a:schemeClr>
                </a:solidFill>
              </a:rPr>
              <a:t>): </a:t>
            </a:r>
            <a:r>
              <a:rPr lang="en-US" dirty="0" smtClean="0">
                <a:solidFill>
                  <a:schemeClr val="accent6">
                    <a:lumMod val="75000"/>
                  </a:schemeClr>
                </a:solidFill>
              </a:rPr>
              <a:t> excellent </a:t>
            </a:r>
            <a:r>
              <a:rPr lang="en-US" dirty="0" smtClean="0">
                <a:solidFill>
                  <a:schemeClr val="accent6">
                    <a:lumMod val="75000"/>
                  </a:schemeClr>
                </a:solidFill>
              </a:rPr>
              <a:t>K-</a:t>
            </a:r>
            <a:r>
              <a:rPr lang="el-GR" dirty="0" smtClean="0">
                <a:solidFill>
                  <a:schemeClr val="accent6">
                    <a:lumMod val="75000"/>
                  </a:schemeClr>
                </a:solidFill>
              </a:rPr>
              <a:t>π</a:t>
            </a:r>
            <a:r>
              <a:rPr lang="en-US" dirty="0" smtClean="0">
                <a:solidFill>
                  <a:schemeClr val="accent6">
                    <a:lumMod val="75000"/>
                  </a:schemeClr>
                </a:solidFill>
              </a:rPr>
              <a:t> </a:t>
            </a:r>
            <a:r>
              <a:rPr lang="en-US" dirty="0">
                <a:solidFill>
                  <a:schemeClr val="accent6">
                    <a:lumMod val="75000"/>
                  </a:schemeClr>
                </a:solidFill>
              </a:rPr>
              <a:t>separation </a:t>
            </a:r>
            <a:r>
              <a:rPr lang="en-US" dirty="0" smtClean="0">
                <a:solidFill>
                  <a:schemeClr val="accent6">
                    <a:lumMod val="75000"/>
                  </a:schemeClr>
                </a:solidFill>
              </a:rPr>
              <a:t>over </a:t>
            </a:r>
            <a:r>
              <a:rPr lang="en-US" dirty="0" smtClean="0">
                <a:solidFill>
                  <a:srgbClr val="FF0000"/>
                </a:solidFill>
              </a:rPr>
              <a:t>1 – 35 </a:t>
            </a:r>
            <a:r>
              <a:rPr lang="en-US" dirty="0">
                <a:solidFill>
                  <a:srgbClr val="FF0000"/>
                </a:solidFill>
              </a:rPr>
              <a:t>GeV </a:t>
            </a:r>
            <a:r>
              <a:rPr lang="en-US" dirty="0" smtClean="0">
                <a:solidFill>
                  <a:schemeClr val="accent6">
                    <a:lumMod val="75000"/>
                  </a:schemeClr>
                </a:solidFill>
              </a:rPr>
              <a:t>remains, satisfying </a:t>
            </a:r>
            <a:r>
              <a:rPr lang="en-US" dirty="0">
                <a:solidFill>
                  <a:schemeClr val="accent6">
                    <a:lumMod val="75000"/>
                  </a:schemeClr>
                </a:solidFill>
              </a:rPr>
              <a:t>the requirements</a:t>
            </a:r>
          </a:p>
          <a:p>
            <a:pPr>
              <a:spcAft>
                <a:spcPts val="900"/>
              </a:spcAft>
            </a:pPr>
            <a:r>
              <a:rPr lang="en-US" dirty="0" smtClean="0">
                <a:solidFill>
                  <a:schemeClr val="tx2"/>
                </a:solidFill>
              </a:rPr>
              <a:t>Made a </a:t>
            </a:r>
            <a:r>
              <a:rPr lang="en-US" dirty="0">
                <a:solidFill>
                  <a:schemeClr val="tx2"/>
                </a:solidFill>
              </a:rPr>
              <a:t>case study </a:t>
            </a:r>
            <a:r>
              <a:rPr lang="en-US" dirty="0" smtClean="0">
                <a:solidFill>
                  <a:schemeClr val="tx2"/>
                </a:solidFill>
              </a:rPr>
              <a:t>of </a:t>
            </a:r>
            <a:r>
              <a:rPr lang="en-US" b="1" dirty="0" smtClean="0">
                <a:solidFill>
                  <a:schemeClr val="tx2"/>
                </a:solidFill>
              </a:rPr>
              <a:t>xenon</a:t>
            </a:r>
            <a:r>
              <a:rPr lang="en-US" dirty="0" smtClean="0">
                <a:solidFill>
                  <a:schemeClr val="tx2"/>
                </a:solidFill>
              </a:rPr>
              <a:t> </a:t>
            </a:r>
            <a:r>
              <a:rPr lang="en-US" dirty="0">
                <a:solidFill>
                  <a:schemeClr val="tx2"/>
                </a:solidFill>
              </a:rPr>
              <a:t>as </a:t>
            </a:r>
            <a:r>
              <a:rPr lang="en-US" dirty="0" smtClean="0">
                <a:solidFill>
                  <a:schemeClr val="tx2"/>
                </a:solidFill>
              </a:rPr>
              <a:t>gas </a:t>
            </a:r>
            <a:r>
              <a:rPr lang="en-US" dirty="0">
                <a:solidFill>
                  <a:schemeClr val="tx2"/>
                </a:solidFill>
              </a:rPr>
              <a:t>radiator </a:t>
            </a:r>
            <a:r>
              <a:rPr lang="en-US" dirty="0" smtClean="0">
                <a:solidFill>
                  <a:schemeClr val="tx2"/>
                </a:solidFill>
              </a:rPr>
              <a:t>instead of C</a:t>
            </a:r>
            <a:r>
              <a:rPr lang="en-US" baseline="-25000" dirty="0" smtClean="0">
                <a:solidFill>
                  <a:schemeClr val="tx2"/>
                </a:solidFill>
              </a:rPr>
              <a:t>4</a:t>
            </a:r>
            <a:r>
              <a:rPr lang="en-US" dirty="0" smtClean="0">
                <a:solidFill>
                  <a:schemeClr val="tx2"/>
                </a:solidFill>
              </a:rPr>
              <a:t>F</a:t>
            </a:r>
            <a:r>
              <a:rPr lang="en-US" baseline="-25000" dirty="0" smtClean="0">
                <a:solidFill>
                  <a:schemeClr val="tx2"/>
                </a:solidFill>
              </a:rPr>
              <a:t>10</a:t>
            </a:r>
            <a:r>
              <a:rPr lang="en-US" dirty="0" smtClean="0">
                <a:solidFill>
                  <a:schemeClr val="tx2"/>
                </a:solidFill>
              </a:rPr>
              <a:t>:  would avoid environmental issues (greenhouse gas availability/cost/eventual </a:t>
            </a:r>
            <a:r>
              <a:rPr lang="en-US" dirty="0">
                <a:solidFill>
                  <a:schemeClr val="tx2"/>
                </a:solidFill>
              </a:rPr>
              <a:t>ban) </a:t>
            </a:r>
            <a:r>
              <a:rPr lang="en-US" dirty="0" smtClean="0">
                <a:solidFill>
                  <a:schemeClr val="bg1">
                    <a:lumMod val="50000"/>
                  </a:schemeClr>
                </a:solidFill>
              </a:rPr>
              <a:t>+ doesn’t require heating—stays </a:t>
            </a:r>
            <a:r>
              <a:rPr lang="en-US" dirty="0" smtClean="0">
                <a:solidFill>
                  <a:schemeClr val="bg1">
                    <a:lumMod val="50000"/>
                  </a:schemeClr>
                </a:solidFill>
              </a:rPr>
              <a:t>gaseous</a:t>
            </a:r>
          </a:p>
          <a:p>
            <a:pPr>
              <a:spcAft>
                <a:spcPts val="900"/>
              </a:spcAft>
            </a:pPr>
            <a:r>
              <a:rPr lang="en-US" dirty="0" smtClean="0">
                <a:solidFill>
                  <a:schemeClr val="accent6">
                    <a:lumMod val="75000"/>
                  </a:schemeClr>
                </a:solidFill>
              </a:rPr>
              <a:t>Interest/support </a:t>
            </a:r>
            <a:r>
              <a:rPr lang="en-US" dirty="0">
                <a:solidFill>
                  <a:schemeClr val="accent6">
                    <a:lumMod val="75000"/>
                  </a:schemeClr>
                </a:solidFill>
              </a:rPr>
              <a:t>from </a:t>
            </a:r>
            <a:r>
              <a:rPr lang="en-US" dirty="0" smtClean="0">
                <a:solidFill>
                  <a:schemeClr val="accent6">
                    <a:lumMod val="75000"/>
                  </a:schemeClr>
                </a:solidFill>
              </a:rPr>
              <a:t>a proto-collaboration is important to take concept further</a:t>
            </a:r>
            <a:r>
              <a:rPr lang="en-US" dirty="0">
                <a:solidFill>
                  <a:schemeClr val="accent6">
                    <a:lumMod val="75000"/>
                  </a:schemeClr>
                </a:solidFill>
              </a:rPr>
              <a:t>, </a:t>
            </a:r>
            <a:r>
              <a:rPr lang="en-US" dirty="0" smtClean="0">
                <a:solidFill>
                  <a:schemeClr val="accent6">
                    <a:lumMod val="75000"/>
                  </a:schemeClr>
                </a:solidFill>
              </a:rPr>
              <a:t>giving </a:t>
            </a:r>
            <a:r>
              <a:rPr lang="en-US" dirty="0">
                <a:solidFill>
                  <a:schemeClr val="accent6">
                    <a:lumMod val="75000"/>
                  </a:schemeClr>
                </a:solidFill>
              </a:rPr>
              <a:t>feedback </a:t>
            </a:r>
            <a:r>
              <a:rPr lang="en-US" dirty="0" smtClean="0">
                <a:solidFill>
                  <a:schemeClr val="accent6">
                    <a:lumMod val="75000"/>
                  </a:schemeClr>
                </a:solidFill>
              </a:rPr>
              <a:t/>
            </a:r>
            <a:br>
              <a:rPr lang="en-US" dirty="0" smtClean="0">
                <a:solidFill>
                  <a:schemeClr val="accent6">
                    <a:lumMod val="75000"/>
                  </a:schemeClr>
                </a:solidFill>
              </a:rPr>
            </a:br>
            <a:r>
              <a:rPr lang="en-US" dirty="0" smtClean="0">
                <a:solidFill>
                  <a:schemeClr val="accent6">
                    <a:lumMod val="75000"/>
                  </a:schemeClr>
                </a:solidFill>
              </a:rPr>
              <a:t>on </a:t>
            </a:r>
            <a:r>
              <a:rPr lang="en-US" dirty="0" smtClean="0">
                <a:solidFill>
                  <a:schemeClr val="accent6">
                    <a:lumMod val="75000"/>
                  </a:schemeClr>
                </a:solidFill>
              </a:rPr>
              <a:t>balance </a:t>
            </a:r>
            <a:r>
              <a:rPr lang="en-US" dirty="0">
                <a:solidFill>
                  <a:schemeClr val="accent6">
                    <a:lumMod val="75000"/>
                  </a:schemeClr>
                </a:solidFill>
              </a:rPr>
              <a:t>between critical parameters:  radial extent, material budget, momentum coverage </a:t>
            </a:r>
            <a:r>
              <a:rPr lang="en-US" dirty="0" smtClean="0">
                <a:solidFill>
                  <a:schemeClr val="accent6">
                    <a:lumMod val="75000"/>
                  </a:schemeClr>
                </a:solidFill>
              </a:rPr>
              <a:t>etc.</a:t>
            </a:r>
            <a:r>
              <a:rPr lang="en-US" dirty="0">
                <a:solidFill>
                  <a:schemeClr val="accent6">
                    <a:lumMod val="75000"/>
                  </a:schemeClr>
                </a:solidFill>
              </a:rPr>
              <a:t/>
            </a:r>
            <a:br>
              <a:rPr lang="en-US" dirty="0">
                <a:solidFill>
                  <a:schemeClr val="accent6">
                    <a:lumMod val="75000"/>
                  </a:schemeClr>
                </a:solidFill>
              </a:rPr>
            </a:br>
            <a:r>
              <a:rPr lang="en-US" dirty="0">
                <a:solidFill>
                  <a:schemeClr val="bg1">
                    <a:lumMod val="50000"/>
                  </a:schemeClr>
                </a:solidFill>
              </a:rPr>
              <a:t>Many interesting </a:t>
            </a:r>
            <a:r>
              <a:rPr lang="en-US" b="1" dirty="0">
                <a:solidFill>
                  <a:schemeClr val="bg1">
                    <a:lumMod val="50000"/>
                  </a:schemeClr>
                </a:solidFill>
              </a:rPr>
              <a:t>R&amp;D</a:t>
            </a:r>
            <a:r>
              <a:rPr lang="en-US" dirty="0">
                <a:solidFill>
                  <a:schemeClr val="bg1">
                    <a:lumMod val="50000"/>
                  </a:schemeClr>
                </a:solidFill>
              </a:rPr>
              <a:t> aspects could be </a:t>
            </a:r>
            <a:r>
              <a:rPr lang="en-US" dirty="0" smtClean="0">
                <a:solidFill>
                  <a:schemeClr val="bg1">
                    <a:lumMod val="50000"/>
                  </a:schemeClr>
                </a:solidFill>
              </a:rPr>
              <a:t>follow</a:t>
            </a:r>
            <a:r>
              <a:rPr lang="en-US" dirty="0" smtClean="0">
                <a:solidFill>
                  <a:schemeClr val="bg1">
                    <a:lumMod val="50000"/>
                  </a:schemeClr>
                </a:solidFill>
              </a:rPr>
              <a:t>ed</a:t>
            </a:r>
            <a:r>
              <a:rPr lang="en-US" dirty="0">
                <a:solidFill>
                  <a:schemeClr val="bg1">
                    <a:lumMod val="50000"/>
                  </a:schemeClr>
                </a:solidFill>
              </a:rPr>
              <a:t>: </a:t>
            </a:r>
            <a:r>
              <a:rPr lang="en-US" dirty="0" smtClean="0">
                <a:solidFill>
                  <a:schemeClr val="bg1">
                    <a:lumMod val="50000"/>
                  </a:schemeClr>
                </a:solidFill>
              </a:rPr>
              <a:t> xenon </a:t>
            </a:r>
            <a:r>
              <a:rPr lang="en-US" dirty="0">
                <a:solidFill>
                  <a:schemeClr val="bg1">
                    <a:lumMod val="50000"/>
                  </a:schemeClr>
                </a:solidFill>
              </a:rPr>
              <a:t>as a </a:t>
            </a:r>
            <a:r>
              <a:rPr lang="en-US" dirty="0" smtClean="0">
                <a:solidFill>
                  <a:schemeClr val="bg1">
                    <a:lumMod val="50000"/>
                  </a:schemeClr>
                </a:solidFill>
              </a:rPr>
              <a:t>potential RICH </a:t>
            </a:r>
            <a:r>
              <a:rPr lang="en-US" dirty="0">
                <a:solidFill>
                  <a:schemeClr val="bg1">
                    <a:lumMod val="50000"/>
                  </a:schemeClr>
                </a:solidFill>
              </a:rPr>
              <a:t>radiator, </a:t>
            </a:r>
            <a:r>
              <a:rPr lang="en-US" dirty="0" err="1">
                <a:solidFill>
                  <a:schemeClr val="bg1">
                    <a:lumMod val="50000"/>
                  </a:schemeClr>
                </a:solidFill>
              </a:rPr>
              <a:t>SiPM</a:t>
            </a:r>
            <a:r>
              <a:rPr lang="en-US" dirty="0">
                <a:solidFill>
                  <a:schemeClr val="bg1">
                    <a:lumMod val="50000"/>
                  </a:schemeClr>
                </a:solidFill>
              </a:rPr>
              <a:t> in the single-photon detection regime, </a:t>
            </a:r>
            <a:r>
              <a:rPr lang="en-US" dirty="0" smtClean="0">
                <a:solidFill>
                  <a:schemeClr val="bg1">
                    <a:lumMod val="50000"/>
                  </a:schemeClr>
                </a:solidFill>
              </a:rPr>
              <a:t>detector </a:t>
            </a:r>
            <a:r>
              <a:rPr lang="en-US" dirty="0">
                <a:solidFill>
                  <a:schemeClr val="bg1">
                    <a:lumMod val="50000"/>
                  </a:schemeClr>
                </a:solidFill>
              </a:rPr>
              <a:t>vessel optimization, aerogel compatibility, </a:t>
            </a:r>
            <a:r>
              <a:rPr lang="en-US" dirty="0" smtClean="0">
                <a:solidFill>
                  <a:schemeClr val="bg1">
                    <a:lumMod val="50000"/>
                  </a:schemeClr>
                </a:solidFill>
              </a:rPr>
              <a:t>…</a:t>
            </a:r>
            <a:endParaRPr lang="en-US" dirty="0">
              <a:solidFill>
                <a:schemeClr val="bg1">
                  <a:lumMod val="50000"/>
                </a:schemeClr>
              </a:solidFill>
            </a:endParaRPr>
          </a:p>
          <a:p>
            <a:pPr>
              <a:spcAft>
                <a:spcPts val="900"/>
              </a:spcAft>
            </a:pPr>
            <a:r>
              <a:rPr lang="en-US" dirty="0">
                <a:solidFill>
                  <a:srgbClr val="7030A0"/>
                </a:solidFill>
              </a:rPr>
              <a:t>O</a:t>
            </a:r>
            <a:r>
              <a:rPr lang="en-US" dirty="0" smtClean="0">
                <a:solidFill>
                  <a:srgbClr val="7030A0"/>
                </a:solidFill>
              </a:rPr>
              <a:t>ptimized ARC layout </a:t>
            </a:r>
            <a:r>
              <a:rPr lang="en-US" dirty="0">
                <a:solidFill>
                  <a:srgbClr val="7030A0"/>
                </a:solidFill>
              </a:rPr>
              <a:t>is ready to be integrated into </a:t>
            </a:r>
            <a:r>
              <a:rPr lang="en-US" dirty="0" smtClean="0">
                <a:solidFill>
                  <a:srgbClr val="7030A0"/>
                </a:solidFill>
              </a:rPr>
              <a:t>common </a:t>
            </a:r>
            <a:r>
              <a:rPr lang="en-US" b="1" dirty="0" smtClean="0">
                <a:solidFill>
                  <a:srgbClr val="7030A0"/>
                </a:solidFill>
              </a:rPr>
              <a:t>Geant4</a:t>
            </a:r>
            <a:r>
              <a:rPr lang="en-US" dirty="0" smtClean="0">
                <a:solidFill>
                  <a:srgbClr val="7030A0"/>
                </a:solidFill>
              </a:rPr>
              <a:t> </a:t>
            </a:r>
            <a:r>
              <a:rPr lang="en-US" dirty="0">
                <a:solidFill>
                  <a:srgbClr val="7030A0"/>
                </a:solidFill>
              </a:rPr>
              <a:t>simulation, if there is interest: </a:t>
            </a:r>
            <a:r>
              <a:rPr lang="en-US" dirty="0" smtClean="0">
                <a:solidFill>
                  <a:srgbClr val="7030A0"/>
                </a:solidFill>
              </a:rPr>
              <a:t/>
            </a:r>
            <a:br>
              <a:rPr lang="en-US" dirty="0" smtClean="0">
                <a:solidFill>
                  <a:srgbClr val="7030A0"/>
                </a:solidFill>
              </a:rPr>
            </a:br>
            <a:r>
              <a:rPr lang="en-US" dirty="0" smtClean="0">
                <a:solidFill>
                  <a:srgbClr val="7030A0"/>
                </a:solidFill>
              </a:rPr>
              <a:t>can </a:t>
            </a:r>
            <a:r>
              <a:rPr lang="en-US" dirty="0">
                <a:solidFill>
                  <a:srgbClr val="7030A0"/>
                </a:solidFill>
              </a:rPr>
              <a:t>also help in cross-fertilization with other </a:t>
            </a:r>
            <a:r>
              <a:rPr lang="en-US" dirty="0" smtClean="0">
                <a:solidFill>
                  <a:srgbClr val="7030A0"/>
                </a:solidFill>
              </a:rPr>
              <a:t>concepts </a:t>
            </a:r>
            <a:r>
              <a:rPr lang="en-US" dirty="0">
                <a:solidFill>
                  <a:srgbClr val="7030A0"/>
                </a:solidFill>
              </a:rPr>
              <a:t>e.g. that presented by Valentina Cairo [</a:t>
            </a:r>
            <a:r>
              <a:rPr lang="en-US" dirty="0" smtClean="0">
                <a:hlinkClick r:id="rId2"/>
              </a:rPr>
              <a:t>link</a:t>
            </a:r>
            <a:r>
              <a:rPr lang="en-US" dirty="0" smtClean="0">
                <a:solidFill>
                  <a:srgbClr val="7030A0"/>
                </a:solidFill>
              </a:rPr>
              <a:t>]</a:t>
            </a:r>
          </a:p>
          <a:p>
            <a:pPr>
              <a:spcAft>
                <a:spcPts val="900"/>
              </a:spcAft>
            </a:pPr>
            <a:r>
              <a:rPr lang="en-US" dirty="0" smtClean="0">
                <a:solidFill>
                  <a:schemeClr val="bg1">
                    <a:lumMod val="50000"/>
                  </a:schemeClr>
                </a:solidFill>
              </a:rPr>
              <a:t>If the viability of an </a:t>
            </a:r>
            <a:r>
              <a:rPr lang="en-US" i="1" dirty="0" smtClean="0">
                <a:solidFill>
                  <a:schemeClr val="bg1">
                    <a:lumMod val="50000"/>
                  </a:schemeClr>
                </a:solidFill>
              </a:rPr>
              <a:t>unpressurized</a:t>
            </a:r>
            <a:r>
              <a:rPr lang="en-US" dirty="0" smtClean="0">
                <a:solidFill>
                  <a:schemeClr val="bg1">
                    <a:lumMod val="50000"/>
                  </a:schemeClr>
                </a:solidFill>
              </a:rPr>
              <a:t> gas radiator is confirmed, it opens the possibility of </a:t>
            </a:r>
            <a:r>
              <a:rPr lang="en-US" dirty="0" smtClean="0">
                <a:solidFill>
                  <a:schemeClr val="bg1">
                    <a:lumMod val="50000"/>
                  </a:schemeClr>
                </a:solidFill>
              </a:rPr>
              <a:t/>
            </a:r>
            <a:br>
              <a:rPr lang="en-US" dirty="0" smtClean="0">
                <a:solidFill>
                  <a:schemeClr val="bg1">
                    <a:lumMod val="50000"/>
                  </a:schemeClr>
                </a:solidFill>
              </a:rPr>
            </a:br>
            <a:r>
              <a:rPr lang="en-US" b="1" dirty="0" smtClean="0">
                <a:solidFill>
                  <a:schemeClr val="bg1">
                    <a:lumMod val="50000"/>
                  </a:schemeClr>
                </a:solidFill>
              </a:rPr>
              <a:t>extremely </a:t>
            </a:r>
            <a:r>
              <a:rPr lang="en-US" b="1" dirty="0" smtClean="0">
                <a:solidFill>
                  <a:schemeClr val="bg1">
                    <a:lumMod val="50000"/>
                  </a:schemeClr>
                </a:solidFill>
              </a:rPr>
              <a:t>light </a:t>
            </a:r>
            <a:r>
              <a:rPr lang="en-US" dirty="0" smtClean="0">
                <a:solidFill>
                  <a:schemeClr val="bg1">
                    <a:lumMod val="50000"/>
                  </a:schemeClr>
                </a:solidFill>
              </a:rPr>
              <a:t>construction:  a total budget of a </a:t>
            </a:r>
            <a:r>
              <a:rPr lang="en-US" dirty="0" smtClean="0">
                <a:solidFill>
                  <a:srgbClr val="FF0000"/>
                </a:solidFill>
              </a:rPr>
              <a:t>few percent </a:t>
            </a:r>
            <a:r>
              <a:rPr lang="en-US" dirty="0" smtClean="0">
                <a:solidFill>
                  <a:srgbClr val="FF0000"/>
                </a:solidFill>
              </a:rPr>
              <a:t>X</a:t>
            </a:r>
            <a:r>
              <a:rPr lang="en-US" baseline="-25000" dirty="0" smtClean="0">
                <a:solidFill>
                  <a:srgbClr val="FF0000"/>
                </a:solidFill>
              </a:rPr>
              <a:t>0</a:t>
            </a:r>
            <a:endParaRPr lang="en-GB" dirty="0">
              <a:solidFill>
                <a:srgbClr val="FF0000"/>
              </a:solidFill>
            </a:endParaRPr>
          </a:p>
        </p:txBody>
      </p:sp>
      <p:sp>
        <p:nvSpPr>
          <p:cNvPr id="4" name="Date Placeholder 3"/>
          <p:cNvSpPr>
            <a:spLocks noGrp="1"/>
          </p:cNvSpPr>
          <p:nvPr>
            <p:ph type="dt" sz="half" idx="10"/>
          </p:nvPr>
        </p:nvSpPr>
        <p:spPr/>
        <p:txBody>
          <a:bodyPr/>
          <a:lstStyle/>
          <a:p>
            <a:r>
              <a:rPr lang="en-US"/>
              <a:t>Roger Forty</a:t>
            </a:r>
            <a:endParaRPr lang="en-GB"/>
          </a:p>
        </p:txBody>
      </p:sp>
      <p:sp>
        <p:nvSpPr>
          <p:cNvPr id="5" name="Footer Placeholder 4"/>
          <p:cNvSpPr>
            <a:spLocks noGrp="1"/>
          </p:cNvSpPr>
          <p:nvPr>
            <p:ph type="ftr" sz="quarter" idx="11"/>
          </p:nvPr>
        </p:nvSpPr>
        <p:spPr/>
        <p:txBody>
          <a:bodyPr/>
          <a:lstStyle/>
          <a:p>
            <a:r>
              <a:rPr lang="en-GB"/>
              <a:t>Progress on ARC</a:t>
            </a:r>
          </a:p>
        </p:txBody>
      </p:sp>
      <p:sp>
        <p:nvSpPr>
          <p:cNvPr id="6" name="Slide Number Placeholder 5"/>
          <p:cNvSpPr>
            <a:spLocks noGrp="1"/>
          </p:cNvSpPr>
          <p:nvPr>
            <p:ph type="sldNum" sz="quarter" idx="12"/>
          </p:nvPr>
        </p:nvSpPr>
        <p:spPr/>
        <p:txBody>
          <a:bodyPr/>
          <a:lstStyle/>
          <a:p>
            <a:fld id="{B3C84E7F-BC88-4FFF-92AC-EB50DEC5D26E}" type="slidenum">
              <a:rPr lang="en-GB" smtClean="0"/>
              <a:t>19</a:t>
            </a:fld>
            <a:endParaRPr lang="en-GB"/>
          </a:p>
        </p:txBody>
      </p:sp>
    </p:spTree>
    <p:extLst>
      <p:ext uri="{BB962C8B-B14F-4D97-AF65-F5344CB8AC3E}">
        <p14:creationId xmlns:p14="http://schemas.microsoft.com/office/powerpoint/2010/main" val="25530350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Motivation</a:t>
            </a:r>
            <a:endParaRPr lang="en-GB" dirty="0"/>
          </a:p>
        </p:txBody>
      </p:sp>
      <p:sp>
        <p:nvSpPr>
          <p:cNvPr id="3" name="Content Placeholder 2"/>
          <p:cNvSpPr>
            <a:spLocks noGrp="1"/>
          </p:cNvSpPr>
          <p:nvPr>
            <p:ph idx="1"/>
          </p:nvPr>
        </p:nvSpPr>
        <p:spPr>
          <a:xfrm>
            <a:off x="618858" y="1213304"/>
            <a:ext cx="7270640" cy="5521234"/>
          </a:xfrm>
        </p:spPr>
        <p:txBody>
          <a:bodyPr>
            <a:normAutofit/>
          </a:bodyPr>
          <a:lstStyle/>
          <a:p>
            <a:pPr>
              <a:spcAft>
                <a:spcPts val="1200"/>
              </a:spcAft>
            </a:pPr>
            <a:r>
              <a:rPr lang="en-US" dirty="0" smtClean="0">
                <a:solidFill>
                  <a:schemeClr val="tx2"/>
                </a:solidFill>
              </a:rPr>
              <a:t>The </a:t>
            </a:r>
            <a:r>
              <a:rPr lang="en-US" dirty="0">
                <a:solidFill>
                  <a:schemeClr val="tx2"/>
                </a:solidFill>
              </a:rPr>
              <a:t>physics </a:t>
            </a:r>
            <a:r>
              <a:rPr lang="en-US" dirty="0" err="1">
                <a:solidFill>
                  <a:schemeClr val="tx2"/>
                </a:solidFill>
              </a:rPr>
              <a:t>programme</a:t>
            </a:r>
            <a:r>
              <a:rPr lang="en-US" dirty="0">
                <a:solidFill>
                  <a:schemeClr val="tx2"/>
                </a:solidFill>
              </a:rPr>
              <a:t> of FCC-</a:t>
            </a:r>
            <a:r>
              <a:rPr lang="en-US" dirty="0" err="1">
                <a:solidFill>
                  <a:schemeClr val="tx2"/>
                </a:solidFill>
              </a:rPr>
              <a:t>ee</a:t>
            </a:r>
            <a:r>
              <a:rPr lang="en-US" dirty="0">
                <a:solidFill>
                  <a:schemeClr val="tx2"/>
                </a:solidFill>
              </a:rPr>
              <a:t> requires </a:t>
            </a:r>
            <a:r>
              <a:rPr lang="en-US" dirty="0" smtClean="0">
                <a:solidFill>
                  <a:schemeClr val="tx2"/>
                </a:solidFill>
              </a:rPr>
              <a:t>charged hadron</a:t>
            </a:r>
            <a:r>
              <a:rPr lang="en-US" b="1" dirty="0" smtClean="0">
                <a:solidFill>
                  <a:schemeClr val="tx2"/>
                </a:solidFill>
              </a:rPr>
              <a:t> </a:t>
            </a:r>
            <a:r>
              <a:rPr lang="en-US" b="1" dirty="0">
                <a:solidFill>
                  <a:schemeClr val="tx2"/>
                </a:solidFill>
              </a:rPr>
              <a:t>particle identification </a:t>
            </a:r>
            <a:r>
              <a:rPr lang="en-US" dirty="0">
                <a:solidFill>
                  <a:schemeClr val="tx2"/>
                </a:solidFill>
              </a:rPr>
              <a:t>(separation of </a:t>
            </a:r>
            <a:r>
              <a:rPr lang="el-GR" dirty="0" smtClean="0">
                <a:solidFill>
                  <a:schemeClr val="tx2"/>
                </a:solidFill>
              </a:rPr>
              <a:t>π</a:t>
            </a:r>
            <a:r>
              <a:rPr lang="en-US" dirty="0" smtClean="0">
                <a:solidFill>
                  <a:schemeClr val="accent6">
                    <a:lumMod val="75000"/>
                  </a:schemeClr>
                </a:solidFill>
              </a:rPr>
              <a:t>, </a:t>
            </a:r>
            <a:r>
              <a:rPr lang="en-US" dirty="0" smtClean="0">
                <a:solidFill>
                  <a:schemeClr val="tx2"/>
                </a:solidFill>
              </a:rPr>
              <a:t>K</a:t>
            </a:r>
            <a:r>
              <a:rPr lang="en-US" dirty="0" smtClean="0">
                <a:solidFill>
                  <a:schemeClr val="accent6">
                    <a:lumMod val="75000"/>
                  </a:schemeClr>
                </a:solidFill>
              </a:rPr>
              <a:t>, </a:t>
            </a:r>
            <a:r>
              <a:rPr lang="en-US" dirty="0" smtClean="0">
                <a:solidFill>
                  <a:schemeClr val="tx2"/>
                </a:solidFill>
              </a:rPr>
              <a:t>p)</a:t>
            </a:r>
          </a:p>
          <a:p>
            <a:pPr>
              <a:spcAft>
                <a:spcPts val="1200"/>
              </a:spcAft>
            </a:pPr>
            <a:r>
              <a:rPr lang="en-US" dirty="0" smtClean="0">
                <a:solidFill>
                  <a:schemeClr val="tx2"/>
                </a:solidFill>
              </a:rPr>
              <a:t>Essential </a:t>
            </a:r>
            <a:r>
              <a:rPr lang="en-US" dirty="0">
                <a:solidFill>
                  <a:schemeClr val="tx2"/>
                </a:solidFill>
              </a:rPr>
              <a:t>for </a:t>
            </a:r>
            <a:r>
              <a:rPr lang="en-US" dirty="0" err="1">
                <a:solidFill>
                  <a:schemeClr val="tx2"/>
                </a:solidFill>
              </a:rPr>
              <a:t>flavour</a:t>
            </a:r>
            <a:r>
              <a:rPr lang="en-US" dirty="0">
                <a:solidFill>
                  <a:schemeClr val="tx2"/>
                </a:solidFill>
              </a:rPr>
              <a:t> </a:t>
            </a:r>
            <a:r>
              <a:rPr lang="en-US" dirty="0" smtClean="0">
                <a:solidFill>
                  <a:schemeClr val="tx2"/>
                </a:solidFill>
              </a:rPr>
              <a:t>physics at the Z (b, c, </a:t>
            </a:r>
            <a:r>
              <a:rPr lang="el-GR" dirty="0" smtClean="0">
                <a:solidFill>
                  <a:schemeClr val="tx2"/>
                </a:solidFill>
              </a:rPr>
              <a:t>τ</a:t>
            </a:r>
            <a:r>
              <a:rPr lang="en-US" dirty="0" smtClean="0">
                <a:solidFill>
                  <a:schemeClr val="tx2"/>
                </a:solidFill>
              </a:rPr>
              <a:t>)</a:t>
            </a:r>
            <a:r>
              <a:rPr lang="en-US" dirty="0">
                <a:solidFill>
                  <a:schemeClr val="tx2"/>
                </a:solidFill>
              </a:rPr>
              <a:t/>
            </a:r>
            <a:br>
              <a:rPr lang="en-US" dirty="0">
                <a:solidFill>
                  <a:schemeClr val="tx2"/>
                </a:solidFill>
              </a:rPr>
            </a:br>
            <a:r>
              <a:rPr lang="en-US" dirty="0">
                <a:solidFill>
                  <a:schemeClr val="tx2"/>
                </a:solidFill>
              </a:rPr>
              <a:t>Also important for separating Higgs decays to bb, cc, </a:t>
            </a:r>
            <a:r>
              <a:rPr lang="en-US" dirty="0" err="1">
                <a:solidFill>
                  <a:schemeClr val="tx2"/>
                </a:solidFill>
              </a:rPr>
              <a:t>ss</a:t>
            </a:r>
            <a:r>
              <a:rPr lang="en-US" dirty="0">
                <a:solidFill>
                  <a:schemeClr val="tx2"/>
                </a:solidFill>
              </a:rPr>
              <a:t> </a:t>
            </a:r>
          </a:p>
          <a:p>
            <a:pPr>
              <a:spcAft>
                <a:spcPts val="1200"/>
              </a:spcAft>
            </a:pPr>
            <a:r>
              <a:rPr lang="en-US" dirty="0" smtClean="0">
                <a:solidFill>
                  <a:schemeClr val="accent6">
                    <a:lumMod val="75000"/>
                  </a:schemeClr>
                </a:solidFill>
              </a:rPr>
              <a:t>Baseline requirement</a:t>
            </a:r>
            <a:r>
              <a:rPr lang="en-US" dirty="0">
                <a:solidFill>
                  <a:schemeClr val="accent6">
                    <a:lumMod val="75000"/>
                  </a:schemeClr>
                </a:solidFill>
              </a:rPr>
              <a:t>: K-</a:t>
            </a:r>
            <a:r>
              <a:rPr lang="el-GR" dirty="0">
                <a:solidFill>
                  <a:schemeClr val="accent6">
                    <a:lumMod val="75000"/>
                  </a:schemeClr>
                </a:solidFill>
              </a:rPr>
              <a:t>π</a:t>
            </a:r>
            <a:r>
              <a:rPr lang="en-US" dirty="0">
                <a:solidFill>
                  <a:schemeClr val="accent6">
                    <a:lumMod val="75000"/>
                  </a:schemeClr>
                </a:solidFill>
              </a:rPr>
              <a:t> separation for momenta </a:t>
            </a:r>
            <a:r>
              <a:rPr lang="en-US" dirty="0">
                <a:solidFill>
                  <a:srgbClr val="FF0000"/>
                </a:solidFill>
              </a:rPr>
              <a:t>1– </a:t>
            </a:r>
            <a:r>
              <a:rPr lang="en-US" dirty="0" smtClean="0">
                <a:solidFill>
                  <a:srgbClr val="FF0000"/>
                </a:solidFill>
              </a:rPr>
              <a:t>35 </a:t>
            </a:r>
            <a:r>
              <a:rPr lang="en-US" dirty="0">
                <a:solidFill>
                  <a:srgbClr val="FF0000"/>
                </a:solidFill>
              </a:rPr>
              <a:t>GeV </a:t>
            </a:r>
          </a:p>
          <a:p>
            <a:pPr>
              <a:spcAft>
                <a:spcPts val="1200"/>
              </a:spcAft>
            </a:pPr>
            <a:r>
              <a:rPr lang="en-US" dirty="0">
                <a:solidFill>
                  <a:srgbClr val="7030A0"/>
                </a:solidFill>
              </a:rPr>
              <a:t>IDEA concept aims for good separation from </a:t>
            </a:r>
            <a:r>
              <a:rPr lang="en-US" i="1" dirty="0" err="1">
                <a:solidFill>
                  <a:srgbClr val="7030A0"/>
                </a:solidFill>
              </a:rPr>
              <a:t>dN</a:t>
            </a:r>
            <a:r>
              <a:rPr lang="en-US" dirty="0">
                <a:solidFill>
                  <a:srgbClr val="7030A0"/>
                </a:solidFill>
              </a:rPr>
              <a:t>/</a:t>
            </a:r>
            <a:r>
              <a:rPr lang="en-US" i="1" dirty="0">
                <a:solidFill>
                  <a:srgbClr val="7030A0"/>
                </a:solidFill>
              </a:rPr>
              <a:t>dx</a:t>
            </a:r>
            <a:r>
              <a:rPr lang="en-US" dirty="0">
                <a:solidFill>
                  <a:srgbClr val="7030A0"/>
                </a:solidFill>
              </a:rPr>
              <a:t> in drift chamber, supplemented with TOF for the cross-over region</a:t>
            </a:r>
            <a:br>
              <a:rPr lang="en-US" dirty="0">
                <a:solidFill>
                  <a:srgbClr val="7030A0"/>
                </a:solidFill>
              </a:rPr>
            </a:br>
            <a:r>
              <a:rPr lang="en-US" dirty="0">
                <a:solidFill>
                  <a:srgbClr val="7030A0"/>
                </a:solidFill>
              </a:rPr>
              <a:t>(challenging, performance remains to be demonstrated)</a:t>
            </a:r>
          </a:p>
          <a:p>
            <a:pPr>
              <a:spcAft>
                <a:spcPts val="1200"/>
              </a:spcAft>
            </a:pPr>
            <a:r>
              <a:rPr lang="en-US" dirty="0">
                <a:solidFill>
                  <a:schemeClr val="tx2"/>
                </a:solidFill>
              </a:rPr>
              <a:t>CLD concept currently </a:t>
            </a:r>
            <a:r>
              <a:rPr lang="en-US" dirty="0" smtClean="0">
                <a:solidFill>
                  <a:schemeClr val="tx2"/>
                </a:solidFill>
              </a:rPr>
              <a:t>lacks </a:t>
            </a:r>
            <a:r>
              <a:rPr lang="en-US" dirty="0">
                <a:solidFill>
                  <a:schemeClr val="tx2"/>
                </a:solidFill>
              </a:rPr>
              <a:t>PID beyond </a:t>
            </a:r>
            <a:r>
              <a:rPr lang="en-US" dirty="0" smtClean="0">
                <a:solidFill>
                  <a:schemeClr val="tx2"/>
                </a:solidFill>
              </a:rPr>
              <a:t>regular </a:t>
            </a:r>
            <a:r>
              <a:rPr lang="en-US" i="1" dirty="0" err="1" smtClean="0">
                <a:solidFill>
                  <a:schemeClr val="tx2"/>
                </a:solidFill>
              </a:rPr>
              <a:t>dE</a:t>
            </a:r>
            <a:r>
              <a:rPr lang="en-US" dirty="0" smtClean="0">
                <a:solidFill>
                  <a:schemeClr val="tx2"/>
                </a:solidFill>
              </a:rPr>
              <a:t>/</a:t>
            </a:r>
            <a:r>
              <a:rPr lang="en-US" i="1" dirty="0" smtClean="0">
                <a:solidFill>
                  <a:schemeClr val="tx2"/>
                </a:solidFill>
              </a:rPr>
              <a:t>dx</a:t>
            </a:r>
            <a:r>
              <a:rPr lang="en-US" dirty="0">
                <a:solidFill>
                  <a:schemeClr val="tx2"/>
                </a:solidFill>
              </a:rPr>
              <a:t/>
            </a:r>
            <a:br>
              <a:rPr lang="en-US" dirty="0">
                <a:solidFill>
                  <a:schemeClr val="tx2"/>
                </a:solidFill>
              </a:rPr>
            </a:br>
            <a:r>
              <a:rPr lang="en-US" dirty="0">
                <a:solidFill>
                  <a:schemeClr val="tx2"/>
                </a:solidFill>
              </a:rPr>
              <a:t>RICH detectors are the </a:t>
            </a:r>
            <a:r>
              <a:rPr lang="en-US" dirty="0" smtClean="0">
                <a:solidFill>
                  <a:schemeClr val="tx2"/>
                </a:solidFill>
              </a:rPr>
              <a:t>reference for </a:t>
            </a:r>
            <a:r>
              <a:rPr lang="en-US" dirty="0">
                <a:solidFill>
                  <a:schemeClr val="tx2"/>
                </a:solidFill>
              </a:rPr>
              <a:t>high momentum PID</a:t>
            </a:r>
            <a:br>
              <a:rPr lang="en-US" dirty="0">
                <a:solidFill>
                  <a:schemeClr val="tx2"/>
                </a:solidFill>
              </a:rPr>
            </a:br>
            <a:r>
              <a:rPr lang="en-US" dirty="0">
                <a:solidFill>
                  <a:schemeClr val="tx2"/>
                </a:solidFill>
              </a:rPr>
              <a:t>→ see if a RICH detector like those of LHCb </a:t>
            </a:r>
            <a:r>
              <a:rPr lang="en-US" dirty="0" smtClean="0">
                <a:solidFill>
                  <a:schemeClr val="tx2"/>
                </a:solidFill>
              </a:rPr>
              <a:t>could </a:t>
            </a:r>
            <a:r>
              <a:rPr lang="en-US" dirty="0">
                <a:solidFill>
                  <a:schemeClr val="tx2"/>
                </a:solidFill>
              </a:rPr>
              <a:t>fit into CLD</a:t>
            </a:r>
          </a:p>
          <a:p>
            <a:pPr>
              <a:spcAft>
                <a:spcPts val="1200"/>
              </a:spcAft>
            </a:pPr>
            <a:r>
              <a:rPr lang="en-US" dirty="0">
                <a:solidFill>
                  <a:schemeClr val="bg1">
                    <a:lumMod val="50000"/>
                  </a:schemeClr>
                </a:solidFill>
              </a:rPr>
              <a:t>Potential interest from recent Noble Liquid concept </a:t>
            </a:r>
            <a:r>
              <a:rPr lang="en-US" dirty="0" smtClean="0">
                <a:solidFill>
                  <a:schemeClr val="bg1">
                    <a:lumMod val="50000"/>
                  </a:schemeClr>
                </a:solidFill>
              </a:rPr>
              <a:t>also welcome, or from whatever experiment is proposed for the 4</a:t>
            </a:r>
            <a:r>
              <a:rPr lang="en-US" baseline="30000" dirty="0" smtClean="0">
                <a:solidFill>
                  <a:schemeClr val="bg1">
                    <a:lumMod val="50000"/>
                  </a:schemeClr>
                </a:solidFill>
              </a:rPr>
              <a:t>th</a:t>
            </a:r>
            <a:r>
              <a:rPr lang="en-US" dirty="0" smtClean="0">
                <a:solidFill>
                  <a:schemeClr val="bg1">
                    <a:lumMod val="50000"/>
                  </a:schemeClr>
                </a:solidFill>
              </a:rPr>
              <a:t> IP </a:t>
            </a:r>
            <a:endParaRPr lang="en-US" dirty="0">
              <a:solidFill>
                <a:schemeClr val="bg1">
                  <a:lumMod val="50000"/>
                </a:schemeClr>
              </a:solidFill>
            </a:endParaRPr>
          </a:p>
        </p:txBody>
      </p:sp>
      <p:sp>
        <p:nvSpPr>
          <p:cNvPr id="4" name="Date Placeholder 3"/>
          <p:cNvSpPr>
            <a:spLocks noGrp="1"/>
          </p:cNvSpPr>
          <p:nvPr>
            <p:ph type="dt" sz="half" idx="10"/>
          </p:nvPr>
        </p:nvSpPr>
        <p:spPr/>
        <p:txBody>
          <a:bodyPr/>
          <a:lstStyle/>
          <a:p>
            <a:r>
              <a:rPr lang="en-US"/>
              <a:t>Roger Forty</a:t>
            </a:r>
            <a:endParaRPr lang="en-GB"/>
          </a:p>
        </p:txBody>
      </p:sp>
      <p:sp>
        <p:nvSpPr>
          <p:cNvPr id="5" name="Footer Placeholder 4"/>
          <p:cNvSpPr>
            <a:spLocks noGrp="1"/>
          </p:cNvSpPr>
          <p:nvPr>
            <p:ph type="ftr" sz="quarter" idx="11"/>
          </p:nvPr>
        </p:nvSpPr>
        <p:spPr/>
        <p:txBody>
          <a:bodyPr/>
          <a:lstStyle/>
          <a:p>
            <a:r>
              <a:rPr lang="en-GB"/>
              <a:t>Progress on ARC</a:t>
            </a:r>
          </a:p>
        </p:txBody>
      </p:sp>
      <p:sp>
        <p:nvSpPr>
          <p:cNvPr id="6" name="Slide Number Placeholder 5"/>
          <p:cNvSpPr>
            <a:spLocks noGrp="1"/>
          </p:cNvSpPr>
          <p:nvPr>
            <p:ph type="sldNum" sz="quarter" idx="12"/>
          </p:nvPr>
        </p:nvSpPr>
        <p:spPr/>
        <p:txBody>
          <a:bodyPr/>
          <a:lstStyle/>
          <a:p>
            <a:fld id="{B3C84E7F-BC88-4FFF-92AC-EB50DEC5D26E}" type="slidenum">
              <a:rPr lang="en-GB" smtClean="0"/>
              <a:t>2</a:t>
            </a:fld>
            <a:endParaRPr lang="en-GB"/>
          </a:p>
        </p:txBody>
      </p:sp>
      <p:pic>
        <p:nvPicPr>
          <p:cNvPr id="7" name="Picture 6"/>
          <p:cNvPicPr>
            <a:picLocks noChangeAspect="1"/>
          </p:cNvPicPr>
          <p:nvPr/>
        </p:nvPicPr>
        <p:blipFill>
          <a:blip r:embed="rId2"/>
          <a:stretch>
            <a:fillRect/>
          </a:stretch>
        </p:blipFill>
        <p:spPr>
          <a:xfrm>
            <a:off x="8058593" y="1148723"/>
            <a:ext cx="3080124" cy="1979833"/>
          </a:xfrm>
          <a:prstGeom prst="rect">
            <a:avLst/>
          </a:prstGeom>
        </p:spPr>
      </p:pic>
      <p:sp>
        <p:nvSpPr>
          <p:cNvPr id="8" name="Rectangle 7"/>
          <p:cNvSpPr/>
          <p:nvPr/>
        </p:nvSpPr>
        <p:spPr>
          <a:xfrm>
            <a:off x="8333436" y="874750"/>
            <a:ext cx="2834046" cy="338554"/>
          </a:xfrm>
          <a:prstGeom prst="rect">
            <a:avLst/>
          </a:prstGeom>
          <a:noFill/>
        </p:spPr>
        <p:txBody>
          <a:bodyPr wrap="none">
            <a:spAutoFit/>
          </a:bodyPr>
          <a:lstStyle/>
          <a:p>
            <a:r>
              <a:rPr lang="en-GB" sz="1600" b="1" dirty="0" err="1"/>
              <a:t>B</a:t>
            </a:r>
            <a:r>
              <a:rPr lang="en-GB" sz="1600" b="1" baseline="-25000" dirty="0" err="1"/>
              <a:t>s</a:t>
            </a:r>
            <a:r>
              <a:rPr lang="en-GB" sz="1600" b="1" baseline="-25000" dirty="0"/>
              <a:t> </a:t>
            </a:r>
            <a:r>
              <a:rPr lang="en-GB" sz="1600" b="1" dirty="0">
                <a:sym typeface="Symbol" panose="05050102010706020507" pitchFamily="18" charset="2"/>
              </a:rPr>
              <a:t></a:t>
            </a:r>
            <a:r>
              <a:rPr lang="en-GB" sz="1600" b="1" dirty="0"/>
              <a:t> </a:t>
            </a:r>
            <a:r>
              <a:rPr lang="en-GB" sz="1600" b="1" dirty="0" err="1"/>
              <a:t>D</a:t>
            </a:r>
            <a:r>
              <a:rPr lang="en-GB" sz="1600" b="1" baseline="-25000" dirty="0" err="1"/>
              <a:t>s</a:t>
            </a:r>
            <a:r>
              <a:rPr lang="en-GB" sz="1600" b="1" dirty="0" err="1"/>
              <a:t>K</a:t>
            </a:r>
            <a:r>
              <a:rPr lang="en-GB" sz="1600" b="1" dirty="0"/>
              <a:t> simulation in Z events</a:t>
            </a:r>
          </a:p>
        </p:txBody>
      </p:sp>
      <p:sp>
        <p:nvSpPr>
          <p:cNvPr id="11" name="TextBox 10"/>
          <p:cNvSpPr txBox="1"/>
          <p:nvPr/>
        </p:nvSpPr>
        <p:spPr>
          <a:xfrm rot="5400000">
            <a:off x="10402919" y="1881316"/>
            <a:ext cx="1930528" cy="338554"/>
          </a:xfrm>
          <a:prstGeom prst="rect">
            <a:avLst/>
          </a:prstGeom>
          <a:solidFill>
            <a:schemeClr val="accent4">
              <a:lumMod val="20000"/>
              <a:lumOff val="80000"/>
            </a:schemeClr>
          </a:solidFill>
        </p:spPr>
        <p:txBody>
          <a:bodyPr wrap="none" rtlCol="0">
            <a:spAutoFit/>
          </a:bodyPr>
          <a:lstStyle/>
          <a:p>
            <a:r>
              <a:rPr lang="en-US" sz="1600" dirty="0">
                <a:solidFill>
                  <a:schemeClr val="bg1">
                    <a:lumMod val="50000"/>
                  </a:schemeClr>
                </a:solidFill>
              </a:rPr>
              <a:t>[IAS-HEP, 15/1/2021]</a:t>
            </a:r>
            <a:endParaRPr lang="en-GB" sz="1600" dirty="0"/>
          </a:p>
        </p:txBody>
      </p:sp>
      <p:pic>
        <p:nvPicPr>
          <p:cNvPr id="12" name="Picture 11"/>
          <p:cNvPicPr>
            <a:picLocks noChangeAspect="1"/>
          </p:cNvPicPr>
          <p:nvPr/>
        </p:nvPicPr>
        <p:blipFill rotWithShape="1">
          <a:blip r:embed="rId3"/>
          <a:srcRect l="55857" t="11423" r="10127" b="69057"/>
          <a:stretch/>
        </p:blipFill>
        <p:spPr>
          <a:xfrm>
            <a:off x="10708192" y="3285117"/>
            <a:ext cx="861049" cy="411732"/>
          </a:xfrm>
          <a:prstGeom prst="rect">
            <a:avLst/>
          </a:prstGeom>
        </p:spPr>
      </p:pic>
      <p:grpSp>
        <p:nvGrpSpPr>
          <p:cNvPr id="13" name="Group 12"/>
          <p:cNvGrpSpPr/>
          <p:nvPr/>
        </p:nvGrpSpPr>
        <p:grpSpPr>
          <a:xfrm>
            <a:off x="7889498" y="3504996"/>
            <a:ext cx="3533637" cy="2282810"/>
            <a:chOff x="4038600" y="1778000"/>
            <a:chExt cx="3456670" cy="1795369"/>
          </a:xfrm>
        </p:grpSpPr>
        <p:pic>
          <p:nvPicPr>
            <p:cNvPr id="14" name="Picture 13"/>
            <p:cNvPicPr>
              <a:picLocks noChangeAspect="1"/>
            </p:cNvPicPr>
            <p:nvPr/>
          </p:nvPicPr>
          <p:blipFill rotWithShape="1">
            <a:blip r:embed="rId3"/>
            <a:srcRect t="29643"/>
            <a:stretch/>
          </p:blipFill>
          <p:spPr>
            <a:xfrm>
              <a:off x="4038600" y="1944034"/>
              <a:ext cx="3456670" cy="1629335"/>
            </a:xfrm>
            <a:prstGeom prst="rect">
              <a:avLst/>
            </a:prstGeom>
          </p:spPr>
        </p:pic>
        <p:cxnSp>
          <p:nvCxnSpPr>
            <p:cNvPr id="15" name="Straight Connector 14"/>
            <p:cNvCxnSpPr/>
            <p:nvPr/>
          </p:nvCxnSpPr>
          <p:spPr>
            <a:xfrm>
              <a:off x="4526099" y="1962107"/>
              <a:ext cx="269094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4038600" y="1778000"/>
              <a:ext cx="165100" cy="2857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7" name="TextBox 16"/>
          <p:cNvSpPr txBox="1"/>
          <p:nvPr/>
        </p:nvSpPr>
        <p:spPr>
          <a:xfrm>
            <a:off x="8294675" y="3284866"/>
            <a:ext cx="2470292" cy="369332"/>
          </a:xfrm>
          <a:prstGeom prst="rect">
            <a:avLst/>
          </a:prstGeom>
          <a:solidFill>
            <a:schemeClr val="bg1"/>
          </a:solidFill>
        </p:spPr>
        <p:txBody>
          <a:bodyPr wrap="none" rtlCol="0">
            <a:spAutoFit/>
          </a:bodyPr>
          <a:lstStyle/>
          <a:p>
            <a:r>
              <a:rPr lang="en-US" b="1" dirty="0"/>
              <a:t>LHCb RICH performance</a:t>
            </a:r>
            <a:endParaRPr lang="en-GB" b="1" dirty="0"/>
          </a:p>
        </p:txBody>
      </p:sp>
      <p:sp>
        <p:nvSpPr>
          <p:cNvPr id="18" name="TextBox 17"/>
          <p:cNvSpPr txBox="1"/>
          <p:nvPr/>
        </p:nvSpPr>
        <p:spPr>
          <a:xfrm rot="16200000">
            <a:off x="7488208" y="4257879"/>
            <a:ext cx="971356" cy="338554"/>
          </a:xfrm>
          <a:prstGeom prst="rect">
            <a:avLst/>
          </a:prstGeom>
          <a:noFill/>
        </p:spPr>
        <p:txBody>
          <a:bodyPr wrap="none" rtlCol="0">
            <a:spAutoFit/>
          </a:bodyPr>
          <a:lstStyle/>
          <a:p>
            <a:r>
              <a:rPr lang="en-US" sz="1600" dirty="0"/>
              <a:t>Efficiency</a:t>
            </a:r>
            <a:endParaRPr lang="en-GB" sz="1600" dirty="0"/>
          </a:p>
        </p:txBody>
      </p:sp>
    </p:spTree>
    <p:extLst>
      <p:ext uri="{BB962C8B-B14F-4D97-AF65-F5344CB8AC3E}">
        <p14:creationId xmlns:p14="http://schemas.microsoft.com/office/powerpoint/2010/main" val="172558959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4</a:t>
            </a:r>
            <a:r>
              <a:rPr lang="el-GR" dirty="0" smtClean="0"/>
              <a:t>π</a:t>
            </a:r>
            <a:r>
              <a:rPr lang="en-US" dirty="0" smtClean="0"/>
              <a:t> RICH detector</a:t>
            </a:r>
            <a:endParaRPr lang="en-GB" dirty="0"/>
          </a:p>
        </p:txBody>
      </p:sp>
      <p:sp>
        <p:nvSpPr>
          <p:cNvPr id="3" name="Content Placeholder 2"/>
          <p:cNvSpPr>
            <a:spLocks noGrp="1"/>
          </p:cNvSpPr>
          <p:nvPr>
            <p:ph idx="1"/>
          </p:nvPr>
        </p:nvSpPr>
        <p:spPr>
          <a:xfrm>
            <a:off x="601798" y="1201339"/>
            <a:ext cx="7209791" cy="5312277"/>
          </a:xfrm>
        </p:spPr>
        <p:txBody>
          <a:bodyPr>
            <a:normAutofit/>
          </a:bodyPr>
          <a:lstStyle/>
          <a:p>
            <a:pPr>
              <a:spcAft>
                <a:spcPts val="900"/>
              </a:spcAft>
            </a:pPr>
            <a:r>
              <a:rPr lang="en-US" dirty="0">
                <a:solidFill>
                  <a:schemeClr val="accent6">
                    <a:lumMod val="75000"/>
                  </a:schemeClr>
                </a:solidFill>
              </a:rPr>
              <a:t>Previous </a:t>
            </a:r>
            <a:r>
              <a:rPr lang="en-US" dirty="0" smtClean="0">
                <a:solidFill>
                  <a:schemeClr val="accent6">
                    <a:lumMod val="75000"/>
                  </a:schemeClr>
                </a:solidFill>
              </a:rPr>
              <a:t>instances </a:t>
            </a:r>
            <a:r>
              <a:rPr lang="en-US" b="1" dirty="0">
                <a:solidFill>
                  <a:schemeClr val="accent6">
                    <a:lumMod val="75000"/>
                  </a:schemeClr>
                </a:solidFill>
              </a:rPr>
              <a:t>DELPHI</a:t>
            </a:r>
            <a:r>
              <a:rPr lang="en-US" dirty="0">
                <a:solidFill>
                  <a:schemeClr val="accent6">
                    <a:lumMod val="75000"/>
                  </a:schemeClr>
                </a:solidFill>
              </a:rPr>
              <a:t> and </a:t>
            </a:r>
            <a:r>
              <a:rPr lang="en-US" dirty="0" smtClean="0">
                <a:solidFill>
                  <a:schemeClr val="accent6">
                    <a:lumMod val="75000"/>
                  </a:schemeClr>
                </a:solidFill>
              </a:rPr>
              <a:t>SLD:  h</a:t>
            </a:r>
            <a:r>
              <a:rPr lang="en-GB" dirty="0" err="1" smtClean="0">
                <a:solidFill>
                  <a:schemeClr val="accent6">
                    <a:lumMod val="75000"/>
                  </a:schemeClr>
                </a:solidFill>
              </a:rPr>
              <a:t>ighly</a:t>
            </a:r>
            <a:r>
              <a:rPr lang="en-GB" dirty="0" smtClean="0">
                <a:solidFill>
                  <a:schemeClr val="accent6">
                    <a:lumMod val="75000"/>
                  </a:schemeClr>
                </a:solidFill>
              </a:rPr>
              <a:t> </a:t>
            </a:r>
            <a:r>
              <a:rPr lang="en-GB" dirty="0">
                <a:solidFill>
                  <a:schemeClr val="accent6">
                    <a:lumMod val="75000"/>
                  </a:schemeClr>
                </a:solidFill>
              </a:rPr>
              <a:t>challenging, delicate </a:t>
            </a:r>
            <a:r>
              <a:rPr lang="en-GB" dirty="0" smtClean="0">
                <a:solidFill>
                  <a:schemeClr val="accent6">
                    <a:lumMod val="75000"/>
                  </a:schemeClr>
                </a:solidFill>
              </a:rPr>
              <a:t>systems, significant </a:t>
            </a:r>
            <a:r>
              <a:rPr lang="en-GB" dirty="0">
                <a:solidFill>
                  <a:schemeClr val="accent6">
                    <a:lumMod val="75000"/>
                  </a:schemeClr>
                </a:solidFill>
              </a:rPr>
              <a:t>issue was the space required</a:t>
            </a:r>
          </a:p>
          <a:p>
            <a:pPr>
              <a:spcAft>
                <a:spcPts val="900"/>
              </a:spcAft>
            </a:pPr>
            <a:r>
              <a:rPr lang="en-US" dirty="0"/>
              <a:t>LHCb </a:t>
            </a:r>
            <a:r>
              <a:rPr lang="en-US" dirty="0" smtClean="0"/>
              <a:t>RICH1</a:t>
            </a:r>
            <a:r>
              <a:rPr lang="en-US" b="1" dirty="0" smtClean="0"/>
              <a:t> </a:t>
            </a:r>
            <a:r>
              <a:rPr lang="en-US" dirty="0" smtClean="0">
                <a:solidFill>
                  <a:schemeClr val="bg1">
                    <a:lumMod val="50000"/>
                  </a:schemeClr>
                </a:solidFill>
              </a:rPr>
              <a:t>dual </a:t>
            </a:r>
            <a:r>
              <a:rPr lang="en-US" dirty="0">
                <a:solidFill>
                  <a:schemeClr val="bg1">
                    <a:lumMod val="50000"/>
                  </a:schemeClr>
                </a:solidFill>
              </a:rPr>
              <a:t>radiator in </a:t>
            </a:r>
            <a:r>
              <a:rPr lang="en-US" dirty="0" smtClean="0">
                <a:solidFill>
                  <a:schemeClr val="bg1">
                    <a:lumMod val="50000"/>
                  </a:schemeClr>
                </a:solidFill>
              </a:rPr>
              <a:t>original design</a:t>
            </a:r>
            <a:r>
              <a:rPr lang="en-US" dirty="0">
                <a:solidFill>
                  <a:schemeClr val="bg1">
                    <a:lumMod val="50000"/>
                  </a:schemeClr>
                </a:solidFill>
              </a:rPr>
              <a:t>:  </a:t>
            </a:r>
            <a:r>
              <a:rPr lang="en-US" dirty="0" smtClean="0">
                <a:solidFill>
                  <a:schemeClr val="bg1">
                    <a:lumMod val="50000"/>
                  </a:schemeClr>
                </a:solidFill>
              </a:rPr>
              <a:t>aerogel </a:t>
            </a:r>
            <a:r>
              <a:rPr lang="en-US" dirty="0">
                <a:solidFill>
                  <a:schemeClr val="bg1">
                    <a:lumMod val="50000"/>
                  </a:schemeClr>
                </a:solidFill>
              </a:rPr>
              <a:t>+ C</a:t>
            </a:r>
            <a:r>
              <a:rPr lang="en-US" baseline="-25000" dirty="0">
                <a:solidFill>
                  <a:schemeClr val="bg1">
                    <a:lumMod val="50000"/>
                  </a:schemeClr>
                </a:solidFill>
              </a:rPr>
              <a:t>4</a:t>
            </a:r>
            <a:r>
              <a:rPr lang="en-US" dirty="0">
                <a:solidFill>
                  <a:schemeClr val="bg1">
                    <a:lumMod val="50000"/>
                  </a:schemeClr>
                </a:solidFill>
              </a:rPr>
              <a:t>F</a:t>
            </a:r>
            <a:r>
              <a:rPr lang="en-US" baseline="-25000" dirty="0">
                <a:solidFill>
                  <a:schemeClr val="bg1">
                    <a:lumMod val="50000"/>
                  </a:schemeClr>
                </a:solidFill>
              </a:rPr>
              <a:t>10</a:t>
            </a:r>
            <a:r>
              <a:rPr lang="en-US" dirty="0">
                <a:solidFill>
                  <a:schemeClr val="bg1">
                    <a:lumMod val="50000"/>
                  </a:schemeClr>
                </a:solidFill>
              </a:rPr>
              <a:t> gas</a:t>
            </a:r>
            <a:br>
              <a:rPr lang="en-US" dirty="0">
                <a:solidFill>
                  <a:schemeClr val="bg1">
                    <a:lumMod val="50000"/>
                  </a:schemeClr>
                </a:solidFill>
              </a:rPr>
            </a:br>
            <a:r>
              <a:rPr lang="en-US" dirty="0">
                <a:solidFill>
                  <a:schemeClr val="bg1">
                    <a:lumMod val="50000"/>
                  </a:schemeClr>
                </a:solidFill>
              </a:rPr>
              <a:t>Aerogel later removed, due to high track density at the LHC</a:t>
            </a:r>
            <a:endParaRPr lang="en-GB" dirty="0">
              <a:solidFill>
                <a:schemeClr val="bg1">
                  <a:lumMod val="50000"/>
                </a:schemeClr>
              </a:solidFill>
            </a:endParaRPr>
          </a:p>
          <a:p>
            <a:pPr>
              <a:spcAft>
                <a:spcPts val="900"/>
              </a:spcAft>
            </a:pPr>
            <a:r>
              <a:rPr lang="en-US" dirty="0">
                <a:solidFill>
                  <a:schemeClr val="tx2"/>
                </a:solidFill>
              </a:rPr>
              <a:t>Modern </a:t>
            </a:r>
            <a:r>
              <a:rPr lang="en-US" b="1" dirty="0" err="1">
                <a:solidFill>
                  <a:schemeClr val="tx2"/>
                </a:solidFill>
              </a:rPr>
              <a:t>photosensor</a:t>
            </a:r>
            <a:r>
              <a:rPr lang="en-US" dirty="0">
                <a:solidFill>
                  <a:schemeClr val="tx2"/>
                </a:solidFill>
              </a:rPr>
              <a:t> developments:  compact, higher efficiency, insensitive to magnetic field </a:t>
            </a:r>
            <a:r>
              <a:rPr lang="en-US" dirty="0">
                <a:solidFill>
                  <a:schemeClr val="tx2"/>
                </a:solidFill>
                <a:latin typeface="Calibri" panose="020F0502020204030204" pitchFamily="34" charset="0"/>
                <a:cs typeface="Calibri" panose="020F0502020204030204" pitchFamily="34" charset="0"/>
              </a:rPr>
              <a:t>→ </a:t>
            </a:r>
            <a:r>
              <a:rPr lang="en-US" dirty="0" smtClean="0">
                <a:solidFill>
                  <a:schemeClr val="tx2"/>
                </a:solidFill>
              </a:rPr>
              <a:t>no </a:t>
            </a:r>
            <a:r>
              <a:rPr lang="en-US" dirty="0">
                <a:solidFill>
                  <a:schemeClr val="tx2"/>
                </a:solidFill>
              </a:rPr>
              <a:t>shielding</a:t>
            </a:r>
            <a:r>
              <a:rPr lang="en-US" dirty="0">
                <a:solidFill>
                  <a:srgbClr val="7030A0"/>
                </a:solidFill>
              </a:rPr>
              <a:t> </a:t>
            </a:r>
          </a:p>
          <a:p>
            <a:pPr>
              <a:spcAft>
                <a:spcPts val="900"/>
              </a:spcAft>
            </a:pPr>
            <a:r>
              <a:rPr lang="en-US" dirty="0" smtClean="0">
                <a:solidFill>
                  <a:srgbClr val="7030A0"/>
                </a:solidFill>
              </a:rPr>
              <a:t>Depending on </a:t>
            </a:r>
            <a:r>
              <a:rPr lang="en-US" dirty="0" err="1" smtClean="0">
                <a:solidFill>
                  <a:srgbClr val="7030A0"/>
                </a:solidFill>
              </a:rPr>
              <a:t>photosensor</a:t>
            </a:r>
            <a:r>
              <a:rPr lang="en-US" dirty="0" smtClean="0">
                <a:solidFill>
                  <a:srgbClr val="7030A0"/>
                </a:solidFill>
              </a:rPr>
              <a:t> efficiency, may need to reduce gas radiator depth from 85 cm in LHCb </a:t>
            </a:r>
            <a:r>
              <a:rPr lang="en-US" dirty="0" smtClean="0">
                <a:solidFill>
                  <a:srgbClr val="7030A0"/>
                </a:solidFill>
                <a:latin typeface="Calibri" panose="020F0502020204030204" pitchFamily="34" charset="0"/>
                <a:cs typeface="Calibri" panose="020F0502020204030204" pitchFamily="34" charset="0"/>
              </a:rPr>
              <a:t>→ consider </a:t>
            </a:r>
            <a:r>
              <a:rPr lang="en-US" b="1" dirty="0" smtClean="0">
                <a:solidFill>
                  <a:srgbClr val="7030A0"/>
                </a:solidFill>
                <a:latin typeface="Calibri" panose="020F0502020204030204" pitchFamily="34" charset="0"/>
                <a:cs typeface="Calibri" panose="020F0502020204030204" pitchFamily="34" charset="0"/>
              </a:rPr>
              <a:t>pressurization</a:t>
            </a:r>
            <a:br>
              <a:rPr lang="en-US" b="1" dirty="0" smtClean="0">
                <a:solidFill>
                  <a:srgbClr val="7030A0"/>
                </a:solidFill>
                <a:latin typeface="Calibri" panose="020F0502020204030204" pitchFamily="34" charset="0"/>
                <a:cs typeface="Calibri" panose="020F0502020204030204" pitchFamily="34" charset="0"/>
              </a:rPr>
            </a:br>
            <a:r>
              <a:rPr lang="en-US" dirty="0" smtClean="0">
                <a:solidFill>
                  <a:schemeClr val="bg1">
                    <a:lumMod val="50000"/>
                  </a:schemeClr>
                </a:solidFill>
                <a:latin typeface="Calibri" panose="020F0502020204030204" pitchFamily="34" charset="0"/>
                <a:cs typeface="Calibri" panose="020F0502020204030204" pitchFamily="34" charset="0"/>
              </a:rPr>
              <a:t>At 3.5 bar (abs) same photon yield achieved in 3.5x less depth</a:t>
            </a:r>
          </a:p>
          <a:p>
            <a:pPr>
              <a:spcAft>
                <a:spcPts val="900"/>
              </a:spcAft>
            </a:pPr>
            <a:r>
              <a:rPr lang="en-US" dirty="0" smtClean="0">
                <a:solidFill>
                  <a:schemeClr val="accent6">
                    <a:lumMod val="75000"/>
                  </a:schemeClr>
                </a:solidFill>
                <a:latin typeface="Calibri" panose="020F0502020204030204" pitchFamily="34" charset="0"/>
                <a:cs typeface="Calibri" panose="020F0502020204030204" pitchFamily="34" charset="0"/>
              </a:rPr>
              <a:t>Current optimization indicates that (with assumptions made about </a:t>
            </a:r>
            <a:r>
              <a:rPr lang="en-US" dirty="0" err="1" smtClean="0">
                <a:solidFill>
                  <a:schemeClr val="accent6">
                    <a:lumMod val="75000"/>
                  </a:schemeClr>
                </a:solidFill>
                <a:latin typeface="Calibri" panose="020F0502020204030204" pitchFamily="34" charset="0"/>
                <a:cs typeface="Calibri" panose="020F0502020204030204" pitchFamily="34" charset="0"/>
              </a:rPr>
              <a:t>photosensors</a:t>
            </a:r>
            <a:r>
              <a:rPr lang="en-US" dirty="0" smtClean="0">
                <a:solidFill>
                  <a:schemeClr val="accent6">
                    <a:lumMod val="75000"/>
                  </a:schemeClr>
                </a:solidFill>
                <a:latin typeface="Calibri" panose="020F0502020204030204" pitchFamily="34" charset="0"/>
                <a:cs typeface="Calibri" panose="020F0502020204030204" pitchFamily="34" charset="0"/>
              </a:rPr>
              <a:t>, background, </a:t>
            </a:r>
            <a:r>
              <a:rPr lang="en-US" dirty="0" smtClean="0">
                <a:solidFill>
                  <a:schemeClr val="accent6">
                    <a:lumMod val="75000"/>
                  </a:schemeClr>
                </a:solidFill>
                <a:latin typeface="Calibri" panose="020F0502020204030204" pitchFamily="34" charset="0"/>
                <a:cs typeface="Calibri" panose="020F0502020204030204" pitchFamily="34" charset="0"/>
              </a:rPr>
              <a:t>etc.) an </a:t>
            </a:r>
            <a:r>
              <a:rPr lang="en-US" i="1" dirty="0" smtClean="0">
                <a:solidFill>
                  <a:schemeClr val="accent6">
                    <a:lumMod val="75000"/>
                  </a:schemeClr>
                </a:solidFill>
                <a:latin typeface="Calibri" panose="020F0502020204030204" pitchFamily="34" charset="0"/>
                <a:cs typeface="Calibri" panose="020F0502020204030204" pitchFamily="34" charset="0"/>
              </a:rPr>
              <a:t>unpressurized</a:t>
            </a:r>
            <a:r>
              <a:rPr lang="en-US" dirty="0" smtClean="0">
                <a:solidFill>
                  <a:schemeClr val="accent6">
                    <a:lumMod val="75000"/>
                  </a:schemeClr>
                </a:solidFill>
                <a:latin typeface="Calibri" panose="020F0502020204030204" pitchFamily="34" charset="0"/>
                <a:cs typeface="Calibri" panose="020F0502020204030204" pitchFamily="34" charset="0"/>
              </a:rPr>
              <a:t> gas radiator may be sufficient—however, having the possibility of pressurization allows other gas radiator options to be explored</a:t>
            </a:r>
          </a:p>
          <a:p>
            <a:pPr>
              <a:spcAft>
                <a:spcPts val="900"/>
              </a:spcAft>
            </a:pPr>
            <a:r>
              <a:rPr lang="en-US" b="1" dirty="0" smtClean="0">
                <a:solidFill>
                  <a:schemeClr val="tx2"/>
                </a:solidFill>
                <a:latin typeface="Calibri" panose="020F0502020204030204" pitchFamily="34" charset="0"/>
                <a:cs typeface="Calibri" panose="020F0502020204030204" pitchFamily="34" charset="0"/>
              </a:rPr>
              <a:t>Aerogel</a:t>
            </a:r>
            <a:r>
              <a:rPr lang="en-US" dirty="0" smtClean="0">
                <a:solidFill>
                  <a:schemeClr val="tx2"/>
                </a:solidFill>
                <a:latin typeface="Calibri" panose="020F0502020204030204" pitchFamily="34" charset="0"/>
                <a:cs typeface="Calibri" panose="020F0502020204030204" pitchFamily="34" charset="0"/>
              </a:rPr>
              <a:t> </a:t>
            </a:r>
            <a:r>
              <a:rPr lang="en-US" dirty="0">
                <a:solidFill>
                  <a:schemeClr val="tx2"/>
                </a:solidFill>
                <a:latin typeface="Calibri" panose="020F0502020204030204" pitchFamily="34" charset="0"/>
                <a:cs typeface="Calibri" panose="020F0502020204030204" pitchFamily="34" charset="0"/>
              </a:rPr>
              <a:t>photons focused by same mirror as those from gas onto </a:t>
            </a:r>
            <a:br>
              <a:rPr lang="en-US" dirty="0">
                <a:solidFill>
                  <a:schemeClr val="tx2"/>
                </a:solidFill>
                <a:latin typeface="Calibri" panose="020F0502020204030204" pitchFamily="34" charset="0"/>
                <a:cs typeface="Calibri" panose="020F0502020204030204" pitchFamily="34" charset="0"/>
              </a:rPr>
            </a:br>
            <a:r>
              <a:rPr lang="en-US" dirty="0">
                <a:solidFill>
                  <a:schemeClr val="tx2"/>
                </a:solidFill>
                <a:latin typeface="Calibri" panose="020F0502020204030204" pitchFamily="34" charset="0"/>
                <a:cs typeface="Calibri" panose="020F0502020204030204" pitchFamily="34" charset="0"/>
              </a:rPr>
              <a:t>same sensor plane </a:t>
            </a:r>
            <a:r>
              <a:rPr lang="en-US" dirty="0" smtClean="0">
                <a:solidFill>
                  <a:schemeClr val="tx2"/>
                </a:solidFill>
                <a:latin typeface="Calibri" panose="020F0502020204030204" pitchFamily="34" charset="0"/>
                <a:cs typeface="Calibri" panose="020F0502020204030204" pitchFamily="34" charset="0"/>
              </a:rPr>
              <a:t>“for free”→ </a:t>
            </a:r>
            <a:r>
              <a:rPr lang="en-US" dirty="0">
                <a:solidFill>
                  <a:schemeClr val="tx2"/>
                </a:solidFill>
                <a:latin typeface="Calibri" panose="020F0502020204030204" pitchFamily="34" charset="0"/>
                <a:cs typeface="Calibri" panose="020F0502020204030204" pitchFamily="34" charset="0"/>
              </a:rPr>
              <a:t>concentric rings if track above both </a:t>
            </a:r>
            <a:r>
              <a:rPr lang="en-US" dirty="0" smtClean="0">
                <a:solidFill>
                  <a:schemeClr val="tx2"/>
                </a:solidFill>
                <a:latin typeface="Calibri" panose="020F0502020204030204" pitchFamily="34" charset="0"/>
                <a:cs typeface="Calibri" panose="020F0502020204030204" pitchFamily="34" charset="0"/>
              </a:rPr>
              <a:t>thresholds:  </a:t>
            </a:r>
            <a:r>
              <a:rPr lang="en-US" dirty="0">
                <a:solidFill>
                  <a:schemeClr val="bg1">
                    <a:lumMod val="50000"/>
                  </a:schemeClr>
                </a:solidFill>
                <a:latin typeface="Calibri" panose="020F0502020204030204" pitchFamily="34" charset="0"/>
                <a:cs typeface="Calibri" panose="020F0502020204030204" pitchFamily="34" charset="0"/>
              </a:rPr>
              <a:t>e</a:t>
            </a:r>
            <a:r>
              <a:rPr lang="en-US" dirty="0" smtClean="0">
                <a:solidFill>
                  <a:schemeClr val="bg1">
                    <a:lumMod val="50000"/>
                  </a:schemeClr>
                </a:solidFill>
                <a:latin typeface="Calibri" panose="020F0502020204030204" pitchFamily="34" charset="0"/>
                <a:cs typeface="Calibri" panose="020F0502020204030204" pitchFamily="34" charset="0"/>
              </a:rPr>
              <a:t>fficient </a:t>
            </a:r>
            <a:r>
              <a:rPr lang="en-US" dirty="0">
                <a:solidFill>
                  <a:schemeClr val="bg1">
                    <a:lumMod val="50000"/>
                  </a:schemeClr>
                </a:solidFill>
                <a:latin typeface="Calibri" panose="020F0502020204030204" pitchFamily="34" charset="0"/>
                <a:cs typeface="Calibri" panose="020F0502020204030204" pitchFamily="34" charset="0"/>
              </a:rPr>
              <a:t>use of same sensors for both </a:t>
            </a:r>
            <a:r>
              <a:rPr lang="en-US" dirty="0" smtClean="0">
                <a:solidFill>
                  <a:schemeClr val="bg1">
                    <a:lumMod val="50000"/>
                  </a:schemeClr>
                </a:solidFill>
                <a:latin typeface="Calibri" panose="020F0502020204030204" pitchFamily="34" charset="0"/>
                <a:cs typeface="Calibri" panose="020F0502020204030204" pitchFamily="34" charset="0"/>
              </a:rPr>
              <a:t>radiators</a:t>
            </a:r>
            <a:endParaRPr lang="en-US" dirty="0">
              <a:solidFill>
                <a:schemeClr val="bg1">
                  <a:lumMod val="50000"/>
                </a:schemeClr>
              </a:solidFill>
              <a:latin typeface="Calibri" panose="020F0502020204030204" pitchFamily="34" charset="0"/>
              <a:cs typeface="Calibri" panose="020F0502020204030204" pitchFamily="34" charset="0"/>
            </a:endParaRPr>
          </a:p>
        </p:txBody>
      </p:sp>
      <p:sp>
        <p:nvSpPr>
          <p:cNvPr id="4" name="Date Placeholder 3"/>
          <p:cNvSpPr>
            <a:spLocks noGrp="1"/>
          </p:cNvSpPr>
          <p:nvPr>
            <p:ph type="dt" sz="half" idx="10"/>
          </p:nvPr>
        </p:nvSpPr>
        <p:spPr/>
        <p:txBody>
          <a:bodyPr/>
          <a:lstStyle/>
          <a:p>
            <a:r>
              <a:rPr lang="en-US" dirty="0"/>
              <a:t>Roger Forty</a:t>
            </a:r>
            <a:endParaRPr lang="en-GB" dirty="0"/>
          </a:p>
        </p:txBody>
      </p:sp>
      <p:sp>
        <p:nvSpPr>
          <p:cNvPr id="5" name="Footer Placeholder 4"/>
          <p:cNvSpPr>
            <a:spLocks noGrp="1"/>
          </p:cNvSpPr>
          <p:nvPr>
            <p:ph type="ftr" sz="quarter" idx="11"/>
          </p:nvPr>
        </p:nvSpPr>
        <p:spPr/>
        <p:txBody>
          <a:bodyPr/>
          <a:lstStyle/>
          <a:p>
            <a:r>
              <a:rPr lang="en-GB"/>
              <a:t>Progress on ARC</a:t>
            </a:r>
          </a:p>
        </p:txBody>
      </p:sp>
      <p:sp>
        <p:nvSpPr>
          <p:cNvPr id="6" name="Slide Number Placeholder 5"/>
          <p:cNvSpPr>
            <a:spLocks noGrp="1"/>
          </p:cNvSpPr>
          <p:nvPr>
            <p:ph type="sldNum" sz="quarter" idx="12"/>
          </p:nvPr>
        </p:nvSpPr>
        <p:spPr/>
        <p:txBody>
          <a:bodyPr/>
          <a:lstStyle/>
          <a:p>
            <a:fld id="{B3C84E7F-BC88-4FFF-92AC-EB50DEC5D26E}" type="slidenum">
              <a:rPr lang="en-GB" smtClean="0"/>
              <a:t>3</a:t>
            </a:fld>
            <a:endParaRPr lang="en-GB"/>
          </a:p>
        </p:txBody>
      </p:sp>
      <p:pic>
        <p:nvPicPr>
          <p:cNvPr id="18" name="Picture 17"/>
          <p:cNvPicPr>
            <a:picLocks noChangeAspect="1"/>
          </p:cNvPicPr>
          <p:nvPr/>
        </p:nvPicPr>
        <p:blipFill>
          <a:blip r:embed="rId2"/>
          <a:stretch>
            <a:fillRect/>
          </a:stretch>
        </p:blipFill>
        <p:spPr>
          <a:xfrm>
            <a:off x="8153400" y="2574426"/>
            <a:ext cx="3063214" cy="3739084"/>
          </a:xfrm>
          <a:prstGeom prst="rect">
            <a:avLst/>
          </a:prstGeom>
        </p:spPr>
      </p:pic>
      <p:pic>
        <p:nvPicPr>
          <p:cNvPr id="13" name="Picture 12"/>
          <p:cNvPicPr>
            <a:picLocks noChangeAspect="1"/>
          </p:cNvPicPr>
          <p:nvPr/>
        </p:nvPicPr>
        <p:blipFill>
          <a:blip r:embed="rId3"/>
          <a:stretch>
            <a:fillRect/>
          </a:stretch>
        </p:blipFill>
        <p:spPr>
          <a:xfrm>
            <a:off x="7948774" y="321632"/>
            <a:ext cx="3267840" cy="2339373"/>
          </a:xfrm>
          <a:prstGeom prst="rect">
            <a:avLst/>
          </a:prstGeom>
        </p:spPr>
      </p:pic>
      <p:sp>
        <p:nvSpPr>
          <p:cNvPr id="7" name="TextBox 6"/>
          <p:cNvSpPr txBox="1"/>
          <p:nvPr/>
        </p:nvSpPr>
        <p:spPr>
          <a:xfrm>
            <a:off x="8153400" y="5657866"/>
            <a:ext cx="673582" cy="369332"/>
          </a:xfrm>
          <a:prstGeom prst="rect">
            <a:avLst/>
          </a:prstGeom>
          <a:noFill/>
        </p:spPr>
        <p:txBody>
          <a:bodyPr wrap="none" rtlCol="0">
            <a:spAutoFit/>
          </a:bodyPr>
          <a:lstStyle/>
          <a:p>
            <a:r>
              <a:rPr lang="en-US" b="1" dirty="0" smtClean="0"/>
              <a:t>LHCb</a:t>
            </a:r>
            <a:endParaRPr lang="en-GB" dirty="0"/>
          </a:p>
        </p:txBody>
      </p:sp>
      <p:sp>
        <p:nvSpPr>
          <p:cNvPr id="16" name="TextBox 15"/>
          <p:cNvSpPr txBox="1"/>
          <p:nvPr/>
        </p:nvSpPr>
        <p:spPr>
          <a:xfrm>
            <a:off x="10272344" y="2128427"/>
            <a:ext cx="870751" cy="369332"/>
          </a:xfrm>
          <a:prstGeom prst="rect">
            <a:avLst/>
          </a:prstGeom>
          <a:noFill/>
        </p:spPr>
        <p:txBody>
          <a:bodyPr wrap="none" rtlCol="0">
            <a:spAutoFit/>
          </a:bodyPr>
          <a:lstStyle/>
          <a:p>
            <a:r>
              <a:rPr lang="en-US" b="1" dirty="0" smtClean="0"/>
              <a:t>DELPHI</a:t>
            </a:r>
            <a:endParaRPr lang="en-GB" b="1" dirty="0"/>
          </a:p>
        </p:txBody>
      </p:sp>
    </p:spTree>
    <p:extLst>
      <p:ext uri="{BB962C8B-B14F-4D97-AF65-F5344CB8AC3E}">
        <p14:creationId xmlns:p14="http://schemas.microsoft.com/office/powerpoint/2010/main" val="289932398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p:cNvPicPr>
            <a:picLocks noChangeAspect="1"/>
          </p:cNvPicPr>
          <p:nvPr/>
        </p:nvPicPr>
        <p:blipFill>
          <a:blip r:embed="rId2"/>
          <a:stretch>
            <a:fillRect/>
          </a:stretch>
        </p:blipFill>
        <p:spPr>
          <a:xfrm>
            <a:off x="8274531" y="3970530"/>
            <a:ext cx="2950826" cy="2372758"/>
          </a:xfrm>
          <a:prstGeom prst="rect">
            <a:avLst/>
          </a:prstGeom>
        </p:spPr>
      </p:pic>
      <p:sp>
        <p:nvSpPr>
          <p:cNvPr id="2" name="Title 1"/>
          <p:cNvSpPr>
            <a:spLocks noGrp="1"/>
          </p:cNvSpPr>
          <p:nvPr>
            <p:ph type="title"/>
          </p:nvPr>
        </p:nvSpPr>
        <p:spPr/>
        <p:txBody>
          <a:bodyPr/>
          <a:lstStyle/>
          <a:p>
            <a:r>
              <a:rPr lang="en-US" dirty="0"/>
              <a:t>RICH layout </a:t>
            </a:r>
            <a:r>
              <a:rPr lang="en-US" dirty="0" smtClean="0"/>
              <a:t>for FCC-</a:t>
            </a:r>
            <a:r>
              <a:rPr lang="en-US" dirty="0" err="1" smtClean="0"/>
              <a:t>ee</a:t>
            </a:r>
            <a:r>
              <a:rPr lang="en-US" dirty="0" smtClean="0"/>
              <a:t> </a:t>
            </a:r>
            <a:endParaRPr lang="en-GB" dirty="0"/>
          </a:p>
        </p:txBody>
      </p:sp>
      <p:sp>
        <p:nvSpPr>
          <p:cNvPr id="3" name="Content Placeholder 2"/>
          <p:cNvSpPr>
            <a:spLocks noGrp="1"/>
          </p:cNvSpPr>
          <p:nvPr>
            <p:ph idx="1"/>
          </p:nvPr>
        </p:nvSpPr>
        <p:spPr>
          <a:xfrm>
            <a:off x="588041" y="1175519"/>
            <a:ext cx="7053730" cy="1413579"/>
          </a:xfrm>
        </p:spPr>
        <p:txBody>
          <a:bodyPr/>
          <a:lstStyle/>
          <a:p>
            <a:pPr>
              <a:spcAft>
                <a:spcPts val="900"/>
              </a:spcAft>
            </a:pPr>
            <a:r>
              <a:rPr lang="en-US" dirty="0">
                <a:solidFill>
                  <a:schemeClr val="tx2"/>
                </a:solidFill>
              </a:rPr>
              <a:t>To be concrete, based the design on the current CLD experiment concept for FCC-</a:t>
            </a:r>
            <a:r>
              <a:rPr lang="en-US" dirty="0" err="1">
                <a:solidFill>
                  <a:schemeClr val="tx2"/>
                </a:solidFill>
              </a:rPr>
              <a:t>ee</a:t>
            </a:r>
            <a:r>
              <a:rPr lang="en-US" dirty="0">
                <a:solidFill>
                  <a:schemeClr val="tx2"/>
                </a:solidFill>
              </a:rPr>
              <a:t>  </a:t>
            </a:r>
            <a:r>
              <a:rPr lang="en-US" sz="1400" dirty="0">
                <a:solidFill>
                  <a:schemeClr val="bg1">
                    <a:lumMod val="50000"/>
                  </a:schemeClr>
                </a:solidFill>
              </a:rPr>
              <a:t>[N. </a:t>
            </a:r>
            <a:r>
              <a:rPr lang="en-US" sz="1400" dirty="0" err="1">
                <a:solidFill>
                  <a:schemeClr val="bg1">
                    <a:lumMod val="50000"/>
                  </a:schemeClr>
                </a:solidFill>
              </a:rPr>
              <a:t>Bacchetta</a:t>
            </a:r>
            <a:r>
              <a:rPr lang="en-US" sz="1400" dirty="0">
                <a:solidFill>
                  <a:schemeClr val="bg1">
                    <a:lumMod val="50000"/>
                  </a:schemeClr>
                </a:solidFill>
              </a:rPr>
              <a:t> et al., arXiv:1911.12230]</a:t>
            </a:r>
          </a:p>
          <a:p>
            <a:pPr>
              <a:spcAft>
                <a:spcPts val="900"/>
              </a:spcAft>
            </a:pPr>
            <a:r>
              <a:rPr lang="en-US" dirty="0">
                <a:solidFill>
                  <a:schemeClr val="accent6">
                    <a:lumMod val="75000"/>
                  </a:schemeClr>
                </a:solidFill>
              </a:rPr>
              <a:t>Target a radial depth of </a:t>
            </a:r>
            <a:r>
              <a:rPr lang="en-US" dirty="0">
                <a:solidFill>
                  <a:srgbClr val="FF0000"/>
                </a:solidFill>
              </a:rPr>
              <a:t>20 cm</a:t>
            </a:r>
            <a:r>
              <a:rPr lang="en-US" dirty="0">
                <a:solidFill>
                  <a:schemeClr val="accent6">
                    <a:lumMod val="75000"/>
                  </a:schemeClr>
                </a:solidFill>
              </a:rPr>
              <a:t>, and material budget of </a:t>
            </a:r>
            <a:r>
              <a:rPr lang="en-US" dirty="0">
                <a:solidFill>
                  <a:srgbClr val="FF0000"/>
                </a:solidFill>
              </a:rPr>
              <a:t>10% X</a:t>
            </a:r>
            <a:r>
              <a:rPr lang="en-US" baseline="-25000" dirty="0">
                <a:solidFill>
                  <a:srgbClr val="FF0000"/>
                </a:solidFill>
              </a:rPr>
              <a:t>0</a:t>
            </a:r>
            <a:endParaRPr lang="en-GB" baseline="-25000" dirty="0">
              <a:solidFill>
                <a:srgbClr val="FF0000"/>
              </a:solidFill>
            </a:endParaRPr>
          </a:p>
        </p:txBody>
      </p:sp>
      <p:sp>
        <p:nvSpPr>
          <p:cNvPr id="4" name="Date Placeholder 3"/>
          <p:cNvSpPr>
            <a:spLocks noGrp="1"/>
          </p:cNvSpPr>
          <p:nvPr>
            <p:ph type="dt" sz="half" idx="10"/>
          </p:nvPr>
        </p:nvSpPr>
        <p:spPr/>
        <p:txBody>
          <a:bodyPr/>
          <a:lstStyle/>
          <a:p>
            <a:r>
              <a:rPr lang="en-US"/>
              <a:t>Roger Forty</a:t>
            </a:r>
            <a:endParaRPr lang="en-GB"/>
          </a:p>
        </p:txBody>
      </p:sp>
      <p:sp>
        <p:nvSpPr>
          <p:cNvPr id="5" name="Footer Placeholder 4"/>
          <p:cNvSpPr>
            <a:spLocks noGrp="1"/>
          </p:cNvSpPr>
          <p:nvPr>
            <p:ph type="ftr" sz="quarter" idx="11"/>
          </p:nvPr>
        </p:nvSpPr>
        <p:spPr/>
        <p:txBody>
          <a:bodyPr/>
          <a:lstStyle/>
          <a:p>
            <a:r>
              <a:rPr lang="en-GB"/>
              <a:t>Progress on ARC</a:t>
            </a:r>
          </a:p>
        </p:txBody>
      </p:sp>
      <p:sp>
        <p:nvSpPr>
          <p:cNvPr id="6" name="Slide Number Placeholder 5"/>
          <p:cNvSpPr>
            <a:spLocks noGrp="1"/>
          </p:cNvSpPr>
          <p:nvPr>
            <p:ph type="sldNum" sz="quarter" idx="12"/>
          </p:nvPr>
        </p:nvSpPr>
        <p:spPr/>
        <p:txBody>
          <a:bodyPr/>
          <a:lstStyle/>
          <a:p>
            <a:fld id="{B3C84E7F-BC88-4FFF-92AC-EB50DEC5D26E}" type="slidenum">
              <a:rPr lang="en-GB" smtClean="0"/>
              <a:t>4</a:t>
            </a:fld>
            <a:endParaRPr lang="en-GB"/>
          </a:p>
        </p:txBody>
      </p:sp>
      <p:pic>
        <p:nvPicPr>
          <p:cNvPr id="8" name="Picture 7"/>
          <p:cNvPicPr>
            <a:picLocks noChangeAspect="1"/>
          </p:cNvPicPr>
          <p:nvPr/>
        </p:nvPicPr>
        <p:blipFill>
          <a:blip r:embed="rId3"/>
          <a:stretch>
            <a:fillRect/>
          </a:stretch>
        </p:blipFill>
        <p:spPr>
          <a:xfrm>
            <a:off x="7968344" y="509622"/>
            <a:ext cx="3811986" cy="3317795"/>
          </a:xfrm>
          <a:prstGeom prst="rect">
            <a:avLst/>
          </a:prstGeom>
        </p:spPr>
      </p:pic>
      <p:cxnSp>
        <p:nvCxnSpPr>
          <p:cNvPr id="19" name="Straight Arrow Connector 18"/>
          <p:cNvCxnSpPr/>
          <p:nvPr/>
        </p:nvCxnSpPr>
        <p:spPr>
          <a:xfrm flipH="1">
            <a:off x="4741129" y="2951139"/>
            <a:ext cx="8708" cy="397914"/>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a:off x="4747019" y="3385036"/>
            <a:ext cx="0" cy="2321346"/>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4520524" y="4315552"/>
            <a:ext cx="713657" cy="369332"/>
          </a:xfrm>
          <a:prstGeom prst="rect">
            <a:avLst/>
          </a:prstGeom>
          <a:solidFill>
            <a:schemeClr val="bg1"/>
          </a:solidFill>
        </p:spPr>
        <p:txBody>
          <a:bodyPr wrap="none" rtlCol="0">
            <a:spAutoFit/>
          </a:bodyPr>
          <a:lstStyle/>
          <a:p>
            <a:r>
              <a:rPr lang="en-US" dirty="0"/>
              <a:t>1.6 m</a:t>
            </a:r>
            <a:endParaRPr lang="en-GB" dirty="0"/>
          </a:p>
        </p:txBody>
      </p:sp>
      <p:sp>
        <p:nvSpPr>
          <p:cNvPr id="25" name="TextBox 24"/>
          <p:cNvSpPr txBox="1"/>
          <p:nvPr/>
        </p:nvSpPr>
        <p:spPr>
          <a:xfrm>
            <a:off x="4826353" y="2965430"/>
            <a:ext cx="753732" cy="369332"/>
          </a:xfrm>
          <a:prstGeom prst="rect">
            <a:avLst/>
          </a:prstGeom>
          <a:noFill/>
        </p:spPr>
        <p:txBody>
          <a:bodyPr wrap="none" rtlCol="0">
            <a:spAutoFit/>
          </a:bodyPr>
          <a:lstStyle/>
          <a:p>
            <a:r>
              <a:rPr lang="en-US" dirty="0"/>
              <a:t>20 cm</a:t>
            </a:r>
            <a:endParaRPr lang="en-GB" dirty="0"/>
          </a:p>
        </p:txBody>
      </p:sp>
      <p:grpSp>
        <p:nvGrpSpPr>
          <p:cNvPr id="9" name="Group 8"/>
          <p:cNvGrpSpPr/>
          <p:nvPr/>
        </p:nvGrpSpPr>
        <p:grpSpPr>
          <a:xfrm>
            <a:off x="575361" y="2493939"/>
            <a:ext cx="5015851" cy="3849348"/>
            <a:chOff x="209600" y="2507002"/>
            <a:chExt cx="5015851" cy="3849348"/>
          </a:xfrm>
        </p:grpSpPr>
        <p:pic>
          <p:nvPicPr>
            <p:cNvPr id="10" name="Picture 9"/>
            <p:cNvPicPr>
              <a:picLocks noChangeAspect="1"/>
            </p:cNvPicPr>
            <p:nvPr/>
          </p:nvPicPr>
          <p:blipFill>
            <a:blip r:embed="rId4"/>
            <a:stretch>
              <a:fillRect/>
            </a:stretch>
          </p:blipFill>
          <p:spPr>
            <a:xfrm>
              <a:off x="623598" y="2507002"/>
              <a:ext cx="4601853" cy="3849348"/>
            </a:xfrm>
            <a:prstGeom prst="rect">
              <a:avLst/>
            </a:prstGeom>
          </p:spPr>
        </p:pic>
        <p:cxnSp>
          <p:nvCxnSpPr>
            <p:cNvPr id="18" name="Straight Arrow Connector 17"/>
            <p:cNvCxnSpPr/>
            <p:nvPr/>
          </p:nvCxnSpPr>
          <p:spPr>
            <a:xfrm>
              <a:off x="1110343" y="2704012"/>
              <a:ext cx="3346737" cy="0"/>
            </a:xfrm>
            <a:prstGeom prst="straightConnector1">
              <a:avLst/>
            </a:prstGeom>
            <a:ln w="12700">
              <a:solidFill>
                <a:schemeClr val="accent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2453332" y="2529342"/>
              <a:ext cx="713657" cy="369332"/>
            </a:xfrm>
            <a:prstGeom prst="rect">
              <a:avLst/>
            </a:prstGeom>
            <a:solidFill>
              <a:schemeClr val="bg1"/>
            </a:solidFill>
          </p:spPr>
          <p:txBody>
            <a:bodyPr wrap="none" rtlCol="0">
              <a:spAutoFit/>
            </a:bodyPr>
            <a:lstStyle/>
            <a:p>
              <a:r>
                <a:rPr lang="en-US" dirty="0">
                  <a:solidFill>
                    <a:schemeClr val="accent5"/>
                  </a:solidFill>
                </a:rPr>
                <a:t>2.2 m</a:t>
              </a:r>
              <a:endParaRPr lang="en-GB" dirty="0">
                <a:solidFill>
                  <a:schemeClr val="accent5"/>
                </a:solidFill>
              </a:endParaRPr>
            </a:p>
          </p:txBody>
        </p:sp>
        <p:cxnSp>
          <p:nvCxnSpPr>
            <p:cNvPr id="28" name="Straight Arrow Connector 27"/>
            <p:cNvCxnSpPr/>
            <p:nvPr/>
          </p:nvCxnSpPr>
          <p:spPr>
            <a:xfrm>
              <a:off x="527240" y="3009313"/>
              <a:ext cx="0" cy="3169419"/>
            </a:xfrm>
            <a:prstGeom prst="straightConnector1">
              <a:avLst/>
            </a:prstGeom>
            <a:ln w="12700">
              <a:solidFill>
                <a:schemeClr val="accent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209600" y="4315552"/>
              <a:ext cx="713657" cy="369332"/>
            </a:xfrm>
            <a:prstGeom prst="rect">
              <a:avLst/>
            </a:prstGeom>
            <a:solidFill>
              <a:schemeClr val="bg1"/>
            </a:solidFill>
          </p:spPr>
          <p:txBody>
            <a:bodyPr wrap="none" rtlCol="0">
              <a:spAutoFit/>
            </a:bodyPr>
            <a:lstStyle/>
            <a:p>
              <a:r>
                <a:rPr lang="en-US" dirty="0">
                  <a:solidFill>
                    <a:schemeClr val="accent5"/>
                  </a:solidFill>
                </a:rPr>
                <a:t>2.1 m</a:t>
              </a:r>
              <a:endParaRPr lang="en-GB" dirty="0">
                <a:solidFill>
                  <a:schemeClr val="accent5"/>
                </a:solidFill>
              </a:endParaRPr>
            </a:p>
          </p:txBody>
        </p:sp>
      </p:grpSp>
      <p:grpSp>
        <p:nvGrpSpPr>
          <p:cNvPr id="7" name="Group 6"/>
          <p:cNvGrpSpPr/>
          <p:nvPr/>
        </p:nvGrpSpPr>
        <p:grpSpPr>
          <a:xfrm>
            <a:off x="1015485" y="2938076"/>
            <a:ext cx="3891044" cy="2796519"/>
            <a:chOff x="649724" y="2951139"/>
            <a:chExt cx="3891044" cy="2796519"/>
          </a:xfrm>
        </p:grpSpPr>
        <p:grpSp>
          <p:nvGrpSpPr>
            <p:cNvPr id="11" name="Group 10"/>
            <p:cNvGrpSpPr/>
            <p:nvPr/>
          </p:nvGrpSpPr>
          <p:grpSpPr>
            <a:xfrm>
              <a:off x="4095203" y="3334588"/>
              <a:ext cx="391904" cy="2413070"/>
              <a:chOff x="4465096" y="2704012"/>
              <a:chExt cx="459619" cy="2481942"/>
            </a:xfrm>
          </p:grpSpPr>
          <p:pic>
            <p:nvPicPr>
              <p:cNvPr id="12" name="Picture 11"/>
              <p:cNvPicPr>
                <a:picLocks noChangeAspect="1"/>
              </p:cNvPicPr>
              <p:nvPr/>
            </p:nvPicPr>
            <p:blipFill rotWithShape="1">
              <a:blip r:embed="rId5">
                <a:extLst>
                  <a:ext uri="{28A0092B-C50C-407E-A947-70E740481C1C}">
                    <a14:useLocalDpi xmlns:a14="http://schemas.microsoft.com/office/drawing/2010/main" val="0"/>
                  </a:ext>
                </a:extLst>
              </a:blip>
              <a:srcRect l="85424" t="22346" r="8731" b="25770"/>
              <a:stretch/>
            </p:blipFill>
            <p:spPr>
              <a:xfrm rot="10800000">
                <a:off x="4465096" y="2704012"/>
                <a:ext cx="459619" cy="2481942"/>
              </a:xfrm>
              <a:prstGeom prst="rect">
                <a:avLst/>
              </a:prstGeom>
            </p:spPr>
          </p:pic>
          <p:sp>
            <p:nvSpPr>
              <p:cNvPr id="13" name="Freeform 12"/>
              <p:cNvSpPr/>
              <p:nvPr/>
            </p:nvSpPr>
            <p:spPr>
              <a:xfrm>
                <a:off x="4508500" y="2755900"/>
                <a:ext cx="381000" cy="2387600"/>
              </a:xfrm>
              <a:custGeom>
                <a:avLst/>
                <a:gdLst>
                  <a:gd name="connsiteX0" fmla="*/ 12700 w 381000"/>
                  <a:gd name="connsiteY0" fmla="*/ 114300 h 2387600"/>
                  <a:gd name="connsiteX1" fmla="*/ 0 w 381000"/>
                  <a:gd name="connsiteY1" fmla="*/ 2273300 h 2387600"/>
                  <a:gd name="connsiteX2" fmla="*/ 82550 w 381000"/>
                  <a:gd name="connsiteY2" fmla="*/ 2368550 h 2387600"/>
                  <a:gd name="connsiteX3" fmla="*/ 171450 w 381000"/>
                  <a:gd name="connsiteY3" fmla="*/ 2387600 h 2387600"/>
                  <a:gd name="connsiteX4" fmla="*/ 260350 w 381000"/>
                  <a:gd name="connsiteY4" fmla="*/ 2362200 h 2387600"/>
                  <a:gd name="connsiteX5" fmla="*/ 336550 w 381000"/>
                  <a:gd name="connsiteY5" fmla="*/ 2324100 h 2387600"/>
                  <a:gd name="connsiteX6" fmla="*/ 355600 w 381000"/>
                  <a:gd name="connsiteY6" fmla="*/ 2260600 h 2387600"/>
                  <a:gd name="connsiteX7" fmla="*/ 381000 w 381000"/>
                  <a:gd name="connsiteY7" fmla="*/ 114300 h 2387600"/>
                  <a:gd name="connsiteX8" fmla="*/ 323850 w 381000"/>
                  <a:gd name="connsiteY8" fmla="*/ 38100 h 2387600"/>
                  <a:gd name="connsiteX9" fmla="*/ 234950 w 381000"/>
                  <a:gd name="connsiteY9" fmla="*/ 12700 h 2387600"/>
                  <a:gd name="connsiteX10" fmla="*/ 165100 w 381000"/>
                  <a:gd name="connsiteY10" fmla="*/ 0 h 2387600"/>
                  <a:gd name="connsiteX11" fmla="*/ 101600 w 381000"/>
                  <a:gd name="connsiteY11" fmla="*/ 12700 h 2387600"/>
                  <a:gd name="connsiteX12" fmla="*/ 12700 w 381000"/>
                  <a:gd name="connsiteY12" fmla="*/ 114300 h 238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000" h="2387600">
                    <a:moveTo>
                      <a:pt x="12700" y="114300"/>
                    </a:moveTo>
                    <a:cubicBezTo>
                      <a:pt x="8467" y="833967"/>
                      <a:pt x="4233" y="1553633"/>
                      <a:pt x="0" y="2273300"/>
                    </a:cubicBezTo>
                    <a:lnTo>
                      <a:pt x="82550" y="2368550"/>
                    </a:lnTo>
                    <a:lnTo>
                      <a:pt x="171450" y="2387600"/>
                    </a:lnTo>
                    <a:lnTo>
                      <a:pt x="260350" y="2362200"/>
                    </a:lnTo>
                    <a:lnTo>
                      <a:pt x="336550" y="2324100"/>
                    </a:lnTo>
                    <a:lnTo>
                      <a:pt x="355600" y="2260600"/>
                    </a:lnTo>
                    <a:lnTo>
                      <a:pt x="381000" y="114300"/>
                    </a:lnTo>
                    <a:lnTo>
                      <a:pt x="323850" y="38100"/>
                    </a:lnTo>
                    <a:lnTo>
                      <a:pt x="234950" y="12700"/>
                    </a:lnTo>
                    <a:lnTo>
                      <a:pt x="165100" y="0"/>
                    </a:lnTo>
                    <a:lnTo>
                      <a:pt x="101600" y="12700"/>
                    </a:lnTo>
                    <a:lnTo>
                      <a:pt x="12700" y="114300"/>
                    </a:lnTo>
                    <a:close/>
                  </a:path>
                </a:pathLst>
              </a:cu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4" name="Group 13"/>
            <p:cNvGrpSpPr/>
            <p:nvPr/>
          </p:nvGrpSpPr>
          <p:grpSpPr>
            <a:xfrm>
              <a:off x="649724" y="2951139"/>
              <a:ext cx="3891044" cy="397914"/>
              <a:chOff x="1085676" y="2271300"/>
              <a:chExt cx="3891044" cy="451803"/>
            </a:xfrm>
          </p:grpSpPr>
          <p:pic>
            <p:nvPicPr>
              <p:cNvPr id="15" name="Picture 14"/>
              <p:cNvPicPr>
                <a:picLocks noChangeAspect="1"/>
              </p:cNvPicPr>
              <p:nvPr/>
            </p:nvPicPr>
            <p:blipFill rotWithShape="1">
              <a:blip r:embed="rId5">
                <a:extLst>
                  <a:ext uri="{28A0092B-C50C-407E-A947-70E740481C1C}">
                    <a14:useLocalDpi xmlns:a14="http://schemas.microsoft.com/office/drawing/2010/main" val="0"/>
                  </a:ext>
                </a:extLst>
              </a:blip>
              <a:srcRect l="37631" t="11884" r="7434" b="78568"/>
              <a:stretch/>
            </p:blipFill>
            <p:spPr>
              <a:xfrm>
                <a:off x="1085676" y="2271300"/>
                <a:ext cx="3891044" cy="451803"/>
              </a:xfrm>
              <a:prstGeom prst="rect">
                <a:avLst/>
              </a:prstGeom>
            </p:spPr>
          </p:pic>
          <p:sp>
            <p:nvSpPr>
              <p:cNvPr id="16" name="Freeform 15"/>
              <p:cNvSpPr/>
              <p:nvPr/>
            </p:nvSpPr>
            <p:spPr>
              <a:xfrm>
                <a:off x="1143000" y="2336800"/>
                <a:ext cx="3752850" cy="355600"/>
              </a:xfrm>
              <a:custGeom>
                <a:avLst/>
                <a:gdLst>
                  <a:gd name="connsiteX0" fmla="*/ 0 w 3752850"/>
                  <a:gd name="connsiteY0" fmla="*/ 6350 h 355600"/>
                  <a:gd name="connsiteX1" fmla="*/ 3651250 w 3752850"/>
                  <a:gd name="connsiteY1" fmla="*/ 0 h 355600"/>
                  <a:gd name="connsiteX2" fmla="*/ 3733800 w 3752850"/>
                  <a:gd name="connsiteY2" fmla="*/ 82550 h 355600"/>
                  <a:gd name="connsiteX3" fmla="*/ 3752850 w 3752850"/>
                  <a:gd name="connsiteY3" fmla="*/ 171450 h 355600"/>
                  <a:gd name="connsiteX4" fmla="*/ 3740150 w 3752850"/>
                  <a:gd name="connsiteY4" fmla="*/ 254000 h 355600"/>
                  <a:gd name="connsiteX5" fmla="*/ 3714750 w 3752850"/>
                  <a:gd name="connsiteY5" fmla="*/ 317500 h 355600"/>
                  <a:gd name="connsiteX6" fmla="*/ 3651250 w 3752850"/>
                  <a:gd name="connsiteY6" fmla="*/ 355600 h 355600"/>
                  <a:gd name="connsiteX7" fmla="*/ 12700 w 3752850"/>
                  <a:gd name="connsiteY7" fmla="*/ 349250 h 355600"/>
                  <a:gd name="connsiteX8" fmla="*/ 0 w 3752850"/>
                  <a:gd name="connsiteY8" fmla="*/ 6350 h 35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52850" h="355600">
                    <a:moveTo>
                      <a:pt x="0" y="6350"/>
                    </a:moveTo>
                    <a:lnTo>
                      <a:pt x="3651250" y="0"/>
                    </a:lnTo>
                    <a:lnTo>
                      <a:pt x="3733800" y="82550"/>
                    </a:lnTo>
                    <a:lnTo>
                      <a:pt x="3752850" y="171450"/>
                    </a:lnTo>
                    <a:lnTo>
                      <a:pt x="3740150" y="254000"/>
                    </a:lnTo>
                    <a:lnTo>
                      <a:pt x="3714750" y="317500"/>
                    </a:lnTo>
                    <a:lnTo>
                      <a:pt x="3651250" y="355600"/>
                    </a:lnTo>
                    <a:lnTo>
                      <a:pt x="12700" y="349250"/>
                    </a:lnTo>
                    <a:lnTo>
                      <a:pt x="0" y="6350"/>
                    </a:lnTo>
                    <a:close/>
                  </a:path>
                </a:pathLst>
              </a:cu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1" name="TextBox 30"/>
            <p:cNvSpPr txBox="1"/>
            <p:nvPr/>
          </p:nvSpPr>
          <p:spPr>
            <a:xfrm rot="5400000">
              <a:off x="3871748" y="4291364"/>
              <a:ext cx="868828" cy="369332"/>
            </a:xfrm>
            <a:prstGeom prst="rect">
              <a:avLst/>
            </a:prstGeom>
            <a:noFill/>
          </p:spPr>
          <p:txBody>
            <a:bodyPr wrap="none" rtlCol="0">
              <a:spAutoFit/>
            </a:bodyPr>
            <a:lstStyle/>
            <a:p>
              <a:r>
                <a:rPr lang="en-US" dirty="0"/>
                <a:t>Endcap</a:t>
              </a:r>
              <a:endParaRPr lang="en-GB" dirty="0"/>
            </a:p>
          </p:txBody>
        </p:sp>
        <p:sp>
          <p:nvSpPr>
            <p:cNvPr id="32" name="TextBox 31"/>
            <p:cNvSpPr txBox="1"/>
            <p:nvPr/>
          </p:nvSpPr>
          <p:spPr>
            <a:xfrm>
              <a:off x="1943096" y="2980753"/>
              <a:ext cx="745910" cy="369332"/>
            </a:xfrm>
            <a:prstGeom prst="rect">
              <a:avLst/>
            </a:prstGeom>
            <a:noFill/>
          </p:spPr>
          <p:txBody>
            <a:bodyPr wrap="none" rtlCol="0">
              <a:spAutoFit/>
            </a:bodyPr>
            <a:lstStyle/>
            <a:p>
              <a:r>
                <a:rPr lang="en-US" dirty="0"/>
                <a:t>Barrel</a:t>
              </a:r>
              <a:endParaRPr lang="en-GB" dirty="0"/>
            </a:p>
          </p:txBody>
        </p:sp>
      </p:grpSp>
      <p:sp>
        <p:nvSpPr>
          <p:cNvPr id="20" name="TextBox 19"/>
          <p:cNvSpPr txBox="1"/>
          <p:nvPr/>
        </p:nvSpPr>
        <p:spPr>
          <a:xfrm>
            <a:off x="8153400" y="693055"/>
            <a:ext cx="550151" cy="369332"/>
          </a:xfrm>
          <a:prstGeom prst="rect">
            <a:avLst/>
          </a:prstGeom>
          <a:solidFill>
            <a:schemeClr val="bg1"/>
          </a:solidFill>
        </p:spPr>
        <p:txBody>
          <a:bodyPr wrap="none" rtlCol="0">
            <a:spAutoFit/>
          </a:bodyPr>
          <a:lstStyle/>
          <a:p>
            <a:r>
              <a:rPr lang="en-US" b="1" dirty="0" smtClean="0"/>
              <a:t>CLD</a:t>
            </a:r>
            <a:endParaRPr lang="en-GB" b="1" dirty="0"/>
          </a:p>
        </p:txBody>
      </p:sp>
      <p:sp>
        <p:nvSpPr>
          <p:cNvPr id="21" name="TextBox 20"/>
          <p:cNvSpPr txBox="1"/>
          <p:nvPr/>
        </p:nvSpPr>
        <p:spPr>
          <a:xfrm>
            <a:off x="799679" y="2260332"/>
            <a:ext cx="1271374" cy="369332"/>
          </a:xfrm>
          <a:prstGeom prst="rect">
            <a:avLst/>
          </a:prstGeom>
          <a:noFill/>
        </p:spPr>
        <p:txBody>
          <a:bodyPr wrap="none" rtlCol="0">
            <a:spAutoFit/>
          </a:bodyPr>
          <a:lstStyle/>
          <a:p>
            <a:r>
              <a:rPr lang="en-US" b="1" dirty="0"/>
              <a:t>CLD tracker</a:t>
            </a:r>
            <a:endParaRPr lang="en-GB" b="1" dirty="0"/>
          </a:p>
        </p:txBody>
      </p:sp>
      <p:sp>
        <p:nvSpPr>
          <p:cNvPr id="23" name="TextBox 22"/>
          <p:cNvSpPr txBox="1"/>
          <p:nvPr/>
        </p:nvSpPr>
        <p:spPr>
          <a:xfrm>
            <a:off x="5372561" y="2910068"/>
            <a:ext cx="2659639" cy="3231654"/>
          </a:xfrm>
          <a:prstGeom prst="rect">
            <a:avLst/>
          </a:prstGeom>
          <a:noFill/>
        </p:spPr>
        <p:txBody>
          <a:bodyPr wrap="none" rtlCol="0">
            <a:spAutoFit/>
          </a:bodyPr>
          <a:lstStyle/>
          <a:p>
            <a:r>
              <a:rPr lang="en-US" b="1" dirty="0"/>
              <a:t>RICH pressure vessel</a:t>
            </a:r>
            <a:br>
              <a:rPr lang="en-US" b="1" dirty="0"/>
            </a:br>
            <a:r>
              <a:rPr lang="en-US" dirty="0">
                <a:solidFill>
                  <a:schemeClr val="bg1">
                    <a:lumMod val="50000"/>
                  </a:schemeClr>
                </a:solidFill>
              </a:rPr>
              <a:t>(Barrel + Endcaps)</a:t>
            </a:r>
            <a:br>
              <a:rPr lang="en-US" dirty="0">
                <a:solidFill>
                  <a:schemeClr val="bg1">
                    <a:lumMod val="50000"/>
                  </a:schemeClr>
                </a:solidFill>
              </a:rPr>
            </a:br>
            <a:r>
              <a:rPr lang="en-US" dirty="0">
                <a:solidFill>
                  <a:schemeClr val="bg1">
                    <a:lumMod val="50000"/>
                  </a:schemeClr>
                </a:solidFill>
              </a:rPr>
              <a:t>= solids of revolution</a:t>
            </a:r>
            <a:br>
              <a:rPr lang="en-US" dirty="0">
                <a:solidFill>
                  <a:schemeClr val="bg1">
                    <a:lumMod val="50000"/>
                  </a:schemeClr>
                </a:solidFill>
              </a:rPr>
            </a:br>
            <a:r>
              <a:rPr lang="en-US" dirty="0">
                <a:solidFill>
                  <a:schemeClr val="bg1">
                    <a:lumMod val="50000"/>
                  </a:schemeClr>
                </a:solidFill>
              </a:rPr>
              <a:t>around the beam axis</a:t>
            </a:r>
            <a:br>
              <a:rPr lang="en-US" dirty="0">
                <a:solidFill>
                  <a:schemeClr val="bg1">
                    <a:lumMod val="50000"/>
                  </a:schemeClr>
                </a:solidFill>
              </a:rPr>
            </a:br>
            <a:endParaRPr lang="en-US" sz="800" dirty="0">
              <a:solidFill>
                <a:schemeClr val="bg1">
                  <a:lumMod val="50000"/>
                </a:schemeClr>
              </a:solidFill>
            </a:endParaRPr>
          </a:p>
          <a:p>
            <a:r>
              <a:rPr lang="en-US" dirty="0">
                <a:solidFill>
                  <a:schemeClr val="bg1">
                    <a:lumMod val="50000"/>
                  </a:schemeClr>
                </a:solidFill>
              </a:rPr>
              <a:t>Tracker would need </a:t>
            </a:r>
            <a:br>
              <a:rPr lang="en-US" dirty="0">
                <a:solidFill>
                  <a:schemeClr val="bg1">
                    <a:lumMod val="50000"/>
                  </a:schemeClr>
                </a:solidFill>
              </a:rPr>
            </a:br>
            <a:r>
              <a:rPr lang="en-US" dirty="0">
                <a:solidFill>
                  <a:schemeClr val="bg1">
                    <a:lumMod val="50000"/>
                  </a:schemeClr>
                </a:solidFill>
              </a:rPr>
              <a:t>to be re-optimized using</a:t>
            </a:r>
            <a:br>
              <a:rPr lang="en-US" dirty="0">
                <a:solidFill>
                  <a:schemeClr val="bg1">
                    <a:lumMod val="50000"/>
                  </a:schemeClr>
                </a:solidFill>
              </a:rPr>
            </a:br>
            <a:r>
              <a:rPr lang="en-US" dirty="0">
                <a:solidFill>
                  <a:schemeClr val="bg1">
                    <a:lumMod val="50000"/>
                  </a:schemeClr>
                </a:solidFill>
              </a:rPr>
              <a:t>10% less radial space</a:t>
            </a:r>
            <a:br>
              <a:rPr lang="en-US" dirty="0">
                <a:solidFill>
                  <a:schemeClr val="bg1">
                    <a:lumMod val="50000"/>
                  </a:schemeClr>
                </a:solidFill>
              </a:rPr>
            </a:br>
            <a:r>
              <a:rPr lang="en-US" dirty="0">
                <a:solidFill>
                  <a:schemeClr val="bg1">
                    <a:lumMod val="50000"/>
                  </a:schemeClr>
                </a:solidFill>
              </a:rPr>
              <a:t>(already studied in </a:t>
            </a:r>
            <a:br>
              <a:rPr lang="en-US" dirty="0">
                <a:solidFill>
                  <a:schemeClr val="bg1">
                    <a:lumMod val="50000"/>
                  </a:schemeClr>
                </a:solidFill>
              </a:rPr>
            </a:br>
            <a:r>
              <a:rPr lang="en-US" dirty="0">
                <a:solidFill>
                  <a:schemeClr val="bg1">
                    <a:lumMod val="50000"/>
                  </a:schemeClr>
                </a:solidFill>
              </a:rPr>
              <a:t>Appendix B of CLD note:</a:t>
            </a:r>
            <a:br>
              <a:rPr lang="en-US" dirty="0">
                <a:solidFill>
                  <a:schemeClr val="bg1">
                    <a:lumMod val="50000"/>
                  </a:schemeClr>
                </a:solidFill>
              </a:rPr>
            </a:br>
            <a:r>
              <a:rPr lang="en-US" sz="1600" dirty="0">
                <a:solidFill>
                  <a:schemeClr val="bg1">
                    <a:lumMod val="50000"/>
                  </a:schemeClr>
                </a:solidFill>
              </a:rPr>
              <a:t>intended to make calorimeter</a:t>
            </a:r>
            <a:br>
              <a:rPr lang="en-US" sz="1600" dirty="0">
                <a:solidFill>
                  <a:schemeClr val="bg1">
                    <a:lumMod val="50000"/>
                  </a:schemeClr>
                </a:solidFill>
              </a:rPr>
            </a:br>
            <a:r>
              <a:rPr lang="en-US" sz="1600" dirty="0">
                <a:solidFill>
                  <a:schemeClr val="bg1">
                    <a:lumMod val="50000"/>
                  </a:schemeClr>
                </a:solidFill>
              </a:rPr>
              <a:t>smaller and save money…</a:t>
            </a:r>
            <a:r>
              <a:rPr lang="en-US" dirty="0">
                <a:solidFill>
                  <a:schemeClr val="bg1">
                    <a:lumMod val="50000"/>
                  </a:schemeClr>
                </a:solidFill>
              </a:rPr>
              <a:t>)</a:t>
            </a:r>
          </a:p>
        </p:txBody>
      </p:sp>
    </p:spTree>
    <p:extLst>
      <p:ext uri="{BB962C8B-B14F-4D97-AF65-F5344CB8AC3E}">
        <p14:creationId xmlns:p14="http://schemas.microsoft.com/office/powerpoint/2010/main" val="40673523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Detector </a:t>
            </a:r>
            <a:r>
              <a:rPr lang="en-US" dirty="0"/>
              <a:t>vessel</a:t>
            </a:r>
            <a:endParaRPr lang="en-GB" dirty="0"/>
          </a:p>
        </p:txBody>
      </p:sp>
      <p:sp>
        <p:nvSpPr>
          <p:cNvPr id="3" name="Content Placeholder 2"/>
          <p:cNvSpPr>
            <a:spLocks noGrp="1"/>
          </p:cNvSpPr>
          <p:nvPr>
            <p:ph idx="1"/>
          </p:nvPr>
        </p:nvSpPr>
        <p:spPr>
          <a:xfrm>
            <a:off x="609721" y="1176714"/>
            <a:ext cx="5322382" cy="3647718"/>
          </a:xfrm>
        </p:spPr>
        <p:txBody>
          <a:bodyPr>
            <a:normAutofit/>
          </a:bodyPr>
          <a:lstStyle/>
          <a:p>
            <a:pPr>
              <a:spcAft>
                <a:spcPts val="900"/>
              </a:spcAft>
            </a:pPr>
            <a:r>
              <a:rPr lang="en-US" dirty="0">
                <a:solidFill>
                  <a:schemeClr val="tx2"/>
                </a:solidFill>
              </a:rPr>
              <a:t>Lightweight vessels for cryostats currently under intensive R&amp;D, strong synergy with aerospace  (e.g. for composite fuel tanks)</a:t>
            </a:r>
            <a:endParaRPr lang="en-US" dirty="0"/>
          </a:p>
          <a:p>
            <a:pPr>
              <a:spcAft>
                <a:spcPts val="900"/>
              </a:spcAft>
            </a:pPr>
            <a:r>
              <a:rPr lang="en-US" dirty="0">
                <a:solidFill>
                  <a:schemeClr val="accent6">
                    <a:lumMod val="75000"/>
                  </a:schemeClr>
                </a:solidFill>
              </a:rPr>
              <a:t>Working group in CERN-EP </a:t>
            </a:r>
            <a:r>
              <a:rPr lang="en-US" dirty="0" smtClean="0">
                <a:solidFill>
                  <a:schemeClr val="accent6">
                    <a:lumMod val="75000"/>
                  </a:schemeClr>
                </a:solidFill>
              </a:rPr>
              <a:t>strategic </a:t>
            </a:r>
            <a:r>
              <a:rPr lang="en-US" dirty="0">
                <a:solidFill>
                  <a:schemeClr val="accent6">
                    <a:lumMod val="75000"/>
                  </a:schemeClr>
                </a:solidFill>
              </a:rPr>
              <a:t>detector </a:t>
            </a:r>
            <a:br>
              <a:rPr lang="en-US" dirty="0">
                <a:solidFill>
                  <a:schemeClr val="accent6">
                    <a:lumMod val="75000"/>
                  </a:schemeClr>
                </a:solidFill>
              </a:rPr>
            </a:br>
            <a:r>
              <a:rPr lang="en-US" dirty="0">
                <a:solidFill>
                  <a:schemeClr val="accent6">
                    <a:lumMod val="75000"/>
                  </a:schemeClr>
                </a:solidFill>
              </a:rPr>
              <a:t>R&amp;D </a:t>
            </a:r>
            <a:r>
              <a:rPr lang="en-US" dirty="0" err="1">
                <a:solidFill>
                  <a:schemeClr val="accent6">
                    <a:lumMod val="75000"/>
                  </a:schemeClr>
                </a:solidFill>
              </a:rPr>
              <a:t>programme</a:t>
            </a:r>
            <a:r>
              <a:rPr lang="en-US" dirty="0">
                <a:solidFill>
                  <a:schemeClr val="accent6">
                    <a:lumMod val="75000"/>
                  </a:schemeClr>
                </a:solidFill>
              </a:rPr>
              <a:t> led by Corrado </a:t>
            </a:r>
            <a:r>
              <a:rPr lang="en-US" dirty="0" smtClean="0">
                <a:solidFill>
                  <a:schemeClr val="accent6">
                    <a:lumMod val="75000"/>
                  </a:schemeClr>
                </a:solidFill>
              </a:rPr>
              <a:t>Gargiulo </a:t>
            </a:r>
            <a:r>
              <a:rPr lang="en-US" dirty="0">
                <a:solidFill>
                  <a:schemeClr val="accent6">
                    <a:lumMod val="75000"/>
                  </a:schemeClr>
                </a:solidFill>
              </a:rPr>
              <a:t/>
            </a:r>
            <a:br>
              <a:rPr lang="en-US" dirty="0">
                <a:solidFill>
                  <a:schemeClr val="accent6">
                    <a:lumMod val="75000"/>
                  </a:schemeClr>
                </a:solidFill>
              </a:rPr>
            </a:br>
            <a:r>
              <a:rPr lang="en-US" dirty="0" smtClean="0">
                <a:solidFill>
                  <a:srgbClr val="7030A0"/>
                </a:solidFill>
              </a:rPr>
              <a:t>He has d</a:t>
            </a:r>
            <a:r>
              <a:rPr lang="en-US" dirty="0" smtClean="0">
                <a:solidFill>
                  <a:srgbClr val="7030A0"/>
                </a:solidFill>
                <a:latin typeface="Calibri" panose="020F0502020204030204" pitchFamily="34" charset="0"/>
                <a:cs typeface="Calibri" panose="020F0502020204030204" pitchFamily="34" charset="0"/>
              </a:rPr>
              <a:t>eveloped </a:t>
            </a:r>
            <a:r>
              <a:rPr lang="en-US" dirty="0">
                <a:solidFill>
                  <a:srgbClr val="7030A0"/>
                </a:solidFill>
                <a:latin typeface="Calibri" panose="020F0502020204030204" pitchFamily="34" charset="0"/>
                <a:cs typeface="Calibri" panose="020F0502020204030204" pitchFamily="34" charset="0"/>
              </a:rPr>
              <a:t>a first design for this </a:t>
            </a:r>
            <a:r>
              <a:rPr lang="en-US" dirty="0" smtClean="0">
                <a:solidFill>
                  <a:srgbClr val="7030A0"/>
                </a:solidFill>
                <a:latin typeface="Calibri" panose="020F0502020204030204" pitchFamily="34" charset="0"/>
                <a:cs typeface="Calibri" panose="020F0502020204030204" pitchFamily="34" charset="0"/>
              </a:rPr>
              <a:t>application:  sustains </a:t>
            </a:r>
            <a:r>
              <a:rPr lang="en-US" dirty="0">
                <a:solidFill>
                  <a:srgbClr val="7030A0"/>
                </a:solidFill>
                <a:latin typeface="Calibri" panose="020F0502020204030204" pitchFamily="34" charset="0"/>
                <a:cs typeface="Calibri" panose="020F0502020204030204" pitchFamily="34" charset="0"/>
              </a:rPr>
              <a:t>pressure up to 4 bar</a:t>
            </a:r>
          </a:p>
          <a:p>
            <a:pPr>
              <a:spcAft>
                <a:spcPts val="900"/>
              </a:spcAft>
            </a:pPr>
            <a:r>
              <a:rPr lang="en-US" dirty="0">
                <a:solidFill>
                  <a:schemeClr val="tx2"/>
                </a:solidFill>
              </a:rPr>
              <a:t>Carbon-</a:t>
            </a:r>
            <a:r>
              <a:rPr lang="en-US" dirty="0" err="1">
                <a:solidFill>
                  <a:schemeClr val="tx2"/>
                </a:solidFill>
              </a:rPr>
              <a:t>fibre</a:t>
            </a:r>
            <a:r>
              <a:rPr lang="en-US" dirty="0">
                <a:solidFill>
                  <a:schemeClr val="tx2"/>
                </a:solidFill>
              </a:rPr>
              <a:t> composite sandwich, foam </a:t>
            </a:r>
            <a:r>
              <a:rPr lang="en-US" dirty="0" smtClean="0">
                <a:solidFill>
                  <a:schemeClr val="tx2"/>
                </a:solidFill>
              </a:rPr>
              <a:t>core</a:t>
            </a:r>
            <a:br>
              <a:rPr lang="en-US" dirty="0" smtClean="0">
                <a:solidFill>
                  <a:schemeClr val="tx2"/>
                </a:solidFill>
              </a:rPr>
            </a:br>
            <a:r>
              <a:rPr lang="en-US" dirty="0" smtClean="0">
                <a:solidFill>
                  <a:schemeClr val="tx2"/>
                </a:solidFill>
              </a:rPr>
              <a:t>12-fold </a:t>
            </a:r>
            <a:r>
              <a:rPr lang="en-US" dirty="0">
                <a:solidFill>
                  <a:schemeClr val="tx2"/>
                </a:solidFill>
              </a:rPr>
              <a:t>symmetry adopted for stiffening ribs</a:t>
            </a:r>
            <a:r>
              <a:rPr lang="en-US" dirty="0">
                <a:solidFill>
                  <a:schemeClr val="tx2"/>
                </a:solidFill>
                <a:latin typeface="Calibri" panose="020F0502020204030204" pitchFamily="34" charset="0"/>
                <a:cs typeface="Calibri" panose="020F0502020204030204" pitchFamily="34" charset="0"/>
              </a:rPr>
              <a:t> </a:t>
            </a:r>
            <a:br>
              <a:rPr lang="en-US" dirty="0">
                <a:solidFill>
                  <a:schemeClr val="tx2"/>
                </a:solidFill>
                <a:latin typeface="Calibri" panose="020F0502020204030204" pitchFamily="34" charset="0"/>
                <a:cs typeface="Calibri" panose="020F0502020204030204" pitchFamily="34" charset="0"/>
              </a:rPr>
            </a:br>
            <a:r>
              <a:rPr lang="en-US" dirty="0">
                <a:solidFill>
                  <a:schemeClr val="tx2"/>
                </a:solidFill>
                <a:latin typeface="Calibri" panose="020F0502020204030204" pitchFamily="34" charset="0"/>
                <a:cs typeface="Calibri" panose="020F0502020204030204" pitchFamily="34" charset="0"/>
              </a:rPr>
              <a:t>→ </a:t>
            </a:r>
            <a:r>
              <a:rPr lang="en-US" b="1" dirty="0">
                <a:solidFill>
                  <a:schemeClr val="tx2"/>
                </a:solidFill>
                <a:latin typeface="Calibri" panose="020F0502020204030204" pitchFamily="34" charset="0"/>
                <a:cs typeface="Calibri" panose="020F0502020204030204" pitchFamily="34" charset="0"/>
              </a:rPr>
              <a:t>sectors</a:t>
            </a:r>
            <a:endParaRPr lang="en-GB" dirty="0">
              <a:solidFill>
                <a:srgbClr val="7030A0"/>
              </a:solidFill>
            </a:endParaRPr>
          </a:p>
        </p:txBody>
      </p:sp>
      <p:sp>
        <p:nvSpPr>
          <p:cNvPr id="4" name="Date Placeholder 3"/>
          <p:cNvSpPr>
            <a:spLocks noGrp="1"/>
          </p:cNvSpPr>
          <p:nvPr>
            <p:ph type="dt" sz="half" idx="10"/>
          </p:nvPr>
        </p:nvSpPr>
        <p:spPr/>
        <p:txBody>
          <a:bodyPr/>
          <a:lstStyle/>
          <a:p>
            <a:r>
              <a:rPr lang="en-US"/>
              <a:t>Roger Forty</a:t>
            </a:r>
            <a:endParaRPr lang="en-GB"/>
          </a:p>
        </p:txBody>
      </p:sp>
      <p:sp>
        <p:nvSpPr>
          <p:cNvPr id="5" name="Footer Placeholder 4"/>
          <p:cNvSpPr>
            <a:spLocks noGrp="1"/>
          </p:cNvSpPr>
          <p:nvPr>
            <p:ph type="ftr" sz="quarter" idx="11"/>
          </p:nvPr>
        </p:nvSpPr>
        <p:spPr/>
        <p:txBody>
          <a:bodyPr/>
          <a:lstStyle/>
          <a:p>
            <a:r>
              <a:rPr lang="en-GB"/>
              <a:t>Progress on ARC</a:t>
            </a:r>
          </a:p>
        </p:txBody>
      </p:sp>
      <p:sp>
        <p:nvSpPr>
          <p:cNvPr id="6" name="Slide Number Placeholder 5"/>
          <p:cNvSpPr>
            <a:spLocks noGrp="1"/>
          </p:cNvSpPr>
          <p:nvPr>
            <p:ph type="sldNum" sz="quarter" idx="12"/>
          </p:nvPr>
        </p:nvSpPr>
        <p:spPr/>
        <p:txBody>
          <a:bodyPr/>
          <a:lstStyle/>
          <a:p>
            <a:fld id="{B3C84E7F-BC88-4FFF-92AC-EB50DEC5D26E}" type="slidenum">
              <a:rPr lang="en-GB" smtClean="0"/>
              <a:t>5</a:t>
            </a:fld>
            <a:endParaRPr lang="en-GB" dirty="0"/>
          </a:p>
        </p:txBody>
      </p:sp>
      <p:grpSp>
        <p:nvGrpSpPr>
          <p:cNvPr id="7" name="Group 6">
            <a:extLst>
              <a:ext uri="{FF2B5EF4-FFF2-40B4-BE49-F238E27FC236}">
                <a16:creationId xmlns:a16="http://schemas.microsoft.com/office/drawing/2014/main" id="{99103259-3446-43E8-9B89-E7E5333F4F86}"/>
              </a:ext>
            </a:extLst>
          </p:cNvPr>
          <p:cNvGrpSpPr/>
          <p:nvPr/>
        </p:nvGrpSpPr>
        <p:grpSpPr>
          <a:xfrm>
            <a:off x="6005917" y="892905"/>
            <a:ext cx="2815345" cy="2828054"/>
            <a:chOff x="1558144" y="551381"/>
            <a:chExt cx="2209285" cy="2219258"/>
          </a:xfrm>
        </p:grpSpPr>
        <p:pic>
          <p:nvPicPr>
            <p:cNvPr id="8" name="Picture 7" descr="A picture containing diagram&#10;&#10;Description automatically generated">
              <a:extLst>
                <a:ext uri="{FF2B5EF4-FFF2-40B4-BE49-F238E27FC236}">
                  <a16:creationId xmlns:a16="http://schemas.microsoft.com/office/drawing/2014/main" id="{662F93AE-C87E-4ADE-80AC-3DD48FA29F92}"/>
                </a:ext>
              </a:extLst>
            </p:cNvPr>
            <p:cNvPicPr>
              <a:picLocks noChangeAspect="1"/>
            </p:cNvPicPr>
            <p:nvPr/>
          </p:nvPicPr>
          <p:blipFill rotWithShape="1">
            <a:blip r:embed="rId2"/>
            <a:srcRect l="27070" r="27511"/>
            <a:stretch/>
          </p:blipFill>
          <p:spPr>
            <a:xfrm>
              <a:off x="1558144" y="551381"/>
              <a:ext cx="2209285" cy="2219258"/>
            </a:xfrm>
            <a:prstGeom prst="rect">
              <a:avLst/>
            </a:prstGeom>
          </p:spPr>
        </p:pic>
        <p:sp>
          <p:nvSpPr>
            <p:cNvPr id="9" name="Arrow: Pentagon 5">
              <a:extLst>
                <a:ext uri="{FF2B5EF4-FFF2-40B4-BE49-F238E27FC236}">
                  <a16:creationId xmlns:a16="http://schemas.microsoft.com/office/drawing/2014/main" id="{58550C81-D74E-45E9-8734-34BE487D1C2A}"/>
                </a:ext>
              </a:extLst>
            </p:cNvPr>
            <p:cNvSpPr/>
            <p:nvPr/>
          </p:nvSpPr>
          <p:spPr>
            <a:xfrm>
              <a:off x="1787304" y="1086868"/>
              <a:ext cx="174967" cy="127932"/>
            </a:xfrm>
            <a:prstGeom prst="homePlat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B</a:t>
              </a:r>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0" name="Arrow: Pentagon 6">
              <a:extLst>
                <a:ext uri="{FF2B5EF4-FFF2-40B4-BE49-F238E27FC236}">
                  <a16:creationId xmlns:a16="http://schemas.microsoft.com/office/drawing/2014/main" id="{ACB1047D-7B9A-4AEC-A4F8-7B7FAF943478}"/>
                </a:ext>
              </a:extLst>
            </p:cNvPr>
            <p:cNvSpPr/>
            <p:nvPr/>
          </p:nvSpPr>
          <p:spPr>
            <a:xfrm>
              <a:off x="2987920" y="1781976"/>
              <a:ext cx="174967" cy="127932"/>
            </a:xfrm>
            <a:prstGeom prst="homePlat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B</a:t>
              </a:r>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cxnSp>
          <p:nvCxnSpPr>
            <p:cNvPr id="11" name="Straight Connector 10">
              <a:extLst>
                <a:ext uri="{FF2B5EF4-FFF2-40B4-BE49-F238E27FC236}">
                  <a16:creationId xmlns:a16="http://schemas.microsoft.com/office/drawing/2014/main" id="{95480D68-6275-4E5B-BD2B-E4D271EBBFE7}"/>
                </a:ext>
              </a:extLst>
            </p:cNvPr>
            <p:cNvCxnSpPr/>
            <p:nvPr/>
          </p:nvCxnSpPr>
          <p:spPr>
            <a:xfrm flipV="1">
              <a:off x="2673522" y="1573359"/>
              <a:ext cx="940411" cy="539683"/>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6693B0B5-A044-48BE-AEA3-8D7BE9DD754D}"/>
                </a:ext>
              </a:extLst>
            </p:cNvPr>
            <p:cNvCxnSpPr/>
            <p:nvPr/>
          </p:nvCxnSpPr>
          <p:spPr>
            <a:xfrm flipV="1">
              <a:off x="1733111" y="880993"/>
              <a:ext cx="940411" cy="539683"/>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sp>
          <p:nvSpPr>
            <p:cNvPr id="13" name="Arrow: Pentagon 9">
              <a:extLst>
                <a:ext uri="{FF2B5EF4-FFF2-40B4-BE49-F238E27FC236}">
                  <a16:creationId xmlns:a16="http://schemas.microsoft.com/office/drawing/2014/main" id="{39729C1E-211D-4021-AE73-744AE9E42ADC}"/>
                </a:ext>
              </a:extLst>
            </p:cNvPr>
            <p:cNvSpPr/>
            <p:nvPr/>
          </p:nvSpPr>
          <p:spPr>
            <a:xfrm>
              <a:off x="1558144" y="1445427"/>
              <a:ext cx="174967" cy="127932"/>
            </a:xfrm>
            <a:prstGeom prst="homePlate">
              <a:avLst/>
            </a:prstGeom>
            <a:solidFill>
              <a:srgbClr val="FF33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t>A</a:t>
              </a:r>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4" name="Arrow: Pentagon 16">
              <a:extLst>
                <a:ext uri="{FF2B5EF4-FFF2-40B4-BE49-F238E27FC236}">
                  <a16:creationId xmlns:a16="http://schemas.microsoft.com/office/drawing/2014/main" id="{DA1923DD-451C-425B-959C-6F9654F5DCAB}"/>
                </a:ext>
              </a:extLst>
            </p:cNvPr>
            <p:cNvSpPr/>
            <p:nvPr/>
          </p:nvSpPr>
          <p:spPr>
            <a:xfrm>
              <a:off x="1986123" y="2349841"/>
              <a:ext cx="174967" cy="127932"/>
            </a:xfrm>
            <a:prstGeom prst="homePlate">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D</a:t>
              </a:r>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pic>
        <p:nvPicPr>
          <p:cNvPr id="15" name="Picture 14" descr="A picture containing schematic&#10;&#10;Description automatically generated">
            <a:extLst>
              <a:ext uri="{FF2B5EF4-FFF2-40B4-BE49-F238E27FC236}">
                <a16:creationId xmlns:a16="http://schemas.microsoft.com/office/drawing/2014/main" id="{C0CD8181-0218-494E-96E0-7FB19C740EF7}"/>
              </a:ext>
            </a:extLst>
          </p:cNvPr>
          <p:cNvPicPr>
            <a:picLocks noChangeAspect="1"/>
          </p:cNvPicPr>
          <p:nvPr/>
        </p:nvPicPr>
        <p:blipFill rotWithShape="1">
          <a:blip r:embed="rId3"/>
          <a:srcRect l="31653" r="26517"/>
          <a:stretch/>
        </p:blipFill>
        <p:spPr>
          <a:xfrm>
            <a:off x="6757516" y="3947353"/>
            <a:ext cx="2153681" cy="2361495"/>
          </a:xfrm>
          <a:prstGeom prst="rect">
            <a:avLst/>
          </a:prstGeom>
        </p:spPr>
      </p:pic>
      <p:grpSp>
        <p:nvGrpSpPr>
          <p:cNvPr id="18" name="Group 17"/>
          <p:cNvGrpSpPr/>
          <p:nvPr/>
        </p:nvGrpSpPr>
        <p:grpSpPr>
          <a:xfrm>
            <a:off x="5998933" y="318757"/>
            <a:ext cx="2712930" cy="5970065"/>
            <a:chOff x="5998933" y="318757"/>
            <a:chExt cx="2712930" cy="5970065"/>
          </a:xfrm>
        </p:grpSpPr>
        <p:pic>
          <p:nvPicPr>
            <p:cNvPr id="16" name="Picture 15" descr="A picture containing diagram&#10;&#10;Description automatically generated">
              <a:extLst>
                <a:ext uri="{FF2B5EF4-FFF2-40B4-BE49-F238E27FC236}">
                  <a16:creationId xmlns:a16="http://schemas.microsoft.com/office/drawing/2014/main" id="{A6185193-7541-411D-A00B-D6DF3BACE9C3}"/>
                </a:ext>
              </a:extLst>
            </p:cNvPr>
            <p:cNvPicPr>
              <a:picLocks noChangeAspect="1"/>
            </p:cNvPicPr>
            <p:nvPr/>
          </p:nvPicPr>
          <p:blipFill rotWithShape="1">
            <a:blip r:embed="rId4"/>
            <a:srcRect l="31874" r="25923"/>
            <a:stretch/>
          </p:blipFill>
          <p:spPr>
            <a:xfrm>
              <a:off x="6554714" y="4067024"/>
              <a:ext cx="2044304" cy="2221798"/>
            </a:xfrm>
            <a:prstGeom prst="rect">
              <a:avLst/>
            </a:prstGeom>
          </p:spPr>
        </p:pic>
        <p:pic>
          <p:nvPicPr>
            <p:cNvPr id="19" name="Picture 18" descr="Diagram&#10;&#10;Description automatically generated">
              <a:extLst>
                <a:ext uri="{FF2B5EF4-FFF2-40B4-BE49-F238E27FC236}">
                  <a16:creationId xmlns:a16="http://schemas.microsoft.com/office/drawing/2014/main" id="{DE70A1A5-A243-4762-B84C-32BEE7290CC0}"/>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31034" t="5782" r="25776"/>
            <a:stretch/>
          </p:blipFill>
          <p:spPr>
            <a:xfrm>
              <a:off x="5998933" y="1006466"/>
              <a:ext cx="2712930" cy="2714493"/>
            </a:xfrm>
            <a:prstGeom prst="rect">
              <a:avLst/>
            </a:prstGeom>
          </p:spPr>
        </p:pic>
        <p:sp>
          <p:nvSpPr>
            <p:cNvPr id="17" name="TextBox 16">
              <a:extLst>
                <a:ext uri="{FF2B5EF4-FFF2-40B4-BE49-F238E27FC236}">
                  <a16:creationId xmlns:a16="http://schemas.microsoft.com/office/drawing/2014/main" id="{AE4F5963-D2C2-4E6B-B43F-448733C81BAB}"/>
                </a:ext>
              </a:extLst>
            </p:cNvPr>
            <p:cNvSpPr txBox="1"/>
            <p:nvPr/>
          </p:nvSpPr>
          <p:spPr>
            <a:xfrm>
              <a:off x="6297941" y="318757"/>
              <a:ext cx="2160335"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chemeClr val="bg1">
                      <a:lumMod val="50000"/>
                    </a:schemeClr>
                  </a:solidFill>
                  <a:effectLst/>
                  <a:uLnTx/>
                  <a:uFillTx/>
                  <a:latin typeface="Calibri" panose="020F0502020204030204"/>
                  <a:ea typeface="+mn-ea"/>
                  <a:cs typeface="+mn-cs"/>
                </a:rPr>
                <a:t>External wall hidden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solidFill>
                    <a:schemeClr val="bg1">
                      <a:lumMod val="50000"/>
                    </a:schemeClr>
                  </a:solidFill>
                  <a:latin typeface="Calibri" panose="020F0502020204030204"/>
                </a:rPr>
                <a:t>to show reinforcing ribs</a:t>
              </a:r>
              <a:endParaRPr kumimoji="0" lang="en-GB" sz="1600" b="0" i="0" u="none" strike="noStrike" kern="1200" cap="none" spc="0" normalizeH="0" baseline="0" noProof="0" dirty="0">
                <a:ln>
                  <a:noFill/>
                </a:ln>
                <a:solidFill>
                  <a:schemeClr val="bg1">
                    <a:lumMod val="50000"/>
                  </a:schemeClr>
                </a:solidFill>
                <a:effectLst/>
                <a:uLnTx/>
                <a:uFillTx/>
                <a:latin typeface="Calibri" panose="020F0502020204030204"/>
              </a:endParaRPr>
            </a:p>
          </p:txBody>
        </p:sp>
      </p:grpSp>
      <p:sp>
        <p:nvSpPr>
          <p:cNvPr id="22" name="TextBox 21"/>
          <p:cNvSpPr txBox="1"/>
          <p:nvPr/>
        </p:nvSpPr>
        <p:spPr>
          <a:xfrm>
            <a:off x="6157849" y="850530"/>
            <a:ext cx="760786" cy="369332"/>
          </a:xfrm>
          <a:prstGeom prst="rect">
            <a:avLst/>
          </a:prstGeom>
          <a:noFill/>
        </p:spPr>
        <p:txBody>
          <a:bodyPr wrap="none" rtlCol="0">
            <a:spAutoFit/>
          </a:bodyPr>
          <a:lstStyle/>
          <a:p>
            <a:r>
              <a:rPr lang="en-US" b="1" dirty="0"/>
              <a:t>Barrel</a:t>
            </a:r>
            <a:endParaRPr lang="en-GB" b="1" dirty="0"/>
          </a:p>
        </p:txBody>
      </p:sp>
      <p:sp>
        <p:nvSpPr>
          <p:cNvPr id="23" name="TextBox 22"/>
          <p:cNvSpPr txBox="1"/>
          <p:nvPr/>
        </p:nvSpPr>
        <p:spPr>
          <a:xfrm>
            <a:off x="6117399" y="3845612"/>
            <a:ext cx="875817" cy="369332"/>
          </a:xfrm>
          <a:prstGeom prst="rect">
            <a:avLst/>
          </a:prstGeom>
          <a:noFill/>
        </p:spPr>
        <p:txBody>
          <a:bodyPr wrap="none" rtlCol="0">
            <a:spAutoFit/>
          </a:bodyPr>
          <a:lstStyle/>
          <a:p>
            <a:r>
              <a:rPr lang="en-US" b="1" dirty="0"/>
              <a:t>Endcap</a:t>
            </a:r>
            <a:endParaRPr lang="en-GB" b="1" dirty="0"/>
          </a:p>
        </p:txBody>
      </p:sp>
      <p:pic>
        <p:nvPicPr>
          <p:cNvPr id="24" name="Content Placeholder 2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378372" y="4116169"/>
            <a:ext cx="3470439" cy="2110886"/>
          </a:xfrm>
          <a:prstGeom prst="rect">
            <a:avLst/>
          </a:prstGeom>
        </p:spPr>
      </p:pic>
      <p:sp>
        <p:nvSpPr>
          <p:cNvPr id="25" name="TextBox 24"/>
          <p:cNvSpPr txBox="1"/>
          <p:nvPr/>
        </p:nvSpPr>
        <p:spPr>
          <a:xfrm>
            <a:off x="822887" y="4692660"/>
            <a:ext cx="1976190" cy="923330"/>
          </a:xfrm>
          <a:prstGeom prst="rect">
            <a:avLst/>
          </a:prstGeom>
          <a:noFill/>
        </p:spPr>
        <p:txBody>
          <a:bodyPr wrap="square" rtlCol="0">
            <a:spAutoFit/>
          </a:bodyPr>
          <a:lstStyle/>
          <a:p>
            <a:r>
              <a:rPr lang="en-US" b="1" dirty="0"/>
              <a:t>Side-view at end:</a:t>
            </a:r>
            <a:br>
              <a:rPr lang="en-US" b="1" dirty="0"/>
            </a:br>
            <a:r>
              <a:rPr lang="en-US" dirty="0">
                <a:solidFill>
                  <a:schemeClr val="bg1">
                    <a:lumMod val="50000"/>
                  </a:schemeClr>
                </a:solidFill>
              </a:rPr>
              <a:t>removable </a:t>
            </a:r>
            <a:br>
              <a:rPr lang="en-US" dirty="0">
                <a:solidFill>
                  <a:schemeClr val="bg1">
                    <a:lumMod val="50000"/>
                  </a:schemeClr>
                </a:solidFill>
              </a:rPr>
            </a:br>
            <a:r>
              <a:rPr lang="en-US" dirty="0">
                <a:solidFill>
                  <a:schemeClr val="bg1">
                    <a:lumMod val="50000"/>
                  </a:schemeClr>
                </a:solidFill>
              </a:rPr>
              <a:t>semi-elliptical caps</a:t>
            </a:r>
            <a:endParaRPr lang="en-GB" dirty="0">
              <a:solidFill>
                <a:schemeClr val="bg1">
                  <a:lumMod val="50000"/>
                </a:schemeClr>
              </a:solidFill>
            </a:endParaRPr>
          </a:p>
        </p:txBody>
      </p:sp>
      <p:pic>
        <p:nvPicPr>
          <p:cNvPr id="26" name="Picture 25" descr="A picture containing diagram&#10;&#10;Description automatically generated">
            <a:extLst>
              <a:ext uri="{FF2B5EF4-FFF2-40B4-BE49-F238E27FC236}">
                <a16:creationId xmlns:a16="http://schemas.microsoft.com/office/drawing/2014/main" id="{D621C9D3-1FFE-4040-AE28-26F70ADEABB0}"/>
              </a:ext>
            </a:extLst>
          </p:cNvPr>
          <p:cNvPicPr>
            <a:picLocks noChangeAspect="1"/>
          </p:cNvPicPr>
          <p:nvPr/>
        </p:nvPicPr>
        <p:blipFill rotWithShape="1">
          <a:blip r:embed="rId7"/>
          <a:srcRect l="30825" t="14528" r="25899" b="9655"/>
          <a:stretch/>
        </p:blipFill>
        <p:spPr>
          <a:xfrm>
            <a:off x="9425319" y="1085301"/>
            <a:ext cx="2740108" cy="2201829"/>
          </a:xfrm>
          <a:prstGeom prst="rect">
            <a:avLst/>
          </a:prstGeom>
        </p:spPr>
      </p:pic>
      <p:pic>
        <p:nvPicPr>
          <p:cNvPr id="27" name="Picture 26" descr="A picture containing diagram&#10;&#10;Description automatically generated">
            <a:extLst>
              <a:ext uri="{FF2B5EF4-FFF2-40B4-BE49-F238E27FC236}">
                <a16:creationId xmlns:a16="http://schemas.microsoft.com/office/drawing/2014/main" id="{998073E5-F329-4EC0-A679-382C5C25373A}"/>
              </a:ext>
            </a:extLst>
          </p:cNvPr>
          <p:cNvPicPr>
            <a:picLocks noChangeAspect="1"/>
          </p:cNvPicPr>
          <p:nvPr/>
        </p:nvPicPr>
        <p:blipFill rotWithShape="1">
          <a:blip r:embed="rId7">
            <a:clrChange>
              <a:clrFrom>
                <a:srgbClr val="FFFFFF"/>
              </a:clrFrom>
              <a:clrTo>
                <a:srgbClr val="FFFFFF">
                  <a:alpha val="0"/>
                </a:srgbClr>
              </a:clrTo>
            </a:clrChange>
          </a:blip>
          <a:srcRect l="1317" t="2307" r="77407" b="9655"/>
          <a:stretch/>
        </p:blipFill>
        <p:spPr>
          <a:xfrm>
            <a:off x="8654937" y="1093105"/>
            <a:ext cx="1297051" cy="2461619"/>
          </a:xfrm>
          <a:prstGeom prst="rect">
            <a:avLst/>
          </a:prstGeom>
        </p:spPr>
      </p:pic>
      <p:pic>
        <p:nvPicPr>
          <p:cNvPr id="28" name="Picture 27" descr="A picture containing diagram&#10;&#10;Description automatically generated">
            <a:extLst>
              <a:ext uri="{FF2B5EF4-FFF2-40B4-BE49-F238E27FC236}">
                <a16:creationId xmlns:a16="http://schemas.microsoft.com/office/drawing/2014/main" id="{725BE55B-5481-4840-8EF4-4F41C0D5AE51}"/>
              </a:ext>
            </a:extLst>
          </p:cNvPr>
          <p:cNvPicPr>
            <a:picLocks noChangeAspect="1"/>
          </p:cNvPicPr>
          <p:nvPr/>
        </p:nvPicPr>
        <p:blipFill rotWithShape="1">
          <a:blip r:embed="rId8"/>
          <a:srcRect r="84422" b="14229"/>
          <a:stretch/>
        </p:blipFill>
        <p:spPr>
          <a:xfrm>
            <a:off x="9129139" y="3709216"/>
            <a:ext cx="950287" cy="2399852"/>
          </a:xfrm>
          <a:prstGeom prst="rect">
            <a:avLst/>
          </a:prstGeom>
        </p:spPr>
      </p:pic>
      <p:pic>
        <p:nvPicPr>
          <p:cNvPr id="29" name="Picture 28" descr="A picture containing diagram&#10;&#10;Description automatically generated">
            <a:extLst>
              <a:ext uri="{FF2B5EF4-FFF2-40B4-BE49-F238E27FC236}">
                <a16:creationId xmlns:a16="http://schemas.microsoft.com/office/drawing/2014/main" id="{D7D432A4-5834-43C3-A337-5D485723E4B9}"/>
              </a:ext>
            </a:extLst>
          </p:cNvPr>
          <p:cNvPicPr>
            <a:picLocks noChangeAspect="1"/>
          </p:cNvPicPr>
          <p:nvPr/>
        </p:nvPicPr>
        <p:blipFill rotWithShape="1">
          <a:blip r:embed="rId8"/>
          <a:srcRect l="32212" r="35652" b="13119"/>
          <a:stretch/>
        </p:blipFill>
        <p:spPr>
          <a:xfrm>
            <a:off x="9982200" y="3825912"/>
            <a:ext cx="1747104" cy="2166460"/>
          </a:xfrm>
          <a:prstGeom prst="rect">
            <a:avLst/>
          </a:prstGeom>
        </p:spPr>
      </p:pic>
      <p:cxnSp>
        <p:nvCxnSpPr>
          <p:cNvPr id="42" name="Straight Arrow Connector 41"/>
          <p:cNvCxnSpPr/>
          <p:nvPr/>
        </p:nvCxnSpPr>
        <p:spPr>
          <a:xfrm flipH="1">
            <a:off x="3131995" y="5154325"/>
            <a:ext cx="231256" cy="0"/>
          </a:xfrm>
          <a:prstGeom prst="straightConnector1">
            <a:avLst/>
          </a:prstGeom>
          <a:ln w="12700">
            <a:solidFill>
              <a:schemeClr val="accent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43" name="TextBox 42"/>
          <p:cNvSpPr txBox="1"/>
          <p:nvPr/>
        </p:nvSpPr>
        <p:spPr>
          <a:xfrm>
            <a:off x="3899385" y="4997966"/>
            <a:ext cx="811899" cy="338554"/>
          </a:xfrm>
          <a:prstGeom prst="rect">
            <a:avLst/>
          </a:prstGeom>
          <a:solidFill>
            <a:schemeClr val="bg1"/>
          </a:solidFill>
        </p:spPr>
        <p:txBody>
          <a:bodyPr wrap="square" rtlCol="0">
            <a:spAutoFit/>
          </a:bodyPr>
          <a:lstStyle/>
          <a:p>
            <a:r>
              <a:rPr lang="en-US" sz="1600" dirty="0">
                <a:solidFill>
                  <a:schemeClr val="accent5"/>
                </a:solidFill>
              </a:rPr>
              <a:t>50 mm</a:t>
            </a:r>
            <a:endParaRPr lang="en-GB" sz="1600" dirty="0">
              <a:solidFill>
                <a:schemeClr val="accent5"/>
              </a:solidFill>
            </a:endParaRPr>
          </a:p>
        </p:txBody>
      </p:sp>
      <p:cxnSp>
        <p:nvCxnSpPr>
          <p:cNvPr id="44" name="Straight Arrow Connector 43"/>
          <p:cNvCxnSpPr/>
          <p:nvPr/>
        </p:nvCxnSpPr>
        <p:spPr>
          <a:xfrm flipV="1">
            <a:off x="3668051" y="5160470"/>
            <a:ext cx="271845" cy="6773"/>
          </a:xfrm>
          <a:prstGeom prst="straightConnector1">
            <a:avLst/>
          </a:prstGeom>
          <a:ln w="12700">
            <a:solidFill>
              <a:schemeClr val="accent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3674038" y="4516354"/>
            <a:ext cx="0" cy="1328289"/>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2582375" y="5928277"/>
            <a:ext cx="798295" cy="369332"/>
          </a:xfrm>
          <a:prstGeom prst="rect">
            <a:avLst/>
          </a:prstGeom>
          <a:noFill/>
        </p:spPr>
        <p:txBody>
          <a:bodyPr wrap="square" rtlCol="0">
            <a:spAutoFit/>
          </a:bodyPr>
          <a:lstStyle/>
          <a:p>
            <a:r>
              <a:rPr lang="en-US" dirty="0">
                <a:solidFill>
                  <a:schemeClr val="accent5"/>
                </a:solidFill>
              </a:rPr>
              <a:t>Flange</a:t>
            </a:r>
            <a:endParaRPr lang="en-GB" dirty="0">
              <a:solidFill>
                <a:schemeClr val="accent5"/>
              </a:solidFill>
            </a:endParaRPr>
          </a:p>
        </p:txBody>
      </p:sp>
      <p:cxnSp>
        <p:nvCxnSpPr>
          <p:cNvPr id="47" name="Straight Connector 46"/>
          <p:cNvCxnSpPr/>
          <p:nvPr/>
        </p:nvCxnSpPr>
        <p:spPr>
          <a:xfrm>
            <a:off x="3668051" y="4550645"/>
            <a:ext cx="8096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3651382" y="5863006"/>
            <a:ext cx="80962"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flipH="1">
            <a:off x="3380670" y="5945682"/>
            <a:ext cx="247878" cy="164235"/>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20" name="Rectangle 19"/>
          <p:cNvSpPr/>
          <p:nvPr/>
        </p:nvSpPr>
        <p:spPr>
          <a:xfrm>
            <a:off x="4936630" y="4322618"/>
            <a:ext cx="171008" cy="17864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0" name="Straight Arrow Connector 39"/>
          <p:cNvCxnSpPr/>
          <p:nvPr/>
        </p:nvCxnSpPr>
        <p:spPr>
          <a:xfrm flipH="1">
            <a:off x="5153600" y="4516473"/>
            <a:ext cx="12700" cy="1371163"/>
          </a:xfrm>
          <a:prstGeom prst="straightConnector1">
            <a:avLst/>
          </a:prstGeom>
          <a:ln w="12700">
            <a:solidFill>
              <a:schemeClr val="accent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4911324" y="4985048"/>
            <a:ext cx="896084" cy="338554"/>
          </a:xfrm>
          <a:prstGeom prst="rect">
            <a:avLst/>
          </a:prstGeom>
          <a:solidFill>
            <a:schemeClr val="bg1"/>
          </a:solidFill>
        </p:spPr>
        <p:txBody>
          <a:bodyPr wrap="square" rtlCol="0">
            <a:spAutoFit/>
          </a:bodyPr>
          <a:lstStyle/>
          <a:p>
            <a:r>
              <a:rPr lang="en-US" sz="1600" dirty="0" smtClean="0">
                <a:solidFill>
                  <a:schemeClr val="accent5"/>
                </a:solidFill>
              </a:rPr>
              <a:t>200 mm</a:t>
            </a:r>
            <a:endParaRPr lang="en-GB" sz="1600" dirty="0">
              <a:solidFill>
                <a:schemeClr val="accent5"/>
              </a:solidFill>
            </a:endParaRPr>
          </a:p>
        </p:txBody>
      </p:sp>
      <p:sp>
        <p:nvSpPr>
          <p:cNvPr id="21" name="TextBox 20"/>
          <p:cNvSpPr txBox="1"/>
          <p:nvPr/>
        </p:nvSpPr>
        <p:spPr>
          <a:xfrm>
            <a:off x="8973194" y="353838"/>
            <a:ext cx="2865464" cy="584775"/>
          </a:xfrm>
          <a:prstGeom prst="rect">
            <a:avLst/>
          </a:prstGeom>
          <a:noFill/>
        </p:spPr>
        <p:txBody>
          <a:bodyPr wrap="none" rtlCol="0">
            <a:spAutoFit/>
          </a:bodyPr>
          <a:lstStyle/>
          <a:p>
            <a:r>
              <a:rPr lang="en-US" sz="1600" dirty="0" smtClean="0">
                <a:solidFill>
                  <a:schemeClr val="bg1">
                    <a:lumMod val="50000"/>
                  </a:schemeClr>
                </a:solidFill>
              </a:rPr>
              <a:t>CAD study: deformation at 4 bar</a:t>
            </a:r>
            <a:br>
              <a:rPr lang="en-US" sz="1600" dirty="0" smtClean="0">
                <a:solidFill>
                  <a:schemeClr val="bg1">
                    <a:lumMod val="50000"/>
                  </a:schemeClr>
                </a:solidFill>
              </a:rPr>
            </a:br>
            <a:r>
              <a:rPr lang="en-US" sz="1600" dirty="0" smtClean="0">
                <a:solidFill>
                  <a:schemeClr val="bg1">
                    <a:lumMod val="50000"/>
                  </a:schemeClr>
                </a:solidFill>
              </a:rPr>
              <a:t>(safety factor 2)</a:t>
            </a:r>
            <a:endParaRPr lang="en-GB" sz="1600" dirty="0">
              <a:solidFill>
                <a:schemeClr val="bg1">
                  <a:lumMod val="50000"/>
                </a:schemeClr>
              </a:solidFill>
            </a:endParaRPr>
          </a:p>
        </p:txBody>
      </p:sp>
    </p:spTree>
    <p:extLst>
      <p:ext uri="{BB962C8B-B14F-4D97-AF65-F5344CB8AC3E}">
        <p14:creationId xmlns:p14="http://schemas.microsoft.com/office/powerpoint/2010/main" val="31200113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3"/>
          <a:stretch>
            <a:fillRect/>
          </a:stretch>
        </p:blipFill>
        <p:spPr>
          <a:xfrm>
            <a:off x="8484188" y="4045814"/>
            <a:ext cx="3142924" cy="2455498"/>
          </a:xfrm>
          <a:prstGeom prst="rect">
            <a:avLst/>
          </a:prstGeom>
        </p:spPr>
      </p:pic>
      <p:sp>
        <p:nvSpPr>
          <p:cNvPr id="2" name="Title 1"/>
          <p:cNvSpPr>
            <a:spLocks noGrp="1"/>
          </p:cNvSpPr>
          <p:nvPr>
            <p:ph type="title"/>
          </p:nvPr>
        </p:nvSpPr>
        <p:spPr/>
        <p:txBody>
          <a:bodyPr/>
          <a:lstStyle/>
          <a:p>
            <a:r>
              <a:rPr lang="en-US" dirty="0" err="1" smtClean="0"/>
              <a:t>Photosensors</a:t>
            </a:r>
            <a:r>
              <a:rPr lang="en-US" dirty="0" smtClean="0"/>
              <a:t> + aerogel</a:t>
            </a:r>
            <a:endParaRPr lang="en-GB" dirty="0"/>
          </a:p>
        </p:txBody>
      </p:sp>
      <p:sp>
        <p:nvSpPr>
          <p:cNvPr id="4" name="Date Placeholder 3"/>
          <p:cNvSpPr>
            <a:spLocks noGrp="1"/>
          </p:cNvSpPr>
          <p:nvPr>
            <p:ph type="dt" sz="half" idx="10"/>
          </p:nvPr>
        </p:nvSpPr>
        <p:spPr/>
        <p:txBody>
          <a:bodyPr/>
          <a:lstStyle/>
          <a:p>
            <a:r>
              <a:rPr lang="en-US"/>
              <a:t>Roger Forty</a:t>
            </a:r>
            <a:endParaRPr lang="en-GB"/>
          </a:p>
        </p:txBody>
      </p:sp>
      <p:sp>
        <p:nvSpPr>
          <p:cNvPr id="5" name="Footer Placeholder 4"/>
          <p:cNvSpPr>
            <a:spLocks noGrp="1"/>
          </p:cNvSpPr>
          <p:nvPr>
            <p:ph type="ftr" sz="quarter" idx="11"/>
          </p:nvPr>
        </p:nvSpPr>
        <p:spPr/>
        <p:txBody>
          <a:bodyPr/>
          <a:lstStyle/>
          <a:p>
            <a:r>
              <a:rPr lang="en-GB"/>
              <a:t>Progress on ARC</a:t>
            </a:r>
          </a:p>
        </p:txBody>
      </p:sp>
      <p:sp>
        <p:nvSpPr>
          <p:cNvPr id="6" name="Slide Number Placeholder 5"/>
          <p:cNvSpPr>
            <a:spLocks noGrp="1"/>
          </p:cNvSpPr>
          <p:nvPr>
            <p:ph type="sldNum" sz="quarter" idx="12"/>
          </p:nvPr>
        </p:nvSpPr>
        <p:spPr/>
        <p:txBody>
          <a:bodyPr/>
          <a:lstStyle/>
          <a:p>
            <a:fld id="{B3C84E7F-BC88-4FFF-92AC-EB50DEC5D26E}" type="slidenum">
              <a:rPr lang="en-GB" smtClean="0"/>
              <a:t>6</a:t>
            </a:fld>
            <a:endParaRPr lang="en-GB" dirty="0"/>
          </a:p>
        </p:txBody>
      </p:sp>
      <p:pic>
        <p:nvPicPr>
          <p:cNvPr id="7" name="Picture 6"/>
          <p:cNvPicPr>
            <a:picLocks noChangeAspect="1"/>
          </p:cNvPicPr>
          <p:nvPr/>
        </p:nvPicPr>
        <p:blipFill>
          <a:blip r:embed="rId4"/>
          <a:stretch>
            <a:fillRect/>
          </a:stretch>
        </p:blipFill>
        <p:spPr>
          <a:xfrm>
            <a:off x="8610600" y="1466255"/>
            <a:ext cx="2853133" cy="1902088"/>
          </a:xfrm>
          <a:prstGeom prst="rect">
            <a:avLst/>
          </a:prstGeom>
        </p:spPr>
      </p:pic>
      <p:sp>
        <p:nvSpPr>
          <p:cNvPr id="13" name="TextBox 12"/>
          <p:cNvSpPr txBox="1"/>
          <p:nvPr/>
        </p:nvSpPr>
        <p:spPr>
          <a:xfrm>
            <a:off x="9043692" y="3791235"/>
            <a:ext cx="2405467" cy="276999"/>
          </a:xfrm>
          <a:prstGeom prst="rect">
            <a:avLst/>
          </a:prstGeom>
          <a:solidFill>
            <a:schemeClr val="accent4">
              <a:lumMod val="20000"/>
              <a:lumOff val="80000"/>
            </a:schemeClr>
          </a:solidFill>
        </p:spPr>
        <p:txBody>
          <a:bodyPr wrap="none" rtlCol="0">
            <a:spAutoFit/>
          </a:bodyPr>
          <a:lstStyle/>
          <a:p>
            <a:r>
              <a:rPr lang="it-IT" sz="1200" dirty="0"/>
              <a:t>A. Gola et al, Sensors 19 (2019) 308</a:t>
            </a:r>
            <a:endParaRPr lang="en-GB" sz="1200" dirty="0"/>
          </a:p>
        </p:txBody>
      </p:sp>
      <p:sp>
        <p:nvSpPr>
          <p:cNvPr id="14" name="TextBox 13"/>
          <p:cNvSpPr txBox="1"/>
          <p:nvPr/>
        </p:nvSpPr>
        <p:spPr>
          <a:xfrm>
            <a:off x="9285722" y="5712837"/>
            <a:ext cx="1797287" cy="338554"/>
          </a:xfrm>
          <a:prstGeom prst="rect">
            <a:avLst/>
          </a:prstGeom>
          <a:noFill/>
        </p:spPr>
        <p:txBody>
          <a:bodyPr wrap="none" rtlCol="0">
            <a:spAutoFit/>
          </a:bodyPr>
          <a:lstStyle/>
          <a:p>
            <a:r>
              <a:rPr lang="en-GB" sz="1600" dirty="0"/>
              <a:t>NUV-HD 40 𝜇𝑚 cell</a:t>
            </a:r>
          </a:p>
        </p:txBody>
      </p:sp>
      <p:sp>
        <p:nvSpPr>
          <p:cNvPr id="9" name="TextBox 8"/>
          <p:cNvSpPr txBox="1"/>
          <p:nvPr/>
        </p:nvSpPr>
        <p:spPr>
          <a:xfrm>
            <a:off x="8566243" y="1123080"/>
            <a:ext cx="2879058" cy="276999"/>
          </a:xfrm>
          <a:prstGeom prst="rect">
            <a:avLst/>
          </a:prstGeom>
          <a:solidFill>
            <a:schemeClr val="accent4">
              <a:lumMod val="20000"/>
              <a:lumOff val="80000"/>
            </a:schemeClr>
          </a:solidFill>
        </p:spPr>
        <p:txBody>
          <a:bodyPr wrap="none" rtlCol="0">
            <a:spAutoFit/>
          </a:bodyPr>
          <a:lstStyle/>
          <a:p>
            <a:r>
              <a:rPr lang="en-GB" sz="1200" dirty="0"/>
              <a:t>A. Kish, CERN Detector Seminar, 28/5/2021</a:t>
            </a:r>
          </a:p>
        </p:txBody>
      </p:sp>
      <p:grpSp>
        <p:nvGrpSpPr>
          <p:cNvPr id="18" name="Group 17"/>
          <p:cNvGrpSpPr/>
          <p:nvPr/>
        </p:nvGrpSpPr>
        <p:grpSpPr>
          <a:xfrm>
            <a:off x="7994264" y="3775276"/>
            <a:ext cx="1419471" cy="858638"/>
            <a:chOff x="141644" y="3797492"/>
            <a:chExt cx="1419471" cy="858638"/>
          </a:xfrm>
        </p:grpSpPr>
        <p:sp>
          <p:nvSpPr>
            <p:cNvPr id="15" name="TextBox 14"/>
            <p:cNvSpPr txBox="1"/>
            <p:nvPr/>
          </p:nvSpPr>
          <p:spPr>
            <a:xfrm>
              <a:off x="141644" y="3797492"/>
              <a:ext cx="971741" cy="646331"/>
            </a:xfrm>
            <a:prstGeom prst="rect">
              <a:avLst/>
            </a:prstGeom>
            <a:solidFill>
              <a:srgbClr val="FF0000"/>
            </a:solidFill>
            <a:ln w="19050">
              <a:noFill/>
            </a:ln>
          </p:spPr>
          <p:txBody>
            <a:bodyPr wrap="none" rtlCol="0">
              <a:spAutoFit/>
            </a:bodyPr>
            <a:lstStyle/>
            <a:p>
              <a:r>
                <a:rPr lang="en-US" dirty="0">
                  <a:solidFill>
                    <a:schemeClr val="bg1"/>
                  </a:solidFill>
                </a:rPr>
                <a:t>Assume </a:t>
              </a:r>
            </a:p>
            <a:p>
              <a:r>
                <a:rPr lang="en-US" dirty="0">
                  <a:solidFill>
                    <a:schemeClr val="bg1"/>
                  </a:solidFill>
                </a:rPr>
                <a:t>this PDE</a:t>
              </a:r>
              <a:endParaRPr lang="en-GB" dirty="0">
                <a:solidFill>
                  <a:schemeClr val="bg1"/>
                </a:solidFill>
              </a:endParaRPr>
            </a:p>
          </p:txBody>
        </p:sp>
        <p:cxnSp>
          <p:nvCxnSpPr>
            <p:cNvPr id="17" name="Straight Arrow Connector 16"/>
            <p:cNvCxnSpPr/>
            <p:nvPr/>
          </p:nvCxnSpPr>
          <p:spPr>
            <a:xfrm>
              <a:off x="1005840" y="4368931"/>
              <a:ext cx="555275" cy="287199"/>
            </a:xfrm>
            <a:prstGeom prst="straightConnector1">
              <a:avLst/>
            </a:prstGeom>
            <a:ln w="28575">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p:sp>
        <p:nvSpPr>
          <p:cNvPr id="20" name="TextBox 19"/>
          <p:cNvSpPr txBox="1"/>
          <p:nvPr/>
        </p:nvSpPr>
        <p:spPr>
          <a:xfrm>
            <a:off x="10550930" y="1474774"/>
            <a:ext cx="925253" cy="338554"/>
          </a:xfrm>
          <a:prstGeom prst="rect">
            <a:avLst/>
          </a:prstGeom>
          <a:noFill/>
        </p:spPr>
        <p:txBody>
          <a:bodyPr wrap="none" rtlCol="0">
            <a:spAutoFit/>
          </a:bodyPr>
          <a:lstStyle/>
          <a:p>
            <a:r>
              <a:rPr lang="en-US" sz="1600" dirty="0" err="1">
                <a:solidFill>
                  <a:schemeClr val="bg1"/>
                </a:solidFill>
              </a:rPr>
              <a:t>DarkSide</a:t>
            </a:r>
            <a:endParaRPr lang="en-GB" sz="1600" dirty="0">
              <a:solidFill>
                <a:schemeClr val="bg1"/>
              </a:solidFill>
            </a:endParaRPr>
          </a:p>
        </p:txBody>
      </p:sp>
      <p:pic>
        <p:nvPicPr>
          <p:cNvPr id="16" name="Picture 33" descr="MATSUSHITA1"/>
          <p:cNvPicPr>
            <a:picLocks noChangeAspect="1" noChangeArrowheads="1"/>
          </p:cNvPicPr>
          <p:nvPr/>
        </p:nvPicPr>
        <p:blipFill rotWithShape="1">
          <a:blip r:embed="rId5">
            <a:extLst>
              <a:ext uri="{28A0092B-C50C-407E-A947-70E740481C1C}">
                <a14:useLocalDpi xmlns:a14="http://schemas.microsoft.com/office/drawing/2010/main" val="0"/>
              </a:ext>
            </a:extLst>
          </a:blip>
          <a:srcRect l="1502" t="1730" r="1413" b="1572"/>
          <a:stretch/>
        </p:blipFill>
        <p:spPr bwMode="auto">
          <a:xfrm>
            <a:off x="4779818" y="4527232"/>
            <a:ext cx="2882186" cy="1926765"/>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19" name="Text Box 27"/>
          <p:cNvSpPr txBox="1">
            <a:spLocks noChangeArrowheads="1"/>
          </p:cNvSpPr>
          <p:nvPr/>
        </p:nvSpPr>
        <p:spPr bwMode="auto">
          <a:xfrm>
            <a:off x="6137939" y="5517182"/>
            <a:ext cx="1633909" cy="338554"/>
          </a:xfrm>
          <a:prstGeom prst="rect">
            <a:avLst/>
          </a:prstGeom>
          <a:solidFill>
            <a:schemeClr val="bg1"/>
          </a:solidFill>
          <a:ln>
            <a:noFill/>
          </a:ln>
          <a:extLst/>
        </p:spPr>
        <p:txBody>
          <a:bodyPr wrap="none">
            <a:spAutoFit/>
          </a:bodyPr>
          <a:lstStyle/>
          <a:p>
            <a:r>
              <a:rPr lang="en-US" altLang="ja-JP" sz="1600" i="1" dirty="0">
                <a:solidFill>
                  <a:schemeClr val="bg1">
                    <a:lumMod val="50000"/>
                  </a:schemeClr>
                </a:solidFill>
              </a:rPr>
              <a:t>T = T</a:t>
            </a:r>
            <a:r>
              <a:rPr lang="en-US" altLang="ja-JP" sz="1600" i="1" baseline="-25000" dirty="0">
                <a:solidFill>
                  <a:schemeClr val="bg1">
                    <a:lumMod val="50000"/>
                  </a:schemeClr>
                </a:solidFill>
              </a:rPr>
              <a:t>0</a:t>
            </a:r>
            <a:r>
              <a:rPr lang="en-US" altLang="ja-JP" sz="1600" i="1" dirty="0">
                <a:solidFill>
                  <a:schemeClr val="bg1">
                    <a:lumMod val="50000"/>
                  </a:schemeClr>
                </a:solidFill>
              </a:rPr>
              <a:t> </a:t>
            </a:r>
            <a:r>
              <a:rPr lang="en-US" altLang="ja-JP" sz="1600" dirty="0" err="1" smtClean="0">
                <a:solidFill>
                  <a:schemeClr val="bg1">
                    <a:lumMod val="50000"/>
                  </a:schemeClr>
                </a:solidFill>
              </a:rPr>
              <a:t>exp</a:t>
            </a:r>
            <a:r>
              <a:rPr lang="en-US" altLang="ja-JP" sz="1600" i="1" dirty="0" smtClean="0">
                <a:solidFill>
                  <a:schemeClr val="bg1">
                    <a:lumMod val="50000"/>
                  </a:schemeClr>
                </a:solidFill>
              </a:rPr>
              <a:t>(-Cd/</a:t>
            </a:r>
            <a:r>
              <a:rPr lang="en-US" altLang="ja-JP" sz="1600" i="1" dirty="0" smtClean="0">
                <a:solidFill>
                  <a:schemeClr val="bg1">
                    <a:lumMod val="50000"/>
                  </a:schemeClr>
                </a:solidFill>
                <a:cs typeface="Calibri" panose="020F0502020204030204" pitchFamily="34" charset="0"/>
                <a:sym typeface="Symbol" panose="05050102010706020507" pitchFamily="18" charset="2"/>
              </a:rPr>
              <a:t>λ</a:t>
            </a:r>
            <a:r>
              <a:rPr lang="en-US" altLang="ja-JP" sz="1600" i="1" baseline="30000" dirty="0" smtClean="0">
                <a:solidFill>
                  <a:schemeClr val="bg1">
                    <a:lumMod val="50000"/>
                  </a:schemeClr>
                </a:solidFill>
                <a:cs typeface="Calibri" panose="020F0502020204030204" pitchFamily="34" charset="0"/>
                <a:sym typeface="Symbol" panose="05050102010706020507" pitchFamily="18" charset="2"/>
              </a:rPr>
              <a:t>4</a:t>
            </a:r>
            <a:r>
              <a:rPr lang="en-US" altLang="ja-JP" sz="1600" i="1" dirty="0" smtClean="0">
                <a:solidFill>
                  <a:schemeClr val="bg1">
                    <a:lumMod val="50000"/>
                  </a:schemeClr>
                </a:solidFill>
              </a:rPr>
              <a:t>)</a:t>
            </a:r>
            <a:endParaRPr lang="en-US" altLang="ja-JP" sz="1600" i="1" dirty="0">
              <a:solidFill>
                <a:schemeClr val="bg1">
                  <a:lumMod val="50000"/>
                </a:schemeClr>
              </a:solidFill>
            </a:endParaRPr>
          </a:p>
        </p:txBody>
      </p:sp>
      <p:sp>
        <p:nvSpPr>
          <p:cNvPr id="21" name="Text Box 34"/>
          <p:cNvSpPr txBox="1">
            <a:spLocks noChangeArrowheads="1"/>
          </p:cNvSpPr>
          <p:nvPr/>
        </p:nvSpPr>
        <p:spPr bwMode="auto">
          <a:xfrm>
            <a:off x="6137939" y="5808673"/>
            <a:ext cx="1679755" cy="338554"/>
          </a:xfrm>
          <a:prstGeom prst="rect">
            <a:avLst/>
          </a:prstGeom>
          <a:solidFill>
            <a:schemeClr val="bg1"/>
          </a:solidFill>
          <a:ln>
            <a:noFill/>
          </a:ln>
          <a:extLst/>
        </p:spPr>
        <p:txBody>
          <a:bodyPr wrap="none">
            <a:spAutoFit/>
          </a:bodyPr>
          <a:lstStyle/>
          <a:p>
            <a:r>
              <a:rPr lang="en-US" altLang="ja-JP" sz="1600" i="1" dirty="0">
                <a:solidFill>
                  <a:schemeClr val="bg1">
                    <a:lumMod val="50000"/>
                  </a:schemeClr>
                </a:solidFill>
              </a:rPr>
              <a:t>C</a:t>
            </a:r>
            <a:r>
              <a:rPr lang="en-US" altLang="ja-JP" sz="1600" dirty="0">
                <a:solidFill>
                  <a:schemeClr val="bg1">
                    <a:lumMod val="50000"/>
                  </a:schemeClr>
                </a:solidFill>
              </a:rPr>
              <a:t> = 0.005 </a:t>
            </a:r>
            <a:r>
              <a:rPr lang="en-US" altLang="ja-JP" sz="1600" dirty="0">
                <a:solidFill>
                  <a:schemeClr val="bg1">
                    <a:lumMod val="50000"/>
                  </a:schemeClr>
                </a:solidFill>
                <a:latin typeface="Symbol" panose="05050102010706020507" pitchFamily="18" charset="2"/>
                <a:sym typeface="Symbol" panose="05050102010706020507" pitchFamily="18" charset="2"/>
              </a:rPr>
              <a:t></a:t>
            </a:r>
            <a:r>
              <a:rPr lang="en-US" altLang="ja-JP" sz="1600" dirty="0">
                <a:solidFill>
                  <a:schemeClr val="bg1">
                    <a:lumMod val="50000"/>
                  </a:schemeClr>
                </a:solidFill>
              </a:rPr>
              <a:t>m</a:t>
            </a:r>
            <a:r>
              <a:rPr lang="en-US" altLang="ja-JP" sz="1600" baseline="30000" dirty="0">
                <a:solidFill>
                  <a:schemeClr val="bg1">
                    <a:lumMod val="50000"/>
                  </a:schemeClr>
                </a:solidFill>
              </a:rPr>
              <a:t>4</a:t>
            </a:r>
            <a:r>
              <a:rPr lang="en-US" altLang="ja-JP" sz="1600" dirty="0">
                <a:solidFill>
                  <a:schemeClr val="bg1">
                    <a:lumMod val="50000"/>
                  </a:schemeClr>
                </a:solidFill>
              </a:rPr>
              <a:t>/cm</a:t>
            </a:r>
            <a:endParaRPr lang="en-US" altLang="ja-JP" dirty="0">
              <a:solidFill>
                <a:schemeClr val="bg1">
                  <a:lumMod val="50000"/>
                </a:schemeClr>
              </a:solidFill>
            </a:endParaRPr>
          </a:p>
        </p:txBody>
      </p:sp>
      <p:graphicFrame>
        <p:nvGraphicFramePr>
          <p:cNvPr id="22" name="Object 12"/>
          <p:cNvGraphicFramePr>
            <a:graphicFrameLocks noChangeAspect="1"/>
          </p:cNvGraphicFramePr>
          <p:nvPr>
            <p:extLst>
              <p:ext uri="{D42A27DB-BD31-4B8C-83A1-F6EECF244321}">
                <p14:modId xmlns:p14="http://schemas.microsoft.com/office/powerpoint/2010/main" val="3077061605"/>
              </p:ext>
            </p:extLst>
          </p:nvPr>
        </p:nvGraphicFramePr>
        <p:xfrm>
          <a:off x="985408" y="4495328"/>
          <a:ext cx="3053589" cy="1924809"/>
        </p:xfrm>
        <a:graphic>
          <a:graphicData uri="http://schemas.openxmlformats.org/presentationml/2006/ole">
            <mc:AlternateContent xmlns:mc="http://schemas.openxmlformats.org/markup-compatibility/2006">
              <mc:Choice xmlns:v="urn:schemas-microsoft-com:vml" Requires="v">
                <p:oleObj spid="_x0000_s1060" name="文書" r:id="rId6" imgW="2109216" imgH="1591056" progId="Word.Document.8">
                  <p:embed/>
                </p:oleObj>
              </mc:Choice>
              <mc:Fallback>
                <p:oleObj name="文書" r:id="rId6" imgW="2109216" imgH="1591056" progId="Word.Document.8">
                  <p:embed/>
                  <p:pic>
                    <p:nvPicPr>
                      <p:cNvPr id="11" name="Object 1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85408" y="4495328"/>
                        <a:ext cx="3053589" cy="1924809"/>
                      </a:xfrm>
                      <a:prstGeom prst="rect">
                        <a:avLst/>
                      </a:prstGeom>
                      <a:noFill/>
                      <a:ln>
                        <a:noFill/>
                      </a:ln>
                      <a:effectLst/>
                      <a:extLst/>
                    </p:spPr>
                  </p:pic>
                </p:oleObj>
              </mc:Fallback>
            </mc:AlternateContent>
          </a:graphicData>
        </a:graphic>
      </p:graphicFrame>
      <p:sp>
        <p:nvSpPr>
          <p:cNvPr id="23" name="Text Box 14"/>
          <p:cNvSpPr txBox="1">
            <a:spLocks noChangeArrowheads="1"/>
          </p:cNvSpPr>
          <p:nvPr/>
        </p:nvSpPr>
        <p:spPr bwMode="auto">
          <a:xfrm>
            <a:off x="2477584" y="4896750"/>
            <a:ext cx="1409360" cy="276999"/>
          </a:xfrm>
          <a:prstGeom prst="rect">
            <a:avLst/>
          </a:prstGeom>
          <a:noFill/>
          <a:ln>
            <a:noFill/>
          </a:ln>
          <a:extLst/>
        </p:spPr>
        <p:txBody>
          <a:bodyPr wrap="none">
            <a:spAutoFit/>
          </a:bodyPr>
          <a:lstStyle/>
          <a:p>
            <a:r>
              <a:rPr lang="en-US" altLang="ja-JP" sz="1200" dirty="0" smtClean="0">
                <a:solidFill>
                  <a:schemeClr val="bg1"/>
                </a:solidFill>
              </a:rPr>
              <a:t>150 x 150 x 20</a:t>
            </a:r>
            <a:r>
              <a:rPr lang="en-US" altLang="ja-JP" sz="800" dirty="0" smtClean="0">
                <a:solidFill>
                  <a:schemeClr val="bg1"/>
                </a:solidFill>
              </a:rPr>
              <a:t> </a:t>
            </a:r>
            <a:r>
              <a:rPr lang="en-US" altLang="ja-JP" sz="1200" dirty="0" smtClean="0">
                <a:solidFill>
                  <a:schemeClr val="bg1"/>
                </a:solidFill>
              </a:rPr>
              <a:t>mm</a:t>
            </a:r>
            <a:r>
              <a:rPr lang="en-US" altLang="ja-JP" sz="1200" baseline="30000" dirty="0" smtClean="0">
                <a:solidFill>
                  <a:schemeClr val="bg1"/>
                </a:solidFill>
              </a:rPr>
              <a:t>3</a:t>
            </a:r>
            <a:endParaRPr lang="en-US" altLang="ja-JP" dirty="0">
              <a:solidFill>
                <a:schemeClr val="bg1"/>
              </a:solidFill>
            </a:endParaRPr>
          </a:p>
        </p:txBody>
      </p:sp>
      <p:sp>
        <p:nvSpPr>
          <p:cNvPr id="24" name="TextBox 23"/>
          <p:cNvSpPr txBox="1"/>
          <p:nvPr/>
        </p:nvSpPr>
        <p:spPr>
          <a:xfrm>
            <a:off x="972469" y="4439399"/>
            <a:ext cx="1654364" cy="338554"/>
          </a:xfrm>
          <a:prstGeom prst="rect">
            <a:avLst/>
          </a:prstGeom>
          <a:noFill/>
        </p:spPr>
        <p:txBody>
          <a:bodyPr wrap="none" rtlCol="0">
            <a:spAutoFit/>
          </a:bodyPr>
          <a:lstStyle/>
          <a:p>
            <a:r>
              <a:rPr lang="en-US" sz="1600" dirty="0" smtClean="0">
                <a:solidFill>
                  <a:schemeClr val="bg1"/>
                </a:solidFill>
              </a:rPr>
              <a:t>Belle aerogel tiles</a:t>
            </a:r>
            <a:endParaRPr lang="en-GB" sz="1600" dirty="0">
              <a:solidFill>
                <a:schemeClr val="bg1"/>
              </a:solidFill>
            </a:endParaRPr>
          </a:p>
        </p:txBody>
      </p:sp>
      <p:sp>
        <p:nvSpPr>
          <p:cNvPr id="8" name="Rectangle 7"/>
          <p:cNvSpPr/>
          <p:nvPr/>
        </p:nvSpPr>
        <p:spPr>
          <a:xfrm>
            <a:off x="914400" y="4020085"/>
            <a:ext cx="561931" cy="315884"/>
          </a:xfrm>
          <a:prstGeom prst="rect">
            <a:avLst/>
          </a:prstGeom>
          <a:solidFill>
            <a:srgbClr val="FFFF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5" name="Group 24"/>
          <p:cNvGrpSpPr/>
          <p:nvPr/>
        </p:nvGrpSpPr>
        <p:grpSpPr>
          <a:xfrm>
            <a:off x="353012" y="3976081"/>
            <a:ext cx="539756" cy="1841338"/>
            <a:chOff x="353012" y="3976081"/>
            <a:chExt cx="539756" cy="1841338"/>
          </a:xfrm>
        </p:grpSpPr>
        <p:sp>
          <p:nvSpPr>
            <p:cNvPr id="10" name="TextBox 9"/>
            <p:cNvSpPr txBox="1"/>
            <p:nvPr/>
          </p:nvSpPr>
          <p:spPr>
            <a:xfrm rot="16200000">
              <a:off x="-382991" y="4712084"/>
              <a:ext cx="1841338" cy="369332"/>
            </a:xfrm>
            <a:prstGeom prst="rect">
              <a:avLst/>
            </a:prstGeom>
            <a:solidFill>
              <a:srgbClr val="FFFF99"/>
            </a:solidFill>
          </p:spPr>
          <p:txBody>
            <a:bodyPr wrap="none" rtlCol="0">
              <a:spAutoFit/>
            </a:bodyPr>
            <a:lstStyle/>
            <a:p>
              <a:r>
                <a:rPr lang="en-US" dirty="0" smtClean="0">
                  <a:solidFill>
                    <a:schemeClr val="tx2"/>
                  </a:solidFill>
                </a:rPr>
                <a:t>Highlight changes</a:t>
              </a:r>
              <a:endParaRPr lang="en-GB" dirty="0">
                <a:solidFill>
                  <a:schemeClr val="tx2"/>
                </a:solidFill>
              </a:endParaRPr>
            </a:p>
          </p:txBody>
        </p:sp>
        <p:sp>
          <p:nvSpPr>
            <p:cNvPr id="11" name="Right Arrow 10"/>
            <p:cNvSpPr/>
            <p:nvPr/>
          </p:nvSpPr>
          <p:spPr>
            <a:xfrm>
              <a:off x="712890" y="4062978"/>
              <a:ext cx="179878" cy="216131"/>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 name="Content Placeholder 2"/>
          <p:cNvSpPr>
            <a:spLocks noGrp="1"/>
          </p:cNvSpPr>
          <p:nvPr>
            <p:ph idx="1"/>
          </p:nvPr>
        </p:nvSpPr>
        <p:spPr>
          <a:xfrm>
            <a:off x="631567" y="1160874"/>
            <a:ext cx="7587087" cy="5299229"/>
          </a:xfrm>
        </p:spPr>
        <p:txBody>
          <a:bodyPr>
            <a:normAutofit/>
          </a:bodyPr>
          <a:lstStyle/>
          <a:p>
            <a:pPr>
              <a:spcAft>
                <a:spcPts val="900"/>
              </a:spcAft>
            </a:pPr>
            <a:r>
              <a:rPr lang="en-US" b="1" dirty="0">
                <a:solidFill>
                  <a:schemeClr val="tx2"/>
                </a:solidFill>
              </a:rPr>
              <a:t>Silicon PMs </a:t>
            </a:r>
            <a:r>
              <a:rPr lang="en-US" dirty="0">
                <a:solidFill>
                  <a:schemeClr val="tx2"/>
                </a:solidFill>
              </a:rPr>
              <a:t>have come of age:  widely adopted e.g. in MEG, </a:t>
            </a:r>
            <a:r>
              <a:rPr lang="en-US" dirty="0" smtClean="0">
                <a:solidFill>
                  <a:schemeClr val="tx2"/>
                </a:solidFill>
              </a:rPr>
              <a:t/>
            </a:r>
            <a:br>
              <a:rPr lang="en-US" dirty="0" smtClean="0">
                <a:solidFill>
                  <a:schemeClr val="tx2"/>
                </a:solidFill>
              </a:rPr>
            </a:br>
            <a:r>
              <a:rPr lang="en-US" dirty="0" err="1" smtClean="0">
                <a:solidFill>
                  <a:schemeClr val="tx2"/>
                </a:solidFill>
              </a:rPr>
              <a:t>DarkSide</a:t>
            </a:r>
            <a:r>
              <a:rPr lang="en-US" dirty="0" smtClean="0">
                <a:solidFill>
                  <a:schemeClr val="tx2"/>
                </a:solidFill>
              </a:rPr>
              <a:t> </a:t>
            </a:r>
            <a:r>
              <a:rPr lang="en-US" dirty="0">
                <a:solidFill>
                  <a:schemeClr val="tx2"/>
                </a:solidFill>
              </a:rPr>
              <a:t>(30 m</a:t>
            </a:r>
            <a:r>
              <a:rPr lang="en-US" baseline="30000" dirty="0">
                <a:solidFill>
                  <a:schemeClr val="tx2"/>
                </a:solidFill>
              </a:rPr>
              <a:t>2</a:t>
            </a:r>
            <a:r>
              <a:rPr lang="en-US" dirty="0">
                <a:solidFill>
                  <a:schemeClr val="tx2"/>
                </a:solidFill>
              </a:rPr>
              <a:t> area!), LHCb </a:t>
            </a:r>
            <a:r>
              <a:rPr lang="en-US" dirty="0" err="1">
                <a:solidFill>
                  <a:schemeClr val="tx2"/>
                </a:solidFill>
              </a:rPr>
              <a:t>SciFi</a:t>
            </a:r>
            <a:r>
              <a:rPr lang="en-US" dirty="0">
                <a:solidFill>
                  <a:schemeClr val="tx2"/>
                </a:solidFill>
              </a:rPr>
              <a:t>, CMS Barrel Timing Layer</a:t>
            </a:r>
          </a:p>
          <a:p>
            <a:pPr>
              <a:spcAft>
                <a:spcPts val="900"/>
              </a:spcAft>
            </a:pPr>
            <a:r>
              <a:rPr lang="en-US" dirty="0">
                <a:solidFill>
                  <a:schemeClr val="accent6">
                    <a:lumMod val="75000"/>
                  </a:schemeClr>
                </a:solidFill>
              </a:rPr>
              <a:t>Excellent </a:t>
            </a:r>
            <a:r>
              <a:rPr lang="en-US" dirty="0" smtClean="0">
                <a:solidFill>
                  <a:schemeClr val="accent6">
                    <a:lumMod val="75000"/>
                  </a:schemeClr>
                </a:solidFill>
              </a:rPr>
              <a:t>photon detection efficiency </a:t>
            </a:r>
            <a:r>
              <a:rPr lang="en-US" dirty="0">
                <a:solidFill>
                  <a:schemeClr val="accent6">
                    <a:lumMod val="75000"/>
                  </a:schemeClr>
                </a:solidFill>
              </a:rPr>
              <a:t>&gt; 50% possible, mostly in </a:t>
            </a:r>
            <a:r>
              <a:rPr lang="en-US" dirty="0" smtClean="0">
                <a:solidFill>
                  <a:schemeClr val="accent6">
                    <a:lumMod val="75000"/>
                  </a:schemeClr>
                </a:solidFill>
              </a:rPr>
              <a:t>visible</a:t>
            </a:r>
            <a:r>
              <a:rPr lang="en-US" dirty="0">
                <a:solidFill>
                  <a:schemeClr val="accent6">
                    <a:lumMod val="75000"/>
                  </a:schemeClr>
                </a:solidFill>
              </a:rPr>
              <a:t/>
            </a:r>
            <a:br>
              <a:rPr lang="en-US" dirty="0">
                <a:solidFill>
                  <a:schemeClr val="accent6">
                    <a:lumMod val="75000"/>
                  </a:schemeClr>
                </a:solidFill>
              </a:rPr>
            </a:br>
            <a:r>
              <a:rPr lang="en-US" dirty="0" smtClean="0">
                <a:solidFill>
                  <a:schemeClr val="accent6">
                    <a:lumMod val="75000"/>
                  </a:schemeClr>
                </a:solidFill>
              </a:rPr>
              <a:t>Extremely </a:t>
            </a:r>
            <a:r>
              <a:rPr lang="en-US" dirty="0">
                <a:solidFill>
                  <a:schemeClr val="accent6">
                    <a:lumMod val="75000"/>
                  </a:schemeClr>
                </a:solidFill>
              </a:rPr>
              <a:t>compact, assume can fit the </a:t>
            </a:r>
            <a:r>
              <a:rPr lang="en-US" dirty="0" err="1">
                <a:solidFill>
                  <a:schemeClr val="accent6">
                    <a:lumMod val="75000"/>
                  </a:schemeClr>
                </a:solidFill>
              </a:rPr>
              <a:t>photosensor</a:t>
            </a:r>
            <a:r>
              <a:rPr lang="en-US" dirty="0">
                <a:solidFill>
                  <a:schemeClr val="accent6">
                    <a:lumMod val="75000"/>
                  </a:schemeClr>
                </a:solidFill>
              </a:rPr>
              <a:t> (and its readout electronics) in a few mm-thick layer</a:t>
            </a:r>
          </a:p>
          <a:p>
            <a:pPr>
              <a:spcAft>
                <a:spcPts val="900"/>
              </a:spcAft>
            </a:pPr>
            <a:r>
              <a:rPr lang="en-US" dirty="0">
                <a:solidFill>
                  <a:schemeClr val="bg1">
                    <a:lumMod val="50000"/>
                  </a:schemeClr>
                </a:solidFill>
              </a:rPr>
              <a:t>Excellent granularity (sub-mm possible, e.g. 250 µm for </a:t>
            </a:r>
            <a:r>
              <a:rPr lang="en-US" dirty="0" err="1">
                <a:solidFill>
                  <a:schemeClr val="bg1">
                    <a:lumMod val="50000"/>
                  </a:schemeClr>
                </a:solidFill>
              </a:rPr>
              <a:t>SciFi</a:t>
            </a:r>
            <a:r>
              <a:rPr lang="en-US" dirty="0">
                <a:solidFill>
                  <a:schemeClr val="bg1">
                    <a:lumMod val="50000"/>
                  </a:schemeClr>
                </a:solidFill>
              </a:rPr>
              <a:t>)</a:t>
            </a:r>
            <a:br>
              <a:rPr lang="en-US" dirty="0">
                <a:solidFill>
                  <a:schemeClr val="bg1">
                    <a:lumMod val="50000"/>
                  </a:schemeClr>
                </a:solidFill>
              </a:rPr>
            </a:br>
            <a:r>
              <a:rPr lang="en-US" dirty="0">
                <a:solidFill>
                  <a:schemeClr val="bg1">
                    <a:lumMod val="50000"/>
                  </a:schemeClr>
                </a:solidFill>
              </a:rPr>
              <a:t>and fast timing resolution at ~ 10 </a:t>
            </a:r>
            <a:r>
              <a:rPr lang="en-US" dirty="0" err="1">
                <a:solidFill>
                  <a:schemeClr val="bg1">
                    <a:lumMod val="50000"/>
                  </a:schemeClr>
                </a:solidFill>
              </a:rPr>
              <a:t>ps</a:t>
            </a:r>
            <a:r>
              <a:rPr lang="en-US" dirty="0">
                <a:solidFill>
                  <a:schemeClr val="bg1">
                    <a:lumMod val="50000"/>
                  </a:schemeClr>
                </a:solidFill>
              </a:rPr>
              <a:t> </a:t>
            </a:r>
            <a:r>
              <a:rPr lang="en-US" dirty="0" smtClean="0">
                <a:solidFill>
                  <a:schemeClr val="bg1">
                    <a:lumMod val="50000"/>
                  </a:schemeClr>
                </a:solidFill>
              </a:rPr>
              <a:t>level</a:t>
            </a:r>
          </a:p>
          <a:p>
            <a:pPr>
              <a:spcAft>
                <a:spcPts val="900"/>
              </a:spcAft>
            </a:pPr>
            <a:r>
              <a:rPr lang="en-US" dirty="0">
                <a:solidFill>
                  <a:srgbClr val="7030A0"/>
                </a:solidFill>
                <a:latin typeface="Calibri" panose="020F0502020204030204" pitchFamily="34" charset="0"/>
                <a:cs typeface="Calibri" panose="020F0502020204030204" pitchFamily="34" charset="0"/>
              </a:rPr>
              <a:t>High clarity, large area </a:t>
            </a:r>
            <a:r>
              <a:rPr lang="en-US" b="1" dirty="0">
                <a:solidFill>
                  <a:srgbClr val="7030A0"/>
                </a:solidFill>
                <a:latin typeface="Calibri" panose="020F0502020204030204" pitchFamily="34" charset="0"/>
                <a:cs typeface="Calibri" panose="020F0502020204030204" pitchFamily="34" charset="0"/>
              </a:rPr>
              <a:t>aerogel</a:t>
            </a:r>
            <a:r>
              <a:rPr lang="en-US" dirty="0">
                <a:solidFill>
                  <a:srgbClr val="7030A0"/>
                </a:solidFill>
                <a:latin typeface="Calibri" panose="020F0502020204030204" pitchFamily="34" charset="0"/>
                <a:cs typeface="Calibri" panose="020F0502020204030204" pitchFamily="34" charset="0"/>
              </a:rPr>
              <a:t> tiles developed by Belle for ARICH</a:t>
            </a:r>
            <a:br>
              <a:rPr lang="en-US" dirty="0">
                <a:solidFill>
                  <a:srgbClr val="7030A0"/>
                </a:solidFill>
                <a:latin typeface="Calibri" panose="020F0502020204030204" pitchFamily="34" charset="0"/>
                <a:cs typeface="Calibri" panose="020F0502020204030204" pitchFamily="34" charset="0"/>
              </a:rPr>
            </a:br>
            <a:r>
              <a:rPr lang="en-US" sz="1400" dirty="0">
                <a:solidFill>
                  <a:schemeClr val="bg1">
                    <a:lumMod val="50000"/>
                  </a:schemeClr>
                </a:solidFill>
                <a:latin typeface="Calibri" panose="020F0502020204030204" pitchFamily="34" charset="0"/>
                <a:cs typeface="Calibri" panose="020F0502020204030204" pitchFamily="34" charset="0"/>
              </a:rPr>
              <a:t>[I. Adachi, ECFA TF4, 6/5/2021]  </a:t>
            </a:r>
            <a:r>
              <a:rPr lang="en-US" sz="1600" dirty="0">
                <a:solidFill>
                  <a:schemeClr val="bg1">
                    <a:lumMod val="50000"/>
                  </a:schemeClr>
                </a:solidFill>
                <a:latin typeface="Calibri" panose="020F0502020204030204" pitchFamily="34" charset="0"/>
                <a:cs typeface="Calibri" panose="020F0502020204030204" pitchFamily="34" charset="0"/>
              </a:rPr>
              <a:t>(other recipes also available)</a:t>
            </a:r>
            <a:r>
              <a:rPr lang="en-US" dirty="0">
                <a:solidFill>
                  <a:schemeClr val="bg1">
                    <a:lumMod val="50000"/>
                  </a:schemeClr>
                </a:solidFill>
                <a:latin typeface="Calibri" panose="020F0502020204030204" pitchFamily="34" charset="0"/>
                <a:cs typeface="Calibri" panose="020F0502020204030204" pitchFamily="34" charset="0"/>
              </a:rPr>
              <a:t>:  </a:t>
            </a:r>
            <a:r>
              <a:rPr lang="en-US" dirty="0">
                <a:solidFill>
                  <a:srgbClr val="7030A0"/>
                </a:solidFill>
                <a:latin typeface="Calibri" panose="020F0502020204030204" pitchFamily="34" charset="0"/>
                <a:cs typeface="Calibri" panose="020F0502020204030204" pitchFamily="34" charset="0"/>
              </a:rPr>
              <a:t>assume </a:t>
            </a:r>
            <a:r>
              <a:rPr lang="en-US" dirty="0" smtClean="0">
                <a:solidFill>
                  <a:srgbClr val="7030A0"/>
                </a:solidFill>
                <a:latin typeface="Calibri" panose="020F0502020204030204" pitchFamily="34" charset="0"/>
                <a:cs typeface="Calibri" panose="020F0502020204030204" pitchFamily="34" charset="0"/>
              </a:rPr>
              <a:t/>
            </a:r>
            <a:br>
              <a:rPr lang="en-US" dirty="0" smtClean="0">
                <a:solidFill>
                  <a:srgbClr val="7030A0"/>
                </a:solidFill>
                <a:latin typeface="Calibri" panose="020F0502020204030204" pitchFamily="34" charset="0"/>
                <a:cs typeface="Calibri" panose="020F0502020204030204" pitchFamily="34" charset="0"/>
              </a:rPr>
            </a:br>
            <a:r>
              <a:rPr lang="en-US" dirty="0" smtClean="0">
                <a:solidFill>
                  <a:srgbClr val="FF0000"/>
                </a:solidFill>
                <a:latin typeface="Calibri" panose="020F0502020204030204" pitchFamily="34" charset="0"/>
                <a:cs typeface="Calibri" panose="020F0502020204030204" pitchFamily="34" charset="0"/>
              </a:rPr>
              <a:t>1 </a:t>
            </a:r>
            <a:r>
              <a:rPr lang="en-US" dirty="0">
                <a:solidFill>
                  <a:srgbClr val="FF0000"/>
                </a:solidFill>
                <a:latin typeface="Calibri" panose="020F0502020204030204" pitchFamily="34" charset="0"/>
                <a:cs typeface="Calibri" panose="020F0502020204030204" pitchFamily="34" charset="0"/>
              </a:rPr>
              <a:t>cm</a:t>
            </a:r>
            <a:r>
              <a:rPr lang="en-US" dirty="0">
                <a:solidFill>
                  <a:srgbClr val="7030A0"/>
                </a:solidFill>
                <a:latin typeface="Calibri" panose="020F0502020204030204" pitchFamily="34" charset="0"/>
                <a:cs typeface="Calibri" panose="020F0502020204030204" pitchFamily="34" charset="0"/>
              </a:rPr>
              <a:t> thick tiles of clarity </a:t>
            </a:r>
            <a:r>
              <a:rPr lang="en-US" sz="1600" i="1" dirty="0">
                <a:solidFill>
                  <a:srgbClr val="FF0000"/>
                </a:solidFill>
                <a:latin typeface="Calibri" panose="020F0502020204030204" pitchFamily="34" charset="0"/>
                <a:cs typeface="Calibri" panose="020F0502020204030204" pitchFamily="34" charset="0"/>
              </a:rPr>
              <a:t>C</a:t>
            </a:r>
            <a:r>
              <a:rPr lang="en-US" sz="1600" dirty="0">
                <a:solidFill>
                  <a:srgbClr val="FF0000"/>
                </a:solidFill>
                <a:latin typeface="Calibri" panose="020F0502020204030204" pitchFamily="34" charset="0"/>
                <a:cs typeface="Calibri" panose="020F0502020204030204" pitchFamily="34" charset="0"/>
              </a:rPr>
              <a:t> = 0.005 µm</a:t>
            </a:r>
            <a:r>
              <a:rPr lang="en-US" sz="1600" baseline="30000" dirty="0">
                <a:solidFill>
                  <a:srgbClr val="FF0000"/>
                </a:solidFill>
                <a:latin typeface="Calibri" panose="020F0502020204030204" pitchFamily="34" charset="0"/>
                <a:cs typeface="Calibri" panose="020F0502020204030204" pitchFamily="34" charset="0"/>
              </a:rPr>
              <a:t>4</a:t>
            </a:r>
            <a:r>
              <a:rPr lang="en-US" sz="1600" dirty="0">
                <a:solidFill>
                  <a:srgbClr val="FF0000"/>
                </a:solidFill>
                <a:latin typeface="Calibri" panose="020F0502020204030204" pitchFamily="34" charset="0"/>
                <a:cs typeface="Calibri" panose="020F0502020204030204" pitchFamily="34" charset="0"/>
              </a:rPr>
              <a:t>/cm</a:t>
            </a:r>
            <a:r>
              <a:rPr lang="en-US" dirty="0">
                <a:solidFill>
                  <a:srgbClr val="7030A0"/>
                </a:solidFill>
                <a:latin typeface="Calibri" panose="020F0502020204030204" pitchFamily="34" charset="0"/>
                <a:cs typeface="Calibri" panose="020F0502020204030204" pitchFamily="34" charset="0"/>
              </a:rPr>
              <a:t>, </a:t>
            </a:r>
            <a:r>
              <a:rPr lang="en-US" i="1" dirty="0">
                <a:solidFill>
                  <a:srgbClr val="7030A0"/>
                </a:solidFill>
                <a:latin typeface="Calibri" panose="020F0502020204030204" pitchFamily="34" charset="0"/>
                <a:cs typeface="Calibri" panose="020F0502020204030204" pitchFamily="34" charset="0"/>
              </a:rPr>
              <a:t>n</a:t>
            </a:r>
            <a:r>
              <a:rPr lang="en-US" dirty="0">
                <a:solidFill>
                  <a:srgbClr val="7030A0"/>
                </a:solidFill>
                <a:latin typeface="Calibri" panose="020F0502020204030204" pitchFamily="34" charset="0"/>
                <a:cs typeface="Calibri" panose="020F0502020204030204" pitchFamily="34" charset="0"/>
              </a:rPr>
              <a:t> = 1.03 → </a:t>
            </a:r>
            <a:r>
              <a:rPr lang="el-GR" dirty="0">
                <a:solidFill>
                  <a:srgbClr val="FF0000"/>
                </a:solidFill>
                <a:sym typeface="Symbol" panose="05050102010706020507" pitchFamily="18" charset="2"/>
              </a:rPr>
              <a:t></a:t>
            </a:r>
            <a:r>
              <a:rPr lang="en-US" baseline="-25000" dirty="0">
                <a:solidFill>
                  <a:srgbClr val="FF0000"/>
                </a:solidFill>
                <a:sym typeface="Symbol" panose="05050102010706020507" pitchFamily="18" charset="2"/>
              </a:rPr>
              <a:t>C </a:t>
            </a:r>
            <a:r>
              <a:rPr lang="en-US" dirty="0">
                <a:solidFill>
                  <a:srgbClr val="FF0000"/>
                </a:solidFill>
                <a:sym typeface="Symbol" panose="05050102010706020507" pitchFamily="18" charset="2"/>
              </a:rPr>
              <a:t>≈ 240 </a:t>
            </a:r>
            <a:r>
              <a:rPr lang="en-US" dirty="0" err="1">
                <a:solidFill>
                  <a:srgbClr val="FF0000"/>
                </a:solidFill>
                <a:sym typeface="Symbol" panose="05050102010706020507" pitchFamily="18" charset="2"/>
              </a:rPr>
              <a:t>mrad</a:t>
            </a:r>
            <a:endParaRPr lang="en-US" dirty="0">
              <a:solidFill>
                <a:srgbClr val="FF0000"/>
              </a:solidFill>
              <a:latin typeface="Calibri" panose="020F0502020204030204" pitchFamily="34" charset="0"/>
              <a:cs typeface="Calibri" panose="020F0502020204030204" pitchFamily="34" charset="0"/>
            </a:endParaRPr>
          </a:p>
          <a:p>
            <a:pPr>
              <a:spcAft>
                <a:spcPts val="900"/>
              </a:spcAft>
            </a:pPr>
            <a:endParaRPr lang="en-US" dirty="0">
              <a:solidFill>
                <a:schemeClr val="accent6">
                  <a:lumMod val="75000"/>
                </a:schemeClr>
              </a:solidFill>
            </a:endParaRPr>
          </a:p>
          <a:p>
            <a:pPr>
              <a:spcAft>
                <a:spcPts val="900"/>
              </a:spcAft>
            </a:pPr>
            <a:endParaRPr lang="en-GB" dirty="0"/>
          </a:p>
        </p:txBody>
      </p:sp>
    </p:spTree>
    <p:extLst>
      <p:ext uri="{BB962C8B-B14F-4D97-AF65-F5344CB8AC3E}">
        <p14:creationId xmlns:p14="http://schemas.microsoft.com/office/powerpoint/2010/main" val="38296119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Gaseous radiator</a:t>
            </a:r>
            <a:endParaRPr lang="en-GB" dirty="0"/>
          </a:p>
        </p:txBody>
      </p:sp>
      <p:sp>
        <p:nvSpPr>
          <p:cNvPr id="3" name="Content Placeholder 2"/>
          <p:cNvSpPr>
            <a:spLocks noGrp="1"/>
          </p:cNvSpPr>
          <p:nvPr>
            <p:ph idx="1"/>
          </p:nvPr>
        </p:nvSpPr>
        <p:spPr>
          <a:xfrm>
            <a:off x="548952" y="1187866"/>
            <a:ext cx="7065129" cy="5408877"/>
          </a:xfrm>
        </p:spPr>
        <p:txBody>
          <a:bodyPr>
            <a:normAutofit/>
          </a:bodyPr>
          <a:lstStyle/>
          <a:p>
            <a:pPr>
              <a:spcAft>
                <a:spcPts val="900"/>
              </a:spcAft>
            </a:pPr>
            <a:r>
              <a:rPr lang="en-US" b="1" dirty="0">
                <a:solidFill>
                  <a:schemeClr val="tx2"/>
                </a:solidFill>
              </a:rPr>
              <a:t>C</a:t>
            </a:r>
            <a:r>
              <a:rPr lang="en-US" b="1" baseline="-25000" dirty="0">
                <a:solidFill>
                  <a:schemeClr val="tx2"/>
                </a:solidFill>
              </a:rPr>
              <a:t>4</a:t>
            </a:r>
            <a:r>
              <a:rPr lang="en-US" b="1" dirty="0">
                <a:solidFill>
                  <a:schemeClr val="tx2"/>
                </a:solidFill>
              </a:rPr>
              <a:t>F</a:t>
            </a:r>
            <a:r>
              <a:rPr lang="en-US" b="1" baseline="-25000" dirty="0">
                <a:solidFill>
                  <a:schemeClr val="tx2"/>
                </a:solidFill>
              </a:rPr>
              <a:t>10 </a:t>
            </a:r>
            <a:r>
              <a:rPr lang="en-US" dirty="0" smtClean="0">
                <a:solidFill>
                  <a:schemeClr val="tx2"/>
                </a:solidFill>
              </a:rPr>
              <a:t>was baseline </a:t>
            </a:r>
            <a:r>
              <a:rPr lang="en-US" dirty="0">
                <a:solidFill>
                  <a:schemeClr val="tx2"/>
                </a:solidFill>
              </a:rPr>
              <a:t>assumption:  well-known, used in LHCb RICH1</a:t>
            </a:r>
          </a:p>
          <a:p>
            <a:pPr>
              <a:spcAft>
                <a:spcPts val="900"/>
              </a:spcAft>
            </a:pPr>
            <a:r>
              <a:rPr lang="en-US" dirty="0">
                <a:solidFill>
                  <a:schemeClr val="tx2"/>
                </a:solidFill>
              </a:rPr>
              <a:t>Refractive index increases with pressure (</a:t>
            </a:r>
            <a:r>
              <a:rPr lang="en-US" i="1" dirty="0">
                <a:solidFill>
                  <a:schemeClr val="tx2"/>
                </a:solidFill>
              </a:rPr>
              <a:t>n</a:t>
            </a:r>
            <a:r>
              <a:rPr lang="en-US" dirty="0">
                <a:solidFill>
                  <a:schemeClr val="tx2"/>
                </a:solidFill>
              </a:rPr>
              <a:t> – 1 </a:t>
            </a:r>
            <a:r>
              <a:rPr lang="en-GB" dirty="0">
                <a:solidFill>
                  <a:schemeClr val="tx2"/>
                </a:solidFill>
                <a:sym typeface="Symbol" panose="05050102010706020507" pitchFamily="18" charset="2"/>
              </a:rPr>
              <a:t></a:t>
            </a:r>
            <a:r>
              <a:rPr lang="en-US" dirty="0">
                <a:solidFill>
                  <a:schemeClr val="tx2"/>
                </a:solidFill>
              </a:rPr>
              <a:t> density)</a:t>
            </a:r>
            <a:br>
              <a:rPr lang="en-US" dirty="0">
                <a:solidFill>
                  <a:schemeClr val="tx2"/>
                </a:solidFill>
              </a:rPr>
            </a:br>
            <a:r>
              <a:rPr lang="en-US" i="1" dirty="0">
                <a:solidFill>
                  <a:schemeClr val="tx2"/>
                </a:solidFill>
              </a:rPr>
              <a:t>n</a:t>
            </a:r>
            <a:r>
              <a:rPr lang="en-US" dirty="0">
                <a:solidFill>
                  <a:schemeClr val="tx2"/>
                </a:solidFill>
              </a:rPr>
              <a:t> = 1.0014 at room temp, </a:t>
            </a:r>
            <a:r>
              <a:rPr lang="en-US" i="1" dirty="0">
                <a:solidFill>
                  <a:srgbClr val="FF0000"/>
                </a:solidFill>
              </a:rPr>
              <a:t>n</a:t>
            </a:r>
            <a:r>
              <a:rPr lang="en-US" dirty="0">
                <a:solidFill>
                  <a:srgbClr val="FF0000"/>
                </a:solidFill>
              </a:rPr>
              <a:t> = 1.0049 </a:t>
            </a:r>
            <a:r>
              <a:rPr lang="en-US" dirty="0">
                <a:solidFill>
                  <a:schemeClr val="tx2"/>
                </a:solidFill>
              </a:rPr>
              <a:t>at 3.5 bar </a:t>
            </a:r>
            <a:r>
              <a:rPr lang="en-US" dirty="0">
                <a:solidFill>
                  <a:schemeClr val="tx2"/>
                </a:solidFill>
                <a:latin typeface="Calibri" panose="020F0502020204030204" pitchFamily="34" charset="0"/>
                <a:cs typeface="Calibri" panose="020F0502020204030204" pitchFamily="34" charset="0"/>
              </a:rPr>
              <a:t>→ </a:t>
            </a:r>
            <a:r>
              <a:rPr lang="el-GR" dirty="0">
                <a:solidFill>
                  <a:srgbClr val="FF0000"/>
                </a:solidFill>
                <a:sym typeface="Symbol" panose="05050102010706020507" pitchFamily="18" charset="2"/>
              </a:rPr>
              <a:t></a:t>
            </a:r>
            <a:r>
              <a:rPr lang="en-US" baseline="-25000" dirty="0">
                <a:solidFill>
                  <a:srgbClr val="FF0000"/>
                </a:solidFill>
                <a:sym typeface="Symbol" panose="05050102010706020507" pitchFamily="18" charset="2"/>
              </a:rPr>
              <a:t>C </a:t>
            </a:r>
            <a:r>
              <a:rPr lang="en-US" dirty="0">
                <a:solidFill>
                  <a:srgbClr val="FF0000"/>
                </a:solidFill>
                <a:sym typeface="Symbol" panose="05050102010706020507" pitchFamily="18" charset="2"/>
              </a:rPr>
              <a:t>≈ 100 </a:t>
            </a:r>
            <a:r>
              <a:rPr lang="en-US" dirty="0" err="1">
                <a:solidFill>
                  <a:srgbClr val="FF0000"/>
                </a:solidFill>
                <a:sym typeface="Symbol" panose="05050102010706020507" pitchFamily="18" charset="2"/>
              </a:rPr>
              <a:t>mrad</a:t>
            </a:r>
            <a:r>
              <a:rPr lang="en-US" dirty="0">
                <a:solidFill>
                  <a:srgbClr val="FF0000"/>
                </a:solidFill>
                <a:sym typeface="Symbol" panose="05050102010706020507" pitchFamily="18" charset="2"/>
              </a:rPr>
              <a:t>   </a:t>
            </a:r>
            <a:r>
              <a:rPr lang="en-US" dirty="0">
                <a:solidFill>
                  <a:schemeClr val="tx2"/>
                </a:solidFill>
                <a:sym typeface="Symbol" panose="05050102010706020507" pitchFamily="18" charset="2"/>
              </a:rPr>
              <a:t>C</a:t>
            </a:r>
            <a:r>
              <a:rPr lang="en-US" dirty="0">
                <a:solidFill>
                  <a:schemeClr val="tx2"/>
                </a:solidFill>
              </a:rPr>
              <a:t>hromatic dispersion also increases, but still excellent</a:t>
            </a:r>
          </a:p>
          <a:p>
            <a:pPr>
              <a:spcAft>
                <a:spcPts val="900"/>
              </a:spcAft>
            </a:pPr>
            <a:r>
              <a:rPr lang="en-US" dirty="0">
                <a:solidFill>
                  <a:schemeClr val="tx2"/>
                </a:solidFill>
              </a:rPr>
              <a:t>This is why fluorocarbons used, despite being greenhouse gases (GWP ~ </a:t>
            </a:r>
            <a:r>
              <a:rPr lang="en-US" dirty="0">
                <a:solidFill>
                  <a:srgbClr val="FF0000"/>
                </a:solidFill>
              </a:rPr>
              <a:t>8000</a:t>
            </a:r>
            <a:r>
              <a:rPr lang="en-US" dirty="0">
                <a:solidFill>
                  <a:schemeClr val="tx2"/>
                </a:solidFill>
              </a:rPr>
              <a:t>); chromatic dispersion is even lower in the visible</a:t>
            </a:r>
          </a:p>
          <a:p>
            <a:pPr>
              <a:spcAft>
                <a:spcPts val="900"/>
              </a:spcAft>
            </a:pPr>
            <a:r>
              <a:rPr lang="en-US" dirty="0">
                <a:solidFill>
                  <a:schemeClr val="tx2"/>
                </a:solidFill>
              </a:rPr>
              <a:t>At 3.5 bar pressure, boiling point of C</a:t>
            </a:r>
            <a:r>
              <a:rPr lang="en-US" baseline="-25000" dirty="0">
                <a:solidFill>
                  <a:schemeClr val="tx2"/>
                </a:solidFill>
              </a:rPr>
              <a:t>4</a:t>
            </a:r>
            <a:r>
              <a:rPr lang="en-US" dirty="0">
                <a:solidFill>
                  <a:schemeClr val="tx2"/>
                </a:solidFill>
              </a:rPr>
              <a:t>F</a:t>
            </a:r>
            <a:r>
              <a:rPr lang="en-US" baseline="-25000" dirty="0">
                <a:solidFill>
                  <a:schemeClr val="tx2"/>
                </a:solidFill>
              </a:rPr>
              <a:t>10 </a:t>
            </a:r>
            <a:r>
              <a:rPr lang="en-US" dirty="0">
                <a:solidFill>
                  <a:schemeClr val="tx2"/>
                </a:solidFill>
              </a:rPr>
              <a:t>increases to 33</a:t>
            </a:r>
            <a:r>
              <a:rPr lang="en-US" sz="800" dirty="0">
                <a:solidFill>
                  <a:schemeClr val="tx2"/>
                </a:solidFill>
              </a:rPr>
              <a:t> </a:t>
            </a:r>
            <a:r>
              <a:rPr lang="en-US" dirty="0">
                <a:solidFill>
                  <a:schemeClr val="tx2"/>
                </a:solidFill>
              </a:rPr>
              <a:t>°C </a:t>
            </a:r>
            <a:br>
              <a:rPr lang="en-US" dirty="0">
                <a:solidFill>
                  <a:schemeClr val="tx2"/>
                </a:solidFill>
              </a:rPr>
            </a:br>
            <a:r>
              <a:rPr lang="en-US" dirty="0">
                <a:solidFill>
                  <a:schemeClr val="tx2"/>
                </a:solidFill>
                <a:latin typeface="Calibri" panose="020F0502020204030204" pitchFamily="34" charset="0"/>
                <a:cs typeface="Calibri" panose="020F0502020204030204" pitchFamily="34" charset="0"/>
              </a:rPr>
              <a:t>→ would need to maintain gas volume at ~</a:t>
            </a:r>
            <a:r>
              <a:rPr lang="en-US" sz="800" dirty="0">
                <a:solidFill>
                  <a:srgbClr val="FF0000"/>
                </a:solidFill>
                <a:latin typeface="Calibri" panose="020F0502020204030204" pitchFamily="34" charset="0"/>
                <a:cs typeface="Calibri" panose="020F0502020204030204" pitchFamily="34" charset="0"/>
              </a:rPr>
              <a:t> </a:t>
            </a:r>
            <a:r>
              <a:rPr lang="en-US" dirty="0">
                <a:solidFill>
                  <a:srgbClr val="FF0000"/>
                </a:solidFill>
                <a:latin typeface="Calibri" panose="020F0502020204030204" pitchFamily="34" charset="0"/>
                <a:cs typeface="Calibri" panose="020F0502020204030204" pitchFamily="34" charset="0"/>
              </a:rPr>
              <a:t>40</a:t>
            </a:r>
            <a:r>
              <a:rPr lang="en-US" sz="800" dirty="0">
                <a:solidFill>
                  <a:srgbClr val="FF0000"/>
                </a:solidFill>
              </a:rPr>
              <a:t> </a:t>
            </a:r>
            <a:r>
              <a:rPr lang="en-US" dirty="0">
                <a:solidFill>
                  <a:srgbClr val="FF0000"/>
                </a:solidFill>
              </a:rPr>
              <a:t>°</a:t>
            </a:r>
            <a:r>
              <a:rPr lang="en-US" dirty="0" smtClean="0">
                <a:solidFill>
                  <a:srgbClr val="FF0000"/>
                </a:solidFill>
              </a:rPr>
              <a:t>C</a:t>
            </a:r>
          </a:p>
          <a:p>
            <a:pPr>
              <a:spcAft>
                <a:spcPts val="900"/>
              </a:spcAft>
            </a:pPr>
            <a:r>
              <a:rPr lang="en-GB" b="1" dirty="0">
                <a:solidFill>
                  <a:schemeClr val="accent6">
                    <a:lumMod val="75000"/>
                  </a:schemeClr>
                </a:solidFill>
              </a:rPr>
              <a:t>Xenon</a:t>
            </a:r>
            <a:r>
              <a:rPr lang="en-GB" dirty="0">
                <a:solidFill>
                  <a:schemeClr val="accent6">
                    <a:lumMod val="75000"/>
                  </a:schemeClr>
                </a:solidFill>
              </a:rPr>
              <a:t> is not a greenhouse gas, and stays in gas phase at </a:t>
            </a:r>
            <a:r>
              <a:rPr lang="en-GB" dirty="0" smtClean="0">
                <a:solidFill>
                  <a:schemeClr val="accent6">
                    <a:lumMod val="75000"/>
                  </a:schemeClr>
                </a:solidFill>
              </a:rPr>
              <a:t>room </a:t>
            </a:r>
            <a:r>
              <a:rPr lang="en-GB" dirty="0">
                <a:solidFill>
                  <a:schemeClr val="accent6">
                    <a:lumMod val="75000"/>
                  </a:schemeClr>
                </a:solidFill>
              </a:rPr>
              <a:t>temperature up to over 20 bar</a:t>
            </a:r>
          </a:p>
          <a:p>
            <a:pPr>
              <a:spcAft>
                <a:spcPts val="900"/>
              </a:spcAft>
            </a:pPr>
            <a:r>
              <a:rPr lang="en-GB" dirty="0">
                <a:solidFill>
                  <a:schemeClr val="accent6">
                    <a:lumMod val="75000"/>
                  </a:schemeClr>
                </a:solidFill>
              </a:rPr>
              <a:t>However, lower refractive index (</a:t>
            </a:r>
            <a:r>
              <a:rPr lang="en-GB" i="1" dirty="0">
                <a:solidFill>
                  <a:srgbClr val="FF0000"/>
                </a:solidFill>
              </a:rPr>
              <a:t>n</a:t>
            </a:r>
            <a:r>
              <a:rPr lang="en-GB" dirty="0">
                <a:solidFill>
                  <a:srgbClr val="FF0000"/>
                </a:solidFill>
              </a:rPr>
              <a:t> = 1.0007</a:t>
            </a:r>
            <a:r>
              <a:rPr lang="en-GB" dirty="0">
                <a:solidFill>
                  <a:schemeClr val="accent6">
                    <a:lumMod val="75000"/>
                  </a:schemeClr>
                </a:solidFill>
              </a:rPr>
              <a:t>) so would need </a:t>
            </a:r>
            <a:r>
              <a:rPr lang="en-GB" dirty="0" smtClean="0">
                <a:solidFill>
                  <a:schemeClr val="accent6">
                    <a:lumMod val="75000"/>
                  </a:schemeClr>
                </a:solidFill>
              </a:rPr>
              <a:t>higher </a:t>
            </a:r>
            <a:r>
              <a:rPr lang="en-GB" dirty="0">
                <a:solidFill>
                  <a:schemeClr val="accent6">
                    <a:lumMod val="75000"/>
                  </a:schemeClr>
                </a:solidFill>
              </a:rPr>
              <a:t>pressure than C</a:t>
            </a:r>
            <a:r>
              <a:rPr lang="en-GB" baseline="-25000" dirty="0">
                <a:solidFill>
                  <a:schemeClr val="accent6">
                    <a:lumMod val="75000"/>
                  </a:schemeClr>
                </a:solidFill>
              </a:rPr>
              <a:t>4</a:t>
            </a:r>
            <a:r>
              <a:rPr lang="en-GB" dirty="0">
                <a:solidFill>
                  <a:schemeClr val="accent6">
                    <a:lumMod val="75000"/>
                  </a:schemeClr>
                </a:solidFill>
              </a:rPr>
              <a:t>F</a:t>
            </a:r>
            <a:r>
              <a:rPr lang="en-GB" baseline="-25000" dirty="0">
                <a:solidFill>
                  <a:schemeClr val="accent6">
                    <a:lumMod val="75000"/>
                  </a:schemeClr>
                </a:solidFill>
              </a:rPr>
              <a:t>10</a:t>
            </a:r>
            <a:r>
              <a:rPr lang="en-GB" dirty="0">
                <a:solidFill>
                  <a:schemeClr val="accent6">
                    <a:lumMod val="75000"/>
                  </a:schemeClr>
                </a:solidFill>
              </a:rPr>
              <a:t>, and </a:t>
            </a:r>
            <a:r>
              <a:rPr lang="en-GB" dirty="0" smtClean="0">
                <a:solidFill>
                  <a:schemeClr val="accent6">
                    <a:lumMod val="75000"/>
                  </a:schemeClr>
                </a:solidFill>
              </a:rPr>
              <a:t>somewhat </a:t>
            </a:r>
            <a:r>
              <a:rPr lang="en-GB" dirty="0">
                <a:solidFill>
                  <a:schemeClr val="accent6">
                    <a:lumMod val="75000"/>
                  </a:schemeClr>
                </a:solidFill>
              </a:rPr>
              <a:t>worse dispersion</a:t>
            </a:r>
          </a:p>
          <a:p>
            <a:pPr>
              <a:spcAft>
                <a:spcPts val="900"/>
              </a:spcAft>
            </a:pPr>
            <a:r>
              <a:rPr lang="en-US" dirty="0" smtClean="0">
                <a:solidFill>
                  <a:schemeClr val="accent6">
                    <a:lumMod val="75000"/>
                  </a:schemeClr>
                </a:solidFill>
              </a:rPr>
              <a:t>Have now </a:t>
            </a:r>
            <a:r>
              <a:rPr lang="en-US" dirty="0" smtClean="0">
                <a:solidFill>
                  <a:schemeClr val="accent6">
                    <a:lumMod val="75000"/>
                  </a:schemeClr>
                </a:solidFill>
              </a:rPr>
              <a:t>investigat</a:t>
            </a:r>
            <a:r>
              <a:rPr lang="en-US" dirty="0" smtClean="0">
                <a:solidFill>
                  <a:schemeClr val="accent6">
                    <a:lumMod val="75000"/>
                  </a:schemeClr>
                </a:solidFill>
              </a:rPr>
              <a:t>ed </a:t>
            </a:r>
            <a:r>
              <a:rPr lang="en-US" dirty="0" smtClean="0">
                <a:solidFill>
                  <a:schemeClr val="accent6">
                    <a:lumMod val="75000"/>
                  </a:schemeClr>
                </a:solidFill>
              </a:rPr>
              <a:t>its use instead of </a:t>
            </a:r>
            <a:r>
              <a:rPr lang="en-GB" dirty="0">
                <a:solidFill>
                  <a:schemeClr val="accent6">
                    <a:lumMod val="75000"/>
                  </a:schemeClr>
                </a:solidFill>
              </a:rPr>
              <a:t>C</a:t>
            </a:r>
            <a:r>
              <a:rPr lang="en-GB" baseline="-25000" dirty="0">
                <a:solidFill>
                  <a:schemeClr val="accent6">
                    <a:lumMod val="75000"/>
                  </a:schemeClr>
                </a:solidFill>
              </a:rPr>
              <a:t>4</a:t>
            </a:r>
            <a:r>
              <a:rPr lang="en-GB" dirty="0">
                <a:solidFill>
                  <a:schemeClr val="accent6">
                    <a:lumMod val="75000"/>
                  </a:schemeClr>
                </a:solidFill>
              </a:rPr>
              <a:t>F</a:t>
            </a:r>
            <a:r>
              <a:rPr lang="en-GB" baseline="-25000" dirty="0">
                <a:solidFill>
                  <a:schemeClr val="accent6">
                    <a:lumMod val="75000"/>
                  </a:schemeClr>
                </a:solidFill>
              </a:rPr>
              <a:t>10 </a:t>
            </a:r>
            <a:r>
              <a:rPr lang="en-US" dirty="0" smtClean="0">
                <a:solidFill>
                  <a:schemeClr val="accent6">
                    <a:lumMod val="75000"/>
                  </a:schemeClr>
                </a:solidFill>
              </a:rPr>
              <a:t>: performance illustrated here using xenon at 3.5 </a:t>
            </a:r>
            <a:r>
              <a:rPr lang="en-US" dirty="0" smtClean="0">
                <a:solidFill>
                  <a:schemeClr val="accent6">
                    <a:lumMod val="75000"/>
                  </a:schemeClr>
                </a:solidFill>
              </a:rPr>
              <a:t>bar, </a:t>
            </a:r>
            <a:r>
              <a:rPr lang="en-US" dirty="0" smtClean="0">
                <a:solidFill>
                  <a:schemeClr val="accent6">
                    <a:lumMod val="75000"/>
                  </a:schemeClr>
                </a:solidFill>
              </a:rPr>
              <a:t>as an example</a:t>
            </a:r>
          </a:p>
          <a:p>
            <a:pPr>
              <a:spcAft>
                <a:spcPts val="900"/>
              </a:spcAft>
            </a:pPr>
            <a:r>
              <a:rPr lang="en-GB" dirty="0">
                <a:solidFill>
                  <a:srgbClr val="7030A0"/>
                </a:solidFill>
              </a:rPr>
              <a:t>For such </a:t>
            </a:r>
            <a:r>
              <a:rPr lang="en-GB" dirty="0" smtClean="0">
                <a:solidFill>
                  <a:srgbClr val="7030A0"/>
                </a:solidFill>
              </a:rPr>
              <a:t>a new </a:t>
            </a:r>
            <a:r>
              <a:rPr lang="en-GB" dirty="0">
                <a:solidFill>
                  <a:srgbClr val="7030A0"/>
                </a:solidFill>
              </a:rPr>
              <a:t>gas choice, R&amp;D needed to ensure suitability</a:t>
            </a:r>
          </a:p>
          <a:p>
            <a:pPr>
              <a:spcAft>
                <a:spcPts val="900"/>
              </a:spcAft>
            </a:pPr>
            <a:endParaRPr lang="en-US" dirty="0">
              <a:solidFill>
                <a:schemeClr val="accent6">
                  <a:lumMod val="75000"/>
                </a:schemeClr>
              </a:solidFill>
            </a:endParaRPr>
          </a:p>
        </p:txBody>
      </p:sp>
      <p:sp>
        <p:nvSpPr>
          <p:cNvPr id="4" name="Date Placeholder 3"/>
          <p:cNvSpPr>
            <a:spLocks noGrp="1"/>
          </p:cNvSpPr>
          <p:nvPr>
            <p:ph type="dt" sz="half" idx="10"/>
          </p:nvPr>
        </p:nvSpPr>
        <p:spPr/>
        <p:txBody>
          <a:bodyPr/>
          <a:lstStyle/>
          <a:p>
            <a:r>
              <a:rPr lang="en-US"/>
              <a:t>Roger Forty</a:t>
            </a:r>
            <a:endParaRPr lang="en-GB"/>
          </a:p>
        </p:txBody>
      </p:sp>
      <p:sp>
        <p:nvSpPr>
          <p:cNvPr id="5" name="Footer Placeholder 4"/>
          <p:cNvSpPr>
            <a:spLocks noGrp="1"/>
          </p:cNvSpPr>
          <p:nvPr>
            <p:ph type="ftr" sz="quarter" idx="11"/>
          </p:nvPr>
        </p:nvSpPr>
        <p:spPr/>
        <p:txBody>
          <a:bodyPr/>
          <a:lstStyle/>
          <a:p>
            <a:r>
              <a:rPr lang="en-GB"/>
              <a:t>Progress on ARC</a:t>
            </a:r>
          </a:p>
        </p:txBody>
      </p:sp>
      <p:sp>
        <p:nvSpPr>
          <p:cNvPr id="6" name="Slide Number Placeholder 5"/>
          <p:cNvSpPr>
            <a:spLocks noGrp="1"/>
          </p:cNvSpPr>
          <p:nvPr>
            <p:ph type="sldNum" sz="quarter" idx="12"/>
          </p:nvPr>
        </p:nvSpPr>
        <p:spPr/>
        <p:txBody>
          <a:bodyPr/>
          <a:lstStyle/>
          <a:p>
            <a:fld id="{B3C84E7F-BC88-4FFF-92AC-EB50DEC5D26E}" type="slidenum">
              <a:rPr lang="en-GB" smtClean="0"/>
              <a:t>7</a:t>
            </a:fld>
            <a:endParaRPr lang="en-GB"/>
          </a:p>
        </p:txBody>
      </p:sp>
      <p:sp>
        <p:nvSpPr>
          <p:cNvPr id="25" name="Rectangle 24"/>
          <p:cNvSpPr/>
          <p:nvPr/>
        </p:nvSpPr>
        <p:spPr>
          <a:xfrm>
            <a:off x="7867968" y="2543377"/>
            <a:ext cx="212003" cy="24753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9" name="Group 18"/>
          <p:cNvGrpSpPr/>
          <p:nvPr/>
        </p:nvGrpSpPr>
        <p:grpSpPr>
          <a:xfrm>
            <a:off x="8032080" y="1323510"/>
            <a:ext cx="3219277" cy="1411350"/>
            <a:chOff x="504825" y="2473325"/>
            <a:chExt cx="6134100" cy="2689225"/>
          </a:xfrm>
        </p:grpSpPr>
        <p:sp>
          <p:nvSpPr>
            <p:cNvPr id="21" name="Freeform 101"/>
            <p:cNvSpPr/>
            <p:nvPr/>
          </p:nvSpPr>
          <p:spPr>
            <a:xfrm>
              <a:off x="958850" y="2524125"/>
              <a:ext cx="5648325" cy="2470150"/>
            </a:xfrm>
            <a:custGeom>
              <a:avLst/>
              <a:gdLst/>
              <a:ahLst/>
              <a:cxnLst/>
              <a:rect l="0" t="0" r="0" b="0"/>
              <a:pathLst>
                <a:path w="56483250" h="24701500">
                  <a:moveTo>
                    <a:pt x="0" y="24701500"/>
                  </a:moveTo>
                  <a:lnTo>
                    <a:pt x="56483250" y="24701500"/>
                  </a:lnTo>
                  <a:lnTo>
                    <a:pt x="56483250" y="0"/>
                  </a:lnTo>
                  <a:lnTo>
                    <a:pt x="0" y="0"/>
                  </a:lnTo>
                  <a:lnTo>
                    <a:pt x="0" y="24701500"/>
                  </a:lnTo>
                  <a:close/>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2" name="Freeform 102"/>
            <p:cNvSpPr/>
            <p:nvPr/>
          </p:nvSpPr>
          <p:spPr>
            <a:xfrm>
              <a:off x="958850" y="2524125"/>
              <a:ext cx="0" cy="2470150"/>
            </a:xfrm>
            <a:custGeom>
              <a:avLst/>
              <a:gdLst/>
              <a:ahLst/>
              <a:cxnLst/>
              <a:rect l="0" t="0" r="0" b="0"/>
              <a:pathLst>
                <a:path h="24701500">
                  <a:moveTo>
                    <a:pt x="0" y="2470150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3" name="Freeform 103"/>
            <p:cNvSpPr/>
            <p:nvPr/>
          </p:nvSpPr>
          <p:spPr>
            <a:xfrm>
              <a:off x="958850" y="4994275"/>
              <a:ext cx="107950" cy="0"/>
            </a:xfrm>
            <a:custGeom>
              <a:avLst/>
              <a:gdLst/>
              <a:ahLst/>
              <a:cxnLst/>
              <a:rect l="0" t="0" r="0" b="0"/>
              <a:pathLst>
                <a:path w="1079500">
                  <a:moveTo>
                    <a:pt x="107950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4" name="Freeform 104"/>
            <p:cNvSpPr/>
            <p:nvPr/>
          </p:nvSpPr>
          <p:spPr>
            <a:xfrm>
              <a:off x="958850" y="4870450"/>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6" name="Freeform 105"/>
            <p:cNvSpPr/>
            <p:nvPr/>
          </p:nvSpPr>
          <p:spPr>
            <a:xfrm>
              <a:off x="958850" y="4746625"/>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7" name="Freeform 106"/>
            <p:cNvSpPr/>
            <p:nvPr/>
          </p:nvSpPr>
          <p:spPr>
            <a:xfrm>
              <a:off x="958850" y="4622800"/>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8" name="Freeform 107"/>
            <p:cNvSpPr/>
            <p:nvPr/>
          </p:nvSpPr>
          <p:spPr>
            <a:xfrm>
              <a:off x="958850" y="4498975"/>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9" name="Freeform 108"/>
            <p:cNvSpPr/>
            <p:nvPr/>
          </p:nvSpPr>
          <p:spPr>
            <a:xfrm>
              <a:off x="958850" y="4375150"/>
              <a:ext cx="107950" cy="0"/>
            </a:xfrm>
            <a:custGeom>
              <a:avLst/>
              <a:gdLst/>
              <a:ahLst/>
              <a:cxnLst/>
              <a:rect l="0" t="0" r="0" b="0"/>
              <a:pathLst>
                <a:path w="1079500">
                  <a:moveTo>
                    <a:pt x="107950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0" name="Freeform 109"/>
            <p:cNvSpPr/>
            <p:nvPr/>
          </p:nvSpPr>
          <p:spPr>
            <a:xfrm>
              <a:off x="958850" y="4251325"/>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1" name="Freeform 110"/>
            <p:cNvSpPr/>
            <p:nvPr/>
          </p:nvSpPr>
          <p:spPr>
            <a:xfrm>
              <a:off x="958850" y="4130675"/>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2" name="Freeform 111"/>
            <p:cNvSpPr/>
            <p:nvPr/>
          </p:nvSpPr>
          <p:spPr>
            <a:xfrm>
              <a:off x="958850" y="4006850"/>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4" name="Freeform 112"/>
            <p:cNvSpPr/>
            <p:nvPr/>
          </p:nvSpPr>
          <p:spPr>
            <a:xfrm>
              <a:off x="958850" y="3883025"/>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5" name="Freeform 113"/>
            <p:cNvSpPr/>
            <p:nvPr/>
          </p:nvSpPr>
          <p:spPr>
            <a:xfrm>
              <a:off x="958850" y="3759200"/>
              <a:ext cx="107950" cy="0"/>
            </a:xfrm>
            <a:custGeom>
              <a:avLst/>
              <a:gdLst/>
              <a:ahLst/>
              <a:cxnLst/>
              <a:rect l="0" t="0" r="0" b="0"/>
              <a:pathLst>
                <a:path w="1079500">
                  <a:moveTo>
                    <a:pt x="107950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6" name="Freeform 114"/>
            <p:cNvSpPr/>
            <p:nvPr/>
          </p:nvSpPr>
          <p:spPr>
            <a:xfrm>
              <a:off x="958850" y="3635375"/>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8" name="Freeform 115"/>
            <p:cNvSpPr/>
            <p:nvPr/>
          </p:nvSpPr>
          <p:spPr>
            <a:xfrm>
              <a:off x="958850" y="3511550"/>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9" name="Freeform 116"/>
            <p:cNvSpPr/>
            <p:nvPr/>
          </p:nvSpPr>
          <p:spPr>
            <a:xfrm>
              <a:off x="958850" y="3387725"/>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0" name="Freeform 117"/>
            <p:cNvSpPr/>
            <p:nvPr/>
          </p:nvSpPr>
          <p:spPr>
            <a:xfrm>
              <a:off x="958850" y="3263900"/>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1" name="Freeform 118"/>
            <p:cNvSpPr/>
            <p:nvPr/>
          </p:nvSpPr>
          <p:spPr>
            <a:xfrm>
              <a:off x="958850" y="3140075"/>
              <a:ext cx="107950" cy="0"/>
            </a:xfrm>
            <a:custGeom>
              <a:avLst/>
              <a:gdLst/>
              <a:ahLst/>
              <a:cxnLst/>
              <a:rect l="0" t="0" r="0" b="0"/>
              <a:pathLst>
                <a:path w="1079500">
                  <a:moveTo>
                    <a:pt x="107950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2" name="Freeform 119"/>
            <p:cNvSpPr/>
            <p:nvPr/>
          </p:nvSpPr>
          <p:spPr>
            <a:xfrm>
              <a:off x="958850" y="3016250"/>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3" name="Freeform 120"/>
            <p:cNvSpPr/>
            <p:nvPr/>
          </p:nvSpPr>
          <p:spPr>
            <a:xfrm>
              <a:off x="958850" y="2892425"/>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4" name="Freeform 121"/>
            <p:cNvSpPr/>
            <p:nvPr/>
          </p:nvSpPr>
          <p:spPr>
            <a:xfrm>
              <a:off x="958850" y="2771775"/>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5" name="Freeform 122"/>
            <p:cNvSpPr/>
            <p:nvPr/>
          </p:nvSpPr>
          <p:spPr>
            <a:xfrm>
              <a:off x="958850" y="2647950"/>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6" name="Freeform 123"/>
            <p:cNvSpPr/>
            <p:nvPr/>
          </p:nvSpPr>
          <p:spPr>
            <a:xfrm>
              <a:off x="958850" y="2524125"/>
              <a:ext cx="107950" cy="0"/>
            </a:xfrm>
            <a:custGeom>
              <a:avLst/>
              <a:gdLst/>
              <a:ahLst/>
              <a:cxnLst/>
              <a:rect l="0" t="0" r="0" b="0"/>
              <a:pathLst>
                <a:path w="1079500">
                  <a:moveTo>
                    <a:pt x="107950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7" name="Freeform 124"/>
            <p:cNvSpPr/>
            <p:nvPr/>
          </p:nvSpPr>
          <p:spPr>
            <a:xfrm>
              <a:off x="958850" y="2524125"/>
              <a:ext cx="107950" cy="0"/>
            </a:xfrm>
            <a:custGeom>
              <a:avLst/>
              <a:gdLst/>
              <a:ahLst/>
              <a:cxnLst/>
              <a:rect l="0" t="0" r="0" b="0"/>
              <a:pathLst>
                <a:path w="1079500">
                  <a:moveTo>
                    <a:pt x="107950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8" name="Freeform 125"/>
            <p:cNvSpPr/>
            <p:nvPr/>
          </p:nvSpPr>
          <p:spPr>
            <a:xfrm>
              <a:off x="504825" y="4943475"/>
              <a:ext cx="63500" cy="98425"/>
            </a:xfrm>
            <a:custGeom>
              <a:avLst/>
              <a:gdLst/>
              <a:ahLst/>
              <a:cxnLst/>
              <a:rect l="0" t="0" r="0" b="0"/>
              <a:pathLst>
                <a:path w="635000" h="984250">
                  <a:moveTo>
                    <a:pt x="254000" y="0"/>
                  </a:moveTo>
                  <a:lnTo>
                    <a:pt x="127000" y="63500"/>
                  </a:lnTo>
                  <a:lnTo>
                    <a:pt x="31750" y="190500"/>
                  </a:lnTo>
                  <a:lnTo>
                    <a:pt x="0" y="444500"/>
                  </a:lnTo>
                  <a:lnTo>
                    <a:pt x="0" y="571500"/>
                  </a:lnTo>
                  <a:lnTo>
                    <a:pt x="31750" y="793750"/>
                  </a:lnTo>
                  <a:lnTo>
                    <a:pt x="127000" y="952500"/>
                  </a:lnTo>
                  <a:lnTo>
                    <a:pt x="254000" y="984250"/>
                  </a:lnTo>
                  <a:lnTo>
                    <a:pt x="349250" y="984250"/>
                  </a:lnTo>
                  <a:lnTo>
                    <a:pt x="508000" y="952500"/>
                  </a:lnTo>
                  <a:lnTo>
                    <a:pt x="603250" y="793750"/>
                  </a:lnTo>
                  <a:lnTo>
                    <a:pt x="635000" y="571500"/>
                  </a:lnTo>
                  <a:lnTo>
                    <a:pt x="635000" y="444500"/>
                  </a:lnTo>
                  <a:lnTo>
                    <a:pt x="603250" y="190500"/>
                  </a:lnTo>
                  <a:lnTo>
                    <a:pt x="508000" y="63500"/>
                  </a:lnTo>
                  <a:lnTo>
                    <a:pt x="349250" y="0"/>
                  </a:lnTo>
                  <a:lnTo>
                    <a:pt x="254000" y="0"/>
                  </a:lnTo>
                  <a:close/>
                  <a:moveTo>
                    <a:pt x="52451000" y="574992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49" name="Freeform 126"/>
            <p:cNvSpPr/>
            <p:nvPr/>
          </p:nvSpPr>
          <p:spPr>
            <a:xfrm>
              <a:off x="603250" y="5032375"/>
              <a:ext cx="9525" cy="9525"/>
            </a:xfrm>
            <a:custGeom>
              <a:avLst/>
              <a:gdLst/>
              <a:ahLst/>
              <a:cxnLst/>
              <a:rect l="0" t="0" r="0" b="0"/>
              <a:pathLst>
                <a:path w="95250" h="95250">
                  <a:moveTo>
                    <a:pt x="31750" y="0"/>
                  </a:moveTo>
                  <a:lnTo>
                    <a:pt x="0" y="63500"/>
                  </a:lnTo>
                  <a:lnTo>
                    <a:pt x="31750" y="95250"/>
                  </a:lnTo>
                  <a:lnTo>
                    <a:pt x="95250" y="63500"/>
                  </a:lnTo>
                  <a:lnTo>
                    <a:pt x="31750" y="0"/>
                  </a:lnTo>
                  <a:close/>
                  <a:moveTo>
                    <a:pt x="50577750" y="566102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0" name="Freeform 127"/>
            <p:cNvSpPr/>
            <p:nvPr/>
          </p:nvSpPr>
          <p:spPr>
            <a:xfrm>
              <a:off x="644525" y="4943475"/>
              <a:ext cx="66675" cy="98425"/>
            </a:xfrm>
            <a:custGeom>
              <a:avLst/>
              <a:gdLst/>
              <a:ahLst/>
              <a:cxnLst/>
              <a:rect l="0" t="0" r="0" b="0"/>
              <a:pathLst>
                <a:path w="666750" h="984250">
                  <a:moveTo>
                    <a:pt x="285750" y="0"/>
                  </a:moveTo>
                  <a:lnTo>
                    <a:pt x="127000" y="63500"/>
                  </a:lnTo>
                  <a:lnTo>
                    <a:pt x="31750" y="190500"/>
                  </a:lnTo>
                  <a:lnTo>
                    <a:pt x="0" y="444500"/>
                  </a:lnTo>
                  <a:lnTo>
                    <a:pt x="0" y="571500"/>
                  </a:lnTo>
                  <a:lnTo>
                    <a:pt x="31750" y="793750"/>
                  </a:lnTo>
                  <a:lnTo>
                    <a:pt x="127000" y="952500"/>
                  </a:lnTo>
                  <a:lnTo>
                    <a:pt x="285750" y="984250"/>
                  </a:lnTo>
                  <a:lnTo>
                    <a:pt x="381000" y="984250"/>
                  </a:lnTo>
                  <a:lnTo>
                    <a:pt x="508000" y="952500"/>
                  </a:lnTo>
                  <a:lnTo>
                    <a:pt x="603250" y="793750"/>
                  </a:lnTo>
                  <a:lnTo>
                    <a:pt x="666750" y="571500"/>
                  </a:lnTo>
                  <a:lnTo>
                    <a:pt x="666750" y="444500"/>
                  </a:lnTo>
                  <a:lnTo>
                    <a:pt x="603250" y="190500"/>
                  </a:lnTo>
                  <a:lnTo>
                    <a:pt x="508000" y="63500"/>
                  </a:lnTo>
                  <a:lnTo>
                    <a:pt x="381000" y="0"/>
                  </a:lnTo>
                  <a:lnTo>
                    <a:pt x="285750" y="0"/>
                  </a:lnTo>
                  <a:close/>
                  <a:moveTo>
                    <a:pt x="51054000" y="574992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1" name="Freeform 128"/>
            <p:cNvSpPr/>
            <p:nvPr/>
          </p:nvSpPr>
          <p:spPr>
            <a:xfrm>
              <a:off x="752475" y="4943475"/>
              <a:ext cx="25400" cy="98425"/>
            </a:xfrm>
            <a:custGeom>
              <a:avLst/>
              <a:gdLst/>
              <a:ahLst/>
              <a:cxnLst/>
              <a:rect l="0" t="0" r="0" b="0"/>
              <a:pathLst>
                <a:path w="254000" h="984250">
                  <a:moveTo>
                    <a:pt x="0" y="190500"/>
                  </a:moveTo>
                  <a:lnTo>
                    <a:pt x="95250" y="158750"/>
                  </a:lnTo>
                  <a:lnTo>
                    <a:pt x="254000" y="0"/>
                  </a:lnTo>
                  <a:lnTo>
                    <a:pt x="25400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2" name="Freeform 129"/>
            <p:cNvSpPr/>
            <p:nvPr/>
          </p:nvSpPr>
          <p:spPr>
            <a:xfrm>
              <a:off x="504825" y="4327525"/>
              <a:ext cx="63500" cy="98425"/>
            </a:xfrm>
            <a:custGeom>
              <a:avLst/>
              <a:gdLst/>
              <a:ahLst/>
              <a:cxnLst/>
              <a:rect l="0" t="0" r="0" b="0"/>
              <a:pathLst>
                <a:path w="635000" h="984250">
                  <a:moveTo>
                    <a:pt x="254000" y="0"/>
                  </a:moveTo>
                  <a:lnTo>
                    <a:pt x="127000" y="31750"/>
                  </a:lnTo>
                  <a:lnTo>
                    <a:pt x="31750" y="190500"/>
                  </a:lnTo>
                  <a:lnTo>
                    <a:pt x="0" y="412750"/>
                  </a:lnTo>
                  <a:lnTo>
                    <a:pt x="0" y="571500"/>
                  </a:lnTo>
                  <a:lnTo>
                    <a:pt x="31750" y="793750"/>
                  </a:lnTo>
                  <a:lnTo>
                    <a:pt x="127000" y="920750"/>
                  </a:lnTo>
                  <a:lnTo>
                    <a:pt x="254000" y="984250"/>
                  </a:lnTo>
                  <a:lnTo>
                    <a:pt x="349250" y="984250"/>
                  </a:lnTo>
                  <a:lnTo>
                    <a:pt x="508000" y="920750"/>
                  </a:lnTo>
                  <a:lnTo>
                    <a:pt x="603250" y="793750"/>
                  </a:lnTo>
                  <a:lnTo>
                    <a:pt x="635000" y="571500"/>
                  </a:lnTo>
                  <a:lnTo>
                    <a:pt x="635000" y="412750"/>
                  </a:lnTo>
                  <a:lnTo>
                    <a:pt x="603250" y="190500"/>
                  </a:lnTo>
                  <a:lnTo>
                    <a:pt x="508000" y="31750"/>
                  </a:lnTo>
                  <a:lnTo>
                    <a:pt x="349250" y="0"/>
                  </a:lnTo>
                  <a:lnTo>
                    <a:pt x="254000" y="0"/>
                  </a:lnTo>
                  <a:close/>
                  <a:moveTo>
                    <a:pt x="58610500" y="63658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3" name="Freeform 130"/>
            <p:cNvSpPr/>
            <p:nvPr/>
          </p:nvSpPr>
          <p:spPr>
            <a:xfrm>
              <a:off x="603250" y="4416425"/>
              <a:ext cx="9525" cy="9525"/>
            </a:xfrm>
            <a:custGeom>
              <a:avLst/>
              <a:gdLst/>
              <a:ahLst/>
              <a:cxnLst/>
              <a:rect l="0" t="0" r="0" b="0"/>
              <a:pathLst>
                <a:path w="95250" h="95250">
                  <a:moveTo>
                    <a:pt x="31750" y="0"/>
                  </a:moveTo>
                  <a:lnTo>
                    <a:pt x="0" y="31750"/>
                  </a:lnTo>
                  <a:lnTo>
                    <a:pt x="31750" y="95250"/>
                  </a:lnTo>
                  <a:lnTo>
                    <a:pt x="95250" y="31750"/>
                  </a:lnTo>
                  <a:lnTo>
                    <a:pt x="31750" y="0"/>
                  </a:lnTo>
                  <a:close/>
                  <a:moveTo>
                    <a:pt x="56737250" y="62769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4" name="Freeform 131"/>
            <p:cNvSpPr/>
            <p:nvPr/>
          </p:nvSpPr>
          <p:spPr>
            <a:xfrm>
              <a:off x="644525" y="4327525"/>
              <a:ext cx="66675" cy="98425"/>
            </a:xfrm>
            <a:custGeom>
              <a:avLst/>
              <a:gdLst/>
              <a:ahLst/>
              <a:cxnLst/>
              <a:rect l="0" t="0" r="0" b="0"/>
              <a:pathLst>
                <a:path w="666750" h="984250">
                  <a:moveTo>
                    <a:pt x="285750" y="0"/>
                  </a:moveTo>
                  <a:lnTo>
                    <a:pt x="127000" y="31750"/>
                  </a:lnTo>
                  <a:lnTo>
                    <a:pt x="31750" y="190500"/>
                  </a:lnTo>
                  <a:lnTo>
                    <a:pt x="0" y="412750"/>
                  </a:lnTo>
                  <a:lnTo>
                    <a:pt x="0" y="571500"/>
                  </a:lnTo>
                  <a:lnTo>
                    <a:pt x="31750" y="793750"/>
                  </a:lnTo>
                  <a:lnTo>
                    <a:pt x="127000" y="920750"/>
                  </a:lnTo>
                  <a:lnTo>
                    <a:pt x="285750" y="984250"/>
                  </a:lnTo>
                  <a:lnTo>
                    <a:pt x="381000" y="984250"/>
                  </a:lnTo>
                  <a:lnTo>
                    <a:pt x="508000" y="920750"/>
                  </a:lnTo>
                  <a:lnTo>
                    <a:pt x="603250" y="793750"/>
                  </a:lnTo>
                  <a:lnTo>
                    <a:pt x="666750" y="571500"/>
                  </a:lnTo>
                  <a:lnTo>
                    <a:pt x="666750" y="412750"/>
                  </a:lnTo>
                  <a:lnTo>
                    <a:pt x="603250" y="190500"/>
                  </a:lnTo>
                  <a:lnTo>
                    <a:pt x="508000" y="31750"/>
                  </a:lnTo>
                  <a:lnTo>
                    <a:pt x="381000" y="0"/>
                  </a:lnTo>
                  <a:lnTo>
                    <a:pt x="285750" y="0"/>
                  </a:lnTo>
                  <a:close/>
                  <a:moveTo>
                    <a:pt x="57213500" y="63658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5" name="Freeform 132"/>
            <p:cNvSpPr/>
            <p:nvPr/>
          </p:nvSpPr>
          <p:spPr>
            <a:xfrm>
              <a:off x="739775" y="4327525"/>
              <a:ext cx="63500" cy="98425"/>
            </a:xfrm>
            <a:custGeom>
              <a:avLst/>
              <a:gdLst/>
              <a:ahLst/>
              <a:cxnLst/>
              <a:rect l="0" t="0" r="0" b="0"/>
              <a:pathLst>
                <a:path w="635000" h="984250">
                  <a:moveTo>
                    <a:pt x="31750" y="222250"/>
                  </a:moveTo>
                  <a:lnTo>
                    <a:pt x="31750" y="190500"/>
                  </a:lnTo>
                  <a:lnTo>
                    <a:pt x="95250" y="95250"/>
                  </a:lnTo>
                  <a:lnTo>
                    <a:pt x="127000" y="31750"/>
                  </a:lnTo>
                  <a:lnTo>
                    <a:pt x="222250" y="0"/>
                  </a:lnTo>
                  <a:lnTo>
                    <a:pt x="412750" y="0"/>
                  </a:lnTo>
                  <a:lnTo>
                    <a:pt x="508000" y="31750"/>
                  </a:lnTo>
                  <a:lnTo>
                    <a:pt x="539750" y="95250"/>
                  </a:lnTo>
                  <a:lnTo>
                    <a:pt x="603250" y="190500"/>
                  </a:lnTo>
                  <a:lnTo>
                    <a:pt x="603250" y="285750"/>
                  </a:lnTo>
                  <a:lnTo>
                    <a:pt x="539750" y="381000"/>
                  </a:lnTo>
                  <a:lnTo>
                    <a:pt x="444500" y="508000"/>
                  </a:lnTo>
                  <a:lnTo>
                    <a:pt x="0" y="984250"/>
                  </a:lnTo>
                  <a:lnTo>
                    <a:pt x="63500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6" name="Freeform 133"/>
            <p:cNvSpPr/>
            <p:nvPr/>
          </p:nvSpPr>
          <p:spPr>
            <a:xfrm>
              <a:off x="504825" y="3708400"/>
              <a:ext cx="63500" cy="98425"/>
            </a:xfrm>
            <a:custGeom>
              <a:avLst/>
              <a:gdLst/>
              <a:ahLst/>
              <a:cxnLst/>
              <a:rect l="0" t="0" r="0" b="0"/>
              <a:pathLst>
                <a:path w="635000" h="984250">
                  <a:moveTo>
                    <a:pt x="254000" y="0"/>
                  </a:moveTo>
                  <a:lnTo>
                    <a:pt x="127000" y="63500"/>
                  </a:lnTo>
                  <a:lnTo>
                    <a:pt x="31750" y="190500"/>
                  </a:lnTo>
                  <a:lnTo>
                    <a:pt x="0" y="444500"/>
                  </a:lnTo>
                  <a:lnTo>
                    <a:pt x="0" y="571500"/>
                  </a:lnTo>
                  <a:lnTo>
                    <a:pt x="31750" y="793750"/>
                  </a:lnTo>
                  <a:lnTo>
                    <a:pt x="127000" y="952500"/>
                  </a:lnTo>
                  <a:lnTo>
                    <a:pt x="254000" y="984250"/>
                  </a:lnTo>
                  <a:lnTo>
                    <a:pt x="349250" y="984250"/>
                  </a:lnTo>
                  <a:lnTo>
                    <a:pt x="508000" y="952500"/>
                  </a:lnTo>
                  <a:lnTo>
                    <a:pt x="603250" y="793750"/>
                  </a:lnTo>
                  <a:lnTo>
                    <a:pt x="635000" y="571500"/>
                  </a:lnTo>
                  <a:lnTo>
                    <a:pt x="635000" y="444500"/>
                  </a:lnTo>
                  <a:lnTo>
                    <a:pt x="603250" y="190500"/>
                  </a:lnTo>
                  <a:lnTo>
                    <a:pt x="508000" y="63500"/>
                  </a:lnTo>
                  <a:lnTo>
                    <a:pt x="349250" y="0"/>
                  </a:lnTo>
                  <a:lnTo>
                    <a:pt x="254000" y="0"/>
                  </a:lnTo>
                  <a:close/>
                  <a:moveTo>
                    <a:pt x="64801750" y="6985000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7" name="Freeform 134"/>
            <p:cNvSpPr/>
            <p:nvPr/>
          </p:nvSpPr>
          <p:spPr>
            <a:xfrm>
              <a:off x="603250" y="3797300"/>
              <a:ext cx="9525" cy="9525"/>
            </a:xfrm>
            <a:custGeom>
              <a:avLst/>
              <a:gdLst/>
              <a:ahLst/>
              <a:cxnLst/>
              <a:rect l="0" t="0" r="0" b="0"/>
              <a:pathLst>
                <a:path w="95250" h="95250">
                  <a:moveTo>
                    <a:pt x="31750" y="0"/>
                  </a:moveTo>
                  <a:lnTo>
                    <a:pt x="0" y="63500"/>
                  </a:lnTo>
                  <a:lnTo>
                    <a:pt x="31750" y="95250"/>
                  </a:lnTo>
                  <a:lnTo>
                    <a:pt x="95250" y="63500"/>
                  </a:lnTo>
                  <a:lnTo>
                    <a:pt x="31750" y="0"/>
                  </a:lnTo>
                  <a:close/>
                  <a:moveTo>
                    <a:pt x="62928500" y="6896100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8" name="Freeform 135"/>
            <p:cNvSpPr/>
            <p:nvPr/>
          </p:nvSpPr>
          <p:spPr>
            <a:xfrm>
              <a:off x="644525" y="3708400"/>
              <a:ext cx="66675" cy="98425"/>
            </a:xfrm>
            <a:custGeom>
              <a:avLst/>
              <a:gdLst/>
              <a:ahLst/>
              <a:cxnLst/>
              <a:rect l="0" t="0" r="0" b="0"/>
              <a:pathLst>
                <a:path w="666750" h="984250">
                  <a:moveTo>
                    <a:pt x="285750" y="0"/>
                  </a:moveTo>
                  <a:lnTo>
                    <a:pt x="127000" y="63500"/>
                  </a:lnTo>
                  <a:lnTo>
                    <a:pt x="31750" y="190500"/>
                  </a:lnTo>
                  <a:lnTo>
                    <a:pt x="0" y="444500"/>
                  </a:lnTo>
                  <a:lnTo>
                    <a:pt x="0" y="571500"/>
                  </a:lnTo>
                  <a:lnTo>
                    <a:pt x="31750" y="793750"/>
                  </a:lnTo>
                  <a:lnTo>
                    <a:pt x="127000" y="952500"/>
                  </a:lnTo>
                  <a:lnTo>
                    <a:pt x="285750" y="984250"/>
                  </a:lnTo>
                  <a:lnTo>
                    <a:pt x="381000" y="984250"/>
                  </a:lnTo>
                  <a:lnTo>
                    <a:pt x="508000" y="952500"/>
                  </a:lnTo>
                  <a:lnTo>
                    <a:pt x="603250" y="793750"/>
                  </a:lnTo>
                  <a:lnTo>
                    <a:pt x="666750" y="571500"/>
                  </a:lnTo>
                  <a:lnTo>
                    <a:pt x="666750" y="444500"/>
                  </a:lnTo>
                  <a:lnTo>
                    <a:pt x="603250" y="190500"/>
                  </a:lnTo>
                  <a:lnTo>
                    <a:pt x="508000" y="63500"/>
                  </a:lnTo>
                  <a:lnTo>
                    <a:pt x="381000" y="0"/>
                  </a:lnTo>
                  <a:lnTo>
                    <a:pt x="285750" y="0"/>
                  </a:lnTo>
                  <a:close/>
                  <a:moveTo>
                    <a:pt x="63404750" y="6985000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59" name="Freeform 136"/>
            <p:cNvSpPr/>
            <p:nvPr/>
          </p:nvSpPr>
          <p:spPr>
            <a:xfrm>
              <a:off x="739775" y="3708400"/>
              <a:ext cx="63500" cy="98425"/>
            </a:xfrm>
            <a:custGeom>
              <a:avLst/>
              <a:gdLst/>
              <a:ahLst/>
              <a:cxnLst/>
              <a:rect l="0" t="0" r="0" b="0"/>
              <a:pathLst>
                <a:path w="635000" h="984250">
                  <a:moveTo>
                    <a:pt x="95250" y="0"/>
                  </a:moveTo>
                  <a:lnTo>
                    <a:pt x="603250" y="0"/>
                  </a:lnTo>
                  <a:lnTo>
                    <a:pt x="317500" y="381000"/>
                  </a:lnTo>
                  <a:lnTo>
                    <a:pt x="444500" y="381000"/>
                  </a:lnTo>
                  <a:lnTo>
                    <a:pt x="539750" y="444500"/>
                  </a:lnTo>
                  <a:lnTo>
                    <a:pt x="603250" y="476250"/>
                  </a:lnTo>
                  <a:lnTo>
                    <a:pt x="635000" y="635000"/>
                  </a:lnTo>
                  <a:lnTo>
                    <a:pt x="635000" y="698500"/>
                  </a:lnTo>
                  <a:lnTo>
                    <a:pt x="603250" y="857250"/>
                  </a:lnTo>
                  <a:lnTo>
                    <a:pt x="508000" y="952500"/>
                  </a:lnTo>
                  <a:lnTo>
                    <a:pt x="381000" y="984250"/>
                  </a:lnTo>
                  <a:lnTo>
                    <a:pt x="222250" y="984250"/>
                  </a:lnTo>
                  <a:lnTo>
                    <a:pt x="95250" y="952500"/>
                  </a:lnTo>
                  <a:lnTo>
                    <a:pt x="31750" y="889000"/>
                  </a:lnTo>
                  <a:lnTo>
                    <a:pt x="0" y="793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0" name="Freeform 137"/>
            <p:cNvSpPr/>
            <p:nvPr/>
          </p:nvSpPr>
          <p:spPr>
            <a:xfrm>
              <a:off x="504825" y="3092450"/>
              <a:ext cx="63500" cy="98425"/>
            </a:xfrm>
            <a:custGeom>
              <a:avLst/>
              <a:gdLst/>
              <a:ahLst/>
              <a:cxnLst/>
              <a:rect l="0" t="0" r="0" b="0"/>
              <a:pathLst>
                <a:path w="635000" h="984250">
                  <a:moveTo>
                    <a:pt x="254000" y="0"/>
                  </a:moveTo>
                  <a:lnTo>
                    <a:pt x="127000" y="31750"/>
                  </a:lnTo>
                  <a:lnTo>
                    <a:pt x="31750" y="190500"/>
                  </a:lnTo>
                  <a:lnTo>
                    <a:pt x="0" y="412750"/>
                  </a:lnTo>
                  <a:lnTo>
                    <a:pt x="0" y="571500"/>
                  </a:lnTo>
                  <a:lnTo>
                    <a:pt x="31750" y="793750"/>
                  </a:lnTo>
                  <a:lnTo>
                    <a:pt x="127000" y="920750"/>
                  </a:lnTo>
                  <a:lnTo>
                    <a:pt x="254000" y="984250"/>
                  </a:lnTo>
                  <a:lnTo>
                    <a:pt x="349250" y="984250"/>
                  </a:lnTo>
                  <a:lnTo>
                    <a:pt x="508000" y="920750"/>
                  </a:lnTo>
                  <a:lnTo>
                    <a:pt x="603250" y="793750"/>
                  </a:lnTo>
                  <a:lnTo>
                    <a:pt x="635000" y="571500"/>
                  </a:lnTo>
                  <a:lnTo>
                    <a:pt x="635000" y="412750"/>
                  </a:lnTo>
                  <a:lnTo>
                    <a:pt x="603250" y="190500"/>
                  </a:lnTo>
                  <a:lnTo>
                    <a:pt x="508000" y="31750"/>
                  </a:lnTo>
                  <a:lnTo>
                    <a:pt x="349250" y="0"/>
                  </a:lnTo>
                  <a:lnTo>
                    <a:pt x="254000" y="0"/>
                  </a:lnTo>
                  <a:close/>
                  <a:moveTo>
                    <a:pt x="70961250" y="7600950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1" name="Freeform 138"/>
            <p:cNvSpPr/>
            <p:nvPr/>
          </p:nvSpPr>
          <p:spPr>
            <a:xfrm>
              <a:off x="603250" y="3181350"/>
              <a:ext cx="9525" cy="9525"/>
            </a:xfrm>
            <a:custGeom>
              <a:avLst/>
              <a:gdLst/>
              <a:ahLst/>
              <a:cxnLst/>
              <a:rect l="0" t="0" r="0" b="0"/>
              <a:pathLst>
                <a:path w="95250" h="95250">
                  <a:moveTo>
                    <a:pt x="31750" y="0"/>
                  </a:moveTo>
                  <a:lnTo>
                    <a:pt x="0" y="31750"/>
                  </a:lnTo>
                  <a:lnTo>
                    <a:pt x="31750" y="95250"/>
                  </a:lnTo>
                  <a:lnTo>
                    <a:pt x="95250" y="31750"/>
                  </a:lnTo>
                  <a:lnTo>
                    <a:pt x="31750" y="0"/>
                  </a:lnTo>
                  <a:close/>
                  <a:moveTo>
                    <a:pt x="69088000" y="7512050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2" name="Freeform 139"/>
            <p:cNvSpPr/>
            <p:nvPr/>
          </p:nvSpPr>
          <p:spPr>
            <a:xfrm>
              <a:off x="644525" y="3092450"/>
              <a:ext cx="66675" cy="98425"/>
            </a:xfrm>
            <a:custGeom>
              <a:avLst/>
              <a:gdLst/>
              <a:ahLst/>
              <a:cxnLst/>
              <a:rect l="0" t="0" r="0" b="0"/>
              <a:pathLst>
                <a:path w="666750" h="984250">
                  <a:moveTo>
                    <a:pt x="285750" y="0"/>
                  </a:moveTo>
                  <a:lnTo>
                    <a:pt x="127000" y="31750"/>
                  </a:lnTo>
                  <a:lnTo>
                    <a:pt x="31750" y="190500"/>
                  </a:lnTo>
                  <a:lnTo>
                    <a:pt x="0" y="412750"/>
                  </a:lnTo>
                  <a:lnTo>
                    <a:pt x="0" y="571500"/>
                  </a:lnTo>
                  <a:lnTo>
                    <a:pt x="31750" y="793750"/>
                  </a:lnTo>
                  <a:lnTo>
                    <a:pt x="127000" y="920750"/>
                  </a:lnTo>
                  <a:lnTo>
                    <a:pt x="285750" y="984250"/>
                  </a:lnTo>
                  <a:lnTo>
                    <a:pt x="381000" y="984250"/>
                  </a:lnTo>
                  <a:lnTo>
                    <a:pt x="508000" y="920750"/>
                  </a:lnTo>
                  <a:lnTo>
                    <a:pt x="603250" y="793750"/>
                  </a:lnTo>
                  <a:lnTo>
                    <a:pt x="666750" y="571500"/>
                  </a:lnTo>
                  <a:lnTo>
                    <a:pt x="666750" y="412750"/>
                  </a:lnTo>
                  <a:lnTo>
                    <a:pt x="603250" y="190500"/>
                  </a:lnTo>
                  <a:lnTo>
                    <a:pt x="508000" y="31750"/>
                  </a:lnTo>
                  <a:lnTo>
                    <a:pt x="381000" y="0"/>
                  </a:lnTo>
                  <a:lnTo>
                    <a:pt x="285750" y="0"/>
                  </a:lnTo>
                  <a:close/>
                  <a:moveTo>
                    <a:pt x="69564250" y="7600950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3" name="Freeform 140"/>
            <p:cNvSpPr/>
            <p:nvPr/>
          </p:nvSpPr>
          <p:spPr>
            <a:xfrm>
              <a:off x="739775" y="3092450"/>
              <a:ext cx="69850" cy="63500"/>
            </a:xfrm>
            <a:custGeom>
              <a:avLst/>
              <a:gdLst/>
              <a:ahLst/>
              <a:cxnLst/>
              <a:rect l="0" t="0" r="0" b="0"/>
              <a:pathLst>
                <a:path w="698500" h="635000">
                  <a:moveTo>
                    <a:pt x="444500" y="0"/>
                  </a:moveTo>
                  <a:lnTo>
                    <a:pt x="0" y="635000"/>
                  </a:lnTo>
                  <a:lnTo>
                    <a:pt x="698500" y="635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4" name="Freeform 141"/>
            <p:cNvSpPr/>
            <p:nvPr/>
          </p:nvSpPr>
          <p:spPr>
            <a:xfrm>
              <a:off x="784225" y="3092450"/>
              <a:ext cx="0" cy="98425"/>
            </a:xfrm>
            <a:custGeom>
              <a:avLst/>
              <a:gdLst/>
              <a:ahLst/>
              <a:cxnLst/>
              <a:rect l="0" t="0" r="0" b="0"/>
              <a:pathLst>
                <a:path h="984250">
                  <a:moveTo>
                    <a:pt x="0" y="0"/>
                  </a:moveTo>
                  <a:lnTo>
                    <a:pt x="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5" name="Freeform 142"/>
            <p:cNvSpPr/>
            <p:nvPr/>
          </p:nvSpPr>
          <p:spPr>
            <a:xfrm>
              <a:off x="504825" y="2473325"/>
              <a:ext cx="63500" cy="98425"/>
            </a:xfrm>
            <a:custGeom>
              <a:avLst/>
              <a:gdLst/>
              <a:ahLst/>
              <a:cxnLst/>
              <a:rect l="0" t="0" r="0" b="0"/>
              <a:pathLst>
                <a:path w="635000" h="984250">
                  <a:moveTo>
                    <a:pt x="254000" y="0"/>
                  </a:moveTo>
                  <a:lnTo>
                    <a:pt x="127000" y="63500"/>
                  </a:lnTo>
                  <a:lnTo>
                    <a:pt x="31750" y="190500"/>
                  </a:lnTo>
                  <a:lnTo>
                    <a:pt x="0" y="444500"/>
                  </a:lnTo>
                  <a:lnTo>
                    <a:pt x="0" y="571500"/>
                  </a:lnTo>
                  <a:lnTo>
                    <a:pt x="31750" y="793750"/>
                  </a:lnTo>
                  <a:lnTo>
                    <a:pt x="127000" y="952500"/>
                  </a:lnTo>
                  <a:lnTo>
                    <a:pt x="254000" y="984250"/>
                  </a:lnTo>
                  <a:lnTo>
                    <a:pt x="349250" y="984250"/>
                  </a:lnTo>
                  <a:lnTo>
                    <a:pt x="508000" y="952500"/>
                  </a:lnTo>
                  <a:lnTo>
                    <a:pt x="603250" y="793750"/>
                  </a:lnTo>
                  <a:lnTo>
                    <a:pt x="635000" y="571500"/>
                  </a:lnTo>
                  <a:lnTo>
                    <a:pt x="635000" y="444500"/>
                  </a:lnTo>
                  <a:lnTo>
                    <a:pt x="603250" y="190500"/>
                  </a:lnTo>
                  <a:lnTo>
                    <a:pt x="508000" y="63500"/>
                  </a:lnTo>
                  <a:lnTo>
                    <a:pt x="349250" y="0"/>
                  </a:lnTo>
                  <a:lnTo>
                    <a:pt x="254000" y="0"/>
                  </a:lnTo>
                  <a:close/>
                  <a:moveTo>
                    <a:pt x="77152500" y="82200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6" name="Freeform 143"/>
            <p:cNvSpPr/>
            <p:nvPr/>
          </p:nvSpPr>
          <p:spPr>
            <a:xfrm>
              <a:off x="603250" y="2562225"/>
              <a:ext cx="9525" cy="9525"/>
            </a:xfrm>
            <a:custGeom>
              <a:avLst/>
              <a:gdLst/>
              <a:ahLst/>
              <a:cxnLst/>
              <a:rect l="0" t="0" r="0" b="0"/>
              <a:pathLst>
                <a:path w="95250" h="95250">
                  <a:moveTo>
                    <a:pt x="31750" y="0"/>
                  </a:moveTo>
                  <a:lnTo>
                    <a:pt x="0" y="63500"/>
                  </a:lnTo>
                  <a:lnTo>
                    <a:pt x="31750" y="95250"/>
                  </a:lnTo>
                  <a:lnTo>
                    <a:pt x="95250" y="63500"/>
                  </a:lnTo>
                  <a:lnTo>
                    <a:pt x="31750" y="0"/>
                  </a:lnTo>
                  <a:close/>
                  <a:moveTo>
                    <a:pt x="75279250" y="81311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7" name="Freeform 144"/>
            <p:cNvSpPr/>
            <p:nvPr/>
          </p:nvSpPr>
          <p:spPr>
            <a:xfrm>
              <a:off x="644525" y="2473325"/>
              <a:ext cx="66675" cy="98425"/>
            </a:xfrm>
            <a:custGeom>
              <a:avLst/>
              <a:gdLst/>
              <a:ahLst/>
              <a:cxnLst/>
              <a:rect l="0" t="0" r="0" b="0"/>
              <a:pathLst>
                <a:path w="666750" h="984250">
                  <a:moveTo>
                    <a:pt x="285750" y="0"/>
                  </a:moveTo>
                  <a:lnTo>
                    <a:pt x="127000" y="63500"/>
                  </a:lnTo>
                  <a:lnTo>
                    <a:pt x="31750" y="190500"/>
                  </a:lnTo>
                  <a:lnTo>
                    <a:pt x="0" y="444500"/>
                  </a:lnTo>
                  <a:lnTo>
                    <a:pt x="0" y="571500"/>
                  </a:lnTo>
                  <a:lnTo>
                    <a:pt x="31750" y="793750"/>
                  </a:lnTo>
                  <a:lnTo>
                    <a:pt x="127000" y="952500"/>
                  </a:lnTo>
                  <a:lnTo>
                    <a:pt x="285750" y="984250"/>
                  </a:lnTo>
                  <a:lnTo>
                    <a:pt x="381000" y="984250"/>
                  </a:lnTo>
                  <a:lnTo>
                    <a:pt x="508000" y="952500"/>
                  </a:lnTo>
                  <a:lnTo>
                    <a:pt x="603250" y="793750"/>
                  </a:lnTo>
                  <a:lnTo>
                    <a:pt x="666750" y="571500"/>
                  </a:lnTo>
                  <a:lnTo>
                    <a:pt x="666750" y="444500"/>
                  </a:lnTo>
                  <a:lnTo>
                    <a:pt x="603250" y="190500"/>
                  </a:lnTo>
                  <a:lnTo>
                    <a:pt x="508000" y="63500"/>
                  </a:lnTo>
                  <a:lnTo>
                    <a:pt x="381000" y="0"/>
                  </a:lnTo>
                  <a:lnTo>
                    <a:pt x="285750" y="0"/>
                  </a:lnTo>
                  <a:close/>
                  <a:moveTo>
                    <a:pt x="75755500" y="82200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8" name="Freeform 145"/>
            <p:cNvSpPr/>
            <p:nvPr/>
          </p:nvSpPr>
          <p:spPr>
            <a:xfrm>
              <a:off x="739775" y="2473325"/>
              <a:ext cx="63500" cy="98425"/>
            </a:xfrm>
            <a:custGeom>
              <a:avLst/>
              <a:gdLst/>
              <a:ahLst/>
              <a:cxnLst/>
              <a:rect l="0" t="0" r="0" b="0"/>
              <a:pathLst>
                <a:path w="635000" h="984250">
                  <a:moveTo>
                    <a:pt x="539750" y="0"/>
                  </a:moveTo>
                  <a:lnTo>
                    <a:pt x="95250" y="0"/>
                  </a:lnTo>
                  <a:lnTo>
                    <a:pt x="31750" y="444500"/>
                  </a:lnTo>
                  <a:lnTo>
                    <a:pt x="95250" y="381000"/>
                  </a:lnTo>
                  <a:lnTo>
                    <a:pt x="222250" y="349250"/>
                  </a:lnTo>
                  <a:lnTo>
                    <a:pt x="381000" y="349250"/>
                  </a:lnTo>
                  <a:lnTo>
                    <a:pt x="508000" y="381000"/>
                  </a:lnTo>
                  <a:lnTo>
                    <a:pt x="603250" y="476250"/>
                  </a:lnTo>
                  <a:lnTo>
                    <a:pt x="635000" y="603250"/>
                  </a:lnTo>
                  <a:lnTo>
                    <a:pt x="635000" y="698500"/>
                  </a:lnTo>
                  <a:lnTo>
                    <a:pt x="603250" y="857250"/>
                  </a:lnTo>
                  <a:lnTo>
                    <a:pt x="508000" y="952500"/>
                  </a:lnTo>
                  <a:lnTo>
                    <a:pt x="381000" y="984250"/>
                  </a:lnTo>
                  <a:lnTo>
                    <a:pt x="222250" y="984250"/>
                  </a:lnTo>
                  <a:lnTo>
                    <a:pt x="95250" y="952500"/>
                  </a:lnTo>
                  <a:lnTo>
                    <a:pt x="31750" y="889000"/>
                  </a:lnTo>
                  <a:lnTo>
                    <a:pt x="0" y="793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69" name="Freeform 146"/>
            <p:cNvSpPr/>
            <p:nvPr/>
          </p:nvSpPr>
          <p:spPr>
            <a:xfrm>
              <a:off x="958850" y="4994275"/>
              <a:ext cx="5648325" cy="0"/>
            </a:xfrm>
            <a:custGeom>
              <a:avLst/>
              <a:gdLst/>
              <a:ahLst/>
              <a:cxnLst/>
              <a:rect l="0" t="0" r="0" b="0"/>
              <a:pathLst>
                <a:path w="56483250">
                  <a:moveTo>
                    <a:pt x="0" y="0"/>
                  </a:moveTo>
                  <a:lnTo>
                    <a:pt x="5648325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70" name="Freeform 147"/>
            <p:cNvSpPr/>
            <p:nvPr/>
          </p:nvSpPr>
          <p:spPr>
            <a:xfrm>
              <a:off x="958850" y="4889500"/>
              <a:ext cx="0" cy="104775"/>
            </a:xfrm>
            <a:custGeom>
              <a:avLst/>
              <a:gdLst/>
              <a:ahLst/>
              <a:cxnLst/>
              <a:rect l="0" t="0" r="0" b="0"/>
              <a:pathLst>
                <a:path h="1047750">
                  <a:moveTo>
                    <a:pt x="0" y="0"/>
                  </a:moveTo>
                  <a:lnTo>
                    <a:pt x="0" y="1047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71" name="Freeform 148"/>
            <p:cNvSpPr/>
            <p:nvPr/>
          </p:nvSpPr>
          <p:spPr>
            <a:xfrm>
              <a:off x="1149350"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72" name="Freeform 149"/>
            <p:cNvSpPr/>
            <p:nvPr/>
          </p:nvSpPr>
          <p:spPr>
            <a:xfrm>
              <a:off x="1336675"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73" name="Freeform 150"/>
            <p:cNvSpPr/>
            <p:nvPr/>
          </p:nvSpPr>
          <p:spPr>
            <a:xfrm>
              <a:off x="1524000"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74" name="Freeform 151"/>
            <p:cNvSpPr/>
            <p:nvPr/>
          </p:nvSpPr>
          <p:spPr>
            <a:xfrm>
              <a:off x="1711325"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75" name="Freeform 152"/>
            <p:cNvSpPr/>
            <p:nvPr/>
          </p:nvSpPr>
          <p:spPr>
            <a:xfrm>
              <a:off x="1901825" y="4889500"/>
              <a:ext cx="0" cy="104775"/>
            </a:xfrm>
            <a:custGeom>
              <a:avLst/>
              <a:gdLst/>
              <a:ahLst/>
              <a:cxnLst/>
              <a:rect l="0" t="0" r="0" b="0"/>
              <a:pathLst>
                <a:path h="1047750">
                  <a:moveTo>
                    <a:pt x="0" y="0"/>
                  </a:moveTo>
                  <a:lnTo>
                    <a:pt x="0" y="1047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76" name="Freeform 153"/>
            <p:cNvSpPr/>
            <p:nvPr/>
          </p:nvSpPr>
          <p:spPr>
            <a:xfrm>
              <a:off x="2089150"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77" name="Freeform 154"/>
            <p:cNvSpPr/>
            <p:nvPr/>
          </p:nvSpPr>
          <p:spPr>
            <a:xfrm>
              <a:off x="2276475"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78" name="Freeform 155"/>
            <p:cNvSpPr/>
            <p:nvPr/>
          </p:nvSpPr>
          <p:spPr>
            <a:xfrm>
              <a:off x="2466975"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79" name="Freeform 156"/>
            <p:cNvSpPr/>
            <p:nvPr/>
          </p:nvSpPr>
          <p:spPr>
            <a:xfrm>
              <a:off x="2654300"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80" name="Freeform 157"/>
            <p:cNvSpPr/>
            <p:nvPr/>
          </p:nvSpPr>
          <p:spPr>
            <a:xfrm>
              <a:off x="2841625" y="4889500"/>
              <a:ext cx="0" cy="104775"/>
            </a:xfrm>
            <a:custGeom>
              <a:avLst/>
              <a:gdLst/>
              <a:ahLst/>
              <a:cxnLst/>
              <a:rect l="0" t="0" r="0" b="0"/>
              <a:pathLst>
                <a:path h="1047750">
                  <a:moveTo>
                    <a:pt x="0" y="0"/>
                  </a:moveTo>
                  <a:lnTo>
                    <a:pt x="0" y="1047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81" name="Freeform 158"/>
            <p:cNvSpPr/>
            <p:nvPr/>
          </p:nvSpPr>
          <p:spPr>
            <a:xfrm>
              <a:off x="3028950"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82" name="Freeform 159"/>
            <p:cNvSpPr/>
            <p:nvPr/>
          </p:nvSpPr>
          <p:spPr>
            <a:xfrm>
              <a:off x="3219450"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83" name="Freeform 160"/>
            <p:cNvSpPr/>
            <p:nvPr/>
          </p:nvSpPr>
          <p:spPr>
            <a:xfrm>
              <a:off x="3406775"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84" name="Freeform 161"/>
            <p:cNvSpPr/>
            <p:nvPr/>
          </p:nvSpPr>
          <p:spPr>
            <a:xfrm>
              <a:off x="3594100"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85" name="Freeform 162"/>
            <p:cNvSpPr/>
            <p:nvPr/>
          </p:nvSpPr>
          <p:spPr>
            <a:xfrm>
              <a:off x="3784600" y="4889500"/>
              <a:ext cx="0" cy="104775"/>
            </a:xfrm>
            <a:custGeom>
              <a:avLst/>
              <a:gdLst/>
              <a:ahLst/>
              <a:cxnLst/>
              <a:rect l="0" t="0" r="0" b="0"/>
              <a:pathLst>
                <a:path h="1047750">
                  <a:moveTo>
                    <a:pt x="0" y="0"/>
                  </a:moveTo>
                  <a:lnTo>
                    <a:pt x="0" y="1047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86" name="Freeform 163"/>
            <p:cNvSpPr/>
            <p:nvPr/>
          </p:nvSpPr>
          <p:spPr>
            <a:xfrm>
              <a:off x="3971925"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87" name="Freeform 164"/>
            <p:cNvSpPr/>
            <p:nvPr/>
          </p:nvSpPr>
          <p:spPr>
            <a:xfrm>
              <a:off x="4159250"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88" name="Freeform 165"/>
            <p:cNvSpPr/>
            <p:nvPr/>
          </p:nvSpPr>
          <p:spPr>
            <a:xfrm>
              <a:off x="4346575"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89" name="Freeform 166"/>
            <p:cNvSpPr/>
            <p:nvPr/>
          </p:nvSpPr>
          <p:spPr>
            <a:xfrm>
              <a:off x="4537075"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90" name="Freeform 167"/>
            <p:cNvSpPr/>
            <p:nvPr/>
          </p:nvSpPr>
          <p:spPr>
            <a:xfrm>
              <a:off x="4724400" y="4889500"/>
              <a:ext cx="0" cy="104775"/>
            </a:xfrm>
            <a:custGeom>
              <a:avLst/>
              <a:gdLst/>
              <a:ahLst/>
              <a:cxnLst/>
              <a:rect l="0" t="0" r="0" b="0"/>
              <a:pathLst>
                <a:path h="1047750">
                  <a:moveTo>
                    <a:pt x="0" y="0"/>
                  </a:moveTo>
                  <a:lnTo>
                    <a:pt x="0" y="1047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91" name="Freeform 168"/>
            <p:cNvSpPr/>
            <p:nvPr/>
          </p:nvSpPr>
          <p:spPr>
            <a:xfrm>
              <a:off x="4911725"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92" name="Freeform 169"/>
            <p:cNvSpPr/>
            <p:nvPr/>
          </p:nvSpPr>
          <p:spPr>
            <a:xfrm>
              <a:off x="5099050"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93" name="Freeform 170"/>
            <p:cNvSpPr/>
            <p:nvPr/>
          </p:nvSpPr>
          <p:spPr>
            <a:xfrm>
              <a:off x="5289550"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94" name="Freeform 171"/>
            <p:cNvSpPr/>
            <p:nvPr/>
          </p:nvSpPr>
          <p:spPr>
            <a:xfrm>
              <a:off x="5476875"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95" name="Freeform 172"/>
            <p:cNvSpPr/>
            <p:nvPr/>
          </p:nvSpPr>
          <p:spPr>
            <a:xfrm>
              <a:off x="5664200" y="4889500"/>
              <a:ext cx="0" cy="104775"/>
            </a:xfrm>
            <a:custGeom>
              <a:avLst/>
              <a:gdLst/>
              <a:ahLst/>
              <a:cxnLst/>
              <a:rect l="0" t="0" r="0" b="0"/>
              <a:pathLst>
                <a:path h="1047750">
                  <a:moveTo>
                    <a:pt x="0" y="0"/>
                  </a:moveTo>
                  <a:lnTo>
                    <a:pt x="0" y="1047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96" name="Freeform 173"/>
            <p:cNvSpPr/>
            <p:nvPr/>
          </p:nvSpPr>
          <p:spPr>
            <a:xfrm>
              <a:off x="5854700"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97" name="Freeform 174"/>
            <p:cNvSpPr/>
            <p:nvPr/>
          </p:nvSpPr>
          <p:spPr>
            <a:xfrm>
              <a:off x="6042025"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98" name="Freeform 175"/>
            <p:cNvSpPr/>
            <p:nvPr/>
          </p:nvSpPr>
          <p:spPr>
            <a:xfrm>
              <a:off x="6229350"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99" name="Freeform 176"/>
            <p:cNvSpPr/>
            <p:nvPr/>
          </p:nvSpPr>
          <p:spPr>
            <a:xfrm>
              <a:off x="6416675"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00" name="Freeform 177"/>
            <p:cNvSpPr/>
            <p:nvPr/>
          </p:nvSpPr>
          <p:spPr>
            <a:xfrm>
              <a:off x="6607175" y="4889500"/>
              <a:ext cx="0" cy="104775"/>
            </a:xfrm>
            <a:custGeom>
              <a:avLst/>
              <a:gdLst/>
              <a:ahLst/>
              <a:cxnLst/>
              <a:rect l="0" t="0" r="0" b="0"/>
              <a:pathLst>
                <a:path h="1047750">
                  <a:moveTo>
                    <a:pt x="0" y="0"/>
                  </a:moveTo>
                  <a:lnTo>
                    <a:pt x="0" y="1047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01" name="Freeform 178"/>
            <p:cNvSpPr/>
            <p:nvPr/>
          </p:nvSpPr>
          <p:spPr>
            <a:xfrm>
              <a:off x="939800" y="5064125"/>
              <a:ext cx="25400" cy="98425"/>
            </a:xfrm>
            <a:custGeom>
              <a:avLst/>
              <a:gdLst/>
              <a:ahLst/>
              <a:cxnLst/>
              <a:rect l="0" t="0" r="0" b="0"/>
              <a:pathLst>
                <a:path w="254000" h="984250">
                  <a:moveTo>
                    <a:pt x="0" y="190500"/>
                  </a:moveTo>
                  <a:lnTo>
                    <a:pt x="95250" y="158750"/>
                  </a:lnTo>
                  <a:lnTo>
                    <a:pt x="254000" y="0"/>
                  </a:lnTo>
                  <a:lnTo>
                    <a:pt x="25400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02" name="Freeform 179"/>
            <p:cNvSpPr/>
            <p:nvPr/>
          </p:nvSpPr>
          <p:spPr>
            <a:xfrm>
              <a:off x="1866900" y="5064125"/>
              <a:ext cx="66675" cy="98425"/>
            </a:xfrm>
            <a:custGeom>
              <a:avLst/>
              <a:gdLst/>
              <a:ahLst/>
              <a:cxnLst/>
              <a:rect l="0" t="0" r="0" b="0"/>
              <a:pathLst>
                <a:path w="666750" h="984250">
                  <a:moveTo>
                    <a:pt x="63500" y="222250"/>
                  </a:moveTo>
                  <a:lnTo>
                    <a:pt x="63500" y="190500"/>
                  </a:lnTo>
                  <a:lnTo>
                    <a:pt x="95250" y="95250"/>
                  </a:lnTo>
                  <a:lnTo>
                    <a:pt x="158750" y="63500"/>
                  </a:lnTo>
                  <a:lnTo>
                    <a:pt x="254000" y="0"/>
                  </a:lnTo>
                  <a:lnTo>
                    <a:pt x="444500" y="0"/>
                  </a:lnTo>
                  <a:lnTo>
                    <a:pt x="539750" y="63500"/>
                  </a:lnTo>
                  <a:lnTo>
                    <a:pt x="571500" y="95250"/>
                  </a:lnTo>
                  <a:lnTo>
                    <a:pt x="635000" y="190500"/>
                  </a:lnTo>
                  <a:lnTo>
                    <a:pt x="635000" y="285750"/>
                  </a:lnTo>
                  <a:lnTo>
                    <a:pt x="571500" y="381000"/>
                  </a:lnTo>
                  <a:lnTo>
                    <a:pt x="476250" y="508000"/>
                  </a:lnTo>
                  <a:lnTo>
                    <a:pt x="0" y="984250"/>
                  </a:lnTo>
                  <a:lnTo>
                    <a:pt x="66675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03" name="Freeform 180"/>
            <p:cNvSpPr/>
            <p:nvPr/>
          </p:nvSpPr>
          <p:spPr>
            <a:xfrm>
              <a:off x="2809875" y="5064125"/>
              <a:ext cx="63500" cy="98425"/>
            </a:xfrm>
            <a:custGeom>
              <a:avLst/>
              <a:gdLst/>
              <a:ahLst/>
              <a:cxnLst/>
              <a:rect l="0" t="0" r="0" b="0"/>
              <a:pathLst>
                <a:path w="635000" h="984250">
                  <a:moveTo>
                    <a:pt x="95250" y="0"/>
                  </a:moveTo>
                  <a:lnTo>
                    <a:pt x="603250" y="0"/>
                  </a:lnTo>
                  <a:lnTo>
                    <a:pt x="317500" y="381000"/>
                  </a:lnTo>
                  <a:lnTo>
                    <a:pt x="476250" y="381000"/>
                  </a:lnTo>
                  <a:lnTo>
                    <a:pt x="571500" y="412750"/>
                  </a:lnTo>
                  <a:lnTo>
                    <a:pt x="603250" y="476250"/>
                  </a:lnTo>
                  <a:lnTo>
                    <a:pt x="635000" y="603250"/>
                  </a:lnTo>
                  <a:lnTo>
                    <a:pt x="635000" y="698500"/>
                  </a:lnTo>
                  <a:lnTo>
                    <a:pt x="603250" y="857250"/>
                  </a:lnTo>
                  <a:lnTo>
                    <a:pt x="508000" y="952500"/>
                  </a:lnTo>
                  <a:lnTo>
                    <a:pt x="381000" y="984250"/>
                  </a:lnTo>
                  <a:lnTo>
                    <a:pt x="222250" y="984250"/>
                  </a:lnTo>
                  <a:lnTo>
                    <a:pt x="95250" y="952500"/>
                  </a:lnTo>
                  <a:lnTo>
                    <a:pt x="31750" y="889000"/>
                  </a:lnTo>
                  <a:lnTo>
                    <a:pt x="0" y="793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04" name="Freeform 181"/>
            <p:cNvSpPr/>
            <p:nvPr/>
          </p:nvSpPr>
          <p:spPr>
            <a:xfrm>
              <a:off x="3749675" y="5064125"/>
              <a:ext cx="69850" cy="66675"/>
            </a:xfrm>
            <a:custGeom>
              <a:avLst/>
              <a:gdLst/>
              <a:ahLst/>
              <a:cxnLst/>
              <a:rect l="0" t="0" r="0" b="0"/>
              <a:pathLst>
                <a:path w="698500" h="666750">
                  <a:moveTo>
                    <a:pt x="476250" y="0"/>
                  </a:moveTo>
                  <a:lnTo>
                    <a:pt x="0" y="666750"/>
                  </a:lnTo>
                  <a:lnTo>
                    <a:pt x="698500" y="666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05" name="Freeform 182"/>
            <p:cNvSpPr/>
            <p:nvPr/>
          </p:nvSpPr>
          <p:spPr>
            <a:xfrm>
              <a:off x="3797300" y="5064125"/>
              <a:ext cx="0" cy="98425"/>
            </a:xfrm>
            <a:custGeom>
              <a:avLst/>
              <a:gdLst/>
              <a:ahLst/>
              <a:cxnLst/>
              <a:rect l="0" t="0" r="0" b="0"/>
              <a:pathLst>
                <a:path h="984250">
                  <a:moveTo>
                    <a:pt x="0" y="0"/>
                  </a:moveTo>
                  <a:lnTo>
                    <a:pt x="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06" name="Freeform 183"/>
            <p:cNvSpPr/>
            <p:nvPr/>
          </p:nvSpPr>
          <p:spPr>
            <a:xfrm>
              <a:off x="4692650" y="5064125"/>
              <a:ext cx="63500" cy="98425"/>
            </a:xfrm>
            <a:custGeom>
              <a:avLst/>
              <a:gdLst/>
              <a:ahLst/>
              <a:cxnLst/>
              <a:rect l="0" t="0" r="0" b="0"/>
              <a:pathLst>
                <a:path w="635000" h="984250">
                  <a:moveTo>
                    <a:pt x="539750" y="0"/>
                  </a:moveTo>
                  <a:lnTo>
                    <a:pt x="95250" y="0"/>
                  </a:lnTo>
                  <a:lnTo>
                    <a:pt x="31750" y="412750"/>
                  </a:lnTo>
                  <a:lnTo>
                    <a:pt x="95250" y="381000"/>
                  </a:lnTo>
                  <a:lnTo>
                    <a:pt x="222250" y="317500"/>
                  </a:lnTo>
                  <a:lnTo>
                    <a:pt x="349250" y="317500"/>
                  </a:lnTo>
                  <a:lnTo>
                    <a:pt x="508000" y="381000"/>
                  </a:lnTo>
                  <a:lnTo>
                    <a:pt x="603250" y="476250"/>
                  </a:lnTo>
                  <a:lnTo>
                    <a:pt x="635000" y="603250"/>
                  </a:lnTo>
                  <a:lnTo>
                    <a:pt x="635000" y="698500"/>
                  </a:lnTo>
                  <a:lnTo>
                    <a:pt x="603250" y="857250"/>
                  </a:lnTo>
                  <a:lnTo>
                    <a:pt x="508000" y="952500"/>
                  </a:lnTo>
                  <a:lnTo>
                    <a:pt x="349250" y="984250"/>
                  </a:lnTo>
                  <a:lnTo>
                    <a:pt x="222250" y="984250"/>
                  </a:lnTo>
                  <a:lnTo>
                    <a:pt x="95250" y="952500"/>
                  </a:lnTo>
                  <a:lnTo>
                    <a:pt x="31750" y="889000"/>
                  </a:lnTo>
                  <a:lnTo>
                    <a:pt x="0" y="793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07" name="Freeform 184"/>
            <p:cNvSpPr/>
            <p:nvPr/>
          </p:nvSpPr>
          <p:spPr>
            <a:xfrm>
              <a:off x="5635625" y="5064125"/>
              <a:ext cx="63500" cy="98425"/>
            </a:xfrm>
            <a:custGeom>
              <a:avLst/>
              <a:gdLst/>
              <a:ahLst/>
              <a:cxnLst/>
              <a:rect l="0" t="0" r="0" b="0"/>
              <a:pathLst>
                <a:path w="635000" h="984250">
                  <a:moveTo>
                    <a:pt x="571500" y="158750"/>
                  </a:moveTo>
                  <a:lnTo>
                    <a:pt x="539750" y="63500"/>
                  </a:lnTo>
                  <a:lnTo>
                    <a:pt x="381000" y="0"/>
                  </a:lnTo>
                  <a:lnTo>
                    <a:pt x="285750" y="0"/>
                  </a:lnTo>
                  <a:lnTo>
                    <a:pt x="158750" y="63500"/>
                  </a:lnTo>
                  <a:lnTo>
                    <a:pt x="63500" y="190500"/>
                  </a:lnTo>
                  <a:lnTo>
                    <a:pt x="0" y="412750"/>
                  </a:lnTo>
                  <a:lnTo>
                    <a:pt x="0" y="666750"/>
                  </a:lnTo>
                  <a:lnTo>
                    <a:pt x="63500" y="857250"/>
                  </a:lnTo>
                  <a:lnTo>
                    <a:pt x="158750" y="952500"/>
                  </a:lnTo>
                  <a:lnTo>
                    <a:pt x="285750" y="984250"/>
                  </a:lnTo>
                  <a:lnTo>
                    <a:pt x="349250" y="984250"/>
                  </a:lnTo>
                  <a:lnTo>
                    <a:pt x="476250" y="952500"/>
                  </a:lnTo>
                  <a:lnTo>
                    <a:pt x="571500" y="857250"/>
                  </a:lnTo>
                  <a:lnTo>
                    <a:pt x="635000" y="698500"/>
                  </a:lnTo>
                  <a:lnTo>
                    <a:pt x="635000" y="666750"/>
                  </a:lnTo>
                  <a:lnTo>
                    <a:pt x="571500" y="508000"/>
                  </a:lnTo>
                  <a:lnTo>
                    <a:pt x="476250" y="412750"/>
                  </a:lnTo>
                  <a:lnTo>
                    <a:pt x="349250" y="381000"/>
                  </a:lnTo>
                  <a:lnTo>
                    <a:pt x="285750" y="381000"/>
                  </a:lnTo>
                  <a:lnTo>
                    <a:pt x="158750" y="412750"/>
                  </a:lnTo>
                  <a:lnTo>
                    <a:pt x="63500" y="508000"/>
                  </a:lnTo>
                  <a:lnTo>
                    <a:pt x="0" y="666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08" name="Freeform 185"/>
            <p:cNvSpPr/>
            <p:nvPr/>
          </p:nvSpPr>
          <p:spPr>
            <a:xfrm>
              <a:off x="6591300" y="5064125"/>
              <a:ext cx="47625" cy="98425"/>
            </a:xfrm>
            <a:custGeom>
              <a:avLst/>
              <a:gdLst/>
              <a:ahLst/>
              <a:cxnLst/>
              <a:rect l="0" t="0" r="0" b="0"/>
              <a:pathLst>
                <a:path w="476250" h="984250">
                  <a:moveTo>
                    <a:pt x="476250" y="0"/>
                  </a:moveTo>
                  <a:lnTo>
                    <a:pt x="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09" name="Freeform 186"/>
            <p:cNvSpPr/>
            <p:nvPr/>
          </p:nvSpPr>
          <p:spPr>
            <a:xfrm>
              <a:off x="6572250" y="5064125"/>
              <a:ext cx="66675" cy="0"/>
            </a:xfrm>
            <a:custGeom>
              <a:avLst/>
              <a:gdLst/>
              <a:ahLst/>
              <a:cxnLst/>
              <a:rect l="0" t="0" r="0" b="0"/>
              <a:pathLst>
                <a:path w="666750">
                  <a:moveTo>
                    <a:pt x="0" y="0"/>
                  </a:moveTo>
                  <a:lnTo>
                    <a:pt x="66675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10" name="Freeform 187"/>
            <p:cNvSpPr/>
            <p:nvPr/>
          </p:nvSpPr>
          <p:spPr>
            <a:xfrm>
              <a:off x="987425" y="3683000"/>
              <a:ext cx="2768600" cy="127000"/>
            </a:xfrm>
            <a:custGeom>
              <a:avLst/>
              <a:gdLst/>
              <a:ahLst/>
              <a:cxnLst/>
              <a:rect l="0" t="0" r="0" b="0"/>
              <a:pathLst>
                <a:path w="27686000" h="1270000">
                  <a:moveTo>
                    <a:pt x="0" y="1270000"/>
                  </a:moveTo>
                  <a:lnTo>
                    <a:pt x="1143000" y="1270000"/>
                  </a:lnTo>
                  <a:lnTo>
                    <a:pt x="1714500" y="1238250"/>
                  </a:lnTo>
                  <a:lnTo>
                    <a:pt x="2825750" y="1238250"/>
                  </a:lnTo>
                  <a:lnTo>
                    <a:pt x="3397250" y="1206500"/>
                  </a:lnTo>
                  <a:lnTo>
                    <a:pt x="3968750" y="1206500"/>
                  </a:lnTo>
                  <a:lnTo>
                    <a:pt x="4508500" y="1174750"/>
                  </a:lnTo>
                  <a:lnTo>
                    <a:pt x="5080000" y="1174750"/>
                  </a:lnTo>
                  <a:lnTo>
                    <a:pt x="5651500" y="1143000"/>
                  </a:lnTo>
                  <a:lnTo>
                    <a:pt x="6223000" y="1143000"/>
                  </a:lnTo>
                  <a:lnTo>
                    <a:pt x="6794500" y="1111250"/>
                  </a:lnTo>
                  <a:lnTo>
                    <a:pt x="7334250" y="1111250"/>
                  </a:lnTo>
                  <a:lnTo>
                    <a:pt x="7905750" y="1079500"/>
                  </a:lnTo>
                  <a:lnTo>
                    <a:pt x="8477250" y="1079500"/>
                  </a:lnTo>
                  <a:lnTo>
                    <a:pt x="9048750" y="1047750"/>
                  </a:lnTo>
                  <a:lnTo>
                    <a:pt x="9620250" y="1016000"/>
                  </a:lnTo>
                  <a:lnTo>
                    <a:pt x="10160000" y="1016000"/>
                  </a:lnTo>
                  <a:lnTo>
                    <a:pt x="10731500" y="984250"/>
                  </a:lnTo>
                  <a:lnTo>
                    <a:pt x="11303000" y="952500"/>
                  </a:lnTo>
                  <a:lnTo>
                    <a:pt x="11874500" y="952500"/>
                  </a:lnTo>
                  <a:lnTo>
                    <a:pt x="12414250" y="920750"/>
                  </a:lnTo>
                  <a:lnTo>
                    <a:pt x="12985750" y="889000"/>
                  </a:lnTo>
                  <a:lnTo>
                    <a:pt x="13557250" y="857250"/>
                  </a:lnTo>
                  <a:lnTo>
                    <a:pt x="14128750" y="857250"/>
                  </a:lnTo>
                  <a:lnTo>
                    <a:pt x="14700250" y="825500"/>
                  </a:lnTo>
                  <a:lnTo>
                    <a:pt x="15240000" y="793750"/>
                  </a:lnTo>
                  <a:lnTo>
                    <a:pt x="15811500" y="762000"/>
                  </a:lnTo>
                  <a:lnTo>
                    <a:pt x="16383000" y="730250"/>
                  </a:lnTo>
                  <a:lnTo>
                    <a:pt x="16954500" y="698500"/>
                  </a:lnTo>
                  <a:lnTo>
                    <a:pt x="17526000" y="666750"/>
                  </a:lnTo>
                  <a:lnTo>
                    <a:pt x="18065750" y="635000"/>
                  </a:lnTo>
                  <a:lnTo>
                    <a:pt x="18637250" y="603250"/>
                  </a:lnTo>
                  <a:lnTo>
                    <a:pt x="19208750" y="571500"/>
                  </a:lnTo>
                  <a:lnTo>
                    <a:pt x="19780250" y="539750"/>
                  </a:lnTo>
                  <a:lnTo>
                    <a:pt x="20320000" y="508000"/>
                  </a:lnTo>
                  <a:lnTo>
                    <a:pt x="20891500" y="476250"/>
                  </a:lnTo>
                  <a:lnTo>
                    <a:pt x="21463000" y="444500"/>
                  </a:lnTo>
                  <a:lnTo>
                    <a:pt x="22034500" y="412750"/>
                  </a:lnTo>
                  <a:lnTo>
                    <a:pt x="22606000" y="381000"/>
                  </a:lnTo>
                  <a:lnTo>
                    <a:pt x="23145750" y="349250"/>
                  </a:lnTo>
                  <a:lnTo>
                    <a:pt x="23717250" y="285750"/>
                  </a:lnTo>
                  <a:lnTo>
                    <a:pt x="24288750" y="254000"/>
                  </a:lnTo>
                  <a:lnTo>
                    <a:pt x="24860250" y="222250"/>
                  </a:lnTo>
                  <a:lnTo>
                    <a:pt x="25400000" y="190500"/>
                  </a:lnTo>
                  <a:lnTo>
                    <a:pt x="25971500" y="127000"/>
                  </a:lnTo>
                  <a:lnTo>
                    <a:pt x="26543000" y="95250"/>
                  </a:lnTo>
                  <a:lnTo>
                    <a:pt x="27114500" y="31750"/>
                  </a:lnTo>
                  <a:lnTo>
                    <a:pt x="27686000" y="0"/>
                  </a:lnTo>
                </a:path>
              </a:pathLst>
            </a:custGeom>
            <a:noFill/>
            <a:ln w="12700" cap="flat" cmpd="sng">
              <a:solidFill>
                <a:srgbClr val="00B0F0"/>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11" name="Freeform 188"/>
            <p:cNvSpPr/>
            <p:nvPr/>
          </p:nvSpPr>
          <p:spPr>
            <a:xfrm>
              <a:off x="3756025" y="3279775"/>
              <a:ext cx="2765425" cy="403225"/>
            </a:xfrm>
            <a:custGeom>
              <a:avLst/>
              <a:gdLst/>
              <a:ahLst/>
              <a:cxnLst/>
              <a:rect l="0" t="0" r="0" b="0"/>
              <a:pathLst>
                <a:path w="27654250" h="4032250">
                  <a:moveTo>
                    <a:pt x="0" y="4032250"/>
                  </a:moveTo>
                  <a:lnTo>
                    <a:pt x="539750" y="4000500"/>
                  </a:lnTo>
                  <a:lnTo>
                    <a:pt x="1111250" y="3937000"/>
                  </a:lnTo>
                  <a:lnTo>
                    <a:pt x="1682750" y="3905250"/>
                  </a:lnTo>
                  <a:lnTo>
                    <a:pt x="2254250" y="3841750"/>
                  </a:lnTo>
                  <a:lnTo>
                    <a:pt x="2825750" y="3778250"/>
                  </a:lnTo>
                  <a:lnTo>
                    <a:pt x="3365500" y="3746500"/>
                  </a:lnTo>
                  <a:lnTo>
                    <a:pt x="3937000" y="3683000"/>
                  </a:lnTo>
                  <a:lnTo>
                    <a:pt x="4508500" y="3619500"/>
                  </a:lnTo>
                  <a:lnTo>
                    <a:pt x="5080000" y="3587750"/>
                  </a:lnTo>
                  <a:lnTo>
                    <a:pt x="5619750" y="3524250"/>
                  </a:lnTo>
                  <a:lnTo>
                    <a:pt x="6191250" y="3460750"/>
                  </a:lnTo>
                  <a:lnTo>
                    <a:pt x="6762750" y="3397250"/>
                  </a:lnTo>
                  <a:lnTo>
                    <a:pt x="7334250" y="3333750"/>
                  </a:lnTo>
                  <a:lnTo>
                    <a:pt x="7905750" y="3270250"/>
                  </a:lnTo>
                  <a:lnTo>
                    <a:pt x="8445500" y="3238500"/>
                  </a:lnTo>
                  <a:lnTo>
                    <a:pt x="9017000" y="3175000"/>
                  </a:lnTo>
                  <a:lnTo>
                    <a:pt x="9588500" y="3079750"/>
                  </a:lnTo>
                  <a:lnTo>
                    <a:pt x="10160000" y="3016250"/>
                  </a:lnTo>
                  <a:lnTo>
                    <a:pt x="10731500" y="2952750"/>
                  </a:lnTo>
                  <a:lnTo>
                    <a:pt x="11271250" y="2889250"/>
                  </a:lnTo>
                  <a:lnTo>
                    <a:pt x="11842750" y="2825750"/>
                  </a:lnTo>
                  <a:lnTo>
                    <a:pt x="12414250" y="2730500"/>
                  </a:lnTo>
                  <a:lnTo>
                    <a:pt x="12985750" y="2667000"/>
                  </a:lnTo>
                  <a:lnTo>
                    <a:pt x="13525500" y="2603500"/>
                  </a:lnTo>
                  <a:lnTo>
                    <a:pt x="14097000" y="2508250"/>
                  </a:lnTo>
                  <a:lnTo>
                    <a:pt x="14668500" y="2444750"/>
                  </a:lnTo>
                  <a:lnTo>
                    <a:pt x="15240000" y="2349500"/>
                  </a:lnTo>
                  <a:lnTo>
                    <a:pt x="15811500" y="2286000"/>
                  </a:lnTo>
                  <a:lnTo>
                    <a:pt x="16351250" y="2190750"/>
                  </a:lnTo>
                  <a:lnTo>
                    <a:pt x="16922750" y="2095500"/>
                  </a:lnTo>
                  <a:lnTo>
                    <a:pt x="17494250" y="2000250"/>
                  </a:lnTo>
                  <a:lnTo>
                    <a:pt x="18065750" y="1936750"/>
                  </a:lnTo>
                  <a:lnTo>
                    <a:pt x="18605500" y="1841500"/>
                  </a:lnTo>
                  <a:lnTo>
                    <a:pt x="19177000" y="1746250"/>
                  </a:lnTo>
                  <a:lnTo>
                    <a:pt x="19748500" y="1651000"/>
                  </a:lnTo>
                  <a:lnTo>
                    <a:pt x="20320000" y="1524000"/>
                  </a:lnTo>
                  <a:lnTo>
                    <a:pt x="20891500" y="1428750"/>
                  </a:lnTo>
                  <a:lnTo>
                    <a:pt x="21431250" y="1333500"/>
                  </a:lnTo>
                  <a:lnTo>
                    <a:pt x="22002750" y="1238250"/>
                  </a:lnTo>
                  <a:lnTo>
                    <a:pt x="22574250" y="1111250"/>
                  </a:lnTo>
                  <a:lnTo>
                    <a:pt x="23145750" y="1016000"/>
                  </a:lnTo>
                  <a:lnTo>
                    <a:pt x="23717250" y="889000"/>
                  </a:lnTo>
                  <a:lnTo>
                    <a:pt x="24257000" y="762000"/>
                  </a:lnTo>
                  <a:lnTo>
                    <a:pt x="24828500" y="635000"/>
                  </a:lnTo>
                  <a:lnTo>
                    <a:pt x="25400000" y="508000"/>
                  </a:lnTo>
                  <a:lnTo>
                    <a:pt x="25971500" y="381000"/>
                  </a:lnTo>
                  <a:lnTo>
                    <a:pt x="26511250" y="254000"/>
                  </a:lnTo>
                  <a:lnTo>
                    <a:pt x="27082750" y="127000"/>
                  </a:lnTo>
                  <a:lnTo>
                    <a:pt x="27654250" y="0"/>
                  </a:lnTo>
                </a:path>
              </a:pathLst>
            </a:custGeom>
            <a:noFill/>
            <a:ln w="12700" cap="flat" cmpd="sng">
              <a:solidFill>
                <a:srgbClr val="00B0F0"/>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12" name="Freeform 189"/>
            <p:cNvSpPr/>
            <p:nvPr/>
          </p:nvSpPr>
          <p:spPr>
            <a:xfrm>
              <a:off x="6521450" y="3263900"/>
              <a:ext cx="57150" cy="15875"/>
            </a:xfrm>
            <a:custGeom>
              <a:avLst/>
              <a:gdLst/>
              <a:ahLst/>
              <a:cxnLst/>
              <a:rect l="0" t="0" r="0" b="0"/>
              <a:pathLst>
                <a:path w="571500" h="158750">
                  <a:moveTo>
                    <a:pt x="0" y="158750"/>
                  </a:moveTo>
                  <a:lnTo>
                    <a:pt x="571500" y="0"/>
                  </a:lnTo>
                </a:path>
              </a:pathLst>
            </a:custGeom>
            <a:noFill/>
            <a:ln w="12700" cap="flat" cmpd="sng">
              <a:solidFill>
                <a:srgbClr val="00B0F0"/>
              </a:solidFill>
              <a:miter lim="127000"/>
            </a:ln>
          </p:spPr>
          <p:style>
            <a:lnRef idx="2">
              <a:schemeClr val="accent1">
                <a:shade val="50000"/>
              </a:schemeClr>
            </a:lnRef>
            <a:fillRef idx="1">
              <a:schemeClr val="accent1"/>
            </a:fillRef>
            <a:effectRef idx="0">
              <a:schemeClr val="accent1"/>
            </a:effectRef>
            <a:fontRef idx="minor">
              <a:schemeClr val="lt1"/>
            </a:fontRef>
          </p:style>
        </p:sp>
      </p:grpSp>
      <p:grpSp>
        <p:nvGrpSpPr>
          <p:cNvPr id="113" name="Group 112"/>
          <p:cNvGrpSpPr/>
          <p:nvPr/>
        </p:nvGrpSpPr>
        <p:grpSpPr>
          <a:xfrm>
            <a:off x="8105398" y="2612678"/>
            <a:ext cx="3145960" cy="1414346"/>
            <a:chOff x="657225" y="2473325"/>
            <a:chExt cx="5981700" cy="2689225"/>
          </a:xfrm>
        </p:grpSpPr>
        <p:sp>
          <p:nvSpPr>
            <p:cNvPr id="114" name="Freeform 101"/>
            <p:cNvSpPr/>
            <p:nvPr/>
          </p:nvSpPr>
          <p:spPr>
            <a:xfrm>
              <a:off x="958850" y="2524125"/>
              <a:ext cx="5648325" cy="2470150"/>
            </a:xfrm>
            <a:custGeom>
              <a:avLst/>
              <a:gdLst/>
              <a:ahLst/>
              <a:cxnLst/>
              <a:rect l="0" t="0" r="0" b="0"/>
              <a:pathLst>
                <a:path w="56483250" h="24701500">
                  <a:moveTo>
                    <a:pt x="0" y="24701500"/>
                  </a:moveTo>
                  <a:lnTo>
                    <a:pt x="56483250" y="24701500"/>
                  </a:lnTo>
                  <a:lnTo>
                    <a:pt x="56483250" y="0"/>
                  </a:lnTo>
                  <a:lnTo>
                    <a:pt x="0" y="0"/>
                  </a:lnTo>
                  <a:lnTo>
                    <a:pt x="0" y="24701500"/>
                  </a:lnTo>
                  <a:close/>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15" name="Freeform 102"/>
            <p:cNvSpPr/>
            <p:nvPr/>
          </p:nvSpPr>
          <p:spPr>
            <a:xfrm>
              <a:off x="958850" y="2524125"/>
              <a:ext cx="0" cy="2470150"/>
            </a:xfrm>
            <a:custGeom>
              <a:avLst/>
              <a:gdLst/>
              <a:ahLst/>
              <a:cxnLst/>
              <a:rect l="0" t="0" r="0" b="0"/>
              <a:pathLst>
                <a:path h="24701500">
                  <a:moveTo>
                    <a:pt x="0" y="2470150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16" name="Freeform 103"/>
            <p:cNvSpPr/>
            <p:nvPr/>
          </p:nvSpPr>
          <p:spPr>
            <a:xfrm>
              <a:off x="958850" y="4994275"/>
              <a:ext cx="107950" cy="0"/>
            </a:xfrm>
            <a:custGeom>
              <a:avLst/>
              <a:gdLst/>
              <a:ahLst/>
              <a:cxnLst/>
              <a:rect l="0" t="0" r="0" b="0"/>
              <a:pathLst>
                <a:path w="1079500">
                  <a:moveTo>
                    <a:pt x="107950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17" name="Freeform 104"/>
            <p:cNvSpPr/>
            <p:nvPr/>
          </p:nvSpPr>
          <p:spPr>
            <a:xfrm>
              <a:off x="958850" y="4870450"/>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18" name="Freeform 105"/>
            <p:cNvSpPr/>
            <p:nvPr/>
          </p:nvSpPr>
          <p:spPr>
            <a:xfrm>
              <a:off x="958850" y="4746625"/>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19" name="Freeform 106"/>
            <p:cNvSpPr/>
            <p:nvPr/>
          </p:nvSpPr>
          <p:spPr>
            <a:xfrm>
              <a:off x="958850" y="4622800"/>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20" name="Freeform 107"/>
            <p:cNvSpPr/>
            <p:nvPr/>
          </p:nvSpPr>
          <p:spPr>
            <a:xfrm>
              <a:off x="958850" y="4498975"/>
              <a:ext cx="107950" cy="0"/>
            </a:xfrm>
            <a:custGeom>
              <a:avLst/>
              <a:gdLst/>
              <a:ahLst/>
              <a:cxnLst/>
              <a:rect l="0" t="0" r="0" b="0"/>
              <a:pathLst>
                <a:path w="1079500">
                  <a:moveTo>
                    <a:pt x="107950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21" name="Freeform 108"/>
            <p:cNvSpPr/>
            <p:nvPr/>
          </p:nvSpPr>
          <p:spPr>
            <a:xfrm>
              <a:off x="958850" y="4375150"/>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22" name="Freeform 109"/>
            <p:cNvSpPr/>
            <p:nvPr/>
          </p:nvSpPr>
          <p:spPr>
            <a:xfrm>
              <a:off x="958850" y="4251325"/>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23" name="Freeform 110"/>
            <p:cNvSpPr/>
            <p:nvPr/>
          </p:nvSpPr>
          <p:spPr>
            <a:xfrm>
              <a:off x="958850" y="4130675"/>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24" name="Freeform 111"/>
            <p:cNvSpPr/>
            <p:nvPr/>
          </p:nvSpPr>
          <p:spPr>
            <a:xfrm>
              <a:off x="958850" y="4006850"/>
              <a:ext cx="107950" cy="0"/>
            </a:xfrm>
            <a:custGeom>
              <a:avLst/>
              <a:gdLst/>
              <a:ahLst/>
              <a:cxnLst/>
              <a:rect l="0" t="0" r="0" b="0"/>
              <a:pathLst>
                <a:path w="1079500">
                  <a:moveTo>
                    <a:pt x="107950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25" name="Freeform 112"/>
            <p:cNvSpPr/>
            <p:nvPr/>
          </p:nvSpPr>
          <p:spPr>
            <a:xfrm>
              <a:off x="958850" y="3883025"/>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26" name="Freeform 113"/>
            <p:cNvSpPr/>
            <p:nvPr/>
          </p:nvSpPr>
          <p:spPr>
            <a:xfrm>
              <a:off x="958850" y="3759200"/>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27" name="Freeform 114"/>
            <p:cNvSpPr/>
            <p:nvPr/>
          </p:nvSpPr>
          <p:spPr>
            <a:xfrm>
              <a:off x="958850" y="3635375"/>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28" name="Freeform 115"/>
            <p:cNvSpPr/>
            <p:nvPr/>
          </p:nvSpPr>
          <p:spPr>
            <a:xfrm>
              <a:off x="958850" y="3511550"/>
              <a:ext cx="107950" cy="0"/>
            </a:xfrm>
            <a:custGeom>
              <a:avLst/>
              <a:gdLst/>
              <a:ahLst/>
              <a:cxnLst/>
              <a:rect l="0" t="0" r="0" b="0"/>
              <a:pathLst>
                <a:path w="1079500">
                  <a:moveTo>
                    <a:pt x="107950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29" name="Freeform 116"/>
            <p:cNvSpPr/>
            <p:nvPr/>
          </p:nvSpPr>
          <p:spPr>
            <a:xfrm>
              <a:off x="958850" y="3387725"/>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30" name="Freeform 117"/>
            <p:cNvSpPr/>
            <p:nvPr/>
          </p:nvSpPr>
          <p:spPr>
            <a:xfrm>
              <a:off x="958850" y="3263900"/>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31" name="Freeform 118"/>
            <p:cNvSpPr/>
            <p:nvPr/>
          </p:nvSpPr>
          <p:spPr>
            <a:xfrm>
              <a:off x="958850" y="3140075"/>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32" name="Freeform 119"/>
            <p:cNvSpPr/>
            <p:nvPr/>
          </p:nvSpPr>
          <p:spPr>
            <a:xfrm>
              <a:off x="958850" y="3016250"/>
              <a:ext cx="107950" cy="0"/>
            </a:xfrm>
            <a:custGeom>
              <a:avLst/>
              <a:gdLst/>
              <a:ahLst/>
              <a:cxnLst/>
              <a:rect l="0" t="0" r="0" b="0"/>
              <a:pathLst>
                <a:path w="1079500">
                  <a:moveTo>
                    <a:pt x="107950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33" name="Freeform 120"/>
            <p:cNvSpPr/>
            <p:nvPr/>
          </p:nvSpPr>
          <p:spPr>
            <a:xfrm>
              <a:off x="958850" y="2892425"/>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34" name="Freeform 121"/>
            <p:cNvSpPr/>
            <p:nvPr/>
          </p:nvSpPr>
          <p:spPr>
            <a:xfrm>
              <a:off x="958850" y="2771775"/>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35" name="Freeform 122"/>
            <p:cNvSpPr/>
            <p:nvPr/>
          </p:nvSpPr>
          <p:spPr>
            <a:xfrm>
              <a:off x="958850" y="2647950"/>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36" name="Freeform 123"/>
            <p:cNvSpPr/>
            <p:nvPr/>
          </p:nvSpPr>
          <p:spPr>
            <a:xfrm>
              <a:off x="958850" y="2524125"/>
              <a:ext cx="107950" cy="0"/>
            </a:xfrm>
            <a:custGeom>
              <a:avLst/>
              <a:gdLst/>
              <a:ahLst/>
              <a:cxnLst/>
              <a:rect l="0" t="0" r="0" b="0"/>
              <a:pathLst>
                <a:path w="1079500">
                  <a:moveTo>
                    <a:pt x="107950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37" name="Freeform 124"/>
            <p:cNvSpPr/>
            <p:nvPr/>
          </p:nvSpPr>
          <p:spPr>
            <a:xfrm>
              <a:off x="739775" y="4943475"/>
              <a:ext cx="63500" cy="98425"/>
            </a:xfrm>
            <a:custGeom>
              <a:avLst/>
              <a:gdLst/>
              <a:ahLst/>
              <a:cxnLst/>
              <a:rect l="0" t="0" r="0" b="0"/>
              <a:pathLst>
                <a:path w="635000" h="984250">
                  <a:moveTo>
                    <a:pt x="31750" y="254000"/>
                  </a:moveTo>
                  <a:lnTo>
                    <a:pt x="31750" y="190500"/>
                  </a:lnTo>
                  <a:lnTo>
                    <a:pt x="95250" y="95250"/>
                  </a:lnTo>
                  <a:lnTo>
                    <a:pt x="127000" y="63500"/>
                  </a:lnTo>
                  <a:lnTo>
                    <a:pt x="222250" y="0"/>
                  </a:lnTo>
                  <a:lnTo>
                    <a:pt x="412750" y="0"/>
                  </a:lnTo>
                  <a:lnTo>
                    <a:pt x="508000" y="63500"/>
                  </a:lnTo>
                  <a:lnTo>
                    <a:pt x="539750" y="95250"/>
                  </a:lnTo>
                  <a:lnTo>
                    <a:pt x="603250" y="190500"/>
                  </a:lnTo>
                  <a:lnTo>
                    <a:pt x="603250" y="285750"/>
                  </a:lnTo>
                  <a:lnTo>
                    <a:pt x="539750" y="381000"/>
                  </a:lnTo>
                  <a:lnTo>
                    <a:pt x="444500" y="539750"/>
                  </a:lnTo>
                  <a:lnTo>
                    <a:pt x="0" y="984250"/>
                  </a:lnTo>
                  <a:lnTo>
                    <a:pt x="63500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38" name="Freeform 125"/>
            <p:cNvSpPr/>
            <p:nvPr/>
          </p:nvSpPr>
          <p:spPr>
            <a:xfrm>
              <a:off x="739775" y="4451350"/>
              <a:ext cx="69850" cy="63500"/>
            </a:xfrm>
            <a:custGeom>
              <a:avLst/>
              <a:gdLst/>
              <a:ahLst/>
              <a:cxnLst/>
              <a:rect l="0" t="0" r="0" b="0"/>
              <a:pathLst>
                <a:path w="698500" h="635000">
                  <a:moveTo>
                    <a:pt x="444500" y="0"/>
                  </a:moveTo>
                  <a:lnTo>
                    <a:pt x="0" y="635000"/>
                  </a:lnTo>
                  <a:lnTo>
                    <a:pt x="698500" y="635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39" name="Freeform 126"/>
            <p:cNvSpPr/>
            <p:nvPr/>
          </p:nvSpPr>
          <p:spPr>
            <a:xfrm>
              <a:off x="784225" y="4451350"/>
              <a:ext cx="0" cy="98425"/>
            </a:xfrm>
            <a:custGeom>
              <a:avLst/>
              <a:gdLst/>
              <a:ahLst/>
              <a:cxnLst/>
              <a:rect l="0" t="0" r="0" b="0"/>
              <a:pathLst>
                <a:path h="984250">
                  <a:moveTo>
                    <a:pt x="0" y="0"/>
                  </a:moveTo>
                  <a:lnTo>
                    <a:pt x="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40" name="Freeform 127"/>
            <p:cNvSpPr/>
            <p:nvPr/>
          </p:nvSpPr>
          <p:spPr>
            <a:xfrm>
              <a:off x="742950" y="3956050"/>
              <a:ext cx="60325" cy="98425"/>
            </a:xfrm>
            <a:custGeom>
              <a:avLst/>
              <a:gdLst/>
              <a:ahLst/>
              <a:cxnLst/>
              <a:rect l="0" t="0" r="0" b="0"/>
              <a:pathLst>
                <a:path w="603250" h="984250">
                  <a:moveTo>
                    <a:pt x="571500" y="158750"/>
                  </a:moveTo>
                  <a:lnTo>
                    <a:pt x="508000" y="63500"/>
                  </a:lnTo>
                  <a:lnTo>
                    <a:pt x="381000" y="0"/>
                  </a:lnTo>
                  <a:lnTo>
                    <a:pt x="285750" y="0"/>
                  </a:lnTo>
                  <a:lnTo>
                    <a:pt x="158750" y="63500"/>
                  </a:lnTo>
                  <a:lnTo>
                    <a:pt x="63500" y="190500"/>
                  </a:lnTo>
                  <a:lnTo>
                    <a:pt x="0" y="412750"/>
                  </a:lnTo>
                  <a:lnTo>
                    <a:pt x="0" y="666750"/>
                  </a:lnTo>
                  <a:lnTo>
                    <a:pt x="63500" y="857250"/>
                  </a:lnTo>
                  <a:lnTo>
                    <a:pt x="158750" y="952500"/>
                  </a:lnTo>
                  <a:lnTo>
                    <a:pt x="285750" y="984250"/>
                  </a:lnTo>
                  <a:lnTo>
                    <a:pt x="349250" y="984250"/>
                  </a:lnTo>
                  <a:lnTo>
                    <a:pt x="476250" y="952500"/>
                  </a:lnTo>
                  <a:lnTo>
                    <a:pt x="571500" y="857250"/>
                  </a:lnTo>
                  <a:lnTo>
                    <a:pt x="603250" y="698500"/>
                  </a:lnTo>
                  <a:lnTo>
                    <a:pt x="603250" y="666750"/>
                  </a:lnTo>
                  <a:lnTo>
                    <a:pt x="571500" y="508000"/>
                  </a:lnTo>
                  <a:lnTo>
                    <a:pt x="476250" y="412750"/>
                  </a:lnTo>
                  <a:lnTo>
                    <a:pt x="349250" y="381000"/>
                  </a:lnTo>
                  <a:lnTo>
                    <a:pt x="285750" y="381000"/>
                  </a:lnTo>
                  <a:lnTo>
                    <a:pt x="158750" y="412750"/>
                  </a:lnTo>
                  <a:lnTo>
                    <a:pt x="63500" y="508000"/>
                  </a:lnTo>
                  <a:lnTo>
                    <a:pt x="0" y="666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41" name="Freeform 128"/>
            <p:cNvSpPr/>
            <p:nvPr/>
          </p:nvSpPr>
          <p:spPr>
            <a:xfrm>
              <a:off x="739775" y="3460750"/>
              <a:ext cx="63500" cy="101600"/>
            </a:xfrm>
            <a:custGeom>
              <a:avLst/>
              <a:gdLst/>
              <a:ahLst/>
              <a:cxnLst/>
              <a:rect l="0" t="0" r="0" b="0"/>
              <a:pathLst>
                <a:path w="635000" h="1016000">
                  <a:moveTo>
                    <a:pt x="222250" y="0"/>
                  </a:moveTo>
                  <a:lnTo>
                    <a:pt x="95250" y="63500"/>
                  </a:lnTo>
                  <a:lnTo>
                    <a:pt x="31750" y="158750"/>
                  </a:lnTo>
                  <a:lnTo>
                    <a:pt x="31750" y="254000"/>
                  </a:lnTo>
                  <a:lnTo>
                    <a:pt x="95250" y="349250"/>
                  </a:lnTo>
                  <a:lnTo>
                    <a:pt x="190500" y="381000"/>
                  </a:lnTo>
                  <a:lnTo>
                    <a:pt x="381000" y="444500"/>
                  </a:lnTo>
                  <a:lnTo>
                    <a:pt x="508000" y="476250"/>
                  </a:lnTo>
                  <a:lnTo>
                    <a:pt x="603250" y="571500"/>
                  </a:lnTo>
                  <a:lnTo>
                    <a:pt x="635000" y="666750"/>
                  </a:lnTo>
                  <a:lnTo>
                    <a:pt x="635000" y="825500"/>
                  </a:lnTo>
                  <a:lnTo>
                    <a:pt x="603250" y="920750"/>
                  </a:lnTo>
                  <a:lnTo>
                    <a:pt x="539750" y="952500"/>
                  </a:lnTo>
                  <a:lnTo>
                    <a:pt x="412750" y="1016000"/>
                  </a:lnTo>
                  <a:lnTo>
                    <a:pt x="222250" y="1016000"/>
                  </a:lnTo>
                  <a:lnTo>
                    <a:pt x="95250" y="952500"/>
                  </a:lnTo>
                  <a:lnTo>
                    <a:pt x="31750" y="920750"/>
                  </a:lnTo>
                  <a:lnTo>
                    <a:pt x="0" y="825500"/>
                  </a:lnTo>
                  <a:lnTo>
                    <a:pt x="0" y="666750"/>
                  </a:lnTo>
                  <a:lnTo>
                    <a:pt x="31750" y="571500"/>
                  </a:lnTo>
                  <a:lnTo>
                    <a:pt x="127000" y="476250"/>
                  </a:lnTo>
                  <a:lnTo>
                    <a:pt x="285750" y="444500"/>
                  </a:lnTo>
                  <a:lnTo>
                    <a:pt x="444500" y="381000"/>
                  </a:lnTo>
                  <a:lnTo>
                    <a:pt x="539750" y="349250"/>
                  </a:lnTo>
                  <a:lnTo>
                    <a:pt x="603250" y="254000"/>
                  </a:lnTo>
                  <a:lnTo>
                    <a:pt x="603250" y="158750"/>
                  </a:lnTo>
                  <a:lnTo>
                    <a:pt x="539750" y="63500"/>
                  </a:lnTo>
                  <a:lnTo>
                    <a:pt x="412750" y="0"/>
                  </a:lnTo>
                  <a:lnTo>
                    <a:pt x="222250" y="0"/>
                  </a:lnTo>
                  <a:close/>
                  <a:moveTo>
                    <a:pt x="64928750" y="7232650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42" name="Freeform 129"/>
            <p:cNvSpPr/>
            <p:nvPr/>
          </p:nvSpPr>
          <p:spPr>
            <a:xfrm>
              <a:off x="657225" y="2968625"/>
              <a:ext cx="25400" cy="98425"/>
            </a:xfrm>
            <a:custGeom>
              <a:avLst/>
              <a:gdLst/>
              <a:ahLst/>
              <a:cxnLst/>
              <a:rect l="0" t="0" r="0" b="0"/>
              <a:pathLst>
                <a:path w="254000" h="984250">
                  <a:moveTo>
                    <a:pt x="0" y="190500"/>
                  </a:moveTo>
                  <a:lnTo>
                    <a:pt x="95250" y="127000"/>
                  </a:lnTo>
                  <a:lnTo>
                    <a:pt x="254000" y="0"/>
                  </a:lnTo>
                  <a:lnTo>
                    <a:pt x="25400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43" name="Freeform 130"/>
            <p:cNvSpPr/>
            <p:nvPr/>
          </p:nvSpPr>
          <p:spPr>
            <a:xfrm>
              <a:off x="739775" y="2968625"/>
              <a:ext cx="63500" cy="98425"/>
            </a:xfrm>
            <a:custGeom>
              <a:avLst/>
              <a:gdLst/>
              <a:ahLst/>
              <a:cxnLst/>
              <a:rect l="0" t="0" r="0" b="0"/>
              <a:pathLst>
                <a:path w="635000" h="984250">
                  <a:moveTo>
                    <a:pt x="285750" y="0"/>
                  </a:moveTo>
                  <a:lnTo>
                    <a:pt x="127000" y="31750"/>
                  </a:lnTo>
                  <a:lnTo>
                    <a:pt x="31750" y="190500"/>
                  </a:lnTo>
                  <a:lnTo>
                    <a:pt x="0" y="412750"/>
                  </a:lnTo>
                  <a:lnTo>
                    <a:pt x="0" y="571500"/>
                  </a:lnTo>
                  <a:lnTo>
                    <a:pt x="31750" y="793750"/>
                  </a:lnTo>
                  <a:lnTo>
                    <a:pt x="127000" y="920750"/>
                  </a:lnTo>
                  <a:lnTo>
                    <a:pt x="285750" y="984250"/>
                  </a:lnTo>
                  <a:lnTo>
                    <a:pt x="381000" y="984250"/>
                  </a:lnTo>
                  <a:lnTo>
                    <a:pt x="508000" y="920750"/>
                  </a:lnTo>
                  <a:lnTo>
                    <a:pt x="603250" y="793750"/>
                  </a:lnTo>
                  <a:lnTo>
                    <a:pt x="635000" y="571500"/>
                  </a:lnTo>
                  <a:lnTo>
                    <a:pt x="635000" y="412750"/>
                  </a:lnTo>
                  <a:lnTo>
                    <a:pt x="603250" y="190500"/>
                  </a:lnTo>
                  <a:lnTo>
                    <a:pt x="508000" y="31750"/>
                  </a:lnTo>
                  <a:lnTo>
                    <a:pt x="381000" y="0"/>
                  </a:lnTo>
                  <a:lnTo>
                    <a:pt x="285750" y="0"/>
                  </a:lnTo>
                  <a:close/>
                  <a:moveTo>
                    <a:pt x="69850000" y="77247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44" name="Freeform 131"/>
            <p:cNvSpPr/>
            <p:nvPr/>
          </p:nvSpPr>
          <p:spPr>
            <a:xfrm>
              <a:off x="657225" y="2473325"/>
              <a:ext cx="25400" cy="98425"/>
            </a:xfrm>
            <a:custGeom>
              <a:avLst/>
              <a:gdLst/>
              <a:ahLst/>
              <a:cxnLst/>
              <a:rect l="0" t="0" r="0" b="0"/>
              <a:pathLst>
                <a:path w="254000" h="984250">
                  <a:moveTo>
                    <a:pt x="0" y="190500"/>
                  </a:moveTo>
                  <a:lnTo>
                    <a:pt x="95250" y="158750"/>
                  </a:lnTo>
                  <a:lnTo>
                    <a:pt x="254000" y="0"/>
                  </a:lnTo>
                  <a:lnTo>
                    <a:pt x="25400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45" name="Freeform 132"/>
            <p:cNvSpPr/>
            <p:nvPr/>
          </p:nvSpPr>
          <p:spPr>
            <a:xfrm>
              <a:off x="739775" y="2473325"/>
              <a:ext cx="63500" cy="98425"/>
            </a:xfrm>
            <a:custGeom>
              <a:avLst/>
              <a:gdLst/>
              <a:ahLst/>
              <a:cxnLst/>
              <a:rect l="0" t="0" r="0" b="0"/>
              <a:pathLst>
                <a:path w="635000" h="984250">
                  <a:moveTo>
                    <a:pt x="31750" y="254000"/>
                  </a:moveTo>
                  <a:lnTo>
                    <a:pt x="31750" y="190500"/>
                  </a:lnTo>
                  <a:lnTo>
                    <a:pt x="95250" y="95250"/>
                  </a:lnTo>
                  <a:lnTo>
                    <a:pt x="127000" y="63500"/>
                  </a:lnTo>
                  <a:lnTo>
                    <a:pt x="222250" y="0"/>
                  </a:lnTo>
                  <a:lnTo>
                    <a:pt x="412750" y="0"/>
                  </a:lnTo>
                  <a:lnTo>
                    <a:pt x="508000" y="63500"/>
                  </a:lnTo>
                  <a:lnTo>
                    <a:pt x="539750" y="95250"/>
                  </a:lnTo>
                  <a:lnTo>
                    <a:pt x="603250" y="190500"/>
                  </a:lnTo>
                  <a:lnTo>
                    <a:pt x="603250" y="285750"/>
                  </a:lnTo>
                  <a:lnTo>
                    <a:pt x="539750" y="381000"/>
                  </a:lnTo>
                  <a:lnTo>
                    <a:pt x="444500" y="539750"/>
                  </a:lnTo>
                  <a:lnTo>
                    <a:pt x="0" y="984250"/>
                  </a:lnTo>
                  <a:lnTo>
                    <a:pt x="63500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46" name="Freeform 133"/>
            <p:cNvSpPr/>
            <p:nvPr/>
          </p:nvSpPr>
          <p:spPr>
            <a:xfrm>
              <a:off x="958850" y="4994275"/>
              <a:ext cx="5648325" cy="0"/>
            </a:xfrm>
            <a:custGeom>
              <a:avLst/>
              <a:gdLst/>
              <a:ahLst/>
              <a:cxnLst/>
              <a:rect l="0" t="0" r="0" b="0"/>
              <a:pathLst>
                <a:path w="56483250">
                  <a:moveTo>
                    <a:pt x="0" y="0"/>
                  </a:moveTo>
                  <a:lnTo>
                    <a:pt x="5648325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47" name="Freeform 134"/>
            <p:cNvSpPr/>
            <p:nvPr/>
          </p:nvSpPr>
          <p:spPr>
            <a:xfrm>
              <a:off x="958850" y="4889500"/>
              <a:ext cx="0" cy="104775"/>
            </a:xfrm>
            <a:custGeom>
              <a:avLst/>
              <a:gdLst/>
              <a:ahLst/>
              <a:cxnLst/>
              <a:rect l="0" t="0" r="0" b="0"/>
              <a:pathLst>
                <a:path h="1047750">
                  <a:moveTo>
                    <a:pt x="0" y="0"/>
                  </a:moveTo>
                  <a:lnTo>
                    <a:pt x="0" y="1047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48" name="Freeform 135"/>
            <p:cNvSpPr/>
            <p:nvPr/>
          </p:nvSpPr>
          <p:spPr>
            <a:xfrm>
              <a:off x="1149350"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49" name="Freeform 136"/>
            <p:cNvSpPr/>
            <p:nvPr/>
          </p:nvSpPr>
          <p:spPr>
            <a:xfrm>
              <a:off x="1336675"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50" name="Freeform 137"/>
            <p:cNvSpPr/>
            <p:nvPr/>
          </p:nvSpPr>
          <p:spPr>
            <a:xfrm>
              <a:off x="1524000"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51" name="Freeform 138"/>
            <p:cNvSpPr/>
            <p:nvPr/>
          </p:nvSpPr>
          <p:spPr>
            <a:xfrm>
              <a:off x="1711325"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52" name="Freeform 139"/>
            <p:cNvSpPr/>
            <p:nvPr/>
          </p:nvSpPr>
          <p:spPr>
            <a:xfrm>
              <a:off x="1901825" y="4889500"/>
              <a:ext cx="0" cy="104775"/>
            </a:xfrm>
            <a:custGeom>
              <a:avLst/>
              <a:gdLst/>
              <a:ahLst/>
              <a:cxnLst/>
              <a:rect l="0" t="0" r="0" b="0"/>
              <a:pathLst>
                <a:path h="1047750">
                  <a:moveTo>
                    <a:pt x="0" y="0"/>
                  </a:moveTo>
                  <a:lnTo>
                    <a:pt x="0" y="1047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53" name="Freeform 140"/>
            <p:cNvSpPr/>
            <p:nvPr/>
          </p:nvSpPr>
          <p:spPr>
            <a:xfrm>
              <a:off x="2089150"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54" name="Freeform 141"/>
            <p:cNvSpPr/>
            <p:nvPr/>
          </p:nvSpPr>
          <p:spPr>
            <a:xfrm>
              <a:off x="2276475"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55" name="Freeform 142"/>
            <p:cNvSpPr/>
            <p:nvPr/>
          </p:nvSpPr>
          <p:spPr>
            <a:xfrm>
              <a:off x="2466975"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56" name="Freeform 143"/>
            <p:cNvSpPr/>
            <p:nvPr/>
          </p:nvSpPr>
          <p:spPr>
            <a:xfrm>
              <a:off x="2654300"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57" name="Freeform 144"/>
            <p:cNvSpPr/>
            <p:nvPr/>
          </p:nvSpPr>
          <p:spPr>
            <a:xfrm>
              <a:off x="2841625" y="4889500"/>
              <a:ext cx="0" cy="104775"/>
            </a:xfrm>
            <a:custGeom>
              <a:avLst/>
              <a:gdLst/>
              <a:ahLst/>
              <a:cxnLst/>
              <a:rect l="0" t="0" r="0" b="0"/>
              <a:pathLst>
                <a:path h="1047750">
                  <a:moveTo>
                    <a:pt x="0" y="0"/>
                  </a:moveTo>
                  <a:lnTo>
                    <a:pt x="0" y="1047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58" name="Freeform 145"/>
            <p:cNvSpPr/>
            <p:nvPr/>
          </p:nvSpPr>
          <p:spPr>
            <a:xfrm>
              <a:off x="3028950"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59" name="Freeform 146"/>
            <p:cNvSpPr/>
            <p:nvPr/>
          </p:nvSpPr>
          <p:spPr>
            <a:xfrm>
              <a:off x="3219450"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60" name="Freeform 147"/>
            <p:cNvSpPr/>
            <p:nvPr/>
          </p:nvSpPr>
          <p:spPr>
            <a:xfrm>
              <a:off x="3406775"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61" name="Freeform 148"/>
            <p:cNvSpPr/>
            <p:nvPr/>
          </p:nvSpPr>
          <p:spPr>
            <a:xfrm>
              <a:off x="3594100"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62" name="Freeform 149"/>
            <p:cNvSpPr/>
            <p:nvPr/>
          </p:nvSpPr>
          <p:spPr>
            <a:xfrm>
              <a:off x="3784600" y="4889500"/>
              <a:ext cx="0" cy="104775"/>
            </a:xfrm>
            <a:custGeom>
              <a:avLst/>
              <a:gdLst/>
              <a:ahLst/>
              <a:cxnLst/>
              <a:rect l="0" t="0" r="0" b="0"/>
              <a:pathLst>
                <a:path h="1047750">
                  <a:moveTo>
                    <a:pt x="0" y="0"/>
                  </a:moveTo>
                  <a:lnTo>
                    <a:pt x="0" y="1047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63" name="Freeform 150"/>
            <p:cNvSpPr/>
            <p:nvPr/>
          </p:nvSpPr>
          <p:spPr>
            <a:xfrm>
              <a:off x="3971925"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64" name="Freeform 151"/>
            <p:cNvSpPr/>
            <p:nvPr/>
          </p:nvSpPr>
          <p:spPr>
            <a:xfrm>
              <a:off x="4159250"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65" name="Freeform 152"/>
            <p:cNvSpPr/>
            <p:nvPr/>
          </p:nvSpPr>
          <p:spPr>
            <a:xfrm>
              <a:off x="4346575"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66" name="Freeform 153"/>
            <p:cNvSpPr/>
            <p:nvPr/>
          </p:nvSpPr>
          <p:spPr>
            <a:xfrm>
              <a:off x="4537075"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67" name="Freeform 154"/>
            <p:cNvSpPr/>
            <p:nvPr/>
          </p:nvSpPr>
          <p:spPr>
            <a:xfrm>
              <a:off x="4724400" y="4889500"/>
              <a:ext cx="0" cy="104775"/>
            </a:xfrm>
            <a:custGeom>
              <a:avLst/>
              <a:gdLst/>
              <a:ahLst/>
              <a:cxnLst/>
              <a:rect l="0" t="0" r="0" b="0"/>
              <a:pathLst>
                <a:path h="1047750">
                  <a:moveTo>
                    <a:pt x="0" y="0"/>
                  </a:moveTo>
                  <a:lnTo>
                    <a:pt x="0" y="1047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68" name="Freeform 155"/>
            <p:cNvSpPr/>
            <p:nvPr/>
          </p:nvSpPr>
          <p:spPr>
            <a:xfrm>
              <a:off x="4911725"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69" name="Freeform 156"/>
            <p:cNvSpPr/>
            <p:nvPr/>
          </p:nvSpPr>
          <p:spPr>
            <a:xfrm>
              <a:off x="5099050"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70" name="Freeform 157"/>
            <p:cNvSpPr/>
            <p:nvPr/>
          </p:nvSpPr>
          <p:spPr>
            <a:xfrm>
              <a:off x="5289550"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71" name="Freeform 158"/>
            <p:cNvSpPr/>
            <p:nvPr/>
          </p:nvSpPr>
          <p:spPr>
            <a:xfrm>
              <a:off x="5476875"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72" name="Freeform 159"/>
            <p:cNvSpPr/>
            <p:nvPr/>
          </p:nvSpPr>
          <p:spPr>
            <a:xfrm>
              <a:off x="5664200" y="4889500"/>
              <a:ext cx="0" cy="104775"/>
            </a:xfrm>
            <a:custGeom>
              <a:avLst/>
              <a:gdLst/>
              <a:ahLst/>
              <a:cxnLst/>
              <a:rect l="0" t="0" r="0" b="0"/>
              <a:pathLst>
                <a:path h="1047750">
                  <a:moveTo>
                    <a:pt x="0" y="0"/>
                  </a:moveTo>
                  <a:lnTo>
                    <a:pt x="0" y="1047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73" name="Freeform 160"/>
            <p:cNvSpPr/>
            <p:nvPr/>
          </p:nvSpPr>
          <p:spPr>
            <a:xfrm>
              <a:off x="5854700"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74" name="Freeform 161"/>
            <p:cNvSpPr/>
            <p:nvPr/>
          </p:nvSpPr>
          <p:spPr>
            <a:xfrm>
              <a:off x="6042025"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75" name="Freeform 162"/>
            <p:cNvSpPr/>
            <p:nvPr/>
          </p:nvSpPr>
          <p:spPr>
            <a:xfrm>
              <a:off x="6229350"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76" name="Freeform 163"/>
            <p:cNvSpPr/>
            <p:nvPr/>
          </p:nvSpPr>
          <p:spPr>
            <a:xfrm>
              <a:off x="6416675"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77" name="Freeform 164"/>
            <p:cNvSpPr/>
            <p:nvPr/>
          </p:nvSpPr>
          <p:spPr>
            <a:xfrm>
              <a:off x="6607175" y="4889500"/>
              <a:ext cx="0" cy="104775"/>
            </a:xfrm>
            <a:custGeom>
              <a:avLst/>
              <a:gdLst/>
              <a:ahLst/>
              <a:cxnLst/>
              <a:rect l="0" t="0" r="0" b="0"/>
              <a:pathLst>
                <a:path h="1047750">
                  <a:moveTo>
                    <a:pt x="0" y="0"/>
                  </a:moveTo>
                  <a:lnTo>
                    <a:pt x="0" y="1047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78" name="Freeform 165"/>
            <p:cNvSpPr/>
            <p:nvPr/>
          </p:nvSpPr>
          <p:spPr>
            <a:xfrm>
              <a:off x="939800" y="5064125"/>
              <a:ext cx="25400" cy="98425"/>
            </a:xfrm>
            <a:custGeom>
              <a:avLst/>
              <a:gdLst/>
              <a:ahLst/>
              <a:cxnLst/>
              <a:rect l="0" t="0" r="0" b="0"/>
              <a:pathLst>
                <a:path w="254000" h="984250">
                  <a:moveTo>
                    <a:pt x="0" y="190500"/>
                  </a:moveTo>
                  <a:lnTo>
                    <a:pt x="95250" y="158750"/>
                  </a:lnTo>
                  <a:lnTo>
                    <a:pt x="254000" y="0"/>
                  </a:lnTo>
                  <a:lnTo>
                    <a:pt x="25400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79" name="Freeform 166"/>
            <p:cNvSpPr/>
            <p:nvPr/>
          </p:nvSpPr>
          <p:spPr>
            <a:xfrm>
              <a:off x="1866900" y="5064125"/>
              <a:ext cx="66675" cy="98425"/>
            </a:xfrm>
            <a:custGeom>
              <a:avLst/>
              <a:gdLst/>
              <a:ahLst/>
              <a:cxnLst/>
              <a:rect l="0" t="0" r="0" b="0"/>
              <a:pathLst>
                <a:path w="666750" h="984250">
                  <a:moveTo>
                    <a:pt x="63500" y="222250"/>
                  </a:moveTo>
                  <a:lnTo>
                    <a:pt x="63500" y="190500"/>
                  </a:lnTo>
                  <a:lnTo>
                    <a:pt x="95250" y="95250"/>
                  </a:lnTo>
                  <a:lnTo>
                    <a:pt x="158750" y="63500"/>
                  </a:lnTo>
                  <a:lnTo>
                    <a:pt x="254000" y="0"/>
                  </a:lnTo>
                  <a:lnTo>
                    <a:pt x="444500" y="0"/>
                  </a:lnTo>
                  <a:lnTo>
                    <a:pt x="539750" y="63500"/>
                  </a:lnTo>
                  <a:lnTo>
                    <a:pt x="571500" y="95250"/>
                  </a:lnTo>
                  <a:lnTo>
                    <a:pt x="635000" y="190500"/>
                  </a:lnTo>
                  <a:lnTo>
                    <a:pt x="635000" y="285750"/>
                  </a:lnTo>
                  <a:lnTo>
                    <a:pt x="571500" y="381000"/>
                  </a:lnTo>
                  <a:lnTo>
                    <a:pt x="476250" y="508000"/>
                  </a:lnTo>
                  <a:lnTo>
                    <a:pt x="0" y="984250"/>
                  </a:lnTo>
                  <a:lnTo>
                    <a:pt x="66675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80" name="Freeform 167"/>
            <p:cNvSpPr/>
            <p:nvPr/>
          </p:nvSpPr>
          <p:spPr>
            <a:xfrm>
              <a:off x="2809875" y="5064125"/>
              <a:ext cx="63500" cy="98425"/>
            </a:xfrm>
            <a:custGeom>
              <a:avLst/>
              <a:gdLst/>
              <a:ahLst/>
              <a:cxnLst/>
              <a:rect l="0" t="0" r="0" b="0"/>
              <a:pathLst>
                <a:path w="635000" h="984250">
                  <a:moveTo>
                    <a:pt x="95250" y="0"/>
                  </a:moveTo>
                  <a:lnTo>
                    <a:pt x="603250" y="0"/>
                  </a:lnTo>
                  <a:lnTo>
                    <a:pt x="317500" y="381000"/>
                  </a:lnTo>
                  <a:lnTo>
                    <a:pt x="476250" y="381000"/>
                  </a:lnTo>
                  <a:lnTo>
                    <a:pt x="571500" y="412750"/>
                  </a:lnTo>
                  <a:lnTo>
                    <a:pt x="603250" y="476250"/>
                  </a:lnTo>
                  <a:lnTo>
                    <a:pt x="635000" y="603250"/>
                  </a:lnTo>
                  <a:lnTo>
                    <a:pt x="635000" y="698500"/>
                  </a:lnTo>
                  <a:lnTo>
                    <a:pt x="603250" y="857250"/>
                  </a:lnTo>
                  <a:lnTo>
                    <a:pt x="508000" y="952500"/>
                  </a:lnTo>
                  <a:lnTo>
                    <a:pt x="381000" y="984250"/>
                  </a:lnTo>
                  <a:lnTo>
                    <a:pt x="222250" y="984250"/>
                  </a:lnTo>
                  <a:lnTo>
                    <a:pt x="95250" y="952500"/>
                  </a:lnTo>
                  <a:lnTo>
                    <a:pt x="31750" y="889000"/>
                  </a:lnTo>
                  <a:lnTo>
                    <a:pt x="0" y="793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81" name="Freeform 168"/>
            <p:cNvSpPr/>
            <p:nvPr/>
          </p:nvSpPr>
          <p:spPr>
            <a:xfrm>
              <a:off x="3749675" y="5064125"/>
              <a:ext cx="69850" cy="66675"/>
            </a:xfrm>
            <a:custGeom>
              <a:avLst/>
              <a:gdLst/>
              <a:ahLst/>
              <a:cxnLst/>
              <a:rect l="0" t="0" r="0" b="0"/>
              <a:pathLst>
                <a:path w="698500" h="666750">
                  <a:moveTo>
                    <a:pt x="476250" y="0"/>
                  </a:moveTo>
                  <a:lnTo>
                    <a:pt x="0" y="666750"/>
                  </a:lnTo>
                  <a:lnTo>
                    <a:pt x="698500" y="666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82" name="Freeform 169"/>
            <p:cNvSpPr/>
            <p:nvPr/>
          </p:nvSpPr>
          <p:spPr>
            <a:xfrm>
              <a:off x="3797300" y="5064125"/>
              <a:ext cx="0" cy="98425"/>
            </a:xfrm>
            <a:custGeom>
              <a:avLst/>
              <a:gdLst/>
              <a:ahLst/>
              <a:cxnLst/>
              <a:rect l="0" t="0" r="0" b="0"/>
              <a:pathLst>
                <a:path h="984250">
                  <a:moveTo>
                    <a:pt x="0" y="0"/>
                  </a:moveTo>
                  <a:lnTo>
                    <a:pt x="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83" name="Freeform 170"/>
            <p:cNvSpPr/>
            <p:nvPr/>
          </p:nvSpPr>
          <p:spPr>
            <a:xfrm>
              <a:off x="4692650" y="5064125"/>
              <a:ext cx="63500" cy="98425"/>
            </a:xfrm>
            <a:custGeom>
              <a:avLst/>
              <a:gdLst/>
              <a:ahLst/>
              <a:cxnLst/>
              <a:rect l="0" t="0" r="0" b="0"/>
              <a:pathLst>
                <a:path w="635000" h="984250">
                  <a:moveTo>
                    <a:pt x="539750" y="0"/>
                  </a:moveTo>
                  <a:lnTo>
                    <a:pt x="95250" y="0"/>
                  </a:lnTo>
                  <a:lnTo>
                    <a:pt x="31750" y="412750"/>
                  </a:lnTo>
                  <a:lnTo>
                    <a:pt x="95250" y="381000"/>
                  </a:lnTo>
                  <a:lnTo>
                    <a:pt x="222250" y="317500"/>
                  </a:lnTo>
                  <a:lnTo>
                    <a:pt x="349250" y="317500"/>
                  </a:lnTo>
                  <a:lnTo>
                    <a:pt x="508000" y="381000"/>
                  </a:lnTo>
                  <a:lnTo>
                    <a:pt x="603250" y="476250"/>
                  </a:lnTo>
                  <a:lnTo>
                    <a:pt x="635000" y="603250"/>
                  </a:lnTo>
                  <a:lnTo>
                    <a:pt x="635000" y="698500"/>
                  </a:lnTo>
                  <a:lnTo>
                    <a:pt x="603250" y="857250"/>
                  </a:lnTo>
                  <a:lnTo>
                    <a:pt x="508000" y="952500"/>
                  </a:lnTo>
                  <a:lnTo>
                    <a:pt x="349250" y="984250"/>
                  </a:lnTo>
                  <a:lnTo>
                    <a:pt x="222250" y="984250"/>
                  </a:lnTo>
                  <a:lnTo>
                    <a:pt x="95250" y="952500"/>
                  </a:lnTo>
                  <a:lnTo>
                    <a:pt x="31750" y="889000"/>
                  </a:lnTo>
                  <a:lnTo>
                    <a:pt x="0" y="793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84" name="Freeform 171"/>
            <p:cNvSpPr/>
            <p:nvPr/>
          </p:nvSpPr>
          <p:spPr>
            <a:xfrm>
              <a:off x="5635625" y="5064125"/>
              <a:ext cx="63500" cy="98425"/>
            </a:xfrm>
            <a:custGeom>
              <a:avLst/>
              <a:gdLst/>
              <a:ahLst/>
              <a:cxnLst/>
              <a:rect l="0" t="0" r="0" b="0"/>
              <a:pathLst>
                <a:path w="635000" h="984250">
                  <a:moveTo>
                    <a:pt x="571500" y="158750"/>
                  </a:moveTo>
                  <a:lnTo>
                    <a:pt x="539750" y="63500"/>
                  </a:lnTo>
                  <a:lnTo>
                    <a:pt x="381000" y="0"/>
                  </a:lnTo>
                  <a:lnTo>
                    <a:pt x="285750" y="0"/>
                  </a:lnTo>
                  <a:lnTo>
                    <a:pt x="158750" y="63500"/>
                  </a:lnTo>
                  <a:lnTo>
                    <a:pt x="63500" y="190500"/>
                  </a:lnTo>
                  <a:lnTo>
                    <a:pt x="0" y="412750"/>
                  </a:lnTo>
                  <a:lnTo>
                    <a:pt x="0" y="666750"/>
                  </a:lnTo>
                  <a:lnTo>
                    <a:pt x="63500" y="857250"/>
                  </a:lnTo>
                  <a:lnTo>
                    <a:pt x="158750" y="952500"/>
                  </a:lnTo>
                  <a:lnTo>
                    <a:pt x="285750" y="984250"/>
                  </a:lnTo>
                  <a:lnTo>
                    <a:pt x="349250" y="984250"/>
                  </a:lnTo>
                  <a:lnTo>
                    <a:pt x="476250" y="952500"/>
                  </a:lnTo>
                  <a:lnTo>
                    <a:pt x="571500" y="857250"/>
                  </a:lnTo>
                  <a:lnTo>
                    <a:pt x="635000" y="698500"/>
                  </a:lnTo>
                  <a:lnTo>
                    <a:pt x="635000" y="666750"/>
                  </a:lnTo>
                  <a:lnTo>
                    <a:pt x="571500" y="508000"/>
                  </a:lnTo>
                  <a:lnTo>
                    <a:pt x="476250" y="412750"/>
                  </a:lnTo>
                  <a:lnTo>
                    <a:pt x="349250" y="381000"/>
                  </a:lnTo>
                  <a:lnTo>
                    <a:pt x="285750" y="381000"/>
                  </a:lnTo>
                  <a:lnTo>
                    <a:pt x="158750" y="412750"/>
                  </a:lnTo>
                  <a:lnTo>
                    <a:pt x="63500" y="508000"/>
                  </a:lnTo>
                  <a:lnTo>
                    <a:pt x="0" y="666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85" name="Freeform 172"/>
            <p:cNvSpPr/>
            <p:nvPr/>
          </p:nvSpPr>
          <p:spPr>
            <a:xfrm>
              <a:off x="6591300" y="5064125"/>
              <a:ext cx="47625" cy="98425"/>
            </a:xfrm>
            <a:custGeom>
              <a:avLst/>
              <a:gdLst/>
              <a:ahLst/>
              <a:cxnLst/>
              <a:rect l="0" t="0" r="0" b="0"/>
              <a:pathLst>
                <a:path w="476250" h="984250">
                  <a:moveTo>
                    <a:pt x="476250" y="0"/>
                  </a:moveTo>
                  <a:lnTo>
                    <a:pt x="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86" name="Freeform 173"/>
            <p:cNvSpPr/>
            <p:nvPr/>
          </p:nvSpPr>
          <p:spPr>
            <a:xfrm>
              <a:off x="6572250" y="5064125"/>
              <a:ext cx="66675" cy="0"/>
            </a:xfrm>
            <a:custGeom>
              <a:avLst/>
              <a:gdLst/>
              <a:ahLst/>
              <a:cxnLst/>
              <a:rect l="0" t="0" r="0" b="0"/>
              <a:pathLst>
                <a:path w="666750">
                  <a:moveTo>
                    <a:pt x="0" y="0"/>
                  </a:moveTo>
                  <a:lnTo>
                    <a:pt x="66675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87" name="Freeform 174"/>
            <p:cNvSpPr/>
            <p:nvPr/>
          </p:nvSpPr>
          <p:spPr>
            <a:xfrm>
              <a:off x="987425" y="3600450"/>
              <a:ext cx="2768600" cy="196850"/>
            </a:xfrm>
            <a:custGeom>
              <a:avLst/>
              <a:gdLst/>
              <a:ahLst/>
              <a:cxnLst/>
              <a:rect l="0" t="0" r="0" b="0"/>
              <a:pathLst>
                <a:path w="27686000" h="1968500">
                  <a:moveTo>
                    <a:pt x="0" y="1968500"/>
                  </a:moveTo>
                  <a:lnTo>
                    <a:pt x="571500" y="1968500"/>
                  </a:lnTo>
                  <a:lnTo>
                    <a:pt x="1143000" y="1936750"/>
                  </a:lnTo>
                  <a:lnTo>
                    <a:pt x="1714500" y="1936750"/>
                  </a:lnTo>
                  <a:lnTo>
                    <a:pt x="2254250" y="1905000"/>
                  </a:lnTo>
                  <a:lnTo>
                    <a:pt x="2825750" y="1905000"/>
                  </a:lnTo>
                  <a:lnTo>
                    <a:pt x="3397250" y="1873250"/>
                  </a:lnTo>
                  <a:lnTo>
                    <a:pt x="3968750" y="1841500"/>
                  </a:lnTo>
                  <a:lnTo>
                    <a:pt x="4508500" y="1841500"/>
                  </a:lnTo>
                  <a:lnTo>
                    <a:pt x="5080000" y="1809750"/>
                  </a:lnTo>
                  <a:lnTo>
                    <a:pt x="5651500" y="1778000"/>
                  </a:lnTo>
                  <a:lnTo>
                    <a:pt x="6223000" y="1746250"/>
                  </a:lnTo>
                  <a:lnTo>
                    <a:pt x="6794500" y="1746250"/>
                  </a:lnTo>
                  <a:lnTo>
                    <a:pt x="7334250" y="1714500"/>
                  </a:lnTo>
                  <a:lnTo>
                    <a:pt x="7905750" y="1682750"/>
                  </a:lnTo>
                  <a:lnTo>
                    <a:pt x="8477250" y="1651000"/>
                  </a:lnTo>
                  <a:lnTo>
                    <a:pt x="9048750" y="1619250"/>
                  </a:lnTo>
                  <a:lnTo>
                    <a:pt x="9620250" y="1587500"/>
                  </a:lnTo>
                  <a:lnTo>
                    <a:pt x="10160000" y="1555750"/>
                  </a:lnTo>
                  <a:lnTo>
                    <a:pt x="10731500" y="1524000"/>
                  </a:lnTo>
                  <a:lnTo>
                    <a:pt x="11303000" y="1492250"/>
                  </a:lnTo>
                  <a:lnTo>
                    <a:pt x="11874500" y="1460500"/>
                  </a:lnTo>
                  <a:lnTo>
                    <a:pt x="12414250" y="1428750"/>
                  </a:lnTo>
                  <a:lnTo>
                    <a:pt x="12985750" y="1397000"/>
                  </a:lnTo>
                  <a:lnTo>
                    <a:pt x="13557250" y="1333500"/>
                  </a:lnTo>
                  <a:lnTo>
                    <a:pt x="14128750" y="1301750"/>
                  </a:lnTo>
                  <a:lnTo>
                    <a:pt x="14700250" y="1270000"/>
                  </a:lnTo>
                  <a:lnTo>
                    <a:pt x="15240000" y="1238250"/>
                  </a:lnTo>
                  <a:lnTo>
                    <a:pt x="15811500" y="1174750"/>
                  </a:lnTo>
                  <a:lnTo>
                    <a:pt x="16383000" y="1143000"/>
                  </a:lnTo>
                  <a:lnTo>
                    <a:pt x="16954500" y="1079500"/>
                  </a:lnTo>
                  <a:lnTo>
                    <a:pt x="17526000" y="1047750"/>
                  </a:lnTo>
                  <a:lnTo>
                    <a:pt x="18065750" y="984250"/>
                  </a:lnTo>
                  <a:lnTo>
                    <a:pt x="18637250" y="952500"/>
                  </a:lnTo>
                  <a:lnTo>
                    <a:pt x="19208750" y="889000"/>
                  </a:lnTo>
                  <a:lnTo>
                    <a:pt x="19780250" y="857250"/>
                  </a:lnTo>
                  <a:lnTo>
                    <a:pt x="20320000" y="793750"/>
                  </a:lnTo>
                  <a:lnTo>
                    <a:pt x="20891500" y="730250"/>
                  </a:lnTo>
                  <a:lnTo>
                    <a:pt x="21463000" y="698500"/>
                  </a:lnTo>
                  <a:lnTo>
                    <a:pt x="22034500" y="635000"/>
                  </a:lnTo>
                  <a:lnTo>
                    <a:pt x="22606000" y="571500"/>
                  </a:lnTo>
                  <a:lnTo>
                    <a:pt x="23145750" y="508000"/>
                  </a:lnTo>
                  <a:lnTo>
                    <a:pt x="23717250" y="444500"/>
                  </a:lnTo>
                  <a:lnTo>
                    <a:pt x="24288750" y="381000"/>
                  </a:lnTo>
                  <a:lnTo>
                    <a:pt x="24860250" y="317500"/>
                  </a:lnTo>
                  <a:lnTo>
                    <a:pt x="25400000" y="254000"/>
                  </a:lnTo>
                  <a:lnTo>
                    <a:pt x="25971500" y="190500"/>
                  </a:lnTo>
                  <a:lnTo>
                    <a:pt x="26543000" y="127000"/>
                  </a:lnTo>
                  <a:lnTo>
                    <a:pt x="27114500" y="63500"/>
                  </a:lnTo>
                  <a:lnTo>
                    <a:pt x="27686000" y="0"/>
                  </a:lnTo>
                </a:path>
              </a:pathLst>
            </a:custGeom>
            <a:noFill/>
            <a:ln w="12700" cap="flat" cmpd="sng">
              <a:solidFill>
                <a:srgbClr val="00B050"/>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88" name="Freeform 175"/>
            <p:cNvSpPr/>
            <p:nvPr/>
          </p:nvSpPr>
          <p:spPr>
            <a:xfrm>
              <a:off x="3756025" y="2943225"/>
              <a:ext cx="2765425" cy="657225"/>
            </a:xfrm>
            <a:custGeom>
              <a:avLst/>
              <a:gdLst/>
              <a:ahLst/>
              <a:cxnLst/>
              <a:rect l="0" t="0" r="0" b="0"/>
              <a:pathLst>
                <a:path w="27654250" h="6572250">
                  <a:moveTo>
                    <a:pt x="0" y="6572250"/>
                  </a:moveTo>
                  <a:lnTo>
                    <a:pt x="539750" y="6477000"/>
                  </a:lnTo>
                  <a:lnTo>
                    <a:pt x="1111250" y="6413500"/>
                  </a:lnTo>
                  <a:lnTo>
                    <a:pt x="1682750" y="6318250"/>
                  </a:lnTo>
                  <a:lnTo>
                    <a:pt x="2254250" y="6254750"/>
                  </a:lnTo>
                  <a:lnTo>
                    <a:pt x="2825750" y="6159500"/>
                  </a:lnTo>
                  <a:lnTo>
                    <a:pt x="3365500" y="6096000"/>
                  </a:lnTo>
                  <a:lnTo>
                    <a:pt x="3937000" y="6000750"/>
                  </a:lnTo>
                  <a:lnTo>
                    <a:pt x="4508500" y="5937250"/>
                  </a:lnTo>
                  <a:lnTo>
                    <a:pt x="5080000" y="5842000"/>
                  </a:lnTo>
                  <a:lnTo>
                    <a:pt x="5619750" y="5746750"/>
                  </a:lnTo>
                  <a:lnTo>
                    <a:pt x="6191250" y="5651500"/>
                  </a:lnTo>
                  <a:lnTo>
                    <a:pt x="6762750" y="5556250"/>
                  </a:lnTo>
                  <a:lnTo>
                    <a:pt x="7334250" y="5461000"/>
                  </a:lnTo>
                  <a:lnTo>
                    <a:pt x="7905750" y="5365750"/>
                  </a:lnTo>
                  <a:lnTo>
                    <a:pt x="8445500" y="5270500"/>
                  </a:lnTo>
                  <a:lnTo>
                    <a:pt x="9017000" y="5175250"/>
                  </a:lnTo>
                  <a:lnTo>
                    <a:pt x="9588500" y="5048250"/>
                  </a:lnTo>
                  <a:lnTo>
                    <a:pt x="10160000" y="4953000"/>
                  </a:lnTo>
                  <a:lnTo>
                    <a:pt x="10731500" y="4826000"/>
                  </a:lnTo>
                  <a:lnTo>
                    <a:pt x="11271250" y="4730750"/>
                  </a:lnTo>
                  <a:lnTo>
                    <a:pt x="11842750" y="4603750"/>
                  </a:lnTo>
                  <a:lnTo>
                    <a:pt x="12414250" y="4508500"/>
                  </a:lnTo>
                  <a:lnTo>
                    <a:pt x="12985750" y="4381500"/>
                  </a:lnTo>
                  <a:lnTo>
                    <a:pt x="13525500" y="4254500"/>
                  </a:lnTo>
                  <a:lnTo>
                    <a:pt x="14097000" y="4127500"/>
                  </a:lnTo>
                  <a:lnTo>
                    <a:pt x="14668500" y="4000500"/>
                  </a:lnTo>
                  <a:lnTo>
                    <a:pt x="15240000" y="3873500"/>
                  </a:lnTo>
                  <a:lnTo>
                    <a:pt x="15811500" y="3746500"/>
                  </a:lnTo>
                  <a:lnTo>
                    <a:pt x="16351250" y="3587750"/>
                  </a:lnTo>
                  <a:lnTo>
                    <a:pt x="16922750" y="3460750"/>
                  </a:lnTo>
                  <a:lnTo>
                    <a:pt x="17494250" y="3302000"/>
                  </a:lnTo>
                  <a:lnTo>
                    <a:pt x="18065750" y="3175000"/>
                  </a:lnTo>
                  <a:lnTo>
                    <a:pt x="18605500" y="3016250"/>
                  </a:lnTo>
                  <a:lnTo>
                    <a:pt x="19177000" y="2857500"/>
                  </a:lnTo>
                  <a:lnTo>
                    <a:pt x="19748500" y="2698750"/>
                  </a:lnTo>
                  <a:lnTo>
                    <a:pt x="20320000" y="2540000"/>
                  </a:lnTo>
                  <a:lnTo>
                    <a:pt x="20891500" y="2381250"/>
                  </a:lnTo>
                  <a:lnTo>
                    <a:pt x="21431250" y="2190750"/>
                  </a:lnTo>
                  <a:lnTo>
                    <a:pt x="22002750" y="2032000"/>
                  </a:lnTo>
                  <a:lnTo>
                    <a:pt x="22574250" y="1841500"/>
                  </a:lnTo>
                  <a:lnTo>
                    <a:pt x="23145750" y="1651000"/>
                  </a:lnTo>
                  <a:lnTo>
                    <a:pt x="23717250" y="1460500"/>
                  </a:lnTo>
                  <a:lnTo>
                    <a:pt x="24257000" y="1270000"/>
                  </a:lnTo>
                  <a:lnTo>
                    <a:pt x="24828500" y="1079500"/>
                  </a:lnTo>
                  <a:lnTo>
                    <a:pt x="25400000" y="889000"/>
                  </a:lnTo>
                  <a:lnTo>
                    <a:pt x="25971500" y="666750"/>
                  </a:lnTo>
                  <a:lnTo>
                    <a:pt x="26511250" y="444500"/>
                  </a:lnTo>
                  <a:lnTo>
                    <a:pt x="27082750" y="222250"/>
                  </a:lnTo>
                  <a:lnTo>
                    <a:pt x="27654250" y="0"/>
                  </a:lnTo>
                </a:path>
              </a:pathLst>
            </a:custGeom>
            <a:noFill/>
            <a:ln w="12700" cap="flat" cmpd="sng">
              <a:solidFill>
                <a:srgbClr val="00B050"/>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89" name="Freeform 176"/>
            <p:cNvSpPr/>
            <p:nvPr/>
          </p:nvSpPr>
          <p:spPr>
            <a:xfrm>
              <a:off x="6521450" y="2921000"/>
              <a:ext cx="57150" cy="22225"/>
            </a:xfrm>
            <a:custGeom>
              <a:avLst/>
              <a:gdLst/>
              <a:ahLst/>
              <a:cxnLst/>
              <a:rect l="0" t="0" r="0" b="0"/>
              <a:pathLst>
                <a:path w="571500" h="222250">
                  <a:moveTo>
                    <a:pt x="0" y="222250"/>
                  </a:moveTo>
                  <a:lnTo>
                    <a:pt x="571500" y="0"/>
                  </a:lnTo>
                </a:path>
              </a:pathLst>
            </a:custGeom>
            <a:noFill/>
            <a:ln w="12700" cap="flat" cmpd="sng">
              <a:solidFill>
                <a:srgbClr val="00B050"/>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90" name="Freeform 177"/>
            <p:cNvSpPr/>
            <p:nvPr/>
          </p:nvSpPr>
          <p:spPr>
            <a:xfrm>
              <a:off x="987425" y="3689350"/>
              <a:ext cx="2768600" cy="92075"/>
            </a:xfrm>
            <a:custGeom>
              <a:avLst/>
              <a:gdLst/>
              <a:ahLst/>
              <a:cxnLst/>
              <a:rect l="0" t="0" r="0" b="0"/>
              <a:pathLst>
                <a:path w="27686000" h="920750">
                  <a:moveTo>
                    <a:pt x="0" y="920750"/>
                  </a:moveTo>
                  <a:lnTo>
                    <a:pt x="1714500" y="920750"/>
                  </a:lnTo>
                  <a:lnTo>
                    <a:pt x="2254250" y="889000"/>
                  </a:lnTo>
                  <a:lnTo>
                    <a:pt x="3397250" y="889000"/>
                  </a:lnTo>
                  <a:lnTo>
                    <a:pt x="3968750" y="857250"/>
                  </a:lnTo>
                  <a:lnTo>
                    <a:pt x="5080000" y="857250"/>
                  </a:lnTo>
                  <a:lnTo>
                    <a:pt x="5651500" y="825500"/>
                  </a:lnTo>
                  <a:lnTo>
                    <a:pt x="6223000" y="825500"/>
                  </a:lnTo>
                  <a:lnTo>
                    <a:pt x="6794500" y="793750"/>
                  </a:lnTo>
                  <a:lnTo>
                    <a:pt x="7905750" y="793750"/>
                  </a:lnTo>
                  <a:lnTo>
                    <a:pt x="8477250" y="762000"/>
                  </a:lnTo>
                  <a:lnTo>
                    <a:pt x="9048750" y="762000"/>
                  </a:lnTo>
                  <a:lnTo>
                    <a:pt x="9620250" y="730250"/>
                  </a:lnTo>
                  <a:lnTo>
                    <a:pt x="10160000" y="730250"/>
                  </a:lnTo>
                  <a:lnTo>
                    <a:pt x="10731500" y="698500"/>
                  </a:lnTo>
                  <a:lnTo>
                    <a:pt x="11303000" y="698500"/>
                  </a:lnTo>
                  <a:lnTo>
                    <a:pt x="11874500" y="666750"/>
                  </a:lnTo>
                  <a:lnTo>
                    <a:pt x="12414250" y="666750"/>
                  </a:lnTo>
                  <a:lnTo>
                    <a:pt x="12985750" y="635000"/>
                  </a:lnTo>
                  <a:lnTo>
                    <a:pt x="13557250" y="635000"/>
                  </a:lnTo>
                  <a:lnTo>
                    <a:pt x="14128750" y="603250"/>
                  </a:lnTo>
                  <a:lnTo>
                    <a:pt x="14700250" y="571500"/>
                  </a:lnTo>
                  <a:lnTo>
                    <a:pt x="15240000" y="571500"/>
                  </a:lnTo>
                  <a:lnTo>
                    <a:pt x="15811500" y="539750"/>
                  </a:lnTo>
                  <a:lnTo>
                    <a:pt x="16383000" y="508000"/>
                  </a:lnTo>
                  <a:lnTo>
                    <a:pt x="16954500" y="508000"/>
                  </a:lnTo>
                  <a:lnTo>
                    <a:pt x="17526000" y="476250"/>
                  </a:lnTo>
                  <a:lnTo>
                    <a:pt x="18065750" y="444500"/>
                  </a:lnTo>
                  <a:lnTo>
                    <a:pt x="18637250" y="444500"/>
                  </a:lnTo>
                  <a:lnTo>
                    <a:pt x="19208750" y="412750"/>
                  </a:lnTo>
                  <a:lnTo>
                    <a:pt x="19780250" y="381000"/>
                  </a:lnTo>
                  <a:lnTo>
                    <a:pt x="20320000" y="349250"/>
                  </a:lnTo>
                  <a:lnTo>
                    <a:pt x="20891500" y="349250"/>
                  </a:lnTo>
                  <a:lnTo>
                    <a:pt x="21463000" y="317500"/>
                  </a:lnTo>
                  <a:lnTo>
                    <a:pt x="22034500" y="285750"/>
                  </a:lnTo>
                  <a:lnTo>
                    <a:pt x="22606000" y="254000"/>
                  </a:lnTo>
                  <a:lnTo>
                    <a:pt x="23145750" y="222250"/>
                  </a:lnTo>
                  <a:lnTo>
                    <a:pt x="23717250" y="190500"/>
                  </a:lnTo>
                  <a:lnTo>
                    <a:pt x="24288750" y="190500"/>
                  </a:lnTo>
                  <a:lnTo>
                    <a:pt x="24860250" y="158750"/>
                  </a:lnTo>
                  <a:lnTo>
                    <a:pt x="25400000" y="127000"/>
                  </a:lnTo>
                  <a:lnTo>
                    <a:pt x="25971500" y="95250"/>
                  </a:lnTo>
                  <a:lnTo>
                    <a:pt x="26543000" y="63500"/>
                  </a:lnTo>
                  <a:lnTo>
                    <a:pt x="27114500" y="31750"/>
                  </a:lnTo>
                  <a:lnTo>
                    <a:pt x="27686000" y="0"/>
                  </a:lnTo>
                </a:path>
              </a:pathLst>
            </a:custGeom>
            <a:noFill/>
            <a:ln w="12700" cap="flat" cmpd="sng">
              <a:solidFill>
                <a:srgbClr val="FF0000"/>
              </a:solidFill>
              <a:prstDash val="lgDash"/>
              <a:miter lim="127000"/>
            </a:ln>
          </p:spPr>
          <p:style>
            <a:lnRef idx="2">
              <a:schemeClr val="accent1">
                <a:shade val="50000"/>
              </a:schemeClr>
            </a:lnRef>
            <a:fillRef idx="1">
              <a:schemeClr val="accent1"/>
            </a:fillRef>
            <a:effectRef idx="0">
              <a:schemeClr val="accent1"/>
            </a:effectRef>
            <a:fontRef idx="minor">
              <a:schemeClr val="lt1"/>
            </a:fontRef>
          </p:style>
        </p:sp>
        <p:sp>
          <p:nvSpPr>
            <p:cNvPr id="191" name="Freeform 178"/>
            <p:cNvSpPr/>
            <p:nvPr/>
          </p:nvSpPr>
          <p:spPr>
            <a:xfrm>
              <a:off x="3756025" y="3444875"/>
              <a:ext cx="2765425" cy="244475"/>
            </a:xfrm>
            <a:custGeom>
              <a:avLst/>
              <a:gdLst/>
              <a:ahLst/>
              <a:cxnLst/>
              <a:rect l="0" t="0" r="0" b="0"/>
              <a:pathLst>
                <a:path w="27654250" h="2444750">
                  <a:moveTo>
                    <a:pt x="0" y="2444750"/>
                  </a:moveTo>
                  <a:lnTo>
                    <a:pt x="539750" y="2413000"/>
                  </a:lnTo>
                  <a:lnTo>
                    <a:pt x="1111250" y="2381250"/>
                  </a:lnTo>
                  <a:lnTo>
                    <a:pt x="1682750" y="2349500"/>
                  </a:lnTo>
                  <a:lnTo>
                    <a:pt x="2254250" y="2317750"/>
                  </a:lnTo>
                  <a:lnTo>
                    <a:pt x="2825750" y="2286000"/>
                  </a:lnTo>
                  <a:lnTo>
                    <a:pt x="3365500" y="2222500"/>
                  </a:lnTo>
                  <a:lnTo>
                    <a:pt x="3937000" y="2190750"/>
                  </a:lnTo>
                  <a:lnTo>
                    <a:pt x="4508500" y="2159000"/>
                  </a:lnTo>
                  <a:lnTo>
                    <a:pt x="5080000" y="2127250"/>
                  </a:lnTo>
                  <a:lnTo>
                    <a:pt x="5619750" y="2095500"/>
                  </a:lnTo>
                  <a:lnTo>
                    <a:pt x="6191250" y="2063750"/>
                  </a:lnTo>
                  <a:lnTo>
                    <a:pt x="6762750" y="2000250"/>
                  </a:lnTo>
                  <a:lnTo>
                    <a:pt x="7334250" y="1968500"/>
                  </a:lnTo>
                  <a:lnTo>
                    <a:pt x="7905750" y="1936750"/>
                  </a:lnTo>
                  <a:lnTo>
                    <a:pt x="8445500" y="1873250"/>
                  </a:lnTo>
                  <a:lnTo>
                    <a:pt x="9017000" y="1841500"/>
                  </a:lnTo>
                  <a:lnTo>
                    <a:pt x="9588500" y="1809750"/>
                  </a:lnTo>
                  <a:lnTo>
                    <a:pt x="10160000" y="1746250"/>
                  </a:lnTo>
                  <a:lnTo>
                    <a:pt x="10731500" y="1714500"/>
                  </a:lnTo>
                  <a:lnTo>
                    <a:pt x="11271250" y="1682750"/>
                  </a:lnTo>
                  <a:lnTo>
                    <a:pt x="11842750" y="1619250"/>
                  </a:lnTo>
                  <a:lnTo>
                    <a:pt x="12414250" y="1587500"/>
                  </a:lnTo>
                  <a:lnTo>
                    <a:pt x="12985750" y="1524000"/>
                  </a:lnTo>
                  <a:lnTo>
                    <a:pt x="13525500" y="1492250"/>
                  </a:lnTo>
                  <a:lnTo>
                    <a:pt x="14097000" y="1428750"/>
                  </a:lnTo>
                  <a:lnTo>
                    <a:pt x="14668500" y="1397000"/>
                  </a:lnTo>
                  <a:lnTo>
                    <a:pt x="15240000" y="1333500"/>
                  </a:lnTo>
                  <a:lnTo>
                    <a:pt x="15811500" y="1270000"/>
                  </a:lnTo>
                  <a:lnTo>
                    <a:pt x="16351250" y="1238250"/>
                  </a:lnTo>
                  <a:lnTo>
                    <a:pt x="16922750" y="1174750"/>
                  </a:lnTo>
                  <a:lnTo>
                    <a:pt x="17494250" y="1111250"/>
                  </a:lnTo>
                  <a:lnTo>
                    <a:pt x="18065750" y="1079500"/>
                  </a:lnTo>
                  <a:lnTo>
                    <a:pt x="18605500" y="1016000"/>
                  </a:lnTo>
                  <a:lnTo>
                    <a:pt x="19177000" y="952500"/>
                  </a:lnTo>
                  <a:lnTo>
                    <a:pt x="19748500" y="889000"/>
                  </a:lnTo>
                  <a:lnTo>
                    <a:pt x="20320000" y="825500"/>
                  </a:lnTo>
                  <a:lnTo>
                    <a:pt x="20891500" y="793750"/>
                  </a:lnTo>
                  <a:lnTo>
                    <a:pt x="21431250" y="730250"/>
                  </a:lnTo>
                  <a:lnTo>
                    <a:pt x="22002750" y="666750"/>
                  </a:lnTo>
                  <a:lnTo>
                    <a:pt x="22574250" y="603250"/>
                  </a:lnTo>
                  <a:lnTo>
                    <a:pt x="23145750" y="539750"/>
                  </a:lnTo>
                  <a:lnTo>
                    <a:pt x="23717250" y="476250"/>
                  </a:lnTo>
                  <a:lnTo>
                    <a:pt x="24257000" y="412750"/>
                  </a:lnTo>
                  <a:lnTo>
                    <a:pt x="24828500" y="349250"/>
                  </a:lnTo>
                  <a:lnTo>
                    <a:pt x="25400000" y="285750"/>
                  </a:lnTo>
                  <a:lnTo>
                    <a:pt x="25971500" y="190500"/>
                  </a:lnTo>
                  <a:lnTo>
                    <a:pt x="26511250" y="127000"/>
                  </a:lnTo>
                  <a:lnTo>
                    <a:pt x="27082750" y="63500"/>
                  </a:lnTo>
                  <a:lnTo>
                    <a:pt x="27654250" y="0"/>
                  </a:lnTo>
                </a:path>
              </a:pathLst>
            </a:custGeom>
            <a:noFill/>
            <a:ln w="12700" cap="flat" cmpd="sng">
              <a:solidFill>
                <a:srgbClr val="FF0000"/>
              </a:solidFill>
              <a:prstDash val="lgDash"/>
              <a:miter lim="127000"/>
            </a:ln>
          </p:spPr>
          <p:style>
            <a:lnRef idx="2">
              <a:schemeClr val="accent1">
                <a:shade val="50000"/>
              </a:schemeClr>
            </a:lnRef>
            <a:fillRef idx="1">
              <a:schemeClr val="accent1"/>
            </a:fillRef>
            <a:effectRef idx="0">
              <a:schemeClr val="accent1"/>
            </a:effectRef>
            <a:fontRef idx="minor">
              <a:schemeClr val="lt1"/>
            </a:fontRef>
          </p:style>
        </p:sp>
        <p:sp>
          <p:nvSpPr>
            <p:cNvPr id="192" name="Freeform 179"/>
            <p:cNvSpPr/>
            <p:nvPr/>
          </p:nvSpPr>
          <p:spPr>
            <a:xfrm>
              <a:off x="6521450" y="3435350"/>
              <a:ext cx="57150" cy="9525"/>
            </a:xfrm>
            <a:custGeom>
              <a:avLst/>
              <a:gdLst/>
              <a:ahLst/>
              <a:cxnLst/>
              <a:rect l="0" t="0" r="0" b="0"/>
              <a:pathLst>
                <a:path w="571500" h="95250">
                  <a:moveTo>
                    <a:pt x="0" y="95250"/>
                  </a:moveTo>
                  <a:lnTo>
                    <a:pt x="571500" y="0"/>
                  </a:lnTo>
                </a:path>
              </a:pathLst>
            </a:custGeom>
            <a:noFill/>
            <a:ln w="12700" cap="flat" cmpd="sng">
              <a:solidFill>
                <a:srgbClr val="FF0000"/>
              </a:solidFill>
              <a:custDash>
                <a:ds d="1200000" sp="1200000"/>
              </a:custDash>
              <a:miter lim="127000"/>
            </a:ln>
          </p:spPr>
          <p:style>
            <a:lnRef idx="2">
              <a:schemeClr val="accent1">
                <a:shade val="50000"/>
              </a:schemeClr>
            </a:lnRef>
            <a:fillRef idx="1">
              <a:schemeClr val="accent1"/>
            </a:fillRef>
            <a:effectRef idx="0">
              <a:schemeClr val="accent1"/>
            </a:effectRef>
            <a:fontRef idx="minor">
              <a:schemeClr val="lt1"/>
            </a:fontRef>
          </p:style>
        </p:sp>
      </p:grpSp>
      <p:grpSp>
        <p:nvGrpSpPr>
          <p:cNvPr id="193" name="Group 192"/>
          <p:cNvGrpSpPr/>
          <p:nvPr/>
        </p:nvGrpSpPr>
        <p:grpSpPr>
          <a:xfrm>
            <a:off x="8105397" y="3940192"/>
            <a:ext cx="3145960" cy="1394221"/>
            <a:chOff x="644525" y="2524125"/>
            <a:chExt cx="5994400" cy="2638425"/>
          </a:xfrm>
        </p:grpSpPr>
        <p:sp>
          <p:nvSpPr>
            <p:cNvPr id="194" name="Freeform 101"/>
            <p:cNvSpPr/>
            <p:nvPr/>
          </p:nvSpPr>
          <p:spPr>
            <a:xfrm>
              <a:off x="958850" y="2524125"/>
              <a:ext cx="5648325" cy="2470150"/>
            </a:xfrm>
            <a:custGeom>
              <a:avLst/>
              <a:gdLst/>
              <a:ahLst/>
              <a:cxnLst/>
              <a:rect l="0" t="0" r="0" b="0"/>
              <a:pathLst>
                <a:path w="56483250" h="24701500">
                  <a:moveTo>
                    <a:pt x="0" y="24701500"/>
                  </a:moveTo>
                  <a:lnTo>
                    <a:pt x="56483250" y="24701500"/>
                  </a:lnTo>
                  <a:lnTo>
                    <a:pt x="56483250" y="0"/>
                  </a:lnTo>
                  <a:lnTo>
                    <a:pt x="0" y="0"/>
                  </a:lnTo>
                  <a:lnTo>
                    <a:pt x="0" y="24701500"/>
                  </a:lnTo>
                  <a:close/>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95" name="Freeform 102"/>
            <p:cNvSpPr/>
            <p:nvPr/>
          </p:nvSpPr>
          <p:spPr>
            <a:xfrm>
              <a:off x="958850" y="2876550"/>
              <a:ext cx="5648325" cy="2117725"/>
            </a:xfrm>
            <a:custGeom>
              <a:avLst/>
              <a:gdLst/>
              <a:ahLst/>
              <a:cxnLst/>
              <a:rect l="0" t="0" r="0" b="0"/>
              <a:pathLst>
                <a:path w="56483250" h="21177250">
                  <a:moveTo>
                    <a:pt x="0" y="21177250"/>
                  </a:moveTo>
                  <a:lnTo>
                    <a:pt x="4730750" y="21177250"/>
                  </a:lnTo>
                  <a:lnTo>
                    <a:pt x="4730750" y="17653000"/>
                  </a:lnTo>
                  <a:lnTo>
                    <a:pt x="7080250" y="17653000"/>
                  </a:lnTo>
                  <a:lnTo>
                    <a:pt x="7080250" y="12700000"/>
                  </a:lnTo>
                  <a:lnTo>
                    <a:pt x="9429750" y="12700000"/>
                  </a:lnTo>
                  <a:lnTo>
                    <a:pt x="9429750" y="8826500"/>
                  </a:lnTo>
                  <a:lnTo>
                    <a:pt x="11779250" y="8826500"/>
                  </a:lnTo>
                  <a:lnTo>
                    <a:pt x="11779250" y="5651500"/>
                  </a:lnTo>
                  <a:lnTo>
                    <a:pt x="14128750" y="5651500"/>
                  </a:lnTo>
                  <a:lnTo>
                    <a:pt x="14128750" y="3175000"/>
                  </a:lnTo>
                  <a:lnTo>
                    <a:pt x="16478250" y="3175000"/>
                  </a:lnTo>
                  <a:lnTo>
                    <a:pt x="16478250" y="1397000"/>
                  </a:lnTo>
                  <a:lnTo>
                    <a:pt x="18827750" y="1397000"/>
                  </a:lnTo>
                  <a:lnTo>
                    <a:pt x="18827750" y="0"/>
                  </a:lnTo>
                  <a:lnTo>
                    <a:pt x="23526750" y="0"/>
                  </a:lnTo>
                  <a:lnTo>
                    <a:pt x="23526750" y="3175000"/>
                  </a:lnTo>
                  <a:lnTo>
                    <a:pt x="25876250" y="3175000"/>
                  </a:lnTo>
                  <a:lnTo>
                    <a:pt x="25876250" y="4953000"/>
                  </a:lnTo>
                  <a:lnTo>
                    <a:pt x="28257500" y="4953000"/>
                  </a:lnTo>
                  <a:lnTo>
                    <a:pt x="28257500" y="5651500"/>
                  </a:lnTo>
                  <a:lnTo>
                    <a:pt x="30607000" y="5651500"/>
                  </a:lnTo>
                  <a:lnTo>
                    <a:pt x="30607000" y="9874250"/>
                  </a:lnTo>
                  <a:lnTo>
                    <a:pt x="32956500" y="9874250"/>
                  </a:lnTo>
                  <a:lnTo>
                    <a:pt x="32956500" y="17653000"/>
                  </a:lnTo>
                  <a:lnTo>
                    <a:pt x="35306000" y="17653000"/>
                  </a:lnTo>
                  <a:lnTo>
                    <a:pt x="35306000" y="21177250"/>
                  </a:lnTo>
                  <a:lnTo>
                    <a:pt x="56483250" y="21177250"/>
                  </a:lnTo>
                </a:path>
              </a:pathLst>
            </a:custGeom>
            <a:solidFill>
              <a:srgbClr val="FFFF00">
                <a:alpha val="100000"/>
              </a:srgbClr>
            </a:solidFill>
            <a:ln w="3175">
              <a:noFill/>
            </a:ln>
          </p:spPr>
          <p:style>
            <a:lnRef idx="2">
              <a:schemeClr val="accent1">
                <a:shade val="50000"/>
              </a:schemeClr>
            </a:lnRef>
            <a:fillRef idx="1">
              <a:schemeClr val="accent1"/>
            </a:fillRef>
            <a:effectRef idx="0">
              <a:schemeClr val="accent1"/>
            </a:effectRef>
            <a:fontRef idx="minor">
              <a:schemeClr val="lt1"/>
            </a:fontRef>
          </p:style>
        </p:sp>
        <p:sp>
          <p:nvSpPr>
            <p:cNvPr id="196" name="Freeform 103"/>
            <p:cNvSpPr/>
            <p:nvPr/>
          </p:nvSpPr>
          <p:spPr>
            <a:xfrm>
              <a:off x="958850" y="2876550"/>
              <a:ext cx="5648325" cy="2117725"/>
            </a:xfrm>
            <a:custGeom>
              <a:avLst/>
              <a:gdLst/>
              <a:ahLst/>
              <a:cxnLst/>
              <a:rect l="0" t="0" r="0" b="0"/>
              <a:pathLst>
                <a:path w="56483250" h="21177250">
                  <a:moveTo>
                    <a:pt x="0" y="21177250"/>
                  </a:moveTo>
                  <a:lnTo>
                    <a:pt x="4730750" y="21177250"/>
                  </a:lnTo>
                  <a:lnTo>
                    <a:pt x="4730750" y="17653000"/>
                  </a:lnTo>
                  <a:lnTo>
                    <a:pt x="7080250" y="17653000"/>
                  </a:lnTo>
                  <a:lnTo>
                    <a:pt x="7080250" y="12700000"/>
                  </a:lnTo>
                  <a:lnTo>
                    <a:pt x="9429750" y="12700000"/>
                  </a:lnTo>
                  <a:lnTo>
                    <a:pt x="9429750" y="8826500"/>
                  </a:lnTo>
                  <a:lnTo>
                    <a:pt x="11779250" y="8826500"/>
                  </a:lnTo>
                  <a:lnTo>
                    <a:pt x="11779250" y="5651500"/>
                  </a:lnTo>
                  <a:lnTo>
                    <a:pt x="14128750" y="5651500"/>
                  </a:lnTo>
                  <a:lnTo>
                    <a:pt x="14128750" y="3175000"/>
                  </a:lnTo>
                  <a:lnTo>
                    <a:pt x="16478250" y="3175000"/>
                  </a:lnTo>
                  <a:lnTo>
                    <a:pt x="16478250" y="1397000"/>
                  </a:lnTo>
                  <a:lnTo>
                    <a:pt x="18827750" y="1397000"/>
                  </a:lnTo>
                  <a:lnTo>
                    <a:pt x="18827750" y="0"/>
                  </a:lnTo>
                  <a:lnTo>
                    <a:pt x="23526750" y="0"/>
                  </a:lnTo>
                  <a:lnTo>
                    <a:pt x="23526750" y="3175000"/>
                  </a:lnTo>
                  <a:lnTo>
                    <a:pt x="25876250" y="3175000"/>
                  </a:lnTo>
                  <a:lnTo>
                    <a:pt x="25876250" y="4953000"/>
                  </a:lnTo>
                  <a:lnTo>
                    <a:pt x="28257500" y="4953000"/>
                  </a:lnTo>
                  <a:lnTo>
                    <a:pt x="28257500" y="5651500"/>
                  </a:lnTo>
                  <a:lnTo>
                    <a:pt x="30607000" y="5651500"/>
                  </a:lnTo>
                  <a:lnTo>
                    <a:pt x="30607000" y="9874250"/>
                  </a:lnTo>
                  <a:lnTo>
                    <a:pt x="32956500" y="9874250"/>
                  </a:lnTo>
                  <a:lnTo>
                    <a:pt x="32956500" y="17653000"/>
                  </a:lnTo>
                  <a:lnTo>
                    <a:pt x="35306000" y="17653000"/>
                  </a:lnTo>
                  <a:lnTo>
                    <a:pt x="35306000" y="21177250"/>
                  </a:lnTo>
                  <a:lnTo>
                    <a:pt x="56483250" y="21177250"/>
                  </a:lnTo>
                </a:path>
              </a:pathLst>
            </a:custGeom>
            <a:noFill/>
            <a:ln w="3175" cap="flat" cmpd="sng">
              <a:solidFill>
                <a:srgbClr val="FFFF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97" name="Freeform 104"/>
            <p:cNvSpPr/>
            <p:nvPr/>
          </p:nvSpPr>
          <p:spPr>
            <a:xfrm>
              <a:off x="958850" y="2524125"/>
              <a:ext cx="0" cy="2470150"/>
            </a:xfrm>
            <a:custGeom>
              <a:avLst/>
              <a:gdLst/>
              <a:ahLst/>
              <a:cxnLst/>
              <a:rect l="0" t="0" r="0" b="0"/>
              <a:pathLst>
                <a:path h="24701500">
                  <a:moveTo>
                    <a:pt x="0" y="2470150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98" name="Freeform 105"/>
            <p:cNvSpPr/>
            <p:nvPr/>
          </p:nvSpPr>
          <p:spPr>
            <a:xfrm>
              <a:off x="958850" y="4994275"/>
              <a:ext cx="107950" cy="0"/>
            </a:xfrm>
            <a:custGeom>
              <a:avLst/>
              <a:gdLst/>
              <a:ahLst/>
              <a:cxnLst/>
              <a:rect l="0" t="0" r="0" b="0"/>
              <a:pathLst>
                <a:path w="1079500">
                  <a:moveTo>
                    <a:pt x="107950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199" name="Freeform 106"/>
            <p:cNvSpPr/>
            <p:nvPr/>
          </p:nvSpPr>
          <p:spPr>
            <a:xfrm>
              <a:off x="958850" y="4816475"/>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00" name="Freeform 107"/>
            <p:cNvSpPr/>
            <p:nvPr/>
          </p:nvSpPr>
          <p:spPr>
            <a:xfrm>
              <a:off x="958850" y="4641850"/>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01" name="Freeform 108"/>
            <p:cNvSpPr/>
            <p:nvPr/>
          </p:nvSpPr>
          <p:spPr>
            <a:xfrm>
              <a:off x="958850" y="4464050"/>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02" name="Freeform 109"/>
            <p:cNvSpPr/>
            <p:nvPr/>
          </p:nvSpPr>
          <p:spPr>
            <a:xfrm>
              <a:off x="958850" y="4289425"/>
              <a:ext cx="107950" cy="0"/>
            </a:xfrm>
            <a:custGeom>
              <a:avLst/>
              <a:gdLst/>
              <a:ahLst/>
              <a:cxnLst/>
              <a:rect l="0" t="0" r="0" b="0"/>
              <a:pathLst>
                <a:path w="1079500">
                  <a:moveTo>
                    <a:pt x="107950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03" name="Freeform 110"/>
            <p:cNvSpPr/>
            <p:nvPr/>
          </p:nvSpPr>
          <p:spPr>
            <a:xfrm>
              <a:off x="958850" y="4111625"/>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04" name="Freeform 111"/>
            <p:cNvSpPr/>
            <p:nvPr/>
          </p:nvSpPr>
          <p:spPr>
            <a:xfrm>
              <a:off x="958850" y="3933825"/>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05" name="Freeform 112"/>
            <p:cNvSpPr/>
            <p:nvPr/>
          </p:nvSpPr>
          <p:spPr>
            <a:xfrm>
              <a:off x="958850" y="3759200"/>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06" name="Freeform 113"/>
            <p:cNvSpPr/>
            <p:nvPr/>
          </p:nvSpPr>
          <p:spPr>
            <a:xfrm>
              <a:off x="958850" y="3581400"/>
              <a:ext cx="107950" cy="0"/>
            </a:xfrm>
            <a:custGeom>
              <a:avLst/>
              <a:gdLst/>
              <a:ahLst/>
              <a:cxnLst/>
              <a:rect l="0" t="0" r="0" b="0"/>
              <a:pathLst>
                <a:path w="1079500">
                  <a:moveTo>
                    <a:pt x="107950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07" name="Freeform 114"/>
            <p:cNvSpPr/>
            <p:nvPr/>
          </p:nvSpPr>
          <p:spPr>
            <a:xfrm>
              <a:off x="958850" y="3406775"/>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08" name="Freeform 115"/>
            <p:cNvSpPr/>
            <p:nvPr/>
          </p:nvSpPr>
          <p:spPr>
            <a:xfrm>
              <a:off x="958850" y="3228975"/>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09" name="Freeform 116"/>
            <p:cNvSpPr/>
            <p:nvPr/>
          </p:nvSpPr>
          <p:spPr>
            <a:xfrm>
              <a:off x="958850" y="3054350"/>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10" name="Freeform 117"/>
            <p:cNvSpPr/>
            <p:nvPr/>
          </p:nvSpPr>
          <p:spPr>
            <a:xfrm>
              <a:off x="958850" y="2876550"/>
              <a:ext cx="107950" cy="0"/>
            </a:xfrm>
            <a:custGeom>
              <a:avLst/>
              <a:gdLst/>
              <a:ahLst/>
              <a:cxnLst/>
              <a:rect l="0" t="0" r="0" b="0"/>
              <a:pathLst>
                <a:path w="1079500">
                  <a:moveTo>
                    <a:pt x="107950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11" name="Freeform 118"/>
            <p:cNvSpPr/>
            <p:nvPr/>
          </p:nvSpPr>
          <p:spPr>
            <a:xfrm>
              <a:off x="958850" y="2876550"/>
              <a:ext cx="107950" cy="0"/>
            </a:xfrm>
            <a:custGeom>
              <a:avLst/>
              <a:gdLst/>
              <a:ahLst/>
              <a:cxnLst/>
              <a:rect l="0" t="0" r="0" b="0"/>
              <a:pathLst>
                <a:path w="1079500">
                  <a:moveTo>
                    <a:pt x="107950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12" name="Freeform 119"/>
            <p:cNvSpPr/>
            <p:nvPr/>
          </p:nvSpPr>
          <p:spPr>
            <a:xfrm>
              <a:off x="958850" y="2698750"/>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13" name="Freeform 120"/>
            <p:cNvSpPr/>
            <p:nvPr/>
          </p:nvSpPr>
          <p:spPr>
            <a:xfrm>
              <a:off x="958850" y="2524125"/>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14" name="Freeform 121"/>
            <p:cNvSpPr/>
            <p:nvPr/>
          </p:nvSpPr>
          <p:spPr>
            <a:xfrm>
              <a:off x="739775" y="4943475"/>
              <a:ext cx="63500" cy="98425"/>
            </a:xfrm>
            <a:custGeom>
              <a:avLst/>
              <a:gdLst/>
              <a:ahLst/>
              <a:cxnLst/>
              <a:rect l="0" t="0" r="0" b="0"/>
              <a:pathLst>
                <a:path w="635000" h="984250">
                  <a:moveTo>
                    <a:pt x="285750" y="0"/>
                  </a:moveTo>
                  <a:lnTo>
                    <a:pt x="127000" y="63500"/>
                  </a:lnTo>
                  <a:lnTo>
                    <a:pt x="31750" y="190500"/>
                  </a:lnTo>
                  <a:lnTo>
                    <a:pt x="0" y="444500"/>
                  </a:lnTo>
                  <a:lnTo>
                    <a:pt x="0" y="571500"/>
                  </a:lnTo>
                  <a:lnTo>
                    <a:pt x="31750" y="793750"/>
                  </a:lnTo>
                  <a:lnTo>
                    <a:pt x="127000" y="952500"/>
                  </a:lnTo>
                  <a:lnTo>
                    <a:pt x="285750" y="984250"/>
                  </a:lnTo>
                  <a:lnTo>
                    <a:pt x="381000" y="984250"/>
                  </a:lnTo>
                  <a:lnTo>
                    <a:pt x="508000" y="952500"/>
                  </a:lnTo>
                  <a:lnTo>
                    <a:pt x="603250" y="793750"/>
                  </a:lnTo>
                  <a:lnTo>
                    <a:pt x="635000" y="571500"/>
                  </a:lnTo>
                  <a:lnTo>
                    <a:pt x="635000" y="444500"/>
                  </a:lnTo>
                  <a:lnTo>
                    <a:pt x="603250" y="190500"/>
                  </a:lnTo>
                  <a:lnTo>
                    <a:pt x="508000" y="63500"/>
                  </a:lnTo>
                  <a:lnTo>
                    <a:pt x="381000" y="0"/>
                  </a:lnTo>
                  <a:lnTo>
                    <a:pt x="285750" y="0"/>
                  </a:lnTo>
                  <a:close/>
                  <a:moveTo>
                    <a:pt x="50101500" y="574992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15" name="Freeform 122"/>
            <p:cNvSpPr/>
            <p:nvPr/>
          </p:nvSpPr>
          <p:spPr>
            <a:xfrm>
              <a:off x="644525" y="4238625"/>
              <a:ext cx="66675" cy="98425"/>
            </a:xfrm>
            <a:custGeom>
              <a:avLst/>
              <a:gdLst/>
              <a:ahLst/>
              <a:cxnLst/>
              <a:rect l="0" t="0" r="0" b="0"/>
              <a:pathLst>
                <a:path w="666750" h="984250">
                  <a:moveTo>
                    <a:pt x="31750" y="222250"/>
                  </a:moveTo>
                  <a:lnTo>
                    <a:pt x="31750" y="190500"/>
                  </a:lnTo>
                  <a:lnTo>
                    <a:pt x="95250" y="95250"/>
                  </a:lnTo>
                  <a:lnTo>
                    <a:pt x="127000" y="31750"/>
                  </a:lnTo>
                  <a:lnTo>
                    <a:pt x="222250" y="0"/>
                  </a:lnTo>
                  <a:lnTo>
                    <a:pt x="412750" y="0"/>
                  </a:lnTo>
                  <a:lnTo>
                    <a:pt x="508000" y="31750"/>
                  </a:lnTo>
                  <a:lnTo>
                    <a:pt x="571500" y="95250"/>
                  </a:lnTo>
                  <a:lnTo>
                    <a:pt x="603250" y="190500"/>
                  </a:lnTo>
                  <a:lnTo>
                    <a:pt x="603250" y="285750"/>
                  </a:lnTo>
                  <a:lnTo>
                    <a:pt x="571500" y="381000"/>
                  </a:lnTo>
                  <a:lnTo>
                    <a:pt x="476250" y="508000"/>
                  </a:lnTo>
                  <a:lnTo>
                    <a:pt x="0" y="984250"/>
                  </a:lnTo>
                  <a:lnTo>
                    <a:pt x="66675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16" name="Freeform 123"/>
            <p:cNvSpPr/>
            <p:nvPr/>
          </p:nvSpPr>
          <p:spPr>
            <a:xfrm>
              <a:off x="739775" y="4238625"/>
              <a:ext cx="63500" cy="98425"/>
            </a:xfrm>
            <a:custGeom>
              <a:avLst/>
              <a:gdLst/>
              <a:ahLst/>
              <a:cxnLst/>
              <a:rect l="0" t="0" r="0" b="0"/>
              <a:pathLst>
                <a:path w="635000" h="984250">
                  <a:moveTo>
                    <a:pt x="285750" y="0"/>
                  </a:moveTo>
                  <a:lnTo>
                    <a:pt x="127000" y="31750"/>
                  </a:lnTo>
                  <a:lnTo>
                    <a:pt x="31750" y="190500"/>
                  </a:lnTo>
                  <a:lnTo>
                    <a:pt x="0" y="412750"/>
                  </a:lnTo>
                  <a:lnTo>
                    <a:pt x="0" y="571500"/>
                  </a:lnTo>
                  <a:lnTo>
                    <a:pt x="31750" y="793750"/>
                  </a:lnTo>
                  <a:lnTo>
                    <a:pt x="127000" y="952500"/>
                  </a:lnTo>
                  <a:lnTo>
                    <a:pt x="285750" y="984250"/>
                  </a:lnTo>
                  <a:lnTo>
                    <a:pt x="381000" y="984250"/>
                  </a:lnTo>
                  <a:lnTo>
                    <a:pt x="508000" y="952500"/>
                  </a:lnTo>
                  <a:lnTo>
                    <a:pt x="603250" y="793750"/>
                  </a:lnTo>
                  <a:lnTo>
                    <a:pt x="635000" y="571500"/>
                  </a:lnTo>
                  <a:lnTo>
                    <a:pt x="635000" y="412750"/>
                  </a:lnTo>
                  <a:lnTo>
                    <a:pt x="603250" y="190500"/>
                  </a:lnTo>
                  <a:lnTo>
                    <a:pt x="508000" y="31750"/>
                  </a:lnTo>
                  <a:lnTo>
                    <a:pt x="381000" y="0"/>
                  </a:lnTo>
                  <a:lnTo>
                    <a:pt x="285750" y="0"/>
                  </a:lnTo>
                  <a:close/>
                  <a:moveTo>
                    <a:pt x="57150000" y="645477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17" name="Freeform 124"/>
            <p:cNvSpPr/>
            <p:nvPr/>
          </p:nvSpPr>
          <p:spPr>
            <a:xfrm>
              <a:off x="644525" y="3533775"/>
              <a:ext cx="69850" cy="63500"/>
            </a:xfrm>
            <a:custGeom>
              <a:avLst/>
              <a:gdLst/>
              <a:ahLst/>
              <a:cxnLst/>
              <a:rect l="0" t="0" r="0" b="0"/>
              <a:pathLst>
                <a:path w="698500" h="635000">
                  <a:moveTo>
                    <a:pt x="476250" y="0"/>
                  </a:moveTo>
                  <a:lnTo>
                    <a:pt x="0" y="635000"/>
                  </a:lnTo>
                  <a:lnTo>
                    <a:pt x="698500" y="63500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18" name="Freeform 125"/>
            <p:cNvSpPr/>
            <p:nvPr/>
          </p:nvSpPr>
          <p:spPr>
            <a:xfrm>
              <a:off x="692150" y="3533775"/>
              <a:ext cx="0" cy="98425"/>
            </a:xfrm>
            <a:custGeom>
              <a:avLst/>
              <a:gdLst/>
              <a:ahLst/>
              <a:cxnLst/>
              <a:rect l="0" t="0" r="0" b="0"/>
              <a:pathLst>
                <a:path h="984250">
                  <a:moveTo>
                    <a:pt x="0" y="0"/>
                  </a:moveTo>
                  <a:lnTo>
                    <a:pt x="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19" name="Freeform 126"/>
            <p:cNvSpPr/>
            <p:nvPr/>
          </p:nvSpPr>
          <p:spPr>
            <a:xfrm>
              <a:off x="739775" y="3533775"/>
              <a:ext cx="63500" cy="98425"/>
            </a:xfrm>
            <a:custGeom>
              <a:avLst/>
              <a:gdLst/>
              <a:ahLst/>
              <a:cxnLst/>
              <a:rect l="0" t="0" r="0" b="0"/>
              <a:pathLst>
                <a:path w="635000" h="984250">
                  <a:moveTo>
                    <a:pt x="285750" y="0"/>
                  </a:moveTo>
                  <a:lnTo>
                    <a:pt x="127000" y="31750"/>
                  </a:lnTo>
                  <a:lnTo>
                    <a:pt x="31750" y="190500"/>
                  </a:lnTo>
                  <a:lnTo>
                    <a:pt x="0" y="412750"/>
                  </a:lnTo>
                  <a:lnTo>
                    <a:pt x="0" y="539750"/>
                  </a:lnTo>
                  <a:lnTo>
                    <a:pt x="31750" y="793750"/>
                  </a:lnTo>
                  <a:lnTo>
                    <a:pt x="127000" y="920750"/>
                  </a:lnTo>
                  <a:lnTo>
                    <a:pt x="285750" y="984250"/>
                  </a:lnTo>
                  <a:lnTo>
                    <a:pt x="381000" y="984250"/>
                  </a:lnTo>
                  <a:lnTo>
                    <a:pt x="508000" y="920750"/>
                  </a:lnTo>
                  <a:lnTo>
                    <a:pt x="603250" y="793750"/>
                  </a:lnTo>
                  <a:lnTo>
                    <a:pt x="635000" y="539750"/>
                  </a:lnTo>
                  <a:lnTo>
                    <a:pt x="635000" y="412750"/>
                  </a:lnTo>
                  <a:lnTo>
                    <a:pt x="603250" y="190500"/>
                  </a:lnTo>
                  <a:lnTo>
                    <a:pt x="508000" y="31750"/>
                  </a:lnTo>
                  <a:lnTo>
                    <a:pt x="381000" y="0"/>
                  </a:lnTo>
                  <a:lnTo>
                    <a:pt x="285750" y="0"/>
                  </a:lnTo>
                  <a:close/>
                  <a:moveTo>
                    <a:pt x="64198500" y="7159625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20" name="Freeform 127"/>
            <p:cNvSpPr/>
            <p:nvPr/>
          </p:nvSpPr>
          <p:spPr>
            <a:xfrm>
              <a:off x="647700" y="2825750"/>
              <a:ext cx="63500" cy="101600"/>
            </a:xfrm>
            <a:custGeom>
              <a:avLst/>
              <a:gdLst/>
              <a:ahLst/>
              <a:cxnLst/>
              <a:rect l="0" t="0" r="0" b="0"/>
              <a:pathLst>
                <a:path w="635000" h="1016000">
                  <a:moveTo>
                    <a:pt x="571500" y="158750"/>
                  </a:moveTo>
                  <a:lnTo>
                    <a:pt x="539750" y="63500"/>
                  </a:lnTo>
                  <a:lnTo>
                    <a:pt x="381000" y="0"/>
                  </a:lnTo>
                  <a:lnTo>
                    <a:pt x="285750" y="0"/>
                  </a:lnTo>
                  <a:lnTo>
                    <a:pt x="158750" y="63500"/>
                  </a:lnTo>
                  <a:lnTo>
                    <a:pt x="63500" y="190500"/>
                  </a:lnTo>
                  <a:lnTo>
                    <a:pt x="0" y="444500"/>
                  </a:lnTo>
                  <a:lnTo>
                    <a:pt x="0" y="666750"/>
                  </a:lnTo>
                  <a:lnTo>
                    <a:pt x="63500" y="857250"/>
                  </a:lnTo>
                  <a:lnTo>
                    <a:pt x="158750" y="952500"/>
                  </a:lnTo>
                  <a:lnTo>
                    <a:pt x="285750" y="1016000"/>
                  </a:lnTo>
                  <a:lnTo>
                    <a:pt x="349250" y="1016000"/>
                  </a:lnTo>
                  <a:lnTo>
                    <a:pt x="476250" y="952500"/>
                  </a:lnTo>
                  <a:lnTo>
                    <a:pt x="571500" y="857250"/>
                  </a:lnTo>
                  <a:lnTo>
                    <a:pt x="635000" y="730250"/>
                  </a:lnTo>
                  <a:lnTo>
                    <a:pt x="635000" y="666750"/>
                  </a:lnTo>
                  <a:lnTo>
                    <a:pt x="571500" y="539750"/>
                  </a:lnTo>
                  <a:lnTo>
                    <a:pt x="476250" y="444500"/>
                  </a:lnTo>
                  <a:lnTo>
                    <a:pt x="349250" y="381000"/>
                  </a:lnTo>
                  <a:lnTo>
                    <a:pt x="285750" y="381000"/>
                  </a:lnTo>
                  <a:lnTo>
                    <a:pt x="158750" y="444500"/>
                  </a:lnTo>
                  <a:lnTo>
                    <a:pt x="63500" y="539750"/>
                  </a:lnTo>
                  <a:lnTo>
                    <a:pt x="0" y="666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21" name="Freeform 128"/>
            <p:cNvSpPr/>
            <p:nvPr/>
          </p:nvSpPr>
          <p:spPr>
            <a:xfrm>
              <a:off x="739775" y="2825750"/>
              <a:ext cx="63500" cy="101600"/>
            </a:xfrm>
            <a:custGeom>
              <a:avLst/>
              <a:gdLst/>
              <a:ahLst/>
              <a:cxnLst/>
              <a:rect l="0" t="0" r="0" b="0"/>
              <a:pathLst>
                <a:path w="635000" h="1016000">
                  <a:moveTo>
                    <a:pt x="285750" y="0"/>
                  </a:moveTo>
                  <a:lnTo>
                    <a:pt x="127000" y="63500"/>
                  </a:lnTo>
                  <a:lnTo>
                    <a:pt x="31750" y="190500"/>
                  </a:lnTo>
                  <a:lnTo>
                    <a:pt x="0" y="444500"/>
                  </a:lnTo>
                  <a:lnTo>
                    <a:pt x="0" y="571500"/>
                  </a:lnTo>
                  <a:lnTo>
                    <a:pt x="31750" y="825500"/>
                  </a:lnTo>
                  <a:lnTo>
                    <a:pt x="127000" y="952500"/>
                  </a:lnTo>
                  <a:lnTo>
                    <a:pt x="285750" y="1016000"/>
                  </a:lnTo>
                  <a:lnTo>
                    <a:pt x="381000" y="1016000"/>
                  </a:lnTo>
                  <a:lnTo>
                    <a:pt x="508000" y="952500"/>
                  </a:lnTo>
                  <a:lnTo>
                    <a:pt x="603250" y="825500"/>
                  </a:lnTo>
                  <a:lnTo>
                    <a:pt x="635000" y="571500"/>
                  </a:lnTo>
                  <a:lnTo>
                    <a:pt x="635000" y="444500"/>
                  </a:lnTo>
                  <a:lnTo>
                    <a:pt x="603250" y="190500"/>
                  </a:lnTo>
                  <a:lnTo>
                    <a:pt x="508000" y="63500"/>
                  </a:lnTo>
                  <a:lnTo>
                    <a:pt x="381000" y="0"/>
                  </a:lnTo>
                  <a:lnTo>
                    <a:pt x="285750" y="0"/>
                  </a:lnTo>
                  <a:close/>
                  <a:moveTo>
                    <a:pt x="71278750" y="78676500"/>
                  </a:move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22" name="Freeform 129"/>
            <p:cNvSpPr/>
            <p:nvPr/>
          </p:nvSpPr>
          <p:spPr>
            <a:xfrm>
              <a:off x="958850" y="4994275"/>
              <a:ext cx="5648325" cy="0"/>
            </a:xfrm>
            <a:custGeom>
              <a:avLst/>
              <a:gdLst/>
              <a:ahLst/>
              <a:cxnLst/>
              <a:rect l="0" t="0" r="0" b="0"/>
              <a:pathLst>
                <a:path w="56483250">
                  <a:moveTo>
                    <a:pt x="0" y="0"/>
                  </a:moveTo>
                  <a:lnTo>
                    <a:pt x="5648325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23" name="Freeform 130"/>
            <p:cNvSpPr/>
            <p:nvPr/>
          </p:nvSpPr>
          <p:spPr>
            <a:xfrm>
              <a:off x="958850" y="4889500"/>
              <a:ext cx="0" cy="104775"/>
            </a:xfrm>
            <a:custGeom>
              <a:avLst/>
              <a:gdLst/>
              <a:ahLst/>
              <a:cxnLst/>
              <a:rect l="0" t="0" r="0" b="0"/>
              <a:pathLst>
                <a:path h="1047750">
                  <a:moveTo>
                    <a:pt x="0" y="0"/>
                  </a:moveTo>
                  <a:lnTo>
                    <a:pt x="0" y="1047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24" name="Freeform 131"/>
            <p:cNvSpPr/>
            <p:nvPr/>
          </p:nvSpPr>
          <p:spPr>
            <a:xfrm>
              <a:off x="1149350"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25" name="Freeform 132"/>
            <p:cNvSpPr/>
            <p:nvPr/>
          </p:nvSpPr>
          <p:spPr>
            <a:xfrm>
              <a:off x="1336675"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26" name="Freeform 133"/>
            <p:cNvSpPr/>
            <p:nvPr/>
          </p:nvSpPr>
          <p:spPr>
            <a:xfrm>
              <a:off x="1524000"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27" name="Freeform 134"/>
            <p:cNvSpPr/>
            <p:nvPr/>
          </p:nvSpPr>
          <p:spPr>
            <a:xfrm>
              <a:off x="1711325"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28" name="Freeform 135"/>
            <p:cNvSpPr/>
            <p:nvPr/>
          </p:nvSpPr>
          <p:spPr>
            <a:xfrm>
              <a:off x="1901825" y="4889500"/>
              <a:ext cx="0" cy="104775"/>
            </a:xfrm>
            <a:custGeom>
              <a:avLst/>
              <a:gdLst/>
              <a:ahLst/>
              <a:cxnLst/>
              <a:rect l="0" t="0" r="0" b="0"/>
              <a:pathLst>
                <a:path h="1047750">
                  <a:moveTo>
                    <a:pt x="0" y="0"/>
                  </a:moveTo>
                  <a:lnTo>
                    <a:pt x="0" y="1047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29" name="Freeform 136"/>
            <p:cNvSpPr/>
            <p:nvPr/>
          </p:nvSpPr>
          <p:spPr>
            <a:xfrm>
              <a:off x="2089150"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30" name="Freeform 137"/>
            <p:cNvSpPr/>
            <p:nvPr/>
          </p:nvSpPr>
          <p:spPr>
            <a:xfrm>
              <a:off x="2276475"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31" name="Freeform 138"/>
            <p:cNvSpPr/>
            <p:nvPr/>
          </p:nvSpPr>
          <p:spPr>
            <a:xfrm>
              <a:off x="2466975"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32" name="Freeform 139"/>
            <p:cNvSpPr/>
            <p:nvPr/>
          </p:nvSpPr>
          <p:spPr>
            <a:xfrm>
              <a:off x="2654300"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33" name="Freeform 140"/>
            <p:cNvSpPr/>
            <p:nvPr/>
          </p:nvSpPr>
          <p:spPr>
            <a:xfrm>
              <a:off x="2841625" y="4889500"/>
              <a:ext cx="0" cy="104775"/>
            </a:xfrm>
            <a:custGeom>
              <a:avLst/>
              <a:gdLst/>
              <a:ahLst/>
              <a:cxnLst/>
              <a:rect l="0" t="0" r="0" b="0"/>
              <a:pathLst>
                <a:path h="1047750">
                  <a:moveTo>
                    <a:pt x="0" y="0"/>
                  </a:moveTo>
                  <a:lnTo>
                    <a:pt x="0" y="1047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34" name="Freeform 141"/>
            <p:cNvSpPr/>
            <p:nvPr/>
          </p:nvSpPr>
          <p:spPr>
            <a:xfrm>
              <a:off x="3028950"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35" name="Freeform 142"/>
            <p:cNvSpPr/>
            <p:nvPr/>
          </p:nvSpPr>
          <p:spPr>
            <a:xfrm>
              <a:off x="3219450"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36" name="Freeform 143"/>
            <p:cNvSpPr/>
            <p:nvPr/>
          </p:nvSpPr>
          <p:spPr>
            <a:xfrm>
              <a:off x="3406775"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37" name="Freeform 144"/>
            <p:cNvSpPr/>
            <p:nvPr/>
          </p:nvSpPr>
          <p:spPr>
            <a:xfrm>
              <a:off x="3594100"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38" name="Freeform 145"/>
            <p:cNvSpPr/>
            <p:nvPr/>
          </p:nvSpPr>
          <p:spPr>
            <a:xfrm>
              <a:off x="3784600" y="4889500"/>
              <a:ext cx="0" cy="104775"/>
            </a:xfrm>
            <a:custGeom>
              <a:avLst/>
              <a:gdLst/>
              <a:ahLst/>
              <a:cxnLst/>
              <a:rect l="0" t="0" r="0" b="0"/>
              <a:pathLst>
                <a:path h="1047750">
                  <a:moveTo>
                    <a:pt x="0" y="0"/>
                  </a:moveTo>
                  <a:lnTo>
                    <a:pt x="0" y="1047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39" name="Freeform 146"/>
            <p:cNvSpPr/>
            <p:nvPr/>
          </p:nvSpPr>
          <p:spPr>
            <a:xfrm>
              <a:off x="3971925"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40" name="Freeform 147"/>
            <p:cNvSpPr/>
            <p:nvPr/>
          </p:nvSpPr>
          <p:spPr>
            <a:xfrm>
              <a:off x="4159250"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41" name="Freeform 148"/>
            <p:cNvSpPr/>
            <p:nvPr/>
          </p:nvSpPr>
          <p:spPr>
            <a:xfrm>
              <a:off x="4346575"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42" name="Freeform 149"/>
            <p:cNvSpPr/>
            <p:nvPr/>
          </p:nvSpPr>
          <p:spPr>
            <a:xfrm>
              <a:off x="4537075"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43" name="Freeform 150"/>
            <p:cNvSpPr/>
            <p:nvPr/>
          </p:nvSpPr>
          <p:spPr>
            <a:xfrm>
              <a:off x="4724400" y="4889500"/>
              <a:ext cx="0" cy="104775"/>
            </a:xfrm>
            <a:custGeom>
              <a:avLst/>
              <a:gdLst/>
              <a:ahLst/>
              <a:cxnLst/>
              <a:rect l="0" t="0" r="0" b="0"/>
              <a:pathLst>
                <a:path h="1047750">
                  <a:moveTo>
                    <a:pt x="0" y="0"/>
                  </a:moveTo>
                  <a:lnTo>
                    <a:pt x="0" y="1047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44" name="Freeform 151"/>
            <p:cNvSpPr/>
            <p:nvPr/>
          </p:nvSpPr>
          <p:spPr>
            <a:xfrm>
              <a:off x="4911725"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45" name="Freeform 152"/>
            <p:cNvSpPr/>
            <p:nvPr/>
          </p:nvSpPr>
          <p:spPr>
            <a:xfrm>
              <a:off x="5099050"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46" name="Freeform 153"/>
            <p:cNvSpPr/>
            <p:nvPr/>
          </p:nvSpPr>
          <p:spPr>
            <a:xfrm>
              <a:off x="5289550"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47" name="Freeform 154"/>
            <p:cNvSpPr/>
            <p:nvPr/>
          </p:nvSpPr>
          <p:spPr>
            <a:xfrm>
              <a:off x="5476875"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48" name="Freeform 155"/>
            <p:cNvSpPr/>
            <p:nvPr/>
          </p:nvSpPr>
          <p:spPr>
            <a:xfrm>
              <a:off x="5664200" y="4889500"/>
              <a:ext cx="0" cy="104775"/>
            </a:xfrm>
            <a:custGeom>
              <a:avLst/>
              <a:gdLst/>
              <a:ahLst/>
              <a:cxnLst/>
              <a:rect l="0" t="0" r="0" b="0"/>
              <a:pathLst>
                <a:path h="1047750">
                  <a:moveTo>
                    <a:pt x="0" y="0"/>
                  </a:moveTo>
                  <a:lnTo>
                    <a:pt x="0" y="1047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49" name="Freeform 156"/>
            <p:cNvSpPr/>
            <p:nvPr/>
          </p:nvSpPr>
          <p:spPr>
            <a:xfrm>
              <a:off x="5854700"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50" name="Freeform 157"/>
            <p:cNvSpPr/>
            <p:nvPr/>
          </p:nvSpPr>
          <p:spPr>
            <a:xfrm>
              <a:off x="6042025"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51" name="Freeform 158"/>
            <p:cNvSpPr/>
            <p:nvPr/>
          </p:nvSpPr>
          <p:spPr>
            <a:xfrm>
              <a:off x="6229350"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52" name="Freeform 159"/>
            <p:cNvSpPr/>
            <p:nvPr/>
          </p:nvSpPr>
          <p:spPr>
            <a:xfrm>
              <a:off x="6416675"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53" name="Freeform 160"/>
            <p:cNvSpPr/>
            <p:nvPr/>
          </p:nvSpPr>
          <p:spPr>
            <a:xfrm>
              <a:off x="6607175" y="4889500"/>
              <a:ext cx="0" cy="104775"/>
            </a:xfrm>
            <a:custGeom>
              <a:avLst/>
              <a:gdLst/>
              <a:ahLst/>
              <a:cxnLst/>
              <a:rect l="0" t="0" r="0" b="0"/>
              <a:pathLst>
                <a:path h="1047750">
                  <a:moveTo>
                    <a:pt x="0" y="0"/>
                  </a:moveTo>
                  <a:lnTo>
                    <a:pt x="0" y="1047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54" name="Freeform 161"/>
            <p:cNvSpPr/>
            <p:nvPr/>
          </p:nvSpPr>
          <p:spPr>
            <a:xfrm>
              <a:off x="939800" y="5064125"/>
              <a:ext cx="25400" cy="98425"/>
            </a:xfrm>
            <a:custGeom>
              <a:avLst/>
              <a:gdLst/>
              <a:ahLst/>
              <a:cxnLst/>
              <a:rect l="0" t="0" r="0" b="0"/>
              <a:pathLst>
                <a:path w="254000" h="984250">
                  <a:moveTo>
                    <a:pt x="0" y="190500"/>
                  </a:moveTo>
                  <a:lnTo>
                    <a:pt x="95250" y="158750"/>
                  </a:lnTo>
                  <a:lnTo>
                    <a:pt x="254000" y="0"/>
                  </a:lnTo>
                  <a:lnTo>
                    <a:pt x="25400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55" name="Freeform 162"/>
            <p:cNvSpPr/>
            <p:nvPr/>
          </p:nvSpPr>
          <p:spPr>
            <a:xfrm>
              <a:off x="1866900" y="5064125"/>
              <a:ext cx="66675" cy="98425"/>
            </a:xfrm>
            <a:custGeom>
              <a:avLst/>
              <a:gdLst/>
              <a:ahLst/>
              <a:cxnLst/>
              <a:rect l="0" t="0" r="0" b="0"/>
              <a:pathLst>
                <a:path w="666750" h="984250">
                  <a:moveTo>
                    <a:pt x="63500" y="222250"/>
                  </a:moveTo>
                  <a:lnTo>
                    <a:pt x="63500" y="190500"/>
                  </a:lnTo>
                  <a:lnTo>
                    <a:pt x="95250" y="95250"/>
                  </a:lnTo>
                  <a:lnTo>
                    <a:pt x="158750" y="63500"/>
                  </a:lnTo>
                  <a:lnTo>
                    <a:pt x="254000" y="0"/>
                  </a:lnTo>
                  <a:lnTo>
                    <a:pt x="444500" y="0"/>
                  </a:lnTo>
                  <a:lnTo>
                    <a:pt x="539750" y="63500"/>
                  </a:lnTo>
                  <a:lnTo>
                    <a:pt x="571500" y="95250"/>
                  </a:lnTo>
                  <a:lnTo>
                    <a:pt x="635000" y="190500"/>
                  </a:lnTo>
                  <a:lnTo>
                    <a:pt x="635000" y="285750"/>
                  </a:lnTo>
                  <a:lnTo>
                    <a:pt x="571500" y="381000"/>
                  </a:lnTo>
                  <a:lnTo>
                    <a:pt x="476250" y="508000"/>
                  </a:lnTo>
                  <a:lnTo>
                    <a:pt x="0" y="984250"/>
                  </a:lnTo>
                  <a:lnTo>
                    <a:pt x="66675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56" name="Freeform 163"/>
            <p:cNvSpPr/>
            <p:nvPr/>
          </p:nvSpPr>
          <p:spPr>
            <a:xfrm>
              <a:off x="2809875" y="5064125"/>
              <a:ext cx="63500" cy="98425"/>
            </a:xfrm>
            <a:custGeom>
              <a:avLst/>
              <a:gdLst/>
              <a:ahLst/>
              <a:cxnLst/>
              <a:rect l="0" t="0" r="0" b="0"/>
              <a:pathLst>
                <a:path w="635000" h="984250">
                  <a:moveTo>
                    <a:pt x="95250" y="0"/>
                  </a:moveTo>
                  <a:lnTo>
                    <a:pt x="603250" y="0"/>
                  </a:lnTo>
                  <a:lnTo>
                    <a:pt x="317500" y="381000"/>
                  </a:lnTo>
                  <a:lnTo>
                    <a:pt x="476250" y="381000"/>
                  </a:lnTo>
                  <a:lnTo>
                    <a:pt x="571500" y="412750"/>
                  </a:lnTo>
                  <a:lnTo>
                    <a:pt x="603250" y="476250"/>
                  </a:lnTo>
                  <a:lnTo>
                    <a:pt x="635000" y="603250"/>
                  </a:lnTo>
                  <a:lnTo>
                    <a:pt x="635000" y="698500"/>
                  </a:lnTo>
                  <a:lnTo>
                    <a:pt x="603250" y="857250"/>
                  </a:lnTo>
                  <a:lnTo>
                    <a:pt x="508000" y="952500"/>
                  </a:lnTo>
                  <a:lnTo>
                    <a:pt x="381000" y="984250"/>
                  </a:lnTo>
                  <a:lnTo>
                    <a:pt x="222250" y="984250"/>
                  </a:lnTo>
                  <a:lnTo>
                    <a:pt x="95250" y="952500"/>
                  </a:lnTo>
                  <a:lnTo>
                    <a:pt x="31750" y="889000"/>
                  </a:lnTo>
                  <a:lnTo>
                    <a:pt x="0" y="793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57" name="Freeform 164"/>
            <p:cNvSpPr/>
            <p:nvPr/>
          </p:nvSpPr>
          <p:spPr>
            <a:xfrm>
              <a:off x="3749675" y="5064125"/>
              <a:ext cx="69850" cy="66675"/>
            </a:xfrm>
            <a:custGeom>
              <a:avLst/>
              <a:gdLst/>
              <a:ahLst/>
              <a:cxnLst/>
              <a:rect l="0" t="0" r="0" b="0"/>
              <a:pathLst>
                <a:path w="698500" h="666750">
                  <a:moveTo>
                    <a:pt x="476250" y="0"/>
                  </a:moveTo>
                  <a:lnTo>
                    <a:pt x="0" y="666750"/>
                  </a:lnTo>
                  <a:lnTo>
                    <a:pt x="698500" y="666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58" name="Freeform 165"/>
            <p:cNvSpPr/>
            <p:nvPr/>
          </p:nvSpPr>
          <p:spPr>
            <a:xfrm>
              <a:off x="3797300" y="5064125"/>
              <a:ext cx="0" cy="98425"/>
            </a:xfrm>
            <a:custGeom>
              <a:avLst/>
              <a:gdLst/>
              <a:ahLst/>
              <a:cxnLst/>
              <a:rect l="0" t="0" r="0" b="0"/>
              <a:pathLst>
                <a:path h="984250">
                  <a:moveTo>
                    <a:pt x="0" y="0"/>
                  </a:moveTo>
                  <a:lnTo>
                    <a:pt x="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59" name="Freeform 166"/>
            <p:cNvSpPr/>
            <p:nvPr/>
          </p:nvSpPr>
          <p:spPr>
            <a:xfrm>
              <a:off x="4692650" y="5064125"/>
              <a:ext cx="63500" cy="98425"/>
            </a:xfrm>
            <a:custGeom>
              <a:avLst/>
              <a:gdLst/>
              <a:ahLst/>
              <a:cxnLst/>
              <a:rect l="0" t="0" r="0" b="0"/>
              <a:pathLst>
                <a:path w="635000" h="984250">
                  <a:moveTo>
                    <a:pt x="539750" y="0"/>
                  </a:moveTo>
                  <a:lnTo>
                    <a:pt x="95250" y="0"/>
                  </a:lnTo>
                  <a:lnTo>
                    <a:pt x="31750" y="412750"/>
                  </a:lnTo>
                  <a:lnTo>
                    <a:pt x="95250" y="381000"/>
                  </a:lnTo>
                  <a:lnTo>
                    <a:pt x="222250" y="317500"/>
                  </a:lnTo>
                  <a:lnTo>
                    <a:pt x="349250" y="317500"/>
                  </a:lnTo>
                  <a:lnTo>
                    <a:pt x="508000" y="381000"/>
                  </a:lnTo>
                  <a:lnTo>
                    <a:pt x="603250" y="476250"/>
                  </a:lnTo>
                  <a:lnTo>
                    <a:pt x="635000" y="603250"/>
                  </a:lnTo>
                  <a:lnTo>
                    <a:pt x="635000" y="698500"/>
                  </a:lnTo>
                  <a:lnTo>
                    <a:pt x="603250" y="857250"/>
                  </a:lnTo>
                  <a:lnTo>
                    <a:pt x="508000" y="952500"/>
                  </a:lnTo>
                  <a:lnTo>
                    <a:pt x="349250" y="984250"/>
                  </a:lnTo>
                  <a:lnTo>
                    <a:pt x="222250" y="984250"/>
                  </a:lnTo>
                  <a:lnTo>
                    <a:pt x="95250" y="952500"/>
                  </a:lnTo>
                  <a:lnTo>
                    <a:pt x="31750" y="889000"/>
                  </a:lnTo>
                  <a:lnTo>
                    <a:pt x="0" y="793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60" name="Freeform 167"/>
            <p:cNvSpPr/>
            <p:nvPr/>
          </p:nvSpPr>
          <p:spPr>
            <a:xfrm>
              <a:off x="5635625" y="5064125"/>
              <a:ext cx="63500" cy="98425"/>
            </a:xfrm>
            <a:custGeom>
              <a:avLst/>
              <a:gdLst/>
              <a:ahLst/>
              <a:cxnLst/>
              <a:rect l="0" t="0" r="0" b="0"/>
              <a:pathLst>
                <a:path w="635000" h="984250">
                  <a:moveTo>
                    <a:pt x="571500" y="158750"/>
                  </a:moveTo>
                  <a:lnTo>
                    <a:pt x="539750" y="63500"/>
                  </a:lnTo>
                  <a:lnTo>
                    <a:pt x="381000" y="0"/>
                  </a:lnTo>
                  <a:lnTo>
                    <a:pt x="285750" y="0"/>
                  </a:lnTo>
                  <a:lnTo>
                    <a:pt x="158750" y="63500"/>
                  </a:lnTo>
                  <a:lnTo>
                    <a:pt x="63500" y="190500"/>
                  </a:lnTo>
                  <a:lnTo>
                    <a:pt x="0" y="412750"/>
                  </a:lnTo>
                  <a:lnTo>
                    <a:pt x="0" y="666750"/>
                  </a:lnTo>
                  <a:lnTo>
                    <a:pt x="63500" y="857250"/>
                  </a:lnTo>
                  <a:lnTo>
                    <a:pt x="158750" y="952500"/>
                  </a:lnTo>
                  <a:lnTo>
                    <a:pt x="285750" y="984250"/>
                  </a:lnTo>
                  <a:lnTo>
                    <a:pt x="349250" y="984250"/>
                  </a:lnTo>
                  <a:lnTo>
                    <a:pt x="476250" y="952500"/>
                  </a:lnTo>
                  <a:lnTo>
                    <a:pt x="571500" y="857250"/>
                  </a:lnTo>
                  <a:lnTo>
                    <a:pt x="635000" y="698500"/>
                  </a:lnTo>
                  <a:lnTo>
                    <a:pt x="635000" y="666750"/>
                  </a:lnTo>
                  <a:lnTo>
                    <a:pt x="571500" y="508000"/>
                  </a:lnTo>
                  <a:lnTo>
                    <a:pt x="476250" y="412750"/>
                  </a:lnTo>
                  <a:lnTo>
                    <a:pt x="349250" y="381000"/>
                  </a:lnTo>
                  <a:lnTo>
                    <a:pt x="285750" y="381000"/>
                  </a:lnTo>
                  <a:lnTo>
                    <a:pt x="158750" y="412750"/>
                  </a:lnTo>
                  <a:lnTo>
                    <a:pt x="63500" y="508000"/>
                  </a:lnTo>
                  <a:lnTo>
                    <a:pt x="0" y="666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61" name="Freeform 168"/>
            <p:cNvSpPr/>
            <p:nvPr/>
          </p:nvSpPr>
          <p:spPr>
            <a:xfrm>
              <a:off x="6591300" y="5064125"/>
              <a:ext cx="47625" cy="98425"/>
            </a:xfrm>
            <a:custGeom>
              <a:avLst/>
              <a:gdLst/>
              <a:ahLst/>
              <a:cxnLst/>
              <a:rect l="0" t="0" r="0" b="0"/>
              <a:pathLst>
                <a:path w="476250" h="984250">
                  <a:moveTo>
                    <a:pt x="476250" y="0"/>
                  </a:moveTo>
                  <a:lnTo>
                    <a:pt x="0" y="9842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62" name="Freeform 169"/>
            <p:cNvSpPr/>
            <p:nvPr/>
          </p:nvSpPr>
          <p:spPr>
            <a:xfrm>
              <a:off x="6572250" y="5064125"/>
              <a:ext cx="66675" cy="0"/>
            </a:xfrm>
            <a:custGeom>
              <a:avLst/>
              <a:gdLst/>
              <a:ahLst/>
              <a:cxnLst/>
              <a:rect l="0" t="0" r="0" b="0"/>
              <a:pathLst>
                <a:path w="666750">
                  <a:moveTo>
                    <a:pt x="0" y="0"/>
                  </a:moveTo>
                  <a:lnTo>
                    <a:pt x="66675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63" name="Freeform 170"/>
            <p:cNvSpPr/>
            <p:nvPr/>
          </p:nvSpPr>
          <p:spPr>
            <a:xfrm>
              <a:off x="958850" y="3213100"/>
              <a:ext cx="5648325" cy="1781175"/>
            </a:xfrm>
            <a:custGeom>
              <a:avLst/>
              <a:gdLst/>
              <a:ahLst/>
              <a:cxnLst/>
              <a:rect l="0" t="0" r="0" b="0"/>
              <a:pathLst>
                <a:path w="56483250" h="17811750">
                  <a:moveTo>
                    <a:pt x="0" y="17811750"/>
                  </a:moveTo>
                  <a:lnTo>
                    <a:pt x="4730750" y="17811750"/>
                  </a:lnTo>
                  <a:lnTo>
                    <a:pt x="4730750" y="14319250"/>
                  </a:lnTo>
                  <a:lnTo>
                    <a:pt x="7080250" y="14319250"/>
                  </a:lnTo>
                  <a:lnTo>
                    <a:pt x="7080250" y="9525000"/>
                  </a:lnTo>
                  <a:lnTo>
                    <a:pt x="9429750" y="9525000"/>
                  </a:lnTo>
                  <a:lnTo>
                    <a:pt x="9429750" y="5873750"/>
                  </a:lnTo>
                  <a:lnTo>
                    <a:pt x="11779250" y="5873750"/>
                  </a:lnTo>
                  <a:lnTo>
                    <a:pt x="11779250" y="3079750"/>
                  </a:lnTo>
                  <a:lnTo>
                    <a:pt x="14128750" y="3079750"/>
                  </a:lnTo>
                  <a:lnTo>
                    <a:pt x="14128750" y="1206500"/>
                  </a:lnTo>
                  <a:lnTo>
                    <a:pt x="16478250" y="1206500"/>
                  </a:lnTo>
                  <a:lnTo>
                    <a:pt x="16478250" y="317500"/>
                  </a:lnTo>
                  <a:lnTo>
                    <a:pt x="18827750" y="317500"/>
                  </a:lnTo>
                  <a:lnTo>
                    <a:pt x="18827750" y="0"/>
                  </a:lnTo>
                  <a:lnTo>
                    <a:pt x="21177250" y="0"/>
                  </a:lnTo>
                  <a:lnTo>
                    <a:pt x="21177250" y="1047750"/>
                  </a:lnTo>
                  <a:lnTo>
                    <a:pt x="23526750" y="1047750"/>
                  </a:lnTo>
                  <a:lnTo>
                    <a:pt x="23526750" y="4699000"/>
                  </a:lnTo>
                  <a:lnTo>
                    <a:pt x="25876250" y="4699000"/>
                  </a:lnTo>
                  <a:lnTo>
                    <a:pt x="25876250" y="7112000"/>
                  </a:lnTo>
                  <a:lnTo>
                    <a:pt x="28257500" y="7112000"/>
                  </a:lnTo>
                  <a:lnTo>
                    <a:pt x="28257500" y="8763000"/>
                  </a:lnTo>
                  <a:lnTo>
                    <a:pt x="30607000" y="8763000"/>
                  </a:lnTo>
                  <a:lnTo>
                    <a:pt x="30607000" y="12128500"/>
                  </a:lnTo>
                  <a:lnTo>
                    <a:pt x="32956500" y="12128500"/>
                  </a:lnTo>
                  <a:lnTo>
                    <a:pt x="32956500" y="16319500"/>
                  </a:lnTo>
                  <a:lnTo>
                    <a:pt x="35306000" y="16319500"/>
                  </a:lnTo>
                  <a:lnTo>
                    <a:pt x="35306000" y="17811750"/>
                  </a:lnTo>
                  <a:lnTo>
                    <a:pt x="56483250" y="17811750"/>
                  </a:lnTo>
                </a:path>
              </a:pathLst>
            </a:custGeom>
            <a:solidFill>
              <a:srgbClr val="FF0000">
                <a:alpha val="100000"/>
              </a:srgbClr>
            </a:solidFill>
            <a:ln w="3175">
              <a:noFill/>
            </a:ln>
          </p:spPr>
          <p:style>
            <a:lnRef idx="2">
              <a:schemeClr val="accent1">
                <a:shade val="50000"/>
              </a:schemeClr>
            </a:lnRef>
            <a:fillRef idx="1">
              <a:schemeClr val="accent1"/>
            </a:fillRef>
            <a:effectRef idx="0">
              <a:schemeClr val="accent1"/>
            </a:effectRef>
            <a:fontRef idx="minor">
              <a:schemeClr val="lt1"/>
            </a:fontRef>
          </p:style>
        </p:sp>
        <p:sp>
          <p:nvSpPr>
            <p:cNvPr id="264" name="Freeform 171"/>
            <p:cNvSpPr/>
            <p:nvPr/>
          </p:nvSpPr>
          <p:spPr>
            <a:xfrm>
              <a:off x="958850" y="3213100"/>
              <a:ext cx="5648325" cy="1781175"/>
            </a:xfrm>
            <a:custGeom>
              <a:avLst/>
              <a:gdLst/>
              <a:ahLst/>
              <a:cxnLst/>
              <a:rect l="0" t="0" r="0" b="0"/>
              <a:pathLst>
                <a:path w="56483250" h="17811750">
                  <a:moveTo>
                    <a:pt x="0" y="17811750"/>
                  </a:moveTo>
                  <a:lnTo>
                    <a:pt x="4730750" y="17811750"/>
                  </a:lnTo>
                  <a:lnTo>
                    <a:pt x="4730750" y="14319250"/>
                  </a:lnTo>
                  <a:lnTo>
                    <a:pt x="7080250" y="14319250"/>
                  </a:lnTo>
                  <a:lnTo>
                    <a:pt x="7080250" y="9525000"/>
                  </a:lnTo>
                  <a:lnTo>
                    <a:pt x="9429750" y="9525000"/>
                  </a:lnTo>
                  <a:lnTo>
                    <a:pt x="9429750" y="5873750"/>
                  </a:lnTo>
                  <a:lnTo>
                    <a:pt x="11779250" y="5873750"/>
                  </a:lnTo>
                  <a:lnTo>
                    <a:pt x="11779250" y="3079750"/>
                  </a:lnTo>
                  <a:lnTo>
                    <a:pt x="14128750" y="3079750"/>
                  </a:lnTo>
                  <a:lnTo>
                    <a:pt x="14128750" y="1206500"/>
                  </a:lnTo>
                  <a:lnTo>
                    <a:pt x="16478250" y="1206500"/>
                  </a:lnTo>
                  <a:lnTo>
                    <a:pt x="16478250" y="317500"/>
                  </a:lnTo>
                  <a:lnTo>
                    <a:pt x="18827750" y="317500"/>
                  </a:lnTo>
                  <a:lnTo>
                    <a:pt x="18827750" y="0"/>
                  </a:lnTo>
                  <a:lnTo>
                    <a:pt x="21177250" y="0"/>
                  </a:lnTo>
                  <a:lnTo>
                    <a:pt x="21177250" y="1047750"/>
                  </a:lnTo>
                  <a:lnTo>
                    <a:pt x="23526750" y="1047750"/>
                  </a:lnTo>
                  <a:lnTo>
                    <a:pt x="23526750" y="4699000"/>
                  </a:lnTo>
                  <a:lnTo>
                    <a:pt x="25876250" y="4699000"/>
                  </a:lnTo>
                  <a:lnTo>
                    <a:pt x="25876250" y="7112000"/>
                  </a:lnTo>
                  <a:lnTo>
                    <a:pt x="28257500" y="7112000"/>
                  </a:lnTo>
                  <a:lnTo>
                    <a:pt x="28257500" y="8763000"/>
                  </a:lnTo>
                  <a:lnTo>
                    <a:pt x="30607000" y="8763000"/>
                  </a:lnTo>
                  <a:lnTo>
                    <a:pt x="30607000" y="12128500"/>
                  </a:lnTo>
                  <a:lnTo>
                    <a:pt x="32956500" y="12128500"/>
                  </a:lnTo>
                  <a:lnTo>
                    <a:pt x="32956500" y="16319500"/>
                  </a:lnTo>
                  <a:lnTo>
                    <a:pt x="35306000" y="16319500"/>
                  </a:lnTo>
                  <a:lnTo>
                    <a:pt x="35306000" y="17811750"/>
                  </a:lnTo>
                  <a:lnTo>
                    <a:pt x="56483250" y="17811750"/>
                  </a:lnTo>
                </a:path>
              </a:pathLst>
            </a:custGeom>
            <a:noFill/>
            <a:ln w="3175" cap="flat" cmpd="sng">
              <a:solidFill>
                <a:srgbClr val="FF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65" name="Freeform 172"/>
            <p:cNvSpPr/>
            <p:nvPr/>
          </p:nvSpPr>
          <p:spPr>
            <a:xfrm>
              <a:off x="958850" y="2524125"/>
              <a:ext cx="0" cy="2470150"/>
            </a:xfrm>
            <a:custGeom>
              <a:avLst/>
              <a:gdLst/>
              <a:ahLst/>
              <a:cxnLst/>
              <a:rect l="0" t="0" r="0" b="0"/>
              <a:pathLst>
                <a:path h="24701500">
                  <a:moveTo>
                    <a:pt x="0" y="2470150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66" name="Freeform 173"/>
            <p:cNvSpPr/>
            <p:nvPr/>
          </p:nvSpPr>
          <p:spPr>
            <a:xfrm>
              <a:off x="958850" y="4994275"/>
              <a:ext cx="107950" cy="0"/>
            </a:xfrm>
            <a:custGeom>
              <a:avLst/>
              <a:gdLst/>
              <a:ahLst/>
              <a:cxnLst/>
              <a:rect l="0" t="0" r="0" b="0"/>
              <a:pathLst>
                <a:path w="1079500">
                  <a:moveTo>
                    <a:pt x="107950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67" name="Freeform 174"/>
            <p:cNvSpPr/>
            <p:nvPr/>
          </p:nvSpPr>
          <p:spPr>
            <a:xfrm>
              <a:off x="958850" y="4816475"/>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68" name="Freeform 175"/>
            <p:cNvSpPr/>
            <p:nvPr/>
          </p:nvSpPr>
          <p:spPr>
            <a:xfrm>
              <a:off x="958850" y="4641850"/>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69" name="Freeform 176"/>
            <p:cNvSpPr/>
            <p:nvPr/>
          </p:nvSpPr>
          <p:spPr>
            <a:xfrm>
              <a:off x="958850" y="4464050"/>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70" name="Freeform 177"/>
            <p:cNvSpPr/>
            <p:nvPr/>
          </p:nvSpPr>
          <p:spPr>
            <a:xfrm>
              <a:off x="958850" y="4289425"/>
              <a:ext cx="107950" cy="0"/>
            </a:xfrm>
            <a:custGeom>
              <a:avLst/>
              <a:gdLst/>
              <a:ahLst/>
              <a:cxnLst/>
              <a:rect l="0" t="0" r="0" b="0"/>
              <a:pathLst>
                <a:path w="1079500">
                  <a:moveTo>
                    <a:pt x="107950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71" name="Freeform 178"/>
            <p:cNvSpPr/>
            <p:nvPr/>
          </p:nvSpPr>
          <p:spPr>
            <a:xfrm>
              <a:off x="958850" y="4111625"/>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72" name="Freeform 179"/>
            <p:cNvSpPr/>
            <p:nvPr/>
          </p:nvSpPr>
          <p:spPr>
            <a:xfrm>
              <a:off x="958850" y="3933825"/>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73" name="Freeform 180"/>
            <p:cNvSpPr/>
            <p:nvPr/>
          </p:nvSpPr>
          <p:spPr>
            <a:xfrm>
              <a:off x="958850" y="3759200"/>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74" name="Freeform 181"/>
            <p:cNvSpPr/>
            <p:nvPr/>
          </p:nvSpPr>
          <p:spPr>
            <a:xfrm>
              <a:off x="958850" y="3581400"/>
              <a:ext cx="107950" cy="0"/>
            </a:xfrm>
            <a:custGeom>
              <a:avLst/>
              <a:gdLst/>
              <a:ahLst/>
              <a:cxnLst/>
              <a:rect l="0" t="0" r="0" b="0"/>
              <a:pathLst>
                <a:path w="1079500">
                  <a:moveTo>
                    <a:pt x="107950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75" name="Freeform 182"/>
            <p:cNvSpPr/>
            <p:nvPr/>
          </p:nvSpPr>
          <p:spPr>
            <a:xfrm>
              <a:off x="958850" y="3406775"/>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76" name="Freeform 183"/>
            <p:cNvSpPr/>
            <p:nvPr/>
          </p:nvSpPr>
          <p:spPr>
            <a:xfrm>
              <a:off x="958850" y="3228975"/>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77" name="Freeform 184"/>
            <p:cNvSpPr/>
            <p:nvPr/>
          </p:nvSpPr>
          <p:spPr>
            <a:xfrm>
              <a:off x="958850" y="3054350"/>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78" name="Freeform 185"/>
            <p:cNvSpPr/>
            <p:nvPr/>
          </p:nvSpPr>
          <p:spPr>
            <a:xfrm>
              <a:off x="958850" y="2876550"/>
              <a:ext cx="107950" cy="0"/>
            </a:xfrm>
            <a:custGeom>
              <a:avLst/>
              <a:gdLst/>
              <a:ahLst/>
              <a:cxnLst/>
              <a:rect l="0" t="0" r="0" b="0"/>
              <a:pathLst>
                <a:path w="1079500">
                  <a:moveTo>
                    <a:pt x="107950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79" name="Freeform 186"/>
            <p:cNvSpPr/>
            <p:nvPr/>
          </p:nvSpPr>
          <p:spPr>
            <a:xfrm>
              <a:off x="958850" y="2876550"/>
              <a:ext cx="107950" cy="0"/>
            </a:xfrm>
            <a:custGeom>
              <a:avLst/>
              <a:gdLst/>
              <a:ahLst/>
              <a:cxnLst/>
              <a:rect l="0" t="0" r="0" b="0"/>
              <a:pathLst>
                <a:path w="1079500">
                  <a:moveTo>
                    <a:pt x="107950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80" name="Freeform 187"/>
            <p:cNvSpPr/>
            <p:nvPr/>
          </p:nvSpPr>
          <p:spPr>
            <a:xfrm>
              <a:off x="958850" y="2698750"/>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81" name="Freeform 188"/>
            <p:cNvSpPr/>
            <p:nvPr/>
          </p:nvSpPr>
          <p:spPr>
            <a:xfrm>
              <a:off x="958850" y="2524125"/>
              <a:ext cx="53975" cy="0"/>
            </a:xfrm>
            <a:custGeom>
              <a:avLst/>
              <a:gdLst/>
              <a:ahLst/>
              <a:cxnLst/>
              <a:rect l="0" t="0" r="0" b="0"/>
              <a:pathLst>
                <a:path w="539750">
                  <a:moveTo>
                    <a:pt x="539750" y="0"/>
                  </a:moveTo>
                  <a:lnTo>
                    <a:pt x="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82" name="Freeform 189"/>
            <p:cNvSpPr/>
            <p:nvPr/>
          </p:nvSpPr>
          <p:spPr>
            <a:xfrm>
              <a:off x="958850" y="4994275"/>
              <a:ext cx="5648325" cy="0"/>
            </a:xfrm>
            <a:custGeom>
              <a:avLst/>
              <a:gdLst/>
              <a:ahLst/>
              <a:cxnLst/>
              <a:rect l="0" t="0" r="0" b="0"/>
              <a:pathLst>
                <a:path w="56483250">
                  <a:moveTo>
                    <a:pt x="0" y="0"/>
                  </a:moveTo>
                  <a:lnTo>
                    <a:pt x="56483250" y="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83" name="Freeform 190"/>
            <p:cNvSpPr/>
            <p:nvPr/>
          </p:nvSpPr>
          <p:spPr>
            <a:xfrm>
              <a:off x="958850" y="4889500"/>
              <a:ext cx="0" cy="104775"/>
            </a:xfrm>
            <a:custGeom>
              <a:avLst/>
              <a:gdLst/>
              <a:ahLst/>
              <a:cxnLst/>
              <a:rect l="0" t="0" r="0" b="0"/>
              <a:pathLst>
                <a:path h="1047750">
                  <a:moveTo>
                    <a:pt x="0" y="0"/>
                  </a:moveTo>
                  <a:lnTo>
                    <a:pt x="0" y="1047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84" name="Freeform 191"/>
            <p:cNvSpPr/>
            <p:nvPr/>
          </p:nvSpPr>
          <p:spPr>
            <a:xfrm>
              <a:off x="1149350"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85" name="Freeform 192"/>
            <p:cNvSpPr/>
            <p:nvPr/>
          </p:nvSpPr>
          <p:spPr>
            <a:xfrm>
              <a:off x="1336675"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86" name="Freeform 193"/>
            <p:cNvSpPr/>
            <p:nvPr/>
          </p:nvSpPr>
          <p:spPr>
            <a:xfrm>
              <a:off x="1524000"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87" name="Freeform 194"/>
            <p:cNvSpPr/>
            <p:nvPr/>
          </p:nvSpPr>
          <p:spPr>
            <a:xfrm>
              <a:off x="1711325"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88" name="Freeform 195"/>
            <p:cNvSpPr/>
            <p:nvPr/>
          </p:nvSpPr>
          <p:spPr>
            <a:xfrm>
              <a:off x="1901825" y="4889500"/>
              <a:ext cx="0" cy="104775"/>
            </a:xfrm>
            <a:custGeom>
              <a:avLst/>
              <a:gdLst/>
              <a:ahLst/>
              <a:cxnLst/>
              <a:rect l="0" t="0" r="0" b="0"/>
              <a:pathLst>
                <a:path h="1047750">
                  <a:moveTo>
                    <a:pt x="0" y="0"/>
                  </a:moveTo>
                  <a:lnTo>
                    <a:pt x="0" y="1047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89" name="Freeform 196"/>
            <p:cNvSpPr/>
            <p:nvPr/>
          </p:nvSpPr>
          <p:spPr>
            <a:xfrm>
              <a:off x="2089150"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90" name="Freeform 197"/>
            <p:cNvSpPr/>
            <p:nvPr/>
          </p:nvSpPr>
          <p:spPr>
            <a:xfrm>
              <a:off x="2276475"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91" name="Freeform 198"/>
            <p:cNvSpPr/>
            <p:nvPr/>
          </p:nvSpPr>
          <p:spPr>
            <a:xfrm>
              <a:off x="2466975"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92" name="Freeform 199"/>
            <p:cNvSpPr/>
            <p:nvPr/>
          </p:nvSpPr>
          <p:spPr>
            <a:xfrm>
              <a:off x="2654300"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93" name="Freeform 200"/>
            <p:cNvSpPr/>
            <p:nvPr/>
          </p:nvSpPr>
          <p:spPr>
            <a:xfrm>
              <a:off x="2841625" y="4889500"/>
              <a:ext cx="0" cy="104775"/>
            </a:xfrm>
            <a:custGeom>
              <a:avLst/>
              <a:gdLst/>
              <a:ahLst/>
              <a:cxnLst/>
              <a:rect l="0" t="0" r="0" b="0"/>
              <a:pathLst>
                <a:path h="1047750">
                  <a:moveTo>
                    <a:pt x="0" y="0"/>
                  </a:moveTo>
                  <a:lnTo>
                    <a:pt x="0" y="1047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94" name="Freeform 201"/>
            <p:cNvSpPr/>
            <p:nvPr/>
          </p:nvSpPr>
          <p:spPr>
            <a:xfrm>
              <a:off x="3028950"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95" name="Freeform 202"/>
            <p:cNvSpPr/>
            <p:nvPr/>
          </p:nvSpPr>
          <p:spPr>
            <a:xfrm>
              <a:off x="3219450"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96" name="Freeform 203"/>
            <p:cNvSpPr/>
            <p:nvPr/>
          </p:nvSpPr>
          <p:spPr>
            <a:xfrm>
              <a:off x="3406775"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97" name="Freeform 204"/>
            <p:cNvSpPr/>
            <p:nvPr/>
          </p:nvSpPr>
          <p:spPr>
            <a:xfrm>
              <a:off x="3594100"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98" name="Freeform 205"/>
            <p:cNvSpPr/>
            <p:nvPr/>
          </p:nvSpPr>
          <p:spPr>
            <a:xfrm>
              <a:off x="3784600" y="4889500"/>
              <a:ext cx="0" cy="104775"/>
            </a:xfrm>
            <a:custGeom>
              <a:avLst/>
              <a:gdLst/>
              <a:ahLst/>
              <a:cxnLst/>
              <a:rect l="0" t="0" r="0" b="0"/>
              <a:pathLst>
                <a:path h="1047750">
                  <a:moveTo>
                    <a:pt x="0" y="0"/>
                  </a:moveTo>
                  <a:lnTo>
                    <a:pt x="0" y="1047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299" name="Freeform 206"/>
            <p:cNvSpPr/>
            <p:nvPr/>
          </p:nvSpPr>
          <p:spPr>
            <a:xfrm>
              <a:off x="3971925"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00" name="Freeform 207"/>
            <p:cNvSpPr/>
            <p:nvPr/>
          </p:nvSpPr>
          <p:spPr>
            <a:xfrm>
              <a:off x="4159250"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01" name="Freeform 208"/>
            <p:cNvSpPr/>
            <p:nvPr/>
          </p:nvSpPr>
          <p:spPr>
            <a:xfrm>
              <a:off x="4346575"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02" name="Freeform 209"/>
            <p:cNvSpPr/>
            <p:nvPr/>
          </p:nvSpPr>
          <p:spPr>
            <a:xfrm>
              <a:off x="4537075"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03" name="Freeform 210"/>
            <p:cNvSpPr/>
            <p:nvPr/>
          </p:nvSpPr>
          <p:spPr>
            <a:xfrm>
              <a:off x="4724400" y="4889500"/>
              <a:ext cx="0" cy="104775"/>
            </a:xfrm>
            <a:custGeom>
              <a:avLst/>
              <a:gdLst/>
              <a:ahLst/>
              <a:cxnLst/>
              <a:rect l="0" t="0" r="0" b="0"/>
              <a:pathLst>
                <a:path h="1047750">
                  <a:moveTo>
                    <a:pt x="0" y="0"/>
                  </a:moveTo>
                  <a:lnTo>
                    <a:pt x="0" y="1047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04" name="Freeform 211"/>
            <p:cNvSpPr/>
            <p:nvPr/>
          </p:nvSpPr>
          <p:spPr>
            <a:xfrm>
              <a:off x="4911725"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05" name="Freeform 212"/>
            <p:cNvSpPr/>
            <p:nvPr/>
          </p:nvSpPr>
          <p:spPr>
            <a:xfrm>
              <a:off x="5099050"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06" name="Freeform 213"/>
            <p:cNvSpPr/>
            <p:nvPr/>
          </p:nvSpPr>
          <p:spPr>
            <a:xfrm>
              <a:off x="5289550"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07" name="Freeform 214"/>
            <p:cNvSpPr/>
            <p:nvPr/>
          </p:nvSpPr>
          <p:spPr>
            <a:xfrm>
              <a:off x="5476875"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08" name="Freeform 215"/>
            <p:cNvSpPr/>
            <p:nvPr/>
          </p:nvSpPr>
          <p:spPr>
            <a:xfrm>
              <a:off x="5664200" y="4889500"/>
              <a:ext cx="0" cy="104775"/>
            </a:xfrm>
            <a:custGeom>
              <a:avLst/>
              <a:gdLst/>
              <a:ahLst/>
              <a:cxnLst/>
              <a:rect l="0" t="0" r="0" b="0"/>
              <a:pathLst>
                <a:path h="1047750">
                  <a:moveTo>
                    <a:pt x="0" y="0"/>
                  </a:moveTo>
                  <a:lnTo>
                    <a:pt x="0" y="1047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09" name="Freeform 216"/>
            <p:cNvSpPr/>
            <p:nvPr/>
          </p:nvSpPr>
          <p:spPr>
            <a:xfrm>
              <a:off x="5854700"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10" name="Freeform 217"/>
            <p:cNvSpPr/>
            <p:nvPr/>
          </p:nvSpPr>
          <p:spPr>
            <a:xfrm>
              <a:off x="6042025"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11" name="Freeform 218"/>
            <p:cNvSpPr/>
            <p:nvPr/>
          </p:nvSpPr>
          <p:spPr>
            <a:xfrm>
              <a:off x="6229350"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12" name="Freeform 219"/>
            <p:cNvSpPr/>
            <p:nvPr/>
          </p:nvSpPr>
          <p:spPr>
            <a:xfrm>
              <a:off x="6416675" y="4940300"/>
              <a:ext cx="0" cy="53975"/>
            </a:xfrm>
            <a:custGeom>
              <a:avLst/>
              <a:gdLst/>
              <a:ahLst/>
              <a:cxnLst/>
              <a:rect l="0" t="0" r="0" b="0"/>
              <a:pathLst>
                <a:path h="539750">
                  <a:moveTo>
                    <a:pt x="0" y="0"/>
                  </a:moveTo>
                  <a:lnTo>
                    <a:pt x="0" y="539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sp>
          <p:nvSpPr>
            <p:cNvPr id="313" name="Freeform 220"/>
            <p:cNvSpPr/>
            <p:nvPr/>
          </p:nvSpPr>
          <p:spPr>
            <a:xfrm>
              <a:off x="6607175" y="4889500"/>
              <a:ext cx="0" cy="104775"/>
            </a:xfrm>
            <a:custGeom>
              <a:avLst/>
              <a:gdLst/>
              <a:ahLst/>
              <a:cxnLst/>
              <a:rect l="0" t="0" r="0" b="0"/>
              <a:pathLst>
                <a:path h="1047750">
                  <a:moveTo>
                    <a:pt x="0" y="0"/>
                  </a:moveTo>
                  <a:lnTo>
                    <a:pt x="0" y="1047750"/>
                  </a:lnTo>
                </a:path>
              </a:pathLst>
            </a:custGeom>
            <a:noFill/>
            <a:ln w="3175" cap="flat" cmpd="sng">
              <a:solidFill>
                <a:srgbClr val="000000">
                  <a:alpha val="100000"/>
                </a:srgbClr>
              </a:solidFill>
              <a:miter lim="127000"/>
            </a:ln>
          </p:spPr>
          <p:style>
            <a:lnRef idx="2">
              <a:schemeClr val="accent1">
                <a:shade val="50000"/>
              </a:schemeClr>
            </a:lnRef>
            <a:fillRef idx="1">
              <a:schemeClr val="accent1"/>
            </a:fillRef>
            <a:effectRef idx="0">
              <a:schemeClr val="accent1"/>
            </a:effectRef>
            <a:fontRef idx="minor">
              <a:schemeClr val="lt1"/>
            </a:fontRef>
          </p:style>
        </p:sp>
      </p:grpSp>
      <p:sp>
        <p:nvSpPr>
          <p:cNvPr id="315" name="Text Box 16"/>
          <p:cNvSpPr txBox="1">
            <a:spLocks noChangeArrowheads="1"/>
          </p:cNvSpPr>
          <p:nvPr/>
        </p:nvSpPr>
        <p:spPr bwMode="auto">
          <a:xfrm>
            <a:off x="9096367" y="996651"/>
            <a:ext cx="548548"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600" dirty="0" smtClean="0">
                <a:solidFill>
                  <a:schemeClr val="bg1">
                    <a:lumMod val="50000"/>
                  </a:schemeClr>
                </a:solidFill>
              </a:rPr>
              <a:t>blue</a:t>
            </a:r>
            <a:endParaRPr lang="en-GB" altLang="en-US" sz="1600" dirty="0">
              <a:solidFill>
                <a:schemeClr val="bg1">
                  <a:lumMod val="50000"/>
                </a:schemeClr>
              </a:solidFill>
            </a:endParaRPr>
          </a:p>
        </p:txBody>
      </p:sp>
      <p:sp>
        <p:nvSpPr>
          <p:cNvPr id="316" name="Text Box 18"/>
          <p:cNvSpPr txBox="1">
            <a:spLocks noChangeArrowheads="1"/>
          </p:cNvSpPr>
          <p:nvPr/>
        </p:nvSpPr>
        <p:spPr bwMode="auto">
          <a:xfrm>
            <a:off x="9771258" y="999961"/>
            <a:ext cx="433132"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600" dirty="0">
                <a:solidFill>
                  <a:schemeClr val="bg1">
                    <a:lumMod val="50000"/>
                  </a:schemeClr>
                </a:solidFill>
              </a:rPr>
              <a:t>UV</a:t>
            </a:r>
          </a:p>
        </p:txBody>
      </p:sp>
      <p:sp>
        <p:nvSpPr>
          <p:cNvPr id="317" name="TextBox 316"/>
          <p:cNvSpPr txBox="1"/>
          <p:nvPr/>
        </p:nvSpPr>
        <p:spPr>
          <a:xfrm>
            <a:off x="10119897" y="4127838"/>
            <a:ext cx="1697901" cy="738664"/>
          </a:xfrm>
          <a:prstGeom prst="rect">
            <a:avLst/>
          </a:prstGeom>
          <a:solidFill>
            <a:schemeClr val="bg1"/>
          </a:solidFill>
        </p:spPr>
        <p:txBody>
          <a:bodyPr wrap="none" rtlCol="0">
            <a:spAutoFit/>
          </a:bodyPr>
          <a:lstStyle/>
          <a:p>
            <a:r>
              <a:rPr lang="en-US" sz="1400" b="1" dirty="0" err="1"/>
              <a:t>Photosensor</a:t>
            </a:r>
            <a:r>
              <a:rPr lang="en-US" sz="1400" b="1" dirty="0"/>
              <a:t> PDE </a:t>
            </a:r>
            <a:r>
              <a:rPr lang="en-US" sz="1400" b="1" dirty="0" smtClean="0"/>
              <a:t/>
            </a:r>
            <a:br>
              <a:rPr lang="en-US" sz="1400" b="1" dirty="0" smtClean="0"/>
            </a:br>
            <a:r>
              <a:rPr lang="en-US" sz="1400" dirty="0" smtClean="0">
                <a:solidFill>
                  <a:schemeClr val="accent4"/>
                </a:solidFill>
              </a:rPr>
              <a:t>before/</a:t>
            </a:r>
            <a:r>
              <a:rPr lang="en-US" sz="1400" dirty="0" smtClean="0">
                <a:solidFill>
                  <a:srgbClr val="FF0000"/>
                </a:solidFill>
              </a:rPr>
              <a:t>after</a:t>
            </a:r>
            <a:r>
              <a:rPr lang="en-US" sz="1400" dirty="0" smtClean="0"/>
              <a:t> </a:t>
            </a:r>
            <a:br>
              <a:rPr lang="en-US" sz="1400" dirty="0" smtClean="0"/>
            </a:br>
            <a:r>
              <a:rPr lang="en-US" sz="1400" dirty="0" smtClean="0">
                <a:solidFill>
                  <a:schemeClr val="bg1">
                    <a:lumMod val="50000"/>
                  </a:schemeClr>
                </a:solidFill>
              </a:rPr>
              <a:t>aerogel </a:t>
            </a:r>
            <a:r>
              <a:rPr lang="en-US" sz="1400" dirty="0">
                <a:solidFill>
                  <a:schemeClr val="bg1">
                    <a:lumMod val="50000"/>
                  </a:schemeClr>
                </a:solidFill>
              </a:rPr>
              <a:t>transmission</a:t>
            </a:r>
            <a:endParaRPr lang="en-GB" sz="1400" dirty="0">
              <a:solidFill>
                <a:schemeClr val="bg1">
                  <a:lumMod val="50000"/>
                </a:schemeClr>
              </a:solidFill>
            </a:endParaRPr>
          </a:p>
        </p:txBody>
      </p:sp>
      <p:sp>
        <p:nvSpPr>
          <p:cNvPr id="318" name="Text Box 16"/>
          <p:cNvSpPr txBox="1">
            <a:spLocks noChangeArrowheads="1"/>
          </p:cNvSpPr>
          <p:nvPr/>
        </p:nvSpPr>
        <p:spPr bwMode="auto">
          <a:xfrm>
            <a:off x="8478478" y="999961"/>
            <a:ext cx="464101"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altLang="en-US" sz="1600" dirty="0">
                <a:solidFill>
                  <a:schemeClr val="bg1">
                    <a:lumMod val="50000"/>
                  </a:schemeClr>
                </a:solidFill>
              </a:rPr>
              <a:t>r</a:t>
            </a:r>
            <a:r>
              <a:rPr lang="en-GB" altLang="en-US" sz="1600" dirty="0" smtClean="0">
                <a:solidFill>
                  <a:schemeClr val="bg1">
                    <a:lumMod val="50000"/>
                  </a:schemeClr>
                </a:solidFill>
              </a:rPr>
              <a:t>ed</a:t>
            </a:r>
            <a:endParaRPr lang="en-GB" altLang="en-US" sz="1600" dirty="0">
              <a:solidFill>
                <a:schemeClr val="bg1">
                  <a:lumMod val="50000"/>
                </a:schemeClr>
              </a:solidFill>
            </a:endParaRPr>
          </a:p>
        </p:txBody>
      </p:sp>
      <p:sp>
        <p:nvSpPr>
          <p:cNvPr id="7" name="TextBox 6"/>
          <p:cNvSpPr txBox="1"/>
          <p:nvPr/>
        </p:nvSpPr>
        <p:spPr>
          <a:xfrm>
            <a:off x="8819957" y="5347742"/>
            <a:ext cx="1845377" cy="338554"/>
          </a:xfrm>
          <a:prstGeom prst="rect">
            <a:avLst/>
          </a:prstGeom>
          <a:noFill/>
        </p:spPr>
        <p:txBody>
          <a:bodyPr wrap="none" rtlCol="0">
            <a:spAutoFit/>
          </a:bodyPr>
          <a:lstStyle/>
          <a:p>
            <a:r>
              <a:rPr lang="en-US" sz="1600" dirty="0" smtClean="0"/>
              <a:t>Photon energy  [eV]</a:t>
            </a:r>
            <a:endParaRPr lang="en-GB" sz="1600" dirty="0"/>
          </a:p>
        </p:txBody>
      </p:sp>
      <p:sp>
        <p:nvSpPr>
          <p:cNvPr id="8" name="TextBox 7"/>
          <p:cNvSpPr txBox="1"/>
          <p:nvPr/>
        </p:nvSpPr>
        <p:spPr>
          <a:xfrm rot="16200000">
            <a:off x="7531797" y="1852588"/>
            <a:ext cx="550151" cy="338554"/>
          </a:xfrm>
          <a:prstGeom prst="rect">
            <a:avLst/>
          </a:prstGeom>
          <a:noFill/>
        </p:spPr>
        <p:txBody>
          <a:bodyPr wrap="none" rtlCol="0">
            <a:spAutoFit/>
          </a:bodyPr>
          <a:lstStyle/>
          <a:p>
            <a:r>
              <a:rPr lang="en-US" sz="1600" i="1" dirty="0" smtClean="0"/>
              <a:t>n</a:t>
            </a:r>
            <a:r>
              <a:rPr lang="en-US" sz="1600" dirty="0" smtClean="0"/>
              <a:t> - 1</a:t>
            </a:r>
            <a:endParaRPr lang="en-GB" sz="1600" dirty="0"/>
          </a:p>
        </p:txBody>
      </p:sp>
      <p:sp>
        <p:nvSpPr>
          <p:cNvPr id="319" name="TextBox 318"/>
          <p:cNvSpPr txBox="1"/>
          <p:nvPr/>
        </p:nvSpPr>
        <p:spPr>
          <a:xfrm rot="16200000">
            <a:off x="7264701" y="3167016"/>
            <a:ext cx="1173719" cy="338554"/>
          </a:xfrm>
          <a:prstGeom prst="rect">
            <a:avLst/>
          </a:prstGeom>
          <a:noFill/>
        </p:spPr>
        <p:txBody>
          <a:bodyPr wrap="none" rtlCol="0">
            <a:spAutoFit/>
          </a:bodyPr>
          <a:lstStyle/>
          <a:p>
            <a:r>
              <a:rPr lang="en-US" sz="1600" i="1" dirty="0" smtClean="0"/>
              <a:t>n</a:t>
            </a:r>
            <a:r>
              <a:rPr lang="en-US" sz="1600" dirty="0" smtClean="0"/>
              <a:t> – 1 (x 10</a:t>
            </a:r>
            <a:r>
              <a:rPr lang="en-US" sz="1600" baseline="30000" dirty="0" smtClean="0"/>
              <a:t>4</a:t>
            </a:r>
            <a:r>
              <a:rPr lang="en-US" sz="1600" dirty="0" smtClean="0"/>
              <a:t>)</a:t>
            </a:r>
            <a:endParaRPr lang="en-GB" sz="1600" dirty="0"/>
          </a:p>
        </p:txBody>
      </p:sp>
      <p:sp>
        <p:nvSpPr>
          <p:cNvPr id="9" name="TextBox 8"/>
          <p:cNvSpPr txBox="1"/>
          <p:nvPr/>
        </p:nvSpPr>
        <p:spPr>
          <a:xfrm>
            <a:off x="8460750" y="1385414"/>
            <a:ext cx="806375" cy="338554"/>
          </a:xfrm>
          <a:prstGeom prst="rect">
            <a:avLst/>
          </a:prstGeom>
          <a:noFill/>
        </p:spPr>
        <p:txBody>
          <a:bodyPr wrap="none" rtlCol="0">
            <a:spAutoFit/>
          </a:bodyPr>
          <a:lstStyle/>
          <a:p>
            <a:r>
              <a:rPr lang="en-US" sz="1600" dirty="0">
                <a:solidFill>
                  <a:srgbClr val="00B0F0"/>
                </a:solidFill>
              </a:rPr>
              <a:t>a</a:t>
            </a:r>
            <a:r>
              <a:rPr lang="en-US" sz="1600" dirty="0" smtClean="0">
                <a:solidFill>
                  <a:srgbClr val="00B0F0"/>
                </a:solidFill>
              </a:rPr>
              <a:t>erogel</a:t>
            </a:r>
            <a:endParaRPr lang="en-GB" sz="1600" dirty="0">
              <a:solidFill>
                <a:srgbClr val="00B0F0"/>
              </a:solidFill>
            </a:endParaRPr>
          </a:p>
        </p:txBody>
      </p:sp>
      <p:sp>
        <p:nvSpPr>
          <p:cNvPr id="10" name="TextBox 9"/>
          <p:cNvSpPr txBox="1"/>
          <p:nvPr/>
        </p:nvSpPr>
        <p:spPr>
          <a:xfrm>
            <a:off x="8466658" y="2798611"/>
            <a:ext cx="1293367" cy="338554"/>
          </a:xfrm>
          <a:prstGeom prst="rect">
            <a:avLst/>
          </a:prstGeom>
          <a:noFill/>
        </p:spPr>
        <p:txBody>
          <a:bodyPr wrap="none" rtlCol="0">
            <a:spAutoFit/>
          </a:bodyPr>
          <a:lstStyle/>
          <a:p>
            <a:r>
              <a:rPr lang="en-US" sz="1600" dirty="0">
                <a:solidFill>
                  <a:srgbClr val="00B050"/>
                </a:solidFill>
              </a:rPr>
              <a:t>x</a:t>
            </a:r>
            <a:r>
              <a:rPr lang="en-US" sz="1600" dirty="0" smtClean="0">
                <a:solidFill>
                  <a:srgbClr val="00B050"/>
                </a:solidFill>
              </a:rPr>
              <a:t>enon (1 bar)</a:t>
            </a:r>
            <a:endParaRPr lang="en-GB" sz="1600" dirty="0">
              <a:solidFill>
                <a:srgbClr val="00B050"/>
              </a:solidFill>
            </a:endParaRPr>
          </a:p>
        </p:txBody>
      </p:sp>
      <p:sp>
        <p:nvSpPr>
          <p:cNvPr id="11" name="TextBox 10"/>
          <p:cNvSpPr txBox="1"/>
          <p:nvPr/>
        </p:nvSpPr>
        <p:spPr>
          <a:xfrm>
            <a:off x="9855554" y="3315932"/>
            <a:ext cx="1334020" cy="338554"/>
          </a:xfrm>
          <a:prstGeom prst="rect">
            <a:avLst/>
          </a:prstGeom>
          <a:noFill/>
        </p:spPr>
        <p:txBody>
          <a:bodyPr wrap="none" rtlCol="0">
            <a:spAutoFit/>
          </a:bodyPr>
          <a:lstStyle/>
          <a:p>
            <a:r>
              <a:rPr lang="en-US" sz="1600" dirty="0" smtClean="0">
                <a:solidFill>
                  <a:srgbClr val="FF0000"/>
                </a:solidFill>
              </a:rPr>
              <a:t>C</a:t>
            </a:r>
            <a:r>
              <a:rPr lang="en-US" sz="1600" baseline="-25000" dirty="0" smtClean="0">
                <a:solidFill>
                  <a:srgbClr val="FF0000"/>
                </a:solidFill>
              </a:rPr>
              <a:t>4</a:t>
            </a:r>
            <a:r>
              <a:rPr lang="en-US" sz="1600" dirty="0" smtClean="0">
                <a:solidFill>
                  <a:srgbClr val="FF0000"/>
                </a:solidFill>
              </a:rPr>
              <a:t>F</a:t>
            </a:r>
            <a:r>
              <a:rPr lang="en-US" sz="1600" baseline="-25000" dirty="0" smtClean="0">
                <a:solidFill>
                  <a:srgbClr val="FF0000"/>
                </a:solidFill>
              </a:rPr>
              <a:t>10 </a:t>
            </a:r>
            <a:r>
              <a:rPr lang="en-US" sz="1600" dirty="0" smtClean="0">
                <a:solidFill>
                  <a:srgbClr val="FF0000"/>
                </a:solidFill>
              </a:rPr>
              <a:t>(0.5 bar)</a:t>
            </a:r>
            <a:endParaRPr lang="en-GB" sz="1600" dirty="0">
              <a:solidFill>
                <a:srgbClr val="FF0000"/>
              </a:solidFill>
            </a:endParaRPr>
          </a:p>
        </p:txBody>
      </p:sp>
      <p:sp>
        <p:nvSpPr>
          <p:cNvPr id="12" name="TextBox 11"/>
          <p:cNvSpPr txBox="1"/>
          <p:nvPr/>
        </p:nvSpPr>
        <p:spPr>
          <a:xfrm rot="16200000">
            <a:off x="7441640" y="4427800"/>
            <a:ext cx="883575" cy="338554"/>
          </a:xfrm>
          <a:prstGeom prst="rect">
            <a:avLst/>
          </a:prstGeom>
          <a:noFill/>
        </p:spPr>
        <p:txBody>
          <a:bodyPr wrap="none" rtlCol="0">
            <a:spAutoFit/>
          </a:bodyPr>
          <a:lstStyle/>
          <a:p>
            <a:r>
              <a:rPr lang="en-US" sz="1600" dirty="0" smtClean="0"/>
              <a:t>PDE  (%)</a:t>
            </a:r>
            <a:endParaRPr lang="en-GB" sz="1600" dirty="0"/>
          </a:p>
        </p:txBody>
      </p:sp>
      <p:sp>
        <p:nvSpPr>
          <p:cNvPr id="13" name="TextBox 12"/>
          <p:cNvSpPr txBox="1"/>
          <p:nvPr/>
        </p:nvSpPr>
        <p:spPr>
          <a:xfrm>
            <a:off x="8163647" y="5830167"/>
            <a:ext cx="3105331" cy="307777"/>
          </a:xfrm>
          <a:prstGeom prst="rect">
            <a:avLst/>
          </a:prstGeom>
          <a:solidFill>
            <a:schemeClr val="accent4">
              <a:lumMod val="20000"/>
              <a:lumOff val="80000"/>
            </a:schemeClr>
          </a:solidFill>
        </p:spPr>
        <p:txBody>
          <a:bodyPr wrap="square" rtlCol="0">
            <a:spAutoFit/>
          </a:bodyPr>
          <a:lstStyle/>
          <a:p>
            <a:r>
              <a:rPr lang="en-GB" sz="1400" dirty="0" smtClean="0"/>
              <a:t>[my fit to data from refractiveindex.info]</a:t>
            </a:r>
            <a:endParaRPr lang="en-GB" sz="1400" dirty="0"/>
          </a:p>
        </p:txBody>
      </p:sp>
    </p:spTree>
    <p:extLst>
      <p:ext uri="{BB962C8B-B14F-4D97-AF65-F5344CB8AC3E}">
        <p14:creationId xmlns:p14="http://schemas.microsoft.com/office/powerpoint/2010/main" val="345588810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6355256" y="5768824"/>
            <a:ext cx="718875" cy="314216"/>
          </a:xfrm>
          <a:prstGeom prst="rect">
            <a:avLst/>
          </a:prstGeom>
          <a:solidFill>
            <a:srgbClr val="FFFF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4" name="Picture 53"/>
          <p:cNvPicPr>
            <a:picLocks noChangeAspect="1"/>
          </p:cNvPicPr>
          <p:nvPr/>
        </p:nvPicPr>
        <p:blipFill>
          <a:blip r:embed="rId2"/>
          <a:stretch>
            <a:fillRect/>
          </a:stretch>
        </p:blipFill>
        <p:spPr>
          <a:xfrm>
            <a:off x="495719" y="3045781"/>
            <a:ext cx="5527202" cy="3285429"/>
          </a:xfrm>
          <a:prstGeom prst="rect">
            <a:avLst/>
          </a:prstGeom>
        </p:spPr>
      </p:pic>
      <p:sp>
        <p:nvSpPr>
          <p:cNvPr id="2" name="Title 1"/>
          <p:cNvSpPr>
            <a:spLocks noGrp="1"/>
          </p:cNvSpPr>
          <p:nvPr>
            <p:ph type="title"/>
          </p:nvPr>
        </p:nvSpPr>
        <p:spPr/>
        <p:txBody>
          <a:bodyPr/>
          <a:lstStyle/>
          <a:p>
            <a:r>
              <a:rPr lang="en-US" dirty="0"/>
              <a:t>Detector cell</a:t>
            </a:r>
            <a:endParaRPr lang="en-GB" dirty="0"/>
          </a:p>
        </p:txBody>
      </p:sp>
      <p:pic>
        <p:nvPicPr>
          <p:cNvPr id="8" name="Content Placeholder 7"/>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9010622" y="1057116"/>
            <a:ext cx="2434151" cy="1625937"/>
          </a:xfrm>
        </p:spPr>
      </p:pic>
      <p:sp>
        <p:nvSpPr>
          <p:cNvPr id="4" name="Date Placeholder 3"/>
          <p:cNvSpPr>
            <a:spLocks noGrp="1"/>
          </p:cNvSpPr>
          <p:nvPr>
            <p:ph type="dt" sz="half" idx="10"/>
          </p:nvPr>
        </p:nvSpPr>
        <p:spPr/>
        <p:txBody>
          <a:bodyPr/>
          <a:lstStyle/>
          <a:p>
            <a:r>
              <a:rPr lang="en-US"/>
              <a:t>Roger Forty</a:t>
            </a:r>
            <a:endParaRPr lang="en-GB"/>
          </a:p>
        </p:txBody>
      </p:sp>
      <p:sp>
        <p:nvSpPr>
          <p:cNvPr id="5" name="Footer Placeholder 4"/>
          <p:cNvSpPr>
            <a:spLocks noGrp="1"/>
          </p:cNvSpPr>
          <p:nvPr>
            <p:ph type="ftr" sz="quarter" idx="11"/>
          </p:nvPr>
        </p:nvSpPr>
        <p:spPr/>
        <p:txBody>
          <a:bodyPr/>
          <a:lstStyle/>
          <a:p>
            <a:r>
              <a:rPr lang="en-GB"/>
              <a:t>Progress on ARC</a:t>
            </a:r>
          </a:p>
        </p:txBody>
      </p:sp>
      <p:sp>
        <p:nvSpPr>
          <p:cNvPr id="6" name="Slide Number Placeholder 5"/>
          <p:cNvSpPr>
            <a:spLocks noGrp="1"/>
          </p:cNvSpPr>
          <p:nvPr>
            <p:ph type="sldNum" sz="quarter" idx="12"/>
          </p:nvPr>
        </p:nvSpPr>
        <p:spPr/>
        <p:txBody>
          <a:bodyPr/>
          <a:lstStyle/>
          <a:p>
            <a:fld id="{B3C84E7F-BC88-4FFF-92AC-EB50DEC5D26E}" type="slidenum">
              <a:rPr lang="en-GB" smtClean="0"/>
              <a:t>8</a:t>
            </a:fld>
            <a:endParaRPr lang="en-GB"/>
          </a:p>
        </p:txBody>
      </p:sp>
      <p:sp>
        <p:nvSpPr>
          <p:cNvPr id="7" name="TextBox 6"/>
          <p:cNvSpPr txBox="1"/>
          <p:nvPr/>
        </p:nvSpPr>
        <p:spPr>
          <a:xfrm>
            <a:off x="8595703" y="2691668"/>
            <a:ext cx="3147015" cy="215444"/>
          </a:xfrm>
          <a:prstGeom prst="rect">
            <a:avLst/>
          </a:prstGeom>
          <a:solidFill>
            <a:schemeClr val="accent4">
              <a:lumMod val="20000"/>
              <a:lumOff val="80000"/>
            </a:schemeClr>
          </a:solidFill>
        </p:spPr>
        <p:txBody>
          <a:bodyPr wrap="none" rtlCol="0">
            <a:spAutoFit/>
          </a:bodyPr>
          <a:lstStyle/>
          <a:p>
            <a:r>
              <a:rPr lang="en-GB" sz="800" dirty="0"/>
              <a:t>https://www.findlight.net/blog/2019/01/23/artificial-compound-eyes/</a:t>
            </a:r>
          </a:p>
        </p:txBody>
      </p:sp>
      <p:sp>
        <p:nvSpPr>
          <p:cNvPr id="9" name="Content Placeholder 2"/>
          <p:cNvSpPr txBox="1">
            <a:spLocks/>
          </p:cNvSpPr>
          <p:nvPr/>
        </p:nvSpPr>
        <p:spPr>
          <a:xfrm>
            <a:off x="636622" y="1126908"/>
            <a:ext cx="7628209" cy="391885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0"/>
              </a:spcBef>
              <a:spcAft>
                <a:spcPts val="600"/>
              </a:spcAft>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Calibri" panose="020F050202020403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Aft>
                <a:spcPts val="900"/>
              </a:spcAft>
            </a:pPr>
            <a:r>
              <a:rPr lang="en-US" dirty="0">
                <a:solidFill>
                  <a:schemeClr val="tx2"/>
                </a:solidFill>
              </a:rPr>
              <a:t>Challenge to arrange optical elements so that Cherenkov light focused onto a single sensor plane, as the detector radial thickness is reduced</a:t>
            </a:r>
          </a:p>
          <a:p>
            <a:pPr>
              <a:spcAft>
                <a:spcPts val="900"/>
              </a:spcAft>
            </a:pPr>
            <a:r>
              <a:rPr lang="en-US" dirty="0">
                <a:solidFill>
                  <a:schemeClr val="accent6">
                    <a:lumMod val="75000"/>
                  </a:schemeClr>
                </a:solidFill>
              </a:rPr>
              <a:t>Concept inspired by the compound-eye of an insect:  tile the plane with many separate cells, each with its own mirror and sensor array</a:t>
            </a:r>
          </a:p>
          <a:p>
            <a:pPr>
              <a:spcAft>
                <a:spcPts val="900"/>
              </a:spcAft>
            </a:pPr>
            <a:r>
              <a:rPr lang="en-US" dirty="0">
                <a:solidFill>
                  <a:srgbClr val="7030A0"/>
                </a:solidFill>
              </a:rPr>
              <a:t>Use spherical focusing mirrors:  focal length = radius-of-curvature/2 </a:t>
            </a:r>
            <a:br>
              <a:rPr lang="en-US" dirty="0">
                <a:solidFill>
                  <a:srgbClr val="7030A0"/>
                </a:solidFill>
              </a:rPr>
            </a:br>
            <a:r>
              <a:rPr lang="en-US" dirty="0">
                <a:solidFill>
                  <a:srgbClr val="7030A0"/>
                </a:solidFill>
                <a:latin typeface="Calibri" panose="020F0502020204030204" pitchFamily="34" charset="0"/>
                <a:cs typeface="Calibri" panose="020F0502020204030204" pitchFamily="34" charset="0"/>
              </a:rPr>
              <a:t>→ select </a:t>
            </a:r>
            <a:r>
              <a:rPr lang="en-US" dirty="0">
                <a:solidFill>
                  <a:srgbClr val="7030A0"/>
                </a:solidFill>
              </a:rPr>
              <a:t>radius-of-curvature </a:t>
            </a:r>
            <a:r>
              <a:rPr lang="en-US" i="1" dirty="0">
                <a:solidFill>
                  <a:srgbClr val="7030A0"/>
                </a:solidFill>
              </a:rPr>
              <a:t>R</a:t>
            </a:r>
            <a:r>
              <a:rPr lang="en-US" dirty="0">
                <a:solidFill>
                  <a:srgbClr val="7030A0"/>
                </a:solidFill>
              </a:rPr>
              <a:t> ≈ 30 cm for radiator thickness of 15 cm</a:t>
            </a:r>
          </a:p>
        </p:txBody>
      </p:sp>
      <p:sp>
        <p:nvSpPr>
          <p:cNvPr id="10" name="TextBox 9"/>
          <p:cNvSpPr txBox="1"/>
          <p:nvPr/>
        </p:nvSpPr>
        <p:spPr>
          <a:xfrm>
            <a:off x="2304430" y="6059620"/>
            <a:ext cx="2134559" cy="338554"/>
          </a:xfrm>
          <a:prstGeom prst="rect">
            <a:avLst/>
          </a:prstGeom>
          <a:noFill/>
        </p:spPr>
        <p:txBody>
          <a:bodyPr wrap="none" rtlCol="0">
            <a:spAutoFit/>
          </a:bodyPr>
          <a:lstStyle/>
          <a:p>
            <a:r>
              <a:rPr lang="en-US" sz="1600" b="1" dirty="0"/>
              <a:t>ARC detector </a:t>
            </a:r>
            <a:r>
              <a:rPr lang="en-US" sz="1600" dirty="0"/>
              <a:t>(one cell)</a:t>
            </a:r>
            <a:endParaRPr lang="en-GB" sz="1600" dirty="0"/>
          </a:p>
        </p:txBody>
      </p:sp>
      <p:pic>
        <p:nvPicPr>
          <p:cNvPr id="3" name="Picture 2"/>
          <p:cNvPicPr>
            <a:picLocks noChangeAspect="1"/>
          </p:cNvPicPr>
          <p:nvPr/>
        </p:nvPicPr>
        <p:blipFill>
          <a:blip r:embed="rId4"/>
          <a:stretch>
            <a:fillRect/>
          </a:stretch>
        </p:blipFill>
        <p:spPr>
          <a:xfrm>
            <a:off x="8405734" y="3073429"/>
            <a:ext cx="3405266" cy="3282921"/>
          </a:xfrm>
          <a:prstGeom prst="rect">
            <a:avLst/>
          </a:prstGeom>
        </p:spPr>
      </p:pic>
      <p:sp>
        <p:nvSpPr>
          <p:cNvPr id="11" name="Rectangle 10"/>
          <p:cNvSpPr/>
          <p:nvPr/>
        </p:nvSpPr>
        <p:spPr>
          <a:xfrm>
            <a:off x="9501447" y="4114800"/>
            <a:ext cx="1213658" cy="1205345"/>
          </a:xfrm>
          <a:prstGeom prst="rect">
            <a:avLst/>
          </a:prstGeom>
          <a:noFill/>
          <a:ln w="1905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8770041" y="3248591"/>
            <a:ext cx="2732095" cy="523220"/>
          </a:xfrm>
          <a:prstGeom prst="rect">
            <a:avLst/>
          </a:prstGeom>
          <a:noFill/>
        </p:spPr>
        <p:txBody>
          <a:bodyPr wrap="none" rtlCol="0">
            <a:spAutoFit/>
          </a:bodyPr>
          <a:lstStyle/>
          <a:p>
            <a:r>
              <a:rPr lang="en-US" sz="1400" b="1" dirty="0"/>
              <a:t>Detected photons </a:t>
            </a:r>
            <a:r>
              <a:rPr lang="en-US" sz="1400" dirty="0">
                <a:solidFill>
                  <a:schemeClr val="bg1">
                    <a:lumMod val="50000"/>
                  </a:schemeClr>
                </a:solidFill>
              </a:rPr>
              <a:t>from:</a:t>
            </a:r>
            <a:r>
              <a:rPr lang="en-US" sz="1400" dirty="0"/>
              <a:t/>
            </a:r>
            <a:br>
              <a:rPr lang="en-US" sz="1400" dirty="0"/>
            </a:br>
            <a:r>
              <a:rPr lang="en-US" sz="1400" dirty="0">
                <a:solidFill>
                  <a:srgbClr val="00B0F0"/>
                </a:solidFill>
              </a:rPr>
              <a:t>aerogel </a:t>
            </a:r>
            <a:r>
              <a:rPr lang="en-US" sz="1400" dirty="0">
                <a:solidFill>
                  <a:schemeClr val="bg1">
                    <a:lumMod val="50000"/>
                  </a:schemeClr>
                </a:solidFill>
              </a:rPr>
              <a:t>+ </a:t>
            </a:r>
            <a:r>
              <a:rPr lang="en-US" sz="1400" dirty="0"/>
              <a:t>gas</a:t>
            </a:r>
            <a:r>
              <a:rPr lang="en-US" sz="1400" dirty="0">
                <a:solidFill>
                  <a:schemeClr val="bg1">
                    <a:lumMod val="50000"/>
                  </a:schemeClr>
                </a:solidFill>
              </a:rPr>
              <a:t> at high </a:t>
            </a:r>
            <a:r>
              <a:rPr lang="en-US" sz="1400" i="1" dirty="0">
                <a:solidFill>
                  <a:schemeClr val="bg1">
                    <a:lumMod val="50000"/>
                  </a:schemeClr>
                </a:solidFill>
              </a:rPr>
              <a:t>p </a:t>
            </a:r>
            <a:r>
              <a:rPr lang="en-US" sz="1400" dirty="0">
                <a:solidFill>
                  <a:schemeClr val="bg1">
                    <a:lumMod val="50000"/>
                  </a:schemeClr>
                </a:solidFill>
              </a:rPr>
              <a:t>/</a:t>
            </a:r>
            <a:r>
              <a:rPr lang="en-US" sz="800" dirty="0"/>
              <a:t> </a:t>
            </a:r>
            <a:r>
              <a:rPr lang="en-US" sz="1400" dirty="0">
                <a:solidFill>
                  <a:srgbClr val="00B050"/>
                </a:solidFill>
              </a:rPr>
              <a:t>10</a:t>
            </a:r>
            <a:r>
              <a:rPr lang="en-US" sz="800" dirty="0">
                <a:solidFill>
                  <a:srgbClr val="00B050"/>
                </a:solidFill>
              </a:rPr>
              <a:t> </a:t>
            </a:r>
            <a:r>
              <a:rPr lang="en-US" sz="1400" dirty="0">
                <a:solidFill>
                  <a:srgbClr val="00B050"/>
                </a:solidFill>
              </a:rPr>
              <a:t>/</a:t>
            </a:r>
            <a:r>
              <a:rPr lang="en-US" sz="800" dirty="0"/>
              <a:t> </a:t>
            </a:r>
            <a:r>
              <a:rPr lang="en-US" sz="1400" dirty="0">
                <a:solidFill>
                  <a:srgbClr val="FF0000"/>
                </a:solidFill>
              </a:rPr>
              <a:t>5 GeV</a:t>
            </a:r>
            <a:endParaRPr lang="en-GB" sz="1400" dirty="0">
              <a:solidFill>
                <a:srgbClr val="00B0F0"/>
              </a:solidFill>
            </a:endParaRPr>
          </a:p>
        </p:txBody>
      </p:sp>
      <p:sp>
        <p:nvSpPr>
          <p:cNvPr id="16" name="TextBox 15"/>
          <p:cNvSpPr txBox="1"/>
          <p:nvPr/>
        </p:nvSpPr>
        <p:spPr>
          <a:xfrm rot="16200000">
            <a:off x="7910705" y="3521965"/>
            <a:ext cx="793166" cy="307777"/>
          </a:xfrm>
          <a:prstGeom prst="rect">
            <a:avLst/>
          </a:prstGeom>
          <a:noFill/>
        </p:spPr>
        <p:txBody>
          <a:bodyPr wrap="none" rtlCol="0">
            <a:spAutoFit/>
          </a:bodyPr>
          <a:lstStyle/>
          <a:p>
            <a:r>
              <a:rPr lang="en-US" sz="1400" i="1" dirty="0" err="1"/>
              <a:t>y</a:t>
            </a:r>
            <a:r>
              <a:rPr lang="en-US" sz="1400" baseline="-25000" dirty="0" err="1"/>
              <a:t>det</a:t>
            </a:r>
            <a:r>
              <a:rPr lang="en-US" sz="1400" dirty="0"/>
              <a:t> (cm)</a:t>
            </a:r>
            <a:endParaRPr lang="en-GB" sz="1400" dirty="0"/>
          </a:p>
        </p:txBody>
      </p:sp>
      <p:sp>
        <p:nvSpPr>
          <p:cNvPr id="19" name="TextBox 18"/>
          <p:cNvSpPr txBox="1"/>
          <p:nvPr/>
        </p:nvSpPr>
        <p:spPr>
          <a:xfrm>
            <a:off x="9925712" y="6283071"/>
            <a:ext cx="791563" cy="307777"/>
          </a:xfrm>
          <a:prstGeom prst="rect">
            <a:avLst/>
          </a:prstGeom>
          <a:noFill/>
        </p:spPr>
        <p:txBody>
          <a:bodyPr wrap="none" rtlCol="0">
            <a:spAutoFit/>
          </a:bodyPr>
          <a:lstStyle/>
          <a:p>
            <a:r>
              <a:rPr lang="en-US" sz="1400" i="1" dirty="0" err="1"/>
              <a:t>x</a:t>
            </a:r>
            <a:r>
              <a:rPr lang="en-US" sz="1400" baseline="-25000" dirty="0" err="1"/>
              <a:t>det</a:t>
            </a:r>
            <a:r>
              <a:rPr lang="en-US" sz="1400" dirty="0"/>
              <a:t> (cm)</a:t>
            </a:r>
            <a:endParaRPr lang="en-GB" sz="1400" dirty="0"/>
          </a:p>
        </p:txBody>
      </p:sp>
      <p:grpSp>
        <p:nvGrpSpPr>
          <p:cNvPr id="17" name="Group 16"/>
          <p:cNvGrpSpPr/>
          <p:nvPr/>
        </p:nvGrpSpPr>
        <p:grpSpPr>
          <a:xfrm>
            <a:off x="8860816" y="538660"/>
            <a:ext cx="2733762" cy="1409845"/>
            <a:chOff x="8860816" y="538660"/>
            <a:chExt cx="2733762" cy="1409845"/>
          </a:xfrm>
        </p:grpSpPr>
        <p:sp>
          <p:nvSpPr>
            <p:cNvPr id="12" name="TextBox 11"/>
            <p:cNvSpPr txBox="1"/>
            <p:nvPr/>
          </p:nvSpPr>
          <p:spPr>
            <a:xfrm>
              <a:off x="8860816" y="538660"/>
              <a:ext cx="2733762" cy="369332"/>
            </a:xfrm>
            <a:prstGeom prst="rect">
              <a:avLst/>
            </a:prstGeom>
            <a:solidFill>
              <a:srgbClr val="FFFF99"/>
            </a:solidFill>
          </p:spPr>
          <p:txBody>
            <a:bodyPr wrap="none" rtlCol="0">
              <a:spAutoFit/>
            </a:bodyPr>
            <a:lstStyle/>
            <a:p>
              <a:r>
                <a:rPr lang="en-US" dirty="0"/>
                <a:t>Note hexagonal structure…</a:t>
              </a:r>
              <a:endParaRPr lang="en-GB" dirty="0"/>
            </a:p>
          </p:txBody>
        </p:sp>
        <p:sp>
          <p:nvSpPr>
            <p:cNvPr id="20" name="Hexagon 19">
              <a:extLst>
                <a:ext uri="{FF2B5EF4-FFF2-40B4-BE49-F238E27FC236}">
                  <a16:creationId xmlns:a16="http://schemas.microsoft.com/office/drawing/2014/main" id="{EFBD80FC-ED78-514B-12FA-0EE2AA2B5E95}"/>
                </a:ext>
              </a:extLst>
            </p:cNvPr>
            <p:cNvSpPr/>
            <p:nvPr/>
          </p:nvSpPr>
          <p:spPr>
            <a:xfrm rot="6638501">
              <a:off x="10455540" y="1773971"/>
              <a:ext cx="187462" cy="161605"/>
            </a:xfrm>
            <a:prstGeom prst="hexagon">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8" name="Straight Connector 17"/>
            <p:cNvCxnSpPr/>
            <p:nvPr/>
          </p:nvCxnSpPr>
          <p:spPr>
            <a:xfrm>
              <a:off x="10440613" y="919342"/>
              <a:ext cx="83542" cy="850453"/>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22" name="Rectangle 21"/>
          <p:cNvSpPr/>
          <p:nvPr/>
        </p:nvSpPr>
        <p:spPr>
          <a:xfrm>
            <a:off x="9566274" y="5506026"/>
            <a:ext cx="718875" cy="314216"/>
          </a:xfrm>
          <a:prstGeom prst="rect">
            <a:avLst/>
          </a:prstGeom>
          <a:solidFill>
            <a:srgbClr val="FFFF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Box 12"/>
          <p:cNvSpPr txBox="1"/>
          <p:nvPr/>
        </p:nvSpPr>
        <p:spPr>
          <a:xfrm>
            <a:off x="8735284" y="5534881"/>
            <a:ext cx="2761076" cy="523220"/>
          </a:xfrm>
          <a:prstGeom prst="rect">
            <a:avLst/>
          </a:prstGeom>
          <a:noFill/>
        </p:spPr>
        <p:txBody>
          <a:bodyPr wrap="none" rtlCol="0">
            <a:spAutoFit/>
          </a:bodyPr>
          <a:lstStyle/>
          <a:p>
            <a:pPr algn="ctr"/>
            <a:r>
              <a:rPr lang="en-US" sz="1400" dirty="0" smtClean="0">
                <a:solidFill>
                  <a:srgbClr val="FF0000"/>
                </a:solidFill>
              </a:rPr>
              <a:t>Assume 8 </a:t>
            </a:r>
            <a:r>
              <a:rPr lang="en-US" sz="1400" dirty="0">
                <a:solidFill>
                  <a:srgbClr val="FF0000"/>
                </a:solidFill>
              </a:rPr>
              <a:t>x </a:t>
            </a:r>
            <a:r>
              <a:rPr lang="en-US" sz="1400" dirty="0" smtClean="0">
                <a:solidFill>
                  <a:srgbClr val="FF0000"/>
                </a:solidFill>
              </a:rPr>
              <a:t>8 </a:t>
            </a:r>
            <a:r>
              <a:rPr lang="en-US" sz="1400" dirty="0">
                <a:solidFill>
                  <a:srgbClr val="FF0000"/>
                </a:solidFill>
              </a:rPr>
              <a:t>cm</a:t>
            </a:r>
            <a:r>
              <a:rPr lang="en-US" sz="1400" baseline="30000" dirty="0">
                <a:solidFill>
                  <a:srgbClr val="FF0000"/>
                </a:solidFill>
              </a:rPr>
              <a:t>2</a:t>
            </a:r>
            <a:r>
              <a:rPr lang="en-US" sz="1400" dirty="0">
                <a:solidFill>
                  <a:srgbClr val="FF0000"/>
                </a:solidFill>
              </a:rPr>
              <a:t> sensor plane</a:t>
            </a:r>
            <a:br>
              <a:rPr lang="en-US" sz="1400" dirty="0">
                <a:solidFill>
                  <a:srgbClr val="FF0000"/>
                </a:solidFill>
              </a:rPr>
            </a:br>
            <a:r>
              <a:rPr lang="en-US" sz="1400" dirty="0">
                <a:solidFill>
                  <a:schemeClr val="bg1">
                    <a:lumMod val="50000"/>
                  </a:schemeClr>
                </a:solidFill>
              </a:rPr>
              <a:t>(area required </a:t>
            </a:r>
            <a:r>
              <a:rPr lang="en-US" sz="1400" dirty="0" smtClean="0">
                <a:solidFill>
                  <a:schemeClr val="bg1">
                    <a:lumMod val="50000"/>
                  </a:schemeClr>
                </a:solidFill>
              </a:rPr>
              <a:t>still </a:t>
            </a:r>
            <a:r>
              <a:rPr lang="en-US" sz="1400" dirty="0">
                <a:solidFill>
                  <a:schemeClr val="bg1">
                    <a:lumMod val="50000"/>
                  </a:schemeClr>
                </a:solidFill>
              </a:rPr>
              <a:t>to be optimized)</a:t>
            </a:r>
            <a:endParaRPr lang="en-GB" sz="1400" dirty="0">
              <a:solidFill>
                <a:schemeClr val="bg1">
                  <a:lumMod val="50000"/>
                </a:schemeClr>
              </a:solidFill>
            </a:endParaRPr>
          </a:p>
        </p:txBody>
      </p:sp>
      <p:sp>
        <p:nvSpPr>
          <p:cNvPr id="53" name="TextBox 52"/>
          <p:cNvSpPr txBox="1"/>
          <p:nvPr/>
        </p:nvSpPr>
        <p:spPr>
          <a:xfrm>
            <a:off x="6143269" y="3148640"/>
            <a:ext cx="2005407" cy="3539430"/>
          </a:xfrm>
          <a:prstGeom prst="rect">
            <a:avLst/>
          </a:prstGeom>
          <a:noFill/>
        </p:spPr>
        <p:txBody>
          <a:bodyPr wrap="square" rtlCol="0">
            <a:spAutoFit/>
          </a:bodyPr>
          <a:lstStyle/>
          <a:p>
            <a:r>
              <a:rPr lang="en-US" dirty="0">
                <a:solidFill>
                  <a:schemeClr val="bg1">
                    <a:lumMod val="50000"/>
                  </a:schemeClr>
                </a:solidFill>
              </a:rPr>
              <a:t>Simulate tracks from IP crossing detector uniformly over acceptance and ray trace Cherenkov photons to sensor plane:</a:t>
            </a:r>
            <a:br>
              <a:rPr lang="en-US" dirty="0">
                <a:solidFill>
                  <a:schemeClr val="bg1">
                    <a:lumMod val="50000"/>
                  </a:schemeClr>
                </a:solidFill>
              </a:rPr>
            </a:br>
            <a:r>
              <a:rPr lang="en-US" dirty="0">
                <a:solidFill>
                  <a:schemeClr val="bg1">
                    <a:lumMod val="50000"/>
                  </a:schemeClr>
                </a:solidFill>
              </a:rPr>
              <a:t>(here for </a:t>
            </a:r>
            <a:r>
              <a:rPr lang="el-GR" i="1" dirty="0">
                <a:solidFill>
                  <a:schemeClr val="bg1">
                    <a:lumMod val="50000"/>
                  </a:schemeClr>
                </a:solidFill>
                <a:sym typeface="Symbol" panose="05050102010706020507" pitchFamily="18" charset="2"/>
              </a:rPr>
              <a:t></a:t>
            </a:r>
            <a:r>
              <a:rPr lang="en-US" dirty="0">
                <a:solidFill>
                  <a:schemeClr val="bg1">
                    <a:lumMod val="50000"/>
                  </a:schemeClr>
                </a:solidFill>
              </a:rPr>
              <a:t> ≈ 90°)</a:t>
            </a:r>
            <a:br>
              <a:rPr lang="en-US" dirty="0">
                <a:solidFill>
                  <a:schemeClr val="bg1">
                    <a:lumMod val="50000"/>
                  </a:schemeClr>
                </a:solidFill>
              </a:rPr>
            </a:br>
            <a:r>
              <a:rPr lang="en-US" sz="800" dirty="0">
                <a:solidFill>
                  <a:schemeClr val="bg1">
                    <a:lumMod val="50000"/>
                  </a:schemeClr>
                </a:solidFill>
              </a:rPr>
              <a:t/>
            </a:r>
            <a:br>
              <a:rPr lang="en-US" sz="800" dirty="0">
                <a:solidFill>
                  <a:schemeClr val="bg1">
                    <a:lumMod val="50000"/>
                  </a:schemeClr>
                </a:solidFill>
              </a:rPr>
            </a:br>
            <a:r>
              <a:rPr lang="en-US" dirty="0"/>
              <a:t>Ring radii = </a:t>
            </a:r>
            <a:r>
              <a:rPr lang="en-US" i="1" dirty="0"/>
              <a:t>R</a:t>
            </a:r>
            <a:r>
              <a:rPr lang="el-GR" i="1" dirty="0">
                <a:latin typeface="Calibri" panose="020F0502020204030204" pitchFamily="34" charset="0"/>
                <a:cs typeface="Calibri" panose="020F0502020204030204" pitchFamily="34" charset="0"/>
                <a:sym typeface="Symbol" panose="05050102010706020507" pitchFamily="18" charset="2"/>
              </a:rPr>
              <a:t>∙</a:t>
            </a:r>
            <a:r>
              <a:rPr lang="el-GR" i="1" dirty="0">
                <a:sym typeface="Symbol" panose="05050102010706020507" pitchFamily="18" charset="2"/>
              </a:rPr>
              <a:t></a:t>
            </a:r>
            <a:r>
              <a:rPr lang="en-US" baseline="-25000" dirty="0">
                <a:sym typeface="Symbol" panose="05050102010706020507" pitchFamily="18" charset="2"/>
              </a:rPr>
              <a:t>C</a:t>
            </a:r>
            <a:r>
              <a:rPr lang="en-US" i="1" baseline="-25000" dirty="0">
                <a:sym typeface="Symbol" panose="05050102010706020507" pitchFamily="18" charset="2"/>
              </a:rPr>
              <a:t> </a:t>
            </a:r>
            <a:r>
              <a:rPr lang="en-US" i="1" dirty="0">
                <a:sym typeface="Symbol" panose="05050102010706020507" pitchFamily="18" charset="2"/>
              </a:rPr>
              <a:t>/2 </a:t>
            </a:r>
            <a:r>
              <a:rPr lang="en-US" dirty="0">
                <a:solidFill>
                  <a:schemeClr val="bg1">
                    <a:lumMod val="50000"/>
                  </a:schemeClr>
                </a:solidFill>
                <a:sym typeface="Symbol" panose="05050102010706020507" pitchFamily="18" charset="2"/>
              </a:rPr>
              <a:t>= </a:t>
            </a:r>
            <a:r>
              <a:rPr lang="en-US" dirty="0" smtClean="0">
                <a:solidFill>
                  <a:srgbClr val="FF0000"/>
                </a:solidFill>
                <a:sym typeface="Symbol" panose="05050102010706020507" pitchFamily="18" charset="2"/>
              </a:rPr>
              <a:t>1.1 </a:t>
            </a:r>
            <a:r>
              <a:rPr lang="en-US" dirty="0">
                <a:solidFill>
                  <a:srgbClr val="FF0000"/>
                </a:solidFill>
                <a:sym typeface="Symbol" panose="05050102010706020507" pitchFamily="18" charset="2"/>
              </a:rPr>
              <a:t>cm </a:t>
            </a:r>
            <a:r>
              <a:rPr lang="en-US" dirty="0">
                <a:solidFill>
                  <a:srgbClr val="00B050"/>
                </a:solidFill>
                <a:sym typeface="Symbol" panose="05050102010706020507" pitchFamily="18" charset="2"/>
              </a:rPr>
              <a:t>(3.6 cm)</a:t>
            </a:r>
            <a:br>
              <a:rPr lang="en-US" dirty="0">
                <a:solidFill>
                  <a:srgbClr val="00B050"/>
                </a:solidFill>
                <a:sym typeface="Symbol" panose="05050102010706020507" pitchFamily="18" charset="2"/>
              </a:rPr>
            </a:br>
            <a:r>
              <a:rPr lang="en-US" dirty="0">
                <a:solidFill>
                  <a:schemeClr val="bg1">
                    <a:lumMod val="50000"/>
                  </a:schemeClr>
                </a:solidFill>
                <a:sym typeface="Symbol" panose="05050102010706020507" pitchFamily="18" charset="2"/>
              </a:rPr>
              <a:t>for gas (aerogel)</a:t>
            </a:r>
            <a:endParaRPr lang="en-GB" dirty="0">
              <a:solidFill>
                <a:schemeClr val="bg1">
                  <a:lumMod val="50000"/>
                </a:schemeClr>
              </a:solidFill>
            </a:endParaRPr>
          </a:p>
          <a:p>
            <a:endParaRPr lang="en-GB" dirty="0">
              <a:solidFill>
                <a:schemeClr val="bg1">
                  <a:lumMod val="50000"/>
                </a:schemeClr>
              </a:solidFill>
            </a:endParaRPr>
          </a:p>
        </p:txBody>
      </p:sp>
    </p:spTree>
    <p:extLst>
      <p:ext uri="{BB962C8B-B14F-4D97-AF65-F5344CB8AC3E}">
        <p14:creationId xmlns:p14="http://schemas.microsoft.com/office/powerpoint/2010/main" val="13922897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 name="TextBox 161"/>
          <p:cNvSpPr txBox="1"/>
          <p:nvPr/>
        </p:nvSpPr>
        <p:spPr>
          <a:xfrm>
            <a:off x="5695050" y="6529796"/>
            <a:ext cx="356616" cy="307777"/>
          </a:xfrm>
          <a:prstGeom prst="rect">
            <a:avLst/>
          </a:prstGeom>
          <a:solidFill>
            <a:schemeClr val="bg1"/>
          </a:solidFill>
        </p:spPr>
        <p:txBody>
          <a:bodyPr wrap="square" rtlCol="0">
            <a:spAutoFit/>
          </a:bodyPr>
          <a:lstStyle/>
          <a:p>
            <a:r>
              <a:rPr lang="en-US" sz="1400" dirty="0">
                <a:solidFill>
                  <a:schemeClr val="accent1"/>
                </a:solidFill>
              </a:rPr>
              <a:t>IP</a:t>
            </a:r>
            <a:endParaRPr lang="en-GB" sz="1400" dirty="0">
              <a:solidFill>
                <a:schemeClr val="accent1"/>
              </a:solidFill>
            </a:endParaRPr>
          </a:p>
        </p:txBody>
      </p:sp>
      <p:sp>
        <p:nvSpPr>
          <p:cNvPr id="2" name="Title 1"/>
          <p:cNvSpPr>
            <a:spLocks noGrp="1"/>
          </p:cNvSpPr>
          <p:nvPr>
            <p:ph type="title"/>
          </p:nvPr>
        </p:nvSpPr>
        <p:spPr/>
        <p:txBody>
          <a:bodyPr/>
          <a:lstStyle/>
          <a:p>
            <a:r>
              <a:rPr lang="en-US" dirty="0"/>
              <a:t>Optical layout</a:t>
            </a:r>
            <a:endParaRPr lang="en-GB" dirty="0"/>
          </a:p>
        </p:txBody>
      </p:sp>
      <p:sp>
        <p:nvSpPr>
          <p:cNvPr id="3" name="Content Placeholder 2"/>
          <p:cNvSpPr>
            <a:spLocks noGrp="1"/>
          </p:cNvSpPr>
          <p:nvPr>
            <p:ph idx="1"/>
          </p:nvPr>
        </p:nvSpPr>
        <p:spPr>
          <a:xfrm>
            <a:off x="614229" y="1106756"/>
            <a:ext cx="11018344" cy="1245392"/>
          </a:xfrm>
        </p:spPr>
        <p:txBody>
          <a:bodyPr>
            <a:normAutofit/>
          </a:bodyPr>
          <a:lstStyle/>
          <a:p>
            <a:r>
              <a:rPr lang="en-US" dirty="0">
                <a:solidFill>
                  <a:schemeClr val="tx2"/>
                </a:solidFill>
              </a:rPr>
              <a:t>As move away from normal incidence, i.e. </a:t>
            </a:r>
            <a:r>
              <a:rPr lang="el-GR" i="1" dirty="0">
                <a:solidFill>
                  <a:schemeClr val="tx2"/>
                </a:solidFill>
                <a:sym typeface="Symbol" panose="05050102010706020507" pitchFamily="18" charset="2"/>
              </a:rPr>
              <a:t></a:t>
            </a:r>
            <a:r>
              <a:rPr lang="en-US" dirty="0">
                <a:solidFill>
                  <a:schemeClr val="tx2"/>
                </a:solidFill>
              </a:rPr>
              <a:t> = 90° (Barrel) or 0° (Endcap), need to adjust focusing</a:t>
            </a:r>
            <a:br>
              <a:rPr lang="en-US" dirty="0">
                <a:solidFill>
                  <a:schemeClr val="tx2"/>
                </a:solidFill>
              </a:rPr>
            </a:br>
            <a:r>
              <a:rPr lang="en-US" dirty="0">
                <a:solidFill>
                  <a:schemeClr val="tx2"/>
                </a:solidFill>
              </a:rPr>
              <a:t>Either mirrors kept parallel, radius-of-curvature adjusted </a:t>
            </a:r>
            <a:r>
              <a:rPr lang="en-US" dirty="0">
                <a:solidFill>
                  <a:schemeClr val="accent4"/>
                </a:solidFill>
              </a:rPr>
              <a:t>(R-half)</a:t>
            </a:r>
            <a:r>
              <a:rPr lang="en-US" dirty="0">
                <a:solidFill>
                  <a:schemeClr val="tx2"/>
                </a:solidFill>
              </a:rPr>
              <a:t>; or tilted and/or parabolic mirrors </a:t>
            </a:r>
            <a:r>
              <a:rPr lang="en-US" dirty="0">
                <a:solidFill>
                  <a:schemeClr val="accent6"/>
                </a:solidFill>
              </a:rPr>
              <a:t>(L)</a:t>
            </a:r>
            <a:r>
              <a:rPr lang="en-US" dirty="0">
                <a:solidFill>
                  <a:schemeClr val="tx2"/>
                </a:solidFill>
              </a:rPr>
              <a:t> </a:t>
            </a:r>
            <a:br>
              <a:rPr lang="en-US" dirty="0">
                <a:solidFill>
                  <a:schemeClr val="tx2"/>
                </a:solidFill>
              </a:rPr>
            </a:br>
            <a:r>
              <a:rPr lang="en-US" dirty="0">
                <a:solidFill>
                  <a:schemeClr val="accent6">
                    <a:lumMod val="75000"/>
                  </a:schemeClr>
                </a:solidFill>
              </a:rPr>
              <a:t>For first solution, add a plane mirror at the end, to keep ring images inside the detector volume</a:t>
            </a:r>
            <a:endParaRPr lang="en-GB" dirty="0">
              <a:solidFill>
                <a:schemeClr val="accent6">
                  <a:lumMod val="75000"/>
                </a:schemeClr>
              </a:solidFill>
            </a:endParaRPr>
          </a:p>
        </p:txBody>
      </p:sp>
      <p:sp>
        <p:nvSpPr>
          <p:cNvPr id="4" name="Date Placeholder 3"/>
          <p:cNvSpPr>
            <a:spLocks noGrp="1"/>
          </p:cNvSpPr>
          <p:nvPr>
            <p:ph type="dt" sz="half" idx="10"/>
          </p:nvPr>
        </p:nvSpPr>
        <p:spPr/>
        <p:txBody>
          <a:bodyPr/>
          <a:lstStyle/>
          <a:p>
            <a:r>
              <a:rPr lang="en-US"/>
              <a:t>Roger Forty</a:t>
            </a:r>
            <a:endParaRPr lang="en-GB"/>
          </a:p>
        </p:txBody>
      </p:sp>
      <p:sp>
        <p:nvSpPr>
          <p:cNvPr id="5" name="Footer Placeholder 4"/>
          <p:cNvSpPr>
            <a:spLocks noGrp="1"/>
          </p:cNvSpPr>
          <p:nvPr>
            <p:ph type="ftr" sz="quarter" idx="11"/>
          </p:nvPr>
        </p:nvSpPr>
        <p:spPr>
          <a:xfrm>
            <a:off x="3950456" y="6353031"/>
            <a:ext cx="4114800" cy="365125"/>
          </a:xfrm>
        </p:spPr>
        <p:txBody>
          <a:bodyPr/>
          <a:lstStyle/>
          <a:p>
            <a:r>
              <a:rPr lang="en-GB"/>
              <a:t>Progress on ARC</a:t>
            </a:r>
            <a:endParaRPr lang="en-GB" dirty="0"/>
          </a:p>
        </p:txBody>
      </p:sp>
      <p:sp>
        <p:nvSpPr>
          <p:cNvPr id="6" name="Slide Number Placeholder 5"/>
          <p:cNvSpPr>
            <a:spLocks noGrp="1"/>
          </p:cNvSpPr>
          <p:nvPr>
            <p:ph type="sldNum" sz="quarter" idx="12"/>
          </p:nvPr>
        </p:nvSpPr>
        <p:spPr/>
        <p:txBody>
          <a:bodyPr/>
          <a:lstStyle/>
          <a:p>
            <a:fld id="{B3C84E7F-BC88-4FFF-92AC-EB50DEC5D26E}" type="slidenum">
              <a:rPr lang="en-GB" smtClean="0"/>
              <a:t>9</a:t>
            </a:fld>
            <a:endParaRPr lang="en-GB"/>
          </a:p>
        </p:txBody>
      </p:sp>
      <p:grpSp>
        <p:nvGrpSpPr>
          <p:cNvPr id="23" name="Group 22"/>
          <p:cNvGrpSpPr/>
          <p:nvPr/>
        </p:nvGrpSpPr>
        <p:grpSpPr>
          <a:xfrm rot="10800000">
            <a:off x="821566" y="2173151"/>
            <a:ext cx="5456260" cy="557979"/>
            <a:chOff x="1085676" y="2271300"/>
            <a:chExt cx="3891044" cy="451803"/>
          </a:xfrm>
          <a:solidFill>
            <a:schemeClr val="accent6">
              <a:lumMod val="20000"/>
              <a:lumOff val="80000"/>
            </a:schemeClr>
          </a:solidFill>
        </p:grpSpPr>
        <p:pic>
          <p:nvPicPr>
            <p:cNvPr id="24" name="Picture 23"/>
            <p:cNvPicPr>
              <a:picLocks noChangeAspect="1"/>
            </p:cNvPicPr>
            <p:nvPr/>
          </p:nvPicPr>
          <p:blipFill rotWithShape="1">
            <a:blip r:embed="rId2">
              <a:extLst>
                <a:ext uri="{28A0092B-C50C-407E-A947-70E740481C1C}">
                  <a14:useLocalDpi xmlns:a14="http://schemas.microsoft.com/office/drawing/2010/main" val="0"/>
                </a:ext>
              </a:extLst>
            </a:blip>
            <a:srcRect l="37631" t="11884" r="7434" b="78568"/>
            <a:stretch/>
          </p:blipFill>
          <p:spPr>
            <a:xfrm>
              <a:off x="1085676" y="2271300"/>
              <a:ext cx="3891044" cy="451803"/>
            </a:xfrm>
            <a:prstGeom prst="rect">
              <a:avLst/>
            </a:prstGeom>
            <a:grpFill/>
          </p:spPr>
        </p:pic>
        <p:sp>
          <p:nvSpPr>
            <p:cNvPr id="25" name="Freeform 24"/>
            <p:cNvSpPr/>
            <p:nvPr/>
          </p:nvSpPr>
          <p:spPr>
            <a:xfrm>
              <a:off x="1143000" y="2336800"/>
              <a:ext cx="3752850" cy="355600"/>
            </a:xfrm>
            <a:custGeom>
              <a:avLst/>
              <a:gdLst>
                <a:gd name="connsiteX0" fmla="*/ 0 w 3752850"/>
                <a:gd name="connsiteY0" fmla="*/ 6350 h 355600"/>
                <a:gd name="connsiteX1" fmla="*/ 3651250 w 3752850"/>
                <a:gd name="connsiteY1" fmla="*/ 0 h 355600"/>
                <a:gd name="connsiteX2" fmla="*/ 3733800 w 3752850"/>
                <a:gd name="connsiteY2" fmla="*/ 82550 h 355600"/>
                <a:gd name="connsiteX3" fmla="*/ 3752850 w 3752850"/>
                <a:gd name="connsiteY3" fmla="*/ 171450 h 355600"/>
                <a:gd name="connsiteX4" fmla="*/ 3740150 w 3752850"/>
                <a:gd name="connsiteY4" fmla="*/ 254000 h 355600"/>
                <a:gd name="connsiteX5" fmla="*/ 3714750 w 3752850"/>
                <a:gd name="connsiteY5" fmla="*/ 317500 h 355600"/>
                <a:gd name="connsiteX6" fmla="*/ 3651250 w 3752850"/>
                <a:gd name="connsiteY6" fmla="*/ 355600 h 355600"/>
                <a:gd name="connsiteX7" fmla="*/ 12700 w 3752850"/>
                <a:gd name="connsiteY7" fmla="*/ 349250 h 355600"/>
                <a:gd name="connsiteX8" fmla="*/ 0 w 3752850"/>
                <a:gd name="connsiteY8" fmla="*/ 6350 h 35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52850" h="355600">
                  <a:moveTo>
                    <a:pt x="0" y="6350"/>
                  </a:moveTo>
                  <a:lnTo>
                    <a:pt x="3651250" y="0"/>
                  </a:lnTo>
                  <a:lnTo>
                    <a:pt x="3733800" y="82550"/>
                  </a:lnTo>
                  <a:lnTo>
                    <a:pt x="3752850" y="171450"/>
                  </a:lnTo>
                  <a:lnTo>
                    <a:pt x="3740150" y="254000"/>
                  </a:lnTo>
                  <a:lnTo>
                    <a:pt x="3714750" y="317500"/>
                  </a:lnTo>
                  <a:lnTo>
                    <a:pt x="3651250" y="355600"/>
                  </a:lnTo>
                  <a:lnTo>
                    <a:pt x="12700" y="349250"/>
                  </a:lnTo>
                  <a:lnTo>
                    <a:pt x="0" y="635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19" name="Picture 18"/>
          <p:cNvPicPr>
            <a:picLocks noChangeAspect="1"/>
          </p:cNvPicPr>
          <p:nvPr/>
        </p:nvPicPr>
        <p:blipFill rotWithShape="1">
          <a:blip r:embed="rId2">
            <a:extLst>
              <a:ext uri="{28A0092B-C50C-407E-A947-70E740481C1C}">
                <a14:useLocalDpi xmlns:a14="http://schemas.microsoft.com/office/drawing/2010/main" val="0"/>
              </a:ext>
            </a:extLst>
          </a:blip>
          <a:srcRect l="37631" t="11884" r="7434" b="78568"/>
          <a:stretch/>
        </p:blipFill>
        <p:spPr>
          <a:xfrm>
            <a:off x="5785945" y="2131163"/>
            <a:ext cx="5048990" cy="557979"/>
          </a:xfrm>
          <a:prstGeom prst="rect">
            <a:avLst/>
          </a:prstGeom>
        </p:spPr>
      </p:pic>
      <p:sp>
        <p:nvSpPr>
          <p:cNvPr id="20" name="Freeform 19"/>
          <p:cNvSpPr/>
          <p:nvPr/>
        </p:nvSpPr>
        <p:spPr>
          <a:xfrm>
            <a:off x="5816366" y="2212056"/>
            <a:ext cx="4905168" cy="439168"/>
          </a:xfrm>
          <a:custGeom>
            <a:avLst/>
            <a:gdLst>
              <a:gd name="connsiteX0" fmla="*/ 0 w 3752850"/>
              <a:gd name="connsiteY0" fmla="*/ 6350 h 355600"/>
              <a:gd name="connsiteX1" fmla="*/ 3651250 w 3752850"/>
              <a:gd name="connsiteY1" fmla="*/ 0 h 355600"/>
              <a:gd name="connsiteX2" fmla="*/ 3733800 w 3752850"/>
              <a:gd name="connsiteY2" fmla="*/ 82550 h 355600"/>
              <a:gd name="connsiteX3" fmla="*/ 3752850 w 3752850"/>
              <a:gd name="connsiteY3" fmla="*/ 171450 h 355600"/>
              <a:gd name="connsiteX4" fmla="*/ 3740150 w 3752850"/>
              <a:gd name="connsiteY4" fmla="*/ 254000 h 355600"/>
              <a:gd name="connsiteX5" fmla="*/ 3714750 w 3752850"/>
              <a:gd name="connsiteY5" fmla="*/ 317500 h 355600"/>
              <a:gd name="connsiteX6" fmla="*/ 3651250 w 3752850"/>
              <a:gd name="connsiteY6" fmla="*/ 355600 h 355600"/>
              <a:gd name="connsiteX7" fmla="*/ 12700 w 3752850"/>
              <a:gd name="connsiteY7" fmla="*/ 349250 h 355600"/>
              <a:gd name="connsiteX8" fmla="*/ 0 w 3752850"/>
              <a:gd name="connsiteY8" fmla="*/ 6350 h 35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52850" h="355600">
                <a:moveTo>
                  <a:pt x="0" y="6350"/>
                </a:moveTo>
                <a:lnTo>
                  <a:pt x="3651250" y="0"/>
                </a:lnTo>
                <a:lnTo>
                  <a:pt x="3733800" y="82550"/>
                </a:lnTo>
                <a:lnTo>
                  <a:pt x="3752850" y="171450"/>
                </a:lnTo>
                <a:lnTo>
                  <a:pt x="3740150" y="254000"/>
                </a:lnTo>
                <a:lnTo>
                  <a:pt x="3714750" y="317500"/>
                </a:lnTo>
                <a:lnTo>
                  <a:pt x="3651250" y="355600"/>
                </a:lnTo>
                <a:lnTo>
                  <a:pt x="12700" y="349250"/>
                </a:lnTo>
                <a:lnTo>
                  <a:pt x="0" y="6350"/>
                </a:lnTo>
                <a:close/>
              </a:path>
            </a:pathLst>
          </a:cu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7" name="Straight Connector 26"/>
          <p:cNvCxnSpPr/>
          <p:nvPr/>
        </p:nvCxnSpPr>
        <p:spPr>
          <a:xfrm>
            <a:off x="7149662" y="2165855"/>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5811880" y="2193845"/>
            <a:ext cx="0" cy="474552"/>
          </a:xfrm>
          <a:prstGeom prst="line">
            <a:avLst/>
          </a:prstGeom>
          <a:ln w="28575">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flipH="1" flipV="1">
            <a:off x="5757786" y="2662959"/>
            <a:ext cx="156478" cy="2"/>
          </a:xfrm>
          <a:prstGeom prst="line">
            <a:avLst/>
          </a:prstGeom>
          <a:ln w="28575">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flipH="1" flipV="1">
            <a:off x="5733641" y="2192154"/>
            <a:ext cx="156478" cy="2"/>
          </a:xfrm>
          <a:prstGeom prst="line">
            <a:avLst/>
          </a:prstGeom>
          <a:ln w="28575">
            <a:solidFill>
              <a:srgbClr val="000000"/>
            </a:solidFill>
          </a:ln>
        </p:spPr>
        <p:style>
          <a:lnRef idx="1">
            <a:schemeClr val="accent1"/>
          </a:lnRef>
          <a:fillRef idx="0">
            <a:schemeClr val="accent1"/>
          </a:fillRef>
          <a:effectRef idx="0">
            <a:schemeClr val="accent1"/>
          </a:effectRef>
          <a:fontRef idx="minor">
            <a:schemeClr val="tx1"/>
          </a:fontRef>
        </p:style>
      </p:cxnSp>
      <p:sp>
        <p:nvSpPr>
          <p:cNvPr id="50" name="Freeform 49"/>
          <p:cNvSpPr/>
          <p:nvPr/>
        </p:nvSpPr>
        <p:spPr>
          <a:xfrm>
            <a:off x="5825789" y="2223339"/>
            <a:ext cx="698165" cy="105288"/>
          </a:xfrm>
          <a:custGeom>
            <a:avLst/>
            <a:gdLst>
              <a:gd name="connsiteX0" fmla="*/ 0 w 628345"/>
              <a:gd name="connsiteY0" fmla="*/ 133194 h 133194"/>
              <a:gd name="connsiteX1" fmla="*/ 139361 w 628345"/>
              <a:gd name="connsiteY1" fmla="*/ 45177 h 133194"/>
              <a:gd name="connsiteX2" fmla="*/ 273831 w 628345"/>
              <a:gd name="connsiteY2" fmla="*/ 6058 h 133194"/>
              <a:gd name="connsiteX3" fmla="*/ 374073 w 628345"/>
              <a:gd name="connsiteY3" fmla="*/ 3613 h 133194"/>
              <a:gd name="connsiteX4" fmla="*/ 501209 w 628345"/>
              <a:gd name="connsiteY4" fmla="*/ 40287 h 133194"/>
              <a:gd name="connsiteX5" fmla="*/ 599006 w 628345"/>
              <a:gd name="connsiteY5" fmla="*/ 103855 h 133194"/>
              <a:gd name="connsiteX6" fmla="*/ 628345 w 628345"/>
              <a:gd name="connsiteY6" fmla="*/ 128304 h 133194"/>
              <a:gd name="connsiteX0" fmla="*/ 0 w 628345"/>
              <a:gd name="connsiteY0" fmla="*/ 133194 h 133194"/>
              <a:gd name="connsiteX1" fmla="*/ 139361 w 628345"/>
              <a:gd name="connsiteY1" fmla="*/ 45177 h 133194"/>
              <a:gd name="connsiteX2" fmla="*/ 273831 w 628345"/>
              <a:gd name="connsiteY2" fmla="*/ 6058 h 133194"/>
              <a:gd name="connsiteX3" fmla="*/ 374073 w 628345"/>
              <a:gd name="connsiteY3" fmla="*/ 3613 h 133194"/>
              <a:gd name="connsiteX4" fmla="*/ 501209 w 628345"/>
              <a:gd name="connsiteY4" fmla="*/ 40287 h 133194"/>
              <a:gd name="connsiteX5" fmla="*/ 599006 w 628345"/>
              <a:gd name="connsiteY5" fmla="*/ 103855 h 133194"/>
              <a:gd name="connsiteX6" fmla="*/ 628345 w 628345"/>
              <a:gd name="connsiteY6" fmla="*/ 128304 h 133194"/>
              <a:gd name="connsiteX0" fmla="*/ 0 w 628345"/>
              <a:gd name="connsiteY0" fmla="*/ 133194 h 133194"/>
              <a:gd name="connsiteX1" fmla="*/ 139361 w 628345"/>
              <a:gd name="connsiteY1" fmla="*/ 45177 h 133194"/>
              <a:gd name="connsiteX2" fmla="*/ 273831 w 628345"/>
              <a:gd name="connsiteY2" fmla="*/ 6058 h 133194"/>
              <a:gd name="connsiteX3" fmla="*/ 374073 w 628345"/>
              <a:gd name="connsiteY3" fmla="*/ 3613 h 133194"/>
              <a:gd name="connsiteX4" fmla="*/ 501209 w 628345"/>
              <a:gd name="connsiteY4" fmla="*/ 40287 h 133194"/>
              <a:gd name="connsiteX5" fmla="*/ 599006 w 628345"/>
              <a:gd name="connsiteY5" fmla="*/ 103855 h 133194"/>
              <a:gd name="connsiteX6" fmla="*/ 628345 w 628345"/>
              <a:gd name="connsiteY6" fmla="*/ 128304 h 133194"/>
              <a:gd name="connsiteX0" fmla="*/ 0 w 628345"/>
              <a:gd name="connsiteY0" fmla="*/ 134931 h 134931"/>
              <a:gd name="connsiteX1" fmla="*/ 139361 w 628345"/>
              <a:gd name="connsiteY1" fmla="*/ 46914 h 134931"/>
              <a:gd name="connsiteX2" fmla="*/ 273831 w 628345"/>
              <a:gd name="connsiteY2" fmla="*/ 7795 h 134931"/>
              <a:gd name="connsiteX3" fmla="*/ 396078 w 628345"/>
              <a:gd name="connsiteY3" fmla="*/ 2905 h 134931"/>
              <a:gd name="connsiteX4" fmla="*/ 501209 w 628345"/>
              <a:gd name="connsiteY4" fmla="*/ 42024 h 134931"/>
              <a:gd name="connsiteX5" fmla="*/ 599006 w 628345"/>
              <a:gd name="connsiteY5" fmla="*/ 105592 h 134931"/>
              <a:gd name="connsiteX6" fmla="*/ 628345 w 628345"/>
              <a:gd name="connsiteY6" fmla="*/ 130041 h 134931"/>
              <a:gd name="connsiteX0" fmla="*/ 0 w 628345"/>
              <a:gd name="connsiteY0" fmla="*/ 138187 h 138187"/>
              <a:gd name="connsiteX1" fmla="*/ 139361 w 628345"/>
              <a:gd name="connsiteY1" fmla="*/ 50170 h 138187"/>
              <a:gd name="connsiteX2" fmla="*/ 273831 w 628345"/>
              <a:gd name="connsiteY2" fmla="*/ 11051 h 138187"/>
              <a:gd name="connsiteX3" fmla="*/ 396078 w 628345"/>
              <a:gd name="connsiteY3" fmla="*/ 6161 h 138187"/>
              <a:gd name="connsiteX4" fmla="*/ 501209 w 628345"/>
              <a:gd name="connsiteY4" fmla="*/ 45280 h 138187"/>
              <a:gd name="connsiteX5" fmla="*/ 599006 w 628345"/>
              <a:gd name="connsiteY5" fmla="*/ 108848 h 138187"/>
              <a:gd name="connsiteX6" fmla="*/ 628345 w 628345"/>
              <a:gd name="connsiteY6" fmla="*/ 133297 h 138187"/>
              <a:gd name="connsiteX0" fmla="*/ 0 w 628345"/>
              <a:gd name="connsiteY0" fmla="*/ 136365 h 136365"/>
              <a:gd name="connsiteX1" fmla="*/ 139361 w 628345"/>
              <a:gd name="connsiteY1" fmla="*/ 48348 h 136365"/>
              <a:gd name="connsiteX2" fmla="*/ 273831 w 628345"/>
              <a:gd name="connsiteY2" fmla="*/ 9229 h 136365"/>
              <a:gd name="connsiteX3" fmla="*/ 391189 w 628345"/>
              <a:gd name="connsiteY3" fmla="*/ 6784 h 136365"/>
              <a:gd name="connsiteX4" fmla="*/ 501209 w 628345"/>
              <a:gd name="connsiteY4" fmla="*/ 43458 h 136365"/>
              <a:gd name="connsiteX5" fmla="*/ 599006 w 628345"/>
              <a:gd name="connsiteY5" fmla="*/ 107026 h 136365"/>
              <a:gd name="connsiteX6" fmla="*/ 628345 w 628345"/>
              <a:gd name="connsiteY6" fmla="*/ 131475 h 136365"/>
              <a:gd name="connsiteX0" fmla="*/ 0 w 628345"/>
              <a:gd name="connsiteY0" fmla="*/ 133195 h 133195"/>
              <a:gd name="connsiteX1" fmla="*/ 139361 w 628345"/>
              <a:gd name="connsiteY1" fmla="*/ 45178 h 133195"/>
              <a:gd name="connsiteX2" fmla="*/ 242047 w 628345"/>
              <a:gd name="connsiteY2" fmla="*/ 6059 h 133195"/>
              <a:gd name="connsiteX3" fmla="*/ 391189 w 628345"/>
              <a:gd name="connsiteY3" fmla="*/ 3614 h 133195"/>
              <a:gd name="connsiteX4" fmla="*/ 501209 w 628345"/>
              <a:gd name="connsiteY4" fmla="*/ 40288 h 133195"/>
              <a:gd name="connsiteX5" fmla="*/ 599006 w 628345"/>
              <a:gd name="connsiteY5" fmla="*/ 103856 h 133195"/>
              <a:gd name="connsiteX6" fmla="*/ 628345 w 628345"/>
              <a:gd name="connsiteY6" fmla="*/ 128305 h 133195"/>
              <a:gd name="connsiteX0" fmla="*/ 0 w 628345"/>
              <a:gd name="connsiteY0" fmla="*/ 132209 h 132209"/>
              <a:gd name="connsiteX1" fmla="*/ 139361 w 628345"/>
              <a:gd name="connsiteY1" fmla="*/ 44192 h 132209"/>
              <a:gd name="connsiteX2" fmla="*/ 254271 w 628345"/>
              <a:gd name="connsiteY2" fmla="*/ 7518 h 132209"/>
              <a:gd name="connsiteX3" fmla="*/ 391189 w 628345"/>
              <a:gd name="connsiteY3" fmla="*/ 2628 h 132209"/>
              <a:gd name="connsiteX4" fmla="*/ 501209 w 628345"/>
              <a:gd name="connsiteY4" fmla="*/ 39302 h 132209"/>
              <a:gd name="connsiteX5" fmla="*/ 599006 w 628345"/>
              <a:gd name="connsiteY5" fmla="*/ 102870 h 132209"/>
              <a:gd name="connsiteX6" fmla="*/ 628345 w 628345"/>
              <a:gd name="connsiteY6" fmla="*/ 127319 h 132209"/>
              <a:gd name="connsiteX0" fmla="*/ 0 w 628345"/>
              <a:gd name="connsiteY0" fmla="*/ 133612 h 133612"/>
              <a:gd name="connsiteX1" fmla="*/ 139361 w 628345"/>
              <a:gd name="connsiteY1" fmla="*/ 45595 h 133612"/>
              <a:gd name="connsiteX2" fmla="*/ 254271 w 628345"/>
              <a:gd name="connsiteY2" fmla="*/ 8921 h 133612"/>
              <a:gd name="connsiteX3" fmla="*/ 391189 w 628345"/>
              <a:gd name="connsiteY3" fmla="*/ 4031 h 133612"/>
              <a:gd name="connsiteX4" fmla="*/ 501209 w 628345"/>
              <a:gd name="connsiteY4" fmla="*/ 40705 h 133612"/>
              <a:gd name="connsiteX5" fmla="*/ 599006 w 628345"/>
              <a:gd name="connsiteY5" fmla="*/ 104273 h 133612"/>
              <a:gd name="connsiteX6" fmla="*/ 628345 w 628345"/>
              <a:gd name="connsiteY6" fmla="*/ 128722 h 133612"/>
              <a:gd name="connsiteX0" fmla="*/ 0 w 628345"/>
              <a:gd name="connsiteY0" fmla="*/ 133612 h 133612"/>
              <a:gd name="connsiteX1" fmla="*/ 139361 w 628345"/>
              <a:gd name="connsiteY1" fmla="*/ 45595 h 133612"/>
              <a:gd name="connsiteX2" fmla="*/ 254271 w 628345"/>
              <a:gd name="connsiteY2" fmla="*/ 8921 h 133612"/>
              <a:gd name="connsiteX3" fmla="*/ 391189 w 628345"/>
              <a:gd name="connsiteY3" fmla="*/ 4031 h 133612"/>
              <a:gd name="connsiteX4" fmla="*/ 501209 w 628345"/>
              <a:gd name="connsiteY4" fmla="*/ 40705 h 133612"/>
              <a:gd name="connsiteX5" fmla="*/ 599006 w 628345"/>
              <a:gd name="connsiteY5" fmla="*/ 104273 h 133612"/>
              <a:gd name="connsiteX6" fmla="*/ 628345 w 628345"/>
              <a:gd name="connsiteY6" fmla="*/ 128722 h 133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8345" h="133612">
                <a:moveTo>
                  <a:pt x="0" y="133612"/>
                </a:moveTo>
                <a:cubicBezTo>
                  <a:pt x="71310" y="78194"/>
                  <a:pt x="96983" y="66377"/>
                  <a:pt x="139361" y="45595"/>
                </a:cubicBezTo>
                <a:cubicBezTo>
                  <a:pt x="181740" y="24813"/>
                  <a:pt x="207410" y="20737"/>
                  <a:pt x="254271" y="8921"/>
                </a:cubicBezTo>
                <a:cubicBezTo>
                  <a:pt x="301132" y="-2895"/>
                  <a:pt x="350033" y="-1266"/>
                  <a:pt x="391189" y="4031"/>
                </a:cubicBezTo>
                <a:cubicBezTo>
                  <a:pt x="432345" y="9328"/>
                  <a:pt x="466573" y="23998"/>
                  <a:pt x="501209" y="40705"/>
                </a:cubicBezTo>
                <a:cubicBezTo>
                  <a:pt x="535845" y="57412"/>
                  <a:pt x="577817" y="89604"/>
                  <a:pt x="599006" y="104273"/>
                </a:cubicBezTo>
                <a:cubicBezTo>
                  <a:pt x="620195" y="118942"/>
                  <a:pt x="624270" y="123832"/>
                  <a:pt x="628345" y="128722"/>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Freeform 52"/>
          <p:cNvSpPr/>
          <p:nvPr/>
        </p:nvSpPr>
        <p:spPr>
          <a:xfrm>
            <a:off x="6523954" y="2215118"/>
            <a:ext cx="698165" cy="105288"/>
          </a:xfrm>
          <a:custGeom>
            <a:avLst/>
            <a:gdLst>
              <a:gd name="connsiteX0" fmla="*/ 0 w 628345"/>
              <a:gd name="connsiteY0" fmla="*/ 133194 h 133194"/>
              <a:gd name="connsiteX1" fmla="*/ 139361 w 628345"/>
              <a:gd name="connsiteY1" fmla="*/ 45177 h 133194"/>
              <a:gd name="connsiteX2" fmla="*/ 273831 w 628345"/>
              <a:gd name="connsiteY2" fmla="*/ 6058 h 133194"/>
              <a:gd name="connsiteX3" fmla="*/ 374073 w 628345"/>
              <a:gd name="connsiteY3" fmla="*/ 3613 h 133194"/>
              <a:gd name="connsiteX4" fmla="*/ 501209 w 628345"/>
              <a:gd name="connsiteY4" fmla="*/ 40287 h 133194"/>
              <a:gd name="connsiteX5" fmla="*/ 599006 w 628345"/>
              <a:gd name="connsiteY5" fmla="*/ 103855 h 133194"/>
              <a:gd name="connsiteX6" fmla="*/ 628345 w 628345"/>
              <a:gd name="connsiteY6" fmla="*/ 128304 h 133194"/>
              <a:gd name="connsiteX0" fmla="*/ 0 w 628345"/>
              <a:gd name="connsiteY0" fmla="*/ 133194 h 133194"/>
              <a:gd name="connsiteX1" fmla="*/ 139361 w 628345"/>
              <a:gd name="connsiteY1" fmla="*/ 45177 h 133194"/>
              <a:gd name="connsiteX2" fmla="*/ 273831 w 628345"/>
              <a:gd name="connsiteY2" fmla="*/ 6058 h 133194"/>
              <a:gd name="connsiteX3" fmla="*/ 374073 w 628345"/>
              <a:gd name="connsiteY3" fmla="*/ 3613 h 133194"/>
              <a:gd name="connsiteX4" fmla="*/ 501209 w 628345"/>
              <a:gd name="connsiteY4" fmla="*/ 40287 h 133194"/>
              <a:gd name="connsiteX5" fmla="*/ 599006 w 628345"/>
              <a:gd name="connsiteY5" fmla="*/ 103855 h 133194"/>
              <a:gd name="connsiteX6" fmla="*/ 628345 w 628345"/>
              <a:gd name="connsiteY6" fmla="*/ 128304 h 133194"/>
              <a:gd name="connsiteX0" fmla="*/ 0 w 628345"/>
              <a:gd name="connsiteY0" fmla="*/ 133194 h 133194"/>
              <a:gd name="connsiteX1" fmla="*/ 139361 w 628345"/>
              <a:gd name="connsiteY1" fmla="*/ 45177 h 133194"/>
              <a:gd name="connsiteX2" fmla="*/ 273831 w 628345"/>
              <a:gd name="connsiteY2" fmla="*/ 6058 h 133194"/>
              <a:gd name="connsiteX3" fmla="*/ 374073 w 628345"/>
              <a:gd name="connsiteY3" fmla="*/ 3613 h 133194"/>
              <a:gd name="connsiteX4" fmla="*/ 501209 w 628345"/>
              <a:gd name="connsiteY4" fmla="*/ 40287 h 133194"/>
              <a:gd name="connsiteX5" fmla="*/ 599006 w 628345"/>
              <a:gd name="connsiteY5" fmla="*/ 103855 h 133194"/>
              <a:gd name="connsiteX6" fmla="*/ 628345 w 628345"/>
              <a:gd name="connsiteY6" fmla="*/ 128304 h 133194"/>
              <a:gd name="connsiteX0" fmla="*/ 0 w 628345"/>
              <a:gd name="connsiteY0" fmla="*/ 134931 h 134931"/>
              <a:gd name="connsiteX1" fmla="*/ 139361 w 628345"/>
              <a:gd name="connsiteY1" fmla="*/ 46914 h 134931"/>
              <a:gd name="connsiteX2" fmla="*/ 273831 w 628345"/>
              <a:gd name="connsiteY2" fmla="*/ 7795 h 134931"/>
              <a:gd name="connsiteX3" fmla="*/ 396078 w 628345"/>
              <a:gd name="connsiteY3" fmla="*/ 2905 h 134931"/>
              <a:gd name="connsiteX4" fmla="*/ 501209 w 628345"/>
              <a:gd name="connsiteY4" fmla="*/ 42024 h 134931"/>
              <a:gd name="connsiteX5" fmla="*/ 599006 w 628345"/>
              <a:gd name="connsiteY5" fmla="*/ 105592 h 134931"/>
              <a:gd name="connsiteX6" fmla="*/ 628345 w 628345"/>
              <a:gd name="connsiteY6" fmla="*/ 130041 h 134931"/>
              <a:gd name="connsiteX0" fmla="*/ 0 w 628345"/>
              <a:gd name="connsiteY0" fmla="*/ 138187 h 138187"/>
              <a:gd name="connsiteX1" fmla="*/ 139361 w 628345"/>
              <a:gd name="connsiteY1" fmla="*/ 50170 h 138187"/>
              <a:gd name="connsiteX2" fmla="*/ 273831 w 628345"/>
              <a:gd name="connsiteY2" fmla="*/ 11051 h 138187"/>
              <a:gd name="connsiteX3" fmla="*/ 396078 w 628345"/>
              <a:gd name="connsiteY3" fmla="*/ 6161 h 138187"/>
              <a:gd name="connsiteX4" fmla="*/ 501209 w 628345"/>
              <a:gd name="connsiteY4" fmla="*/ 45280 h 138187"/>
              <a:gd name="connsiteX5" fmla="*/ 599006 w 628345"/>
              <a:gd name="connsiteY5" fmla="*/ 108848 h 138187"/>
              <a:gd name="connsiteX6" fmla="*/ 628345 w 628345"/>
              <a:gd name="connsiteY6" fmla="*/ 133297 h 138187"/>
              <a:gd name="connsiteX0" fmla="*/ 0 w 628345"/>
              <a:gd name="connsiteY0" fmla="*/ 136365 h 136365"/>
              <a:gd name="connsiteX1" fmla="*/ 139361 w 628345"/>
              <a:gd name="connsiteY1" fmla="*/ 48348 h 136365"/>
              <a:gd name="connsiteX2" fmla="*/ 273831 w 628345"/>
              <a:gd name="connsiteY2" fmla="*/ 9229 h 136365"/>
              <a:gd name="connsiteX3" fmla="*/ 391189 w 628345"/>
              <a:gd name="connsiteY3" fmla="*/ 6784 h 136365"/>
              <a:gd name="connsiteX4" fmla="*/ 501209 w 628345"/>
              <a:gd name="connsiteY4" fmla="*/ 43458 h 136365"/>
              <a:gd name="connsiteX5" fmla="*/ 599006 w 628345"/>
              <a:gd name="connsiteY5" fmla="*/ 107026 h 136365"/>
              <a:gd name="connsiteX6" fmla="*/ 628345 w 628345"/>
              <a:gd name="connsiteY6" fmla="*/ 131475 h 136365"/>
              <a:gd name="connsiteX0" fmla="*/ 0 w 628345"/>
              <a:gd name="connsiteY0" fmla="*/ 133195 h 133195"/>
              <a:gd name="connsiteX1" fmla="*/ 139361 w 628345"/>
              <a:gd name="connsiteY1" fmla="*/ 45178 h 133195"/>
              <a:gd name="connsiteX2" fmla="*/ 242047 w 628345"/>
              <a:gd name="connsiteY2" fmla="*/ 6059 h 133195"/>
              <a:gd name="connsiteX3" fmla="*/ 391189 w 628345"/>
              <a:gd name="connsiteY3" fmla="*/ 3614 h 133195"/>
              <a:gd name="connsiteX4" fmla="*/ 501209 w 628345"/>
              <a:gd name="connsiteY4" fmla="*/ 40288 h 133195"/>
              <a:gd name="connsiteX5" fmla="*/ 599006 w 628345"/>
              <a:gd name="connsiteY5" fmla="*/ 103856 h 133195"/>
              <a:gd name="connsiteX6" fmla="*/ 628345 w 628345"/>
              <a:gd name="connsiteY6" fmla="*/ 128305 h 133195"/>
              <a:gd name="connsiteX0" fmla="*/ 0 w 628345"/>
              <a:gd name="connsiteY0" fmla="*/ 132209 h 132209"/>
              <a:gd name="connsiteX1" fmla="*/ 139361 w 628345"/>
              <a:gd name="connsiteY1" fmla="*/ 44192 h 132209"/>
              <a:gd name="connsiteX2" fmla="*/ 254271 w 628345"/>
              <a:gd name="connsiteY2" fmla="*/ 7518 h 132209"/>
              <a:gd name="connsiteX3" fmla="*/ 391189 w 628345"/>
              <a:gd name="connsiteY3" fmla="*/ 2628 h 132209"/>
              <a:gd name="connsiteX4" fmla="*/ 501209 w 628345"/>
              <a:gd name="connsiteY4" fmla="*/ 39302 h 132209"/>
              <a:gd name="connsiteX5" fmla="*/ 599006 w 628345"/>
              <a:gd name="connsiteY5" fmla="*/ 102870 h 132209"/>
              <a:gd name="connsiteX6" fmla="*/ 628345 w 628345"/>
              <a:gd name="connsiteY6" fmla="*/ 127319 h 132209"/>
              <a:gd name="connsiteX0" fmla="*/ 0 w 628345"/>
              <a:gd name="connsiteY0" fmla="*/ 133612 h 133612"/>
              <a:gd name="connsiteX1" fmla="*/ 139361 w 628345"/>
              <a:gd name="connsiteY1" fmla="*/ 45595 h 133612"/>
              <a:gd name="connsiteX2" fmla="*/ 254271 w 628345"/>
              <a:gd name="connsiteY2" fmla="*/ 8921 h 133612"/>
              <a:gd name="connsiteX3" fmla="*/ 391189 w 628345"/>
              <a:gd name="connsiteY3" fmla="*/ 4031 h 133612"/>
              <a:gd name="connsiteX4" fmla="*/ 501209 w 628345"/>
              <a:gd name="connsiteY4" fmla="*/ 40705 h 133612"/>
              <a:gd name="connsiteX5" fmla="*/ 599006 w 628345"/>
              <a:gd name="connsiteY5" fmla="*/ 104273 h 133612"/>
              <a:gd name="connsiteX6" fmla="*/ 628345 w 628345"/>
              <a:gd name="connsiteY6" fmla="*/ 128722 h 133612"/>
              <a:gd name="connsiteX0" fmla="*/ 0 w 628345"/>
              <a:gd name="connsiteY0" fmla="*/ 133612 h 133612"/>
              <a:gd name="connsiteX1" fmla="*/ 139361 w 628345"/>
              <a:gd name="connsiteY1" fmla="*/ 45595 h 133612"/>
              <a:gd name="connsiteX2" fmla="*/ 254271 w 628345"/>
              <a:gd name="connsiteY2" fmla="*/ 8921 h 133612"/>
              <a:gd name="connsiteX3" fmla="*/ 391189 w 628345"/>
              <a:gd name="connsiteY3" fmla="*/ 4031 h 133612"/>
              <a:gd name="connsiteX4" fmla="*/ 501209 w 628345"/>
              <a:gd name="connsiteY4" fmla="*/ 40705 h 133612"/>
              <a:gd name="connsiteX5" fmla="*/ 599006 w 628345"/>
              <a:gd name="connsiteY5" fmla="*/ 104273 h 133612"/>
              <a:gd name="connsiteX6" fmla="*/ 628345 w 628345"/>
              <a:gd name="connsiteY6" fmla="*/ 128722 h 133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8345" h="133612">
                <a:moveTo>
                  <a:pt x="0" y="133612"/>
                </a:moveTo>
                <a:cubicBezTo>
                  <a:pt x="71310" y="78194"/>
                  <a:pt x="96983" y="66377"/>
                  <a:pt x="139361" y="45595"/>
                </a:cubicBezTo>
                <a:cubicBezTo>
                  <a:pt x="181740" y="24813"/>
                  <a:pt x="207410" y="20737"/>
                  <a:pt x="254271" y="8921"/>
                </a:cubicBezTo>
                <a:cubicBezTo>
                  <a:pt x="301132" y="-2895"/>
                  <a:pt x="350033" y="-1266"/>
                  <a:pt x="391189" y="4031"/>
                </a:cubicBezTo>
                <a:cubicBezTo>
                  <a:pt x="432345" y="9328"/>
                  <a:pt x="466573" y="23998"/>
                  <a:pt x="501209" y="40705"/>
                </a:cubicBezTo>
                <a:cubicBezTo>
                  <a:pt x="535845" y="57412"/>
                  <a:pt x="577817" y="89604"/>
                  <a:pt x="599006" y="104273"/>
                </a:cubicBezTo>
                <a:cubicBezTo>
                  <a:pt x="620195" y="118942"/>
                  <a:pt x="624270" y="123832"/>
                  <a:pt x="628345" y="128722"/>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Freeform 53"/>
          <p:cNvSpPr/>
          <p:nvPr/>
        </p:nvSpPr>
        <p:spPr>
          <a:xfrm>
            <a:off x="7222119" y="2215118"/>
            <a:ext cx="698165" cy="105288"/>
          </a:xfrm>
          <a:custGeom>
            <a:avLst/>
            <a:gdLst>
              <a:gd name="connsiteX0" fmla="*/ 0 w 628345"/>
              <a:gd name="connsiteY0" fmla="*/ 133194 h 133194"/>
              <a:gd name="connsiteX1" fmla="*/ 139361 w 628345"/>
              <a:gd name="connsiteY1" fmla="*/ 45177 h 133194"/>
              <a:gd name="connsiteX2" fmla="*/ 273831 w 628345"/>
              <a:gd name="connsiteY2" fmla="*/ 6058 h 133194"/>
              <a:gd name="connsiteX3" fmla="*/ 374073 w 628345"/>
              <a:gd name="connsiteY3" fmla="*/ 3613 h 133194"/>
              <a:gd name="connsiteX4" fmla="*/ 501209 w 628345"/>
              <a:gd name="connsiteY4" fmla="*/ 40287 h 133194"/>
              <a:gd name="connsiteX5" fmla="*/ 599006 w 628345"/>
              <a:gd name="connsiteY5" fmla="*/ 103855 h 133194"/>
              <a:gd name="connsiteX6" fmla="*/ 628345 w 628345"/>
              <a:gd name="connsiteY6" fmla="*/ 128304 h 133194"/>
              <a:gd name="connsiteX0" fmla="*/ 0 w 628345"/>
              <a:gd name="connsiteY0" fmla="*/ 133194 h 133194"/>
              <a:gd name="connsiteX1" fmla="*/ 139361 w 628345"/>
              <a:gd name="connsiteY1" fmla="*/ 45177 h 133194"/>
              <a:gd name="connsiteX2" fmla="*/ 273831 w 628345"/>
              <a:gd name="connsiteY2" fmla="*/ 6058 h 133194"/>
              <a:gd name="connsiteX3" fmla="*/ 374073 w 628345"/>
              <a:gd name="connsiteY3" fmla="*/ 3613 h 133194"/>
              <a:gd name="connsiteX4" fmla="*/ 501209 w 628345"/>
              <a:gd name="connsiteY4" fmla="*/ 40287 h 133194"/>
              <a:gd name="connsiteX5" fmla="*/ 599006 w 628345"/>
              <a:gd name="connsiteY5" fmla="*/ 103855 h 133194"/>
              <a:gd name="connsiteX6" fmla="*/ 628345 w 628345"/>
              <a:gd name="connsiteY6" fmla="*/ 128304 h 133194"/>
              <a:gd name="connsiteX0" fmla="*/ 0 w 628345"/>
              <a:gd name="connsiteY0" fmla="*/ 133194 h 133194"/>
              <a:gd name="connsiteX1" fmla="*/ 139361 w 628345"/>
              <a:gd name="connsiteY1" fmla="*/ 45177 h 133194"/>
              <a:gd name="connsiteX2" fmla="*/ 273831 w 628345"/>
              <a:gd name="connsiteY2" fmla="*/ 6058 h 133194"/>
              <a:gd name="connsiteX3" fmla="*/ 374073 w 628345"/>
              <a:gd name="connsiteY3" fmla="*/ 3613 h 133194"/>
              <a:gd name="connsiteX4" fmla="*/ 501209 w 628345"/>
              <a:gd name="connsiteY4" fmla="*/ 40287 h 133194"/>
              <a:gd name="connsiteX5" fmla="*/ 599006 w 628345"/>
              <a:gd name="connsiteY5" fmla="*/ 103855 h 133194"/>
              <a:gd name="connsiteX6" fmla="*/ 628345 w 628345"/>
              <a:gd name="connsiteY6" fmla="*/ 128304 h 133194"/>
              <a:gd name="connsiteX0" fmla="*/ 0 w 628345"/>
              <a:gd name="connsiteY0" fmla="*/ 134931 h 134931"/>
              <a:gd name="connsiteX1" fmla="*/ 139361 w 628345"/>
              <a:gd name="connsiteY1" fmla="*/ 46914 h 134931"/>
              <a:gd name="connsiteX2" fmla="*/ 273831 w 628345"/>
              <a:gd name="connsiteY2" fmla="*/ 7795 h 134931"/>
              <a:gd name="connsiteX3" fmla="*/ 396078 w 628345"/>
              <a:gd name="connsiteY3" fmla="*/ 2905 h 134931"/>
              <a:gd name="connsiteX4" fmla="*/ 501209 w 628345"/>
              <a:gd name="connsiteY4" fmla="*/ 42024 h 134931"/>
              <a:gd name="connsiteX5" fmla="*/ 599006 w 628345"/>
              <a:gd name="connsiteY5" fmla="*/ 105592 h 134931"/>
              <a:gd name="connsiteX6" fmla="*/ 628345 w 628345"/>
              <a:gd name="connsiteY6" fmla="*/ 130041 h 134931"/>
              <a:gd name="connsiteX0" fmla="*/ 0 w 628345"/>
              <a:gd name="connsiteY0" fmla="*/ 138187 h 138187"/>
              <a:gd name="connsiteX1" fmla="*/ 139361 w 628345"/>
              <a:gd name="connsiteY1" fmla="*/ 50170 h 138187"/>
              <a:gd name="connsiteX2" fmla="*/ 273831 w 628345"/>
              <a:gd name="connsiteY2" fmla="*/ 11051 h 138187"/>
              <a:gd name="connsiteX3" fmla="*/ 396078 w 628345"/>
              <a:gd name="connsiteY3" fmla="*/ 6161 h 138187"/>
              <a:gd name="connsiteX4" fmla="*/ 501209 w 628345"/>
              <a:gd name="connsiteY4" fmla="*/ 45280 h 138187"/>
              <a:gd name="connsiteX5" fmla="*/ 599006 w 628345"/>
              <a:gd name="connsiteY5" fmla="*/ 108848 h 138187"/>
              <a:gd name="connsiteX6" fmla="*/ 628345 w 628345"/>
              <a:gd name="connsiteY6" fmla="*/ 133297 h 138187"/>
              <a:gd name="connsiteX0" fmla="*/ 0 w 628345"/>
              <a:gd name="connsiteY0" fmla="*/ 136365 h 136365"/>
              <a:gd name="connsiteX1" fmla="*/ 139361 w 628345"/>
              <a:gd name="connsiteY1" fmla="*/ 48348 h 136365"/>
              <a:gd name="connsiteX2" fmla="*/ 273831 w 628345"/>
              <a:gd name="connsiteY2" fmla="*/ 9229 h 136365"/>
              <a:gd name="connsiteX3" fmla="*/ 391189 w 628345"/>
              <a:gd name="connsiteY3" fmla="*/ 6784 h 136365"/>
              <a:gd name="connsiteX4" fmla="*/ 501209 w 628345"/>
              <a:gd name="connsiteY4" fmla="*/ 43458 h 136365"/>
              <a:gd name="connsiteX5" fmla="*/ 599006 w 628345"/>
              <a:gd name="connsiteY5" fmla="*/ 107026 h 136365"/>
              <a:gd name="connsiteX6" fmla="*/ 628345 w 628345"/>
              <a:gd name="connsiteY6" fmla="*/ 131475 h 136365"/>
              <a:gd name="connsiteX0" fmla="*/ 0 w 628345"/>
              <a:gd name="connsiteY0" fmla="*/ 133195 h 133195"/>
              <a:gd name="connsiteX1" fmla="*/ 139361 w 628345"/>
              <a:gd name="connsiteY1" fmla="*/ 45178 h 133195"/>
              <a:gd name="connsiteX2" fmla="*/ 242047 w 628345"/>
              <a:gd name="connsiteY2" fmla="*/ 6059 h 133195"/>
              <a:gd name="connsiteX3" fmla="*/ 391189 w 628345"/>
              <a:gd name="connsiteY3" fmla="*/ 3614 h 133195"/>
              <a:gd name="connsiteX4" fmla="*/ 501209 w 628345"/>
              <a:gd name="connsiteY4" fmla="*/ 40288 h 133195"/>
              <a:gd name="connsiteX5" fmla="*/ 599006 w 628345"/>
              <a:gd name="connsiteY5" fmla="*/ 103856 h 133195"/>
              <a:gd name="connsiteX6" fmla="*/ 628345 w 628345"/>
              <a:gd name="connsiteY6" fmla="*/ 128305 h 133195"/>
              <a:gd name="connsiteX0" fmla="*/ 0 w 628345"/>
              <a:gd name="connsiteY0" fmla="*/ 132209 h 132209"/>
              <a:gd name="connsiteX1" fmla="*/ 139361 w 628345"/>
              <a:gd name="connsiteY1" fmla="*/ 44192 h 132209"/>
              <a:gd name="connsiteX2" fmla="*/ 254271 w 628345"/>
              <a:gd name="connsiteY2" fmla="*/ 7518 h 132209"/>
              <a:gd name="connsiteX3" fmla="*/ 391189 w 628345"/>
              <a:gd name="connsiteY3" fmla="*/ 2628 h 132209"/>
              <a:gd name="connsiteX4" fmla="*/ 501209 w 628345"/>
              <a:gd name="connsiteY4" fmla="*/ 39302 h 132209"/>
              <a:gd name="connsiteX5" fmla="*/ 599006 w 628345"/>
              <a:gd name="connsiteY5" fmla="*/ 102870 h 132209"/>
              <a:gd name="connsiteX6" fmla="*/ 628345 w 628345"/>
              <a:gd name="connsiteY6" fmla="*/ 127319 h 132209"/>
              <a:gd name="connsiteX0" fmla="*/ 0 w 628345"/>
              <a:gd name="connsiteY0" fmla="*/ 133612 h 133612"/>
              <a:gd name="connsiteX1" fmla="*/ 139361 w 628345"/>
              <a:gd name="connsiteY1" fmla="*/ 45595 h 133612"/>
              <a:gd name="connsiteX2" fmla="*/ 254271 w 628345"/>
              <a:gd name="connsiteY2" fmla="*/ 8921 h 133612"/>
              <a:gd name="connsiteX3" fmla="*/ 391189 w 628345"/>
              <a:gd name="connsiteY3" fmla="*/ 4031 h 133612"/>
              <a:gd name="connsiteX4" fmla="*/ 501209 w 628345"/>
              <a:gd name="connsiteY4" fmla="*/ 40705 h 133612"/>
              <a:gd name="connsiteX5" fmla="*/ 599006 w 628345"/>
              <a:gd name="connsiteY5" fmla="*/ 104273 h 133612"/>
              <a:gd name="connsiteX6" fmla="*/ 628345 w 628345"/>
              <a:gd name="connsiteY6" fmla="*/ 128722 h 133612"/>
              <a:gd name="connsiteX0" fmla="*/ 0 w 628345"/>
              <a:gd name="connsiteY0" fmla="*/ 133612 h 133612"/>
              <a:gd name="connsiteX1" fmla="*/ 139361 w 628345"/>
              <a:gd name="connsiteY1" fmla="*/ 45595 h 133612"/>
              <a:gd name="connsiteX2" fmla="*/ 254271 w 628345"/>
              <a:gd name="connsiteY2" fmla="*/ 8921 h 133612"/>
              <a:gd name="connsiteX3" fmla="*/ 391189 w 628345"/>
              <a:gd name="connsiteY3" fmla="*/ 4031 h 133612"/>
              <a:gd name="connsiteX4" fmla="*/ 501209 w 628345"/>
              <a:gd name="connsiteY4" fmla="*/ 40705 h 133612"/>
              <a:gd name="connsiteX5" fmla="*/ 599006 w 628345"/>
              <a:gd name="connsiteY5" fmla="*/ 104273 h 133612"/>
              <a:gd name="connsiteX6" fmla="*/ 628345 w 628345"/>
              <a:gd name="connsiteY6" fmla="*/ 128722 h 133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8345" h="133612">
                <a:moveTo>
                  <a:pt x="0" y="133612"/>
                </a:moveTo>
                <a:cubicBezTo>
                  <a:pt x="71310" y="78194"/>
                  <a:pt x="96983" y="66377"/>
                  <a:pt x="139361" y="45595"/>
                </a:cubicBezTo>
                <a:cubicBezTo>
                  <a:pt x="181740" y="24813"/>
                  <a:pt x="207410" y="20737"/>
                  <a:pt x="254271" y="8921"/>
                </a:cubicBezTo>
                <a:cubicBezTo>
                  <a:pt x="301132" y="-2895"/>
                  <a:pt x="350033" y="-1266"/>
                  <a:pt x="391189" y="4031"/>
                </a:cubicBezTo>
                <a:cubicBezTo>
                  <a:pt x="432345" y="9328"/>
                  <a:pt x="466573" y="23998"/>
                  <a:pt x="501209" y="40705"/>
                </a:cubicBezTo>
                <a:cubicBezTo>
                  <a:pt x="535845" y="57412"/>
                  <a:pt x="577817" y="89604"/>
                  <a:pt x="599006" y="104273"/>
                </a:cubicBezTo>
                <a:cubicBezTo>
                  <a:pt x="620195" y="118942"/>
                  <a:pt x="624270" y="123832"/>
                  <a:pt x="628345" y="128722"/>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Freeform 54"/>
          <p:cNvSpPr/>
          <p:nvPr/>
        </p:nvSpPr>
        <p:spPr>
          <a:xfrm>
            <a:off x="7917269" y="2211642"/>
            <a:ext cx="698165" cy="105288"/>
          </a:xfrm>
          <a:custGeom>
            <a:avLst/>
            <a:gdLst>
              <a:gd name="connsiteX0" fmla="*/ 0 w 628345"/>
              <a:gd name="connsiteY0" fmla="*/ 133194 h 133194"/>
              <a:gd name="connsiteX1" fmla="*/ 139361 w 628345"/>
              <a:gd name="connsiteY1" fmla="*/ 45177 h 133194"/>
              <a:gd name="connsiteX2" fmla="*/ 273831 w 628345"/>
              <a:gd name="connsiteY2" fmla="*/ 6058 h 133194"/>
              <a:gd name="connsiteX3" fmla="*/ 374073 w 628345"/>
              <a:gd name="connsiteY3" fmla="*/ 3613 h 133194"/>
              <a:gd name="connsiteX4" fmla="*/ 501209 w 628345"/>
              <a:gd name="connsiteY4" fmla="*/ 40287 h 133194"/>
              <a:gd name="connsiteX5" fmla="*/ 599006 w 628345"/>
              <a:gd name="connsiteY5" fmla="*/ 103855 h 133194"/>
              <a:gd name="connsiteX6" fmla="*/ 628345 w 628345"/>
              <a:gd name="connsiteY6" fmla="*/ 128304 h 133194"/>
              <a:gd name="connsiteX0" fmla="*/ 0 w 628345"/>
              <a:gd name="connsiteY0" fmla="*/ 133194 h 133194"/>
              <a:gd name="connsiteX1" fmla="*/ 139361 w 628345"/>
              <a:gd name="connsiteY1" fmla="*/ 45177 h 133194"/>
              <a:gd name="connsiteX2" fmla="*/ 273831 w 628345"/>
              <a:gd name="connsiteY2" fmla="*/ 6058 h 133194"/>
              <a:gd name="connsiteX3" fmla="*/ 374073 w 628345"/>
              <a:gd name="connsiteY3" fmla="*/ 3613 h 133194"/>
              <a:gd name="connsiteX4" fmla="*/ 501209 w 628345"/>
              <a:gd name="connsiteY4" fmla="*/ 40287 h 133194"/>
              <a:gd name="connsiteX5" fmla="*/ 599006 w 628345"/>
              <a:gd name="connsiteY5" fmla="*/ 103855 h 133194"/>
              <a:gd name="connsiteX6" fmla="*/ 628345 w 628345"/>
              <a:gd name="connsiteY6" fmla="*/ 128304 h 133194"/>
              <a:gd name="connsiteX0" fmla="*/ 0 w 628345"/>
              <a:gd name="connsiteY0" fmla="*/ 133194 h 133194"/>
              <a:gd name="connsiteX1" fmla="*/ 139361 w 628345"/>
              <a:gd name="connsiteY1" fmla="*/ 45177 h 133194"/>
              <a:gd name="connsiteX2" fmla="*/ 273831 w 628345"/>
              <a:gd name="connsiteY2" fmla="*/ 6058 h 133194"/>
              <a:gd name="connsiteX3" fmla="*/ 374073 w 628345"/>
              <a:gd name="connsiteY3" fmla="*/ 3613 h 133194"/>
              <a:gd name="connsiteX4" fmla="*/ 501209 w 628345"/>
              <a:gd name="connsiteY4" fmla="*/ 40287 h 133194"/>
              <a:gd name="connsiteX5" fmla="*/ 599006 w 628345"/>
              <a:gd name="connsiteY5" fmla="*/ 103855 h 133194"/>
              <a:gd name="connsiteX6" fmla="*/ 628345 w 628345"/>
              <a:gd name="connsiteY6" fmla="*/ 128304 h 133194"/>
              <a:gd name="connsiteX0" fmla="*/ 0 w 628345"/>
              <a:gd name="connsiteY0" fmla="*/ 134931 h 134931"/>
              <a:gd name="connsiteX1" fmla="*/ 139361 w 628345"/>
              <a:gd name="connsiteY1" fmla="*/ 46914 h 134931"/>
              <a:gd name="connsiteX2" fmla="*/ 273831 w 628345"/>
              <a:gd name="connsiteY2" fmla="*/ 7795 h 134931"/>
              <a:gd name="connsiteX3" fmla="*/ 396078 w 628345"/>
              <a:gd name="connsiteY3" fmla="*/ 2905 h 134931"/>
              <a:gd name="connsiteX4" fmla="*/ 501209 w 628345"/>
              <a:gd name="connsiteY4" fmla="*/ 42024 h 134931"/>
              <a:gd name="connsiteX5" fmla="*/ 599006 w 628345"/>
              <a:gd name="connsiteY5" fmla="*/ 105592 h 134931"/>
              <a:gd name="connsiteX6" fmla="*/ 628345 w 628345"/>
              <a:gd name="connsiteY6" fmla="*/ 130041 h 134931"/>
              <a:gd name="connsiteX0" fmla="*/ 0 w 628345"/>
              <a:gd name="connsiteY0" fmla="*/ 138187 h 138187"/>
              <a:gd name="connsiteX1" fmla="*/ 139361 w 628345"/>
              <a:gd name="connsiteY1" fmla="*/ 50170 h 138187"/>
              <a:gd name="connsiteX2" fmla="*/ 273831 w 628345"/>
              <a:gd name="connsiteY2" fmla="*/ 11051 h 138187"/>
              <a:gd name="connsiteX3" fmla="*/ 396078 w 628345"/>
              <a:gd name="connsiteY3" fmla="*/ 6161 h 138187"/>
              <a:gd name="connsiteX4" fmla="*/ 501209 w 628345"/>
              <a:gd name="connsiteY4" fmla="*/ 45280 h 138187"/>
              <a:gd name="connsiteX5" fmla="*/ 599006 w 628345"/>
              <a:gd name="connsiteY5" fmla="*/ 108848 h 138187"/>
              <a:gd name="connsiteX6" fmla="*/ 628345 w 628345"/>
              <a:gd name="connsiteY6" fmla="*/ 133297 h 138187"/>
              <a:gd name="connsiteX0" fmla="*/ 0 w 628345"/>
              <a:gd name="connsiteY0" fmla="*/ 136365 h 136365"/>
              <a:gd name="connsiteX1" fmla="*/ 139361 w 628345"/>
              <a:gd name="connsiteY1" fmla="*/ 48348 h 136365"/>
              <a:gd name="connsiteX2" fmla="*/ 273831 w 628345"/>
              <a:gd name="connsiteY2" fmla="*/ 9229 h 136365"/>
              <a:gd name="connsiteX3" fmla="*/ 391189 w 628345"/>
              <a:gd name="connsiteY3" fmla="*/ 6784 h 136365"/>
              <a:gd name="connsiteX4" fmla="*/ 501209 w 628345"/>
              <a:gd name="connsiteY4" fmla="*/ 43458 h 136365"/>
              <a:gd name="connsiteX5" fmla="*/ 599006 w 628345"/>
              <a:gd name="connsiteY5" fmla="*/ 107026 h 136365"/>
              <a:gd name="connsiteX6" fmla="*/ 628345 w 628345"/>
              <a:gd name="connsiteY6" fmla="*/ 131475 h 136365"/>
              <a:gd name="connsiteX0" fmla="*/ 0 w 628345"/>
              <a:gd name="connsiteY0" fmla="*/ 133195 h 133195"/>
              <a:gd name="connsiteX1" fmla="*/ 139361 w 628345"/>
              <a:gd name="connsiteY1" fmla="*/ 45178 h 133195"/>
              <a:gd name="connsiteX2" fmla="*/ 242047 w 628345"/>
              <a:gd name="connsiteY2" fmla="*/ 6059 h 133195"/>
              <a:gd name="connsiteX3" fmla="*/ 391189 w 628345"/>
              <a:gd name="connsiteY3" fmla="*/ 3614 h 133195"/>
              <a:gd name="connsiteX4" fmla="*/ 501209 w 628345"/>
              <a:gd name="connsiteY4" fmla="*/ 40288 h 133195"/>
              <a:gd name="connsiteX5" fmla="*/ 599006 w 628345"/>
              <a:gd name="connsiteY5" fmla="*/ 103856 h 133195"/>
              <a:gd name="connsiteX6" fmla="*/ 628345 w 628345"/>
              <a:gd name="connsiteY6" fmla="*/ 128305 h 133195"/>
              <a:gd name="connsiteX0" fmla="*/ 0 w 628345"/>
              <a:gd name="connsiteY0" fmla="*/ 132209 h 132209"/>
              <a:gd name="connsiteX1" fmla="*/ 139361 w 628345"/>
              <a:gd name="connsiteY1" fmla="*/ 44192 h 132209"/>
              <a:gd name="connsiteX2" fmla="*/ 254271 w 628345"/>
              <a:gd name="connsiteY2" fmla="*/ 7518 h 132209"/>
              <a:gd name="connsiteX3" fmla="*/ 391189 w 628345"/>
              <a:gd name="connsiteY3" fmla="*/ 2628 h 132209"/>
              <a:gd name="connsiteX4" fmla="*/ 501209 w 628345"/>
              <a:gd name="connsiteY4" fmla="*/ 39302 h 132209"/>
              <a:gd name="connsiteX5" fmla="*/ 599006 w 628345"/>
              <a:gd name="connsiteY5" fmla="*/ 102870 h 132209"/>
              <a:gd name="connsiteX6" fmla="*/ 628345 w 628345"/>
              <a:gd name="connsiteY6" fmla="*/ 127319 h 132209"/>
              <a:gd name="connsiteX0" fmla="*/ 0 w 628345"/>
              <a:gd name="connsiteY0" fmla="*/ 133612 h 133612"/>
              <a:gd name="connsiteX1" fmla="*/ 139361 w 628345"/>
              <a:gd name="connsiteY1" fmla="*/ 45595 h 133612"/>
              <a:gd name="connsiteX2" fmla="*/ 254271 w 628345"/>
              <a:gd name="connsiteY2" fmla="*/ 8921 h 133612"/>
              <a:gd name="connsiteX3" fmla="*/ 391189 w 628345"/>
              <a:gd name="connsiteY3" fmla="*/ 4031 h 133612"/>
              <a:gd name="connsiteX4" fmla="*/ 501209 w 628345"/>
              <a:gd name="connsiteY4" fmla="*/ 40705 h 133612"/>
              <a:gd name="connsiteX5" fmla="*/ 599006 w 628345"/>
              <a:gd name="connsiteY5" fmla="*/ 104273 h 133612"/>
              <a:gd name="connsiteX6" fmla="*/ 628345 w 628345"/>
              <a:gd name="connsiteY6" fmla="*/ 128722 h 133612"/>
              <a:gd name="connsiteX0" fmla="*/ 0 w 628345"/>
              <a:gd name="connsiteY0" fmla="*/ 133612 h 133612"/>
              <a:gd name="connsiteX1" fmla="*/ 139361 w 628345"/>
              <a:gd name="connsiteY1" fmla="*/ 45595 h 133612"/>
              <a:gd name="connsiteX2" fmla="*/ 254271 w 628345"/>
              <a:gd name="connsiteY2" fmla="*/ 8921 h 133612"/>
              <a:gd name="connsiteX3" fmla="*/ 391189 w 628345"/>
              <a:gd name="connsiteY3" fmla="*/ 4031 h 133612"/>
              <a:gd name="connsiteX4" fmla="*/ 501209 w 628345"/>
              <a:gd name="connsiteY4" fmla="*/ 40705 h 133612"/>
              <a:gd name="connsiteX5" fmla="*/ 599006 w 628345"/>
              <a:gd name="connsiteY5" fmla="*/ 104273 h 133612"/>
              <a:gd name="connsiteX6" fmla="*/ 628345 w 628345"/>
              <a:gd name="connsiteY6" fmla="*/ 128722 h 133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8345" h="133612">
                <a:moveTo>
                  <a:pt x="0" y="133612"/>
                </a:moveTo>
                <a:cubicBezTo>
                  <a:pt x="71310" y="78194"/>
                  <a:pt x="96983" y="66377"/>
                  <a:pt x="139361" y="45595"/>
                </a:cubicBezTo>
                <a:cubicBezTo>
                  <a:pt x="181740" y="24813"/>
                  <a:pt x="207410" y="20737"/>
                  <a:pt x="254271" y="8921"/>
                </a:cubicBezTo>
                <a:cubicBezTo>
                  <a:pt x="301132" y="-2895"/>
                  <a:pt x="350033" y="-1266"/>
                  <a:pt x="391189" y="4031"/>
                </a:cubicBezTo>
                <a:cubicBezTo>
                  <a:pt x="432345" y="9328"/>
                  <a:pt x="466573" y="23998"/>
                  <a:pt x="501209" y="40705"/>
                </a:cubicBezTo>
                <a:cubicBezTo>
                  <a:pt x="535845" y="57412"/>
                  <a:pt x="577817" y="89604"/>
                  <a:pt x="599006" y="104273"/>
                </a:cubicBezTo>
                <a:cubicBezTo>
                  <a:pt x="620195" y="118942"/>
                  <a:pt x="624270" y="123832"/>
                  <a:pt x="628345" y="128722"/>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6" name="Freeform 55"/>
          <p:cNvSpPr/>
          <p:nvPr/>
        </p:nvSpPr>
        <p:spPr>
          <a:xfrm>
            <a:off x="8612419" y="2211642"/>
            <a:ext cx="698165" cy="105288"/>
          </a:xfrm>
          <a:custGeom>
            <a:avLst/>
            <a:gdLst>
              <a:gd name="connsiteX0" fmla="*/ 0 w 628345"/>
              <a:gd name="connsiteY0" fmla="*/ 133194 h 133194"/>
              <a:gd name="connsiteX1" fmla="*/ 139361 w 628345"/>
              <a:gd name="connsiteY1" fmla="*/ 45177 h 133194"/>
              <a:gd name="connsiteX2" fmla="*/ 273831 w 628345"/>
              <a:gd name="connsiteY2" fmla="*/ 6058 h 133194"/>
              <a:gd name="connsiteX3" fmla="*/ 374073 w 628345"/>
              <a:gd name="connsiteY3" fmla="*/ 3613 h 133194"/>
              <a:gd name="connsiteX4" fmla="*/ 501209 w 628345"/>
              <a:gd name="connsiteY4" fmla="*/ 40287 h 133194"/>
              <a:gd name="connsiteX5" fmla="*/ 599006 w 628345"/>
              <a:gd name="connsiteY5" fmla="*/ 103855 h 133194"/>
              <a:gd name="connsiteX6" fmla="*/ 628345 w 628345"/>
              <a:gd name="connsiteY6" fmla="*/ 128304 h 133194"/>
              <a:gd name="connsiteX0" fmla="*/ 0 w 628345"/>
              <a:gd name="connsiteY0" fmla="*/ 133194 h 133194"/>
              <a:gd name="connsiteX1" fmla="*/ 139361 w 628345"/>
              <a:gd name="connsiteY1" fmla="*/ 45177 h 133194"/>
              <a:gd name="connsiteX2" fmla="*/ 273831 w 628345"/>
              <a:gd name="connsiteY2" fmla="*/ 6058 h 133194"/>
              <a:gd name="connsiteX3" fmla="*/ 374073 w 628345"/>
              <a:gd name="connsiteY3" fmla="*/ 3613 h 133194"/>
              <a:gd name="connsiteX4" fmla="*/ 501209 w 628345"/>
              <a:gd name="connsiteY4" fmla="*/ 40287 h 133194"/>
              <a:gd name="connsiteX5" fmla="*/ 599006 w 628345"/>
              <a:gd name="connsiteY5" fmla="*/ 103855 h 133194"/>
              <a:gd name="connsiteX6" fmla="*/ 628345 w 628345"/>
              <a:gd name="connsiteY6" fmla="*/ 128304 h 133194"/>
              <a:gd name="connsiteX0" fmla="*/ 0 w 628345"/>
              <a:gd name="connsiteY0" fmla="*/ 133194 h 133194"/>
              <a:gd name="connsiteX1" fmla="*/ 139361 w 628345"/>
              <a:gd name="connsiteY1" fmla="*/ 45177 h 133194"/>
              <a:gd name="connsiteX2" fmla="*/ 273831 w 628345"/>
              <a:gd name="connsiteY2" fmla="*/ 6058 h 133194"/>
              <a:gd name="connsiteX3" fmla="*/ 374073 w 628345"/>
              <a:gd name="connsiteY3" fmla="*/ 3613 h 133194"/>
              <a:gd name="connsiteX4" fmla="*/ 501209 w 628345"/>
              <a:gd name="connsiteY4" fmla="*/ 40287 h 133194"/>
              <a:gd name="connsiteX5" fmla="*/ 599006 w 628345"/>
              <a:gd name="connsiteY5" fmla="*/ 103855 h 133194"/>
              <a:gd name="connsiteX6" fmla="*/ 628345 w 628345"/>
              <a:gd name="connsiteY6" fmla="*/ 128304 h 133194"/>
              <a:gd name="connsiteX0" fmla="*/ 0 w 628345"/>
              <a:gd name="connsiteY0" fmla="*/ 134931 h 134931"/>
              <a:gd name="connsiteX1" fmla="*/ 139361 w 628345"/>
              <a:gd name="connsiteY1" fmla="*/ 46914 h 134931"/>
              <a:gd name="connsiteX2" fmla="*/ 273831 w 628345"/>
              <a:gd name="connsiteY2" fmla="*/ 7795 h 134931"/>
              <a:gd name="connsiteX3" fmla="*/ 396078 w 628345"/>
              <a:gd name="connsiteY3" fmla="*/ 2905 h 134931"/>
              <a:gd name="connsiteX4" fmla="*/ 501209 w 628345"/>
              <a:gd name="connsiteY4" fmla="*/ 42024 h 134931"/>
              <a:gd name="connsiteX5" fmla="*/ 599006 w 628345"/>
              <a:gd name="connsiteY5" fmla="*/ 105592 h 134931"/>
              <a:gd name="connsiteX6" fmla="*/ 628345 w 628345"/>
              <a:gd name="connsiteY6" fmla="*/ 130041 h 134931"/>
              <a:gd name="connsiteX0" fmla="*/ 0 w 628345"/>
              <a:gd name="connsiteY0" fmla="*/ 138187 h 138187"/>
              <a:gd name="connsiteX1" fmla="*/ 139361 w 628345"/>
              <a:gd name="connsiteY1" fmla="*/ 50170 h 138187"/>
              <a:gd name="connsiteX2" fmla="*/ 273831 w 628345"/>
              <a:gd name="connsiteY2" fmla="*/ 11051 h 138187"/>
              <a:gd name="connsiteX3" fmla="*/ 396078 w 628345"/>
              <a:gd name="connsiteY3" fmla="*/ 6161 h 138187"/>
              <a:gd name="connsiteX4" fmla="*/ 501209 w 628345"/>
              <a:gd name="connsiteY4" fmla="*/ 45280 h 138187"/>
              <a:gd name="connsiteX5" fmla="*/ 599006 w 628345"/>
              <a:gd name="connsiteY5" fmla="*/ 108848 h 138187"/>
              <a:gd name="connsiteX6" fmla="*/ 628345 w 628345"/>
              <a:gd name="connsiteY6" fmla="*/ 133297 h 138187"/>
              <a:gd name="connsiteX0" fmla="*/ 0 w 628345"/>
              <a:gd name="connsiteY0" fmla="*/ 136365 h 136365"/>
              <a:gd name="connsiteX1" fmla="*/ 139361 w 628345"/>
              <a:gd name="connsiteY1" fmla="*/ 48348 h 136365"/>
              <a:gd name="connsiteX2" fmla="*/ 273831 w 628345"/>
              <a:gd name="connsiteY2" fmla="*/ 9229 h 136365"/>
              <a:gd name="connsiteX3" fmla="*/ 391189 w 628345"/>
              <a:gd name="connsiteY3" fmla="*/ 6784 h 136365"/>
              <a:gd name="connsiteX4" fmla="*/ 501209 w 628345"/>
              <a:gd name="connsiteY4" fmla="*/ 43458 h 136365"/>
              <a:gd name="connsiteX5" fmla="*/ 599006 w 628345"/>
              <a:gd name="connsiteY5" fmla="*/ 107026 h 136365"/>
              <a:gd name="connsiteX6" fmla="*/ 628345 w 628345"/>
              <a:gd name="connsiteY6" fmla="*/ 131475 h 136365"/>
              <a:gd name="connsiteX0" fmla="*/ 0 w 628345"/>
              <a:gd name="connsiteY0" fmla="*/ 133195 h 133195"/>
              <a:gd name="connsiteX1" fmla="*/ 139361 w 628345"/>
              <a:gd name="connsiteY1" fmla="*/ 45178 h 133195"/>
              <a:gd name="connsiteX2" fmla="*/ 242047 w 628345"/>
              <a:gd name="connsiteY2" fmla="*/ 6059 h 133195"/>
              <a:gd name="connsiteX3" fmla="*/ 391189 w 628345"/>
              <a:gd name="connsiteY3" fmla="*/ 3614 h 133195"/>
              <a:gd name="connsiteX4" fmla="*/ 501209 w 628345"/>
              <a:gd name="connsiteY4" fmla="*/ 40288 h 133195"/>
              <a:gd name="connsiteX5" fmla="*/ 599006 w 628345"/>
              <a:gd name="connsiteY5" fmla="*/ 103856 h 133195"/>
              <a:gd name="connsiteX6" fmla="*/ 628345 w 628345"/>
              <a:gd name="connsiteY6" fmla="*/ 128305 h 133195"/>
              <a:gd name="connsiteX0" fmla="*/ 0 w 628345"/>
              <a:gd name="connsiteY0" fmla="*/ 132209 h 132209"/>
              <a:gd name="connsiteX1" fmla="*/ 139361 w 628345"/>
              <a:gd name="connsiteY1" fmla="*/ 44192 h 132209"/>
              <a:gd name="connsiteX2" fmla="*/ 254271 w 628345"/>
              <a:gd name="connsiteY2" fmla="*/ 7518 h 132209"/>
              <a:gd name="connsiteX3" fmla="*/ 391189 w 628345"/>
              <a:gd name="connsiteY3" fmla="*/ 2628 h 132209"/>
              <a:gd name="connsiteX4" fmla="*/ 501209 w 628345"/>
              <a:gd name="connsiteY4" fmla="*/ 39302 h 132209"/>
              <a:gd name="connsiteX5" fmla="*/ 599006 w 628345"/>
              <a:gd name="connsiteY5" fmla="*/ 102870 h 132209"/>
              <a:gd name="connsiteX6" fmla="*/ 628345 w 628345"/>
              <a:gd name="connsiteY6" fmla="*/ 127319 h 132209"/>
              <a:gd name="connsiteX0" fmla="*/ 0 w 628345"/>
              <a:gd name="connsiteY0" fmla="*/ 133612 h 133612"/>
              <a:gd name="connsiteX1" fmla="*/ 139361 w 628345"/>
              <a:gd name="connsiteY1" fmla="*/ 45595 h 133612"/>
              <a:gd name="connsiteX2" fmla="*/ 254271 w 628345"/>
              <a:gd name="connsiteY2" fmla="*/ 8921 h 133612"/>
              <a:gd name="connsiteX3" fmla="*/ 391189 w 628345"/>
              <a:gd name="connsiteY3" fmla="*/ 4031 h 133612"/>
              <a:gd name="connsiteX4" fmla="*/ 501209 w 628345"/>
              <a:gd name="connsiteY4" fmla="*/ 40705 h 133612"/>
              <a:gd name="connsiteX5" fmla="*/ 599006 w 628345"/>
              <a:gd name="connsiteY5" fmla="*/ 104273 h 133612"/>
              <a:gd name="connsiteX6" fmla="*/ 628345 w 628345"/>
              <a:gd name="connsiteY6" fmla="*/ 128722 h 133612"/>
              <a:gd name="connsiteX0" fmla="*/ 0 w 628345"/>
              <a:gd name="connsiteY0" fmla="*/ 133612 h 133612"/>
              <a:gd name="connsiteX1" fmla="*/ 139361 w 628345"/>
              <a:gd name="connsiteY1" fmla="*/ 45595 h 133612"/>
              <a:gd name="connsiteX2" fmla="*/ 254271 w 628345"/>
              <a:gd name="connsiteY2" fmla="*/ 8921 h 133612"/>
              <a:gd name="connsiteX3" fmla="*/ 391189 w 628345"/>
              <a:gd name="connsiteY3" fmla="*/ 4031 h 133612"/>
              <a:gd name="connsiteX4" fmla="*/ 501209 w 628345"/>
              <a:gd name="connsiteY4" fmla="*/ 40705 h 133612"/>
              <a:gd name="connsiteX5" fmla="*/ 599006 w 628345"/>
              <a:gd name="connsiteY5" fmla="*/ 104273 h 133612"/>
              <a:gd name="connsiteX6" fmla="*/ 628345 w 628345"/>
              <a:gd name="connsiteY6" fmla="*/ 128722 h 133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8345" h="133612">
                <a:moveTo>
                  <a:pt x="0" y="133612"/>
                </a:moveTo>
                <a:cubicBezTo>
                  <a:pt x="71310" y="78194"/>
                  <a:pt x="96983" y="66377"/>
                  <a:pt x="139361" y="45595"/>
                </a:cubicBezTo>
                <a:cubicBezTo>
                  <a:pt x="181740" y="24813"/>
                  <a:pt x="207410" y="20737"/>
                  <a:pt x="254271" y="8921"/>
                </a:cubicBezTo>
                <a:cubicBezTo>
                  <a:pt x="301132" y="-2895"/>
                  <a:pt x="350033" y="-1266"/>
                  <a:pt x="391189" y="4031"/>
                </a:cubicBezTo>
                <a:cubicBezTo>
                  <a:pt x="432345" y="9328"/>
                  <a:pt x="466573" y="23998"/>
                  <a:pt x="501209" y="40705"/>
                </a:cubicBezTo>
                <a:cubicBezTo>
                  <a:pt x="535845" y="57412"/>
                  <a:pt x="577817" y="89604"/>
                  <a:pt x="599006" y="104273"/>
                </a:cubicBezTo>
                <a:cubicBezTo>
                  <a:pt x="620195" y="118942"/>
                  <a:pt x="624270" y="123832"/>
                  <a:pt x="628345" y="128722"/>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7" name="Freeform 56"/>
          <p:cNvSpPr/>
          <p:nvPr/>
        </p:nvSpPr>
        <p:spPr>
          <a:xfrm>
            <a:off x="9312775" y="2210955"/>
            <a:ext cx="698165" cy="105288"/>
          </a:xfrm>
          <a:custGeom>
            <a:avLst/>
            <a:gdLst>
              <a:gd name="connsiteX0" fmla="*/ 0 w 628345"/>
              <a:gd name="connsiteY0" fmla="*/ 133194 h 133194"/>
              <a:gd name="connsiteX1" fmla="*/ 139361 w 628345"/>
              <a:gd name="connsiteY1" fmla="*/ 45177 h 133194"/>
              <a:gd name="connsiteX2" fmla="*/ 273831 w 628345"/>
              <a:gd name="connsiteY2" fmla="*/ 6058 h 133194"/>
              <a:gd name="connsiteX3" fmla="*/ 374073 w 628345"/>
              <a:gd name="connsiteY3" fmla="*/ 3613 h 133194"/>
              <a:gd name="connsiteX4" fmla="*/ 501209 w 628345"/>
              <a:gd name="connsiteY4" fmla="*/ 40287 h 133194"/>
              <a:gd name="connsiteX5" fmla="*/ 599006 w 628345"/>
              <a:gd name="connsiteY5" fmla="*/ 103855 h 133194"/>
              <a:gd name="connsiteX6" fmla="*/ 628345 w 628345"/>
              <a:gd name="connsiteY6" fmla="*/ 128304 h 133194"/>
              <a:gd name="connsiteX0" fmla="*/ 0 w 628345"/>
              <a:gd name="connsiteY0" fmla="*/ 133194 h 133194"/>
              <a:gd name="connsiteX1" fmla="*/ 139361 w 628345"/>
              <a:gd name="connsiteY1" fmla="*/ 45177 h 133194"/>
              <a:gd name="connsiteX2" fmla="*/ 273831 w 628345"/>
              <a:gd name="connsiteY2" fmla="*/ 6058 h 133194"/>
              <a:gd name="connsiteX3" fmla="*/ 374073 w 628345"/>
              <a:gd name="connsiteY3" fmla="*/ 3613 h 133194"/>
              <a:gd name="connsiteX4" fmla="*/ 501209 w 628345"/>
              <a:gd name="connsiteY4" fmla="*/ 40287 h 133194"/>
              <a:gd name="connsiteX5" fmla="*/ 599006 w 628345"/>
              <a:gd name="connsiteY5" fmla="*/ 103855 h 133194"/>
              <a:gd name="connsiteX6" fmla="*/ 628345 w 628345"/>
              <a:gd name="connsiteY6" fmla="*/ 128304 h 133194"/>
              <a:gd name="connsiteX0" fmla="*/ 0 w 628345"/>
              <a:gd name="connsiteY0" fmla="*/ 133194 h 133194"/>
              <a:gd name="connsiteX1" fmla="*/ 139361 w 628345"/>
              <a:gd name="connsiteY1" fmla="*/ 45177 h 133194"/>
              <a:gd name="connsiteX2" fmla="*/ 273831 w 628345"/>
              <a:gd name="connsiteY2" fmla="*/ 6058 h 133194"/>
              <a:gd name="connsiteX3" fmla="*/ 374073 w 628345"/>
              <a:gd name="connsiteY3" fmla="*/ 3613 h 133194"/>
              <a:gd name="connsiteX4" fmla="*/ 501209 w 628345"/>
              <a:gd name="connsiteY4" fmla="*/ 40287 h 133194"/>
              <a:gd name="connsiteX5" fmla="*/ 599006 w 628345"/>
              <a:gd name="connsiteY5" fmla="*/ 103855 h 133194"/>
              <a:gd name="connsiteX6" fmla="*/ 628345 w 628345"/>
              <a:gd name="connsiteY6" fmla="*/ 128304 h 133194"/>
              <a:gd name="connsiteX0" fmla="*/ 0 w 628345"/>
              <a:gd name="connsiteY0" fmla="*/ 134931 h 134931"/>
              <a:gd name="connsiteX1" fmla="*/ 139361 w 628345"/>
              <a:gd name="connsiteY1" fmla="*/ 46914 h 134931"/>
              <a:gd name="connsiteX2" fmla="*/ 273831 w 628345"/>
              <a:gd name="connsiteY2" fmla="*/ 7795 h 134931"/>
              <a:gd name="connsiteX3" fmla="*/ 396078 w 628345"/>
              <a:gd name="connsiteY3" fmla="*/ 2905 h 134931"/>
              <a:gd name="connsiteX4" fmla="*/ 501209 w 628345"/>
              <a:gd name="connsiteY4" fmla="*/ 42024 h 134931"/>
              <a:gd name="connsiteX5" fmla="*/ 599006 w 628345"/>
              <a:gd name="connsiteY5" fmla="*/ 105592 h 134931"/>
              <a:gd name="connsiteX6" fmla="*/ 628345 w 628345"/>
              <a:gd name="connsiteY6" fmla="*/ 130041 h 134931"/>
              <a:gd name="connsiteX0" fmla="*/ 0 w 628345"/>
              <a:gd name="connsiteY0" fmla="*/ 138187 h 138187"/>
              <a:gd name="connsiteX1" fmla="*/ 139361 w 628345"/>
              <a:gd name="connsiteY1" fmla="*/ 50170 h 138187"/>
              <a:gd name="connsiteX2" fmla="*/ 273831 w 628345"/>
              <a:gd name="connsiteY2" fmla="*/ 11051 h 138187"/>
              <a:gd name="connsiteX3" fmla="*/ 396078 w 628345"/>
              <a:gd name="connsiteY3" fmla="*/ 6161 h 138187"/>
              <a:gd name="connsiteX4" fmla="*/ 501209 w 628345"/>
              <a:gd name="connsiteY4" fmla="*/ 45280 h 138187"/>
              <a:gd name="connsiteX5" fmla="*/ 599006 w 628345"/>
              <a:gd name="connsiteY5" fmla="*/ 108848 h 138187"/>
              <a:gd name="connsiteX6" fmla="*/ 628345 w 628345"/>
              <a:gd name="connsiteY6" fmla="*/ 133297 h 138187"/>
              <a:gd name="connsiteX0" fmla="*/ 0 w 628345"/>
              <a:gd name="connsiteY0" fmla="*/ 136365 h 136365"/>
              <a:gd name="connsiteX1" fmla="*/ 139361 w 628345"/>
              <a:gd name="connsiteY1" fmla="*/ 48348 h 136365"/>
              <a:gd name="connsiteX2" fmla="*/ 273831 w 628345"/>
              <a:gd name="connsiteY2" fmla="*/ 9229 h 136365"/>
              <a:gd name="connsiteX3" fmla="*/ 391189 w 628345"/>
              <a:gd name="connsiteY3" fmla="*/ 6784 h 136365"/>
              <a:gd name="connsiteX4" fmla="*/ 501209 w 628345"/>
              <a:gd name="connsiteY4" fmla="*/ 43458 h 136365"/>
              <a:gd name="connsiteX5" fmla="*/ 599006 w 628345"/>
              <a:gd name="connsiteY5" fmla="*/ 107026 h 136365"/>
              <a:gd name="connsiteX6" fmla="*/ 628345 w 628345"/>
              <a:gd name="connsiteY6" fmla="*/ 131475 h 136365"/>
              <a:gd name="connsiteX0" fmla="*/ 0 w 628345"/>
              <a:gd name="connsiteY0" fmla="*/ 133195 h 133195"/>
              <a:gd name="connsiteX1" fmla="*/ 139361 w 628345"/>
              <a:gd name="connsiteY1" fmla="*/ 45178 h 133195"/>
              <a:gd name="connsiteX2" fmla="*/ 242047 w 628345"/>
              <a:gd name="connsiteY2" fmla="*/ 6059 h 133195"/>
              <a:gd name="connsiteX3" fmla="*/ 391189 w 628345"/>
              <a:gd name="connsiteY3" fmla="*/ 3614 h 133195"/>
              <a:gd name="connsiteX4" fmla="*/ 501209 w 628345"/>
              <a:gd name="connsiteY4" fmla="*/ 40288 h 133195"/>
              <a:gd name="connsiteX5" fmla="*/ 599006 w 628345"/>
              <a:gd name="connsiteY5" fmla="*/ 103856 h 133195"/>
              <a:gd name="connsiteX6" fmla="*/ 628345 w 628345"/>
              <a:gd name="connsiteY6" fmla="*/ 128305 h 133195"/>
              <a:gd name="connsiteX0" fmla="*/ 0 w 628345"/>
              <a:gd name="connsiteY0" fmla="*/ 132209 h 132209"/>
              <a:gd name="connsiteX1" fmla="*/ 139361 w 628345"/>
              <a:gd name="connsiteY1" fmla="*/ 44192 h 132209"/>
              <a:gd name="connsiteX2" fmla="*/ 254271 w 628345"/>
              <a:gd name="connsiteY2" fmla="*/ 7518 h 132209"/>
              <a:gd name="connsiteX3" fmla="*/ 391189 w 628345"/>
              <a:gd name="connsiteY3" fmla="*/ 2628 h 132209"/>
              <a:gd name="connsiteX4" fmla="*/ 501209 w 628345"/>
              <a:gd name="connsiteY4" fmla="*/ 39302 h 132209"/>
              <a:gd name="connsiteX5" fmla="*/ 599006 w 628345"/>
              <a:gd name="connsiteY5" fmla="*/ 102870 h 132209"/>
              <a:gd name="connsiteX6" fmla="*/ 628345 w 628345"/>
              <a:gd name="connsiteY6" fmla="*/ 127319 h 132209"/>
              <a:gd name="connsiteX0" fmla="*/ 0 w 628345"/>
              <a:gd name="connsiteY0" fmla="*/ 133612 h 133612"/>
              <a:gd name="connsiteX1" fmla="*/ 139361 w 628345"/>
              <a:gd name="connsiteY1" fmla="*/ 45595 h 133612"/>
              <a:gd name="connsiteX2" fmla="*/ 254271 w 628345"/>
              <a:gd name="connsiteY2" fmla="*/ 8921 h 133612"/>
              <a:gd name="connsiteX3" fmla="*/ 391189 w 628345"/>
              <a:gd name="connsiteY3" fmla="*/ 4031 h 133612"/>
              <a:gd name="connsiteX4" fmla="*/ 501209 w 628345"/>
              <a:gd name="connsiteY4" fmla="*/ 40705 h 133612"/>
              <a:gd name="connsiteX5" fmla="*/ 599006 w 628345"/>
              <a:gd name="connsiteY5" fmla="*/ 104273 h 133612"/>
              <a:gd name="connsiteX6" fmla="*/ 628345 w 628345"/>
              <a:gd name="connsiteY6" fmla="*/ 128722 h 133612"/>
              <a:gd name="connsiteX0" fmla="*/ 0 w 628345"/>
              <a:gd name="connsiteY0" fmla="*/ 133612 h 133612"/>
              <a:gd name="connsiteX1" fmla="*/ 139361 w 628345"/>
              <a:gd name="connsiteY1" fmla="*/ 45595 h 133612"/>
              <a:gd name="connsiteX2" fmla="*/ 254271 w 628345"/>
              <a:gd name="connsiteY2" fmla="*/ 8921 h 133612"/>
              <a:gd name="connsiteX3" fmla="*/ 391189 w 628345"/>
              <a:gd name="connsiteY3" fmla="*/ 4031 h 133612"/>
              <a:gd name="connsiteX4" fmla="*/ 501209 w 628345"/>
              <a:gd name="connsiteY4" fmla="*/ 40705 h 133612"/>
              <a:gd name="connsiteX5" fmla="*/ 599006 w 628345"/>
              <a:gd name="connsiteY5" fmla="*/ 104273 h 133612"/>
              <a:gd name="connsiteX6" fmla="*/ 628345 w 628345"/>
              <a:gd name="connsiteY6" fmla="*/ 128722 h 133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8345" h="133612">
                <a:moveTo>
                  <a:pt x="0" y="133612"/>
                </a:moveTo>
                <a:cubicBezTo>
                  <a:pt x="71310" y="78194"/>
                  <a:pt x="96983" y="66377"/>
                  <a:pt x="139361" y="45595"/>
                </a:cubicBezTo>
                <a:cubicBezTo>
                  <a:pt x="181740" y="24813"/>
                  <a:pt x="207410" y="20737"/>
                  <a:pt x="254271" y="8921"/>
                </a:cubicBezTo>
                <a:cubicBezTo>
                  <a:pt x="301132" y="-2895"/>
                  <a:pt x="350033" y="-1266"/>
                  <a:pt x="391189" y="4031"/>
                </a:cubicBezTo>
                <a:cubicBezTo>
                  <a:pt x="432345" y="9328"/>
                  <a:pt x="466573" y="23998"/>
                  <a:pt x="501209" y="40705"/>
                </a:cubicBezTo>
                <a:cubicBezTo>
                  <a:pt x="535845" y="57412"/>
                  <a:pt x="577817" y="89604"/>
                  <a:pt x="599006" y="104273"/>
                </a:cubicBezTo>
                <a:cubicBezTo>
                  <a:pt x="620195" y="118942"/>
                  <a:pt x="624270" y="123832"/>
                  <a:pt x="628345" y="128722"/>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8" name="Freeform 57"/>
          <p:cNvSpPr/>
          <p:nvPr/>
        </p:nvSpPr>
        <p:spPr>
          <a:xfrm>
            <a:off x="10001427" y="2209086"/>
            <a:ext cx="698165" cy="105288"/>
          </a:xfrm>
          <a:custGeom>
            <a:avLst/>
            <a:gdLst>
              <a:gd name="connsiteX0" fmla="*/ 0 w 628345"/>
              <a:gd name="connsiteY0" fmla="*/ 133194 h 133194"/>
              <a:gd name="connsiteX1" fmla="*/ 139361 w 628345"/>
              <a:gd name="connsiteY1" fmla="*/ 45177 h 133194"/>
              <a:gd name="connsiteX2" fmla="*/ 273831 w 628345"/>
              <a:gd name="connsiteY2" fmla="*/ 6058 h 133194"/>
              <a:gd name="connsiteX3" fmla="*/ 374073 w 628345"/>
              <a:gd name="connsiteY3" fmla="*/ 3613 h 133194"/>
              <a:gd name="connsiteX4" fmla="*/ 501209 w 628345"/>
              <a:gd name="connsiteY4" fmla="*/ 40287 h 133194"/>
              <a:gd name="connsiteX5" fmla="*/ 599006 w 628345"/>
              <a:gd name="connsiteY5" fmla="*/ 103855 h 133194"/>
              <a:gd name="connsiteX6" fmla="*/ 628345 w 628345"/>
              <a:gd name="connsiteY6" fmla="*/ 128304 h 133194"/>
              <a:gd name="connsiteX0" fmla="*/ 0 w 628345"/>
              <a:gd name="connsiteY0" fmla="*/ 133194 h 133194"/>
              <a:gd name="connsiteX1" fmla="*/ 139361 w 628345"/>
              <a:gd name="connsiteY1" fmla="*/ 45177 h 133194"/>
              <a:gd name="connsiteX2" fmla="*/ 273831 w 628345"/>
              <a:gd name="connsiteY2" fmla="*/ 6058 h 133194"/>
              <a:gd name="connsiteX3" fmla="*/ 374073 w 628345"/>
              <a:gd name="connsiteY3" fmla="*/ 3613 h 133194"/>
              <a:gd name="connsiteX4" fmla="*/ 501209 w 628345"/>
              <a:gd name="connsiteY4" fmla="*/ 40287 h 133194"/>
              <a:gd name="connsiteX5" fmla="*/ 599006 w 628345"/>
              <a:gd name="connsiteY5" fmla="*/ 103855 h 133194"/>
              <a:gd name="connsiteX6" fmla="*/ 628345 w 628345"/>
              <a:gd name="connsiteY6" fmla="*/ 128304 h 133194"/>
              <a:gd name="connsiteX0" fmla="*/ 0 w 628345"/>
              <a:gd name="connsiteY0" fmla="*/ 133194 h 133194"/>
              <a:gd name="connsiteX1" fmla="*/ 139361 w 628345"/>
              <a:gd name="connsiteY1" fmla="*/ 45177 h 133194"/>
              <a:gd name="connsiteX2" fmla="*/ 273831 w 628345"/>
              <a:gd name="connsiteY2" fmla="*/ 6058 h 133194"/>
              <a:gd name="connsiteX3" fmla="*/ 374073 w 628345"/>
              <a:gd name="connsiteY3" fmla="*/ 3613 h 133194"/>
              <a:gd name="connsiteX4" fmla="*/ 501209 w 628345"/>
              <a:gd name="connsiteY4" fmla="*/ 40287 h 133194"/>
              <a:gd name="connsiteX5" fmla="*/ 599006 w 628345"/>
              <a:gd name="connsiteY5" fmla="*/ 103855 h 133194"/>
              <a:gd name="connsiteX6" fmla="*/ 628345 w 628345"/>
              <a:gd name="connsiteY6" fmla="*/ 128304 h 133194"/>
              <a:gd name="connsiteX0" fmla="*/ 0 w 628345"/>
              <a:gd name="connsiteY0" fmla="*/ 134931 h 134931"/>
              <a:gd name="connsiteX1" fmla="*/ 139361 w 628345"/>
              <a:gd name="connsiteY1" fmla="*/ 46914 h 134931"/>
              <a:gd name="connsiteX2" fmla="*/ 273831 w 628345"/>
              <a:gd name="connsiteY2" fmla="*/ 7795 h 134931"/>
              <a:gd name="connsiteX3" fmla="*/ 396078 w 628345"/>
              <a:gd name="connsiteY3" fmla="*/ 2905 h 134931"/>
              <a:gd name="connsiteX4" fmla="*/ 501209 w 628345"/>
              <a:gd name="connsiteY4" fmla="*/ 42024 h 134931"/>
              <a:gd name="connsiteX5" fmla="*/ 599006 w 628345"/>
              <a:gd name="connsiteY5" fmla="*/ 105592 h 134931"/>
              <a:gd name="connsiteX6" fmla="*/ 628345 w 628345"/>
              <a:gd name="connsiteY6" fmla="*/ 130041 h 134931"/>
              <a:gd name="connsiteX0" fmla="*/ 0 w 628345"/>
              <a:gd name="connsiteY0" fmla="*/ 138187 h 138187"/>
              <a:gd name="connsiteX1" fmla="*/ 139361 w 628345"/>
              <a:gd name="connsiteY1" fmla="*/ 50170 h 138187"/>
              <a:gd name="connsiteX2" fmla="*/ 273831 w 628345"/>
              <a:gd name="connsiteY2" fmla="*/ 11051 h 138187"/>
              <a:gd name="connsiteX3" fmla="*/ 396078 w 628345"/>
              <a:gd name="connsiteY3" fmla="*/ 6161 h 138187"/>
              <a:gd name="connsiteX4" fmla="*/ 501209 w 628345"/>
              <a:gd name="connsiteY4" fmla="*/ 45280 h 138187"/>
              <a:gd name="connsiteX5" fmla="*/ 599006 w 628345"/>
              <a:gd name="connsiteY5" fmla="*/ 108848 h 138187"/>
              <a:gd name="connsiteX6" fmla="*/ 628345 w 628345"/>
              <a:gd name="connsiteY6" fmla="*/ 133297 h 138187"/>
              <a:gd name="connsiteX0" fmla="*/ 0 w 628345"/>
              <a:gd name="connsiteY0" fmla="*/ 136365 h 136365"/>
              <a:gd name="connsiteX1" fmla="*/ 139361 w 628345"/>
              <a:gd name="connsiteY1" fmla="*/ 48348 h 136365"/>
              <a:gd name="connsiteX2" fmla="*/ 273831 w 628345"/>
              <a:gd name="connsiteY2" fmla="*/ 9229 h 136365"/>
              <a:gd name="connsiteX3" fmla="*/ 391189 w 628345"/>
              <a:gd name="connsiteY3" fmla="*/ 6784 h 136365"/>
              <a:gd name="connsiteX4" fmla="*/ 501209 w 628345"/>
              <a:gd name="connsiteY4" fmla="*/ 43458 h 136365"/>
              <a:gd name="connsiteX5" fmla="*/ 599006 w 628345"/>
              <a:gd name="connsiteY5" fmla="*/ 107026 h 136365"/>
              <a:gd name="connsiteX6" fmla="*/ 628345 w 628345"/>
              <a:gd name="connsiteY6" fmla="*/ 131475 h 136365"/>
              <a:gd name="connsiteX0" fmla="*/ 0 w 628345"/>
              <a:gd name="connsiteY0" fmla="*/ 133195 h 133195"/>
              <a:gd name="connsiteX1" fmla="*/ 139361 w 628345"/>
              <a:gd name="connsiteY1" fmla="*/ 45178 h 133195"/>
              <a:gd name="connsiteX2" fmla="*/ 242047 w 628345"/>
              <a:gd name="connsiteY2" fmla="*/ 6059 h 133195"/>
              <a:gd name="connsiteX3" fmla="*/ 391189 w 628345"/>
              <a:gd name="connsiteY3" fmla="*/ 3614 h 133195"/>
              <a:gd name="connsiteX4" fmla="*/ 501209 w 628345"/>
              <a:gd name="connsiteY4" fmla="*/ 40288 h 133195"/>
              <a:gd name="connsiteX5" fmla="*/ 599006 w 628345"/>
              <a:gd name="connsiteY5" fmla="*/ 103856 h 133195"/>
              <a:gd name="connsiteX6" fmla="*/ 628345 w 628345"/>
              <a:gd name="connsiteY6" fmla="*/ 128305 h 133195"/>
              <a:gd name="connsiteX0" fmla="*/ 0 w 628345"/>
              <a:gd name="connsiteY0" fmla="*/ 132209 h 132209"/>
              <a:gd name="connsiteX1" fmla="*/ 139361 w 628345"/>
              <a:gd name="connsiteY1" fmla="*/ 44192 h 132209"/>
              <a:gd name="connsiteX2" fmla="*/ 254271 w 628345"/>
              <a:gd name="connsiteY2" fmla="*/ 7518 h 132209"/>
              <a:gd name="connsiteX3" fmla="*/ 391189 w 628345"/>
              <a:gd name="connsiteY3" fmla="*/ 2628 h 132209"/>
              <a:gd name="connsiteX4" fmla="*/ 501209 w 628345"/>
              <a:gd name="connsiteY4" fmla="*/ 39302 h 132209"/>
              <a:gd name="connsiteX5" fmla="*/ 599006 w 628345"/>
              <a:gd name="connsiteY5" fmla="*/ 102870 h 132209"/>
              <a:gd name="connsiteX6" fmla="*/ 628345 w 628345"/>
              <a:gd name="connsiteY6" fmla="*/ 127319 h 132209"/>
              <a:gd name="connsiteX0" fmla="*/ 0 w 628345"/>
              <a:gd name="connsiteY0" fmla="*/ 133612 h 133612"/>
              <a:gd name="connsiteX1" fmla="*/ 139361 w 628345"/>
              <a:gd name="connsiteY1" fmla="*/ 45595 h 133612"/>
              <a:gd name="connsiteX2" fmla="*/ 254271 w 628345"/>
              <a:gd name="connsiteY2" fmla="*/ 8921 h 133612"/>
              <a:gd name="connsiteX3" fmla="*/ 391189 w 628345"/>
              <a:gd name="connsiteY3" fmla="*/ 4031 h 133612"/>
              <a:gd name="connsiteX4" fmla="*/ 501209 w 628345"/>
              <a:gd name="connsiteY4" fmla="*/ 40705 h 133612"/>
              <a:gd name="connsiteX5" fmla="*/ 599006 w 628345"/>
              <a:gd name="connsiteY5" fmla="*/ 104273 h 133612"/>
              <a:gd name="connsiteX6" fmla="*/ 628345 w 628345"/>
              <a:gd name="connsiteY6" fmla="*/ 128722 h 133612"/>
              <a:gd name="connsiteX0" fmla="*/ 0 w 628345"/>
              <a:gd name="connsiteY0" fmla="*/ 133612 h 133612"/>
              <a:gd name="connsiteX1" fmla="*/ 139361 w 628345"/>
              <a:gd name="connsiteY1" fmla="*/ 45595 h 133612"/>
              <a:gd name="connsiteX2" fmla="*/ 254271 w 628345"/>
              <a:gd name="connsiteY2" fmla="*/ 8921 h 133612"/>
              <a:gd name="connsiteX3" fmla="*/ 391189 w 628345"/>
              <a:gd name="connsiteY3" fmla="*/ 4031 h 133612"/>
              <a:gd name="connsiteX4" fmla="*/ 501209 w 628345"/>
              <a:gd name="connsiteY4" fmla="*/ 40705 h 133612"/>
              <a:gd name="connsiteX5" fmla="*/ 599006 w 628345"/>
              <a:gd name="connsiteY5" fmla="*/ 104273 h 133612"/>
              <a:gd name="connsiteX6" fmla="*/ 628345 w 628345"/>
              <a:gd name="connsiteY6" fmla="*/ 128722 h 133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8345" h="133612">
                <a:moveTo>
                  <a:pt x="0" y="133612"/>
                </a:moveTo>
                <a:cubicBezTo>
                  <a:pt x="71310" y="78194"/>
                  <a:pt x="96983" y="66377"/>
                  <a:pt x="139361" y="45595"/>
                </a:cubicBezTo>
                <a:cubicBezTo>
                  <a:pt x="181740" y="24813"/>
                  <a:pt x="207410" y="20737"/>
                  <a:pt x="254271" y="8921"/>
                </a:cubicBezTo>
                <a:cubicBezTo>
                  <a:pt x="301132" y="-2895"/>
                  <a:pt x="350033" y="-1266"/>
                  <a:pt x="391189" y="4031"/>
                </a:cubicBezTo>
                <a:cubicBezTo>
                  <a:pt x="432345" y="9328"/>
                  <a:pt x="466573" y="23998"/>
                  <a:pt x="501209" y="40705"/>
                </a:cubicBezTo>
                <a:cubicBezTo>
                  <a:pt x="535845" y="57412"/>
                  <a:pt x="577817" y="89604"/>
                  <a:pt x="599006" y="104273"/>
                </a:cubicBezTo>
                <a:cubicBezTo>
                  <a:pt x="620195" y="118942"/>
                  <a:pt x="624270" y="123832"/>
                  <a:pt x="628345" y="128722"/>
                </a:cubicBezTo>
              </a:path>
            </a:pathLst>
          </a:custGeom>
          <a:noFill/>
          <a:ln>
            <a:solidFill>
              <a:srgbClr val="41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71" name="Group 170"/>
          <p:cNvGrpSpPr/>
          <p:nvPr/>
        </p:nvGrpSpPr>
        <p:grpSpPr>
          <a:xfrm>
            <a:off x="10203426" y="2676443"/>
            <a:ext cx="549552" cy="3383754"/>
            <a:chOff x="10210136" y="2653093"/>
            <a:chExt cx="549552" cy="3383754"/>
          </a:xfrm>
        </p:grpSpPr>
        <p:pic>
          <p:nvPicPr>
            <p:cNvPr id="21" name="Picture 20"/>
            <p:cNvPicPr>
              <a:picLocks noChangeAspect="1"/>
            </p:cNvPicPr>
            <p:nvPr/>
          </p:nvPicPr>
          <p:blipFill rotWithShape="1">
            <a:blip r:embed="rId2">
              <a:extLst>
                <a:ext uri="{28A0092B-C50C-407E-A947-70E740481C1C}">
                  <a14:useLocalDpi xmlns:a14="http://schemas.microsoft.com/office/drawing/2010/main" val="0"/>
                </a:ext>
              </a:extLst>
            </a:blip>
            <a:srcRect l="85424" t="22346" r="8731" b="25770"/>
            <a:stretch/>
          </p:blipFill>
          <p:spPr>
            <a:xfrm rot="10800000">
              <a:off x="10210136" y="2653093"/>
              <a:ext cx="549552" cy="3383754"/>
            </a:xfrm>
            <a:prstGeom prst="rect">
              <a:avLst/>
            </a:prstGeom>
          </p:spPr>
        </p:pic>
        <p:sp>
          <p:nvSpPr>
            <p:cNvPr id="22" name="Freeform 21"/>
            <p:cNvSpPr/>
            <p:nvPr/>
          </p:nvSpPr>
          <p:spPr>
            <a:xfrm>
              <a:off x="10262033" y="2723834"/>
              <a:ext cx="455550" cy="3255133"/>
            </a:xfrm>
            <a:custGeom>
              <a:avLst/>
              <a:gdLst>
                <a:gd name="connsiteX0" fmla="*/ 12700 w 381000"/>
                <a:gd name="connsiteY0" fmla="*/ 114300 h 2387600"/>
                <a:gd name="connsiteX1" fmla="*/ 0 w 381000"/>
                <a:gd name="connsiteY1" fmla="*/ 2273300 h 2387600"/>
                <a:gd name="connsiteX2" fmla="*/ 82550 w 381000"/>
                <a:gd name="connsiteY2" fmla="*/ 2368550 h 2387600"/>
                <a:gd name="connsiteX3" fmla="*/ 171450 w 381000"/>
                <a:gd name="connsiteY3" fmla="*/ 2387600 h 2387600"/>
                <a:gd name="connsiteX4" fmla="*/ 260350 w 381000"/>
                <a:gd name="connsiteY4" fmla="*/ 2362200 h 2387600"/>
                <a:gd name="connsiteX5" fmla="*/ 336550 w 381000"/>
                <a:gd name="connsiteY5" fmla="*/ 2324100 h 2387600"/>
                <a:gd name="connsiteX6" fmla="*/ 355600 w 381000"/>
                <a:gd name="connsiteY6" fmla="*/ 2260600 h 2387600"/>
                <a:gd name="connsiteX7" fmla="*/ 381000 w 381000"/>
                <a:gd name="connsiteY7" fmla="*/ 114300 h 2387600"/>
                <a:gd name="connsiteX8" fmla="*/ 323850 w 381000"/>
                <a:gd name="connsiteY8" fmla="*/ 38100 h 2387600"/>
                <a:gd name="connsiteX9" fmla="*/ 234950 w 381000"/>
                <a:gd name="connsiteY9" fmla="*/ 12700 h 2387600"/>
                <a:gd name="connsiteX10" fmla="*/ 165100 w 381000"/>
                <a:gd name="connsiteY10" fmla="*/ 0 h 2387600"/>
                <a:gd name="connsiteX11" fmla="*/ 101600 w 381000"/>
                <a:gd name="connsiteY11" fmla="*/ 12700 h 2387600"/>
                <a:gd name="connsiteX12" fmla="*/ 12700 w 381000"/>
                <a:gd name="connsiteY12" fmla="*/ 114300 h 238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000" h="2387600">
                  <a:moveTo>
                    <a:pt x="12700" y="114300"/>
                  </a:moveTo>
                  <a:cubicBezTo>
                    <a:pt x="8467" y="833967"/>
                    <a:pt x="4233" y="1553633"/>
                    <a:pt x="0" y="2273300"/>
                  </a:cubicBezTo>
                  <a:lnTo>
                    <a:pt x="82550" y="2368550"/>
                  </a:lnTo>
                  <a:lnTo>
                    <a:pt x="171450" y="2387600"/>
                  </a:lnTo>
                  <a:lnTo>
                    <a:pt x="260350" y="2362200"/>
                  </a:lnTo>
                  <a:lnTo>
                    <a:pt x="336550" y="2324100"/>
                  </a:lnTo>
                  <a:lnTo>
                    <a:pt x="355600" y="2260600"/>
                  </a:lnTo>
                  <a:lnTo>
                    <a:pt x="381000" y="114300"/>
                  </a:lnTo>
                  <a:lnTo>
                    <a:pt x="323850" y="38100"/>
                  </a:lnTo>
                  <a:lnTo>
                    <a:pt x="234950" y="12700"/>
                  </a:lnTo>
                  <a:lnTo>
                    <a:pt x="165100" y="0"/>
                  </a:lnTo>
                  <a:lnTo>
                    <a:pt x="101600" y="12700"/>
                  </a:lnTo>
                  <a:lnTo>
                    <a:pt x="12700" y="114300"/>
                  </a:lnTo>
                  <a:close/>
                </a:path>
              </a:pathLst>
            </a:cu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9" name="Freeform 58"/>
            <p:cNvSpPr/>
            <p:nvPr/>
          </p:nvSpPr>
          <p:spPr>
            <a:xfrm rot="5400000">
              <a:off x="10320893" y="3014431"/>
              <a:ext cx="639609" cy="105288"/>
            </a:xfrm>
            <a:custGeom>
              <a:avLst/>
              <a:gdLst>
                <a:gd name="connsiteX0" fmla="*/ 0 w 628345"/>
                <a:gd name="connsiteY0" fmla="*/ 133194 h 133194"/>
                <a:gd name="connsiteX1" fmla="*/ 139361 w 628345"/>
                <a:gd name="connsiteY1" fmla="*/ 45177 h 133194"/>
                <a:gd name="connsiteX2" fmla="*/ 273831 w 628345"/>
                <a:gd name="connsiteY2" fmla="*/ 6058 h 133194"/>
                <a:gd name="connsiteX3" fmla="*/ 374073 w 628345"/>
                <a:gd name="connsiteY3" fmla="*/ 3613 h 133194"/>
                <a:gd name="connsiteX4" fmla="*/ 501209 w 628345"/>
                <a:gd name="connsiteY4" fmla="*/ 40287 h 133194"/>
                <a:gd name="connsiteX5" fmla="*/ 599006 w 628345"/>
                <a:gd name="connsiteY5" fmla="*/ 103855 h 133194"/>
                <a:gd name="connsiteX6" fmla="*/ 628345 w 628345"/>
                <a:gd name="connsiteY6" fmla="*/ 128304 h 133194"/>
                <a:gd name="connsiteX0" fmla="*/ 0 w 628345"/>
                <a:gd name="connsiteY0" fmla="*/ 133194 h 133194"/>
                <a:gd name="connsiteX1" fmla="*/ 139361 w 628345"/>
                <a:gd name="connsiteY1" fmla="*/ 45177 h 133194"/>
                <a:gd name="connsiteX2" fmla="*/ 273831 w 628345"/>
                <a:gd name="connsiteY2" fmla="*/ 6058 h 133194"/>
                <a:gd name="connsiteX3" fmla="*/ 374073 w 628345"/>
                <a:gd name="connsiteY3" fmla="*/ 3613 h 133194"/>
                <a:gd name="connsiteX4" fmla="*/ 501209 w 628345"/>
                <a:gd name="connsiteY4" fmla="*/ 40287 h 133194"/>
                <a:gd name="connsiteX5" fmla="*/ 599006 w 628345"/>
                <a:gd name="connsiteY5" fmla="*/ 103855 h 133194"/>
                <a:gd name="connsiteX6" fmla="*/ 628345 w 628345"/>
                <a:gd name="connsiteY6" fmla="*/ 128304 h 133194"/>
                <a:gd name="connsiteX0" fmla="*/ 0 w 628345"/>
                <a:gd name="connsiteY0" fmla="*/ 133194 h 133194"/>
                <a:gd name="connsiteX1" fmla="*/ 139361 w 628345"/>
                <a:gd name="connsiteY1" fmla="*/ 45177 h 133194"/>
                <a:gd name="connsiteX2" fmla="*/ 273831 w 628345"/>
                <a:gd name="connsiteY2" fmla="*/ 6058 h 133194"/>
                <a:gd name="connsiteX3" fmla="*/ 374073 w 628345"/>
                <a:gd name="connsiteY3" fmla="*/ 3613 h 133194"/>
                <a:gd name="connsiteX4" fmla="*/ 501209 w 628345"/>
                <a:gd name="connsiteY4" fmla="*/ 40287 h 133194"/>
                <a:gd name="connsiteX5" fmla="*/ 599006 w 628345"/>
                <a:gd name="connsiteY5" fmla="*/ 103855 h 133194"/>
                <a:gd name="connsiteX6" fmla="*/ 628345 w 628345"/>
                <a:gd name="connsiteY6" fmla="*/ 128304 h 133194"/>
                <a:gd name="connsiteX0" fmla="*/ 0 w 628345"/>
                <a:gd name="connsiteY0" fmla="*/ 134931 h 134931"/>
                <a:gd name="connsiteX1" fmla="*/ 139361 w 628345"/>
                <a:gd name="connsiteY1" fmla="*/ 46914 h 134931"/>
                <a:gd name="connsiteX2" fmla="*/ 273831 w 628345"/>
                <a:gd name="connsiteY2" fmla="*/ 7795 h 134931"/>
                <a:gd name="connsiteX3" fmla="*/ 396078 w 628345"/>
                <a:gd name="connsiteY3" fmla="*/ 2905 h 134931"/>
                <a:gd name="connsiteX4" fmla="*/ 501209 w 628345"/>
                <a:gd name="connsiteY4" fmla="*/ 42024 h 134931"/>
                <a:gd name="connsiteX5" fmla="*/ 599006 w 628345"/>
                <a:gd name="connsiteY5" fmla="*/ 105592 h 134931"/>
                <a:gd name="connsiteX6" fmla="*/ 628345 w 628345"/>
                <a:gd name="connsiteY6" fmla="*/ 130041 h 134931"/>
                <a:gd name="connsiteX0" fmla="*/ 0 w 628345"/>
                <a:gd name="connsiteY0" fmla="*/ 138187 h 138187"/>
                <a:gd name="connsiteX1" fmla="*/ 139361 w 628345"/>
                <a:gd name="connsiteY1" fmla="*/ 50170 h 138187"/>
                <a:gd name="connsiteX2" fmla="*/ 273831 w 628345"/>
                <a:gd name="connsiteY2" fmla="*/ 11051 h 138187"/>
                <a:gd name="connsiteX3" fmla="*/ 396078 w 628345"/>
                <a:gd name="connsiteY3" fmla="*/ 6161 h 138187"/>
                <a:gd name="connsiteX4" fmla="*/ 501209 w 628345"/>
                <a:gd name="connsiteY4" fmla="*/ 45280 h 138187"/>
                <a:gd name="connsiteX5" fmla="*/ 599006 w 628345"/>
                <a:gd name="connsiteY5" fmla="*/ 108848 h 138187"/>
                <a:gd name="connsiteX6" fmla="*/ 628345 w 628345"/>
                <a:gd name="connsiteY6" fmla="*/ 133297 h 138187"/>
                <a:gd name="connsiteX0" fmla="*/ 0 w 628345"/>
                <a:gd name="connsiteY0" fmla="*/ 136365 h 136365"/>
                <a:gd name="connsiteX1" fmla="*/ 139361 w 628345"/>
                <a:gd name="connsiteY1" fmla="*/ 48348 h 136365"/>
                <a:gd name="connsiteX2" fmla="*/ 273831 w 628345"/>
                <a:gd name="connsiteY2" fmla="*/ 9229 h 136365"/>
                <a:gd name="connsiteX3" fmla="*/ 391189 w 628345"/>
                <a:gd name="connsiteY3" fmla="*/ 6784 h 136365"/>
                <a:gd name="connsiteX4" fmla="*/ 501209 w 628345"/>
                <a:gd name="connsiteY4" fmla="*/ 43458 h 136365"/>
                <a:gd name="connsiteX5" fmla="*/ 599006 w 628345"/>
                <a:gd name="connsiteY5" fmla="*/ 107026 h 136365"/>
                <a:gd name="connsiteX6" fmla="*/ 628345 w 628345"/>
                <a:gd name="connsiteY6" fmla="*/ 131475 h 136365"/>
                <a:gd name="connsiteX0" fmla="*/ 0 w 628345"/>
                <a:gd name="connsiteY0" fmla="*/ 133195 h 133195"/>
                <a:gd name="connsiteX1" fmla="*/ 139361 w 628345"/>
                <a:gd name="connsiteY1" fmla="*/ 45178 h 133195"/>
                <a:gd name="connsiteX2" fmla="*/ 242047 w 628345"/>
                <a:gd name="connsiteY2" fmla="*/ 6059 h 133195"/>
                <a:gd name="connsiteX3" fmla="*/ 391189 w 628345"/>
                <a:gd name="connsiteY3" fmla="*/ 3614 h 133195"/>
                <a:gd name="connsiteX4" fmla="*/ 501209 w 628345"/>
                <a:gd name="connsiteY4" fmla="*/ 40288 h 133195"/>
                <a:gd name="connsiteX5" fmla="*/ 599006 w 628345"/>
                <a:gd name="connsiteY5" fmla="*/ 103856 h 133195"/>
                <a:gd name="connsiteX6" fmla="*/ 628345 w 628345"/>
                <a:gd name="connsiteY6" fmla="*/ 128305 h 133195"/>
                <a:gd name="connsiteX0" fmla="*/ 0 w 628345"/>
                <a:gd name="connsiteY0" fmla="*/ 132209 h 132209"/>
                <a:gd name="connsiteX1" fmla="*/ 139361 w 628345"/>
                <a:gd name="connsiteY1" fmla="*/ 44192 h 132209"/>
                <a:gd name="connsiteX2" fmla="*/ 254271 w 628345"/>
                <a:gd name="connsiteY2" fmla="*/ 7518 h 132209"/>
                <a:gd name="connsiteX3" fmla="*/ 391189 w 628345"/>
                <a:gd name="connsiteY3" fmla="*/ 2628 h 132209"/>
                <a:gd name="connsiteX4" fmla="*/ 501209 w 628345"/>
                <a:gd name="connsiteY4" fmla="*/ 39302 h 132209"/>
                <a:gd name="connsiteX5" fmla="*/ 599006 w 628345"/>
                <a:gd name="connsiteY5" fmla="*/ 102870 h 132209"/>
                <a:gd name="connsiteX6" fmla="*/ 628345 w 628345"/>
                <a:gd name="connsiteY6" fmla="*/ 127319 h 132209"/>
                <a:gd name="connsiteX0" fmla="*/ 0 w 628345"/>
                <a:gd name="connsiteY0" fmla="*/ 133612 h 133612"/>
                <a:gd name="connsiteX1" fmla="*/ 139361 w 628345"/>
                <a:gd name="connsiteY1" fmla="*/ 45595 h 133612"/>
                <a:gd name="connsiteX2" fmla="*/ 254271 w 628345"/>
                <a:gd name="connsiteY2" fmla="*/ 8921 h 133612"/>
                <a:gd name="connsiteX3" fmla="*/ 391189 w 628345"/>
                <a:gd name="connsiteY3" fmla="*/ 4031 h 133612"/>
                <a:gd name="connsiteX4" fmla="*/ 501209 w 628345"/>
                <a:gd name="connsiteY4" fmla="*/ 40705 h 133612"/>
                <a:gd name="connsiteX5" fmla="*/ 599006 w 628345"/>
                <a:gd name="connsiteY5" fmla="*/ 104273 h 133612"/>
                <a:gd name="connsiteX6" fmla="*/ 628345 w 628345"/>
                <a:gd name="connsiteY6" fmla="*/ 128722 h 133612"/>
                <a:gd name="connsiteX0" fmla="*/ 0 w 628345"/>
                <a:gd name="connsiteY0" fmla="*/ 133612 h 133612"/>
                <a:gd name="connsiteX1" fmla="*/ 139361 w 628345"/>
                <a:gd name="connsiteY1" fmla="*/ 45595 h 133612"/>
                <a:gd name="connsiteX2" fmla="*/ 254271 w 628345"/>
                <a:gd name="connsiteY2" fmla="*/ 8921 h 133612"/>
                <a:gd name="connsiteX3" fmla="*/ 391189 w 628345"/>
                <a:gd name="connsiteY3" fmla="*/ 4031 h 133612"/>
                <a:gd name="connsiteX4" fmla="*/ 501209 w 628345"/>
                <a:gd name="connsiteY4" fmla="*/ 40705 h 133612"/>
                <a:gd name="connsiteX5" fmla="*/ 599006 w 628345"/>
                <a:gd name="connsiteY5" fmla="*/ 104273 h 133612"/>
                <a:gd name="connsiteX6" fmla="*/ 628345 w 628345"/>
                <a:gd name="connsiteY6" fmla="*/ 128722 h 133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8345" h="133612">
                  <a:moveTo>
                    <a:pt x="0" y="133612"/>
                  </a:moveTo>
                  <a:cubicBezTo>
                    <a:pt x="71310" y="78194"/>
                    <a:pt x="96983" y="66377"/>
                    <a:pt x="139361" y="45595"/>
                  </a:cubicBezTo>
                  <a:cubicBezTo>
                    <a:pt x="181740" y="24813"/>
                    <a:pt x="207410" y="20737"/>
                    <a:pt x="254271" y="8921"/>
                  </a:cubicBezTo>
                  <a:cubicBezTo>
                    <a:pt x="301132" y="-2895"/>
                    <a:pt x="350033" y="-1266"/>
                    <a:pt x="391189" y="4031"/>
                  </a:cubicBezTo>
                  <a:cubicBezTo>
                    <a:pt x="432345" y="9328"/>
                    <a:pt x="466573" y="23998"/>
                    <a:pt x="501209" y="40705"/>
                  </a:cubicBezTo>
                  <a:cubicBezTo>
                    <a:pt x="535845" y="57412"/>
                    <a:pt x="577817" y="89604"/>
                    <a:pt x="599006" y="104273"/>
                  </a:cubicBezTo>
                  <a:cubicBezTo>
                    <a:pt x="620195" y="118942"/>
                    <a:pt x="624270" y="123832"/>
                    <a:pt x="628345" y="128722"/>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0" name="Freeform 59"/>
            <p:cNvSpPr/>
            <p:nvPr/>
          </p:nvSpPr>
          <p:spPr>
            <a:xfrm rot="5400000">
              <a:off x="10321494" y="3654040"/>
              <a:ext cx="639609" cy="105288"/>
            </a:xfrm>
            <a:custGeom>
              <a:avLst/>
              <a:gdLst>
                <a:gd name="connsiteX0" fmla="*/ 0 w 628345"/>
                <a:gd name="connsiteY0" fmla="*/ 133194 h 133194"/>
                <a:gd name="connsiteX1" fmla="*/ 139361 w 628345"/>
                <a:gd name="connsiteY1" fmla="*/ 45177 h 133194"/>
                <a:gd name="connsiteX2" fmla="*/ 273831 w 628345"/>
                <a:gd name="connsiteY2" fmla="*/ 6058 h 133194"/>
                <a:gd name="connsiteX3" fmla="*/ 374073 w 628345"/>
                <a:gd name="connsiteY3" fmla="*/ 3613 h 133194"/>
                <a:gd name="connsiteX4" fmla="*/ 501209 w 628345"/>
                <a:gd name="connsiteY4" fmla="*/ 40287 h 133194"/>
                <a:gd name="connsiteX5" fmla="*/ 599006 w 628345"/>
                <a:gd name="connsiteY5" fmla="*/ 103855 h 133194"/>
                <a:gd name="connsiteX6" fmla="*/ 628345 w 628345"/>
                <a:gd name="connsiteY6" fmla="*/ 128304 h 133194"/>
                <a:gd name="connsiteX0" fmla="*/ 0 w 628345"/>
                <a:gd name="connsiteY0" fmla="*/ 133194 h 133194"/>
                <a:gd name="connsiteX1" fmla="*/ 139361 w 628345"/>
                <a:gd name="connsiteY1" fmla="*/ 45177 h 133194"/>
                <a:gd name="connsiteX2" fmla="*/ 273831 w 628345"/>
                <a:gd name="connsiteY2" fmla="*/ 6058 h 133194"/>
                <a:gd name="connsiteX3" fmla="*/ 374073 w 628345"/>
                <a:gd name="connsiteY3" fmla="*/ 3613 h 133194"/>
                <a:gd name="connsiteX4" fmla="*/ 501209 w 628345"/>
                <a:gd name="connsiteY4" fmla="*/ 40287 h 133194"/>
                <a:gd name="connsiteX5" fmla="*/ 599006 w 628345"/>
                <a:gd name="connsiteY5" fmla="*/ 103855 h 133194"/>
                <a:gd name="connsiteX6" fmla="*/ 628345 w 628345"/>
                <a:gd name="connsiteY6" fmla="*/ 128304 h 133194"/>
                <a:gd name="connsiteX0" fmla="*/ 0 w 628345"/>
                <a:gd name="connsiteY0" fmla="*/ 133194 h 133194"/>
                <a:gd name="connsiteX1" fmla="*/ 139361 w 628345"/>
                <a:gd name="connsiteY1" fmla="*/ 45177 h 133194"/>
                <a:gd name="connsiteX2" fmla="*/ 273831 w 628345"/>
                <a:gd name="connsiteY2" fmla="*/ 6058 h 133194"/>
                <a:gd name="connsiteX3" fmla="*/ 374073 w 628345"/>
                <a:gd name="connsiteY3" fmla="*/ 3613 h 133194"/>
                <a:gd name="connsiteX4" fmla="*/ 501209 w 628345"/>
                <a:gd name="connsiteY4" fmla="*/ 40287 h 133194"/>
                <a:gd name="connsiteX5" fmla="*/ 599006 w 628345"/>
                <a:gd name="connsiteY5" fmla="*/ 103855 h 133194"/>
                <a:gd name="connsiteX6" fmla="*/ 628345 w 628345"/>
                <a:gd name="connsiteY6" fmla="*/ 128304 h 133194"/>
                <a:gd name="connsiteX0" fmla="*/ 0 w 628345"/>
                <a:gd name="connsiteY0" fmla="*/ 134931 h 134931"/>
                <a:gd name="connsiteX1" fmla="*/ 139361 w 628345"/>
                <a:gd name="connsiteY1" fmla="*/ 46914 h 134931"/>
                <a:gd name="connsiteX2" fmla="*/ 273831 w 628345"/>
                <a:gd name="connsiteY2" fmla="*/ 7795 h 134931"/>
                <a:gd name="connsiteX3" fmla="*/ 396078 w 628345"/>
                <a:gd name="connsiteY3" fmla="*/ 2905 h 134931"/>
                <a:gd name="connsiteX4" fmla="*/ 501209 w 628345"/>
                <a:gd name="connsiteY4" fmla="*/ 42024 h 134931"/>
                <a:gd name="connsiteX5" fmla="*/ 599006 w 628345"/>
                <a:gd name="connsiteY5" fmla="*/ 105592 h 134931"/>
                <a:gd name="connsiteX6" fmla="*/ 628345 w 628345"/>
                <a:gd name="connsiteY6" fmla="*/ 130041 h 134931"/>
                <a:gd name="connsiteX0" fmla="*/ 0 w 628345"/>
                <a:gd name="connsiteY0" fmla="*/ 138187 h 138187"/>
                <a:gd name="connsiteX1" fmla="*/ 139361 w 628345"/>
                <a:gd name="connsiteY1" fmla="*/ 50170 h 138187"/>
                <a:gd name="connsiteX2" fmla="*/ 273831 w 628345"/>
                <a:gd name="connsiteY2" fmla="*/ 11051 h 138187"/>
                <a:gd name="connsiteX3" fmla="*/ 396078 w 628345"/>
                <a:gd name="connsiteY3" fmla="*/ 6161 h 138187"/>
                <a:gd name="connsiteX4" fmla="*/ 501209 w 628345"/>
                <a:gd name="connsiteY4" fmla="*/ 45280 h 138187"/>
                <a:gd name="connsiteX5" fmla="*/ 599006 w 628345"/>
                <a:gd name="connsiteY5" fmla="*/ 108848 h 138187"/>
                <a:gd name="connsiteX6" fmla="*/ 628345 w 628345"/>
                <a:gd name="connsiteY6" fmla="*/ 133297 h 138187"/>
                <a:gd name="connsiteX0" fmla="*/ 0 w 628345"/>
                <a:gd name="connsiteY0" fmla="*/ 136365 h 136365"/>
                <a:gd name="connsiteX1" fmla="*/ 139361 w 628345"/>
                <a:gd name="connsiteY1" fmla="*/ 48348 h 136365"/>
                <a:gd name="connsiteX2" fmla="*/ 273831 w 628345"/>
                <a:gd name="connsiteY2" fmla="*/ 9229 h 136365"/>
                <a:gd name="connsiteX3" fmla="*/ 391189 w 628345"/>
                <a:gd name="connsiteY3" fmla="*/ 6784 h 136365"/>
                <a:gd name="connsiteX4" fmla="*/ 501209 w 628345"/>
                <a:gd name="connsiteY4" fmla="*/ 43458 h 136365"/>
                <a:gd name="connsiteX5" fmla="*/ 599006 w 628345"/>
                <a:gd name="connsiteY5" fmla="*/ 107026 h 136365"/>
                <a:gd name="connsiteX6" fmla="*/ 628345 w 628345"/>
                <a:gd name="connsiteY6" fmla="*/ 131475 h 136365"/>
                <a:gd name="connsiteX0" fmla="*/ 0 w 628345"/>
                <a:gd name="connsiteY0" fmla="*/ 133195 h 133195"/>
                <a:gd name="connsiteX1" fmla="*/ 139361 w 628345"/>
                <a:gd name="connsiteY1" fmla="*/ 45178 h 133195"/>
                <a:gd name="connsiteX2" fmla="*/ 242047 w 628345"/>
                <a:gd name="connsiteY2" fmla="*/ 6059 h 133195"/>
                <a:gd name="connsiteX3" fmla="*/ 391189 w 628345"/>
                <a:gd name="connsiteY3" fmla="*/ 3614 h 133195"/>
                <a:gd name="connsiteX4" fmla="*/ 501209 w 628345"/>
                <a:gd name="connsiteY4" fmla="*/ 40288 h 133195"/>
                <a:gd name="connsiteX5" fmla="*/ 599006 w 628345"/>
                <a:gd name="connsiteY5" fmla="*/ 103856 h 133195"/>
                <a:gd name="connsiteX6" fmla="*/ 628345 w 628345"/>
                <a:gd name="connsiteY6" fmla="*/ 128305 h 133195"/>
                <a:gd name="connsiteX0" fmla="*/ 0 w 628345"/>
                <a:gd name="connsiteY0" fmla="*/ 132209 h 132209"/>
                <a:gd name="connsiteX1" fmla="*/ 139361 w 628345"/>
                <a:gd name="connsiteY1" fmla="*/ 44192 h 132209"/>
                <a:gd name="connsiteX2" fmla="*/ 254271 w 628345"/>
                <a:gd name="connsiteY2" fmla="*/ 7518 h 132209"/>
                <a:gd name="connsiteX3" fmla="*/ 391189 w 628345"/>
                <a:gd name="connsiteY3" fmla="*/ 2628 h 132209"/>
                <a:gd name="connsiteX4" fmla="*/ 501209 w 628345"/>
                <a:gd name="connsiteY4" fmla="*/ 39302 h 132209"/>
                <a:gd name="connsiteX5" fmla="*/ 599006 w 628345"/>
                <a:gd name="connsiteY5" fmla="*/ 102870 h 132209"/>
                <a:gd name="connsiteX6" fmla="*/ 628345 w 628345"/>
                <a:gd name="connsiteY6" fmla="*/ 127319 h 132209"/>
                <a:gd name="connsiteX0" fmla="*/ 0 w 628345"/>
                <a:gd name="connsiteY0" fmla="*/ 133612 h 133612"/>
                <a:gd name="connsiteX1" fmla="*/ 139361 w 628345"/>
                <a:gd name="connsiteY1" fmla="*/ 45595 h 133612"/>
                <a:gd name="connsiteX2" fmla="*/ 254271 w 628345"/>
                <a:gd name="connsiteY2" fmla="*/ 8921 h 133612"/>
                <a:gd name="connsiteX3" fmla="*/ 391189 w 628345"/>
                <a:gd name="connsiteY3" fmla="*/ 4031 h 133612"/>
                <a:gd name="connsiteX4" fmla="*/ 501209 w 628345"/>
                <a:gd name="connsiteY4" fmla="*/ 40705 h 133612"/>
                <a:gd name="connsiteX5" fmla="*/ 599006 w 628345"/>
                <a:gd name="connsiteY5" fmla="*/ 104273 h 133612"/>
                <a:gd name="connsiteX6" fmla="*/ 628345 w 628345"/>
                <a:gd name="connsiteY6" fmla="*/ 128722 h 133612"/>
                <a:gd name="connsiteX0" fmla="*/ 0 w 628345"/>
                <a:gd name="connsiteY0" fmla="*/ 133612 h 133612"/>
                <a:gd name="connsiteX1" fmla="*/ 139361 w 628345"/>
                <a:gd name="connsiteY1" fmla="*/ 45595 h 133612"/>
                <a:gd name="connsiteX2" fmla="*/ 254271 w 628345"/>
                <a:gd name="connsiteY2" fmla="*/ 8921 h 133612"/>
                <a:gd name="connsiteX3" fmla="*/ 391189 w 628345"/>
                <a:gd name="connsiteY3" fmla="*/ 4031 h 133612"/>
                <a:gd name="connsiteX4" fmla="*/ 501209 w 628345"/>
                <a:gd name="connsiteY4" fmla="*/ 40705 h 133612"/>
                <a:gd name="connsiteX5" fmla="*/ 599006 w 628345"/>
                <a:gd name="connsiteY5" fmla="*/ 104273 h 133612"/>
                <a:gd name="connsiteX6" fmla="*/ 628345 w 628345"/>
                <a:gd name="connsiteY6" fmla="*/ 128722 h 133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8345" h="133612">
                  <a:moveTo>
                    <a:pt x="0" y="133612"/>
                  </a:moveTo>
                  <a:cubicBezTo>
                    <a:pt x="71310" y="78194"/>
                    <a:pt x="96983" y="66377"/>
                    <a:pt x="139361" y="45595"/>
                  </a:cubicBezTo>
                  <a:cubicBezTo>
                    <a:pt x="181740" y="24813"/>
                    <a:pt x="207410" y="20737"/>
                    <a:pt x="254271" y="8921"/>
                  </a:cubicBezTo>
                  <a:cubicBezTo>
                    <a:pt x="301132" y="-2895"/>
                    <a:pt x="350033" y="-1266"/>
                    <a:pt x="391189" y="4031"/>
                  </a:cubicBezTo>
                  <a:cubicBezTo>
                    <a:pt x="432345" y="9328"/>
                    <a:pt x="466573" y="23998"/>
                    <a:pt x="501209" y="40705"/>
                  </a:cubicBezTo>
                  <a:cubicBezTo>
                    <a:pt x="535845" y="57412"/>
                    <a:pt x="577817" y="89604"/>
                    <a:pt x="599006" y="104273"/>
                  </a:cubicBezTo>
                  <a:cubicBezTo>
                    <a:pt x="620195" y="118942"/>
                    <a:pt x="624270" y="123832"/>
                    <a:pt x="628345" y="128722"/>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1" name="Freeform 60"/>
            <p:cNvSpPr/>
            <p:nvPr/>
          </p:nvSpPr>
          <p:spPr>
            <a:xfrm rot="5400000">
              <a:off x="10317684" y="4293649"/>
              <a:ext cx="639609" cy="105288"/>
            </a:xfrm>
            <a:custGeom>
              <a:avLst/>
              <a:gdLst>
                <a:gd name="connsiteX0" fmla="*/ 0 w 628345"/>
                <a:gd name="connsiteY0" fmla="*/ 133194 h 133194"/>
                <a:gd name="connsiteX1" fmla="*/ 139361 w 628345"/>
                <a:gd name="connsiteY1" fmla="*/ 45177 h 133194"/>
                <a:gd name="connsiteX2" fmla="*/ 273831 w 628345"/>
                <a:gd name="connsiteY2" fmla="*/ 6058 h 133194"/>
                <a:gd name="connsiteX3" fmla="*/ 374073 w 628345"/>
                <a:gd name="connsiteY3" fmla="*/ 3613 h 133194"/>
                <a:gd name="connsiteX4" fmla="*/ 501209 w 628345"/>
                <a:gd name="connsiteY4" fmla="*/ 40287 h 133194"/>
                <a:gd name="connsiteX5" fmla="*/ 599006 w 628345"/>
                <a:gd name="connsiteY5" fmla="*/ 103855 h 133194"/>
                <a:gd name="connsiteX6" fmla="*/ 628345 w 628345"/>
                <a:gd name="connsiteY6" fmla="*/ 128304 h 133194"/>
                <a:gd name="connsiteX0" fmla="*/ 0 w 628345"/>
                <a:gd name="connsiteY0" fmla="*/ 133194 h 133194"/>
                <a:gd name="connsiteX1" fmla="*/ 139361 w 628345"/>
                <a:gd name="connsiteY1" fmla="*/ 45177 h 133194"/>
                <a:gd name="connsiteX2" fmla="*/ 273831 w 628345"/>
                <a:gd name="connsiteY2" fmla="*/ 6058 h 133194"/>
                <a:gd name="connsiteX3" fmla="*/ 374073 w 628345"/>
                <a:gd name="connsiteY3" fmla="*/ 3613 h 133194"/>
                <a:gd name="connsiteX4" fmla="*/ 501209 w 628345"/>
                <a:gd name="connsiteY4" fmla="*/ 40287 h 133194"/>
                <a:gd name="connsiteX5" fmla="*/ 599006 w 628345"/>
                <a:gd name="connsiteY5" fmla="*/ 103855 h 133194"/>
                <a:gd name="connsiteX6" fmla="*/ 628345 w 628345"/>
                <a:gd name="connsiteY6" fmla="*/ 128304 h 133194"/>
                <a:gd name="connsiteX0" fmla="*/ 0 w 628345"/>
                <a:gd name="connsiteY0" fmla="*/ 133194 h 133194"/>
                <a:gd name="connsiteX1" fmla="*/ 139361 w 628345"/>
                <a:gd name="connsiteY1" fmla="*/ 45177 h 133194"/>
                <a:gd name="connsiteX2" fmla="*/ 273831 w 628345"/>
                <a:gd name="connsiteY2" fmla="*/ 6058 h 133194"/>
                <a:gd name="connsiteX3" fmla="*/ 374073 w 628345"/>
                <a:gd name="connsiteY3" fmla="*/ 3613 h 133194"/>
                <a:gd name="connsiteX4" fmla="*/ 501209 w 628345"/>
                <a:gd name="connsiteY4" fmla="*/ 40287 h 133194"/>
                <a:gd name="connsiteX5" fmla="*/ 599006 w 628345"/>
                <a:gd name="connsiteY5" fmla="*/ 103855 h 133194"/>
                <a:gd name="connsiteX6" fmla="*/ 628345 w 628345"/>
                <a:gd name="connsiteY6" fmla="*/ 128304 h 133194"/>
                <a:gd name="connsiteX0" fmla="*/ 0 w 628345"/>
                <a:gd name="connsiteY0" fmla="*/ 134931 h 134931"/>
                <a:gd name="connsiteX1" fmla="*/ 139361 w 628345"/>
                <a:gd name="connsiteY1" fmla="*/ 46914 h 134931"/>
                <a:gd name="connsiteX2" fmla="*/ 273831 w 628345"/>
                <a:gd name="connsiteY2" fmla="*/ 7795 h 134931"/>
                <a:gd name="connsiteX3" fmla="*/ 396078 w 628345"/>
                <a:gd name="connsiteY3" fmla="*/ 2905 h 134931"/>
                <a:gd name="connsiteX4" fmla="*/ 501209 w 628345"/>
                <a:gd name="connsiteY4" fmla="*/ 42024 h 134931"/>
                <a:gd name="connsiteX5" fmla="*/ 599006 w 628345"/>
                <a:gd name="connsiteY5" fmla="*/ 105592 h 134931"/>
                <a:gd name="connsiteX6" fmla="*/ 628345 w 628345"/>
                <a:gd name="connsiteY6" fmla="*/ 130041 h 134931"/>
                <a:gd name="connsiteX0" fmla="*/ 0 w 628345"/>
                <a:gd name="connsiteY0" fmla="*/ 138187 h 138187"/>
                <a:gd name="connsiteX1" fmla="*/ 139361 w 628345"/>
                <a:gd name="connsiteY1" fmla="*/ 50170 h 138187"/>
                <a:gd name="connsiteX2" fmla="*/ 273831 w 628345"/>
                <a:gd name="connsiteY2" fmla="*/ 11051 h 138187"/>
                <a:gd name="connsiteX3" fmla="*/ 396078 w 628345"/>
                <a:gd name="connsiteY3" fmla="*/ 6161 h 138187"/>
                <a:gd name="connsiteX4" fmla="*/ 501209 w 628345"/>
                <a:gd name="connsiteY4" fmla="*/ 45280 h 138187"/>
                <a:gd name="connsiteX5" fmla="*/ 599006 w 628345"/>
                <a:gd name="connsiteY5" fmla="*/ 108848 h 138187"/>
                <a:gd name="connsiteX6" fmla="*/ 628345 w 628345"/>
                <a:gd name="connsiteY6" fmla="*/ 133297 h 138187"/>
                <a:gd name="connsiteX0" fmla="*/ 0 w 628345"/>
                <a:gd name="connsiteY0" fmla="*/ 136365 h 136365"/>
                <a:gd name="connsiteX1" fmla="*/ 139361 w 628345"/>
                <a:gd name="connsiteY1" fmla="*/ 48348 h 136365"/>
                <a:gd name="connsiteX2" fmla="*/ 273831 w 628345"/>
                <a:gd name="connsiteY2" fmla="*/ 9229 h 136365"/>
                <a:gd name="connsiteX3" fmla="*/ 391189 w 628345"/>
                <a:gd name="connsiteY3" fmla="*/ 6784 h 136365"/>
                <a:gd name="connsiteX4" fmla="*/ 501209 w 628345"/>
                <a:gd name="connsiteY4" fmla="*/ 43458 h 136365"/>
                <a:gd name="connsiteX5" fmla="*/ 599006 w 628345"/>
                <a:gd name="connsiteY5" fmla="*/ 107026 h 136365"/>
                <a:gd name="connsiteX6" fmla="*/ 628345 w 628345"/>
                <a:gd name="connsiteY6" fmla="*/ 131475 h 136365"/>
                <a:gd name="connsiteX0" fmla="*/ 0 w 628345"/>
                <a:gd name="connsiteY0" fmla="*/ 133195 h 133195"/>
                <a:gd name="connsiteX1" fmla="*/ 139361 w 628345"/>
                <a:gd name="connsiteY1" fmla="*/ 45178 h 133195"/>
                <a:gd name="connsiteX2" fmla="*/ 242047 w 628345"/>
                <a:gd name="connsiteY2" fmla="*/ 6059 h 133195"/>
                <a:gd name="connsiteX3" fmla="*/ 391189 w 628345"/>
                <a:gd name="connsiteY3" fmla="*/ 3614 h 133195"/>
                <a:gd name="connsiteX4" fmla="*/ 501209 w 628345"/>
                <a:gd name="connsiteY4" fmla="*/ 40288 h 133195"/>
                <a:gd name="connsiteX5" fmla="*/ 599006 w 628345"/>
                <a:gd name="connsiteY5" fmla="*/ 103856 h 133195"/>
                <a:gd name="connsiteX6" fmla="*/ 628345 w 628345"/>
                <a:gd name="connsiteY6" fmla="*/ 128305 h 133195"/>
                <a:gd name="connsiteX0" fmla="*/ 0 w 628345"/>
                <a:gd name="connsiteY0" fmla="*/ 132209 h 132209"/>
                <a:gd name="connsiteX1" fmla="*/ 139361 w 628345"/>
                <a:gd name="connsiteY1" fmla="*/ 44192 h 132209"/>
                <a:gd name="connsiteX2" fmla="*/ 254271 w 628345"/>
                <a:gd name="connsiteY2" fmla="*/ 7518 h 132209"/>
                <a:gd name="connsiteX3" fmla="*/ 391189 w 628345"/>
                <a:gd name="connsiteY3" fmla="*/ 2628 h 132209"/>
                <a:gd name="connsiteX4" fmla="*/ 501209 w 628345"/>
                <a:gd name="connsiteY4" fmla="*/ 39302 h 132209"/>
                <a:gd name="connsiteX5" fmla="*/ 599006 w 628345"/>
                <a:gd name="connsiteY5" fmla="*/ 102870 h 132209"/>
                <a:gd name="connsiteX6" fmla="*/ 628345 w 628345"/>
                <a:gd name="connsiteY6" fmla="*/ 127319 h 132209"/>
                <a:gd name="connsiteX0" fmla="*/ 0 w 628345"/>
                <a:gd name="connsiteY0" fmla="*/ 133612 h 133612"/>
                <a:gd name="connsiteX1" fmla="*/ 139361 w 628345"/>
                <a:gd name="connsiteY1" fmla="*/ 45595 h 133612"/>
                <a:gd name="connsiteX2" fmla="*/ 254271 w 628345"/>
                <a:gd name="connsiteY2" fmla="*/ 8921 h 133612"/>
                <a:gd name="connsiteX3" fmla="*/ 391189 w 628345"/>
                <a:gd name="connsiteY3" fmla="*/ 4031 h 133612"/>
                <a:gd name="connsiteX4" fmla="*/ 501209 w 628345"/>
                <a:gd name="connsiteY4" fmla="*/ 40705 h 133612"/>
                <a:gd name="connsiteX5" fmla="*/ 599006 w 628345"/>
                <a:gd name="connsiteY5" fmla="*/ 104273 h 133612"/>
                <a:gd name="connsiteX6" fmla="*/ 628345 w 628345"/>
                <a:gd name="connsiteY6" fmla="*/ 128722 h 133612"/>
                <a:gd name="connsiteX0" fmla="*/ 0 w 628345"/>
                <a:gd name="connsiteY0" fmla="*/ 133612 h 133612"/>
                <a:gd name="connsiteX1" fmla="*/ 139361 w 628345"/>
                <a:gd name="connsiteY1" fmla="*/ 45595 h 133612"/>
                <a:gd name="connsiteX2" fmla="*/ 254271 w 628345"/>
                <a:gd name="connsiteY2" fmla="*/ 8921 h 133612"/>
                <a:gd name="connsiteX3" fmla="*/ 391189 w 628345"/>
                <a:gd name="connsiteY3" fmla="*/ 4031 h 133612"/>
                <a:gd name="connsiteX4" fmla="*/ 501209 w 628345"/>
                <a:gd name="connsiteY4" fmla="*/ 40705 h 133612"/>
                <a:gd name="connsiteX5" fmla="*/ 599006 w 628345"/>
                <a:gd name="connsiteY5" fmla="*/ 104273 h 133612"/>
                <a:gd name="connsiteX6" fmla="*/ 628345 w 628345"/>
                <a:gd name="connsiteY6" fmla="*/ 128722 h 133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8345" h="133612">
                  <a:moveTo>
                    <a:pt x="0" y="133612"/>
                  </a:moveTo>
                  <a:cubicBezTo>
                    <a:pt x="71310" y="78194"/>
                    <a:pt x="96983" y="66377"/>
                    <a:pt x="139361" y="45595"/>
                  </a:cubicBezTo>
                  <a:cubicBezTo>
                    <a:pt x="181740" y="24813"/>
                    <a:pt x="207410" y="20737"/>
                    <a:pt x="254271" y="8921"/>
                  </a:cubicBezTo>
                  <a:cubicBezTo>
                    <a:pt x="301132" y="-2895"/>
                    <a:pt x="350033" y="-1266"/>
                    <a:pt x="391189" y="4031"/>
                  </a:cubicBezTo>
                  <a:cubicBezTo>
                    <a:pt x="432345" y="9328"/>
                    <a:pt x="466573" y="23998"/>
                    <a:pt x="501209" y="40705"/>
                  </a:cubicBezTo>
                  <a:cubicBezTo>
                    <a:pt x="535845" y="57412"/>
                    <a:pt x="577817" y="89604"/>
                    <a:pt x="599006" y="104273"/>
                  </a:cubicBezTo>
                  <a:cubicBezTo>
                    <a:pt x="620195" y="118942"/>
                    <a:pt x="624270" y="123832"/>
                    <a:pt x="628345" y="128722"/>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2" name="Freeform 61"/>
            <p:cNvSpPr/>
            <p:nvPr/>
          </p:nvSpPr>
          <p:spPr>
            <a:xfrm rot="5400000">
              <a:off x="10321160" y="4930495"/>
              <a:ext cx="639609" cy="105288"/>
            </a:xfrm>
            <a:custGeom>
              <a:avLst/>
              <a:gdLst>
                <a:gd name="connsiteX0" fmla="*/ 0 w 628345"/>
                <a:gd name="connsiteY0" fmla="*/ 133194 h 133194"/>
                <a:gd name="connsiteX1" fmla="*/ 139361 w 628345"/>
                <a:gd name="connsiteY1" fmla="*/ 45177 h 133194"/>
                <a:gd name="connsiteX2" fmla="*/ 273831 w 628345"/>
                <a:gd name="connsiteY2" fmla="*/ 6058 h 133194"/>
                <a:gd name="connsiteX3" fmla="*/ 374073 w 628345"/>
                <a:gd name="connsiteY3" fmla="*/ 3613 h 133194"/>
                <a:gd name="connsiteX4" fmla="*/ 501209 w 628345"/>
                <a:gd name="connsiteY4" fmla="*/ 40287 h 133194"/>
                <a:gd name="connsiteX5" fmla="*/ 599006 w 628345"/>
                <a:gd name="connsiteY5" fmla="*/ 103855 h 133194"/>
                <a:gd name="connsiteX6" fmla="*/ 628345 w 628345"/>
                <a:gd name="connsiteY6" fmla="*/ 128304 h 133194"/>
                <a:gd name="connsiteX0" fmla="*/ 0 w 628345"/>
                <a:gd name="connsiteY0" fmla="*/ 133194 h 133194"/>
                <a:gd name="connsiteX1" fmla="*/ 139361 w 628345"/>
                <a:gd name="connsiteY1" fmla="*/ 45177 h 133194"/>
                <a:gd name="connsiteX2" fmla="*/ 273831 w 628345"/>
                <a:gd name="connsiteY2" fmla="*/ 6058 h 133194"/>
                <a:gd name="connsiteX3" fmla="*/ 374073 w 628345"/>
                <a:gd name="connsiteY3" fmla="*/ 3613 h 133194"/>
                <a:gd name="connsiteX4" fmla="*/ 501209 w 628345"/>
                <a:gd name="connsiteY4" fmla="*/ 40287 h 133194"/>
                <a:gd name="connsiteX5" fmla="*/ 599006 w 628345"/>
                <a:gd name="connsiteY5" fmla="*/ 103855 h 133194"/>
                <a:gd name="connsiteX6" fmla="*/ 628345 w 628345"/>
                <a:gd name="connsiteY6" fmla="*/ 128304 h 133194"/>
                <a:gd name="connsiteX0" fmla="*/ 0 w 628345"/>
                <a:gd name="connsiteY0" fmla="*/ 133194 h 133194"/>
                <a:gd name="connsiteX1" fmla="*/ 139361 w 628345"/>
                <a:gd name="connsiteY1" fmla="*/ 45177 h 133194"/>
                <a:gd name="connsiteX2" fmla="*/ 273831 w 628345"/>
                <a:gd name="connsiteY2" fmla="*/ 6058 h 133194"/>
                <a:gd name="connsiteX3" fmla="*/ 374073 w 628345"/>
                <a:gd name="connsiteY3" fmla="*/ 3613 h 133194"/>
                <a:gd name="connsiteX4" fmla="*/ 501209 w 628345"/>
                <a:gd name="connsiteY4" fmla="*/ 40287 h 133194"/>
                <a:gd name="connsiteX5" fmla="*/ 599006 w 628345"/>
                <a:gd name="connsiteY5" fmla="*/ 103855 h 133194"/>
                <a:gd name="connsiteX6" fmla="*/ 628345 w 628345"/>
                <a:gd name="connsiteY6" fmla="*/ 128304 h 133194"/>
                <a:gd name="connsiteX0" fmla="*/ 0 w 628345"/>
                <a:gd name="connsiteY0" fmla="*/ 134931 h 134931"/>
                <a:gd name="connsiteX1" fmla="*/ 139361 w 628345"/>
                <a:gd name="connsiteY1" fmla="*/ 46914 h 134931"/>
                <a:gd name="connsiteX2" fmla="*/ 273831 w 628345"/>
                <a:gd name="connsiteY2" fmla="*/ 7795 h 134931"/>
                <a:gd name="connsiteX3" fmla="*/ 396078 w 628345"/>
                <a:gd name="connsiteY3" fmla="*/ 2905 h 134931"/>
                <a:gd name="connsiteX4" fmla="*/ 501209 w 628345"/>
                <a:gd name="connsiteY4" fmla="*/ 42024 h 134931"/>
                <a:gd name="connsiteX5" fmla="*/ 599006 w 628345"/>
                <a:gd name="connsiteY5" fmla="*/ 105592 h 134931"/>
                <a:gd name="connsiteX6" fmla="*/ 628345 w 628345"/>
                <a:gd name="connsiteY6" fmla="*/ 130041 h 134931"/>
                <a:gd name="connsiteX0" fmla="*/ 0 w 628345"/>
                <a:gd name="connsiteY0" fmla="*/ 138187 h 138187"/>
                <a:gd name="connsiteX1" fmla="*/ 139361 w 628345"/>
                <a:gd name="connsiteY1" fmla="*/ 50170 h 138187"/>
                <a:gd name="connsiteX2" fmla="*/ 273831 w 628345"/>
                <a:gd name="connsiteY2" fmla="*/ 11051 h 138187"/>
                <a:gd name="connsiteX3" fmla="*/ 396078 w 628345"/>
                <a:gd name="connsiteY3" fmla="*/ 6161 h 138187"/>
                <a:gd name="connsiteX4" fmla="*/ 501209 w 628345"/>
                <a:gd name="connsiteY4" fmla="*/ 45280 h 138187"/>
                <a:gd name="connsiteX5" fmla="*/ 599006 w 628345"/>
                <a:gd name="connsiteY5" fmla="*/ 108848 h 138187"/>
                <a:gd name="connsiteX6" fmla="*/ 628345 w 628345"/>
                <a:gd name="connsiteY6" fmla="*/ 133297 h 138187"/>
                <a:gd name="connsiteX0" fmla="*/ 0 w 628345"/>
                <a:gd name="connsiteY0" fmla="*/ 136365 h 136365"/>
                <a:gd name="connsiteX1" fmla="*/ 139361 w 628345"/>
                <a:gd name="connsiteY1" fmla="*/ 48348 h 136365"/>
                <a:gd name="connsiteX2" fmla="*/ 273831 w 628345"/>
                <a:gd name="connsiteY2" fmla="*/ 9229 h 136365"/>
                <a:gd name="connsiteX3" fmla="*/ 391189 w 628345"/>
                <a:gd name="connsiteY3" fmla="*/ 6784 h 136365"/>
                <a:gd name="connsiteX4" fmla="*/ 501209 w 628345"/>
                <a:gd name="connsiteY4" fmla="*/ 43458 h 136365"/>
                <a:gd name="connsiteX5" fmla="*/ 599006 w 628345"/>
                <a:gd name="connsiteY5" fmla="*/ 107026 h 136365"/>
                <a:gd name="connsiteX6" fmla="*/ 628345 w 628345"/>
                <a:gd name="connsiteY6" fmla="*/ 131475 h 136365"/>
                <a:gd name="connsiteX0" fmla="*/ 0 w 628345"/>
                <a:gd name="connsiteY0" fmla="*/ 133195 h 133195"/>
                <a:gd name="connsiteX1" fmla="*/ 139361 w 628345"/>
                <a:gd name="connsiteY1" fmla="*/ 45178 h 133195"/>
                <a:gd name="connsiteX2" fmla="*/ 242047 w 628345"/>
                <a:gd name="connsiteY2" fmla="*/ 6059 h 133195"/>
                <a:gd name="connsiteX3" fmla="*/ 391189 w 628345"/>
                <a:gd name="connsiteY3" fmla="*/ 3614 h 133195"/>
                <a:gd name="connsiteX4" fmla="*/ 501209 w 628345"/>
                <a:gd name="connsiteY4" fmla="*/ 40288 h 133195"/>
                <a:gd name="connsiteX5" fmla="*/ 599006 w 628345"/>
                <a:gd name="connsiteY5" fmla="*/ 103856 h 133195"/>
                <a:gd name="connsiteX6" fmla="*/ 628345 w 628345"/>
                <a:gd name="connsiteY6" fmla="*/ 128305 h 133195"/>
                <a:gd name="connsiteX0" fmla="*/ 0 w 628345"/>
                <a:gd name="connsiteY0" fmla="*/ 132209 h 132209"/>
                <a:gd name="connsiteX1" fmla="*/ 139361 w 628345"/>
                <a:gd name="connsiteY1" fmla="*/ 44192 h 132209"/>
                <a:gd name="connsiteX2" fmla="*/ 254271 w 628345"/>
                <a:gd name="connsiteY2" fmla="*/ 7518 h 132209"/>
                <a:gd name="connsiteX3" fmla="*/ 391189 w 628345"/>
                <a:gd name="connsiteY3" fmla="*/ 2628 h 132209"/>
                <a:gd name="connsiteX4" fmla="*/ 501209 w 628345"/>
                <a:gd name="connsiteY4" fmla="*/ 39302 h 132209"/>
                <a:gd name="connsiteX5" fmla="*/ 599006 w 628345"/>
                <a:gd name="connsiteY5" fmla="*/ 102870 h 132209"/>
                <a:gd name="connsiteX6" fmla="*/ 628345 w 628345"/>
                <a:gd name="connsiteY6" fmla="*/ 127319 h 132209"/>
                <a:gd name="connsiteX0" fmla="*/ 0 w 628345"/>
                <a:gd name="connsiteY0" fmla="*/ 133612 h 133612"/>
                <a:gd name="connsiteX1" fmla="*/ 139361 w 628345"/>
                <a:gd name="connsiteY1" fmla="*/ 45595 h 133612"/>
                <a:gd name="connsiteX2" fmla="*/ 254271 w 628345"/>
                <a:gd name="connsiteY2" fmla="*/ 8921 h 133612"/>
                <a:gd name="connsiteX3" fmla="*/ 391189 w 628345"/>
                <a:gd name="connsiteY3" fmla="*/ 4031 h 133612"/>
                <a:gd name="connsiteX4" fmla="*/ 501209 w 628345"/>
                <a:gd name="connsiteY4" fmla="*/ 40705 h 133612"/>
                <a:gd name="connsiteX5" fmla="*/ 599006 w 628345"/>
                <a:gd name="connsiteY5" fmla="*/ 104273 h 133612"/>
                <a:gd name="connsiteX6" fmla="*/ 628345 w 628345"/>
                <a:gd name="connsiteY6" fmla="*/ 128722 h 133612"/>
                <a:gd name="connsiteX0" fmla="*/ 0 w 628345"/>
                <a:gd name="connsiteY0" fmla="*/ 133612 h 133612"/>
                <a:gd name="connsiteX1" fmla="*/ 139361 w 628345"/>
                <a:gd name="connsiteY1" fmla="*/ 45595 h 133612"/>
                <a:gd name="connsiteX2" fmla="*/ 254271 w 628345"/>
                <a:gd name="connsiteY2" fmla="*/ 8921 h 133612"/>
                <a:gd name="connsiteX3" fmla="*/ 391189 w 628345"/>
                <a:gd name="connsiteY3" fmla="*/ 4031 h 133612"/>
                <a:gd name="connsiteX4" fmla="*/ 501209 w 628345"/>
                <a:gd name="connsiteY4" fmla="*/ 40705 h 133612"/>
                <a:gd name="connsiteX5" fmla="*/ 599006 w 628345"/>
                <a:gd name="connsiteY5" fmla="*/ 104273 h 133612"/>
                <a:gd name="connsiteX6" fmla="*/ 628345 w 628345"/>
                <a:gd name="connsiteY6" fmla="*/ 128722 h 133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8345" h="133612">
                  <a:moveTo>
                    <a:pt x="0" y="133612"/>
                  </a:moveTo>
                  <a:cubicBezTo>
                    <a:pt x="71310" y="78194"/>
                    <a:pt x="96983" y="66377"/>
                    <a:pt x="139361" y="45595"/>
                  </a:cubicBezTo>
                  <a:cubicBezTo>
                    <a:pt x="181740" y="24813"/>
                    <a:pt x="207410" y="20737"/>
                    <a:pt x="254271" y="8921"/>
                  </a:cubicBezTo>
                  <a:cubicBezTo>
                    <a:pt x="301132" y="-2895"/>
                    <a:pt x="350033" y="-1266"/>
                    <a:pt x="391189" y="4031"/>
                  </a:cubicBezTo>
                  <a:cubicBezTo>
                    <a:pt x="432345" y="9328"/>
                    <a:pt x="466573" y="23998"/>
                    <a:pt x="501209" y="40705"/>
                  </a:cubicBezTo>
                  <a:cubicBezTo>
                    <a:pt x="535845" y="57412"/>
                    <a:pt x="577817" y="89604"/>
                    <a:pt x="599006" y="104273"/>
                  </a:cubicBezTo>
                  <a:cubicBezTo>
                    <a:pt x="620195" y="118942"/>
                    <a:pt x="624270" y="123832"/>
                    <a:pt x="628345" y="128722"/>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3" name="Freeform 62"/>
            <p:cNvSpPr/>
            <p:nvPr/>
          </p:nvSpPr>
          <p:spPr>
            <a:xfrm rot="5400000">
              <a:off x="10317350" y="5567342"/>
              <a:ext cx="639609" cy="105288"/>
            </a:xfrm>
            <a:custGeom>
              <a:avLst/>
              <a:gdLst>
                <a:gd name="connsiteX0" fmla="*/ 0 w 628345"/>
                <a:gd name="connsiteY0" fmla="*/ 133194 h 133194"/>
                <a:gd name="connsiteX1" fmla="*/ 139361 w 628345"/>
                <a:gd name="connsiteY1" fmla="*/ 45177 h 133194"/>
                <a:gd name="connsiteX2" fmla="*/ 273831 w 628345"/>
                <a:gd name="connsiteY2" fmla="*/ 6058 h 133194"/>
                <a:gd name="connsiteX3" fmla="*/ 374073 w 628345"/>
                <a:gd name="connsiteY3" fmla="*/ 3613 h 133194"/>
                <a:gd name="connsiteX4" fmla="*/ 501209 w 628345"/>
                <a:gd name="connsiteY4" fmla="*/ 40287 h 133194"/>
                <a:gd name="connsiteX5" fmla="*/ 599006 w 628345"/>
                <a:gd name="connsiteY5" fmla="*/ 103855 h 133194"/>
                <a:gd name="connsiteX6" fmla="*/ 628345 w 628345"/>
                <a:gd name="connsiteY6" fmla="*/ 128304 h 133194"/>
                <a:gd name="connsiteX0" fmla="*/ 0 w 628345"/>
                <a:gd name="connsiteY0" fmla="*/ 133194 h 133194"/>
                <a:gd name="connsiteX1" fmla="*/ 139361 w 628345"/>
                <a:gd name="connsiteY1" fmla="*/ 45177 h 133194"/>
                <a:gd name="connsiteX2" fmla="*/ 273831 w 628345"/>
                <a:gd name="connsiteY2" fmla="*/ 6058 h 133194"/>
                <a:gd name="connsiteX3" fmla="*/ 374073 w 628345"/>
                <a:gd name="connsiteY3" fmla="*/ 3613 h 133194"/>
                <a:gd name="connsiteX4" fmla="*/ 501209 w 628345"/>
                <a:gd name="connsiteY4" fmla="*/ 40287 h 133194"/>
                <a:gd name="connsiteX5" fmla="*/ 599006 w 628345"/>
                <a:gd name="connsiteY5" fmla="*/ 103855 h 133194"/>
                <a:gd name="connsiteX6" fmla="*/ 628345 w 628345"/>
                <a:gd name="connsiteY6" fmla="*/ 128304 h 133194"/>
                <a:gd name="connsiteX0" fmla="*/ 0 w 628345"/>
                <a:gd name="connsiteY0" fmla="*/ 133194 h 133194"/>
                <a:gd name="connsiteX1" fmla="*/ 139361 w 628345"/>
                <a:gd name="connsiteY1" fmla="*/ 45177 h 133194"/>
                <a:gd name="connsiteX2" fmla="*/ 273831 w 628345"/>
                <a:gd name="connsiteY2" fmla="*/ 6058 h 133194"/>
                <a:gd name="connsiteX3" fmla="*/ 374073 w 628345"/>
                <a:gd name="connsiteY3" fmla="*/ 3613 h 133194"/>
                <a:gd name="connsiteX4" fmla="*/ 501209 w 628345"/>
                <a:gd name="connsiteY4" fmla="*/ 40287 h 133194"/>
                <a:gd name="connsiteX5" fmla="*/ 599006 w 628345"/>
                <a:gd name="connsiteY5" fmla="*/ 103855 h 133194"/>
                <a:gd name="connsiteX6" fmla="*/ 628345 w 628345"/>
                <a:gd name="connsiteY6" fmla="*/ 128304 h 133194"/>
                <a:gd name="connsiteX0" fmla="*/ 0 w 628345"/>
                <a:gd name="connsiteY0" fmla="*/ 134931 h 134931"/>
                <a:gd name="connsiteX1" fmla="*/ 139361 w 628345"/>
                <a:gd name="connsiteY1" fmla="*/ 46914 h 134931"/>
                <a:gd name="connsiteX2" fmla="*/ 273831 w 628345"/>
                <a:gd name="connsiteY2" fmla="*/ 7795 h 134931"/>
                <a:gd name="connsiteX3" fmla="*/ 396078 w 628345"/>
                <a:gd name="connsiteY3" fmla="*/ 2905 h 134931"/>
                <a:gd name="connsiteX4" fmla="*/ 501209 w 628345"/>
                <a:gd name="connsiteY4" fmla="*/ 42024 h 134931"/>
                <a:gd name="connsiteX5" fmla="*/ 599006 w 628345"/>
                <a:gd name="connsiteY5" fmla="*/ 105592 h 134931"/>
                <a:gd name="connsiteX6" fmla="*/ 628345 w 628345"/>
                <a:gd name="connsiteY6" fmla="*/ 130041 h 134931"/>
                <a:gd name="connsiteX0" fmla="*/ 0 w 628345"/>
                <a:gd name="connsiteY0" fmla="*/ 138187 h 138187"/>
                <a:gd name="connsiteX1" fmla="*/ 139361 w 628345"/>
                <a:gd name="connsiteY1" fmla="*/ 50170 h 138187"/>
                <a:gd name="connsiteX2" fmla="*/ 273831 w 628345"/>
                <a:gd name="connsiteY2" fmla="*/ 11051 h 138187"/>
                <a:gd name="connsiteX3" fmla="*/ 396078 w 628345"/>
                <a:gd name="connsiteY3" fmla="*/ 6161 h 138187"/>
                <a:gd name="connsiteX4" fmla="*/ 501209 w 628345"/>
                <a:gd name="connsiteY4" fmla="*/ 45280 h 138187"/>
                <a:gd name="connsiteX5" fmla="*/ 599006 w 628345"/>
                <a:gd name="connsiteY5" fmla="*/ 108848 h 138187"/>
                <a:gd name="connsiteX6" fmla="*/ 628345 w 628345"/>
                <a:gd name="connsiteY6" fmla="*/ 133297 h 138187"/>
                <a:gd name="connsiteX0" fmla="*/ 0 w 628345"/>
                <a:gd name="connsiteY0" fmla="*/ 136365 h 136365"/>
                <a:gd name="connsiteX1" fmla="*/ 139361 w 628345"/>
                <a:gd name="connsiteY1" fmla="*/ 48348 h 136365"/>
                <a:gd name="connsiteX2" fmla="*/ 273831 w 628345"/>
                <a:gd name="connsiteY2" fmla="*/ 9229 h 136365"/>
                <a:gd name="connsiteX3" fmla="*/ 391189 w 628345"/>
                <a:gd name="connsiteY3" fmla="*/ 6784 h 136365"/>
                <a:gd name="connsiteX4" fmla="*/ 501209 w 628345"/>
                <a:gd name="connsiteY4" fmla="*/ 43458 h 136365"/>
                <a:gd name="connsiteX5" fmla="*/ 599006 w 628345"/>
                <a:gd name="connsiteY5" fmla="*/ 107026 h 136365"/>
                <a:gd name="connsiteX6" fmla="*/ 628345 w 628345"/>
                <a:gd name="connsiteY6" fmla="*/ 131475 h 136365"/>
                <a:gd name="connsiteX0" fmla="*/ 0 w 628345"/>
                <a:gd name="connsiteY0" fmla="*/ 133195 h 133195"/>
                <a:gd name="connsiteX1" fmla="*/ 139361 w 628345"/>
                <a:gd name="connsiteY1" fmla="*/ 45178 h 133195"/>
                <a:gd name="connsiteX2" fmla="*/ 242047 w 628345"/>
                <a:gd name="connsiteY2" fmla="*/ 6059 h 133195"/>
                <a:gd name="connsiteX3" fmla="*/ 391189 w 628345"/>
                <a:gd name="connsiteY3" fmla="*/ 3614 h 133195"/>
                <a:gd name="connsiteX4" fmla="*/ 501209 w 628345"/>
                <a:gd name="connsiteY4" fmla="*/ 40288 h 133195"/>
                <a:gd name="connsiteX5" fmla="*/ 599006 w 628345"/>
                <a:gd name="connsiteY5" fmla="*/ 103856 h 133195"/>
                <a:gd name="connsiteX6" fmla="*/ 628345 w 628345"/>
                <a:gd name="connsiteY6" fmla="*/ 128305 h 133195"/>
                <a:gd name="connsiteX0" fmla="*/ 0 w 628345"/>
                <a:gd name="connsiteY0" fmla="*/ 132209 h 132209"/>
                <a:gd name="connsiteX1" fmla="*/ 139361 w 628345"/>
                <a:gd name="connsiteY1" fmla="*/ 44192 h 132209"/>
                <a:gd name="connsiteX2" fmla="*/ 254271 w 628345"/>
                <a:gd name="connsiteY2" fmla="*/ 7518 h 132209"/>
                <a:gd name="connsiteX3" fmla="*/ 391189 w 628345"/>
                <a:gd name="connsiteY3" fmla="*/ 2628 h 132209"/>
                <a:gd name="connsiteX4" fmla="*/ 501209 w 628345"/>
                <a:gd name="connsiteY4" fmla="*/ 39302 h 132209"/>
                <a:gd name="connsiteX5" fmla="*/ 599006 w 628345"/>
                <a:gd name="connsiteY5" fmla="*/ 102870 h 132209"/>
                <a:gd name="connsiteX6" fmla="*/ 628345 w 628345"/>
                <a:gd name="connsiteY6" fmla="*/ 127319 h 132209"/>
                <a:gd name="connsiteX0" fmla="*/ 0 w 628345"/>
                <a:gd name="connsiteY0" fmla="*/ 133612 h 133612"/>
                <a:gd name="connsiteX1" fmla="*/ 139361 w 628345"/>
                <a:gd name="connsiteY1" fmla="*/ 45595 h 133612"/>
                <a:gd name="connsiteX2" fmla="*/ 254271 w 628345"/>
                <a:gd name="connsiteY2" fmla="*/ 8921 h 133612"/>
                <a:gd name="connsiteX3" fmla="*/ 391189 w 628345"/>
                <a:gd name="connsiteY3" fmla="*/ 4031 h 133612"/>
                <a:gd name="connsiteX4" fmla="*/ 501209 w 628345"/>
                <a:gd name="connsiteY4" fmla="*/ 40705 h 133612"/>
                <a:gd name="connsiteX5" fmla="*/ 599006 w 628345"/>
                <a:gd name="connsiteY5" fmla="*/ 104273 h 133612"/>
                <a:gd name="connsiteX6" fmla="*/ 628345 w 628345"/>
                <a:gd name="connsiteY6" fmla="*/ 128722 h 133612"/>
                <a:gd name="connsiteX0" fmla="*/ 0 w 628345"/>
                <a:gd name="connsiteY0" fmla="*/ 133612 h 133612"/>
                <a:gd name="connsiteX1" fmla="*/ 139361 w 628345"/>
                <a:gd name="connsiteY1" fmla="*/ 45595 h 133612"/>
                <a:gd name="connsiteX2" fmla="*/ 254271 w 628345"/>
                <a:gd name="connsiteY2" fmla="*/ 8921 h 133612"/>
                <a:gd name="connsiteX3" fmla="*/ 391189 w 628345"/>
                <a:gd name="connsiteY3" fmla="*/ 4031 h 133612"/>
                <a:gd name="connsiteX4" fmla="*/ 501209 w 628345"/>
                <a:gd name="connsiteY4" fmla="*/ 40705 h 133612"/>
                <a:gd name="connsiteX5" fmla="*/ 599006 w 628345"/>
                <a:gd name="connsiteY5" fmla="*/ 104273 h 133612"/>
                <a:gd name="connsiteX6" fmla="*/ 628345 w 628345"/>
                <a:gd name="connsiteY6" fmla="*/ 128722 h 133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8345" h="133612">
                  <a:moveTo>
                    <a:pt x="0" y="133612"/>
                  </a:moveTo>
                  <a:cubicBezTo>
                    <a:pt x="71310" y="78194"/>
                    <a:pt x="96983" y="66377"/>
                    <a:pt x="139361" y="45595"/>
                  </a:cubicBezTo>
                  <a:cubicBezTo>
                    <a:pt x="181740" y="24813"/>
                    <a:pt x="207410" y="20737"/>
                    <a:pt x="254271" y="8921"/>
                  </a:cubicBezTo>
                  <a:cubicBezTo>
                    <a:pt x="301132" y="-2895"/>
                    <a:pt x="350033" y="-1266"/>
                    <a:pt x="391189" y="4031"/>
                  </a:cubicBezTo>
                  <a:cubicBezTo>
                    <a:pt x="432345" y="9328"/>
                    <a:pt x="466573" y="23998"/>
                    <a:pt x="501209" y="40705"/>
                  </a:cubicBezTo>
                  <a:cubicBezTo>
                    <a:pt x="535845" y="57412"/>
                    <a:pt x="577817" y="89604"/>
                    <a:pt x="599006" y="104273"/>
                  </a:cubicBezTo>
                  <a:cubicBezTo>
                    <a:pt x="620195" y="118942"/>
                    <a:pt x="624270" y="123832"/>
                    <a:pt x="628345" y="128722"/>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70" name="Straight Connector 69"/>
          <p:cNvCxnSpPr/>
          <p:nvPr/>
        </p:nvCxnSpPr>
        <p:spPr>
          <a:xfrm>
            <a:off x="1078261" y="2598774"/>
            <a:ext cx="9506249" cy="0"/>
          </a:xfrm>
          <a:prstGeom prst="line">
            <a:avLst/>
          </a:prstGeom>
          <a:ln w="12700">
            <a:solidFill>
              <a:srgbClr val="000000"/>
            </a:solidFill>
            <a:prstDash val="sysDot"/>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flipV="1">
            <a:off x="5851965" y="2234032"/>
            <a:ext cx="322906" cy="430488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flipV="1">
            <a:off x="5861989" y="2232096"/>
            <a:ext cx="1023888" cy="4291051"/>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flipV="1">
            <a:off x="5858179" y="2239543"/>
            <a:ext cx="1737727" cy="429937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flipV="1">
            <a:off x="5890119" y="2224185"/>
            <a:ext cx="2402952" cy="4275312"/>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flipV="1">
            <a:off x="5892017" y="2224183"/>
            <a:ext cx="3109667" cy="4275314"/>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flipV="1">
            <a:off x="5864637" y="2222315"/>
            <a:ext cx="3805103" cy="430488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flipV="1">
            <a:off x="5858179" y="2215187"/>
            <a:ext cx="4505546" cy="430796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93" name="Straight Connector 92"/>
          <p:cNvCxnSpPr/>
          <p:nvPr/>
        </p:nvCxnSpPr>
        <p:spPr>
          <a:xfrm>
            <a:off x="10637154" y="2275983"/>
            <a:ext cx="0" cy="322791"/>
          </a:xfrm>
          <a:prstGeom prst="line">
            <a:avLst/>
          </a:prstGeom>
          <a:ln w="28575">
            <a:solidFill>
              <a:srgbClr val="41719C"/>
            </a:solidFill>
          </a:ln>
        </p:spPr>
        <p:style>
          <a:lnRef idx="1">
            <a:schemeClr val="accent1"/>
          </a:lnRef>
          <a:fillRef idx="0">
            <a:schemeClr val="accent1"/>
          </a:fillRef>
          <a:effectRef idx="0">
            <a:schemeClr val="accent1"/>
          </a:effectRef>
          <a:fontRef idx="minor">
            <a:schemeClr val="tx1"/>
          </a:fontRef>
        </p:style>
      </p:cxnSp>
      <p:cxnSp>
        <p:nvCxnSpPr>
          <p:cNvPr id="96" name="Straight Connector 95"/>
          <p:cNvCxnSpPr/>
          <p:nvPr/>
        </p:nvCxnSpPr>
        <p:spPr>
          <a:xfrm>
            <a:off x="10386436" y="2206592"/>
            <a:ext cx="216244" cy="208469"/>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99" name="Straight Connector 98"/>
          <p:cNvCxnSpPr/>
          <p:nvPr/>
        </p:nvCxnSpPr>
        <p:spPr>
          <a:xfrm>
            <a:off x="9661857" y="2218265"/>
            <a:ext cx="297465" cy="364743"/>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a:xfrm>
            <a:off x="8999778" y="2206935"/>
            <a:ext cx="194107" cy="36819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a:xfrm>
            <a:off x="8292752" y="2231660"/>
            <a:ext cx="136918" cy="359231"/>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03" name="Straight Connector 102"/>
          <p:cNvCxnSpPr/>
          <p:nvPr/>
        </p:nvCxnSpPr>
        <p:spPr>
          <a:xfrm>
            <a:off x="7599426" y="2231349"/>
            <a:ext cx="90508" cy="367425"/>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a:off x="6900256" y="2217773"/>
            <a:ext cx="90508" cy="367425"/>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09" name="Straight Connector 108"/>
          <p:cNvCxnSpPr/>
          <p:nvPr/>
        </p:nvCxnSpPr>
        <p:spPr>
          <a:xfrm>
            <a:off x="6183316" y="2193279"/>
            <a:ext cx="48728" cy="388322"/>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12" name="Straight Connector 111"/>
          <p:cNvCxnSpPr/>
          <p:nvPr/>
        </p:nvCxnSpPr>
        <p:spPr>
          <a:xfrm>
            <a:off x="6095999" y="2581548"/>
            <a:ext cx="264486"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3" name="Straight Connector 112"/>
          <p:cNvCxnSpPr/>
          <p:nvPr/>
        </p:nvCxnSpPr>
        <p:spPr>
          <a:xfrm>
            <a:off x="6852742" y="2581601"/>
            <a:ext cx="264486"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4" name="Straight Connector 113"/>
          <p:cNvCxnSpPr/>
          <p:nvPr/>
        </p:nvCxnSpPr>
        <p:spPr>
          <a:xfrm>
            <a:off x="7571201" y="2582927"/>
            <a:ext cx="264486"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5" name="Straight Connector 114"/>
          <p:cNvCxnSpPr/>
          <p:nvPr/>
        </p:nvCxnSpPr>
        <p:spPr>
          <a:xfrm>
            <a:off x="8260963" y="2582927"/>
            <a:ext cx="264486"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6" name="Straight Connector 115"/>
          <p:cNvCxnSpPr/>
          <p:nvPr/>
        </p:nvCxnSpPr>
        <p:spPr>
          <a:xfrm>
            <a:off x="9061642" y="2574976"/>
            <a:ext cx="264486"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7" name="Straight Connector 116"/>
          <p:cNvCxnSpPr/>
          <p:nvPr/>
        </p:nvCxnSpPr>
        <p:spPr>
          <a:xfrm>
            <a:off x="9810589" y="2574976"/>
            <a:ext cx="264486"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a:off x="10334506" y="2574976"/>
            <a:ext cx="250004"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9" name="Straight Connector 118"/>
          <p:cNvCxnSpPr/>
          <p:nvPr/>
        </p:nvCxnSpPr>
        <p:spPr>
          <a:xfrm>
            <a:off x="5302783" y="2574976"/>
            <a:ext cx="264486"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flipH="1">
            <a:off x="10464245" y="2432643"/>
            <a:ext cx="146749" cy="160243"/>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134" name="Freeform 133"/>
          <p:cNvSpPr/>
          <p:nvPr/>
        </p:nvSpPr>
        <p:spPr>
          <a:xfrm rot="20155064">
            <a:off x="910306" y="2271819"/>
            <a:ext cx="698165" cy="105288"/>
          </a:xfrm>
          <a:custGeom>
            <a:avLst/>
            <a:gdLst>
              <a:gd name="connsiteX0" fmla="*/ 0 w 628345"/>
              <a:gd name="connsiteY0" fmla="*/ 133194 h 133194"/>
              <a:gd name="connsiteX1" fmla="*/ 139361 w 628345"/>
              <a:gd name="connsiteY1" fmla="*/ 45177 h 133194"/>
              <a:gd name="connsiteX2" fmla="*/ 273831 w 628345"/>
              <a:gd name="connsiteY2" fmla="*/ 6058 h 133194"/>
              <a:gd name="connsiteX3" fmla="*/ 374073 w 628345"/>
              <a:gd name="connsiteY3" fmla="*/ 3613 h 133194"/>
              <a:gd name="connsiteX4" fmla="*/ 501209 w 628345"/>
              <a:gd name="connsiteY4" fmla="*/ 40287 h 133194"/>
              <a:gd name="connsiteX5" fmla="*/ 599006 w 628345"/>
              <a:gd name="connsiteY5" fmla="*/ 103855 h 133194"/>
              <a:gd name="connsiteX6" fmla="*/ 628345 w 628345"/>
              <a:gd name="connsiteY6" fmla="*/ 128304 h 133194"/>
              <a:gd name="connsiteX0" fmla="*/ 0 w 628345"/>
              <a:gd name="connsiteY0" fmla="*/ 133194 h 133194"/>
              <a:gd name="connsiteX1" fmla="*/ 139361 w 628345"/>
              <a:gd name="connsiteY1" fmla="*/ 45177 h 133194"/>
              <a:gd name="connsiteX2" fmla="*/ 273831 w 628345"/>
              <a:gd name="connsiteY2" fmla="*/ 6058 h 133194"/>
              <a:gd name="connsiteX3" fmla="*/ 374073 w 628345"/>
              <a:gd name="connsiteY3" fmla="*/ 3613 h 133194"/>
              <a:gd name="connsiteX4" fmla="*/ 501209 w 628345"/>
              <a:gd name="connsiteY4" fmla="*/ 40287 h 133194"/>
              <a:gd name="connsiteX5" fmla="*/ 599006 w 628345"/>
              <a:gd name="connsiteY5" fmla="*/ 103855 h 133194"/>
              <a:gd name="connsiteX6" fmla="*/ 628345 w 628345"/>
              <a:gd name="connsiteY6" fmla="*/ 128304 h 133194"/>
              <a:gd name="connsiteX0" fmla="*/ 0 w 628345"/>
              <a:gd name="connsiteY0" fmla="*/ 133194 h 133194"/>
              <a:gd name="connsiteX1" fmla="*/ 139361 w 628345"/>
              <a:gd name="connsiteY1" fmla="*/ 45177 h 133194"/>
              <a:gd name="connsiteX2" fmla="*/ 273831 w 628345"/>
              <a:gd name="connsiteY2" fmla="*/ 6058 h 133194"/>
              <a:gd name="connsiteX3" fmla="*/ 374073 w 628345"/>
              <a:gd name="connsiteY3" fmla="*/ 3613 h 133194"/>
              <a:gd name="connsiteX4" fmla="*/ 501209 w 628345"/>
              <a:gd name="connsiteY4" fmla="*/ 40287 h 133194"/>
              <a:gd name="connsiteX5" fmla="*/ 599006 w 628345"/>
              <a:gd name="connsiteY5" fmla="*/ 103855 h 133194"/>
              <a:gd name="connsiteX6" fmla="*/ 628345 w 628345"/>
              <a:gd name="connsiteY6" fmla="*/ 128304 h 133194"/>
              <a:gd name="connsiteX0" fmla="*/ 0 w 628345"/>
              <a:gd name="connsiteY0" fmla="*/ 134931 h 134931"/>
              <a:gd name="connsiteX1" fmla="*/ 139361 w 628345"/>
              <a:gd name="connsiteY1" fmla="*/ 46914 h 134931"/>
              <a:gd name="connsiteX2" fmla="*/ 273831 w 628345"/>
              <a:gd name="connsiteY2" fmla="*/ 7795 h 134931"/>
              <a:gd name="connsiteX3" fmla="*/ 396078 w 628345"/>
              <a:gd name="connsiteY3" fmla="*/ 2905 h 134931"/>
              <a:gd name="connsiteX4" fmla="*/ 501209 w 628345"/>
              <a:gd name="connsiteY4" fmla="*/ 42024 h 134931"/>
              <a:gd name="connsiteX5" fmla="*/ 599006 w 628345"/>
              <a:gd name="connsiteY5" fmla="*/ 105592 h 134931"/>
              <a:gd name="connsiteX6" fmla="*/ 628345 w 628345"/>
              <a:gd name="connsiteY6" fmla="*/ 130041 h 134931"/>
              <a:gd name="connsiteX0" fmla="*/ 0 w 628345"/>
              <a:gd name="connsiteY0" fmla="*/ 138187 h 138187"/>
              <a:gd name="connsiteX1" fmla="*/ 139361 w 628345"/>
              <a:gd name="connsiteY1" fmla="*/ 50170 h 138187"/>
              <a:gd name="connsiteX2" fmla="*/ 273831 w 628345"/>
              <a:gd name="connsiteY2" fmla="*/ 11051 h 138187"/>
              <a:gd name="connsiteX3" fmla="*/ 396078 w 628345"/>
              <a:gd name="connsiteY3" fmla="*/ 6161 h 138187"/>
              <a:gd name="connsiteX4" fmla="*/ 501209 w 628345"/>
              <a:gd name="connsiteY4" fmla="*/ 45280 h 138187"/>
              <a:gd name="connsiteX5" fmla="*/ 599006 w 628345"/>
              <a:gd name="connsiteY5" fmla="*/ 108848 h 138187"/>
              <a:gd name="connsiteX6" fmla="*/ 628345 w 628345"/>
              <a:gd name="connsiteY6" fmla="*/ 133297 h 138187"/>
              <a:gd name="connsiteX0" fmla="*/ 0 w 628345"/>
              <a:gd name="connsiteY0" fmla="*/ 136365 h 136365"/>
              <a:gd name="connsiteX1" fmla="*/ 139361 w 628345"/>
              <a:gd name="connsiteY1" fmla="*/ 48348 h 136365"/>
              <a:gd name="connsiteX2" fmla="*/ 273831 w 628345"/>
              <a:gd name="connsiteY2" fmla="*/ 9229 h 136365"/>
              <a:gd name="connsiteX3" fmla="*/ 391189 w 628345"/>
              <a:gd name="connsiteY3" fmla="*/ 6784 h 136365"/>
              <a:gd name="connsiteX4" fmla="*/ 501209 w 628345"/>
              <a:gd name="connsiteY4" fmla="*/ 43458 h 136365"/>
              <a:gd name="connsiteX5" fmla="*/ 599006 w 628345"/>
              <a:gd name="connsiteY5" fmla="*/ 107026 h 136365"/>
              <a:gd name="connsiteX6" fmla="*/ 628345 w 628345"/>
              <a:gd name="connsiteY6" fmla="*/ 131475 h 136365"/>
              <a:gd name="connsiteX0" fmla="*/ 0 w 628345"/>
              <a:gd name="connsiteY0" fmla="*/ 133195 h 133195"/>
              <a:gd name="connsiteX1" fmla="*/ 139361 w 628345"/>
              <a:gd name="connsiteY1" fmla="*/ 45178 h 133195"/>
              <a:gd name="connsiteX2" fmla="*/ 242047 w 628345"/>
              <a:gd name="connsiteY2" fmla="*/ 6059 h 133195"/>
              <a:gd name="connsiteX3" fmla="*/ 391189 w 628345"/>
              <a:gd name="connsiteY3" fmla="*/ 3614 h 133195"/>
              <a:gd name="connsiteX4" fmla="*/ 501209 w 628345"/>
              <a:gd name="connsiteY4" fmla="*/ 40288 h 133195"/>
              <a:gd name="connsiteX5" fmla="*/ 599006 w 628345"/>
              <a:gd name="connsiteY5" fmla="*/ 103856 h 133195"/>
              <a:gd name="connsiteX6" fmla="*/ 628345 w 628345"/>
              <a:gd name="connsiteY6" fmla="*/ 128305 h 133195"/>
              <a:gd name="connsiteX0" fmla="*/ 0 w 628345"/>
              <a:gd name="connsiteY0" fmla="*/ 132209 h 132209"/>
              <a:gd name="connsiteX1" fmla="*/ 139361 w 628345"/>
              <a:gd name="connsiteY1" fmla="*/ 44192 h 132209"/>
              <a:gd name="connsiteX2" fmla="*/ 254271 w 628345"/>
              <a:gd name="connsiteY2" fmla="*/ 7518 h 132209"/>
              <a:gd name="connsiteX3" fmla="*/ 391189 w 628345"/>
              <a:gd name="connsiteY3" fmla="*/ 2628 h 132209"/>
              <a:gd name="connsiteX4" fmla="*/ 501209 w 628345"/>
              <a:gd name="connsiteY4" fmla="*/ 39302 h 132209"/>
              <a:gd name="connsiteX5" fmla="*/ 599006 w 628345"/>
              <a:gd name="connsiteY5" fmla="*/ 102870 h 132209"/>
              <a:gd name="connsiteX6" fmla="*/ 628345 w 628345"/>
              <a:gd name="connsiteY6" fmla="*/ 127319 h 132209"/>
              <a:gd name="connsiteX0" fmla="*/ 0 w 628345"/>
              <a:gd name="connsiteY0" fmla="*/ 133612 h 133612"/>
              <a:gd name="connsiteX1" fmla="*/ 139361 w 628345"/>
              <a:gd name="connsiteY1" fmla="*/ 45595 h 133612"/>
              <a:gd name="connsiteX2" fmla="*/ 254271 w 628345"/>
              <a:gd name="connsiteY2" fmla="*/ 8921 h 133612"/>
              <a:gd name="connsiteX3" fmla="*/ 391189 w 628345"/>
              <a:gd name="connsiteY3" fmla="*/ 4031 h 133612"/>
              <a:gd name="connsiteX4" fmla="*/ 501209 w 628345"/>
              <a:gd name="connsiteY4" fmla="*/ 40705 h 133612"/>
              <a:gd name="connsiteX5" fmla="*/ 599006 w 628345"/>
              <a:gd name="connsiteY5" fmla="*/ 104273 h 133612"/>
              <a:gd name="connsiteX6" fmla="*/ 628345 w 628345"/>
              <a:gd name="connsiteY6" fmla="*/ 128722 h 133612"/>
              <a:gd name="connsiteX0" fmla="*/ 0 w 628345"/>
              <a:gd name="connsiteY0" fmla="*/ 133612 h 133612"/>
              <a:gd name="connsiteX1" fmla="*/ 139361 w 628345"/>
              <a:gd name="connsiteY1" fmla="*/ 45595 h 133612"/>
              <a:gd name="connsiteX2" fmla="*/ 254271 w 628345"/>
              <a:gd name="connsiteY2" fmla="*/ 8921 h 133612"/>
              <a:gd name="connsiteX3" fmla="*/ 391189 w 628345"/>
              <a:gd name="connsiteY3" fmla="*/ 4031 h 133612"/>
              <a:gd name="connsiteX4" fmla="*/ 501209 w 628345"/>
              <a:gd name="connsiteY4" fmla="*/ 40705 h 133612"/>
              <a:gd name="connsiteX5" fmla="*/ 599006 w 628345"/>
              <a:gd name="connsiteY5" fmla="*/ 104273 h 133612"/>
              <a:gd name="connsiteX6" fmla="*/ 628345 w 628345"/>
              <a:gd name="connsiteY6" fmla="*/ 128722 h 133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8345" h="133612">
                <a:moveTo>
                  <a:pt x="0" y="133612"/>
                </a:moveTo>
                <a:cubicBezTo>
                  <a:pt x="71310" y="78194"/>
                  <a:pt x="96983" y="66377"/>
                  <a:pt x="139361" y="45595"/>
                </a:cubicBezTo>
                <a:cubicBezTo>
                  <a:pt x="181740" y="24813"/>
                  <a:pt x="207410" y="20737"/>
                  <a:pt x="254271" y="8921"/>
                </a:cubicBezTo>
                <a:cubicBezTo>
                  <a:pt x="301132" y="-2895"/>
                  <a:pt x="350033" y="-1266"/>
                  <a:pt x="391189" y="4031"/>
                </a:cubicBezTo>
                <a:cubicBezTo>
                  <a:pt x="432345" y="9328"/>
                  <a:pt x="466573" y="23998"/>
                  <a:pt x="501209" y="40705"/>
                </a:cubicBezTo>
                <a:cubicBezTo>
                  <a:pt x="535845" y="57412"/>
                  <a:pt x="577817" y="89604"/>
                  <a:pt x="599006" y="104273"/>
                </a:cubicBezTo>
                <a:cubicBezTo>
                  <a:pt x="620195" y="118942"/>
                  <a:pt x="624270" y="123832"/>
                  <a:pt x="628345" y="128722"/>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5" name="Freeform 134"/>
          <p:cNvSpPr/>
          <p:nvPr/>
        </p:nvSpPr>
        <p:spPr>
          <a:xfrm rot="20542026">
            <a:off x="1608471" y="2247832"/>
            <a:ext cx="698165" cy="105288"/>
          </a:xfrm>
          <a:custGeom>
            <a:avLst/>
            <a:gdLst>
              <a:gd name="connsiteX0" fmla="*/ 0 w 628345"/>
              <a:gd name="connsiteY0" fmla="*/ 133194 h 133194"/>
              <a:gd name="connsiteX1" fmla="*/ 139361 w 628345"/>
              <a:gd name="connsiteY1" fmla="*/ 45177 h 133194"/>
              <a:gd name="connsiteX2" fmla="*/ 273831 w 628345"/>
              <a:gd name="connsiteY2" fmla="*/ 6058 h 133194"/>
              <a:gd name="connsiteX3" fmla="*/ 374073 w 628345"/>
              <a:gd name="connsiteY3" fmla="*/ 3613 h 133194"/>
              <a:gd name="connsiteX4" fmla="*/ 501209 w 628345"/>
              <a:gd name="connsiteY4" fmla="*/ 40287 h 133194"/>
              <a:gd name="connsiteX5" fmla="*/ 599006 w 628345"/>
              <a:gd name="connsiteY5" fmla="*/ 103855 h 133194"/>
              <a:gd name="connsiteX6" fmla="*/ 628345 w 628345"/>
              <a:gd name="connsiteY6" fmla="*/ 128304 h 133194"/>
              <a:gd name="connsiteX0" fmla="*/ 0 w 628345"/>
              <a:gd name="connsiteY0" fmla="*/ 133194 h 133194"/>
              <a:gd name="connsiteX1" fmla="*/ 139361 w 628345"/>
              <a:gd name="connsiteY1" fmla="*/ 45177 h 133194"/>
              <a:gd name="connsiteX2" fmla="*/ 273831 w 628345"/>
              <a:gd name="connsiteY2" fmla="*/ 6058 h 133194"/>
              <a:gd name="connsiteX3" fmla="*/ 374073 w 628345"/>
              <a:gd name="connsiteY3" fmla="*/ 3613 h 133194"/>
              <a:gd name="connsiteX4" fmla="*/ 501209 w 628345"/>
              <a:gd name="connsiteY4" fmla="*/ 40287 h 133194"/>
              <a:gd name="connsiteX5" fmla="*/ 599006 w 628345"/>
              <a:gd name="connsiteY5" fmla="*/ 103855 h 133194"/>
              <a:gd name="connsiteX6" fmla="*/ 628345 w 628345"/>
              <a:gd name="connsiteY6" fmla="*/ 128304 h 133194"/>
              <a:gd name="connsiteX0" fmla="*/ 0 w 628345"/>
              <a:gd name="connsiteY0" fmla="*/ 133194 h 133194"/>
              <a:gd name="connsiteX1" fmla="*/ 139361 w 628345"/>
              <a:gd name="connsiteY1" fmla="*/ 45177 h 133194"/>
              <a:gd name="connsiteX2" fmla="*/ 273831 w 628345"/>
              <a:gd name="connsiteY2" fmla="*/ 6058 h 133194"/>
              <a:gd name="connsiteX3" fmla="*/ 374073 w 628345"/>
              <a:gd name="connsiteY3" fmla="*/ 3613 h 133194"/>
              <a:gd name="connsiteX4" fmla="*/ 501209 w 628345"/>
              <a:gd name="connsiteY4" fmla="*/ 40287 h 133194"/>
              <a:gd name="connsiteX5" fmla="*/ 599006 w 628345"/>
              <a:gd name="connsiteY5" fmla="*/ 103855 h 133194"/>
              <a:gd name="connsiteX6" fmla="*/ 628345 w 628345"/>
              <a:gd name="connsiteY6" fmla="*/ 128304 h 133194"/>
              <a:gd name="connsiteX0" fmla="*/ 0 w 628345"/>
              <a:gd name="connsiteY0" fmla="*/ 134931 h 134931"/>
              <a:gd name="connsiteX1" fmla="*/ 139361 w 628345"/>
              <a:gd name="connsiteY1" fmla="*/ 46914 h 134931"/>
              <a:gd name="connsiteX2" fmla="*/ 273831 w 628345"/>
              <a:gd name="connsiteY2" fmla="*/ 7795 h 134931"/>
              <a:gd name="connsiteX3" fmla="*/ 396078 w 628345"/>
              <a:gd name="connsiteY3" fmla="*/ 2905 h 134931"/>
              <a:gd name="connsiteX4" fmla="*/ 501209 w 628345"/>
              <a:gd name="connsiteY4" fmla="*/ 42024 h 134931"/>
              <a:gd name="connsiteX5" fmla="*/ 599006 w 628345"/>
              <a:gd name="connsiteY5" fmla="*/ 105592 h 134931"/>
              <a:gd name="connsiteX6" fmla="*/ 628345 w 628345"/>
              <a:gd name="connsiteY6" fmla="*/ 130041 h 134931"/>
              <a:gd name="connsiteX0" fmla="*/ 0 w 628345"/>
              <a:gd name="connsiteY0" fmla="*/ 138187 h 138187"/>
              <a:gd name="connsiteX1" fmla="*/ 139361 w 628345"/>
              <a:gd name="connsiteY1" fmla="*/ 50170 h 138187"/>
              <a:gd name="connsiteX2" fmla="*/ 273831 w 628345"/>
              <a:gd name="connsiteY2" fmla="*/ 11051 h 138187"/>
              <a:gd name="connsiteX3" fmla="*/ 396078 w 628345"/>
              <a:gd name="connsiteY3" fmla="*/ 6161 h 138187"/>
              <a:gd name="connsiteX4" fmla="*/ 501209 w 628345"/>
              <a:gd name="connsiteY4" fmla="*/ 45280 h 138187"/>
              <a:gd name="connsiteX5" fmla="*/ 599006 w 628345"/>
              <a:gd name="connsiteY5" fmla="*/ 108848 h 138187"/>
              <a:gd name="connsiteX6" fmla="*/ 628345 w 628345"/>
              <a:gd name="connsiteY6" fmla="*/ 133297 h 138187"/>
              <a:gd name="connsiteX0" fmla="*/ 0 w 628345"/>
              <a:gd name="connsiteY0" fmla="*/ 136365 h 136365"/>
              <a:gd name="connsiteX1" fmla="*/ 139361 w 628345"/>
              <a:gd name="connsiteY1" fmla="*/ 48348 h 136365"/>
              <a:gd name="connsiteX2" fmla="*/ 273831 w 628345"/>
              <a:gd name="connsiteY2" fmla="*/ 9229 h 136365"/>
              <a:gd name="connsiteX3" fmla="*/ 391189 w 628345"/>
              <a:gd name="connsiteY3" fmla="*/ 6784 h 136365"/>
              <a:gd name="connsiteX4" fmla="*/ 501209 w 628345"/>
              <a:gd name="connsiteY4" fmla="*/ 43458 h 136365"/>
              <a:gd name="connsiteX5" fmla="*/ 599006 w 628345"/>
              <a:gd name="connsiteY5" fmla="*/ 107026 h 136365"/>
              <a:gd name="connsiteX6" fmla="*/ 628345 w 628345"/>
              <a:gd name="connsiteY6" fmla="*/ 131475 h 136365"/>
              <a:gd name="connsiteX0" fmla="*/ 0 w 628345"/>
              <a:gd name="connsiteY0" fmla="*/ 133195 h 133195"/>
              <a:gd name="connsiteX1" fmla="*/ 139361 w 628345"/>
              <a:gd name="connsiteY1" fmla="*/ 45178 h 133195"/>
              <a:gd name="connsiteX2" fmla="*/ 242047 w 628345"/>
              <a:gd name="connsiteY2" fmla="*/ 6059 h 133195"/>
              <a:gd name="connsiteX3" fmla="*/ 391189 w 628345"/>
              <a:gd name="connsiteY3" fmla="*/ 3614 h 133195"/>
              <a:gd name="connsiteX4" fmla="*/ 501209 w 628345"/>
              <a:gd name="connsiteY4" fmla="*/ 40288 h 133195"/>
              <a:gd name="connsiteX5" fmla="*/ 599006 w 628345"/>
              <a:gd name="connsiteY5" fmla="*/ 103856 h 133195"/>
              <a:gd name="connsiteX6" fmla="*/ 628345 w 628345"/>
              <a:gd name="connsiteY6" fmla="*/ 128305 h 133195"/>
              <a:gd name="connsiteX0" fmla="*/ 0 w 628345"/>
              <a:gd name="connsiteY0" fmla="*/ 132209 h 132209"/>
              <a:gd name="connsiteX1" fmla="*/ 139361 w 628345"/>
              <a:gd name="connsiteY1" fmla="*/ 44192 h 132209"/>
              <a:gd name="connsiteX2" fmla="*/ 254271 w 628345"/>
              <a:gd name="connsiteY2" fmla="*/ 7518 h 132209"/>
              <a:gd name="connsiteX3" fmla="*/ 391189 w 628345"/>
              <a:gd name="connsiteY3" fmla="*/ 2628 h 132209"/>
              <a:gd name="connsiteX4" fmla="*/ 501209 w 628345"/>
              <a:gd name="connsiteY4" fmla="*/ 39302 h 132209"/>
              <a:gd name="connsiteX5" fmla="*/ 599006 w 628345"/>
              <a:gd name="connsiteY5" fmla="*/ 102870 h 132209"/>
              <a:gd name="connsiteX6" fmla="*/ 628345 w 628345"/>
              <a:gd name="connsiteY6" fmla="*/ 127319 h 132209"/>
              <a:gd name="connsiteX0" fmla="*/ 0 w 628345"/>
              <a:gd name="connsiteY0" fmla="*/ 133612 h 133612"/>
              <a:gd name="connsiteX1" fmla="*/ 139361 w 628345"/>
              <a:gd name="connsiteY1" fmla="*/ 45595 h 133612"/>
              <a:gd name="connsiteX2" fmla="*/ 254271 w 628345"/>
              <a:gd name="connsiteY2" fmla="*/ 8921 h 133612"/>
              <a:gd name="connsiteX3" fmla="*/ 391189 w 628345"/>
              <a:gd name="connsiteY3" fmla="*/ 4031 h 133612"/>
              <a:gd name="connsiteX4" fmla="*/ 501209 w 628345"/>
              <a:gd name="connsiteY4" fmla="*/ 40705 h 133612"/>
              <a:gd name="connsiteX5" fmla="*/ 599006 w 628345"/>
              <a:gd name="connsiteY5" fmla="*/ 104273 h 133612"/>
              <a:gd name="connsiteX6" fmla="*/ 628345 w 628345"/>
              <a:gd name="connsiteY6" fmla="*/ 128722 h 133612"/>
              <a:gd name="connsiteX0" fmla="*/ 0 w 628345"/>
              <a:gd name="connsiteY0" fmla="*/ 133612 h 133612"/>
              <a:gd name="connsiteX1" fmla="*/ 139361 w 628345"/>
              <a:gd name="connsiteY1" fmla="*/ 45595 h 133612"/>
              <a:gd name="connsiteX2" fmla="*/ 254271 w 628345"/>
              <a:gd name="connsiteY2" fmla="*/ 8921 h 133612"/>
              <a:gd name="connsiteX3" fmla="*/ 391189 w 628345"/>
              <a:gd name="connsiteY3" fmla="*/ 4031 h 133612"/>
              <a:gd name="connsiteX4" fmla="*/ 501209 w 628345"/>
              <a:gd name="connsiteY4" fmla="*/ 40705 h 133612"/>
              <a:gd name="connsiteX5" fmla="*/ 599006 w 628345"/>
              <a:gd name="connsiteY5" fmla="*/ 104273 h 133612"/>
              <a:gd name="connsiteX6" fmla="*/ 628345 w 628345"/>
              <a:gd name="connsiteY6" fmla="*/ 128722 h 133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8345" h="133612">
                <a:moveTo>
                  <a:pt x="0" y="133612"/>
                </a:moveTo>
                <a:cubicBezTo>
                  <a:pt x="71310" y="78194"/>
                  <a:pt x="96983" y="66377"/>
                  <a:pt x="139361" y="45595"/>
                </a:cubicBezTo>
                <a:cubicBezTo>
                  <a:pt x="181740" y="24813"/>
                  <a:pt x="207410" y="20737"/>
                  <a:pt x="254271" y="8921"/>
                </a:cubicBezTo>
                <a:cubicBezTo>
                  <a:pt x="301132" y="-2895"/>
                  <a:pt x="350033" y="-1266"/>
                  <a:pt x="391189" y="4031"/>
                </a:cubicBezTo>
                <a:cubicBezTo>
                  <a:pt x="432345" y="9328"/>
                  <a:pt x="466573" y="23998"/>
                  <a:pt x="501209" y="40705"/>
                </a:cubicBezTo>
                <a:cubicBezTo>
                  <a:pt x="535845" y="57412"/>
                  <a:pt x="577817" y="89604"/>
                  <a:pt x="599006" y="104273"/>
                </a:cubicBezTo>
                <a:cubicBezTo>
                  <a:pt x="620195" y="118942"/>
                  <a:pt x="624270" y="123832"/>
                  <a:pt x="628345" y="128722"/>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6" name="Freeform 135"/>
          <p:cNvSpPr/>
          <p:nvPr/>
        </p:nvSpPr>
        <p:spPr>
          <a:xfrm rot="20850150">
            <a:off x="2306636" y="2224183"/>
            <a:ext cx="698165" cy="105288"/>
          </a:xfrm>
          <a:custGeom>
            <a:avLst/>
            <a:gdLst>
              <a:gd name="connsiteX0" fmla="*/ 0 w 628345"/>
              <a:gd name="connsiteY0" fmla="*/ 133194 h 133194"/>
              <a:gd name="connsiteX1" fmla="*/ 139361 w 628345"/>
              <a:gd name="connsiteY1" fmla="*/ 45177 h 133194"/>
              <a:gd name="connsiteX2" fmla="*/ 273831 w 628345"/>
              <a:gd name="connsiteY2" fmla="*/ 6058 h 133194"/>
              <a:gd name="connsiteX3" fmla="*/ 374073 w 628345"/>
              <a:gd name="connsiteY3" fmla="*/ 3613 h 133194"/>
              <a:gd name="connsiteX4" fmla="*/ 501209 w 628345"/>
              <a:gd name="connsiteY4" fmla="*/ 40287 h 133194"/>
              <a:gd name="connsiteX5" fmla="*/ 599006 w 628345"/>
              <a:gd name="connsiteY5" fmla="*/ 103855 h 133194"/>
              <a:gd name="connsiteX6" fmla="*/ 628345 w 628345"/>
              <a:gd name="connsiteY6" fmla="*/ 128304 h 133194"/>
              <a:gd name="connsiteX0" fmla="*/ 0 w 628345"/>
              <a:gd name="connsiteY0" fmla="*/ 133194 h 133194"/>
              <a:gd name="connsiteX1" fmla="*/ 139361 w 628345"/>
              <a:gd name="connsiteY1" fmla="*/ 45177 h 133194"/>
              <a:gd name="connsiteX2" fmla="*/ 273831 w 628345"/>
              <a:gd name="connsiteY2" fmla="*/ 6058 h 133194"/>
              <a:gd name="connsiteX3" fmla="*/ 374073 w 628345"/>
              <a:gd name="connsiteY3" fmla="*/ 3613 h 133194"/>
              <a:gd name="connsiteX4" fmla="*/ 501209 w 628345"/>
              <a:gd name="connsiteY4" fmla="*/ 40287 h 133194"/>
              <a:gd name="connsiteX5" fmla="*/ 599006 w 628345"/>
              <a:gd name="connsiteY5" fmla="*/ 103855 h 133194"/>
              <a:gd name="connsiteX6" fmla="*/ 628345 w 628345"/>
              <a:gd name="connsiteY6" fmla="*/ 128304 h 133194"/>
              <a:gd name="connsiteX0" fmla="*/ 0 w 628345"/>
              <a:gd name="connsiteY0" fmla="*/ 133194 h 133194"/>
              <a:gd name="connsiteX1" fmla="*/ 139361 w 628345"/>
              <a:gd name="connsiteY1" fmla="*/ 45177 h 133194"/>
              <a:gd name="connsiteX2" fmla="*/ 273831 w 628345"/>
              <a:gd name="connsiteY2" fmla="*/ 6058 h 133194"/>
              <a:gd name="connsiteX3" fmla="*/ 374073 w 628345"/>
              <a:gd name="connsiteY3" fmla="*/ 3613 h 133194"/>
              <a:gd name="connsiteX4" fmla="*/ 501209 w 628345"/>
              <a:gd name="connsiteY4" fmla="*/ 40287 h 133194"/>
              <a:gd name="connsiteX5" fmla="*/ 599006 w 628345"/>
              <a:gd name="connsiteY5" fmla="*/ 103855 h 133194"/>
              <a:gd name="connsiteX6" fmla="*/ 628345 w 628345"/>
              <a:gd name="connsiteY6" fmla="*/ 128304 h 133194"/>
              <a:gd name="connsiteX0" fmla="*/ 0 w 628345"/>
              <a:gd name="connsiteY0" fmla="*/ 134931 h 134931"/>
              <a:gd name="connsiteX1" fmla="*/ 139361 w 628345"/>
              <a:gd name="connsiteY1" fmla="*/ 46914 h 134931"/>
              <a:gd name="connsiteX2" fmla="*/ 273831 w 628345"/>
              <a:gd name="connsiteY2" fmla="*/ 7795 h 134931"/>
              <a:gd name="connsiteX3" fmla="*/ 396078 w 628345"/>
              <a:gd name="connsiteY3" fmla="*/ 2905 h 134931"/>
              <a:gd name="connsiteX4" fmla="*/ 501209 w 628345"/>
              <a:gd name="connsiteY4" fmla="*/ 42024 h 134931"/>
              <a:gd name="connsiteX5" fmla="*/ 599006 w 628345"/>
              <a:gd name="connsiteY5" fmla="*/ 105592 h 134931"/>
              <a:gd name="connsiteX6" fmla="*/ 628345 w 628345"/>
              <a:gd name="connsiteY6" fmla="*/ 130041 h 134931"/>
              <a:gd name="connsiteX0" fmla="*/ 0 w 628345"/>
              <a:gd name="connsiteY0" fmla="*/ 138187 h 138187"/>
              <a:gd name="connsiteX1" fmla="*/ 139361 w 628345"/>
              <a:gd name="connsiteY1" fmla="*/ 50170 h 138187"/>
              <a:gd name="connsiteX2" fmla="*/ 273831 w 628345"/>
              <a:gd name="connsiteY2" fmla="*/ 11051 h 138187"/>
              <a:gd name="connsiteX3" fmla="*/ 396078 w 628345"/>
              <a:gd name="connsiteY3" fmla="*/ 6161 h 138187"/>
              <a:gd name="connsiteX4" fmla="*/ 501209 w 628345"/>
              <a:gd name="connsiteY4" fmla="*/ 45280 h 138187"/>
              <a:gd name="connsiteX5" fmla="*/ 599006 w 628345"/>
              <a:gd name="connsiteY5" fmla="*/ 108848 h 138187"/>
              <a:gd name="connsiteX6" fmla="*/ 628345 w 628345"/>
              <a:gd name="connsiteY6" fmla="*/ 133297 h 138187"/>
              <a:gd name="connsiteX0" fmla="*/ 0 w 628345"/>
              <a:gd name="connsiteY0" fmla="*/ 136365 h 136365"/>
              <a:gd name="connsiteX1" fmla="*/ 139361 w 628345"/>
              <a:gd name="connsiteY1" fmla="*/ 48348 h 136365"/>
              <a:gd name="connsiteX2" fmla="*/ 273831 w 628345"/>
              <a:gd name="connsiteY2" fmla="*/ 9229 h 136365"/>
              <a:gd name="connsiteX3" fmla="*/ 391189 w 628345"/>
              <a:gd name="connsiteY3" fmla="*/ 6784 h 136365"/>
              <a:gd name="connsiteX4" fmla="*/ 501209 w 628345"/>
              <a:gd name="connsiteY4" fmla="*/ 43458 h 136365"/>
              <a:gd name="connsiteX5" fmla="*/ 599006 w 628345"/>
              <a:gd name="connsiteY5" fmla="*/ 107026 h 136365"/>
              <a:gd name="connsiteX6" fmla="*/ 628345 w 628345"/>
              <a:gd name="connsiteY6" fmla="*/ 131475 h 136365"/>
              <a:gd name="connsiteX0" fmla="*/ 0 w 628345"/>
              <a:gd name="connsiteY0" fmla="*/ 133195 h 133195"/>
              <a:gd name="connsiteX1" fmla="*/ 139361 w 628345"/>
              <a:gd name="connsiteY1" fmla="*/ 45178 h 133195"/>
              <a:gd name="connsiteX2" fmla="*/ 242047 w 628345"/>
              <a:gd name="connsiteY2" fmla="*/ 6059 h 133195"/>
              <a:gd name="connsiteX3" fmla="*/ 391189 w 628345"/>
              <a:gd name="connsiteY3" fmla="*/ 3614 h 133195"/>
              <a:gd name="connsiteX4" fmla="*/ 501209 w 628345"/>
              <a:gd name="connsiteY4" fmla="*/ 40288 h 133195"/>
              <a:gd name="connsiteX5" fmla="*/ 599006 w 628345"/>
              <a:gd name="connsiteY5" fmla="*/ 103856 h 133195"/>
              <a:gd name="connsiteX6" fmla="*/ 628345 w 628345"/>
              <a:gd name="connsiteY6" fmla="*/ 128305 h 133195"/>
              <a:gd name="connsiteX0" fmla="*/ 0 w 628345"/>
              <a:gd name="connsiteY0" fmla="*/ 132209 h 132209"/>
              <a:gd name="connsiteX1" fmla="*/ 139361 w 628345"/>
              <a:gd name="connsiteY1" fmla="*/ 44192 h 132209"/>
              <a:gd name="connsiteX2" fmla="*/ 254271 w 628345"/>
              <a:gd name="connsiteY2" fmla="*/ 7518 h 132209"/>
              <a:gd name="connsiteX3" fmla="*/ 391189 w 628345"/>
              <a:gd name="connsiteY3" fmla="*/ 2628 h 132209"/>
              <a:gd name="connsiteX4" fmla="*/ 501209 w 628345"/>
              <a:gd name="connsiteY4" fmla="*/ 39302 h 132209"/>
              <a:gd name="connsiteX5" fmla="*/ 599006 w 628345"/>
              <a:gd name="connsiteY5" fmla="*/ 102870 h 132209"/>
              <a:gd name="connsiteX6" fmla="*/ 628345 w 628345"/>
              <a:gd name="connsiteY6" fmla="*/ 127319 h 132209"/>
              <a:gd name="connsiteX0" fmla="*/ 0 w 628345"/>
              <a:gd name="connsiteY0" fmla="*/ 133612 h 133612"/>
              <a:gd name="connsiteX1" fmla="*/ 139361 w 628345"/>
              <a:gd name="connsiteY1" fmla="*/ 45595 h 133612"/>
              <a:gd name="connsiteX2" fmla="*/ 254271 w 628345"/>
              <a:gd name="connsiteY2" fmla="*/ 8921 h 133612"/>
              <a:gd name="connsiteX3" fmla="*/ 391189 w 628345"/>
              <a:gd name="connsiteY3" fmla="*/ 4031 h 133612"/>
              <a:gd name="connsiteX4" fmla="*/ 501209 w 628345"/>
              <a:gd name="connsiteY4" fmla="*/ 40705 h 133612"/>
              <a:gd name="connsiteX5" fmla="*/ 599006 w 628345"/>
              <a:gd name="connsiteY5" fmla="*/ 104273 h 133612"/>
              <a:gd name="connsiteX6" fmla="*/ 628345 w 628345"/>
              <a:gd name="connsiteY6" fmla="*/ 128722 h 133612"/>
              <a:gd name="connsiteX0" fmla="*/ 0 w 628345"/>
              <a:gd name="connsiteY0" fmla="*/ 133612 h 133612"/>
              <a:gd name="connsiteX1" fmla="*/ 139361 w 628345"/>
              <a:gd name="connsiteY1" fmla="*/ 45595 h 133612"/>
              <a:gd name="connsiteX2" fmla="*/ 254271 w 628345"/>
              <a:gd name="connsiteY2" fmla="*/ 8921 h 133612"/>
              <a:gd name="connsiteX3" fmla="*/ 391189 w 628345"/>
              <a:gd name="connsiteY3" fmla="*/ 4031 h 133612"/>
              <a:gd name="connsiteX4" fmla="*/ 501209 w 628345"/>
              <a:gd name="connsiteY4" fmla="*/ 40705 h 133612"/>
              <a:gd name="connsiteX5" fmla="*/ 599006 w 628345"/>
              <a:gd name="connsiteY5" fmla="*/ 104273 h 133612"/>
              <a:gd name="connsiteX6" fmla="*/ 628345 w 628345"/>
              <a:gd name="connsiteY6" fmla="*/ 128722 h 133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8345" h="133612">
                <a:moveTo>
                  <a:pt x="0" y="133612"/>
                </a:moveTo>
                <a:cubicBezTo>
                  <a:pt x="71310" y="78194"/>
                  <a:pt x="96983" y="66377"/>
                  <a:pt x="139361" y="45595"/>
                </a:cubicBezTo>
                <a:cubicBezTo>
                  <a:pt x="181740" y="24813"/>
                  <a:pt x="207410" y="20737"/>
                  <a:pt x="254271" y="8921"/>
                </a:cubicBezTo>
                <a:cubicBezTo>
                  <a:pt x="301132" y="-2895"/>
                  <a:pt x="350033" y="-1266"/>
                  <a:pt x="391189" y="4031"/>
                </a:cubicBezTo>
                <a:cubicBezTo>
                  <a:pt x="432345" y="9328"/>
                  <a:pt x="466573" y="23998"/>
                  <a:pt x="501209" y="40705"/>
                </a:cubicBezTo>
                <a:cubicBezTo>
                  <a:pt x="535845" y="57412"/>
                  <a:pt x="577817" y="89604"/>
                  <a:pt x="599006" y="104273"/>
                </a:cubicBezTo>
                <a:cubicBezTo>
                  <a:pt x="620195" y="118942"/>
                  <a:pt x="624270" y="123832"/>
                  <a:pt x="628345" y="128722"/>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7" name="Freeform 136"/>
          <p:cNvSpPr/>
          <p:nvPr/>
        </p:nvSpPr>
        <p:spPr>
          <a:xfrm rot="21238194">
            <a:off x="3001786" y="2220707"/>
            <a:ext cx="698165" cy="105288"/>
          </a:xfrm>
          <a:custGeom>
            <a:avLst/>
            <a:gdLst>
              <a:gd name="connsiteX0" fmla="*/ 0 w 628345"/>
              <a:gd name="connsiteY0" fmla="*/ 133194 h 133194"/>
              <a:gd name="connsiteX1" fmla="*/ 139361 w 628345"/>
              <a:gd name="connsiteY1" fmla="*/ 45177 h 133194"/>
              <a:gd name="connsiteX2" fmla="*/ 273831 w 628345"/>
              <a:gd name="connsiteY2" fmla="*/ 6058 h 133194"/>
              <a:gd name="connsiteX3" fmla="*/ 374073 w 628345"/>
              <a:gd name="connsiteY3" fmla="*/ 3613 h 133194"/>
              <a:gd name="connsiteX4" fmla="*/ 501209 w 628345"/>
              <a:gd name="connsiteY4" fmla="*/ 40287 h 133194"/>
              <a:gd name="connsiteX5" fmla="*/ 599006 w 628345"/>
              <a:gd name="connsiteY5" fmla="*/ 103855 h 133194"/>
              <a:gd name="connsiteX6" fmla="*/ 628345 w 628345"/>
              <a:gd name="connsiteY6" fmla="*/ 128304 h 133194"/>
              <a:gd name="connsiteX0" fmla="*/ 0 w 628345"/>
              <a:gd name="connsiteY0" fmla="*/ 133194 h 133194"/>
              <a:gd name="connsiteX1" fmla="*/ 139361 w 628345"/>
              <a:gd name="connsiteY1" fmla="*/ 45177 h 133194"/>
              <a:gd name="connsiteX2" fmla="*/ 273831 w 628345"/>
              <a:gd name="connsiteY2" fmla="*/ 6058 h 133194"/>
              <a:gd name="connsiteX3" fmla="*/ 374073 w 628345"/>
              <a:gd name="connsiteY3" fmla="*/ 3613 h 133194"/>
              <a:gd name="connsiteX4" fmla="*/ 501209 w 628345"/>
              <a:gd name="connsiteY4" fmla="*/ 40287 h 133194"/>
              <a:gd name="connsiteX5" fmla="*/ 599006 w 628345"/>
              <a:gd name="connsiteY5" fmla="*/ 103855 h 133194"/>
              <a:gd name="connsiteX6" fmla="*/ 628345 w 628345"/>
              <a:gd name="connsiteY6" fmla="*/ 128304 h 133194"/>
              <a:gd name="connsiteX0" fmla="*/ 0 w 628345"/>
              <a:gd name="connsiteY0" fmla="*/ 133194 h 133194"/>
              <a:gd name="connsiteX1" fmla="*/ 139361 w 628345"/>
              <a:gd name="connsiteY1" fmla="*/ 45177 h 133194"/>
              <a:gd name="connsiteX2" fmla="*/ 273831 w 628345"/>
              <a:gd name="connsiteY2" fmla="*/ 6058 h 133194"/>
              <a:gd name="connsiteX3" fmla="*/ 374073 w 628345"/>
              <a:gd name="connsiteY3" fmla="*/ 3613 h 133194"/>
              <a:gd name="connsiteX4" fmla="*/ 501209 w 628345"/>
              <a:gd name="connsiteY4" fmla="*/ 40287 h 133194"/>
              <a:gd name="connsiteX5" fmla="*/ 599006 w 628345"/>
              <a:gd name="connsiteY5" fmla="*/ 103855 h 133194"/>
              <a:gd name="connsiteX6" fmla="*/ 628345 w 628345"/>
              <a:gd name="connsiteY6" fmla="*/ 128304 h 133194"/>
              <a:gd name="connsiteX0" fmla="*/ 0 w 628345"/>
              <a:gd name="connsiteY0" fmla="*/ 134931 h 134931"/>
              <a:gd name="connsiteX1" fmla="*/ 139361 w 628345"/>
              <a:gd name="connsiteY1" fmla="*/ 46914 h 134931"/>
              <a:gd name="connsiteX2" fmla="*/ 273831 w 628345"/>
              <a:gd name="connsiteY2" fmla="*/ 7795 h 134931"/>
              <a:gd name="connsiteX3" fmla="*/ 396078 w 628345"/>
              <a:gd name="connsiteY3" fmla="*/ 2905 h 134931"/>
              <a:gd name="connsiteX4" fmla="*/ 501209 w 628345"/>
              <a:gd name="connsiteY4" fmla="*/ 42024 h 134931"/>
              <a:gd name="connsiteX5" fmla="*/ 599006 w 628345"/>
              <a:gd name="connsiteY5" fmla="*/ 105592 h 134931"/>
              <a:gd name="connsiteX6" fmla="*/ 628345 w 628345"/>
              <a:gd name="connsiteY6" fmla="*/ 130041 h 134931"/>
              <a:gd name="connsiteX0" fmla="*/ 0 w 628345"/>
              <a:gd name="connsiteY0" fmla="*/ 138187 h 138187"/>
              <a:gd name="connsiteX1" fmla="*/ 139361 w 628345"/>
              <a:gd name="connsiteY1" fmla="*/ 50170 h 138187"/>
              <a:gd name="connsiteX2" fmla="*/ 273831 w 628345"/>
              <a:gd name="connsiteY2" fmla="*/ 11051 h 138187"/>
              <a:gd name="connsiteX3" fmla="*/ 396078 w 628345"/>
              <a:gd name="connsiteY3" fmla="*/ 6161 h 138187"/>
              <a:gd name="connsiteX4" fmla="*/ 501209 w 628345"/>
              <a:gd name="connsiteY4" fmla="*/ 45280 h 138187"/>
              <a:gd name="connsiteX5" fmla="*/ 599006 w 628345"/>
              <a:gd name="connsiteY5" fmla="*/ 108848 h 138187"/>
              <a:gd name="connsiteX6" fmla="*/ 628345 w 628345"/>
              <a:gd name="connsiteY6" fmla="*/ 133297 h 138187"/>
              <a:gd name="connsiteX0" fmla="*/ 0 w 628345"/>
              <a:gd name="connsiteY0" fmla="*/ 136365 h 136365"/>
              <a:gd name="connsiteX1" fmla="*/ 139361 w 628345"/>
              <a:gd name="connsiteY1" fmla="*/ 48348 h 136365"/>
              <a:gd name="connsiteX2" fmla="*/ 273831 w 628345"/>
              <a:gd name="connsiteY2" fmla="*/ 9229 h 136365"/>
              <a:gd name="connsiteX3" fmla="*/ 391189 w 628345"/>
              <a:gd name="connsiteY3" fmla="*/ 6784 h 136365"/>
              <a:gd name="connsiteX4" fmla="*/ 501209 w 628345"/>
              <a:gd name="connsiteY4" fmla="*/ 43458 h 136365"/>
              <a:gd name="connsiteX5" fmla="*/ 599006 w 628345"/>
              <a:gd name="connsiteY5" fmla="*/ 107026 h 136365"/>
              <a:gd name="connsiteX6" fmla="*/ 628345 w 628345"/>
              <a:gd name="connsiteY6" fmla="*/ 131475 h 136365"/>
              <a:gd name="connsiteX0" fmla="*/ 0 w 628345"/>
              <a:gd name="connsiteY0" fmla="*/ 133195 h 133195"/>
              <a:gd name="connsiteX1" fmla="*/ 139361 w 628345"/>
              <a:gd name="connsiteY1" fmla="*/ 45178 h 133195"/>
              <a:gd name="connsiteX2" fmla="*/ 242047 w 628345"/>
              <a:gd name="connsiteY2" fmla="*/ 6059 h 133195"/>
              <a:gd name="connsiteX3" fmla="*/ 391189 w 628345"/>
              <a:gd name="connsiteY3" fmla="*/ 3614 h 133195"/>
              <a:gd name="connsiteX4" fmla="*/ 501209 w 628345"/>
              <a:gd name="connsiteY4" fmla="*/ 40288 h 133195"/>
              <a:gd name="connsiteX5" fmla="*/ 599006 w 628345"/>
              <a:gd name="connsiteY5" fmla="*/ 103856 h 133195"/>
              <a:gd name="connsiteX6" fmla="*/ 628345 w 628345"/>
              <a:gd name="connsiteY6" fmla="*/ 128305 h 133195"/>
              <a:gd name="connsiteX0" fmla="*/ 0 w 628345"/>
              <a:gd name="connsiteY0" fmla="*/ 132209 h 132209"/>
              <a:gd name="connsiteX1" fmla="*/ 139361 w 628345"/>
              <a:gd name="connsiteY1" fmla="*/ 44192 h 132209"/>
              <a:gd name="connsiteX2" fmla="*/ 254271 w 628345"/>
              <a:gd name="connsiteY2" fmla="*/ 7518 h 132209"/>
              <a:gd name="connsiteX3" fmla="*/ 391189 w 628345"/>
              <a:gd name="connsiteY3" fmla="*/ 2628 h 132209"/>
              <a:gd name="connsiteX4" fmla="*/ 501209 w 628345"/>
              <a:gd name="connsiteY4" fmla="*/ 39302 h 132209"/>
              <a:gd name="connsiteX5" fmla="*/ 599006 w 628345"/>
              <a:gd name="connsiteY5" fmla="*/ 102870 h 132209"/>
              <a:gd name="connsiteX6" fmla="*/ 628345 w 628345"/>
              <a:gd name="connsiteY6" fmla="*/ 127319 h 132209"/>
              <a:gd name="connsiteX0" fmla="*/ 0 w 628345"/>
              <a:gd name="connsiteY0" fmla="*/ 133612 h 133612"/>
              <a:gd name="connsiteX1" fmla="*/ 139361 w 628345"/>
              <a:gd name="connsiteY1" fmla="*/ 45595 h 133612"/>
              <a:gd name="connsiteX2" fmla="*/ 254271 w 628345"/>
              <a:gd name="connsiteY2" fmla="*/ 8921 h 133612"/>
              <a:gd name="connsiteX3" fmla="*/ 391189 w 628345"/>
              <a:gd name="connsiteY3" fmla="*/ 4031 h 133612"/>
              <a:gd name="connsiteX4" fmla="*/ 501209 w 628345"/>
              <a:gd name="connsiteY4" fmla="*/ 40705 h 133612"/>
              <a:gd name="connsiteX5" fmla="*/ 599006 w 628345"/>
              <a:gd name="connsiteY5" fmla="*/ 104273 h 133612"/>
              <a:gd name="connsiteX6" fmla="*/ 628345 w 628345"/>
              <a:gd name="connsiteY6" fmla="*/ 128722 h 133612"/>
              <a:gd name="connsiteX0" fmla="*/ 0 w 628345"/>
              <a:gd name="connsiteY0" fmla="*/ 133612 h 133612"/>
              <a:gd name="connsiteX1" fmla="*/ 139361 w 628345"/>
              <a:gd name="connsiteY1" fmla="*/ 45595 h 133612"/>
              <a:gd name="connsiteX2" fmla="*/ 254271 w 628345"/>
              <a:gd name="connsiteY2" fmla="*/ 8921 h 133612"/>
              <a:gd name="connsiteX3" fmla="*/ 391189 w 628345"/>
              <a:gd name="connsiteY3" fmla="*/ 4031 h 133612"/>
              <a:gd name="connsiteX4" fmla="*/ 501209 w 628345"/>
              <a:gd name="connsiteY4" fmla="*/ 40705 h 133612"/>
              <a:gd name="connsiteX5" fmla="*/ 599006 w 628345"/>
              <a:gd name="connsiteY5" fmla="*/ 104273 h 133612"/>
              <a:gd name="connsiteX6" fmla="*/ 628345 w 628345"/>
              <a:gd name="connsiteY6" fmla="*/ 128722 h 133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8345" h="133612">
                <a:moveTo>
                  <a:pt x="0" y="133612"/>
                </a:moveTo>
                <a:cubicBezTo>
                  <a:pt x="71310" y="78194"/>
                  <a:pt x="96983" y="66377"/>
                  <a:pt x="139361" y="45595"/>
                </a:cubicBezTo>
                <a:cubicBezTo>
                  <a:pt x="181740" y="24813"/>
                  <a:pt x="207410" y="20737"/>
                  <a:pt x="254271" y="8921"/>
                </a:cubicBezTo>
                <a:cubicBezTo>
                  <a:pt x="301132" y="-2895"/>
                  <a:pt x="350033" y="-1266"/>
                  <a:pt x="391189" y="4031"/>
                </a:cubicBezTo>
                <a:cubicBezTo>
                  <a:pt x="432345" y="9328"/>
                  <a:pt x="466573" y="23998"/>
                  <a:pt x="501209" y="40705"/>
                </a:cubicBezTo>
                <a:cubicBezTo>
                  <a:pt x="535845" y="57412"/>
                  <a:pt x="577817" y="89604"/>
                  <a:pt x="599006" y="104273"/>
                </a:cubicBezTo>
                <a:cubicBezTo>
                  <a:pt x="620195" y="118942"/>
                  <a:pt x="624270" y="123832"/>
                  <a:pt x="628345" y="128722"/>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8" name="Freeform 137"/>
          <p:cNvSpPr/>
          <p:nvPr/>
        </p:nvSpPr>
        <p:spPr>
          <a:xfrm rot="21082205">
            <a:off x="3696936" y="2220707"/>
            <a:ext cx="698165" cy="105288"/>
          </a:xfrm>
          <a:custGeom>
            <a:avLst/>
            <a:gdLst>
              <a:gd name="connsiteX0" fmla="*/ 0 w 628345"/>
              <a:gd name="connsiteY0" fmla="*/ 133194 h 133194"/>
              <a:gd name="connsiteX1" fmla="*/ 139361 w 628345"/>
              <a:gd name="connsiteY1" fmla="*/ 45177 h 133194"/>
              <a:gd name="connsiteX2" fmla="*/ 273831 w 628345"/>
              <a:gd name="connsiteY2" fmla="*/ 6058 h 133194"/>
              <a:gd name="connsiteX3" fmla="*/ 374073 w 628345"/>
              <a:gd name="connsiteY3" fmla="*/ 3613 h 133194"/>
              <a:gd name="connsiteX4" fmla="*/ 501209 w 628345"/>
              <a:gd name="connsiteY4" fmla="*/ 40287 h 133194"/>
              <a:gd name="connsiteX5" fmla="*/ 599006 w 628345"/>
              <a:gd name="connsiteY5" fmla="*/ 103855 h 133194"/>
              <a:gd name="connsiteX6" fmla="*/ 628345 w 628345"/>
              <a:gd name="connsiteY6" fmla="*/ 128304 h 133194"/>
              <a:gd name="connsiteX0" fmla="*/ 0 w 628345"/>
              <a:gd name="connsiteY0" fmla="*/ 133194 h 133194"/>
              <a:gd name="connsiteX1" fmla="*/ 139361 w 628345"/>
              <a:gd name="connsiteY1" fmla="*/ 45177 h 133194"/>
              <a:gd name="connsiteX2" fmla="*/ 273831 w 628345"/>
              <a:gd name="connsiteY2" fmla="*/ 6058 h 133194"/>
              <a:gd name="connsiteX3" fmla="*/ 374073 w 628345"/>
              <a:gd name="connsiteY3" fmla="*/ 3613 h 133194"/>
              <a:gd name="connsiteX4" fmla="*/ 501209 w 628345"/>
              <a:gd name="connsiteY4" fmla="*/ 40287 h 133194"/>
              <a:gd name="connsiteX5" fmla="*/ 599006 w 628345"/>
              <a:gd name="connsiteY5" fmla="*/ 103855 h 133194"/>
              <a:gd name="connsiteX6" fmla="*/ 628345 w 628345"/>
              <a:gd name="connsiteY6" fmla="*/ 128304 h 133194"/>
              <a:gd name="connsiteX0" fmla="*/ 0 w 628345"/>
              <a:gd name="connsiteY0" fmla="*/ 133194 h 133194"/>
              <a:gd name="connsiteX1" fmla="*/ 139361 w 628345"/>
              <a:gd name="connsiteY1" fmla="*/ 45177 h 133194"/>
              <a:gd name="connsiteX2" fmla="*/ 273831 w 628345"/>
              <a:gd name="connsiteY2" fmla="*/ 6058 h 133194"/>
              <a:gd name="connsiteX3" fmla="*/ 374073 w 628345"/>
              <a:gd name="connsiteY3" fmla="*/ 3613 h 133194"/>
              <a:gd name="connsiteX4" fmla="*/ 501209 w 628345"/>
              <a:gd name="connsiteY4" fmla="*/ 40287 h 133194"/>
              <a:gd name="connsiteX5" fmla="*/ 599006 w 628345"/>
              <a:gd name="connsiteY5" fmla="*/ 103855 h 133194"/>
              <a:gd name="connsiteX6" fmla="*/ 628345 w 628345"/>
              <a:gd name="connsiteY6" fmla="*/ 128304 h 133194"/>
              <a:gd name="connsiteX0" fmla="*/ 0 w 628345"/>
              <a:gd name="connsiteY0" fmla="*/ 134931 h 134931"/>
              <a:gd name="connsiteX1" fmla="*/ 139361 w 628345"/>
              <a:gd name="connsiteY1" fmla="*/ 46914 h 134931"/>
              <a:gd name="connsiteX2" fmla="*/ 273831 w 628345"/>
              <a:gd name="connsiteY2" fmla="*/ 7795 h 134931"/>
              <a:gd name="connsiteX3" fmla="*/ 396078 w 628345"/>
              <a:gd name="connsiteY3" fmla="*/ 2905 h 134931"/>
              <a:gd name="connsiteX4" fmla="*/ 501209 w 628345"/>
              <a:gd name="connsiteY4" fmla="*/ 42024 h 134931"/>
              <a:gd name="connsiteX5" fmla="*/ 599006 w 628345"/>
              <a:gd name="connsiteY5" fmla="*/ 105592 h 134931"/>
              <a:gd name="connsiteX6" fmla="*/ 628345 w 628345"/>
              <a:gd name="connsiteY6" fmla="*/ 130041 h 134931"/>
              <a:gd name="connsiteX0" fmla="*/ 0 w 628345"/>
              <a:gd name="connsiteY0" fmla="*/ 138187 h 138187"/>
              <a:gd name="connsiteX1" fmla="*/ 139361 w 628345"/>
              <a:gd name="connsiteY1" fmla="*/ 50170 h 138187"/>
              <a:gd name="connsiteX2" fmla="*/ 273831 w 628345"/>
              <a:gd name="connsiteY2" fmla="*/ 11051 h 138187"/>
              <a:gd name="connsiteX3" fmla="*/ 396078 w 628345"/>
              <a:gd name="connsiteY3" fmla="*/ 6161 h 138187"/>
              <a:gd name="connsiteX4" fmla="*/ 501209 w 628345"/>
              <a:gd name="connsiteY4" fmla="*/ 45280 h 138187"/>
              <a:gd name="connsiteX5" fmla="*/ 599006 w 628345"/>
              <a:gd name="connsiteY5" fmla="*/ 108848 h 138187"/>
              <a:gd name="connsiteX6" fmla="*/ 628345 w 628345"/>
              <a:gd name="connsiteY6" fmla="*/ 133297 h 138187"/>
              <a:gd name="connsiteX0" fmla="*/ 0 w 628345"/>
              <a:gd name="connsiteY0" fmla="*/ 136365 h 136365"/>
              <a:gd name="connsiteX1" fmla="*/ 139361 w 628345"/>
              <a:gd name="connsiteY1" fmla="*/ 48348 h 136365"/>
              <a:gd name="connsiteX2" fmla="*/ 273831 w 628345"/>
              <a:gd name="connsiteY2" fmla="*/ 9229 h 136365"/>
              <a:gd name="connsiteX3" fmla="*/ 391189 w 628345"/>
              <a:gd name="connsiteY3" fmla="*/ 6784 h 136365"/>
              <a:gd name="connsiteX4" fmla="*/ 501209 w 628345"/>
              <a:gd name="connsiteY4" fmla="*/ 43458 h 136365"/>
              <a:gd name="connsiteX5" fmla="*/ 599006 w 628345"/>
              <a:gd name="connsiteY5" fmla="*/ 107026 h 136365"/>
              <a:gd name="connsiteX6" fmla="*/ 628345 w 628345"/>
              <a:gd name="connsiteY6" fmla="*/ 131475 h 136365"/>
              <a:gd name="connsiteX0" fmla="*/ 0 w 628345"/>
              <a:gd name="connsiteY0" fmla="*/ 133195 h 133195"/>
              <a:gd name="connsiteX1" fmla="*/ 139361 w 628345"/>
              <a:gd name="connsiteY1" fmla="*/ 45178 h 133195"/>
              <a:gd name="connsiteX2" fmla="*/ 242047 w 628345"/>
              <a:gd name="connsiteY2" fmla="*/ 6059 h 133195"/>
              <a:gd name="connsiteX3" fmla="*/ 391189 w 628345"/>
              <a:gd name="connsiteY3" fmla="*/ 3614 h 133195"/>
              <a:gd name="connsiteX4" fmla="*/ 501209 w 628345"/>
              <a:gd name="connsiteY4" fmla="*/ 40288 h 133195"/>
              <a:gd name="connsiteX5" fmla="*/ 599006 w 628345"/>
              <a:gd name="connsiteY5" fmla="*/ 103856 h 133195"/>
              <a:gd name="connsiteX6" fmla="*/ 628345 w 628345"/>
              <a:gd name="connsiteY6" fmla="*/ 128305 h 133195"/>
              <a:gd name="connsiteX0" fmla="*/ 0 w 628345"/>
              <a:gd name="connsiteY0" fmla="*/ 132209 h 132209"/>
              <a:gd name="connsiteX1" fmla="*/ 139361 w 628345"/>
              <a:gd name="connsiteY1" fmla="*/ 44192 h 132209"/>
              <a:gd name="connsiteX2" fmla="*/ 254271 w 628345"/>
              <a:gd name="connsiteY2" fmla="*/ 7518 h 132209"/>
              <a:gd name="connsiteX3" fmla="*/ 391189 w 628345"/>
              <a:gd name="connsiteY3" fmla="*/ 2628 h 132209"/>
              <a:gd name="connsiteX4" fmla="*/ 501209 w 628345"/>
              <a:gd name="connsiteY4" fmla="*/ 39302 h 132209"/>
              <a:gd name="connsiteX5" fmla="*/ 599006 w 628345"/>
              <a:gd name="connsiteY5" fmla="*/ 102870 h 132209"/>
              <a:gd name="connsiteX6" fmla="*/ 628345 w 628345"/>
              <a:gd name="connsiteY6" fmla="*/ 127319 h 132209"/>
              <a:gd name="connsiteX0" fmla="*/ 0 w 628345"/>
              <a:gd name="connsiteY0" fmla="*/ 133612 h 133612"/>
              <a:gd name="connsiteX1" fmla="*/ 139361 w 628345"/>
              <a:gd name="connsiteY1" fmla="*/ 45595 h 133612"/>
              <a:gd name="connsiteX2" fmla="*/ 254271 w 628345"/>
              <a:gd name="connsiteY2" fmla="*/ 8921 h 133612"/>
              <a:gd name="connsiteX3" fmla="*/ 391189 w 628345"/>
              <a:gd name="connsiteY3" fmla="*/ 4031 h 133612"/>
              <a:gd name="connsiteX4" fmla="*/ 501209 w 628345"/>
              <a:gd name="connsiteY4" fmla="*/ 40705 h 133612"/>
              <a:gd name="connsiteX5" fmla="*/ 599006 w 628345"/>
              <a:gd name="connsiteY5" fmla="*/ 104273 h 133612"/>
              <a:gd name="connsiteX6" fmla="*/ 628345 w 628345"/>
              <a:gd name="connsiteY6" fmla="*/ 128722 h 133612"/>
              <a:gd name="connsiteX0" fmla="*/ 0 w 628345"/>
              <a:gd name="connsiteY0" fmla="*/ 133612 h 133612"/>
              <a:gd name="connsiteX1" fmla="*/ 139361 w 628345"/>
              <a:gd name="connsiteY1" fmla="*/ 45595 h 133612"/>
              <a:gd name="connsiteX2" fmla="*/ 254271 w 628345"/>
              <a:gd name="connsiteY2" fmla="*/ 8921 h 133612"/>
              <a:gd name="connsiteX3" fmla="*/ 391189 w 628345"/>
              <a:gd name="connsiteY3" fmla="*/ 4031 h 133612"/>
              <a:gd name="connsiteX4" fmla="*/ 501209 w 628345"/>
              <a:gd name="connsiteY4" fmla="*/ 40705 h 133612"/>
              <a:gd name="connsiteX5" fmla="*/ 599006 w 628345"/>
              <a:gd name="connsiteY5" fmla="*/ 104273 h 133612"/>
              <a:gd name="connsiteX6" fmla="*/ 628345 w 628345"/>
              <a:gd name="connsiteY6" fmla="*/ 128722 h 133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8345" h="133612">
                <a:moveTo>
                  <a:pt x="0" y="133612"/>
                </a:moveTo>
                <a:cubicBezTo>
                  <a:pt x="71310" y="78194"/>
                  <a:pt x="96983" y="66377"/>
                  <a:pt x="139361" y="45595"/>
                </a:cubicBezTo>
                <a:cubicBezTo>
                  <a:pt x="181740" y="24813"/>
                  <a:pt x="207410" y="20737"/>
                  <a:pt x="254271" y="8921"/>
                </a:cubicBezTo>
                <a:cubicBezTo>
                  <a:pt x="301132" y="-2895"/>
                  <a:pt x="350033" y="-1266"/>
                  <a:pt x="391189" y="4031"/>
                </a:cubicBezTo>
                <a:cubicBezTo>
                  <a:pt x="432345" y="9328"/>
                  <a:pt x="466573" y="23998"/>
                  <a:pt x="501209" y="40705"/>
                </a:cubicBezTo>
                <a:cubicBezTo>
                  <a:pt x="535845" y="57412"/>
                  <a:pt x="577817" y="89604"/>
                  <a:pt x="599006" y="104273"/>
                </a:cubicBezTo>
                <a:cubicBezTo>
                  <a:pt x="620195" y="118942"/>
                  <a:pt x="624270" y="123832"/>
                  <a:pt x="628345" y="128722"/>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9" name="Freeform 138"/>
          <p:cNvSpPr/>
          <p:nvPr/>
        </p:nvSpPr>
        <p:spPr>
          <a:xfrm rot="21412333">
            <a:off x="4397292" y="2220020"/>
            <a:ext cx="698165" cy="105288"/>
          </a:xfrm>
          <a:custGeom>
            <a:avLst/>
            <a:gdLst>
              <a:gd name="connsiteX0" fmla="*/ 0 w 628345"/>
              <a:gd name="connsiteY0" fmla="*/ 133194 h 133194"/>
              <a:gd name="connsiteX1" fmla="*/ 139361 w 628345"/>
              <a:gd name="connsiteY1" fmla="*/ 45177 h 133194"/>
              <a:gd name="connsiteX2" fmla="*/ 273831 w 628345"/>
              <a:gd name="connsiteY2" fmla="*/ 6058 h 133194"/>
              <a:gd name="connsiteX3" fmla="*/ 374073 w 628345"/>
              <a:gd name="connsiteY3" fmla="*/ 3613 h 133194"/>
              <a:gd name="connsiteX4" fmla="*/ 501209 w 628345"/>
              <a:gd name="connsiteY4" fmla="*/ 40287 h 133194"/>
              <a:gd name="connsiteX5" fmla="*/ 599006 w 628345"/>
              <a:gd name="connsiteY5" fmla="*/ 103855 h 133194"/>
              <a:gd name="connsiteX6" fmla="*/ 628345 w 628345"/>
              <a:gd name="connsiteY6" fmla="*/ 128304 h 133194"/>
              <a:gd name="connsiteX0" fmla="*/ 0 w 628345"/>
              <a:gd name="connsiteY0" fmla="*/ 133194 h 133194"/>
              <a:gd name="connsiteX1" fmla="*/ 139361 w 628345"/>
              <a:gd name="connsiteY1" fmla="*/ 45177 h 133194"/>
              <a:gd name="connsiteX2" fmla="*/ 273831 w 628345"/>
              <a:gd name="connsiteY2" fmla="*/ 6058 h 133194"/>
              <a:gd name="connsiteX3" fmla="*/ 374073 w 628345"/>
              <a:gd name="connsiteY3" fmla="*/ 3613 h 133194"/>
              <a:gd name="connsiteX4" fmla="*/ 501209 w 628345"/>
              <a:gd name="connsiteY4" fmla="*/ 40287 h 133194"/>
              <a:gd name="connsiteX5" fmla="*/ 599006 w 628345"/>
              <a:gd name="connsiteY5" fmla="*/ 103855 h 133194"/>
              <a:gd name="connsiteX6" fmla="*/ 628345 w 628345"/>
              <a:gd name="connsiteY6" fmla="*/ 128304 h 133194"/>
              <a:gd name="connsiteX0" fmla="*/ 0 w 628345"/>
              <a:gd name="connsiteY0" fmla="*/ 133194 h 133194"/>
              <a:gd name="connsiteX1" fmla="*/ 139361 w 628345"/>
              <a:gd name="connsiteY1" fmla="*/ 45177 h 133194"/>
              <a:gd name="connsiteX2" fmla="*/ 273831 w 628345"/>
              <a:gd name="connsiteY2" fmla="*/ 6058 h 133194"/>
              <a:gd name="connsiteX3" fmla="*/ 374073 w 628345"/>
              <a:gd name="connsiteY3" fmla="*/ 3613 h 133194"/>
              <a:gd name="connsiteX4" fmla="*/ 501209 w 628345"/>
              <a:gd name="connsiteY4" fmla="*/ 40287 h 133194"/>
              <a:gd name="connsiteX5" fmla="*/ 599006 w 628345"/>
              <a:gd name="connsiteY5" fmla="*/ 103855 h 133194"/>
              <a:gd name="connsiteX6" fmla="*/ 628345 w 628345"/>
              <a:gd name="connsiteY6" fmla="*/ 128304 h 133194"/>
              <a:gd name="connsiteX0" fmla="*/ 0 w 628345"/>
              <a:gd name="connsiteY0" fmla="*/ 134931 h 134931"/>
              <a:gd name="connsiteX1" fmla="*/ 139361 w 628345"/>
              <a:gd name="connsiteY1" fmla="*/ 46914 h 134931"/>
              <a:gd name="connsiteX2" fmla="*/ 273831 w 628345"/>
              <a:gd name="connsiteY2" fmla="*/ 7795 h 134931"/>
              <a:gd name="connsiteX3" fmla="*/ 396078 w 628345"/>
              <a:gd name="connsiteY3" fmla="*/ 2905 h 134931"/>
              <a:gd name="connsiteX4" fmla="*/ 501209 w 628345"/>
              <a:gd name="connsiteY4" fmla="*/ 42024 h 134931"/>
              <a:gd name="connsiteX5" fmla="*/ 599006 w 628345"/>
              <a:gd name="connsiteY5" fmla="*/ 105592 h 134931"/>
              <a:gd name="connsiteX6" fmla="*/ 628345 w 628345"/>
              <a:gd name="connsiteY6" fmla="*/ 130041 h 134931"/>
              <a:gd name="connsiteX0" fmla="*/ 0 w 628345"/>
              <a:gd name="connsiteY0" fmla="*/ 138187 h 138187"/>
              <a:gd name="connsiteX1" fmla="*/ 139361 w 628345"/>
              <a:gd name="connsiteY1" fmla="*/ 50170 h 138187"/>
              <a:gd name="connsiteX2" fmla="*/ 273831 w 628345"/>
              <a:gd name="connsiteY2" fmla="*/ 11051 h 138187"/>
              <a:gd name="connsiteX3" fmla="*/ 396078 w 628345"/>
              <a:gd name="connsiteY3" fmla="*/ 6161 h 138187"/>
              <a:gd name="connsiteX4" fmla="*/ 501209 w 628345"/>
              <a:gd name="connsiteY4" fmla="*/ 45280 h 138187"/>
              <a:gd name="connsiteX5" fmla="*/ 599006 w 628345"/>
              <a:gd name="connsiteY5" fmla="*/ 108848 h 138187"/>
              <a:gd name="connsiteX6" fmla="*/ 628345 w 628345"/>
              <a:gd name="connsiteY6" fmla="*/ 133297 h 138187"/>
              <a:gd name="connsiteX0" fmla="*/ 0 w 628345"/>
              <a:gd name="connsiteY0" fmla="*/ 136365 h 136365"/>
              <a:gd name="connsiteX1" fmla="*/ 139361 w 628345"/>
              <a:gd name="connsiteY1" fmla="*/ 48348 h 136365"/>
              <a:gd name="connsiteX2" fmla="*/ 273831 w 628345"/>
              <a:gd name="connsiteY2" fmla="*/ 9229 h 136365"/>
              <a:gd name="connsiteX3" fmla="*/ 391189 w 628345"/>
              <a:gd name="connsiteY3" fmla="*/ 6784 h 136365"/>
              <a:gd name="connsiteX4" fmla="*/ 501209 w 628345"/>
              <a:gd name="connsiteY4" fmla="*/ 43458 h 136365"/>
              <a:gd name="connsiteX5" fmla="*/ 599006 w 628345"/>
              <a:gd name="connsiteY5" fmla="*/ 107026 h 136365"/>
              <a:gd name="connsiteX6" fmla="*/ 628345 w 628345"/>
              <a:gd name="connsiteY6" fmla="*/ 131475 h 136365"/>
              <a:gd name="connsiteX0" fmla="*/ 0 w 628345"/>
              <a:gd name="connsiteY0" fmla="*/ 133195 h 133195"/>
              <a:gd name="connsiteX1" fmla="*/ 139361 w 628345"/>
              <a:gd name="connsiteY1" fmla="*/ 45178 h 133195"/>
              <a:gd name="connsiteX2" fmla="*/ 242047 w 628345"/>
              <a:gd name="connsiteY2" fmla="*/ 6059 h 133195"/>
              <a:gd name="connsiteX3" fmla="*/ 391189 w 628345"/>
              <a:gd name="connsiteY3" fmla="*/ 3614 h 133195"/>
              <a:gd name="connsiteX4" fmla="*/ 501209 w 628345"/>
              <a:gd name="connsiteY4" fmla="*/ 40288 h 133195"/>
              <a:gd name="connsiteX5" fmla="*/ 599006 w 628345"/>
              <a:gd name="connsiteY5" fmla="*/ 103856 h 133195"/>
              <a:gd name="connsiteX6" fmla="*/ 628345 w 628345"/>
              <a:gd name="connsiteY6" fmla="*/ 128305 h 133195"/>
              <a:gd name="connsiteX0" fmla="*/ 0 w 628345"/>
              <a:gd name="connsiteY0" fmla="*/ 132209 h 132209"/>
              <a:gd name="connsiteX1" fmla="*/ 139361 w 628345"/>
              <a:gd name="connsiteY1" fmla="*/ 44192 h 132209"/>
              <a:gd name="connsiteX2" fmla="*/ 254271 w 628345"/>
              <a:gd name="connsiteY2" fmla="*/ 7518 h 132209"/>
              <a:gd name="connsiteX3" fmla="*/ 391189 w 628345"/>
              <a:gd name="connsiteY3" fmla="*/ 2628 h 132209"/>
              <a:gd name="connsiteX4" fmla="*/ 501209 w 628345"/>
              <a:gd name="connsiteY4" fmla="*/ 39302 h 132209"/>
              <a:gd name="connsiteX5" fmla="*/ 599006 w 628345"/>
              <a:gd name="connsiteY5" fmla="*/ 102870 h 132209"/>
              <a:gd name="connsiteX6" fmla="*/ 628345 w 628345"/>
              <a:gd name="connsiteY6" fmla="*/ 127319 h 132209"/>
              <a:gd name="connsiteX0" fmla="*/ 0 w 628345"/>
              <a:gd name="connsiteY0" fmla="*/ 133612 h 133612"/>
              <a:gd name="connsiteX1" fmla="*/ 139361 w 628345"/>
              <a:gd name="connsiteY1" fmla="*/ 45595 h 133612"/>
              <a:gd name="connsiteX2" fmla="*/ 254271 w 628345"/>
              <a:gd name="connsiteY2" fmla="*/ 8921 h 133612"/>
              <a:gd name="connsiteX3" fmla="*/ 391189 w 628345"/>
              <a:gd name="connsiteY3" fmla="*/ 4031 h 133612"/>
              <a:gd name="connsiteX4" fmla="*/ 501209 w 628345"/>
              <a:gd name="connsiteY4" fmla="*/ 40705 h 133612"/>
              <a:gd name="connsiteX5" fmla="*/ 599006 w 628345"/>
              <a:gd name="connsiteY5" fmla="*/ 104273 h 133612"/>
              <a:gd name="connsiteX6" fmla="*/ 628345 w 628345"/>
              <a:gd name="connsiteY6" fmla="*/ 128722 h 133612"/>
              <a:gd name="connsiteX0" fmla="*/ 0 w 628345"/>
              <a:gd name="connsiteY0" fmla="*/ 133612 h 133612"/>
              <a:gd name="connsiteX1" fmla="*/ 139361 w 628345"/>
              <a:gd name="connsiteY1" fmla="*/ 45595 h 133612"/>
              <a:gd name="connsiteX2" fmla="*/ 254271 w 628345"/>
              <a:gd name="connsiteY2" fmla="*/ 8921 h 133612"/>
              <a:gd name="connsiteX3" fmla="*/ 391189 w 628345"/>
              <a:gd name="connsiteY3" fmla="*/ 4031 h 133612"/>
              <a:gd name="connsiteX4" fmla="*/ 501209 w 628345"/>
              <a:gd name="connsiteY4" fmla="*/ 40705 h 133612"/>
              <a:gd name="connsiteX5" fmla="*/ 599006 w 628345"/>
              <a:gd name="connsiteY5" fmla="*/ 104273 h 133612"/>
              <a:gd name="connsiteX6" fmla="*/ 628345 w 628345"/>
              <a:gd name="connsiteY6" fmla="*/ 128722 h 133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8345" h="133612">
                <a:moveTo>
                  <a:pt x="0" y="133612"/>
                </a:moveTo>
                <a:cubicBezTo>
                  <a:pt x="71310" y="78194"/>
                  <a:pt x="96983" y="66377"/>
                  <a:pt x="139361" y="45595"/>
                </a:cubicBezTo>
                <a:cubicBezTo>
                  <a:pt x="181740" y="24813"/>
                  <a:pt x="207410" y="20737"/>
                  <a:pt x="254271" y="8921"/>
                </a:cubicBezTo>
                <a:cubicBezTo>
                  <a:pt x="301132" y="-2895"/>
                  <a:pt x="350033" y="-1266"/>
                  <a:pt x="391189" y="4031"/>
                </a:cubicBezTo>
                <a:cubicBezTo>
                  <a:pt x="432345" y="9328"/>
                  <a:pt x="466573" y="23998"/>
                  <a:pt x="501209" y="40705"/>
                </a:cubicBezTo>
                <a:cubicBezTo>
                  <a:pt x="535845" y="57412"/>
                  <a:pt x="577817" y="89604"/>
                  <a:pt x="599006" y="104273"/>
                </a:cubicBezTo>
                <a:cubicBezTo>
                  <a:pt x="620195" y="118942"/>
                  <a:pt x="624270" y="123832"/>
                  <a:pt x="628345" y="128722"/>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0" name="Freeform 139"/>
          <p:cNvSpPr/>
          <p:nvPr/>
        </p:nvSpPr>
        <p:spPr>
          <a:xfrm>
            <a:off x="5085944" y="2218151"/>
            <a:ext cx="698165" cy="105288"/>
          </a:xfrm>
          <a:custGeom>
            <a:avLst/>
            <a:gdLst>
              <a:gd name="connsiteX0" fmla="*/ 0 w 628345"/>
              <a:gd name="connsiteY0" fmla="*/ 133194 h 133194"/>
              <a:gd name="connsiteX1" fmla="*/ 139361 w 628345"/>
              <a:gd name="connsiteY1" fmla="*/ 45177 h 133194"/>
              <a:gd name="connsiteX2" fmla="*/ 273831 w 628345"/>
              <a:gd name="connsiteY2" fmla="*/ 6058 h 133194"/>
              <a:gd name="connsiteX3" fmla="*/ 374073 w 628345"/>
              <a:gd name="connsiteY3" fmla="*/ 3613 h 133194"/>
              <a:gd name="connsiteX4" fmla="*/ 501209 w 628345"/>
              <a:gd name="connsiteY4" fmla="*/ 40287 h 133194"/>
              <a:gd name="connsiteX5" fmla="*/ 599006 w 628345"/>
              <a:gd name="connsiteY5" fmla="*/ 103855 h 133194"/>
              <a:gd name="connsiteX6" fmla="*/ 628345 w 628345"/>
              <a:gd name="connsiteY6" fmla="*/ 128304 h 133194"/>
              <a:gd name="connsiteX0" fmla="*/ 0 w 628345"/>
              <a:gd name="connsiteY0" fmla="*/ 133194 h 133194"/>
              <a:gd name="connsiteX1" fmla="*/ 139361 w 628345"/>
              <a:gd name="connsiteY1" fmla="*/ 45177 h 133194"/>
              <a:gd name="connsiteX2" fmla="*/ 273831 w 628345"/>
              <a:gd name="connsiteY2" fmla="*/ 6058 h 133194"/>
              <a:gd name="connsiteX3" fmla="*/ 374073 w 628345"/>
              <a:gd name="connsiteY3" fmla="*/ 3613 h 133194"/>
              <a:gd name="connsiteX4" fmla="*/ 501209 w 628345"/>
              <a:gd name="connsiteY4" fmla="*/ 40287 h 133194"/>
              <a:gd name="connsiteX5" fmla="*/ 599006 w 628345"/>
              <a:gd name="connsiteY5" fmla="*/ 103855 h 133194"/>
              <a:gd name="connsiteX6" fmla="*/ 628345 w 628345"/>
              <a:gd name="connsiteY6" fmla="*/ 128304 h 133194"/>
              <a:gd name="connsiteX0" fmla="*/ 0 w 628345"/>
              <a:gd name="connsiteY0" fmla="*/ 133194 h 133194"/>
              <a:gd name="connsiteX1" fmla="*/ 139361 w 628345"/>
              <a:gd name="connsiteY1" fmla="*/ 45177 h 133194"/>
              <a:gd name="connsiteX2" fmla="*/ 273831 w 628345"/>
              <a:gd name="connsiteY2" fmla="*/ 6058 h 133194"/>
              <a:gd name="connsiteX3" fmla="*/ 374073 w 628345"/>
              <a:gd name="connsiteY3" fmla="*/ 3613 h 133194"/>
              <a:gd name="connsiteX4" fmla="*/ 501209 w 628345"/>
              <a:gd name="connsiteY4" fmla="*/ 40287 h 133194"/>
              <a:gd name="connsiteX5" fmla="*/ 599006 w 628345"/>
              <a:gd name="connsiteY5" fmla="*/ 103855 h 133194"/>
              <a:gd name="connsiteX6" fmla="*/ 628345 w 628345"/>
              <a:gd name="connsiteY6" fmla="*/ 128304 h 133194"/>
              <a:gd name="connsiteX0" fmla="*/ 0 w 628345"/>
              <a:gd name="connsiteY0" fmla="*/ 134931 h 134931"/>
              <a:gd name="connsiteX1" fmla="*/ 139361 w 628345"/>
              <a:gd name="connsiteY1" fmla="*/ 46914 h 134931"/>
              <a:gd name="connsiteX2" fmla="*/ 273831 w 628345"/>
              <a:gd name="connsiteY2" fmla="*/ 7795 h 134931"/>
              <a:gd name="connsiteX3" fmla="*/ 396078 w 628345"/>
              <a:gd name="connsiteY3" fmla="*/ 2905 h 134931"/>
              <a:gd name="connsiteX4" fmla="*/ 501209 w 628345"/>
              <a:gd name="connsiteY4" fmla="*/ 42024 h 134931"/>
              <a:gd name="connsiteX5" fmla="*/ 599006 w 628345"/>
              <a:gd name="connsiteY5" fmla="*/ 105592 h 134931"/>
              <a:gd name="connsiteX6" fmla="*/ 628345 w 628345"/>
              <a:gd name="connsiteY6" fmla="*/ 130041 h 134931"/>
              <a:gd name="connsiteX0" fmla="*/ 0 w 628345"/>
              <a:gd name="connsiteY0" fmla="*/ 138187 h 138187"/>
              <a:gd name="connsiteX1" fmla="*/ 139361 w 628345"/>
              <a:gd name="connsiteY1" fmla="*/ 50170 h 138187"/>
              <a:gd name="connsiteX2" fmla="*/ 273831 w 628345"/>
              <a:gd name="connsiteY2" fmla="*/ 11051 h 138187"/>
              <a:gd name="connsiteX3" fmla="*/ 396078 w 628345"/>
              <a:gd name="connsiteY3" fmla="*/ 6161 h 138187"/>
              <a:gd name="connsiteX4" fmla="*/ 501209 w 628345"/>
              <a:gd name="connsiteY4" fmla="*/ 45280 h 138187"/>
              <a:gd name="connsiteX5" fmla="*/ 599006 w 628345"/>
              <a:gd name="connsiteY5" fmla="*/ 108848 h 138187"/>
              <a:gd name="connsiteX6" fmla="*/ 628345 w 628345"/>
              <a:gd name="connsiteY6" fmla="*/ 133297 h 138187"/>
              <a:gd name="connsiteX0" fmla="*/ 0 w 628345"/>
              <a:gd name="connsiteY0" fmla="*/ 136365 h 136365"/>
              <a:gd name="connsiteX1" fmla="*/ 139361 w 628345"/>
              <a:gd name="connsiteY1" fmla="*/ 48348 h 136365"/>
              <a:gd name="connsiteX2" fmla="*/ 273831 w 628345"/>
              <a:gd name="connsiteY2" fmla="*/ 9229 h 136365"/>
              <a:gd name="connsiteX3" fmla="*/ 391189 w 628345"/>
              <a:gd name="connsiteY3" fmla="*/ 6784 h 136365"/>
              <a:gd name="connsiteX4" fmla="*/ 501209 w 628345"/>
              <a:gd name="connsiteY4" fmla="*/ 43458 h 136365"/>
              <a:gd name="connsiteX5" fmla="*/ 599006 w 628345"/>
              <a:gd name="connsiteY5" fmla="*/ 107026 h 136365"/>
              <a:gd name="connsiteX6" fmla="*/ 628345 w 628345"/>
              <a:gd name="connsiteY6" fmla="*/ 131475 h 136365"/>
              <a:gd name="connsiteX0" fmla="*/ 0 w 628345"/>
              <a:gd name="connsiteY0" fmla="*/ 133195 h 133195"/>
              <a:gd name="connsiteX1" fmla="*/ 139361 w 628345"/>
              <a:gd name="connsiteY1" fmla="*/ 45178 h 133195"/>
              <a:gd name="connsiteX2" fmla="*/ 242047 w 628345"/>
              <a:gd name="connsiteY2" fmla="*/ 6059 h 133195"/>
              <a:gd name="connsiteX3" fmla="*/ 391189 w 628345"/>
              <a:gd name="connsiteY3" fmla="*/ 3614 h 133195"/>
              <a:gd name="connsiteX4" fmla="*/ 501209 w 628345"/>
              <a:gd name="connsiteY4" fmla="*/ 40288 h 133195"/>
              <a:gd name="connsiteX5" fmla="*/ 599006 w 628345"/>
              <a:gd name="connsiteY5" fmla="*/ 103856 h 133195"/>
              <a:gd name="connsiteX6" fmla="*/ 628345 w 628345"/>
              <a:gd name="connsiteY6" fmla="*/ 128305 h 133195"/>
              <a:gd name="connsiteX0" fmla="*/ 0 w 628345"/>
              <a:gd name="connsiteY0" fmla="*/ 132209 h 132209"/>
              <a:gd name="connsiteX1" fmla="*/ 139361 w 628345"/>
              <a:gd name="connsiteY1" fmla="*/ 44192 h 132209"/>
              <a:gd name="connsiteX2" fmla="*/ 254271 w 628345"/>
              <a:gd name="connsiteY2" fmla="*/ 7518 h 132209"/>
              <a:gd name="connsiteX3" fmla="*/ 391189 w 628345"/>
              <a:gd name="connsiteY3" fmla="*/ 2628 h 132209"/>
              <a:gd name="connsiteX4" fmla="*/ 501209 w 628345"/>
              <a:gd name="connsiteY4" fmla="*/ 39302 h 132209"/>
              <a:gd name="connsiteX5" fmla="*/ 599006 w 628345"/>
              <a:gd name="connsiteY5" fmla="*/ 102870 h 132209"/>
              <a:gd name="connsiteX6" fmla="*/ 628345 w 628345"/>
              <a:gd name="connsiteY6" fmla="*/ 127319 h 132209"/>
              <a:gd name="connsiteX0" fmla="*/ 0 w 628345"/>
              <a:gd name="connsiteY0" fmla="*/ 133612 h 133612"/>
              <a:gd name="connsiteX1" fmla="*/ 139361 w 628345"/>
              <a:gd name="connsiteY1" fmla="*/ 45595 h 133612"/>
              <a:gd name="connsiteX2" fmla="*/ 254271 w 628345"/>
              <a:gd name="connsiteY2" fmla="*/ 8921 h 133612"/>
              <a:gd name="connsiteX3" fmla="*/ 391189 w 628345"/>
              <a:gd name="connsiteY3" fmla="*/ 4031 h 133612"/>
              <a:gd name="connsiteX4" fmla="*/ 501209 w 628345"/>
              <a:gd name="connsiteY4" fmla="*/ 40705 h 133612"/>
              <a:gd name="connsiteX5" fmla="*/ 599006 w 628345"/>
              <a:gd name="connsiteY5" fmla="*/ 104273 h 133612"/>
              <a:gd name="connsiteX6" fmla="*/ 628345 w 628345"/>
              <a:gd name="connsiteY6" fmla="*/ 128722 h 133612"/>
              <a:gd name="connsiteX0" fmla="*/ 0 w 628345"/>
              <a:gd name="connsiteY0" fmla="*/ 133612 h 133612"/>
              <a:gd name="connsiteX1" fmla="*/ 139361 w 628345"/>
              <a:gd name="connsiteY1" fmla="*/ 45595 h 133612"/>
              <a:gd name="connsiteX2" fmla="*/ 254271 w 628345"/>
              <a:gd name="connsiteY2" fmla="*/ 8921 h 133612"/>
              <a:gd name="connsiteX3" fmla="*/ 391189 w 628345"/>
              <a:gd name="connsiteY3" fmla="*/ 4031 h 133612"/>
              <a:gd name="connsiteX4" fmla="*/ 501209 w 628345"/>
              <a:gd name="connsiteY4" fmla="*/ 40705 h 133612"/>
              <a:gd name="connsiteX5" fmla="*/ 599006 w 628345"/>
              <a:gd name="connsiteY5" fmla="*/ 104273 h 133612"/>
              <a:gd name="connsiteX6" fmla="*/ 628345 w 628345"/>
              <a:gd name="connsiteY6" fmla="*/ 128722 h 133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8345" h="133612">
                <a:moveTo>
                  <a:pt x="0" y="133612"/>
                </a:moveTo>
                <a:cubicBezTo>
                  <a:pt x="71310" y="78194"/>
                  <a:pt x="96983" y="66377"/>
                  <a:pt x="139361" y="45595"/>
                </a:cubicBezTo>
                <a:cubicBezTo>
                  <a:pt x="181740" y="24813"/>
                  <a:pt x="207410" y="20737"/>
                  <a:pt x="254271" y="8921"/>
                </a:cubicBezTo>
                <a:cubicBezTo>
                  <a:pt x="301132" y="-2895"/>
                  <a:pt x="350033" y="-1266"/>
                  <a:pt x="391189" y="4031"/>
                </a:cubicBezTo>
                <a:cubicBezTo>
                  <a:pt x="432345" y="9328"/>
                  <a:pt x="466573" y="23998"/>
                  <a:pt x="501209" y="40705"/>
                </a:cubicBezTo>
                <a:cubicBezTo>
                  <a:pt x="535845" y="57412"/>
                  <a:pt x="577817" y="89604"/>
                  <a:pt x="599006" y="104273"/>
                </a:cubicBezTo>
                <a:cubicBezTo>
                  <a:pt x="620195" y="118942"/>
                  <a:pt x="624270" y="123832"/>
                  <a:pt x="628345" y="128722"/>
                </a:cubicBezTo>
              </a:path>
            </a:pathLst>
          </a:custGeom>
          <a:noFill/>
          <a:ln>
            <a:solidFill>
              <a:srgbClr val="41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41" name="Straight Connector 140"/>
          <p:cNvCxnSpPr>
            <a:endCxn id="134" idx="2"/>
          </p:cNvCxnSpPr>
          <p:nvPr/>
        </p:nvCxnSpPr>
        <p:spPr>
          <a:xfrm flipH="1" flipV="1">
            <a:off x="1180011" y="2309978"/>
            <a:ext cx="4659872" cy="4213172"/>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42" name="Straight Connector 141"/>
          <p:cNvCxnSpPr>
            <a:endCxn id="135" idx="2"/>
          </p:cNvCxnSpPr>
          <p:nvPr/>
        </p:nvCxnSpPr>
        <p:spPr>
          <a:xfrm flipH="1" flipV="1">
            <a:off x="1880306" y="2277166"/>
            <a:ext cx="3951390" cy="4261747"/>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43" name="Straight Connector 142"/>
          <p:cNvCxnSpPr>
            <a:endCxn id="136" idx="2"/>
          </p:cNvCxnSpPr>
          <p:nvPr/>
        </p:nvCxnSpPr>
        <p:spPr>
          <a:xfrm flipH="1" flipV="1">
            <a:off x="2580867" y="2246697"/>
            <a:ext cx="3245348" cy="4301124"/>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44" name="Straight Connector 143"/>
          <p:cNvCxnSpPr>
            <a:endCxn id="137" idx="2"/>
          </p:cNvCxnSpPr>
          <p:nvPr/>
        </p:nvCxnSpPr>
        <p:spPr>
          <a:xfrm flipH="1" flipV="1">
            <a:off x="3279887" y="2234981"/>
            <a:ext cx="2534643" cy="4264516"/>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45" name="Straight Connector 144"/>
          <p:cNvCxnSpPr>
            <a:endCxn id="138" idx="2"/>
          </p:cNvCxnSpPr>
          <p:nvPr/>
        </p:nvCxnSpPr>
        <p:spPr>
          <a:xfrm flipH="1" flipV="1">
            <a:off x="3973370" y="2238240"/>
            <a:ext cx="1855251" cy="4299175"/>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46" name="Straight Connector 145"/>
          <p:cNvCxnSpPr>
            <a:endCxn id="139" idx="2"/>
          </p:cNvCxnSpPr>
          <p:nvPr/>
        </p:nvCxnSpPr>
        <p:spPr>
          <a:xfrm flipH="1" flipV="1">
            <a:off x="4677427" y="2230750"/>
            <a:ext cx="1155142" cy="4308163"/>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47" name="Straight Connector 146"/>
          <p:cNvCxnSpPr>
            <a:endCxn id="140" idx="2"/>
          </p:cNvCxnSpPr>
          <p:nvPr/>
        </p:nvCxnSpPr>
        <p:spPr>
          <a:xfrm flipH="1" flipV="1">
            <a:off x="5368469" y="2225181"/>
            <a:ext cx="464099" cy="4290958"/>
          </a:xfrm>
          <a:prstGeom prst="line">
            <a:avLst/>
          </a:prstGeom>
          <a:ln>
            <a:prstDash val="dash"/>
          </a:ln>
        </p:spPr>
        <p:style>
          <a:lnRef idx="1">
            <a:schemeClr val="accent1"/>
          </a:lnRef>
          <a:fillRef idx="0">
            <a:schemeClr val="accent1"/>
          </a:fillRef>
          <a:effectRef idx="0">
            <a:schemeClr val="accent1"/>
          </a:effectRef>
          <a:fontRef idx="minor">
            <a:schemeClr val="tx1"/>
          </a:fontRef>
        </p:style>
      </p:cxnSp>
      <p:pic>
        <p:nvPicPr>
          <p:cNvPr id="173" name="Picture 172"/>
          <p:cNvPicPr>
            <a:picLocks noChangeAspect="1"/>
          </p:cNvPicPr>
          <p:nvPr/>
        </p:nvPicPr>
        <p:blipFill rotWithShape="1">
          <a:blip r:embed="rId2">
            <a:extLst>
              <a:ext uri="{28A0092B-C50C-407E-A947-70E740481C1C}">
                <a14:useLocalDpi xmlns:a14="http://schemas.microsoft.com/office/drawing/2010/main" val="0"/>
              </a:ext>
            </a:extLst>
          </a:blip>
          <a:srcRect l="85424" t="22346" r="8731" b="25770"/>
          <a:stretch/>
        </p:blipFill>
        <p:spPr>
          <a:xfrm>
            <a:off x="908430" y="2682873"/>
            <a:ext cx="549552" cy="3383754"/>
          </a:xfrm>
          <a:prstGeom prst="rect">
            <a:avLst/>
          </a:prstGeom>
        </p:spPr>
      </p:pic>
      <p:sp>
        <p:nvSpPr>
          <p:cNvPr id="174" name="Freeform 173"/>
          <p:cNvSpPr/>
          <p:nvPr/>
        </p:nvSpPr>
        <p:spPr>
          <a:xfrm rot="10800000">
            <a:off x="950535" y="2740753"/>
            <a:ext cx="455550" cy="3255133"/>
          </a:xfrm>
          <a:custGeom>
            <a:avLst/>
            <a:gdLst>
              <a:gd name="connsiteX0" fmla="*/ 12700 w 381000"/>
              <a:gd name="connsiteY0" fmla="*/ 114300 h 2387600"/>
              <a:gd name="connsiteX1" fmla="*/ 0 w 381000"/>
              <a:gd name="connsiteY1" fmla="*/ 2273300 h 2387600"/>
              <a:gd name="connsiteX2" fmla="*/ 82550 w 381000"/>
              <a:gd name="connsiteY2" fmla="*/ 2368550 h 2387600"/>
              <a:gd name="connsiteX3" fmla="*/ 171450 w 381000"/>
              <a:gd name="connsiteY3" fmla="*/ 2387600 h 2387600"/>
              <a:gd name="connsiteX4" fmla="*/ 260350 w 381000"/>
              <a:gd name="connsiteY4" fmla="*/ 2362200 h 2387600"/>
              <a:gd name="connsiteX5" fmla="*/ 336550 w 381000"/>
              <a:gd name="connsiteY5" fmla="*/ 2324100 h 2387600"/>
              <a:gd name="connsiteX6" fmla="*/ 355600 w 381000"/>
              <a:gd name="connsiteY6" fmla="*/ 2260600 h 2387600"/>
              <a:gd name="connsiteX7" fmla="*/ 381000 w 381000"/>
              <a:gd name="connsiteY7" fmla="*/ 114300 h 2387600"/>
              <a:gd name="connsiteX8" fmla="*/ 323850 w 381000"/>
              <a:gd name="connsiteY8" fmla="*/ 38100 h 2387600"/>
              <a:gd name="connsiteX9" fmla="*/ 234950 w 381000"/>
              <a:gd name="connsiteY9" fmla="*/ 12700 h 2387600"/>
              <a:gd name="connsiteX10" fmla="*/ 165100 w 381000"/>
              <a:gd name="connsiteY10" fmla="*/ 0 h 2387600"/>
              <a:gd name="connsiteX11" fmla="*/ 101600 w 381000"/>
              <a:gd name="connsiteY11" fmla="*/ 12700 h 2387600"/>
              <a:gd name="connsiteX12" fmla="*/ 12700 w 381000"/>
              <a:gd name="connsiteY12" fmla="*/ 114300 h 238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000" h="2387600">
                <a:moveTo>
                  <a:pt x="12700" y="114300"/>
                </a:moveTo>
                <a:cubicBezTo>
                  <a:pt x="8467" y="833967"/>
                  <a:pt x="4233" y="1553633"/>
                  <a:pt x="0" y="2273300"/>
                </a:cubicBezTo>
                <a:lnTo>
                  <a:pt x="82550" y="2368550"/>
                </a:lnTo>
                <a:lnTo>
                  <a:pt x="171450" y="2387600"/>
                </a:lnTo>
                <a:lnTo>
                  <a:pt x="260350" y="2362200"/>
                </a:lnTo>
                <a:lnTo>
                  <a:pt x="336550" y="2324100"/>
                </a:lnTo>
                <a:lnTo>
                  <a:pt x="355600" y="2260600"/>
                </a:lnTo>
                <a:lnTo>
                  <a:pt x="381000" y="114300"/>
                </a:lnTo>
                <a:lnTo>
                  <a:pt x="323850" y="38100"/>
                </a:lnTo>
                <a:lnTo>
                  <a:pt x="234950" y="12700"/>
                </a:lnTo>
                <a:lnTo>
                  <a:pt x="165100" y="0"/>
                </a:lnTo>
                <a:lnTo>
                  <a:pt x="101600" y="12700"/>
                </a:lnTo>
                <a:lnTo>
                  <a:pt x="12700" y="114300"/>
                </a:lnTo>
                <a:close/>
              </a:path>
            </a:pathLst>
          </a:cu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5" name="Freeform 174"/>
          <p:cNvSpPr/>
          <p:nvPr/>
        </p:nvSpPr>
        <p:spPr>
          <a:xfrm rot="16200000">
            <a:off x="707616" y="5600001"/>
            <a:ext cx="639609" cy="105288"/>
          </a:xfrm>
          <a:custGeom>
            <a:avLst/>
            <a:gdLst>
              <a:gd name="connsiteX0" fmla="*/ 0 w 628345"/>
              <a:gd name="connsiteY0" fmla="*/ 133194 h 133194"/>
              <a:gd name="connsiteX1" fmla="*/ 139361 w 628345"/>
              <a:gd name="connsiteY1" fmla="*/ 45177 h 133194"/>
              <a:gd name="connsiteX2" fmla="*/ 273831 w 628345"/>
              <a:gd name="connsiteY2" fmla="*/ 6058 h 133194"/>
              <a:gd name="connsiteX3" fmla="*/ 374073 w 628345"/>
              <a:gd name="connsiteY3" fmla="*/ 3613 h 133194"/>
              <a:gd name="connsiteX4" fmla="*/ 501209 w 628345"/>
              <a:gd name="connsiteY4" fmla="*/ 40287 h 133194"/>
              <a:gd name="connsiteX5" fmla="*/ 599006 w 628345"/>
              <a:gd name="connsiteY5" fmla="*/ 103855 h 133194"/>
              <a:gd name="connsiteX6" fmla="*/ 628345 w 628345"/>
              <a:gd name="connsiteY6" fmla="*/ 128304 h 133194"/>
              <a:gd name="connsiteX0" fmla="*/ 0 w 628345"/>
              <a:gd name="connsiteY0" fmla="*/ 133194 h 133194"/>
              <a:gd name="connsiteX1" fmla="*/ 139361 w 628345"/>
              <a:gd name="connsiteY1" fmla="*/ 45177 h 133194"/>
              <a:gd name="connsiteX2" fmla="*/ 273831 w 628345"/>
              <a:gd name="connsiteY2" fmla="*/ 6058 h 133194"/>
              <a:gd name="connsiteX3" fmla="*/ 374073 w 628345"/>
              <a:gd name="connsiteY3" fmla="*/ 3613 h 133194"/>
              <a:gd name="connsiteX4" fmla="*/ 501209 w 628345"/>
              <a:gd name="connsiteY4" fmla="*/ 40287 h 133194"/>
              <a:gd name="connsiteX5" fmla="*/ 599006 w 628345"/>
              <a:gd name="connsiteY5" fmla="*/ 103855 h 133194"/>
              <a:gd name="connsiteX6" fmla="*/ 628345 w 628345"/>
              <a:gd name="connsiteY6" fmla="*/ 128304 h 133194"/>
              <a:gd name="connsiteX0" fmla="*/ 0 w 628345"/>
              <a:gd name="connsiteY0" fmla="*/ 133194 h 133194"/>
              <a:gd name="connsiteX1" fmla="*/ 139361 w 628345"/>
              <a:gd name="connsiteY1" fmla="*/ 45177 h 133194"/>
              <a:gd name="connsiteX2" fmla="*/ 273831 w 628345"/>
              <a:gd name="connsiteY2" fmla="*/ 6058 h 133194"/>
              <a:gd name="connsiteX3" fmla="*/ 374073 w 628345"/>
              <a:gd name="connsiteY3" fmla="*/ 3613 h 133194"/>
              <a:gd name="connsiteX4" fmla="*/ 501209 w 628345"/>
              <a:gd name="connsiteY4" fmla="*/ 40287 h 133194"/>
              <a:gd name="connsiteX5" fmla="*/ 599006 w 628345"/>
              <a:gd name="connsiteY5" fmla="*/ 103855 h 133194"/>
              <a:gd name="connsiteX6" fmla="*/ 628345 w 628345"/>
              <a:gd name="connsiteY6" fmla="*/ 128304 h 133194"/>
              <a:gd name="connsiteX0" fmla="*/ 0 w 628345"/>
              <a:gd name="connsiteY0" fmla="*/ 134931 h 134931"/>
              <a:gd name="connsiteX1" fmla="*/ 139361 w 628345"/>
              <a:gd name="connsiteY1" fmla="*/ 46914 h 134931"/>
              <a:gd name="connsiteX2" fmla="*/ 273831 w 628345"/>
              <a:gd name="connsiteY2" fmla="*/ 7795 h 134931"/>
              <a:gd name="connsiteX3" fmla="*/ 396078 w 628345"/>
              <a:gd name="connsiteY3" fmla="*/ 2905 h 134931"/>
              <a:gd name="connsiteX4" fmla="*/ 501209 w 628345"/>
              <a:gd name="connsiteY4" fmla="*/ 42024 h 134931"/>
              <a:gd name="connsiteX5" fmla="*/ 599006 w 628345"/>
              <a:gd name="connsiteY5" fmla="*/ 105592 h 134931"/>
              <a:gd name="connsiteX6" fmla="*/ 628345 w 628345"/>
              <a:gd name="connsiteY6" fmla="*/ 130041 h 134931"/>
              <a:gd name="connsiteX0" fmla="*/ 0 w 628345"/>
              <a:gd name="connsiteY0" fmla="*/ 138187 h 138187"/>
              <a:gd name="connsiteX1" fmla="*/ 139361 w 628345"/>
              <a:gd name="connsiteY1" fmla="*/ 50170 h 138187"/>
              <a:gd name="connsiteX2" fmla="*/ 273831 w 628345"/>
              <a:gd name="connsiteY2" fmla="*/ 11051 h 138187"/>
              <a:gd name="connsiteX3" fmla="*/ 396078 w 628345"/>
              <a:gd name="connsiteY3" fmla="*/ 6161 h 138187"/>
              <a:gd name="connsiteX4" fmla="*/ 501209 w 628345"/>
              <a:gd name="connsiteY4" fmla="*/ 45280 h 138187"/>
              <a:gd name="connsiteX5" fmla="*/ 599006 w 628345"/>
              <a:gd name="connsiteY5" fmla="*/ 108848 h 138187"/>
              <a:gd name="connsiteX6" fmla="*/ 628345 w 628345"/>
              <a:gd name="connsiteY6" fmla="*/ 133297 h 138187"/>
              <a:gd name="connsiteX0" fmla="*/ 0 w 628345"/>
              <a:gd name="connsiteY0" fmla="*/ 136365 h 136365"/>
              <a:gd name="connsiteX1" fmla="*/ 139361 w 628345"/>
              <a:gd name="connsiteY1" fmla="*/ 48348 h 136365"/>
              <a:gd name="connsiteX2" fmla="*/ 273831 w 628345"/>
              <a:gd name="connsiteY2" fmla="*/ 9229 h 136365"/>
              <a:gd name="connsiteX3" fmla="*/ 391189 w 628345"/>
              <a:gd name="connsiteY3" fmla="*/ 6784 h 136365"/>
              <a:gd name="connsiteX4" fmla="*/ 501209 w 628345"/>
              <a:gd name="connsiteY4" fmla="*/ 43458 h 136365"/>
              <a:gd name="connsiteX5" fmla="*/ 599006 w 628345"/>
              <a:gd name="connsiteY5" fmla="*/ 107026 h 136365"/>
              <a:gd name="connsiteX6" fmla="*/ 628345 w 628345"/>
              <a:gd name="connsiteY6" fmla="*/ 131475 h 136365"/>
              <a:gd name="connsiteX0" fmla="*/ 0 w 628345"/>
              <a:gd name="connsiteY0" fmla="*/ 133195 h 133195"/>
              <a:gd name="connsiteX1" fmla="*/ 139361 w 628345"/>
              <a:gd name="connsiteY1" fmla="*/ 45178 h 133195"/>
              <a:gd name="connsiteX2" fmla="*/ 242047 w 628345"/>
              <a:gd name="connsiteY2" fmla="*/ 6059 h 133195"/>
              <a:gd name="connsiteX3" fmla="*/ 391189 w 628345"/>
              <a:gd name="connsiteY3" fmla="*/ 3614 h 133195"/>
              <a:gd name="connsiteX4" fmla="*/ 501209 w 628345"/>
              <a:gd name="connsiteY4" fmla="*/ 40288 h 133195"/>
              <a:gd name="connsiteX5" fmla="*/ 599006 w 628345"/>
              <a:gd name="connsiteY5" fmla="*/ 103856 h 133195"/>
              <a:gd name="connsiteX6" fmla="*/ 628345 w 628345"/>
              <a:gd name="connsiteY6" fmla="*/ 128305 h 133195"/>
              <a:gd name="connsiteX0" fmla="*/ 0 w 628345"/>
              <a:gd name="connsiteY0" fmla="*/ 132209 h 132209"/>
              <a:gd name="connsiteX1" fmla="*/ 139361 w 628345"/>
              <a:gd name="connsiteY1" fmla="*/ 44192 h 132209"/>
              <a:gd name="connsiteX2" fmla="*/ 254271 w 628345"/>
              <a:gd name="connsiteY2" fmla="*/ 7518 h 132209"/>
              <a:gd name="connsiteX3" fmla="*/ 391189 w 628345"/>
              <a:gd name="connsiteY3" fmla="*/ 2628 h 132209"/>
              <a:gd name="connsiteX4" fmla="*/ 501209 w 628345"/>
              <a:gd name="connsiteY4" fmla="*/ 39302 h 132209"/>
              <a:gd name="connsiteX5" fmla="*/ 599006 w 628345"/>
              <a:gd name="connsiteY5" fmla="*/ 102870 h 132209"/>
              <a:gd name="connsiteX6" fmla="*/ 628345 w 628345"/>
              <a:gd name="connsiteY6" fmla="*/ 127319 h 132209"/>
              <a:gd name="connsiteX0" fmla="*/ 0 w 628345"/>
              <a:gd name="connsiteY0" fmla="*/ 133612 h 133612"/>
              <a:gd name="connsiteX1" fmla="*/ 139361 w 628345"/>
              <a:gd name="connsiteY1" fmla="*/ 45595 h 133612"/>
              <a:gd name="connsiteX2" fmla="*/ 254271 w 628345"/>
              <a:gd name="connsiteY2" fmla="*/ 8921 h 133612"/>
              <a:gd name="connsiteX3" fmla="*/ 391189 w 628345"/>
              <a:gd name="connsiteY3" fmla="*/ 4031 h 133612"/>
              <a:gd name="connsiteX4" fmla="*/ 501209 w 628345"/>
              <a:gd name="connsiteY4" fmla="*/ 40705 h 133612"/>
              <a:gd name="connsiteX5" fmla="*/ 599006 w 628345"/>
              <a:gd name="connsiteY5" fmla="*/ 104273 h 133612"/>
              <a:gd name="connsiteX6" fmla="*/ 628345 w 628345"/>
              <a:gd name="connsiteY6" fmla="*/ 128722 h 133612"/>
              <a:gd name="connsiteX0" fmla="*/ 0 w 628345"/>
              <a:gd name="connsiteY0" fmla="*/ 133612 h 133612"/>
              <a:gd name="connsiteX1" fmla="*/ 139361 w 628345"/>
              <a:gd name="connsiteY1" fmla="*/ 45595 h 133612"/>
              <a:gd name="connsiteX2" fmla="*/ 254271 w 628345"/>
              <a:gd name="connsiteY2" fmla="*/ 8921 h 133612"/>
              <a:gd name="connsiteX3" fmla="*/ 391189 w 628345"/>
              <a:gd name="connsiteY3" fmla="*/ 4031 h 133612"/>
              <a:gd name="connsiteX4" fmla="*/ 501209 w 628345"/>
              <a:gd name="connsiteY4" fmla="*/ 40705 h 133612"/>
              <a:gd name="connsiteX5" fmla="*/ 599006 w 628345"/>
              <a:gd name="connsiteY5" fmla="*/ 104273 h 133612"/>
              <a:gd name="connsiteX6" fmla="*/ 628345 w 628345"/>
              <a:gd name="connsiteY6" fmla="*/ 128722 h 133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8345" h="133612">
                <a:moveTo>
                  <a:pt x="0" y="133612"/>
                </a:moveTo>
                <a:cubicBezTo>
                  <a:pt x="71310" y="78194"/>
                  <a:pt x="96983" y="66377"/>
                  <a:pt x="139361" y="45595"/>
                </a:cubicBezTo>
                <a:cubicBezTo>
                  <a:pt x="181740" y="24813"/>
                  <a:pt x="207410" y="20737"/>
                  <a:pt x="254271" y="8921"/>
                </a:cubicBezTo>
                <a:cubicBezTo>
                  <a:pt x="301132" y="-2895"/>
                  <a:pt x="350033" y="-1266"/>
                  <a:pt x="391189" y="4031"/>
                </a:cubicBezTo>
                <a:cubicBezTo>
                  <a:pt x="432345" y="9328"/>
                  <a:pt x="466573" y="23998"/>
                  <a:pt x="501209" y="40705"/>
                </a:cubicBezTo>
                <a:cubicBezTo>
                  <a:pt x="535845" y="57412"/>
                  <a:pt x="577817" y="89604"/>
                  <a:pt x="599006" y="104273"/>
                </a:cubicBezTo>
                <a:cubicBezTo>
                  <a:pt x="620195" y="118942"/>
                  <a:pt x="624270" y="123832"/>
                  <a:pt x="628345" y="128722"/>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6" name="Freeform 175"/>
          <p:cNvSpPr/>
          <p:nvPr/>
        </p:nvSpPr>
        <p:spPr>
          <a:xfrm rot="16565113">
            <a:off x="707015" y="4960392"/>
            <a:ext cx="639609" cy="105288"/>
          </a:xfrm>
          <a:custGeom>
            <a:avLst/>
            <a:gdLst>
              <a:gd name="connsiteX0" fmla="*/ 0 w 628345"/>
              <a:gd name="connsiteY0" fmla="*/ 133194 h 133194"/>
              <a:gd name="connsiteX1" fmla="*/ 139361 w 628345"/>
              <a:gd name="connsiteY1" fmla="*/ 45177 h 133194"/>
              <a:gd name="connsiteX2" fmla="*/ 273831 w 628345"/>
              <a:gd name="connsiteY2" fmla="*/ 6058 h 133194"/>
              <a:gd name="connsiteX3" fmla="*/ 374073 w 628345"/>
              <a:gd name="connsiteY3" fmla="*/ 3613 h 133194"/>
              <a:gd name="connsiteX4" fmla="*/ 501209 w 628345"/>
              <a:gd name="connsiteY4" fmla="*/ 40287 h 133194"/>
              <a:gd name="connsiteX5" fmla="*/ 599006 w 628345"/>
              <a:gd name="connsiteY5" fmla="*/ 103855 h 133194"/>
              <a:gd name="connsiteX6" fmla="*/ 628345 w 628345"/>
              <a:gd name="connsiteY6" fmla="*/ 128304 h 133194"/>
              <a:gd name="connsiteX0" fmla="*/ 0 w 628345"/>
              <a:gd name="connsiteY0" fmla="*/ 133194 h 133194"/>
              <a:gd name="connsiteX1" fmla="*/ 139361 w 628345"/>
              <a:gd name="connsiteY1" fmla="*/ 45177 h 133194"/>
              <a:gd name="connsiteX2" fmla="*/ 273831 w 628345"/>
              <a:gd name="connsiteY2" fmla="*/ 6058 h 133194"/>
              <a:gd name="connsiteX3" fmla="*/ 374073 w 628345"/>
              <a:gd name="connsiteY3" fmla="*/ 3613 h 133194"/>
              <a:gd name="connsiteX4" fmla="*/ 501209 w 628345"/>
              <a:gd name="connsiteY4" fmla="*/ 40287 h 133194"/>
              <a:gd name="connsiteX5" fmla="*/ 599006 w 628345"/>
              <a:gd name="connsiteY5" fmla="*/ 103855 h 133194"/>
              <a:gd name="connsiteX6" fmla="*/ 628345 w 628345"/>
              <a:gd name="connsiteY6" fmla="*/ 128304 h 133194"/>
              <a:gd name="connsiteX0" fmla="*/ 0 w 628345"/>
              <a:gd name="connsiteY0" fmla="*/ 133194 h 133194"/>
              <a:gd name="connsiteX1" fmla="*/ 139361 w 628345"/>
              <a:gd name="connsiteY1" fmla="*/ 45177 h 133194"/>
              <a:gd name="connsiteX2" fmla="*/ 273831 w 628345"/>
              <a:gd name="connsiteY2" fmla="*/ 6058 h 133194"/>
              <a:gd name="connsiteX3" fmla="*/ 374073 w 628345"/>
              <a:gd name="connsiteY3" fmla="*/ 3613 h 133194"/>
              <a:gd name="connsiteX4" fmla="*/ 501209 w 628345"/>
              <a:gd name="connsiteY4" fmla="*/ 40287 h 133194"/>
              <a:gd name="connsiteX5" fmla="*/ 599006 w 628345"/>
              <a:gd name="connsiteY5" fmla="*/ 103855 h 133194"/>
              <a:gd name="connsiteX6" fmla="*/ 628345 w 628345"/>
              <a:gd name="connsiteY6" fmla="*/ 128304 h 133194"/>
              <a:gd name="connsiteX0" fmla="*/ 0 w 628345"/>
              <a:gd name="connsiteY0" fmla="*/ 134931 h 134931"/>
              <a:gd name="connsiteX1" fmla="*/ 139361 w 628345"/>
              <a:gd name="connsiteY1" fmla="*/ 46914 h 134931"/>
              <a:gd name="connsiteX2" fmla="*/ 273831 w 628345"/>
              <a:gd name="connsiteY2" fmla="*/ 7795 h 134931"/>
              <a:gd name="connsiteX3" fmla="*/ 396078 w 628345"/>
              <a:gd name="connsiteY3" fmla="*/ 2905 h 134931"/>
              <a:gd name="connsiteX4" fmla="*/ 501209 w 628345"/>
              <a:gd name="connsiteY4" fmla="*/ 42024 h 134931"/>
              <a:gd name="connsiteX5" fmla="*/ 599006 w 628345"/>
              <a:gd name="connsiteY5" fmla="*/ 105592 h 134931"/>
              <a:gd name="connsiteX6" fmla="*/ 628345 w 628345"/>
              <a:gd name="connsiteY6" fmla="*/ 130041 h 134931"/>
              <a:gd name="connsiteX0" fmla="*/ 0 w 628345"/>
              <a:gd name="connsiteY0" fmla="*/ 138187 h 138187"/>
              <a:gd name="connsiteX1" fmla="*/ 139361 w 628345"/>
              <a:gd name="connsiteY1" fmla="*/ 50170 h 138187"/>
              <a:gd name="connsiteX2" fmla="*/ 273831 w 628345"/>
              <a:gd name="connsiteY2" fmla="*/ 11051 h 138187"/>
              <a:gd name="connsiteX3" fmla="*/ 396078 w 628345"/>
              <a:gd name="connsiteY3" fmla="*/ 6161 h 138187"/>
              <a:gd name="connsiteX4" fmla="*/ 501209 w 628345"/>
              <a:gd name="connsiteY4" fmla="*/ 45280 h 138187"/>
              <a:gd name="connsiteX5" fmla="*/ 599006 w 628345"/>
              <a:gd name="connsiteY5" fmla="*/ 108848 h 138187"/>
              <a:gd name="connsiteX6" fmla="*/ 628345 w 628345"/>
              <a:gd name="connsiteY6" fmla="*/ 133297 h 138187"/>
              <a:gd name="connsiteX0" fmla="*/ 0 w 628345"/>
              <a:gd name="connsiteY0" fmla="*/ 136365 h 136365"/>
              <a:gd name="connsiteX1" fmla="*/ 139361 w 628345"/>
              <a:gd name="connsiteY1" fmla="*/ 48348 h 136365"/>
              <a:gd name="connsiteX2" fmla="*/ 273831 w 628345"/>
              <a:gd name="connsiteY2" fmla="*/ 9229 h 136365"/>
              <a:gd name="connsiteX3" fmla="*/ 391189 w 628345"/>
              <a:gd name="connsiteY3" fmla="*/ 6784 h 136365"/>
              <a:gd name="connsiteX4" fmla="*/ 501209 w 628345"/>
              <a:gd name="connsiteY4" fmla="*/ 43458 h 136365"/>
              <a:gd name="connsiteX5" fmla="*/ 599006 w 628345"/>
              <a:gd name="connsiteY5" fmla="*/ 107026 h 136365"/>
              <a:gd name="connsiteX6" fmla="*/ 628345 w 628345"/>
              <a:gd name="connsiteY6" fmla="*/ 131475 h 136365"/>
              <a:gd name="connsiteX0" fmla="*/ 0 w 628345"/>
              <a:gd name="connsiteY0" fmla="*/ 133195 h 133195"/>
              <a:gd name="connsiteX1" fmla="*/ 139361 w 628345"/>
              <a:gd name="connsiteY1" fmla="*/ 45178 h 133195"/>
              <a:gd name="connsiteX2" fmla="*/ 242047 w 628345"/>
              <a:gd name="connsiteY2" fmla="*/ 6059 h 133195"/>
              <a:gd name="connsiteX3" fmla="*/ 391189 w 628345"/>
              <a:gd name="connsiteY3" fmla="*/ 3614 h 133195"/>
              <a:gd name="connsiteX4" fmla="*/ 501209 w 628345"/>
              <a:gd name="connsiteY4" fmla="*/ 40288 h 133195"/>
              <a:gd name="connsiteX5" fmla="*/ 599006 w 628345"/>
              <a:gd name="connsiteY5" fmla="*/ 103856 h 133195"/>
              <a:gd name="connsiteX6" fmla="*/ 628345 w 628345"/>
              <a:gd name="connsiteY6" fmla="*/ 128305 h 133195"/>
              <a:gd name="connsiteX0" fmla="*/ 0 w 628345"/>
              <a:gd name="connsiteY0" fmla="*/ 132209 h 132209"/>
              <a:gd name="connsiteX1" fmla="*/ 139361 w 628345"/>
              <a:gd name="connsiteY1" fmla="*/ 44192 h 132209"/>
              <a:gd name="connsiteX2" fmla="*/ 254271 w 628345"/>
              <a:gd name="connsiteY2" fmla="*/ 7518 h 132209"/>
              <a:gd name="connsiteX3" fmla="*/ 391189 w 628345"/>
              <a:gd name="connsiteY3" fmla="*/ 2628 h 132209"/>
              <a:gd name="connsiteX4" fmla="*/ 501209 w 628345"/>
              <a:gd name="connsiteY4" fmla="*/ 39302 h 132209"/>
              <a:gd name="connsiteX5" fmla="*/ 599006 w 628345"/>
              <a:gd name="connsiteY5" fmla="*/ 102870 h 132209"/>
              <a:gd name="connsiteX6" fmla="*/ 628345 w 628345"/>
              <a:gd name="connsiteY6" fmla="*/ 127319 h 132209"/>
              <a:gd name="connsiteX0" fmla="*/ 0 w 628345"/>
              <a:gd name="connsiteY0" fmla="*/ 133612 h 133612"/>
              <a:gd name="connsiteX1" fmla="*/ 139361 w 628345"/>
              <a:gd name="connsiteY1" fmla="*/ 45595 h 133612"/>
              <a:gd name="connsiteX2" fmla="*/ 254271 w 628345"/>
              <a:gd name="connsiteY2" fmla="*/ 8921 h 133612"/>
              <a:gd name="connsiteX3" fmla="*/ 391189 w 628345"/>
              <a:gd name="connsiteY3" fmla="*/ 4031 h 133612"/>
              <a:gd name="connsiteX4" fmla="*/ 501209 w 628345"/>
              <a:gd name="connsiteY4" fmla="*/ 40705 h 133612"/>
              <a:gd name="connsiteX5" fmla="*/ 599006 w 628345"/>
              <a:gd name="connsiteY5" fmla="*/ 104273 h 133612"/>
              <a:gd name="connsiteX6" fmla="*/ 628345 w 628345"/>
              <a:gd name="connsiteY6" fmla="*/ 128722 h 133612"/>
              <a:gd name="connsiteX0" fmla="*/ 0 w 628345"/>
              <a:gd name="connsiteY0" fmla="*/ 133612 h 133612"/>
              <a:gd name="connsiteX1" fmla="*/ 139361 w 628345"/>
              <a:gd name="connsiteY1" fmla="*/ 45595 h 133612"/>
              <a:gd name="connsiteX2" fmla="*/ 254271 w 628345"/>
              <a:gd name="connsiteY2" fmla="*/ 8921 h 133612"/>
              <a:gd name="connsiteX3" fmla="*/ 391189 w 628345"/>
              <a:gd name="connsiteY3" fmla="*/ 4031 h 133612"/>
              <a:gd name="connsiteX4" fmla="*/ 501209 w 628345"/>
              <a:gd name="connsiteY4" fmla="*/ 40705 h 133612"/>
              <a:gd name="connsiteX5" fmla="*/ 599006 w 628345"/>
              <a:gd name="connsiteY5" fmla="*/ 104273 h 133612"/>
              <a:gd name="connsiteX6" fmla="*/ 628345 w 628345"/>
              <a:gd name="connsiteY6" fmla="*/ 128722 h 133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8345" h="133612">
                <a:moveTo>
                  <a:pt x="0" y="133612"/>
                </a:moveTo>
                <a:cubicBezTo>
                  <a:pt x="71310" y="78194"/>
                  <a:pt x="96983" y="66377"/>
                  <a:pt x="139361" y="45595"/>
                </a:cubicBezTo>
                <a:cubicBezTo>
                  <a:pt x="181740" y="24813"/>
                  <a:pt x="207410" y="20737"/>
                  <a:pt x="254271" y="8921"/>
                </a:cubicBezTo>
                <a:cubicBezTo>
                  <a:pt x="301132" y="-2895"/>
                  <a:pt x="350033" y="-1266"/>
                  <a:pt x="391189" y="4031"/>
                </a:cubicBezTo>
                <a:cubicBezTo>
                  <a:pt x="432345" y="9328"/>
                  <a:pt x="466573" y="23998"/>
                  <a:pt x="501209" y="40705"/>
                </a:cubicBezTo>
                <a:cubicBezTo>
                  <a:pt x="535845" y="57412"/>
                  <a:pt x="577817" y="89604"/>
                  <a:pt x="599006" y="104273"/>
                </a:cubicBezTo>
                <a:cubicBezTo>
                  <a:pt x="620195" y="118942"/>
                  <a:pt x="624270" y="123832"/>
                  <a:pt x="628345" y="128722"/>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7" name="Freeform 176"/>
          <p:cNvSpPr/>
          <p:nvPr/>
        </p:nvSpPr>
        <p:spPr>
          <a:xfrm rot="16526042">
            <a:off x="710825" y="4344432"/>
            <a:ext cx="639609" cy="105288"/>
          </a:xfrm>
          <a:custGeom>
            <a:avLst/>
            <a:gdLst>
              <a:gd name="connsiteX0" fmla="*/ 0 w 628345"/>
              <a:gd name="connsiteY0" fmla="*/ 133194 h 133194"/>
              <a:gd name="connsiteX1" fmla="*/ 139361 w 628345"/>
              <a:gd name="connsiteY1" fmla="*/ 45177 h 133194"/>
              <a:gd name="connsiteX2" fmla="*/ 273831 w 628345"/>
              <a:gd name="connsiteY2" fmla="*/ 6058 h 133194"/>
              <a:gd name="connsiteX3" fmla="*/ 374073 w 628345"/>
              <a:gd name="connsiteY3" fmla="*/ 3613 h 133194"/>
              <a:gd name="connsiteX4" fmla="*/ 501209 w 628345"/>
              <a:gd name="connsiteY4" fmla="*/ 40287 h 133194"/>
              <a:gd name="connsiteX5" fmla="*/ 599006 w 628345"/>
              <a:gd name="connsiteY5" fmla="*/ 103855 h 133194"/>
              <a:gd name="connsiteX6" fmla="*/ 628345 w 628345"/>
              <a:gd name="connsiteY6" fmla="*/ 128304 h 133194"/>
              <a:gd name="connsiteX0" fmla="*/ 0 w 628345"/>
              <a:gd name="connsiteY0" fmla="*/ 133194 h 133194"/>
              <a:gd name="connsiteX1" fmla="*/ 139361 w 628345"/>
              <a:gd name="connsiteY1" fmla="*/ 45177 h 133194"/>
              <a:gd name="connsiteX2" fmla="*/ 273831 w 628345"/>
              <a:gd name="connsiteY2" fmla="*/ 6058 h 133194"/>
              <a:gd name="connsiteX3" fmla="*/ 374073 w 628345"/>
              <a:gd name="connsiteY3" fmla="*/ 3613 h 133194"/>
              <a:gd name="connsiteX4" fmla="*/ 501209 w 628345"/>
              <a:gd name="connsiteY4" fmla="*/ 40287 h 133194"/>
              <a:gd name="connsiteX5" fmla="*/ 599006 w 628345"/>
              <a:gd name="connsiteY5" fmla="*/ 103855 h 133194"/>
              <a:gd name="connsiteX6" fmla="*/ 628345 w 628345"/>
              <a:gd name="connsiteY6" fmla="*/ 128304 h 133194"/>
              <a:gd name="connsiteX0" fmla="*/ 0 w 628345"/>
              <a:gd name="connsiteY0" fmla="*/ 133194 h 133194"/>
              <a:gd name="connsiteX1" fmla="*/ 139361 w 628345"/>
              <a:gd name="connsiteY1" fmla="*/ 45177 h 133194"/>
              <a:gd name="connsiteX2" fmla="*/ 273831 w 628345"/>
              <a:gd name="connsiteY2" fmla="*/ 6058 h 133194"/>
              <a:gd name="connsiteX3" fmla="*/ 374073 w 628345"/>
              <a:gd name="connsiteY3" fmla="*/ 3613 h 133194"/>
              <a:gd name="connsiteX4" fmla="*/ 501209 w 628345"/>
              <a:gd name="connsiteY4" fmla="*/ 40287 h 133194"/>
              <a:gd name="connsiteX5" fmla="*/ 599006 w 628345"/>
              <a:gd name="connsiteY5" fmla="*/ 103855 h 133194"/>
              <a:gd name="connsiteX6" fmla="*/ 628345 w 628345"/>
              <a:gd name="connsiteY6" fmla="*/ 128304 h 133194"/>
              <a:gd name="connsiteX0" fmla="*/ 0 w 628345"/>
              <a:gd name="connsiteY0" fmla="*/ 134931 h 134931"/>
              <a:gd name="connsiteX1" fmla="*/ 139361 w 628345"/>
              <a:gd name="connsiteY1" fmla="*/ 46914 h 134931"/>
              <a:gd name="connsiteX2" fmla="*/ 273831 w 628345"/>
              <a:gd name="connsiteY2" fmla="*/ 7795 h 134931"/>
              <a:gd name="connsiteX3" fmla="*/ 396078 w 628345"/>
              <a:gd name="connsiteY3" fmla="*/ 2905 h 134931"/>
              <a:gd name="connsiteX4" fmla="*/ 501209 w 628345"/>
              <a:gd name="connsiteY4" fmla="*/ 42024 h 134931"/>
              <a:gd name="connsiteX5" fmla="*/ 599006 w 628345"/>
              <a:gd name="connsiteY5" fmla="*/ 105592 h 134931"/>
              <a:gd name="connsiteX6" fmla="*/ 628345 w 628345"/>
              <a:gd name="connsiteY6" fmla="*/ 130041 h 134931"/>
              <a:gd name="connsiteX0" fmla="*/ 0 w 628345"/>
              <a:gd name="connsiteY0" fmla="*/ 138187 h 138187"/>
              <a:gd name="connsiteX1" fmla="*/ 139361 w 628345"/>
              <a:gd name="connsiteY1" fmla="*/ 50170 h 138187"/>
              <a:gd name="connsiteX2" fmla="*/ 273831 w 628345"/>
              <a:gd name="connsiteY2" fmla="*/ 11051 h 138187"/>
              <a:gd name="connsiteX3" fmla="*/ 396078 w 628345"/>
              <a:gd name="connsiteY3" fmla="*/ 6161 h 138187"/>
              <a:gd name="connsiteX4" fmla="*/ 501209 w 628345"/>
              <a:gd name="connsiteY4" fmla="*/ 45280 h 138187"/>
              <a:gd name="connsiteX5" fmla="*/ 599006 w 628345"/>
              <a:gd name="connsiteY5" fmla="*/ 108848 h 138187"/>
              <a:gd name="connsiteX6" fmla="*/ 628345 w 628345"/>
              <a:gd name="connsiteY6" fmla="*/ 133297 h 138187"/>
              <a:gd name="connsiteX0" fmla="*/ 0 w 628345"/>
              <a:gd name="connsiteY0" fmla="*/ 136365 h 136365"/>
              <a:gd name="connsiteX1" fmla="*/ 139361 w 628345"/>
              <a:gd name="connsiteY1" fmla="*/ 48348 h 136365"/>
              <a:gd name="connsiteX2" fmla="*/ 273831 w 628345"/>
              <a:gd name="connsiteY2" fmla="*/ 9229 h 136365"/>
              <a:gd name="connsiteX3" fmla="*/ 391189 w 628345"/>
              <a:gd name="connsiteY3" fmla="*/ 6784 h 136365"/>
              <a:gd name="connsiteX4" fmla="*/ 501209 w 628345"/>
              <a:gd name="connsiteY4" fmla="*/ 43458 h 136365"/>
              <a:gd name="connsiteX5" fmla="*/ 599006 w 628345"/>
              <a:gd name="connsiteY5" fmla="*/ 107026 h 136365"/>
              <a:gd name="connsiteX6" fmla="*/ 628345 w 628345"/>
              <a:gd name="connsiteY6" fmla="*/ 131475 h 136365"/>
              <a:gd name="connsiteX0" fmla="*/ 0 w 628345"/>
              <a:gd name="connsiteY0" fmla="*/ 133195 h 133195"/>
              <a:gd name="connsiteX1" fmla="*/ 139361 w 628345"/>
              <a:gd name="connsiteY1" fmla="*/ 45178 h 133195"/>
              <a:gd name="connsiteX2" fmla="*/ 242047 w 628345"/>
              <a:gd name="connsiteY2" fmla="*/ 6059 h 133195"/>
              <a:gd name="connsiteX3" fmla="*/ 391189 w 628345"/>
              <a:gd name="connsiteY3" fmla="*/ 3614 h 133195"/>
              <a:gd name="connsiteX4" fmla="*/ 501209 w 628345"/>
              <a:gd name="connsiteY4" fmla="*/ 40288 h 133195"/>
              <a:gd name="connsiteX5" fmla="*/ 599006 w 628345"/>
              <a:gd name="connsiteY5" fmla="*/ 103856 h 133195"/>
              <a:gd name="connsiteX6" fmla="*/ 628345 w 628345"/>
              <a:gd name="connsiteY6" fmla="*/ 128305 h 133195"/>
              <a:gd name="connsiteX0" fmla="*/ 0 w 628345"/>
              <a:gd name="connsiteY0" fmla="*/ 132209 h 132209"/>
              <a:gd name="connsiteX1" fmla="*/ 139361 w 628345"/>
              <a:gd name="connsiteY1" fmla="*/ 44192 h 132209"/>
              <a:gd name="connsiteX2" fmla="*/ 254271 w 628345"/>
              <a:gd name="connsiteY2" fmla="*/ 7518 h 132209"/>
              <a:gd name="connsiteX3" fmla="*/ 391189 w 628345"/>
              <a:gd name="connsiteY3" fmla="*/ 2628 h 132209"/>
              <a:gd name="connsiteX4" fmla="*/ 501209 w 628345"/>
              <a:gd name="connsiteY4" fmla="*/ 39302 h 132209"/>
              <a:gd name="connsiteX5" fmla="*/ 599006 w 628345"/>
              <a:gd name="connsiteY5" fmla="*/ 102870 h 132209"/>
              <a:gd name="connsiteX6" fmla="*/ 628345 w 628345"/>
              <a:gd name="connsiteY6" fmla="*/ 127319 h 132209"/>
              <a:gd name="connsiteX0" fmla="*/ 0 w 628345"/>
              <a:gd name="connsiteY0" fmla="*/ 133612 h 133612"/>
              <a:gd name="connsiteX1" fmla="*/ 139361 w 628345"/>
              <a:gd name="connsiteY1" fmla="*/ 45595 h 133612"/>
              <a:gd name="connsiteX2" fmla="*/ 254271 w 628345"/>
              <a:gd name="connsiteY2" fmla="*/ 8921 h 133612"/>
              <a:gd name="connsiteX3" fmla="*/ 391189 w 628345"/>
              <a:gd name="connsiteY3" fmla="*/ 4031 h 133612"/>
              <a:gd name="connsiteX4" fmla="*/ 501209 w 628345"/>
              <a:gd name="connsiteY4" fmla="*/ 40705 h 133612"/>
              <a:gd name="connsiteX5" fmla="*/ 599006 w 628345"/>
              <a:gd name="connsiteY5" fmla="*/ 104273 h 133612"/>
              <a:gd name="connsiteX6" fmla="*/ 628345 w 628345"/>
              <a:gd name="connsiteY6" fmla="*/ 128722 h 133612"/>
              <a:gd name="connsiteX0" fmla="*/ 0 w 628345"/>
              <a:gd name="connsiteY0" fmla="*/ 133612 h 133612"/>
              <a:gd name="connsiteX1" fmla="*/ 139361 w 628345"/>
              <a:gd name="connsiteY1" fmla="*/ 45595 h 133612"/>
              <a:gd name="connsiteX2" fmla="*/ 254271 w 628345"/>
              <a:gd name="connsiteY2" fmla="*/ 8921 h 133612"/>
              <a:gd name="connsiteX3" fmla="*/ 391189 w 628345"/>
              <a:gd name="connsiteY3" fmla="*/ 4031 h 133612"/>
              <a:gd name="connsiteX4" fmla="*/ 501209 w 628345"/>
              <a:gd name="connsiteY4" fmla="*/ 40705 h 133612"/>
              <a:gd name="connsiteX5" fmla="*/ 599006 w 628345"/>
              <a:gd name="connsiteY5" fmla="*/ 104273 h 133612"/>
              <a:gd name="connsiteX6" fmla="*/ 628345 w 628345"/>
              <a:gd name="connsiteY6" fmla="*/ 128722 h 133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8345" h="133612">
                <a:moveTo>
                  <a:pt x="0" y="133612"/>
                </a:moveTo>
                <a:cubicBezTo>
                  <a:pt x="71310" y="78194"/>
                  <a:pt x="96983" y="66377"/>
                  <a:pt x="139361" y="45595"/>
                </a:cubicBezTo>
                <a:cubicBezTo>
                  <a:pt x="181740" y="24813"/>
                  <a:pt x="207410" y="20737"/>
                  <a:pt x="254271" y="8921"/>
                </a:cubicBezTo>
                <a:cubicBezTo>
                  <a:pt x="301132" y="-2895"/>
                  <a:pt x="350033" y="-1266"/>
                  <a:pt x="391189" y="4031"/>
                </a:cubicBezTo>
                <a:cubicBezTo>
                  <a:pt x="432345" y="9328"/>
                  <a:pt x="466573" y="23998"/>
                  <a:pt x="501209" y="40705"/>
                </a:cubicBezTo>
                <a:cubicBezTo>
                  <a:pt x="535845" y="57412"/>
                  <a:pt x="577817" y="89604"/>
                  <a:pt x="599006" y="104273"/>
                </a:cubicBezTo>
                <a:cubicBezTo>
                  <a:pt x="620195" y="118942"/>
                  <a:pt x="624270" y="123832"/>
                  <a:pt x="628345" y="128722"/>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8" name="Freeform 177"/>
          <p:cNvSpPr/>
          <p:nvPr/>
        </p:nvSpPr>
        <p:spPr>
          <a:xfrm rot="16777055">
            <a:off x="707349" y="3683937"/>
            <a:ext cx="639609" cy="105288"/>
          </a:xfrm>
          <a:custGeom>
            <a:avLst/>
            <a:gdLst>
              <a:gd name="connsiteX0" fmla="*/ 0 w 628345"/>
              <a:gd name="connsiteY0" fmla="*/ 133194 h 133194"/>
              <a:gd name="connsiteX1" fmla="*/ 139361 w 628345"/>
              <a:gd name="connsiteY1" fmla="*/ 45177 h 133194"/>
              <a:gd name="connsiteX2" fmla="*/ 273831 w 628345"/>
              <a:gd name="connsiteY2" fmla="*/ 6058 h 133194"/>
              <a:gd name="connsiteX3" fmla="*/ 374073 w 628345"/>
              <a:gd name="connsiteY3" fmla="*/ 3613 h 133194"/>
              <a:gd name="connsiteX4" fmla="*/ 501209 w 628345"/>
              <a:gd name="connsiteY4" fmla="*/ 40287 h 133194"/>
              <a:gd name="connsiteX5" fmla="*/ 599006 w 628345"/>
              <a:gd name="connsiteY5" fmla="*/ 103855 h 133194"/>
              <a:gd name="connsiteX6" fmla="*/ 628345 w 628345"/>
              <a:gd name="connsiteY6" fmla="*/ 128304 h 133194"/>
              <a:gd name="connsiteX0" fmla="*/ 0 w 628345"/>
              <a:gd name="connsiteY0" fmla="*/ 133194 h 133194"/>
              <a:gd name="connsiteX1" fmla="*/ 139361 w 628345"/>
              <a:gd name="connsiteY1" fmla="*/ 45177 h 133194"/>
              <a:gd name="connsiteX2" fmla="*/ 273831 w 628345"/>
              <a:gd name="connsiteY2" fmla="*/ 6058 h 133194"/>
              <a:gd name="connsiteX3" fmla="*/ 374073 w 628345"/>
              <a:gd name="connsiteY3" fmla="*/ 3613 h 133194"/>
              <a:gd name="connsiteX4" fmla="*/ 501209 w 628345"/>
              <a:gd name="connsiteY4" fmla="*/ 40287 h 133194"/>
              <a:gd name="connsiteX5" fmla="*/ 599006 w 628345"/>
              <a:gd name="connsiteY5" fmla="*/ 103855 h 133194"/>
              <a:gd name="connsiteX6" fmla="*/ 628345 w 628345"/>
              <a:gd name="connsiteY6" fmla="*/ 128304 h 133194"/>
              <a:gd name="connsiteX0" fmla="*/ 0 w 628345"/>
              <a:gd name="connsiteY0" fmla="*/ 133194 h 133194"/>
              <a:gd name="connsiteX1" fmla="*/ 139361 w 628345"/>
              <a:gd name="connsiteY1" fmla="*/ 45177 h 133194"/>
              <a:gd name="connsiteX2" fmla="*/ 273831 w 628345"/>
              <a:gd name="connsiteY2" fmla="*/ 6058 h 133194"/>
              <a:gd name="connsiteX3" fmla="*/ 374073 w 628345"/>
              <a:gd name="connsiteY3" fmla="*/ 3613 h 133194"/>
              <a:gd name="connsiteX4" fmla="*/ 501209 w 628345"/>
              <a:gd name="connsiteY4" fmla="*/ 40287 h 133194"/>
              <a:gd name="connsiteX5" fmla="*/ 599006 w 628345"/>
              <a:gd name="connsiteY5" fmla="*/ 103855 h 133194"/>
              <a:gd name="connsiteX6" fmla="*/ 628345 w 628345"/>
              <a:gd name="connsiteY6" fmla="*/ 128304 h 133194"/>
              <a:gd name="connsiteX0" fmla="*/ 0 w 628345"/>
              <a:gd name="connsiteY0" fmla="*/ 134931 h 134931"/>
              <a:gd name="connsiteX1" fmla="*/ 139361 w 628345"/>
              <a:gd name="connsiteY1" fmla="*/ 46914 h 134931"/>
              <a:gd name="connsiteX2" fmla="*/ 273831 w 628345"/>
              <a:gd name="connsiteY2" fmla="*/ 7795 h 134931"/>
              <a:gd name="connsiteX3" fmla="*/ 396078 w 628345"/>
              <a:gd name="connsiteY3" fmla="*/ 2905 h 134931"/>
              <a:gd name="connsiteX4" fmla="*/ 501209 w 628345"/>
              <a:gd name="connsiteY4" fmla="*/ 42024 h 134931"/>
              <a:gd name="connsiteX5" fmla="*/ 599006 w 628345"/>
              <a:gd name="connsiteY5" fmla="*/ 105592 h 134931"/>
              <a:gd name="connsiteX6" fmla="*/ 628345 w 628345"/>
              <a:gd name="connsiteY6" fmla="*/ 130041 h 134931"/>
              <a:gd name="connsiteX0" fmla="*/ 0 w 628345"/>
              <a:gd name="connsiteY0" fmla="*/ 138187 h 138187"/>
              <a:gd name="connsiteX1" fmla="*/ 139361 w 628345"/>
              <a:gd name="connsiteY1" fmla="*/ 50170 h 138187"/>
              <a:gd name="connsiteX2" fmla="*/ 273831 w 628345"/>
              <a:gd name="connsiteY2" fmla="*/ 11051 h 138187"/>
              <a:gd name="connsiteX3" fmla="*/ 396078 w 628345"/>
              <a:gd name="connsiteY3" fmla="*/ 6161 h 138187"/>
              <a:gd name="connsiteX4" fmla="*/ 501209 w 628345"/>
              <a:gd name="connsiteY4" fmla="*/ 45280 h 138187"/>
              <a:gd name="connsiteX5" fmla="*/ 599006 w 628345"/>
              <a:gd name="connsiteY5" fmla="*/ 108848 h 138187"/>
              <a:gd name="connsiteX6" fmla="*/ 628345 w 628345"/>
              <a:gd name="connsiteY6" fmla="*/ 133297 h 138187"/>
              <a:gd name="connsiteX0" fmla="*/ 0 w 628345"/>
              <a:gd name="connsiteY0" fmla="*/ 136365 h 136365"/>
              <a:gd name="connsiteX1" fmla="*/ 139361 w 628345"/>
              <a:gd name="connsiteY1" fmla="*/ 48348 h 136365"/>
              <a:gd name="connsiteX2" fmla="*/ 273831 w 628345"/>
              <a:gd name="connsiteY2" fmla="*/ 9229 h 136365"/>
              <a:gd name="connsiteX3" fmla="*/ 391189 w 628345"/>
              <a:gd name="connsiteY3" fmla="*/ 6784 h 136365"/>
              <a:gd name="connsiteX4" fmla="*/ 501209 w 628345"/>
              <a:gd name="connsiteY4" fmla="*/ 43458 h 136365"/>
              <a:gd name="connsiteX5" fmla="*/ 599006 w 628345"/>
              <a:gd name="connsiteY5" fmla="*/ 107026 h 136365"/>
              <a:gd name="connsiteX6" fmla="*/ 628345 w 628345"/>
              <a:gd name="connsiteY6" fmla="*/ 131475 h 136365"/>
              <a:gd name="connsiteX0" fmla="*/ 0 w 628345"/>
              <a:gd name="connsiteY0" fmla="*/ 133195 h 133195"/>
              <a:gd name="connsiteX1" fmla="*/ 139361 w 628345"/>
              <a:gd name="connsiteY1" fmla="*/ 45178 h 133195"/>
              <a:gd name="connsiteX2" fmla="*/ 242047 w 628345"/>
              <a:gd name="connsiteY2" fmla="*/ 6059 h 133195"/>
              <a:gd name="connsiteX3" fmla="*/ 391189 w 628345"/>
              <a:gd name="connsiteY3" fmla="*/ 3614 h 133195"/>
              <a:gd name="connsiteX4" fmla="*/ 501209 w 628345"/>
              <a:gd name="connsiteY4" fmla="*/ 40288 h 133195"/>
              <a:gd name="connsiteX5" fmla="*/ 599006 w 628345"/>
              <a:gd name="connsiteY5" fmla="*/ 103856 h 133195"/>
              <a:gd name="connsiteX6" fmla="*/ 628345 w 628345"/>
              <a:gd name="connsiteY6" fmla="*/ 128305 h 133195"/>
              <a:gd name="connsiteX0" fmla="*/ 0 w 628345"/>
              <a:gd name="connsiteY0" fmla="*/ 132209 h 132209"/>
              <a:gd name="connsiteX1" fmla="*/ 139361 w 628345"/>
              <a:gd name="connsiteY1" fmla="*/ 44192 h 132209"/>
              <a:gd name="connsiteX2" fmla="*/ 254271 w 628345"/>
              <a:gd name="connsiteY2" fmla="*/ 7518 h 132209"/>
              <a:gd name="connsiteX3" fmla="*/ 391189 w 628345"/>
              <a:gd name="connsiteY3" fmla="*/ 2628 h 132209"/>
              <a:gd name="connsiteX4" fmla="*/ 501209 w 628345"/>
              <a:gd name="connsiteY4" fmla="*/ 39302 h 132209"/>
              <a:gd name="connsiteX5" fmla="*/ 599006 w 628345"/>
              <a:gd name="connsiteY5" fmla="*/ 102870 h 132209"/>
              <a:gd name="connsiteX6" fmla="*/ 628345 w 628345"/>
              <a:gd name="connsiteY6" fmla="*/ 127319 h 132209"/>
              <a:gd name="connsiteX0" fmla="*/ 0 w 628345"/>
              <a:gd name="connsiteY0" fmla="*/ 133612 h 133612"/>
              <a:gd name="connsiteX1" fmla="*/ 139361 w 628345"/>
              <a:gd name="connsiteY1" fmla="*/ 45595 h 133612"/>
              <a:gd name="connsiteX2" fmla="*/ 254271 w 628345"/>
              <a:gd name="connsiteY2" fmla="*/ 8921 h 133612"/>
              <a:gd name="connsiteX3" fmla="*/ 391189 w 628345"/>
              <a:gd name="connsiteY3" fmla="*/ 4031 h 133612"/>
              <a:gd name="connsiteX4" fmla="*/ 501209 w 628345"/>
              <a:gd name="connsiteY4" fmla="*/ 40705 h 133612"/>
              <a:gd name="connsiteX5" fmla="*/ 599006 w 628345"/>
              <a:gd name="connsiteY5" fmla="*/ 104273 h 133612"/>
              <a:gd name="connsiteX6" fmla="*/ 628345 w 628345"/>
              <a:gd name="connsiteY6" fmla="*/ 128722 h 133612"/>
              <a:gd name="connsiteX0" fmla="*/ 0 w 628345"/>
              <a:gd name="connsiteY0" fmla="*/ 133612 h 133612"/>
              <a:gd name="connsiteX1" fmla="*/ 139361 w 628345"/>
              <a:gd name="connsiteY1" fmla="*/ 45595 h 133612"/>
              <a:gd name="connsiteX2" fmla="*/ 254271 w 628345"/>
              <a:gd name="connsiteY2" fmla="*/ 8921 h 133612"/>
              <a:gd name="connsiteX3" fmla="*/ 391189 w 628345"/>
              <a:gd name="connsiteY3" fmla="*/ 4031 h 133612"/>
              <a:gd name="connsiteX4" fmla="*/ 501209 w 628345"/>
              <a:gd name="connsiteY4" fmla="*/ 40705 h 133612"/>
              <a:gd name="connsiteX5" fmla="*/ 599006 w 628345"/>
              <a:gd name="connsiteY5" fmla="*/ 104273 h 133612"/>
              <a:gd name="connsiteX6" fmla="*/ 628345 w 628345"/>
              <a:gd name="connsiteY6" fmla="*/ 128722 h 133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8345" h="133612">
                <a:moveTo>
                  <a:pt x="0" y="133612"/>
                </a:moveTo>
                <a:cubicBezTo>
                  <a:pt x="71310" y="78194"/>
                  <a:pt x="96983" y="66377"/>
                  <a:pt x="139361" y="45595"/>
                </a:cubicBezTo>
                <a:cubicBezTo>
                  <a:pt x="181740" y="24813"/>
                  <a:pt x="207410" y="20737"/>
                  <a:pt x="254271" y="8921"/>
                </a:cubicBezTo>
                <a:cubicBezTo>
                  <a:pt x="301132" y="-2895"/>
                  <a:pt x="350033" y="-1266"/>
                  <a:pt x="391189" y="4031"/>
                </a:cubicBezTo>
                <a:cubicBezTo>
                  <a:pt x="432345" y="9328"/>
                  <a:pt x="466573" y="23998"/>
                  <a:pt x="501209" y="40705"/>
                </a:cubicBezTo>
                <a:cubicBezTo>
                  <a:pt x="535845" y="57412"/>
                  <a:pt x="577817" y="89604"/>
                  <a:pt x="599006" y="104273"/>
                </a:cubicBezTo>
                <a:cubicBezTo>
                  <a:pt x="620195" y="118942"/>
                  <a:pt x="624270" y="123832"/>
                  <a:pt x="628345" y="128722"/>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9" name="Freeform 178"/>
          <p:cNvSpPr/>
          <p:nvPr/>
        </p:nvSpPr>
        <p:spPr>
          <a:xfrm rot="17736130">
            <a:off x="758457" y="2999792"/>
            <a:ext cx="639609" cy="105288"/>
          </a:xfrm>
          <a:custGeom>
            <a:avLst/>
            <a:gdLst>
              <a:gd name="connsiteX0" fmla="*/ 0 w 628345"/>
              <a:gd name="connsiteY0" fmla="*/ 133194 h 133194"/>
              <a:gd name="connsiteX1" fmla="*/ 139361 w 628345"/>
              <a:gd name="connsiteY1" fmla="*/ 45177 h 133194"/>
              <a:gd name="connsiteX2" fmla="*/ 273831 w 628345"/>
              <a:gd name="connsiteY2" fmla="*/ 6058 h 133194"/>
              <a:gd name="connsiteX3" fmla="*/ 374073 w 628345"/>
              <a:gd name="connsiteY3" fmla="*/ 3613 h 133194"/>
              <a:gd name="connsiteX4" fmla="*/ 501209 w 628345"/>
              <a:gd name="connsiteY4" fmla="*/ 40287 h 133194"/>
              <a:gd name="connsiteX5" fmla="*/ 599006 w 628345"/>
              <a:gd name="connsiteY5" fmla="*/ 103855 h 133194"/>
              <a:gd name="connsiteX6" fmla="*/ 628345 w 628345"/>
              <a:gd name="connsiteY6" fmla="*/ 128304 h 133194"/>
              <a:gd name="connsiteX0" fmla="*/ 0 w 628345"/>
              <a:gd name="connsiteY0" fmla="*/ 133194 h 133194"/>
              <a:gd name="connsiteX1" fmla="*/ 139361 w 628345"/>
              <a:gd name="connsiteY1" fmla="*/ 45177 h 133194"/>
              <a:gd name="connsiteX2" fmla="*/ 273831 w 628345"/>
              <a:gd name="connsiteY2" fmla="*/ 6058 h 133194"/>
              <a:gd name="connsiteX3" fmla="*/ 374073 w 628345"/>
              <a:gd name="connsiteY3" fmla="*/ 3613 h 133194"/>
              <a:gd name="connsiteX4" fmla="*/ 501209 w 628345"/>
              <a:gd name="connsiteY4" fmla="*/ 40287 h 133194"/>
              <a:gd name="connsiteX5" fmla="*/ 599006 w 628345"/>
              <a:gd name="connsiteY5" fmla="*/ 103855 h 133194"/>
              <a:gd name="connsiteX6" fmla="*/ 628345 w 628345"/>
              <a:gd name="connsiteY6" fmla="*/ 128304 h 133194"/>
              <a:gd name="connsiteX0" fmla="*/ 0 w 628345"/>
              <a:gd name="connsiteY0" fmla="*/ 133194 h 133194"/>
              <a:gd name="connsiteX1" fmla="*/ 139361 w 628345"/>
              <a:gd name="connsiteY1" fmla="*/ 45177 h 133194"/>
              <a:gd name="connsiteX2" fmla="*/ 273831 w 628345"/>
              <a:gd name="connsiteY2" fmla="*/ 6058 h 133194"/>
              <a:gd name="connsiteX3" fmla="*/ 374073 w 628345"/>
              <a:gd name="connsiteY3" fmla="*/ 3613 h 133194"/>
              <a:gd name="connsiteX4" fmla="*/ 501209 w 628345"/>
              <a:gd name="connsiteY4" fmla="*/ 40287 h 133194"/>
              <a:gd name="connsiteX5" fmla="*/ 599006 w 628345"/>
              <a:gd name="connsiteY5" fmla="*/ 103855 h 133194"/>
              <a:gd name="connsiteX6" fmla="*/ 628345 w 628345"/>
              <a:gd name="connsiteY6" fmla="*/ 128304 h 133194"/>
              <a:gd name="connsiteX0" fmla="*/ 0 w 628345"/>
              <a:gd name="connsiteY0" fmla="*/ 134931 h 134931"/>
              <a:gd name="connsiteX1" fmla="*/ 139361 w 628345"/>
              <a:gd name="connsiteY1" fmla="*/ 46914 h 134931"/>
              <a:gd name="connsiteX2" fmla="*/ 273831 w 628345"/>
              <a:gd name="connsiteY2" fmla="*/ 7795 h 134931"/>
              <a:gd name="connsiteX3" fmla="*/ 396078 w 628345"/>
              <a:gd name="connsiteY3" fmla="*/ 2905 h 134931"/>
              <a:gd name="connsiteX4" fmla="*/ 501209 w 628345"/>
              <a:gd name="connsiteY4" fmla="*/ 42024 h 134931"/>
              <a:gd name="connsiteX5" fmla="*/ 599006 w 628345"/>
              <a:gd name="connsiteY5" fmla="*/ 105592 h 134931"/>
              <a:gd name="connsiteX6" fmla="*/ 628345 w 628345"/>
              <a:gd name="connsiteY6" fmla="*/ 130041 h 134931"/>
              <a:gd name="connsiteX0" fmla="*/ 0 w 628345"/>
              <a:gd name="connsiteY0" fmla="*/ 138187 h 138187"/>
              <a:gd name="connsiteX1" fmla="*/ 139361 w 628345"/>
              <a:gd name="connsiteY1" fmla="*/ 50170 h 138187"/>
              <a:gd name="connsiteX2" fmla="*/ 273831 w 628345"/>
              <a:gd name="connsiteY2" fmla="*/ 11051 h 138187"/>
              <a:gd name="connsiteX3" fmla="*/ 396078 w 628345"/>
              <a:gd name="connsiteY3" fmla="*/ 6161 h 138187"/>
              <a:gd name="connsiteX4" fmla="*/ 501209 w 628345"/>
              <a:gd name="connsiteY4" fmla="*/ 45280 h 138187"/>
              <a:gd name="connsiteX5" fmla="*/ 599006 w 628345"/>
              <a:gd name="connsiteY5" fmla="*/ 108848 h 138187"/>
              <a:gd name="connsiteX6" fmla="*/ 628345 w 628345"/>
              <a:gd name="connsiteY6" fmla="*/ 133297 h 138187"/>
              <a:gd name="connsiteX0" fmla="*/ 0 w 628345"/>
              <a:gd name="connsiteY0" fmla="*/ 136365 h 136365"/>
              <a:gd name="connsiteX1" fmla="*/ 139361 w 628345"/>
              <a:gd name="connsiteY1" fmla="*/ 48348 h 136365"/>
              <a:gd name="connsiteX2" fmla="*/ 273831 w 628345"/>
              <a:gd name="connsiteY2" fmla="*/ 9229 h 136365"/>
              <a:gd name="connsiteX3" fmla="*/ 391189 w 628345"/>
              <a:gd name="connsiteY3" fmla="*/ 6784 h 136365"/>
              <a:gd name="connsiteX4" fmla="*/ 501209 w 628345"/>
              <a:gd name="connsiteY4" fmla="*/ 43458 h 136365"/>
              <a:gd name="connsiteX5" fmla="*/ 599006 w 628345"/>
              <a:gd name="connsiteY5" fmla="*/ 107026 h 136365"/>
              <a:gd name="connsiteX6" fmla="*/ 628345 w 628345"/>
              <a:gd name="connsiteY6" fmla="*/ 131475 h 136365"/>
              <a:gd name="connsiteX0" fmla="*/ 0 w 628345"/>
              <a:gd name="connsiteY0" fmla="*/ 133195 h 133195"/>
              <a:gd name="connsiteX1" fmla="*/ 139361 w 628345"/>
              <a:gd name="connsiteY1" fmla="*/ 45178 h 133195"/>
              <a:gd name="connsiteX2" fmla="*/ 242047 w 628345"/>
              <a:gd name="connsiteY2" fmla="*/ 6059 h 133195"/>
              <a:gd name="connsiteX3" fmla="*/ 391189 w 628345"/>
              <a:gd name="connsiteY3" fmla="*/ 3614 h 133195"/>
              <a:gd name="connsiteX4" fmla="*/ 501209 w 628345"/>
              <a:gd name="connsiteY4" fmla="*/ 40288 h 133195"/>
              <a:gd name="connsiteX5" fmla="*/ 599006 w 628345"/>
              <a:gd name="connsiteY5" fmla="*/ 103856 h 133195"/>
              <a:gd name="connsiteX6" fmla="*/ 628345 w 628345"/>
              <a:gd name="connsiteY6" fmla="*/ 128305 h 133195"/>
              <a:gd name="connsiteX0" fmla="*/ 0 w 628345"/>
              <a:gd name="connsiteY0" fmla="*/ 132209 h 132209"/>
              <a:gd name="connsiteX1" fmla="*/ 139361 w 628345"/>
              <a:gd name="connsiteY1" fmla="*/ 44192 h 132209"/>
              <a:gd name="connsiteX2" fmla="*/ 254271 w 628345"/>
              <a:gd name="connsiteY2" fmla="*/ 7518 h 132209"/>
              <a:gd name="connsiteX3" fmla="*/ 391189 w 628345"/>
              <a:gd name="connsiteY3" fmla="*/ 2628 h 132209"/>
              <a:gd name="connsiteX4" fmla="*/ 501209 w 628345"/>
              <a:gd name="connsiteY4" fmla="*/ 39302 h 132209"/>
              <a:gd name="connsiteX5" fmla="*/ 599006 w 628345"/>
              <a:gd name="connsiteY5" fmla="*/ 102870 h 132209"/>
              <a:gd name="connsiteX6" fmla="*/ 628345 w 628345"/>
              <a:gd name="connsiteY6" fmla="*/ 127319 h 132209"/>
              <a:gd name="connsiteX0" fmla="*/ 0 w 628345"/>
              <a:gd name="connsiteY0" fmla="*/ 133612 h 133612"/>
              <a:gd name="connsiteX1" fmla="*/ 139361 w 628345"/>
              <a:gd name="connsiteY1" fmla="*/ 45595 h 133612"/>
              <a:gd name="connsiteX2" fmla="*/ 254271 w 628345"/>
              <a:gd name="connsiteY2" fmla="*/ 8921 h 133612"/>
              <a:gd name="connsiteX3" fmla="*/ 391189 w 628345"/>
              <a:gd name="connsiteY3" fmla="*/ 4031 h 133612"/>
              <a:gd name="connsiteX4" fmla="*/ 501209 w 628345"/>
              <a:gd name="connsiteY4" fmla="*/ 40705 h 133612"/>
              <a:gd name="connsiteX5" fmla="*/ 599006 w 628345"/>
              <a:gd name="connsiteY5" fmla="*/ 104273 h 133612"/>
              <a:gd name="connsiteX6" fmla="*/ 628345 w 628345"/>
              <a:gd name="connsiteY6" fmla="*/ 128722 h 133612"/>
              <a:gd name="connsiteX0" fmla="*/ 0 w 628345"/>
              <a:gd name="connsiteY0" fmla="*/ 133612 h 133612"/>
              <a:gd name="connsiteX1" fmla="*/ 139361 w 628345"/>
              <a:gd name="connsiteY1" fmla="*/ 45595 h 133612"/>
              <a:gd name="connsiteX2" fmla="*/ 254271 w 628345"/>
              <a:gd name="connsiteY2" fmla="*/ 8921 h 133612"/>
              <a:gd name="connsiteX3" fmla="*/ 391189 w 628345"/>
              <a:gd name="connsiteY3" fmla="*/ 4031 h 133612"/>
              <a:gd name="connsiteX4" fmla="*/ 501209 w 628345"/>
              <a:gd name="connsiteY4" fmla="*/ 40705 h 133612"/>
              <a:gd name="connsiteX5" fmla="*/ 599006 w 628345"/>
              <a:gd name="connsiteY5" fmla="*/ 104273 h 133612"/>
              <a:gd name="connsiteX6" fmla="*/ 628345 w 628345"/>
              <a:gd name="connsiteY6" fmla="*/ 128722 h 133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8345" h="133612">
                <a:moveTo>
                  <a:pt x="0" y="133612"/>
                </a:moveTo>
                <a:cubicBezTo>
                  <a:pt x="71310" y="78194"/>
                  <a:pt x="96983" y="66377"/>
                  <a:pt x="139361" y="45595"/>
                </a:cubicBezTo>
                <a:cubicBezTo>
                  <a:pt x="181740" y="24813"/>
                  <a:pt x="207410" y="20737"/>
                  <a:pt x="254271" y="8921"/>
                </a:cubicBezTo>
                <a:cubicBezTo>
                  <a:pt x="301132" y="-2895"/>
                  <a:pt x="350033" y="-1266"/>
                  <a:pt x="391189" y="4031"/>
                </a:cubicBezTo>
                <a:cubicBezTo>
                  <a:pt x="432345" y="9328"/>
                  <a:pt x="466573" y="23998"/>
                  <a:pt x="501209" y="40705"/>
                </a:cubicBezTo>
                <a:cubicBezTo>
                  <a:pt x="535845" y="57412"/>
                  <a:pt x="577817" y="89604"/>
                  <a:pt x="599006" y="104273"/>
                </a:cubicBezTo>
                <a:cubicBezTo>
                  <a:pt x="620195" y="118942"/>
                  <a:pt x="624270" y="123832"/>
                  <a:pt x="628345" y="128722"/>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80" name="Straight Connector 179"/>
          <p:cNvCxnSpPr/>
          <p:nvPr/>
        </p:nvCxnSpPr>
        <p:spPr>
          <a:xfrm flipH="1">
            <a:off x="10320246" y="2822027"/>
            <a:ext cx="289034" cy="0"/>
          </a:xfrm>
          <a:prstGeom prst="line">
            <a:avLst/>
          </a:prstGeom>
          <a:ln w="28575">
            <a:solidFill>
              <a:srgbClr val="41719C"/>
            </a:solidFill>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p:nvCxnSpPr>
        <p:spPr>
          <a:xfrm flipV="1">
            <a:off x="4671522" y="2574976"/>
            <a:ext cx="278849" cy="6572"/>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p:nvCxnSpPr>
        <p:spPr>
          <a:xfrm flipV="1">
            <a:off x="3973370" y="2561897"/>
            <a:ext cx="267554" cy="19651"/>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p:nvCxnSpPr>
        <p:spPr>
          <a:xfrm flipV="1">
            <a:off x="3301719" y="2554014"/>
            <a:ext cx="269171" cy="30761"/>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p:nvCxnSpPr>
        <p:spPr>
          <a:xfrm flipV="1">
            <a:off x="2698942" y="2538248"/>
            <a:ext cx="241327" cy="48013"/>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1" name="Straight Connector 190"/>
          <p:cNvCxnSpPr/>
          <p:nvPr/>
        </p:nvCxnSpPr>
        <p:spPr>
          <a:xfrm flipV="1">
            <a:off x="2006725" y="2522483"/>
            <a:ext cx="271391" cy="74021"/>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2" name="Straight Connector 191"/>
          <p:cNvCxnSpPr/>
          <p:nvPr/>
        </p:nvCxnSpPr>
        <p:spPr>
          <a:xfrm flipV="1">
            <a:off x="1305024" y="2498834"/>
            <a:ext cx="247879" cy="100338"/>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3" name="Straight Connector 192"/>
          <p:cNvCxnSpPr/>
          <p:nvPr/>
        </p:nvCxnSpPr>
        <p:spPr>
          <a:xfrm flipH="1">
            <a:off x="10361264" y="2859466"/>
            <a:ext cx="1" cy="267051"/>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3" name="Straight Connector 212"/>
          <p:cNvCxnSpPr/>
          <p:nvPr/>
        </p:nvCxnSpPr>
        <p:spPr>
          <a:xfrm flipH="1">
            <a:off x="1324020" y="2997255"/>
            <a:ext cx="20419" cy="2910369"/>
          </a:xfrm>
          <a:prstGeom prst="line">
            <a:avLst/>
          </a:prstGeom>
          <a:ln w="12700">
            <a:solidFill>
              <a:srgbClr val="000000"/>
            </a:solidFill>
            <a:prstDash val="sysDot"/>
          </a:ln>
        </p:spPr>
        <p:style>
          <a:lnRef idx="1">
            <a:schemeClr val="accent1"/>
          </a:lnRef>
          <a:fillRef idx="0">
            <a:schemeClr val="accent1"/>
          </a:fillRef>
          <a:effectRef idx="0">
            <a:schemeClr val="accent1"/>
          </a:effectRef>
          <a:fontRef idx="minor">
            <a:schemeClr val="tx1"/>
          </a:fontRef>
        </p:style>
      </p:cxnSp>
      <p:cxnSp>
        <p:nvCxnSpPr>
          <p:cNvPr id="216" name="Straight Connector 215"/>
          <p:cNvCxnSpPr/>
          <p:nvPr/>
        </p:nvCxnSpPr>
        <p:spPr>
          <a:xfrm flipH="1">
            <a:off x="10319794" y="2926559"/>
            <a:ext cx="20419" cy="2910369"/>
          </a:xfrm>
          <a:prstGeom prst="line">
            <a:avLst/>
          </a:prstGeom>
          <a:ln w="12700">
            <a:solidFill>
              <a:srgbClr val="000000"/>
            </a:solidFill>
            <a:prstDash val="sysDot"/>
          </a:ln>
        </p:spPr>
        <p:style>
          <a:lnRef idx="1">
            <a:schemeClr val="accent1"/>
          </a:lnRef>
          <a:fillRef idx="0">
            <a:schemeClr val="accent1"/>
          </a:fillRef>
          <a:effectRef idx="0">
            <a:schemeClr val="accent1"/>
          </a:effectRef>
          <a:fontRef idx="minor">
            <a:schemeClr val="tx1"/>
          </a:fontRef>
        </p:style>
      </p:cxnSp>
      <p:cxnSp>
        <p:nvCxnSpPr>
          <p:cNvPr id="219" name="Straight Connector 218"/>
          <p:cNvCxnSpPr/>
          <p:nvPr/>
        </p:nvCxnSpPr>
        <p:spPr>
          <a:xfrm flipH="1">
            <a:off x="10361264" y="3461696"/>
            <a:ext cx="1" cy="267051"/>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p:nvCxnSpPr>
        <p:spPr>
          <a:xfrm flipH="1">
            <a:off x="10351307" y="4171038"/>
            <a:ext cx="1" cy="267051"/>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p:cNvCxnSpPr/>
          <p:nvPr/>
        </p:nvCxnSpPr>
        <p:spPr>
          <a:xfrm flipH="1">
            <a:off x="10349514" y="4859665"/>
            <a:ext cx="1" cy="267051"/>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p:nvCxnSpPr>
        <p:spPr>
          <a:xfrm flipH="1">
            <a:off x="10340213" y="5511172"/>
            <a:ext cx="1" cy="267051"/>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3" name="Straight Connector 222"/>
          <p:cNvCxnSpPr/>
          <p:nvPr/>
        </p:nvCxnSpPr>
        <p:spPr>
          <a:xfrm flipH="1">
            <a:off x="1218997" y="3092845"/>
            <a:ext cx="126389" cy="232068"/>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p:nvCxnSpPr>
        <p:spPr>
          <a:xfrm flipH="1">
            <a:off x="1253359" y="3691829"/>
            <a:ext cx="79853" cy="233785"/>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5" name="Straight Connector 224"/>
          <p:cNvCxnSpPr/>
          <p:nvPr/>
        </p:nvCxnSpPr>
        <p:spPr>
          <a:xfrm flipH="1">
            <a:off x="1269125" y="4318913"/>
            <a:ext cx="54468" cy="26097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p:nvCxnSpPr>
        <p:spPr>
          <a:xfrm flipH="1">
            <a:off x="1292772" y="4895276"/>
            <a:ext cx="24895" cy="283697"/>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7" name="Straight Connector 226"/>
          <p:cNvCxnSpPr/>
          <p:nvPr/>
        </p:nvCxnSpPr>
        <p:spPr>
          <a:xfrm flipH="1">
            <a:off x="1310122" y="5532159"/>
            <a:ext cx="1" cy="267051"/>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343" name="TextBox 342"/>
          <p:cNvSpPr txBox="1"/>
          <p:nvPr/>
        </p:nvSpPr>
        <p:spPr>
          <a:xfrm>
            <a:off x="10830366" y="2231345"/>
            <a:ext cx="698525" cy="338554"/>
          </a:xfrm>
          <a:prstGeom prst="rect">
            <a:avLst/>
          </a:prstGeom>
          <a:noFill/>
        </p:spPr>
        <p:txBody>
          <a:bodyPr wrap="none" rtlCol="0">
            <a:spAutoFit/>
          </a:bodyPr>
          <a:lstStyle/>
          <a:p>
            <a:r>
              <a:rPr lang="en-US" sz="1600" b="1" dirty="0"/>
              <a:t>Barrel</a:t>
            </a:r>
            <a:endParaRPr lang="en-GB" sz="1600" b="1" dirty="0"/>
          </a:p>
        </p:txBody>
      </p:sp>
      <p:sp>
        <p:nvSpPr>
          <p:cNvPr id="344" name="TextBox 343"/>
          <p:cNvSpPr txBox="1"/>
          <p:nvPr/>
        </p:nvSpPr>
        <p:spPr>
          <a:xfrm>
            <a:off x="10830366" y="4095968"/>
            <a:ext cx="802207" cy="338554"/>
          </a:xfrm>
          <a:prstGeom prst="rect">
            <a:avLst/>
          </a:prstGeom>
          <a:noFill/>
        </p:spPr>
        <p:txBody>
          <a:bodyPr wrap="none" rtlCol="0">
            <a:spAutoFit/>
          </a:bodyPr>
          <a:lstStyle/>
          <a:p>
            <a:r>
              <a:rPr lang="en-US" sz="1600" b="1" dirty="0"/>
              <a:t>Endcap</a:t>
            </a:r>
            <a:endParaRPr lang="en-GB" sz="1600" b="1" dirty="0"/>
          </a:p>
        </p:txBody>
      </p:sp>
      <p:sp>
        <p:nvSpPr>
          <p:cNvPr id="345" name="TextBox 344"/>
          <p:cNvSpPr txBox="1"/>
          <p:nvPr/>
        </p:nvSpPr>
        <p:spPr>
          <a:xfrm>
            <a:off x="10837242" y="2583210"/>
            <a:ext cx="861839" cy="307777"/>
          </a:xfrm>
          <a:prstGeom prst="rect">
            <a:avLst/>
          </a:prstGeom>
          <a:noFill/>
        </p:spPr>
        <p:txBody>
          <a:bodyPr wrap="none" rtlCol="0">
            <a:spAutoFit/>
          </a:bodyPr>
          <a:lstStyle/>
          <a:p>
            <a:r>
              <a:rPr lang="en-US" sz="1400" dirty="0"/>
              <a:t>side view</a:t>
            </a:r>
            <a:endParaRPr lang="en-GB" sz="1400" dirty="0"/>
          </a:p>
        </p:txBody>
      </p:sp>
      <p:grpSp>
        <p:nvGrpSpPr>
          <p:cNvPr id="13" name="Group 12"/>
          <p:cNvGrpSpPr/>
          <p:nvPr/>
        </p:nvGrpSpPr>
        <p:grpSpPr>
          <a:xfrm>
            <a:off x="1632342" y="2945296"/>
            <a:ext cx="8619478" cy="2933049"/>
            <a:chOff x="1632342" y="2945296"/>
            <a:chExt cx="8619478" cy="2933049"/>
          </a:xfrm>
        </p:grpSpPr>
        <p:grpSp>
          <p:nvGrpSpPr>
            <p:cNvPr id="8" name="Group 7"/>
            <p:cNvGrpSpPr/>
            <p:nvPr/>
          </p:nvGrpSpPr>
          <p:grpSpPr>
            <a:xfrm>
              <a:off x="1632342" y="2945296"/>
              <a:ext cx="8128944" cy="2933049"/>
              <a:chOff x="1632342" y="2945296"/>
              <a:chExt cx="8128944" cy="2933049"/>
            </a:xfrm>
          </p:grpSpPr>
          <p:sp>
            <p:nvSpPr>
              <p:cNvPr id="340" name="TextBox 339"/>
              <p:cNvSpPr txBox="1"/>
              <p:nvPr/>
            </p:nvSpPr>
            <p:spPr>
              <a:xfrm>
                <a:off x="1632342" y="3220939"/>
                <a:ext cx="3599071" cy="1477328"/>
              </a:xfrm>
              <a:prstGeom prst="rect">
                <a:avLst/>
              </a:prstGeom>
              <a:solidFill>
                <a:schemeClr val="bg1"/>
              </a:solidFill>
            </p:spPr>
            <p:txBody>
              <a:bodyPr wrap="square" rtlCol="0">
                <a:spAutoFit/>
              </a:bodyPr>
              <a:lstStyle/>
              <a:p>
                <a:r>
                  <a:rPr lang="en-US" dirty="0">
                    <a:solidFill>
                      <a:schemeClr val="bg1">
                        <a:lumMod val="50000"/>
                      </a:schemeClr>
                    </a:solidFill>
                  </a:rPr>
                  <a:t>Easier to integrate cooling plate and aerogel if sensors lie on a plane</a:t>
                </a:r>
              </a:p>
              <a:p>
                <a:r>
                  <a:rPr lang="en-US" dirty="0">
                    <a:solidFill>
                      <a:schemeClr val="bg1">
                        <a:lumMod val="50000"/>
                      </a:schemeClr>
                    </a:solidFill>
                  </a:rPr>
                  <a:t>But focusing quality might oblige tilting — optimization in progress</a:t>
                </a:r>
                <a:br>
                  <a:rPr lang="en-US" dirty="0">
                    <a:solidFill>
                      <a:schemeClr val="bg1">
                        <a:lumMod val="50000"/>
                      </a:schemeClr>
                    </a:solidFill>
                  </a:rPr>
                </a:br>
                <a:endParaRPr lang="en-GB" dirty="0">
                  <a:solidFill>
                    <a:schemeClr val="bg1">
                      <a:lumMod val="50000"/>
                    </a:schemeClr>
                  </a:solidFill>
                </a:endParaRPr>
              </a:p>
            </p:txBody>
          </p:sp>
          <p:sp>
            <p:nvSpPr>
              <p:cNvPr id="158" name="TextBox 157"/>
              <p:cNvSpPr txBox="1"/>
              <p:nvPr/>
            </p:nvSpPr>
            <p:spPr>
              <a:xfrm>
                <a:off x="1646371" y="4477625"/>
                <a:ext cx="3803477" cy="1323439"/>
              </a:xfrm>
              <a:prstGeom prst="rect">
                <a:avLst/>
              </a:prstGeom>
              <a:solidFill>
                <a:schemeClr val="bg1"/>
              </a:solidFill>
            </p:spPr>
            <p:txBody>
              <a:bodyPr wrap="none" rtlCol="0">
                <a:spAutoFit/>
              </a:bodyPr>
              <a:lstStyle/>
              <a:p>
                <a:r>
                  <a:rPr lang="en-US" dirty="0" smtClean="0">
                    <a:solidFill>
                      <a:schemeClr val="bg1">
                        <a:lumMod val="50000"/>
                      </a:schemeClr>
                    </a:solidFill>
                  </a:rPr>
                  <a:t>28 </a:t>
                </a:r>
                <a:r>
                  <a:rPr lang="en-US" dirty="0">
                    <a:solidFill>
                      <a:schemeClr val="bg1">
                        <a:lumMod val="50000"/>
                      </a:schemeClr>
                    </a:solidFill>
                  </a:rPr>
                  <a:t>(</a:t>
                </a:r>
                <a:r>
                  <a:rPr lang="en-US" dirty="0" smtClean="0">
                    <a:solidFill>
                      <a:schemeClr val="bg1">
                        <a:lumMod val="50000"/>
                      </a:schemeClr>
                    </a:solidFill>
                  </a:rPr>
                  <a:t>11) </a:t>
                </a:r>
                <a:r>
                  <a:rPr lang="en-US" dirty="0">
                    <a:solidFill>
                      <a:schemeClr val="bg1">
                        <a:lumMod val="50000"/>
                      </a:schemeClr>
                    </a:solidFill>
                  </a:rPr>
                  <a:t>cells per Barrel (Endcap) sector</a:t>
                </a:r>
                <a:br>
                  <a:rPr lang="en-US" dirty="0">
                    <a:solidFill>
                      <a:schemeClr val="bg1">
                        <a:lumMod val="50000"/>
                      </a:schemeClr>
                    </a:solidFill>
                  </a:rPr>
                </a:br>
                <a:r>
                  <a:rPr lang="en-US" dirty="0">
                    <a:solidFill>
                      <a:schemeClr val="bg1">
                        <a:lumMod val="50000"/>
                      </a:schemeClr>
                    </a:solidFill>
                  </a:rPr>
                  <a:t>24 (24) sectors → </a:t>
                </a:r>
                <a:r>
                  <a:rPr lang="en-US" dirty="0" smtClean="0">
                    <a:solidFill>
                      <a:schemeClr val="bg1">
                        <a:lumMod val="50000"/>
                      </a:schemeClr>
                    </a:solidFill>
                  </a:rPr>
                  <a:t> </a:t>
                </a:r>
                <a:r>
                  <a:rPr lang="en-US" dirty="0" smtClean="0">
                    <a:solidFill>
                      <a:srgbClr val="FF0000"/>
                    </a:solidFill>
                  </a:rPr>
                  <a:t>936</a:t>
                </a:r>
                <a:r>
                  <a:rPr lang="en-US" dirty="0" smtClean="0">
                    <a:solidFill>
                      <a:schemeClr val="bg1">
                        <a:lumMod val="50000"/>
                      </a:schemeClr>
                    </a:solidFill>
                  </a:rPr>
                  <a:t> </a:t>
                </a:r>
                <a:r>
                  <a:rPr lang="en-US" dirty="0">
                    <a:solidFill>
                      <a:schemeClr val="bg1">
                        <a:lumMod val="50000"/>
                      </a:schemeClr>
                    </a:solidFill>
                  </a:rPr>
                  <a:t>cells in total</a:t>
                </a:r>
                <a:br>
                  <a:rPr lang="en-US" dirty="0">
                    <a:solidFill>
                      <a:schemeClr val="bg1">
                        <a:lumMod val="50000"/>
                      </a:schemeClr>
                    </a:solidFill>
                  </a:rPr>
                </a:br>
                <a:r>
                  <a:rPr lang="en-US" sz="800" dirty="0">
                    <a:solidFill>
                      <a:schemeClr val="bg1">
                        <a:lumMod val="50000"/>
                      </a:schemeClr>
                    </a:solidFill>
                  </a:rPr>
                  <a:t/>
                </a:r>
                <a:br>
                  <a:rPr lang="en-US" sz="800" dirty="0">
                    <a:solidFill>
                      <a:schemeClr val="bg1">
                        <a:lumMod val="50000"/>
                      </a:schemeClr>
                    </a:solidFill>
                  </a:rPr>
                </a:br>
                <a:r>
                  <a:rPr lang="en-US" dirty="0">
                    <a:solidFill>
                      <a:schemeClr val="bg1">
                        <a:lumMod val="50000"/>
                      </a:schemeClr>
                    </a:solidFill>
                  </a:rPr>
                  <a:t>If each has </a:t>
                </a:r>
                <a:r>
                  <a:rPr lang="en-US" dirty="0" smtClean="0">
                    <a:solidFill>
                      <a:schemeClr val="bg1">
                        <a:lumMod val="50000"/>
                      </a:schemeClr>
                    </a:solidFill>
                  </a:rPr>
                  <a:t>10</a:t>
                </a:r>
                <a:r>
                  <a:rPr lang="en-US" sz="800" dirty="0" smtClean="0">
                    <a:solidFill>
                      <a:schemeClr val="bg1">
                        <a:lumMod val="50000"/>
                      </a:schemeClr>
                    </a:solidFill>
                  </a:rPr>
                  <a:t> </a:t>
                </a:r>
                <a:r>
                  <a:rPr lang="en-US" dirty="0">
                    <a:solidFill>
                      <a:schemeClr val="bg1">
                        <a:lumMod val="50000"/>
                      </a:schemeClr>
                    </a:solidFill>
                  </a:rPr>
                  <a:t>x</a:t>
                </a:r>
                <a:r>
                  <a:rPr lang="en-US" sz="800" dirty="0">
                    <a:solidFill>
                      <a:schemeClr val="bg1">
                        <a:lumMod val="50000"/>
                      </a:schemeClr>
                    </a:solidFill>
                  </a:rPr>
                  <a:t> </a:t>
                </a:r>
                <a:r>
                  <a:rPr lang="en-US" dirty="0" smtClean="0">
                    <a:solidFill>
                      <a:schemeClr val="bg1">
                        <a:lumMod val="50000"/>
                      </a:schemeClr>
                    </a:solidFill>
                  </a:rPr>
                  <a:t>10 </a:t>
                </a:r>
                <a:r>
                  <a:rPr lang="en-US" dirty="0">
                    <a:solidFill>
                      <a:schemeClr val="bg1">
                        <a:lumMod val="50000"/>
                      </a:schemeClr>
                    </a:solidFill>
                  </a:rPr>
                  <a:t>cm</a:t>
                </a:r>
                <a:r>
                  <a:rPr lang="en-US" baseline="30000" dirty="0">
                    <a:solidFill>
                      <a:schemeClr val="bg1">
                        <a:lumMod val="50000"/>
                      </a:schemeClr>
                    </a:solidFill>
                  </a:rPr>
                  <a:t>2</a:t>
                </a:r>
                <a:r>
                  <a:rPr lang="en-US" dirty="0">
                    <a:solidFill>
                      <a:schemeClr val="bg1">
                        <a:lumMod val="50000"/>
                      </a:schemeClr>
                    </a:solidFill>
                  </a:rPr>
                  <a:t> sensor array </a:t>
                </a:r>
                <a:br>
                  <a:rPr lang="en-US" dirty="0">
                    <a:solidFill>
                      <a:schemeClr val="bg1">
                        <a:lumMod val="50000"/>
                      </a:schemeClr>
                    </a:solidFill>
                  </a:rPr>
                </a:br>
                <a:r>
                  <a:rPr lang="en-US" dirty="0">
                    <a:solidFill>
                      <a:schemeClr val="bg1">
                        <a:lumMod val="50000"/>
                      </a:schemeClr>
                    </a:solidFill>
                    <a:latin typeface="Calibri" panose="020F0502020204030204" pitchFamily="34" charset="0"/>
                    <a:cs typeface="Calibri" panose="020F0502020204030204" pitchFamily="34" charset="0"/>
                  </a:rPr>
                  <a:t>→ ~ </a:t>
                </a:r>
                <a:r>
                  <a:rPr lang="en-US" dirty="0" smtClean="0">
                    <a:solidFill>
                      <a:srgbClr val="FF0000"/>
                    </a:solidFill>
                    <a:latin typeface="Calibri" panose="020F0502020204030204" pitchFamily="34" charset="0"/>
                    <a:cs typeface="Calibri" panose="020F0502020204030204" pitchFamily="34" charset="0"/>
                  </a:rPr>
                  <a:t>10 </a:t>
                </a:r>
                <a:r>
                  <a:rPr lang="en-US" dirty="0">
                    <a:solidFill>
                      <a:srgbClr val="FF0000"/>
                    </a:solidFill>
                    <a:latin typeface="Calibri" panose="020F0502020204030204" pitchFamily="34" charset="0"/>
                    <a:cs typeface="Calibri" panose="020F0502020204030204" pitchFamily="34" charset="0"/>
                  </a:rPr>
                  <a:t>m</a:t>
                </a:r>
                <a:r>
                  <a:rPr lang="en-US" baseline="30000" dirty="0">
                    <a:solidFill>
                      <a:srgbClr val="FF0000"/>
                    </a:solidFill>
                    <a:latin typeface="Calibri" panose="020F0502020204030204" pitchFamily="34" charset="0"/>
                    <a:cs typeface="Calibri" panose="020F0502020204030204" pitchFamily="34" charset="0"/>
                  </a:rPr>
                  <a:t>2 </a:t>
                </a:r>
                <a:r>
                  <a:rPr lang="en-US" dirty="0">
                    <a:solidFill>
                      <a:schemeClr val="bg1">
                        <a:lumMod val="50000"/>
                      </a:schemeClr>
                    </a:solidFill>
                    <a:latin typeface="Calibri" panose="020F0502020204030204" pitchFamily="34" charset="0"/>
                    <a:cs typeface="Calibri" panose="020F0502020204030204" pitchFamily="34" charset="0"/>
                  </a:rPr>
                  <a:t>total area to instrument</a:t>
                </a:r>
                <a:endParaRPr lang="en-GB" dirty="0">
                  <a:solidFill>
                    <a:schemeClr val="bg1">
                      <a:lumMod val="50000"/>
                    </a:schemeClr>
                  </a:solidFill>
                </a:endParaRPr>
              </a:p>
            </p:txBody>
          </p:sp>
          <p:grpSp>
            <p:nvGrpSpPr>
              <p:cNvPr id="346" name="Group 345"/>
              <p:cNvGrpSpPr/>
              <p:nvPr/>
            </p:nvGrpSpPr>
            <p:grpSpPr>
              <a:xfrm>
                <a:off x="5417982" y="2945296"/>
                <a:ext cx="4343304" cy="2933049"/>
                <a:chOff x="4349979" y="2877351"/>
                <a:chExt cx="5300591" cy="3579509"/>
              </a:xfrm>
            </p:grpSpPr>
            <p:sp>
              <p:nvSpPr>
                <p:cNvPr id="284" name="TextBox 283"/>
                <p:cNvSpPr txBox="1"/>
                <p:nvPr/>
              </p:nvSpPr>
              <p:spPr>
                <a:xfrm>
                  <a:off x="6591689" y="6087527"/>
                  <a:ext cx="2373214" cy="369333"/>
                </a:xfrm>
                <a:prstGeom prst="rect">
                  <a:avLst/>
                </a:prstGeom>
                <a:noFill/>
              </p:spPr>
              <p:txBody>
                <a:bodyPr wrap="none" rtlCol="0">
                  <a:spAutoFit/>
                </a:bodyPr>
                <a:lstStyle/>
                <a:p>
                  <a:r>
                    <a:rPr lang="en-US" b="1" dirty="0"/>
                    <a:t>Barrel sector plan view</a:t>
                  </a:r>
                  <a:endParaRPr lang="en-GB" b="1" dirty="0"/>
                </a:p>
              </p:txBody>
            </p:sp>
            <p:sp>
              <p:nvSpPr>
                <p:cNvPr id="338" name="Rectangle 337"/>
                <p:cNvSpPr/>
                <p:nvPr/>
              </p:nvSpPr>
              <p:spPr>
                <a:xfrm>
                  <a:off x="4349979" y="3189993"/>
                  <a:ext cx="5178223" cy="28072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6" name="Rectangle 285"/>
                <p:cNvSpPr/>
                <p:nvPr/>
              </p:nvSpPr>
              <p:spPr>
                <a:xfrm>
                  <a:off x="4529377" y="4247791"/>
                  <a:ext cx="4803143" cy="286246"/>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7" name="Rectangle 286"/>
                <p:cNvSpPr/>
                <p:nvPr/>
              </p:nvSpPr>
              <p:spPr>
                <a:xfrm>
                  <a:off x="4529377" y="4747414"/>
                  <a:ext cx="4803143" cy="286246"/>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8" name="Rectangle 287"/>
                <p:cNvSpPr/>
                <p:nvPr/>
              </p:nvSpPr>
              <p:spPr>
                <a:xfrm>
                  <a:off x="4537832" y="5264524"/>
                  <a:ext cx="4803143" cy="286246"/>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9" name="Rectangle 288"/>
                <p:cNvSpPr/>
                <p:nvPr/>
              </p:nvSpPr>
              <p:spPr>
                <a:xfrm>
                  <a:off x="4529377" y="3760187"/>
                  <a:ext cx="4803143" cy="286246"/>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90" name="Straight Connector 289"/>
                <p:cNvCxnSpPr/>
                <p:nvPr/>
              </p:nvCxnSpPr>
              <p:spPr>
                <a:xfrm>
                  <a:off x="4529377" y="4630718"/>
                  <a:ext cx="481159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91" name="Straight Connector 290"/>
                <p:cNvCxnSpPr/>
                <p:nvPr/>
              </p:nvCxnSpPr>
              <p:spPr>
                <a:xfrm>
                  <a:off x="4537147" y="4125989"/>
                  <a:ext cx="481159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p:nvCxnSpPr>
              <p:spPr>
                <a:xfrm>
                  <a:off x="4529377" y="5148936"/>
                  <a:ext cx="481159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93" name="Straight Connector 292"/>
                <p:cNvCxnSpPr/>
                <p:nvPr/>
              </p:nvCxnSpPr>
              <p:spPr>
                <a:xfrm>
                  <a:off x="5218029" y="3661340"/>
                  <a:ext cx="3666" cy="1998145"/>
                </a:xfrm>
                <a:prstGeom prst="line">
                  <a:avLst/>
                </a:prstGeom>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p:nvCxnSpPr>
              <p:spPr>
                <a:xfrm>
                  <a:off x="5879002" y="3658562"/>
                  <a:ext cx="0" cy="2000923"/>
                </a:xfrm>
                <a:prstGeom prst="line">
                  <a:avLst/>
                </a:prstGeom>
              </p:spPr>
              <p:style>
                <a:lnRef idx="1">
                  <a:schemeClr val="accent1"/>
                </a:lnRef>
                <a:fillRef idx="0">
                  <a:schemeClr val="accent1"/>
                </a:fillRef>
                <a:effectRef idx="0">
                  <a:schemeClr val="accent1"/>
                </a:effectRef>
                <a:fontRef idx="minor">
                  <a:schemeClr val="tx1"/>
                </a:fontRef>
              </p:style>
            </p:cxnSp>
            <p:cxnSp>
              <p:nvCxnSpPr>
                <p:cNvPr id="295" name="Straight Connector 294"/>
                <p:cNvCxnSpPr/>
                <p:nvPr/>
              </p:nvCxnSpPr>
              <p:spPr>
                <a:xfrm>
                  <a:off x="6537060" y="3649655"/>
                  <a:ext cx="4552" cy="2009830"/>
                </a:xfrm>
                <a:prstGeom prst="line">
                  <a:avLst/>
                </a:prstGeom>
              </p:spPr>
              <p:style>
                <a:lnRef idx="1">
                  <a:schemeClr val="accent1"/>
                </a:lnRef>
                <a:fillRef idx="0">
                  <a:schemeClr val="accent1"/>
                </a:fillRef>
                <a:effectRef idx="0">
                  <a:schemeClr val="accent1"/>
                </a:effectRef>
                <a:fontRef idx="minor">
                  <a:schemeClr val="tx1"/>
                </a:fontRef>
              </p:style>
            </p:cxnSp>
            <p:cxnSp>
              <p:nvCxnSpPr>
                <p:cNvPr id="296" name="Straight Connector 295"/>
                <p:cNvCxnSpPr/>
                <p:nvPr/>
              </p:nvCxnSpPr>
              <p:spPr>
                <a:xfrm>
                  <a:off x="7221902" y="3649655"/>
                  <a:ext cx="43278" cy="2009830"/>
                </a:xfrm>
                <a:prstGeom prst="line">
                  <a:avLst/>
                </a:prstGeom>
              </p:spPr>
              <p:style>
                <a:lnRef idx="1">
                  <a:schemeClr val="accent1"/>
                </a:lnRef>
                <a:fillRef idx="0">
                  <a:schemeClr val="accent1"/>
                </a:fillRef>
                <a:effectRef idx="0">
                  <a:schemeClr val="accent1"/>
                </a:effectRef>
                <a:fontRef idx="minor">
                  <a:schemeClr val="tx1"/>
                </a:fontRef>
              </p:style>
            </p:cxnSp>
            <p:cxnSp>
              <p:nvCxnSpPr>
                <p:cNvPr id="297" name="Straight Connector 296"/>
                <p:cNvCxnSpPr/>
                <p:nvPr/>
              </p:nvCxnSpPr>
              <p:spPr>
                <a:xfrm>
                  <a:off x="7901417" y="3666136"/>
                  <a:ext cx="39624" cy="1993349"/>
                </a:xfrm>
                <a:prstGeom prst="line">
                  <a:avLst/>
                </a:prstGeom>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p:nvCxnSpPr>
              <p:spPr>
                <a:xfrm>
                  <a:off x="8613244" y="3649654"/>
                  <a:ext cx="35463" cy="2009831"/>
                </a:xfrm>
                <a:prstGeom prst="line">
                  <a:avLst/>
                </a:prstGeom>
              </p:spPr>
              <p:style>
                <a:lnRef idx="1">
                  <a:schemeClr val="accent1"/>
                </a:lnRef>
                <a:fillRef idx="0">
                  <a:schemeClr val="accent1"/>
                </a:fillRef>
                <a:effectRef idx="0">
                  <a:schemeClr val="accent1"/>
                </a:effectRef>
                <a:fontRef idx="minor">
                  <a:schemeClr val="tx1"/>
                </a:fontRef>
              </p:style>
            </p:cxnSp>
            <p:sp>
              <p:nvSpPr>
                <p:cNvPr id="299" name="Rectangle 298"/>
                <p:cNvSpPr/>
                <p:nvPr/>
              </p:nvSpPr>
              <p:spPr>
                <a:xfrm>
                  <a:off x="4773129" y="3784040"/>
                  <a:ext cx="233879" cy="23387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0" name="Rectangle 299"/>
                <p:cNvSpPr/>
                <p:nvPr/>
              </p:nvSpPr>
              <p:spPr>
                <a:xfrm>
                  <a:off x="4773129" y="4771053"/>
                  <a:ext cx="233879" cy="23387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1" name="Rectangle 300"/>
                <p:cNvSpPr/>
                <p:nvPr/>
              </p:nvSpPr>
              <p:spPr>
                <a:xfrm>
                  <a:off x="4777602" y="4274890"/>
                  <a:ext cx="233879" cy="23387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2" name="Rectangle 301"/>
                <p:cNvSpPr/>
                <p:nvPr/>
              </p:nvSpPr>
              <p:spPr>
                <a:xfrm>
                  <a:off x="4776547" y="5293247"/>
                  <a:ext cx="233879" cy="23387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3" name="Rectangle 302"/>
                <p:cNvSpPr/>
                <p:nvPr/>
              </p:nvSpPr>
              <p:spPr>
                <a:xfrm>
                  <a:off x="5433357" y="3784040"/>
                  <a:ext cx="233879" cy="23387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4" name="Rectangle 303"/>
                <p:cNvSpPr/>
                <p:nvPr/>
              </p:nvSpPr>
              <p:spPr>
                <a:xfrm>
                  <a:off x="5433357" y="4771053"/>
                  <a:ext cx="233879" cy="23387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5" name="Rectangle 304"/>
                <p:cNvSpPr/>
                <p:nvPr/>
              </p:nvSpPr>
              <p:spPr>
                <a:xfrm>
                  <a:off x="5437830" y="4274890"/>
                  <a:ext cx="233879" cy="23387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6" name="Rectangle 305"/>
                <p:cNvSpPr/>
                <p:nvPr/>
              </p:nvSpPr>
              <p:spPr>
                <a:xfrm>
                  <a:off x="5436775" y="5293247"/>
                  <a:ext cx="233879" cy="23387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7" name="Rectangle 306"/>
                <p:cNvSpPr/>
                <p:nvPr/>
              </p:nvSpPr>
              <p:spPr>
                <a:xfrm>
                  <a:off x="6127460" y="3785707"/>
                  <a:ext cx="233879" cy="23387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8" name="Rectangle 307"/>
                <p:cNvSpPr/>
                <p:nvPr/>
              </p:nvSpPr>
              <p:spPr>
                <a:xfrm>
                  <a:off x="6127460" y="4772720"/>
                  <a:ext cx="233879" cy="23387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9" name="Rectangle 308"/>
                <p:cNvSpPr/>
                <p:nvPr/>
              </p:nvSpPr>
              <p:spPr>
                <a:xfrm>
                  <a:off x="6131933" y="4276557"/>
                  <a:ext cx="233879" cy="23387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0" name="Rectangle 309"/>
                <p:cNvSpPr/>
                <p:nvPr/>
              </p:nvSpPr>
              <p:spPr>
                <a:xfrm>
                  <a:off x="6130878" y="5294914"/>
                  <a:ext cx="233879" cy="23387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1" name="Rectangle 310"/>
                <p:cNvSpPr/>
                <p:nvPr/>
              </p:nvSpPr>
              <p:spPr>
                <a:xfrm>
                  <a:off x="6834858" y="3791770"/>
                  <a:ext cx="233879" cy="23387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2" name="Rectangle 311"/>
                <p:cNvSpPr/>
                <p:nvPr/>
              </p:nvSpPr>
              <p:spPr>
                <a:xfrm>
                  <a:off x="6834858" y="4778783"/>
                  <a:ext cx="233879" cy="23387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3" name="Rectangle 312"/>
                <p:cNvSpPr/>
                <p:nvPr/>
              </p:nvSpPr>
              <p:spPr>
                <a:xfrm>
                  <a:off x="6839331" y="4282620"/>
                  <a:ext cx="233879" cy="23387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4" name="Rectangle 313"/>
                <p:cNvSpPr/>
                <p:nvPr/>
              </p:nvSpPr>
              <p:spPr>
                <a:xfrm>
                  <a:off x="6838276" y="5300977"/>
                  <a:ext cx="233879" cy="23387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5" name="Rectangle 314"/>
                <p:cNvSpPr/>
                <p:nvPr/>
              </p:nvSpPr>
              <p:spPr>
                <a:xfrm>
                  <a:off x="7579914" y="3784040"/>
                  <a:ext cx="233879" cy="23387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6" name="Rectangle 315"/>
                <p:cNvSpPr/>
                <p:nvPr/>
              </p:nvSpPr>
              <p:spPr>
                <a:xfrm>
                  <a:off x="7579914" y="4771053"/>
                  <a:ext cx="233879" cy="23387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7" name="Rectangle 316"/>
                <p:cNvSpPr/>
                <p:nvPr/>
              </p:nvSpPr>
              <p:spPr>
                <a:xfrm>
                  <a:off x="7584387" y="4274890"/>
                  <a:ext cx="233879" cy="23387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8" name="Rectangle 317"/>
                <p:cNvSpPr/>
                <p:nvPr/>
              </p:nvSpPr>
              <p:spPr>
                <a:xfrm>
                  <a:off x="7583332" y="5293247"/>
                  <a:ext cx="233879" cy="23387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9" name="Rectangle 318"/>
                <p:cNvSpPr/>
                <p:nvPr/>
              </p:nvSpPr>
              <p:spPr>
                <a:xfrm>
                  <a:off x="8375139" y="3785201"/>
                  <a:ext cx="233879" cy="23387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0" name="Rectangle 319"/>
                <p:cNvSpPr/>
                <p:nvPr/>
              </p:nvSpPr>
              <p:spPr>
                <a:xfrm>
                  <a:off x="8375139" y="4772214"/>
                  <a:ext cx="233879" cy="23387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1" name="Rectangle 320"/>
                <p:cNvSpPr/>
                <p:nvPr/>
              </p:nvSpPr>
              <p:spPr>
                <a:xfrm>
                  <a:off x="8379612" y="4276051"/>
                  <a:ext cx="233879" cy="23387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2" name="Rectangle 321"/>
                <p:cNvSpPr/>
                <p:nvPr/>
              </p:nvSpPr>
              <p:spPr>
                <a:xfrm>
                  <a:off x="8378557" y="5294408"/>
                  <a:ext cx="233879" cy="23387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3" name="Rectangle 322"/>
                <p:cNvSpPr/>
                <p:nvPr/>
              </p:nvSpPr>
              <p:spPr>
                <a:xfrm>
                  <a:off x="8987718" y="3784040"/>
                  <a:ext cx="233879" cy="23387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4" name="Rectangle 323"/>
                <p:cNvSpPr/>
                <p:nvPr/>
              </p:nvSpPr>
              <p:spPr>
                <a:xfrm>
                  <a:off x="8987718" y="4771053"/>
                  <a:ext cx="233879" cy="23387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5" name="Rectangle 324"/>
                <p:cNvSpPr/>
                <p:nvPr/>
              </p:nvSpPr>
              <p:spPr>
                <a:xfrm>
                  <a:off x="8992191" y="4274890"/>
                  <a:ext cx="233879" cy="23387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6" name="Rectangle 325"/>
                <p:cNvSpPr/>
                <p:nvPr/>
              </p:nvSpPr>
              <p:spPr>
                <a:xfrm>
                  <a:off x="8991136" y="5293247"/>
                  <a:ext cx="233879" cy="23387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7" name="Rectangle 326"/>
                <p:cNvSpPr/>
                <p:nvPr/>
              </p:nvSpPr>
              <p:spPr>
                <a:xfrm>
                  <a:off x="4529377" y="3649657"/>
                  <a:ext cx="4811598" cy="2009828"/>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8" name="TextBox 327"/>
                <p:cNvSpPr txBox="1"/>
                <p:nvPr/>
              </p:nvSpPr>
              <p:spPr>
                <a:xfrm>
                  <a:off x="4419958" y="3162525"/>
                  <a:ext cx="1221809" cy="338554"/>
                </a:xfrm>
                <a:prstGeom prst="rect">
                  <a:avLst/>
                </a:prstGeom>
                <a:noFill/>
              </p:spPr>
              <p:txBody>
                <a:bodyPr wrap="none" rtlCol="0">
                  <a:spAutoFit/>
                </a:bodyPr>
                <a:lstStyle/>
                <a:p>
                  <a:r>
                    <a:rPr lang="en-US" sz="1600" dirty="0"/>
                    <a:t>Sensor array</a:t>
                  </a:r>
                  <a:endParaRPr lang="en-GB" sz="1600" dirty="0"/>
                </a:p>
              </p:txBody>
            </p:sp>
            <p:sp>
              <p:nvSpPr>
                <p:cNvPr id="329" name="TextBox 328"/>
                <p:cNvSpPr txBox="1"/>
                <p:nvPr/>
              </p:nvSpPr>
              <p:spPr>
                <a:xfrm>
                  <a:off x="5870431" y="3162525"/>
                  <a:ext cx="1273810" cy="338554"/>
                </a:xfrm>
                <a:prstGeom prst="rect">
                  <a:avLst/>
                </a:prstGeom>
                <a:noFill/>
              </p:spPr>
              <p:txBody>
                <a:bodyPr wrap="none" rtlCol="0">
                  <a:spAutoFit/>
                </a:bodyPr>
                <a:lstStyle/>
                <a:p>
                  <a:r>
                    <a:rPr lang="en-US" sz="1600" dirty="0"/>
                    <a:t>Cooling plate</a:t>
                  </a:r>
                  <a:endParaRPr lang="en-GB" sz="1600" dirty="0"/>
                </a:p>
              </p:txBody>
            </p:sp>
            <p:sp>
              <p:nvSpPr>
                <p:cNvPr id="330" name="Rectangle 329"/>
                <p:cNvSpPr/>
                <p:nvPr/>
              </p:nvSpPr>
              <p:spPr>
                <a:xfrm>
                  <a:off x="7248107" y="4147686"/>
                  <a:ext cx="679515" cy="473438"/>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1" name="TextBox 330"/>
                <p:cNvSpPr txBox="1"/>
                <p:nvPr/>
              </p:nvSpPr>
              <p:spPr>
                <a:xfrm>
                  <a:off x="7307611" y="3162525"/>
                  <a:ext cx="1362745" cy="338554"/>
                </a:xfrm>
                <a:prstGeom prst="rect">
                  <a:avLst/>
                </a:prstGeom>
                <a:noFill/>
              </p:spPr>
              <p:txBody>
                <a:bodyPr wrap="none" rtlCol="0">
                  <a:spAutoFit/>
                </a:bodyPr>
                <a:lstStyle/>
                <a:p>
                  <a:r>
                    <a:rPr lang="en-US" sz="1600" dirty="0"/>
                    <a:t>Mirror outline</a:t>
                  </a:r>
                  <a:endParaRPr lang="en-GB" sz="1600" dirty="0"/>
                </a:p>
              </p:txBody>
            </p:sp>
            <p:cxnSp>
              <p:nvCxnSpPr>
                <p:cNvPr id="332" name="Straight Connector 331"/>
                <p:cNvCxnSpPr/>
                <p:nvPr/>
              </p:nvCxnSpPr>
              <p:spPr>
                <a:xfrm>
                  <a:off x="4801508" y="3509977"/>
                  <a:ext cx="90593" cy="403586"/>
                </a:xfrm>
                <a:prstGeom prst="line">
                  <a:avLst/>
                </a:prstGeom>
                <a:ln w="9525">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333" name="Straight Connector 332"/>
                <p:cNvCxnSpPr/>
                <p:nvPr/>
              </p:nvCxnSpPr>
              <p:spPr>
                <a:xfrm flipH="1">
                  <a:off x="5984034" y="3512439"/>
                  <a:ext cx="73012" cy="385015"/>
                </a:xfrm>
                <a:prstGeom prst="line">
                  <a:avLst/>
                </a:prstGeom>
                <a:ln w="9525">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334" name="Straight Connector 333"/>
                <p:cNvCxnSpPr/>
                <p:nvPr/>
              </p:nvCxnSpPr>
              <p:spPr>
                <a:xfrm flipH="1">
                  <a:off x="7403155" y="3540214"/>
                  <a:ext cx="91537" cy="623367"/>
                </a:xfrm>
                <a:prstGeom prst="line">
                  <a:avLst/>
                </a:prstGeom>
                <a:ln w="9525">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335" name="Straight Connector 334"/>
                <p:cNvCxnSpPr/>
                <p:nvPr/>
              </p:nvCxnSpPr>
              <p:spPr>
                <a:xfrm>
                  <a:off x="9650570" y="3649654"/>
                  <a:ext cx="0" cy="2009831"/>
                </a:xfrm>
                <a:prstGeom prst="line">
                  <a:avLst/>
                </a:prstGeom>
                <a:ln w="9525">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37" name="Straight Connector 336"/>
                <p:cNvCxnSpPr/>
                <p:nvPr/>
              </p:nvCxnSpPr>
              <p:spPr>
                <a:xfrm flipV="1">
                  <a:off x="4537147" y="5852274"/>
                  <a:ext cx="4795373" cy="7057"/>
                </a:xfrm>
                <a:prstGeom prst="line">
                  <a:avLst/>
                </a:prstGeom>
                <a:ln w="9525">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339" name="TextBox 338"/>
                <p:cNvSpPr txBox="1"/>
                <p:nvPr/>
              </p:nvSpPr>
              <p:spPr>
                <a:xfrm>
                  <a:off x="6500100" y="5708506"/>
                  <a:ext cx="900022" cy="375613"/>
                </a:xfrm>
                <a:prstGeom prst="rect">
                  <a:avLst/>
                </a:prstGeom>
                <a:solidFill>
                  <a:schemeClr val="bg1"/>
                </a:solidFill>
              </p:spPr>
              <p:txBody>
                <a:bodyPr wrap="square" rtlCol="0">
                  <a:spAutoFit/>
                </a:bodyPr>
                <a:lstStyle/>
                <a:p>
                  <a:r>
                    <a:rPr lang="en-US" sz="1400" dirty="0">
                      <a:solidFill>
                        <a:schemeClr val="accent1"/>
                      </a:solidFill>
                    </a:rPr>
                    <a:t>220 cm</a:t>
                  </a:r>
                  <a:endParaRPr lang="en-GB" sz="1400" dirty="0">
                    <a:solidFill>
                      <a:schemeClr val="accent1"/>
                    </a:solidFill>
                  </a:endParaRPr>
                </a:p>
              </p:txBody>
            </p:sp>
            <p:sp>
              <p:nvSpPr>
                <p:cNvPr id="341" name="Down Arrow 340"/>
                <p:cNvSpPr/>
                <p:nvPr/>
              </p:nvSpPr>
              <p:spPr>
                <a:xfrm rot="10800000">
                  <a:off x="8951210" y="2877351"/>
                  <a:ext cx="316136" cy="678460"/>
                </a:xfrm>
                <a:prstGeom prst="downArrow">
                  <a:avLst/>
                </a:prstGeom>
                <a:solidFill>
                  <a:schemeClr val="bg1"/>
                </a:solidFill>
                <a:ln>
                  <a:solidFill>
                    <a:srgbClr val="4171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
          <p:nvSpPr>
            <p:cNvPr id="12" name="Rectangle 11"/>
            <p:cNvSpPr/>
            <p:nvPr/>
          </p:nvSpPr>
          <p:spPr>
            <a:xfrm>
              <a:off x="9629153" y="4227972"/>
              <a:ext cx="275816" cy="34507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9445189" y="4220781"/>
              <a:ext cx="806631" cy="307777"/>
            </a:xfrm>
            <a:prstGeom prst="rect">
              <a:avLst/>
            </a:prstGeom>
            <a:noFill/>
          </p:spPr>
          <p:txBody>
            <a:bodyPr wrap="none" rtlCol="0">
              <a:spAutoFit/>
            </a:bodyPr>
            <a:lstStyle/>
            <a:p>
              <a:r>
                <a:rPr lang="en-US" sz="1400" dirty="0">
                  <a:solidFill>
                    <a:schemeClr val="accent1"/>
                  </a:solidFill>
                </a:rPr>
                <a:t>~105 cm</a:t>
              </a:r>
              <a:endParaRPr lang="en-GB" sz="1400" dirty="0">
                <a:solidFill>
                  <a:schemeClr val="accent1"/>
                </a:solidFill>
              </a:endParaRPr>
            </a:p>
          </p:txBody>
        </p:sp>
      </p:grpSp>
      <p:grpSp>
        <p:nvGrpSpPr>
          <p:cNvPr id="15" name="Group 14"/>
          <p:cNvGrpSpPr/>
          <p:nvPr/>
        </p:nvGrpSpPr>
        <p:grpSpPr>
          <a:xfrm>
            <a:off x="4746374" y="300120"/>
            <a:ext cx="6983802" cy="1868802"/>
            <a:chOff x="4746374" y="300120"/>
            <a:chExt cx="6983802" cy="1868802"/>
          </a:xfrm>
        </p:grpSpPr>
        <p:sp>
          <p:nvSpPr>
            <p:cNvPr id="7" name="TextBox 6"/>
            <p:cNvSpPr txBox="1"/>
            <p:nvPr/>
          </p:nvSpPr>
          <p:spPr>
            <a:xfrm>
              <a:off x="4746374" y="300120"/>
              <a:ext cx="4381520" cy="646331"/>
            </a:xfrm>
            <a:prstGeom prst="rect">
              <a:avLst/>
            </a:prstGeom>
            <a:solidFill>
              <a:srgbClr val="FFFF99"/>
            </a:solidFill>
            <a:ln w="12700">
              <a:noFill/>
            </a:ln>
          </p:spPr>
          <p:txBody>
            <a:bodyPr wrap="none" rtlCol="0">
              <a:spAutoFit/>
            </a:bodyPr>
            <a:lstStyle/>
            <a:p>
              <a:r>
                <a:rPr lang="en-US" dirty="0" smtClean="0"/>
                <a:t>This turned out not to work well:  resolution </a:t>
              </a:r>
              <a:br>
                <a:rPr lang="en-US" dirty="0" smtClean="0"/>
              </a:br>
              <a:r>
                <a:rPr lang="en-US" dirty="0" smtClean="0"/>
                <a:t>&gt; 5 </a:t>
              </a:r>
              <a:r>
                <a:rPr lang="en-US" dirty="0" err="1" smtClean="0"/>
                <a:t>mrad</a:t>
              </a:r>
              <a:r>
                <a:rPr lang="en-US" dirty="0"/>
                <a:t> </a:t>
              </a:r>
              <a:r>
                <a:rPr lang="en-US" dirty="0" smtClean="0"/>
                <a:t>→ would limit performance </a:t>
              </a:r>
              <a:r>
                <a:rPr lang="en-US" dirty="0" smtClean="0">
                  <a:solidFill>
                    <a:srgbClr val="FFC000"/>
                  </a:solidFill>
                </a:rPr>
                <a:t>(R)</a:t>
              </a:r>
              <a:endParaRPr lang="en-GB" dirty="0">
                <a:solidFill>
                  <a:srgbClr val="FFC000"/>
                </a:solidFill>
              </a:endParaRPr>
            </a:p>
          </p:txBody>
        </p:sp>
        <p:cxnSp>
          <p:nvCxnSpPr>
            <p:cNvPr id="10" name="Straight Connector 9"/>
            <p:cNvCxnSpPr/>
            <p:nvPr/>
          </p:nvCxnSpPr>
          <p:spPr>
            <a:xfrm flipH="1">
              <a:off x="6843674" y="945589"/>
              <a:ext cx="14205" cy="1223333"/>
            </a:xfrm>
            <a:prstGeom prst="line">
              <a:avLst/>
            </a:prstGeom>
            <a:ln w="12700">
              <a:solidFill>
                <a:srgbClr val="FFC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9438843" y="307190"/>
              <a:ext cx="2291333" cy="646331"/>
            </a:xfrm>
            <a:prstGeom prst="rect">
              <a:avLst/>
            </a:prstGeom>
            <a:solidFill>
              <a:srgbClr val="FFFF99"/>
            </a:solidFill>
          </p:spPr>
          <p:txBody>
            <a:bodyPr wrap="none" rtlCol="0">
              <a:spAutoFit/>
            </a:bodyPr>
            <a:lstStyle/>
            <a:p>
              <a:r>
                <a:rPr lang="en-US" dirty="0" smtClean="0">
                  <a:solidFill>
                    <a:schemeClr val="accent6"/>
                  </a:solidFill>
                </a:rPr>
                <a:t>Instead find optimum</a:t>
              </a:r>
            </a:p>
            <a:p>
              <a:r>
                <a:rPr lang="en-US" dirty="0" smtClean="0">
                  <a:solidFill>
                    <a:schemeClr val="accent6"/>
                  </a:solidFill>
                </a:rPr>
                <a:t>with tilted mirrors (L)</a:t>
              </a:r>
              <a:endParaRPr lang="en-GB" dirty="0">
                <a:solidFill>
                  <a:schemeClr val="accent6"/>
                </a:solidFill>
              </a:endParaRPr>
            </a:p>
          </p:txBody>
        </p:sp>
      </p:grpSp>
    </p:spTree>
    <p:extLst>
      <p:ext uri="{BB962C8B-B14F-4D97-AF65-F5344CB8AC3E}">
        <p14:creationId xmlns:p14="http://schemas.microsoft.com/office/powerpoint/2010/main" val="28919439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17727</TotalTime>
  <Words>3249</Words>
  <Application>Microsoft Office PowerPoint</Application>
  <PresentationFormat>Widescreen</PresentationFormat>
  <Paragraphs>351</Paragraphs>
  <Slides>19</Slides>
  <Notes>0</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19</vt:i4>
      </vt:variant>
    </vt:vector>
  </HeadingPairs>
  <TitlesOfParts>
    <vt:vector size="26" baseType="lpstr">
      <vt:lpstr>游ゴシック</vt:lpstr>
      <vt:lpstr>Arial</vt:lpstr>
      <vt:lpstr>Calibri</vt:lpstr>
      <vt:lpstr>Calibri Light</vt:lpstr>
      <vt:lpstr>Symbol</vt:lpstr>
      <vt:lpstr>Office Theme</vt:lpstr>
      <vt:lpstr>文書</vt:lpstr>
      <vt:lpstr>Progress on ARC</vt:lpstr>
      <vt:lpstr>Motivation</vt:lpstr>
      <vt:lpstr>4π RICH detector</vt:lpstr>
      <vt:lpstr>RICH layout for FCC-ee </vt:lpstr>
      <vt:lpstr>Detector vessel</vt:lpstr>
      <vt:lpstr>Photosensors + aerogel</vt:lpstr>
      <vt:lpstr>Gaseous radiator</vt:lpstr>
      <vt:lpstr>Detector cell</vt:lpstr>
      <vt:lpstr>Optical layout</vt:lpstr>
      <vt:lpstr>ARC detector details</vt:lpstr>
      <vt:lpstr>Updated sector layout</vt:lpstr>
      <vt:lpstr>Ray tracing</vt:lpstr>
      <vt:lpstr>Optimizing the optics</vt:lpstr>
      <vt:lpstr>Optimized layout</vt:lpstr>
      <vt:lpstr>Updated performance</vt:lpstr>
      <vt:lpstr>Updated resolution</vt:lpstr>
      <vt:lpstr>Performance</vt:lpstr>
      <vt:lpstr>Parameter scan</vt:lpstr>
      <vt:lpstr>Conclusions</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Time of flight technologies</dc:title>
  <dc:creator>Roger</dc:creator>
  <cp:lastModifiedBy>Roger Forty</cp:lastModifiedBy>
  <cp:revision>4791</cp:revision>
  <dcterms:created xsi:type="dcterms:W3CDTF">2021-03-24T07:22:20Z</dcterms:created>
  <dcterms:modified xsi:type="dcterms:W3CDTF">2022-06-23T13:44:59Z</dcterms:modified>
</cp:coreProperties>
</file>