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commentAuthors.xml" ContentType="application/vnd.openxmlformats-officedocument.presentationml.commentAuthors+xml"/>
  <Override PartName="/ppt/slides/slide17.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comments/comment1.xml" ContentType="application/vnd.openxmlformats-officedocument.presentationml.comments+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s/slide14.xml" ContentType="application/vnd.openxmlformats-officedocument.presentationml.slide+xml"/>
  <Override PartName="/ppt/slideLayouts/slideLayout7.xml" ContentType="application/vnd.openxmlformats-officedocument.presentationml.slideLayout+xml"/>
  <Override PartName="/docProps/custom.xml" ContentType="application/vnd.openxmlformats-officedocument.custom-properties+xml"/>
  <Override PartName="/ppt/slides/slide6.xml" ContentType="application/vnd.openxmlformats-officedocument.presentationml.slide+xml"/>
  <Override PartName="/ppt/tableStyles.xml" ContentType="application/vnd.openxmlformats-officedocument.presentationml.tableStyles+xml"/>
  <Override PartName="/ppt/slideLayouts/slideLayout1.xml" ContentType="application/vnd.openxmlformats-officedocument.presentationml.slideLayout+xml"/>
  <Override PartName="/ppt/slides/slide16.xml" ContentType="application/vnd.openxmlformats-officedocument.presentationml.slide+xml"/>
  <Override PartName="/ppt/theme/theme1.xml" ContentType="application/vnd.openxmlformats-officedocument.theme+xml"/>
  <Override PartName="/ppt/slides/slide2.xml" ContentType="application/vnd.openxmlformats-officedocument.presentationml.slide+xml"/>
  <Override PartName="/ppt/viewProps.xml" ContentType="application/vnd.openxmlformats-officedocument.presentationml.viewProps+xml"/>
  <Override PartName="/ppt/slideLayouts/slideLayout6.xml" ContentType="application/vnd.openxmlformats-officedocument.presentationml.slideLayout+xml"/>
  <Override PartName="/ppt/presProps.xml" ContentType="application/vnd.openxmlformats-officedocument.presentationml.presProps+xml"/>
  <Override PartName="/ppt/slideLayouts/slideLayout5.xml" ContentType="application/vnd.openxmlformats-officedocument.presentationml.slideLayout+xml"/>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showSpecialPlsOnTitleSld="0">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9144000" cy="5143500"/>
  <p:defaultTextStyle>
    <a:defPPr>
      <a:defRPr lang="en-GB"/>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e Guerin" initials="H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C8FAE8E7-8751-D325-7B6C-893B87842164}">
  <a:tblStyle styleId="{C8FAE8E7-8751-D325-7B6C-893B87842164}"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presProps" Target="presProps.xml" /><Relationship Id="rId21" Type="http://schemas.openxmlformats.org/officeDocument/2006/relationships/tableStyles" Target="tableStyles.xml" /><Relationship Id="rId22" Type="http://schemas.openxmlformats.org/officeDocument/2006/relationships/viewProps" Target="viewProps.xml" /><Relationship Id="rId23"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m authorId="1" dt="2022-05-24T10:05:06Z" idx="1">
    <p:pos x="8" y="4"/>
    <p:text>Demonstrator size: from Layout DB, VAMWD.7L4.B at -216.615m and VAMFQ.D7L4.R at -226.627
transition beam pipe used to be 300mm and cone 2 used to be 20mm</p:text>
    <p:extLst>
      <p:ext uri="{C676402C-5697-4E1C-873F-D02D1690AC5C}">
        <p15:threadingInfo xmlns:p15="http://schemas.microsoft.com/office/powerpoint/2012/main" timeZoneBias="-120"/>
      </p:ext>
      <p:ext uri="{19B8F6BF-5375-455C-9EA6-DF929625EA0E}">
        <p15:presenceInfo xmlns:p15="http://schemas.microsoft.com/office/powerpoint/2012/main" userId="teamlab_data:0;36;de449a38-157e-453f-89d5-696177e94c42;1;13;Helene Guerin;2;1;0;3;20;2022-05-24T08:05:06Z;4;38;{8C60A407-C8A5-854D-821D-4E864A68882C};" providerId="AD"/>
      </p:ext>
    </p:extLst>
  </p:cm>
</p:cmLst>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image" Target="../media/image4.jp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Diapositive de titre">
    <p:bg>
      <p:bgPr shadeToTitle="0">
        <a:blipFill>
          <a:blip r:embed="rId2"/>
          <a:stretch/>
        </a:blipFill>
      </p:bgPr>
    </p:bg>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ctrTitle" hasCustomPrompt="1"/>
          </p:nvPr>
        </p:nvSpPr>
        <p:spPr bwMode="auto">
          <a:xfrm>
            <a:off x="1371600" y="1755150"/>
            <a:ext cx="7200000" cy="1350000"/>
          </a:xfrm>
        </p:spPr>
        <p:txBody>
          <a:bodyPr lIns="0" tIns="0" rIns="0" bIns="0" anchor="t" anchorCtr="0">
            <a:noAutofit/>
          </a:bodyPr>
          <a:lstStyle>
            <a:lvl1pPr algn="l">
              <a:defRPr sz="2800" b="1">
                <a:solidFill>
                  <a:schemeClr val="accent5"/>
                </a:solidFill>
              </a:defRPr>
            </a:lvl1pPr>
          </a:lstStyle>
          <a:p>
            <a:pPr>
              <a:defRPr/>
            </a:pPr>
            <a:r>
              <a:rPr lang="en-GB"/>
              <a:t>Presentation title - line 1 - Arial 30pt - bold </a:t>
            </a:r>
            <a:r>
              <a:rPr lang="en-GB"/>
              <a:t>HiLumi</a:t>
            </a:r>
            <a:r>
              <a:rPr lang="en-GB"/>
              <a:t> dark grey - line 2</a:t>
            </a:r>
            <a:br>
              <a:rPr lang="en-GB"/>
            </a:br>
            <a:r>
              <a:rPr lang="en-GB"/>
              <a:t>line 3</a:t>
            </a:r>
            <a:br>
              <a:rPr lang="en-GB"/>
            </a:br>
            <a:r>
              <a:rPr lang="en-GB"/>
              <a:t>line 4   </a:t>
            </a:r>
            <a:endParaRPr lang="en-GB"/>
          </a:p>
        </p:txBody>
      </p:sp>
      <p:sp>
        <p:nvSpPr>
          <p:cNvPr id="3" name="Sous-titre 2" hidden="0"/>
          <p:cNvSpPr>
            <a:spLocks noGrp="1"/>
          </p:cNvSpPr>
          <p:nvPr isPhoto="0" userDrawn="0">
            <p:ph type="subTitle" idx="1" hasCustomPrompt="1"/>
          </p:nvPr>
        </p:nvSpPr>
        <p:spPr bwMode="auto">
          <a:xfrm>
            <a:off x="1371600" y="3600450"/>
            <a:ext cx="6480000" cy="742950"/>
          </a:xfrm>
        </p:spPr>
        <p:txBody>
          <a:bodyPr lIns="0" tIns="0" rIns="0" bIns="0">
            <a:normAutofit/>
          </a:bodyPr>
          <a:lstStyle>
            <a:lvl1pPr marL="0" indent="0" algn="l">
              <a:buNone/>
              <a:defRPr sz="2000" b="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GB"/>
              <a:t>Author(s</a:t>
            </a:r>
            <a:r>
              <a:rPr lang="en-GB"/>
              <a:t>)  - Arial 20 pt – </a:t>
            </a:r>
            <a:r>
              <a:rPr lang="en-GB"/>
              <a:t>HiLumi</a:t>
            </a:r>
            <a:r>
              <a:rPr lang="en-GB"/>
              <a:t> dark grey</a:t>
            </a:r>
            <a:endParaRPr lang="en-GB"/>
          </a:p>
        </p:txBody>
      </p:sp>
      <p:sp>
        <p:nvSpPr>
          <p:cNvPr id="5" name="Espace réservé du pied de page 4" hidden="0"/>
          <p:cNvSpPr>
            <a:spLocks noGrp="1"/>
          </p:cNvSpPr>
          <p:nvPr isPhoto="0" userDrawn="0">
            <p:ph type="ftr" sz="quarter" idx="11" hasCustomPrompt="0"/>
          </p:nvPr>
        </p:nvSpPr>
        <p:spPr bwMode="auto">
          <a:xfrm>
            <a:off x="1371600" y="4767263"/>
            <a:ext cx="6309000" cy="270000"/>
          </a:xfrm>
        </p:spPr>
        <p:txBody>
          <a:bodyPr lIns="0" tIns="0" rIns="0" bIns="0" anchor="b" anchorCtr="0"/>
          <a:lstStyle>
            <a:lvl1pPr algn="r">
              <a:defRPr>
                <a:solidFill>
                  <a:schemeClr val="accent1"/>
                </a:solidFill>
              </a:defRPr>
            </a:lvl1pPr>
          </a:lstStyle>
          <a:p>
            <a:pPr>
              <a:defRPr/>
            </a:pPr>
            <a:r>
              <a:rPr/>
              <a:t>BGV integration meeting</a:t>
            </a:r>
            <a:endParaRPr/>
          </a:p>
        </p:txBody>
      </p:sp>
      <p:sp>
        <p:nvSpPr>
          <p:cNvPr id="6" name="Espace réservé du numéro de diapositive 5" hidden="0"/>
          <p:cNvSpPr>
            <a:spLocks noGrp="1"/>
          </p:cNvSpPr>
          <p:nvPr isPhoto="0" userDrawn="0">
            <p:ph type="sldNum" sz="quarter" idx="12" hasCustomPrompt="0"/>
          </p:nvPr>
        </p:nvSpPr>
        <p:spPr bwMode="auto">
          <a:xfrm>
            <a:off x="8686800" y="4767263"/>
            <a:ext cx="360000" cy="270000"/>
          </a:xfrm>
          <a:prstGeom prst="rect">
            <a:avLst/>
          </a:prstGeom>
          <a:ln>
            <a:solidFill>
              <a:srgbClr val="2BABAD"/>
            </a:solidFill>
          </a:ln>
        </p:spPr>
        <p:txBody>
          <a:bodyPr lIns="0" tIns="0" rIns="0" bIns="0" anchor="b" anchorCtr="0"/>
          <a:lstStyle>
            <a:lvl1pPr>
              <a:defRPr>
                <a:solidFill>
                  <a:schemeClr val="accent1"/>
                </a:solidFill>
              </a:defRPr>
            </a:lvl1pPr>
          </a:lstStyle>
          <a:p>
            <a:pPr>
              <a:defRPr/>
            </a:pPr>
            <a:fld id="{BFDCA1C4-9514-7B4F-976F-D92F7E296653}" type="slidenum">
              <a:rPr lang="fr-FR"/>
              <a:t/>
            </a:fld>
            <a:endParaRPr lang="fr-FR"/>
          </a:p>
        </p:txBody>
      </p:sp>
      <p:pic>
        <p:nvPicPr>
          <p:cNvPr id="12" name="Image 11" descr="HLU-logoN-title.png" hidden="0"/>
          <p:cNvPicPr>
            <a:picLocks noChangeAspect="1"/>
          </p:cNvPicPr>
          <p:nvPr isPhoto="0" userDrawn="1"/>
        </p:nvPicPr>
        <p:blipFill>
          <a:blip r:embed="rId3"/>
          <a:stretch/>
        </p:blipFill>
        <p:spPr bwMode="auto">
          <a:xfrm>
            <a:off x="1371602" y="285750"/>
            <a:ext cx="3134659" cy="1270627"/>
          </a:xfrm>
          <a:prstGeom prst="rect">
            <a:avLst/>
          </a:prstGeom>
        </p:spPr>
      </p:pic>
      <p:sp>
        <p:nvSpPr>
          <p:cNvPr id="15" name="Espace réservé du texte 14" hidden="0"/>
          <p:cNvSpPr>
            <a:spLocks noGrp="1"/>
          </p:cNvSpPr>
          <p:nvPr isPhoto="0" userDrawn="0">
            <p:ph type="body" sz="quarter" idx="14" hasCustomPrompt="1"/>
          </p:nvPr>
        </p:nvSpPr>
        <p:spPr bwMode="auto">
          <a:xfrm>
            <a:off x="1371600" y="4424362"/>
            <a:ext cx="6480000" cy="261938"/>
          </a:xfrm>
        </p:spPr>
        <p:txBody>
          <a:bodyPr>
            <a:normAutofit/>
          </a:bodyPr>
          <a:lstStyle>
            <a:lvl1pPr marL="342900" marR="0" indent="-342900" algn="l" defTabSz="457200">
              <a:lnSpc>
                <a:spcPct val="100000"/>
              </a:lnSpc>
              <a:spcBef>
                <a:spcPts val="0"/>
              </a:spcBef>
              <a:spcAft>
                <a:spcPts val="0"/>
              </a:spcAft>
              <a:buClr>
                <a:schemeClr val="accent6"/>
              </a:buClr>
              <a:buSzTx/>
              <a:buFontTx/>
              <a:buNone/>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a:lnSpc>
                <a:spcPct val="100000"/>
              </a:lnSpc>
              <a:spcBef>
                <a:spcPts val="0"/>
              </a:spcBef>
              <a:spcAft>
                <a:spcPts val="0"/>
              </a:spcAft>
              <a:buClr>
                <a:schemeClr val="accent6"/>
              </a:buClr>
              <a:buSzTx/>
              <a:buFontTx/>
              <a:buNone/>
              <a:defRPr/>
            </a:pPr>
            <a:r>
              <a:rPr lang="en-GB" sz="1600" b="0" i="0" u="none" strike="noStrike" cap="none" spc="0">
                <a:ln>
                  <a:noFill/>
                </a:ln>
                <a:solidFill>
                  <a:schemeClr val="bg2"/>
                </a:solidFill>
                <a:latin typeface="+mn-lt"/>
                <a:ea typeface="+mn-ea"/>
                <a:cs typeface="+mn-cs"/>
              </a:rPr>
              <a:t>Conference - Location - Date</a:t>
            </a:r>
            <a:endParaRPr/>
          </a:p>
          <a:p>
            <a:pPr lvl="0">
              <a:defRPr/>
            </a:pPr>
            <a:endParaRPr lang="en-GB"/>
          </a:p>
        </p:txBody>
      </p:sp>
      <p:grpSp>
        <p:nvGrpSpPr>
          <p:cNvPr id="9" name="Grouper 8" hidden="0"/>
          <p:cNvGrpSpPr/>
          <p:nvPr isPhoto="0" userDrawn="1"/>
        </p:nvGrpSpPr>
        <p:grpSpPr bwMode="auto">
          <a:xfrm>
            <a:off x="457200" y="4552950"/>
            <a:ext cx="457200" cy="457200"/>
            <a:chOff x="1447800" y="4580063"/>
            <a:chExt cx="457200" cy="457200"/>
          </a:xfrm>
        </p:grpSpPr>
        <p:sp>
          <p:nvSpPr>
            <p:cNvPr id="10" name="Rectangle 9"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1" name="ZoneTexte 10"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3" name="Image 4" descr="CERN-logo_outline.jpg" hidden="0"/>
          <p:cNvPicPr>
            <a:picLocks noChangeAspect="1"/>
          </p:cNvPicPr>
          <p:nvPr isPhoto="0" userDrawn="1"/>
        </p:nvPicPr>
        <p:blipFill>
          <a:blip r:embed="rId4"/>
          <a:stretch/>
        </p:blipFill>
        <p:spPr bwMode="auto">
          <a:xfrm>
            <a:off x="377189"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re et contenu">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p:txBody>
          <a:bodyPr anchor="ctr" anchorCtr="1"/>
          <a:lstStyle/>
          <a:p>
            <a:pPr>
              <a:defRPr/>
            </a:pPr>
            <a:r>
              <a:rPr lang="en-GB"/>
              <a:t>Slide title – line 1 – Arial 30 pt – HiLumi blue</a:t>
            </a:r>
            <a:br>
              <a:rPr lang="en-GB"/>
            </a:br>
            <a:r>
              <a:rPr lang="en-GB"/>
              <a:t>Slide title – line 2 – Arial 30 pt – HiLumi blue</a:t>
            </a:r>
            <a:endParaRPr lang="en-GB"/>
          </a:p>
        </p:txBody>
      </p:sp>
      <p:sp>
        <p:nvSpPr>
          <p:cNvPr id="3" name="Espace réservé du contenu 2" hidden="0"/>
          <p:cNvSpPr>
            <a:spLocks noGrp="1"/>
          </p:cNvSpPr>
          <p:nvPr isPhoto="0" userDrawn="0">
            <p:ph idx="1" hasCustomPrompt="1"/>
          </p:nvPr>
        </p:nvSpPr>
        <p:spPr bwMode="auto">
          <a:xfrm>
            <a:off x="612000" y="914400"/>
            <a:ext cx="7920000" cy="3680222"/>
          </a:xfrm>
        </p:spPr>
        <p:txBody>
          <a:bodyPr lIns="0" tIns="0" rIns="0" bIns="0"/>
          <a:lstStyle/>
          <a:p>
            <a:pPr lvl="0">
              <a:defRPr/>
            </a:pPr>
            <a:r>
              <a:rPr lang="en-GB"/>
              <a:t>Click to modify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5" name="Espace réservé du pied de page 4" hidden="0"/>
          <p:cNvSpPr>
            <a:spLocks noGrp="1"/>
          </p:cNvSpPr>
          <p:nvPr isPhoto="0" userDrawn="0">
            <p:ph type="ftr" sz="quarter" idx="11" hasCustomPrompt="0"/>
          </p:nvPr>
        </p:nvSpPr>
        <p:spPr bwMode="auto">
          <a:xfrm>
            <a:off x="1905000" y="4767263"/>
            <a:ext cx="6627000" cy="270000"/>
          </a:xfrm>
        </p:spPr>
        <p:txBody>
          <a:bodyPr/>
          <a:lstStyle/>
          <a:p>
            <a:pPr>
              <a:defRPr/>
            </a:pPr>
            <a:r>
              <a:rPr/>
              <a:t>BGV integration meeting</a:t>
            </a:r>
            <a:endParaRPr/>
          </a:p>
        </p:txBody>
      </p:sp>
      <p:sp>
        <p:nvSpPr>
          <p:cNvPr id="6" name="Espace réservé du numéro de diapositive 5"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9" name="Grouper 8" hidden="0"/>
          <p:cNvGrpSpPr/>
          <p:nvPr isPhoto="0" userDrawn="1"/>
        </p:nvGrpSpPr>
        <p:grpSpPr bwMode="auto">
          <a:xfrm>
            <a:off x="1447800" y="4580063"/>
            <a:ext cx="457200" cy="457200"/>
            <a:chOff x="1447800" y="4580063"/>
            <a:chExt cx="457200" cy="457200"/>
          </a:xfrm>
        </p:grpSpPr>
        <p:sp>
          <p:nvSpPr>
            <p:cNvPr id="10" name="Rectangle 9"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1" name="ZoneTexte 10"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2"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Comparaison">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p:txBody>
          <a:bodyPr/>
          <a:lstStyle>
            <a:lvl1pPr>
              <a:defRPr/>
            </a:lvl1pPr>
          </a:lstStyle>
          <a:p>
            <a:pPr>
              <a:defRPr/>
            </a:pPr>
            <a:r>
              <a:rPr lang="en-GB"/>
              <a:t>Slide title – line 1 – Arial 30 pt – HiLumi blue</a:t>
            </a:r>
            <a:br>
              <a:rPr lang="en-GB"/>
            </a:br>
            <a:r>
              <a:rPr lang="en-GB"/>
              <a:t>Slide title – line 2 – Arial 30 pt – HiLumi blue</a:t>
            </a:r>
            <a:endParaRPr lang="en-GB"/>
          </a:p>
        </p:txBody>
      </p:sp>
      <p:sp>
        <p:nvSpPr>
          <p:cNvPr id="3" name="Espace réservé du texte 2" hidden="0"/>
          <p:cNvSpPr>
            <a:spLocks noGrp="1"/>
          </p:cNvSpPr>
          <p:nvPr isPhoto="0" userDrawn="0">
            <p:ph type="body" idx="1" hasCustomPrompt="1"/>
          </p:nvPr>
        </p:nvSpPr>
        <p:spPr bwMode="auto">
          <a:xfrm>
            <a:off x="457200" y="911424"/>
            <a:ext cx="4040188" cy="479822"/>
          </a:xfrm>
        </p:spPr>
        <p:txBody>
          <a:bodyPr anchor="t">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 </a:t>
            </a:r>
            <a:endParaRPr/>
          </a:p>
        </p:txBody>
      </p:sp>
      <p:sp>
        <p:nvSpPr>
          <p:cNvPr id="4" name="Espace réservé du contenu 3" hidden="0"/>
          <p:cNvSpPr>
            <a:spLocks noGrp="1"/>
          </p:cNvSpPr>
          <p:nvPr isPhoto="0" userDrawn="0">
            <p:ph sz="half" idx="2" hasCustomPrompt="1"/>
          </p:nvPr>
        </p:nvSpPr>
        <p:spPr bwMode="auto">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en-GB"/>
              <a:t>Click to edit Master texts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5" name="Espace réservé du texte 4" hidden="0"/>
          <p:cNvSpPr>
            <a:spLocks noGrp="1"/>
          </p:cNvSpPr>
          <p:nvPr isPhoto="0" userDrawn="0">
            <p:ph type="body" sz="quarter" idx="3" hasCustomPrompt="1"/>
          </p:nvPr>
        </p:nvSpPr>
        <p:spPr bwMode="auto">
          <a:xfrm>
            <a:off x="4645026" y="911424"/>
            <a:ext cx="4041775" cy="479822"/>
          </a:xfrm>
        </p:spPr>
        <p:txBody>
          <a:bodyPr anchor="t">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GB"/>
              <a:t>Click to edit Master text styles</a:t>
            </a:r>
            <a:endParaRPr/>
          </a:p>
        </p:txBody>
      </p:sp>
      <p:sp>
        <p:nvSpPr>
          <p:cNvPr id="6" name="Espace réservé du contenu 5" hidden="0"/>
          <p:cNvSpPr>
            <a:spLocks noGrp="1"/>
          </p:cNvSpPr>
          <p:nvPr isPhoto="0" userDrawn="0">
            <p:ph sz="quarter" idx="4" hasCustomPrompt="1"/>
          </p:nvPr>
        </p:nvSpPr>
        <p:spPr bwMode="auto">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defRPr/>
            </a:pPr>
            <a:r>
              <a:rPr lang="en-GB"/>
              <a:t>Click to edit Master texts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8" name="Espace réservé du pied de page 7" hidden="0"/>
          <p:cNvSpPr>
            <a:spLocks noGrp="1"/>
          </p:cNvSpPr>
          <p:nvPr isPhoto="0" userDrawn="0">
            <p:ph type="ftr" sz="quarter" idx="11" hasCustomPrompt="0"/>
          </p:nvPr>
        </p:nvSpPr>
        <p:spPr bwMode="auto">
          <a:xfrm>
            <a:off x="1905000" y="4767263"/>
            <a:ext cx="6627000" cy="270000"/>
          </a:xfrm>
        </p:spPr>
        <p:txBody>
          <a:bodyPr/>
          <a:lstStyle/>
          <a:p>
            <a:pPr>
              <a:defRPr/>
            </a:pPr>
            <a:r>
              <a:rPr/>
              <a:t>BGV integration meeting</a:t>
            </a:r>
            <a:endParaRPr/>
          </a:p>
        </p:txBody>
      </p:sp>
      <p:sp>
        <p:nvSpPr>
          <p:cNvPr id="9" name="Espace réservé du numéro de diapositive 8"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11" name="Grouper 10" hidden="0"/>
          <p:cNvGrpSpPr/>
          <p:nvPr isPhoto="0" userDrawn="1"/>
        </p:nvGrpSpPr>
        <p:grpSpPr bwMode="auto">
          <a:xfrm>
            <a:off x="1447800" y="4580063"/>
            <a:ext cx="457200" cy="457200"/>
            <a:chOff x="1447800" y="4580063"/>
            <a:chExt cx="457200" cy="457200"/>
          </a:xfrm>
        </p:grpSpPr>
        <p:sp>
          <p:nvSpPr>
            <p:cNvPr id="12" name="Rectangle 11"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3" name="ZoneTexte 12"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4"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re seul">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p:txBody>
          <a:bodyPr/>
          <a:lstStyle/>
          <a:p>
            <a:pPr>
              <a:defRPr/>
            </a:pPr>
            <a:r>
              <a:rPr lang="en-GB"/>
              <a:t>Slide title – line 1 – Arial 30 pt – HiLumi blue</a:t>
            </a:r>
            <a:br>
              <a:rPr lang="en-GB"/>
            </a:br>
            <a:r>
              <a:rPr lang="en-GB"/>
              <a:t>Slide title – line 2 – Arial 30 pt – HiLumi blue</a:t>
            </a:r>
            <a:endParaRPr lang="en-GB"/>
          </a:p>
        </p:txBody>
      </p:sp>
      <p:sp>
        <p:nvSpPr>
          <p:cNvPr id="4" name="Espace réservé du pied de page 3" hidden="0"/>
          <p:cNvSpPr>
            <a:spLocks noGrp="1"/>
          </p:cNvSpPr>
          <p:nvPr isPhoto="0" userDrawn="0">
            <p:ph type="ftr" sz="quarter" idx="11" hasCustomPrompt="0"/>
          </p:nvPr>
        </p:nvSpPr>
        <p:spPr bwMode="auto">
          <a:xfrm>
            <a:off x="1905000" y="4767263"/>
            <a:ext cx="6627000" cy="270000"/>
          </a:xfrm>
        </p:spPr>
        <p:txBody>
          <a:bodyPr/>
          <a:lstStyle/>
          <a:p>
            <a:pPr>
              <a:defRPr/>
            </a:pPr>
            <a:r>
              <a:rPr/>
              <a:t>BGV integration meeting</a:t>
            </a:r>
            <a:endParaRPr/>
          </a:p>
        </p:txBody>
      </p:sp>
      <p:sp>
        <p:nvSpPr>
          <p:cNvPr id="5" name="Espace réservé du numéro de diapositive 4"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7" name="Grouper 6" hidden="0"/>
          <p:cNvGrpSpPr/>
          <p:nvPr isPhoto="0" userDrawn="1"/>
        </p:nvGrpSpPr>
        <p:grpSpPr bwMode="auto">
          <a:xfrm>
            <a:off x="1447800" y="4580063"/>
            <a:ext cx="457200" cy="457200"/>
            <a:chOff x="1447800" y="4580063"/>
            <a:chExt cx="457200" cy="457200"/>
          </a:xfrm>
        </p:grpSpPr>
        <p:sp>
          <p:nvSpPr>
            <p:cNvPr id="8" name="Rectangle 7"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9" name="ZoneTexte 8"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0"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Vide">
    <p:spTree>
      <p:nvGrpSpPr>
        <p:cNvPr id="1" name="" hidden="0"/>
        <p:cNvGrpSpPr/>
        <p:nvPr isPhoto="0" userDrawn="0"/>
      </p:nvGrpSpPr>
      <p:grpSpPr bwMode="auto">
        <a:xfrm>
          <a:off x="0" y="0"/>
          <a:ext cx="0" cy="0"/>
          <a:chOff x="0" y="0"/>
          <a:chExt cx="0" cy="0"/>
        </a:xfrm>
      </p:grpSpPr>
      <p:sp>
        <p:nvSpPr>
          <p:cNvPr id="3" name="Espace réservé du pied de page 2" hidden="0"/>
          <p:cNvSpPr>
            <a:spLocks noGrp="1"/>
          </p:cNvSpPr>
          <p:nvPr isPhoto="0" userDrawn="0">
            <p:ph type="ftr" sz="quarter" idx="11" hasCustomPrompt="0"/>
          </p:nvPr>
        </p:nvSpPr>
        <p:spPr bwMode="auto">
          <a:xfrm>
            <a:off x="1981200" y="4767263"/>
            <a:ext cx="6553200" cy="270000"/>
          </a:xfrm>
        </p:spPr>
        <p:txBody>
          <a:bodyPr/>
          <a:lstStyle/>
          <a:p>
            <a:pPr>
              <a:defRPr/>
            </a:pPr>
            <a:r>
              <a:rPr/>
              <a:t>BGV integration meeting</a:t>
            </a:r>
            <a:endParaRPr/>
          </a:p>
        </p:txBody>
      </p:sp>
      <p:sp>
        <p:nvSpPr>
          <p:cNvPr id="4" name="Espace réservé du numéro de diapositive 3"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grpSp>
        <p:nvGrpSpPr>
          <p:cNvPr id="6" name="Grouper 5" hidden="0"/>
          <p:cNvGrpSpPr/>
          <p:nvPr isPhoto="0" userDrawn="1"/>
        </p:nvGrpSpPr>
        <p:grpSpPr bwMode="auto">
          <a:xfrm>
            <a:off x="1447800" y="4580063"/>
            <a:ext cx="457200" cy="457200"/>
            <a:chOff x="1447800" y="4580063"/>
            <a:chExt cx="457200" cy="457200"/>
          </a:xfrm>
        </p:grpSpPr>
        <p:sp>
          <p:nvSpPr>
            <p:cNvPr id="7" name="Rectangle 6"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8" name="ZoneTexte 7"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9"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Image avec légende">
    <p:spTree>
      <p:nvGrpSpPr>
        <p:cNvPr id="1" name="" hidden="0"/>
        <p:cNvGrpSpPr/>
        <p:nvPr isPhoto="0" userDrawn="0"/>
      </p:nvGrpSpPr>
      <p:grpSpPr bwMode="auto">
        <a:xfrm>
          <a:off x="0" y="0"/>
          <a:ext cx="0" cy="0"/>
          <a:chOff x="0" y="0"/>
          <a:chExt cx="0" cy="0"/>
        </a:xfrm>
      </p:grpSpPr>
      <p:sp>
        <p:nvSpPr>
          <p:cNvPr id="3" name="Espace réservé pour une image  2" hidden="0"/>
          <p:cNvSpPr>
            <a:spLocks noGrp="1"/>
          </p:cNvSpPr>
          <p:nvPr isPhoto="0" userDrawn="0">
            <p:ph type="pic" idx="1" hasCustomPrompt="0"/>
          </p:nvPr>
        </p:nvSpPr>
        <p:spPr bwMode="auto">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en-GB"/>
          </a:p>
        </p:txBody>
      </p:sp>
      <p:sp>
        <p:nvSpPr>
          <p:cNvPr id="4" name="Espace réservé du texte 3" hidden="0"/>
          <p:cNvSpPr>
            <a:spLocks noGrp="1"/>
          </p:cNvSpPr>
          <p:nvPr isPhoto="0" userDrawn="0">
            <p:ph type="body" sz="half" idx="2" hasCustomPrompt="1"/>
          </p:nvPr>
        </p:nvSpPr>
        <p:spPr bwMode="auto">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defRPr/>
            </a:pPr>
            <a:r>
              <a:rPr lang="en-GB"/>
              <a:t>Text – image caption – comments ....</a:t>
            </a:r>
            <a:endParaRPr/>
          </a:p>
        </p:txBody>
      </p:sp>
      <p:sp>
        <p:nvSpPr>
          <p:cNvPr id="6" name="Espace réservé du pied de page 5" hidden="0"/>
          <p:cNvSpPr>
            <a:spLocks noGrp="1"/>
          </p:cNvSpPr>
          <p:nvPr isPhoto="0" userDrawn="0">
            <p:ph type="ftr" sz="quarter" idx="11" hasCustomPrompt="0"/>
          </p:nvPr>
        </p:nvSpPr>
        <p:spPr bwMode="auto">
          <a:xfrm>
            <a:off x="1981200" y="4767263"/>
            <a:ext cx="6550800" cy="270000"/>
          </a:xfrm>
        </p:spPr>
        <p:txBody>
          <a:bodyPr/>
          <a:lstStyle/>
          <a:p>
            <a:pPr>
              <a:defRPr/>
            </a:pPr>
            <a:r>
              <a:rPr/>
              <a:t>BGV integration meeting</a:t>
            </a:r>
            <a:endParaRPr/>
          </a:p>
        </p:txBody>
      </p:sp>
      <p:sp>
        <p:nvSpPr>
          <p:cNvPr id="7" name="Espace réservé du numéro de diapositive 6"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sp>
        <p:nvSpPr>
          <p:cNvPr id="9" name="Espace réservé du contenu 8" hidden="0"/>
          <p:cNvSpPr>
            <a:spLocks noGrp="1"/>
          </p:cNvSpPr>
          <p:nvPr isPhoto="0" userDrawn="0">
            <p:ph sz="quarter" idx="14" hasCustomPrompt="1"/>
          </p:nvPr>
        </p:nvSpPr>
        <p:spPr bwMode="auto">
          <a:xfrm>
            <a:off x="613550" y="3486150"/>
            <a:ext cx="7918450" cy="285750"/>
          </a:xfrm>
        </p:spPr>
        <p:txBody>
          <a:bodyPr/>
          <a:lstStyle>
            <a:lvl1pPr>
              <a:buFontTx/>
              <a:buNone/>
              <a:defRPr sz="1800">
                <a:solidFill>
                  <a:schemeClr val="bg2"/>
                </a:solidFill>
              </a:defRPr>
            </a:lvl1pPr>
          </a:lstStyle>
          <a:p>
            <a:pPr lvl="0">
              <a:defRPr/>
            </a:pPr>
            <a:r>
              <a:rPr lang="en-GB"/>
              <a:t>Image title</a:t>
            </a:r>
            <a:endParaRPr lang="en-GB"/>
          </a:p>
        </p:txBody>
      </p:sp>
      <p:grpSp>
        <p:nvGrpSpPr>
          <p:cNvPr id="8" name="Grouper 5" hidden="0"/>
          <p:cNvGrpSpPr/>
          <p:nvPr isPhoto="0" userDrawn="1"/>
        </p:nvGrpSpPr>
        <p:grpSpPr bwMode="auto">
          <a:xfrm>
            <a:off x="1447800" y="4580063"/>
            <a:ext cx="457200" cy="457200"/>
            <a:chOff x="1447800" y="4580063"/>
            <a:chExt cx="457200" cy="457200"/>
          </a:xfrm>
        </p:grpSpPr>
        <p:sp>
          <p:nvSpPr>
            <p:cNvPr id="10" name="Rectangle 9"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1" name="ZoneTexte 7"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2" name="Image 6" descr="CERN-logo_outline.jpg" hidden="0"/>
          <p:cNvPicPr>
            <a:picLocks noChangeAspect="1"/>
          </p:cNvPicPr>
          <p:nvPr isPhoto="0" userDrawn="1"/>
        </p:nvPicPr>
        <p:blipFill>
          <a:blip r:embed="rId2"/>
          <a:stretch/>
        </p:blipFill>
        <p:spPr bwMode="auto">
          <a:xfrm>
            <a:off x="1434150" y="4563939"/>
            <a:ext cx="486863"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Disposition personnalisée">
    <p:bg>
      <p:bgPr shadeToTitle="0">
        <a:blipFill>
          <a:blip r:embed="rId2"/>
          <a:stretch/>
        </a:blipFill>
      </p:bgPr>
    </p:bg>
    <p:spTree>
      <p:nvGrpSpPr>
        <p:cNvPr id="1" name="" hidden="0"/>
        <p:cNvGrpSpPr/>
        <p:nvPr isPhoto="0" userDrawn="0"/>
      </p:nvGrpSpPr>
      <p:grpSpPr bwMode="auto">
        <a:xfrm>
          <a:off x="0" y="0"/>
          <a:ext cx="0" cy="0"/>
          <a:chOff x="0" y="0"/>
          <a:chExt cx="0" cy="0"/>
        </a:xfrm>
      </p:grpSpPr>
      <p:sp>
        <p:nvSpPr>
          <p:cNvPr id="2" name="Titre 1" hidden="0"/>
          <p:cNvSpPr>
            <a:spLocks noGrp="1"/>
          </p:cNvSpPr>
          <p:nvPr isPhoto="0" userDrawn="0">
            <p:ph type="title" hasCustomPrompt="1"/>
          </p:nvPr>
        </p:nvSpPr>
        <p:spPr bwMode="auto">
          <a:xfrm>
            <a:off x="1351800" y="2031750"/>
            <a:ext cx="6440400" cy="1225800"/>
          </a:xfrm>
        </p:spPr>
        <p:txBody>
          <a:bodyPr/>
          <a:lstStyle>
            <a:lvl1pPr>
              <a:defRPr b="1" i="1">
                <a:solidFill>
                  <a:schemeClr val="tx2"/>
                </a:solidFill>
              </a:defRPr>
            </a:lvl1pPr>
          </a:lstStyle>
          <a:p>
            <a:pPr>
              <a:defRPr/>
            </a:pPr>
            <a:r>
              <a:rPr lang="en-GB"/>
              <a:t>Thank you message....</a:t>
            </a:r>
            <a:endParaRPr lang="en-GB"/>
          </a:p>
        </p:txBody>
      </p:sp>
      <p:sp>
        <p:nvSpPr>
          <p:cNvPr id="4" name="Espace réservé du pied de page 3" hidden="0"/>
          <p:cNvSpPr>
            <a:spLocks noGrp="1"/>
          </p:cNvSpPr>
          <p:nvPr isPhoto="0" userDrawn="0">
            <p:ph type="ftr" sz="quarter" idx="11" hasCustomPrompt="0"/>
          </p:nvPr>
        </p:nvSpPr>
        <p:spPr bwMode="auto">
          <a:xfrm>
            <a:off x="1351800" y="4767263"/>
            <a:ext cx="6440400" cy="270000"/>
          </a:xfrm>
        </p:spPr>
        <p:txBody>
          <a:bodyPr/>
          <a:lstStyle/>
          <a:p>
            <a:pPr>
              <a:defRPr/>
            </a:pPr>
            <a:r>
              <a:rPr/>
              <a:t>BGV integration meeting</a:t>
            </a:r>
            <a:endParaRPr/>
          </a:p>
        </p:txBody>
      </p:sp>
      <p:sp>
        <p:nvSpPr>
          <p:cNvPr id="5" name="Espace réservé du numéro de diapositive 4" hidden="0"/>
          <p:cNvSpPr>
            <a:spLocks noGrp="1"/>
          </p:cNvSpPr>
          <p:nvPr isPhoto="0" userDrawn="0">
            <p:ph type="sldNum" sz="quarter" idx="12" hasCustomPrompt="0"/>
          </p:nvPr>
        </p:nvSpPr>
        <p:spPr bwMode="auto"/>
        <p:txBody>
          <a:bodyPr/>
          <a:lstStyle/>
          <a:p>
            <a:pPr>
              <a:defRPr/>
            </a:pPr>
            <a:fld id="{BFDCA1C4-9514-7B4F-976F-D92F7E296653}" type="slidenum">
              <a:rPr lang="fr-FR"/>
              <a:t/>
            </a:fld>
            <a:endParaRPr lang="fr-FR"/>
          </a:p>
        </p:txBody>
      </p:sp>
      <p:sp>
        <p:nvSpPr>
          <p:cNvPr id="8" name="Espace réservé du texte 7" hidden="0"/>
          <p:cNvSpPr>
            <a:spLocks noGrp="1"/>
          </p:cNvSpPr>
          <p:nvPr isPhoto="0" userDrawn="0">
            <p:ph type="body" sz="quarter" idx="14" hasCustomPrompt="1"/>
          </p:nvPr>
        </p:nvSpPr>
        <p:spPr bwMode="auto">
          <a:xfrm>
            <a:off x="1351800" y="3714750"/>
            <a:ext cx="6440400" cy="914400"/>
          </a:xfrm>
        </p:spPr>
        <p:txBody>
          <a:bodyPr anchor="b">
            <a:noAutofit/>
          </a:bodyPr>
          <a:lstStyle>
            <a:lvl1pPr>
              <a:buFontTx/>
              <a:buNone/>
              <a:defRPr sz="120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defRPr/>
            </a:pPr>
            <a:r>
              <a:rPr lang="en-GB"/>
              <a:t>Credits if needed: reference 1, reference 2 ...</a:t>
            </a:r>
            <a:endParaRPr lang="en-GB"/>
          </a:p>
        </p:txBody>
      </p:sp>
      <p:pic>
        <p:nvPicPr>
          <p:cNvPr id="7" name="Image 6" descr="HLU-logoN-title.png" hidden="0"/>
          <p:cNvPicPr>
            <a:picLocks noChangeAspect="1"/>
          </p:cNvPicPr>
          <p:nvPr isPhoto="0" userDrawn="1"/>
        </p:nvPicPr>
        <p:blipFill>
          <a:blip r:embed="rId3"/>
          <a:stretch/>
        </p:blipFill>
        <p:spPr bwMode="auto">
          <a:xfrm>
            <a:off x="1371602" y="285750"/>
            <a:ext cx="3134659" cy="1270627"/>
          </a:xfrm>
          <a:prstGeom prst="rect">
            <a:avLst/>
          </a:prstGeom>
        </p:spPr>
      </p:pic>
      <p:grpSp>
        <p:nvGrpSpPr>
          <p:cNvPr id="10" name="Grouper 9" hidden="0"/>
          <p:cNvGrpSpPr/>
          <p:nvPr isPhoto="0" userDrawn="1"/>
        </p:nvGrpSpPr>
        <p:grpSpPr bwMode="auto">
          <a:xfrm>
            <a:off x="457200" y="4552950"/>
            <a:ext cx="457200" cy="457200"/>
            <a:chOff x="1447800" y="4580063"/>
            <a:chExt cx="457200" cy="457200"/>
          </a:xfrm>
        </p:grpSpPr>
        <p:sp>
          <p:nvSpPr>
            <p:cNvPr id="11" name="Rectangle 10" hidden="0"/>
            <p:cNvSpPr/>
            <p:nvPr isPhoto="0" userDrawn="1"/>
          </p:nvSpPr>
          <p:spPr bwMode="auto">
            <a:xfrm>
              <a:off x="1447800" y="4580063"/>
              <a:ext cx="457200" cy="457200"/>
            </a:xfrm>
            <a:prstGeom prst="rect">
              <a:avLst/>
            </a:prstGeom>
            <a:solidFill>
              <a:schemeClr val="accent5">
                <a:alpha val="31998"/>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p>
          </p:txBody>
        </p:sp>
        <p:sp>
          <p:nvSpPr>
            <p:cNvPr id="12" name="ZoneTexte 11" hidden="0"/>
            <p:cNvSpPr txBox="1"/>
            <p:nvPr isPhoto="0" userDrawn="1"/>
          </p:nvSpPr>
          <p:spPr bwMode="auto">
            <a:xfrm>
              <a:off x="1485900" y="4670164"/>
              <a:ext cx="381000" cy="276999"/>
            </a:xfrm>
            <a:prstGeom prst="rect">
              <a:avLst/>
            </a:prstGeom>
            <a:noFill/>
          </p:spPr>
          <p:txBody>
            <a:bodyPr wrap="square" lIns="0" tIns="0" rIns="0" bIns="0" rtlCol="0">
              <a:spAutoFit/>
            </a:bodyPr>
            <a:lstStyle/>
            <a:p>
              <a:pPr algn="ctr">
                <a:defRPr/>
              </a:pPr>
              <a:r>
                <a:rPr lang="en-GB" sz="900"/>
                <a:t>logo</a:t>
              </a:r>
              <a:endParaRPr/>
            </a:p>
            <a:p>
              <a:pPr algn="ctr">
                <a:defRPr/>
              </a:pPr>
              <a:r>
                <a:rPr lang="en-GB" sz="900"/>
                <a:t>area</a:t>
              </a:r>
              <a:endParaRPr lang="en-GB" sz="900"/>
            </a:p>
          </p:txBody>
        </p:sp>
      </p:grpSp>
      <p:pic>
        <p:nvPicPr>
          <p:cNvPr id="13" name="Image 4" descr="CERN-logo_outline.jpg" hidden="0"/>
          <p:cNvPicPr>
            <a:picLocks noChangeAspect="1"/>
          </p:cNvPicPr>
          <p:nvPr isPhoto="0" userDrawn="1"/>
        </p:nvPicPr>
        <p:blipFill>
          <a:blip r:embed="rId4"/>
          <a:stretch/>
        </p:blipFill>
        <p:spPr bwMode="auto">
          <a:xfrm>
            <a:off x="377189" y="4406900"/>
            <a:ext cx="613410" cy="603250"/>
          </a:xfrm>
          <a:prstGeom prst="rect">
            <a:avLst/>
          </a:prstGeom>
        </p:spPr>
      </p:pic>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blipFill>
          <a:blip r:embed="rId9"/>
          <a:stretch/>
        </a:blipFill>
      </p:bgPr>
    </p:bg>
    <p:spTree>
      <p:nvGrpSpPr>
        <p:cNvPr id="1" name="" hidden="0"/>
        <p:cNvGrpSpPr/>
        <p:nvPr isPhoto="0" userDrawn="0"/>
      </p:nvGrpSpPr>
      <p:grpSpPr bwMode="auto">
        <a:xfrm>
          <a:off x="0" y="0"/>
          <a:ext cx="0" cy="0"/>
          <a:chOff x="0" y="0"/>
          <a:chExt cx="0" cy="0"/>
        </a:xfrm>
      </p:grpSpPr>
      <p:sp>
        <p:nvSpPr>
          <p:cNvPr id="2" name="Espace réservé du titre 1" hidden="0"/>
          <p:cNvSpPr>
            <a:spLocks noGrp="1"/>
          </p:cNvSpPr>
          <p:nvPr isPhoto="0" userDrawn="0">
            <p:ph type="title" hasCustomPrompt="0"/>
          </p:nvPr>
        </p:nvSpPr>
        <p:spPr bwMode="auto">
          <a:xfrm>
            <a:off x="612000" y="135000"/>
            <a:ext cx="7920000" cy="540000"/>
          </a:xfrm>
          <a:prstGeom prst="rect">
            <a:avLst/>
          </a:prstGeom>
        </p:spPr>
        <p:txBody>
          <a:bodyPr vert="horz" lIns="0" tIns="0" rIns="0" bIns="0" rtlCol="0" anchor="ctr" anchorCtr="1">
            <a:noAutofit/>
          </a:bodyPr>
          <a:lstStyle/>
          <a:p>
            <a:pPr>
              <a:defRPr/>
            </a:pPr>
            <a:r>
              <a:rPr lang="en-GB"/>
              <a:t>Slide title – line 1 – Arial 30 pt – HiLumi blue</a:t>
            </a:r>
            <a:br>
              <a:rPr lang="en-GB"/>
            </a:br>
            <a:r>
              <a:rPr lang="en-GB"/>
              <a:t>Slide title – line 2 – Arial 30 pt – HiLumi blue</a:t>
            </a:r>
            <a:endParaRPr lang="en-GB"/>
          </a:p>
        </p:txBody>
      </p:sp>
      <p:sp>
        <p:nvSpPr>
          <p:cNvPr id="3" name="Espace réservé du texte 2" hidden="0"/>
          <p:cNvSpPr>
            <a:spLocks noGrp="1"/>
          </p:cNvSpPr>
          <p:nvPr isPhoto="0" userDrawn="0">
            <p:ph type="body" idx="1" hasCustomPrompt="0"/>
          </p:nvPr>
        </p:nvSpPr>
        <p:spPr bwMode="auto">
          <a:xfrm>
            <a:off x="612000" y="1028701"/>
            <a:ext cx="7920000" cy="3551362"/>
          </a:xfrm>
          <a:prstGeom prst="rect">
            <a:avLst/>
          </a:prstGeom>
        </p:spPr>
        <p:txBody>
          <a:bodyPr vert="horz" lIns="0" tIns="0" rIns="0" bIns="0" rtlCol="0">
            <a:normAutofit/>
          </a:bodyPr>
          <a:lstStyle/>
          <a:p>
            <a:pPr lvl="0">
              <a:defRPr/>
            </a:pPr>
            <a:r>
              <a:rPr lang="en-GB"/>
              <a:t>Click to edit Master texts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GB"/>
          </a:p>
        </p:txBody>
      </p:sp>
      <p:sp>
        <p:nvSpPr>
          <p:cNvPr id="5" name="Espace réservé du pied de page 4" hidden="0"/>
          <p:cNvSpPr>
            <a:spLocks noGrp="1"/>
          </p:cNvSpPr>
          <p:nvPr isPhoto="0" userDrawn="0">
            <p:ph type="ftr" sz="quarter" idx="3" hasCustomPrompt="0"/>
          </p:nvPr>
        </p:nvSpPr>
        <p:spPr bwMode="auto">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pPr>
              <a:defRPr/>
            </a:pPr>
            <a:r>
              <a:rPr/>
              <a:t>BGV integration meeting</a:t>
            </a:r>
            <a:endParaRPr/>
          </a:p>
        </p:txBody>
      </p:sp>
      <p:sp>
        <p:nvSpPr>
          <p:cNvPr id="6" name="Espace réservé du numéro de diapositive 5" hidden="0"/>
          <p:cNvSpPr>
            <a:spLocks noGrp="1"/>
          </p:cNvSpPr>
          <p:nvPr isPhoto="0" userDrawn="0">
            <p:ph type="sldNum" sz="quarter" idx="4" hasCustomPrompt="0"/>
          </p:nvPr>
        </p:nvSpPr>
        <p:spPr bwMode="auto">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pPr>
              <a:defRPr/>
            </a:pPr>
            <a:fld id="{BFDCA1C4-9514-7B4F-976F-D92F7E296653}" type="slidenum">
              <a:rPr lang="fr-FR"/>
              <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1" hdr="0" sldNum="1"/>
  <p:txStyles>
    <p:titleStyle>
      <a:lvl1pPr algn="ctr" defTabSz="457200">
        <a:spcBef>
          <a:spcPts val="0"/>
        </a:spcBef>
        <a:buNone/>
        <a:defRPr sz="2800" b="1">
          <a:solidFill>
            <a:schemeClr val="bg2"/>
          </a:solidFill>
          <a:latin typeface="+mj-lt"/>
          <a:ea typeface="+mj-ea"/>
          <a:cs typeface="+mj-cs"/>
        </a:defRPr>
      </a:lvl1pPr>
    </p:titleStyle>
    <p:bodyStyle>
      <a:lvl1pPr marL="342900" indent="-342900" algn="ctr" defTabSz="457200">
        <a:spcBef>
          <a:spcPts val="0"/>
        </a:spcBef>
        <a:buClr>
          <a:schemeClr val="accent6"/>
        </a:buClr>
        <a:buFont typeface="Wingdings"/>
        <a:buChar char="§"/>
        <a:defRPr sz="2800">
          <a:solidFill>
            <a:schemeClr val="accent5"/>
          </a:solidFill>
          <a:latin typeface="+mn-lt"/>
          <a:ea typeface="+mn-ea"/>
          <a:cs typeface="+mn-cs"/>
        </a:defRPr>
      </a:lvl1pPr>
      <a:lvl2pPr marL="742950" indent="-285750" algn="ctr" defTabSz="457200">
        <a:spcBef>
          <a:spcPts val="0"/>
        </a:spcBef>
        <a:buClr>
          <a:schemeClr val="accent6"/>
        </a:buClr>
        <a:buFont typeface="Wingdings"/>
        <a:buChar char="§"/>
        <a:defRPr sz="2400">
          <a:solidFill>
            <a:schemeClr val="accent5"/>
          </a:solidFill>
          <a:latin typeface="+mn-lt"/>
          <a:ea typeface="+mn-ea"/>
          <a:cs typeface="+mn-cs"/>
        </a:defRPr>
      </a:lvl2pPr>
      <a:lvl3pPr marL="1143000" indent="-228600" algn="ctr" defTabSz="457200">
        <a:spcBef>
          <a:spcPts val="0"/>
        </a:spcBef>
        <a:buClr>
          <a:schemeClr val="accent6"/>
        </a:buClr>
        <a:buFont typeface="Wingdings"/>
        <a:buChar char="§"/>
        <a:defRPr sz="2000">
          <a:solidFill>
            <a:schemeClr val="accent5"/>
          </a:solidFill>
          <a:latin typeface="+mn-lt"/>
          <a:ea typeface="+mn-ea"/>
          <a:cs typeface="+mn-cs"/>
        </a:defRPr>
      </a:lvl3pPr>
      <a:lvl4pPr marL="1600200" indent="-228600" algn="ctr" defTabSz="457200">
        <a:spcBef>
          <a:spcPts val="0"/>
        </a:spcBef>
        <a:buClr>
          <a:schemeClr val="accent6"/>
        </a:buClr>
        <a:buFont typeface="Wingdings"/>
        <a:buChar char="§"/>
        <a:defRPr sz="1800">
          <a:solidFill>
            <a:schemeClr val="accent5"/>
          </a:solidFill>
          <a:latin typeface="+mn-lt"/>
          <a:ea typeface="+mn-ea"/>
          <a:cs typeface="+mn-cs"/>
        </a:defRPr>
      </a:lvl4pPr>
      <a:lvl5pPr marL="2057400" indent="-228600" algn="ctr" defTabSz="457200">
        <a:spcBef>
          <a:spcPts val="0"/>
        </a:spcBef>
        <a:buClr>
          <a:schemeClr val="accent6"/>
        </a:buClr>
        <a:buFont typeface="Wingdings"/>
        <a:buChar char="§"/>
        <a:defRPr sz="1600">
          <a:solidFill>
            <a:schemeClr val="accent5"/>
          </a:solidFill>
          <a:latin typeface="+mn-lt"/>
          <a:ea typeface="+mn-ea"/>
          <a:cs typeface="+mn-cs"/>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p:bodyStyle>
    <p:otherStyle>
      <a:defPPr>
        <a:defRPr lang="fr-FR"/>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4.jpg"/><Relationship Id="rId6" Type="http://schemas.openxmlformats.org/officeDocument/2006/relationships/hyperlink" Target="https://indico.cern.ch/event/1129683/" TargetMode="External"/><Relationship Id="rId7" Type="http://schemas.openxmlformats.org/officeDocument/2006/relationships/hyperlink" Target="https://indico.cern.ch/event/1141905/" TargetMode="Externa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jpg"/><Relationship Id="rId3" Type="http://schemas.openxmlformats.org/officeDocument/2006/relationships/image" Target="../media/image22.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7.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edms.cern.ch/document/2677605/1" TargetMode="External"/><Relationship Id="rId3" Type="http://schemas.openxmlformats.org/officeDocument/2006/relationships/image" Target="../media/image28.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g"/><Relationship Id="rId3" Type="http://schemas.openxmlformats.org/officeDocument/2006/relationships/image" Target="../media/image29.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hyperlink" Target="https://edms.cern.ch/ui/file/1324635/1.0/LHC-BGV-EC-0002-10-00.pdf" TargetMode="External"/><Relationship Id="rId4" Type="http://schemas.openxmlformats.org/officeDocument/2006/relationships/hyperlink" Target="https://journals.aps.org/prab/abstract/10.1103/PhysRevAccelBeams.22.042801" TargetMode="Externa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g"/><Relationship Id="rId3" Type="http://schemas.openxmlformats.org/officeDocument/2006/relationships/hyperlink" Target="https://edms.cern.ch/document/1282994/1.0" TargetMode="External"/><Relationship Id="rId4" Type="http://schemas.openxmlformats.org/officeDocument/2006/relationships/image" Target="../media/image7.png"/><Relationship Id="rId5" Type="http://schemas.openxmlformats.org/officeDocument/2006/relationships/image" Target="../media/image8.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comments" Target="../comments/comment1.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 Id="rId3" Type="http://schemas.openxmlformats.org/officeDocument/2006/relationships/image" Target="../media/image12.png"/><Relationship Id="rId4" Type="http://schemas.openxmlformats.org/officeDocument/2006/relationships/image" Target="../media/image13.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 Id="rId4" Type="http://schemas.openxmlformats.org/officeDocument/2006/relationships/hyperlink" Target="https://edms.cern.ch/ui/file/1324635/1.0/LHC-BGV-EC-0002-10-00.pdf" TargetMode="External"/><Relationship Id="rId5" Type="http://schemas.openxmlformats.org/officeDocument/2006/relationships/hyperlink" Target="https://indico.cern.ch/event/944582/contributions/3969283/attachments/2084543/3501967/BGV2020.pdf" TargetMode="External"/><Relationship Id="rId6" Type="http://schemas.openxmlformats.org/officeDocument/2006/relationships/hyperlink" Target="https://indico.cern.ch/event/1154258/" TargetMode="External"/><Relationship Id="rId7" Type="http://schemas.openxmlformats.org/officeDocument/2006/relationships/hyperlink" Target="https://indico.cern.ch/event/1164689/" TargetMode="External"/><Relationship Id="rId8" Type="http://schemas.openxmlformats.org/officeDocument/2006/relationships/image" Target="../media/image16.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g"/><Relationship Id="rId3" Type="http://schemas.openxmlformats.org/officeDocument/2006/relationships/hyperlink" Target="https://edms.cern.ch/ui/file/1324635/1.0/LHC-BGV-EC-0002-10-00.pdf" TargetMode="External"/><Relationship Id="rId4" Type="http://schemas.openxmlformats.org/officeDocument/2006/relationships/image" Target="../media/image17.png"/><Relationship Id="rId5"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8" name="Titre 17" hidden="0"/>
          <p:cNvSpPr>
            <a:spLocks noGrp="1"/>
          </p:cNvSpPr>
          <p:nvPr isPhoto="0" userDrawn="0">
            <p:ph type="ctrTitle" hasCustomPrompt="0"/>
          </p:nvPr>
        </p:nvSpPr>
        <p:spPr bwMode="auto">
          <a:xfrm>
            <a:off x="1065797" y="1755149"/>
            <a:ext cx="7200000" cy="1350000"/>
          </a:xfrm>
        </p:spPr>
        <p:txBody>
          <a:bodyPr/>
          <a:lstStyle/>
          <a:p>
            <a:pPr>
              <a:defRPr/>
            </a:pPr>
            <a:r>
              <a:rPr lang="en-GB"/>
              <a:t>BGV Integration Brainstorming</a:t>
            </a:r>
            <a:endParaRPr lang="en-GB"/>
          </a:p>
        </p:txBody>
      </p:sp>
      <p:sp>
        <p:nvSpPr>
          <p:cNvPr id="19" name="Sous-titre 18" hidden="0"/>
          <p:cNvSpPr>
            <a:spLocks noGrp="1"/>
          </p:cNvSpPr>
          <p:nvPr isPhoto="0" userDrawn="0">
            <p:ph type="subTitle" idx="1" hasCustomPrompt="0"/>
          </p:nvPr>
        </p:nvSpPr>
        <p:spPr bwMode="auto">
          <a:xfrm flipH="0" flipV="0">
            <a:off x="990598" y="3055876"/>
            <a:ext cx="6480000" cy="1132113"/>
          </a:xfrm>
        </p:spPr>
        <p:txBody>
          <a:bodyPr vertOverflow="overflow" horzOverflow="clip" vert="horz" wrap="square" lIns="0" tIns="0" rIns="0" bIns="0" numCol="1" spcCol="0" rtlCol="0" fromWordArt="0" anchor="t" anchorCtr="0" forceAA="0" upright="0" compatLnSpc="0">
            <a:normAutofit fontScale="55000" lnSpcReduction="9000"/>
          </a:bodyPr>
          <a:lstStyle/>
          <a:p>
            <a:pPr>
              <a:defRPr/>
            </a:pPr>
            <a:r>
              <a:rPr lang="en-GB" sz="2800"/>
              <a:t>BGV team: H. Guerin, </a:t>
            </a:r>
            <a:r>
              <a:rPr lang="en-GB" sz="2800" b="0" i="0" u="none" strike="noStrike" cap="none" spc="0">
                <a:solidFill>
                  <a:schemeClr val="accent5"/>
                </a:solidFill>
                <a:latin typeface="Arial"/>
                <a:ea typeface="Arial"/>
                <a:cs typeface="Arial"/>
              </a:rPr>
              <a:t>B. Kolbinger, </a:t>
            </a:r>
            <a:r>
              <a:rPr lang="en-GB" sz="2800"/>
              <a:t>J. Storey (SY-BI-XEI)</a:t>
            </a:r>
            <a:endParaRPr lang="en-GB" sz="2800"/>
          </a:p>
          <a:p>
            <a:pPr>
              <a:defRPr/>
            </a:pPr>
            <a:endParaRPr lang="en-GB" sz="2800"/>
          </a:p>
          <a:p>
            <a:pPr>
              <a:defRPr/>
            </a:pPr>
            <a:r>
              <a:rPr lang="en-GB" sz="2800"/>
              <a:t>With input from:   G. Breggliozzi,</a:t>
            </a:r>
            <a:r>
              <a:rPr lang="en-GB" sz="2800" b="0" i="0" u="none" strike="noStrike" cap="none" spc="0">
                <a:solidFill>
                  <a:schemeClr val="accent5"/>
                </a:solidFill>
                <a:latin typeface="Arial"/>
                <a:ea typeface="Arial"/>
                <a:cs typeface="Arial"/>
              </a:rPr>
              <a:t> </a:t>
            </a:r>
            <a:r>
              <a:rPr lang="en-GB" sz="2800" b="0" i="0" u="none" strike="noStrike" cap="none" spc="0">
                <a:solidFill>
                  <a:schemeClr val="accent5"/>
                </a:solidFill>
                <a:latin typeface="Arial"/>
                <a:ea typeface="Arial"/>
                <a:cs typeface="Arial"/>
              </a:rPr>
              <a:t>D. Hynds, </a:t>
            </a:r>
            <a:r>
              <a:rPr lang="en-GB" sz="2800"/>
              <a:t> </a:t>
            </a:r>
            <a:r>
              <a:rPr lang="en-GB" sz="2800" b="0" i="0" u="none" strike="noStrike" cap="none" spc="0">
                <a:solidFill>
                  <a:schemeClr val="accent5"/>
                </a:solidFill>
                <a:latin typeface="Arial"/>
                <a:ea typeface="Arial"/>
                <a:cs typeface="Arial"/>
              </a:rPr>
              <a:t>R. Kersevan,</a:t>
            </a:r>
            <a:r>
              <a:rPr lang="en-GB" sz="2800"/>
              <a:t> </a:t>
            </a:r>
            <a:r>
              <a:rPr lang="en-GB" sz="2800" b="0" i="0" u="none" strike="noStrike" cap="none" spc="0">
                <a:solidFill>
                  <a:schemeClr val="accent5"/>
                </a:solidFill>
                <a:latin typeface="Arial"/>
                <a:ea typeface="Arial"/>
                <a:cs typeface="Arial"/>
              </a:rPr>
              <a:t>R. De Maria, </a:t>
            </a:r>
            <a:r>
              <a:rPr lang="en-GB" sz="2800"/>
              <a:t>R. Plackett, </a:t>
            </a:r>
            <a:r>
              <a:rPr lang="en-GB" sz="2800" b="0" i="0" u="none" strike="noStrike" cap="none" spc="0">
                <a:solidFill>
                  <a:schemeClr val="accent5"/>
                </a:solidFill>
                <a:latin typeface="Arial"/>
                <a:ea typeface="Arial"/>
                <a:cs typeface="Arial"/>
              </a:rPr>
              <a:t>D. Prelipcean, T</a:t>
            </a:r>
            <a:r>
              <a:rPr lang="en-GB" sz="2800" b="0" i="0" u="none" strike="noStrike" cap="none" spc="0">
                <a:solidFill>
                  <a:schemeClr val="accent5"/>
                </a:solidFill>
                <a:latin typeface="Arial"/>
                <a:ea typeface="Arial"/>
                <a:cs typeface="Arial"/>
              </a:rPr>
              <a:t>. Ramos Garcia,</a:t>
            </a:r>
            <a:r>
              <a:rPr lang="en-GB" sz="2800" b="0" i="0" u="none" strike="noStrike" cap="none" spc="0">
                <a:solidFill>
                  <a:schemeClr val="accent5"/>
                </a:solidFill>
                <a:latin typeface="Arial"/>
                <a:ea typeface="Arial"/>
                <a:cs typeface="Arial"/>
              </a:rPr>
              <a:t> G. Schneider, </a:t>
            </a:r>
            <a:r>
              <a:rPr lang="en-GB" sz="2800" b="0" i="0" u="none" strike="noStrike" cap="none" spc="0">
                <a:solidFill>
                  <a:schemeClr val="accent5"/>
                </a:solidFill>
                <a:latin typeface="Arial"/>
                <a:ea typeface="Arial"/>
                <a:cs typeface="Arial"/>
              </a:rPr>
              <a:t>G. du Troit,</a:t>
            </a:r>
            <a:endParaRPr lang="en-GB" sz="2800" b="0" i="0" u="none" strike="noStrike" cap="none" spc="0">
              <a:solidFill>
                <a:schemeClr val="accent5"/>
              </a:solidFill>
              <a:latin typeface="Arial"/>
              <a:ea typeface="Arial"/>
              <a:cs typeface="Arial"/>
            </a:endParaRPr>
          </a:p>
          <a:p>
            <a:pPr>
              <a:defRPr/>
            </a:pPr>
            <a:r>
              <a:rPr lang="en-GB" sz="2800"/>
              <a:t>R. Veness, T. Lefevre, B. Salvant, A. Salzburger, H. Sandberg</a:t>
            </a:r>
            <a:endParaRPr sz="2800"/>
          </a:p>
        </p:txBody>
      </p:sp>
      <p:sp>
        <p:nvSpPr>
          <p:cNvPr id="20" name="Espace réservé du texte 19" hidden="0"/>
          <p:cNvSpPr>
            <a:spLocks noGrp="1"/>
          </p:cNvSpPr>
          <p:nvPr isPhoto="0" userDrawn="0">
            <p:ph type="body" sz="quarter" idx="14" hasCustomPrompt="0"/>
          </p:nvPr>
        </p:nvSpPr>
        <p:spPr bwMode="auto"/>
        <p:txBody>
          <a:bodyPr/>
          <a:lstStyle/>
          <a:p>
            <a:pPr>
              <a:defRPr/>
            </a:pPr>
            <a:r>
              <a:rPr lang="en-GB" b="0" i="0">
                <a:solidFill>
                  <a:schemeClr val="bg2"/>
                </a:solidFill>
              </a:rPr>
              <a:t>03/06/2022</a:t>
            </a:r>
            <a:endParaRPr lang="en-GB" b="0" i="0">
              <a:solidFill>
                <a:schemeClr val="bg2"/>
              </a:solidFill>
            </a:endParaRPr>
          </a:p>
        </p:txBody>
      </p:sp>
      <p:pic>
        <p:nvPicPr>
          <p:cNvPr id="5" name="Image 4" descr="CERN-logo_outline.jpg" hidden="0"/>
          <p:cNvPicPr>
            <a:picLocks noChangeAspect="1"/>
          </p:cNvPicPr>
          <p:nvPr isPhoto="0" userDrawn="0"/>
        </p:nvPicPr>
        <p:blipFill>
          <a:blip r:embed="rId2"/>
          <a:stretch/>
        </p:blipFill>
        <p:spPr bwMode="auto">
          <a:xfrm>
            <a:off x="377189" y="4406900"/>
            <a:ext cx="613410" cy="603250"/>
          </a:xfrm>
          <a:prstGeom prst="rect">
            <a:avLst/>
          </a:prstGeom>
        </p:spPr>
      </p:pic>
      <p:sp>
        <p:nvSpPr>
          <p:cNvPr id="1806726842" name="Espace réservé du numéro de diapositive 5" hidden="0"/>
          <p:cNvSpPr>
            <a:spLocks noGrp="1"/>
          </p:cNvSpPr>
          <p:nvPr isPhoto="0" userDrawn="0">
            <p:ph type="sldNum" sz="quarter" idx="12" hasCustomPrompt="0"/>
          </p:nvPr>
        </p:nvSpPr>
        <p:spPr bwMode="auto">
          <a:xfrm>
            <a:off x="8686800" y="4767261"/>
            <a:ext cx="360000" cy="270000"/>
          </a:xfrm>
          <a:prstGeom prst="rect">
            <a:avLst/>
          </a:prstGeom>
          <a:ln>
            <a:solidFill>
              <a:srgbClr val="2BABAD"/>
            </a:solidFill>
          </a:ln>
        </p:spPr>
        <p:txBody>
          <a:bodyPr lIns="0" tIns="0" rIns="0" bIns="0" anchor="b" anchorCtr="0"/>
          <a:lstStyle>
            <a:lvl1pPr>
              <a:defRPr>
                <a:solidFill>
                  <a:schemeClr val="accent1"/>
                </a:solidFill>
              </a:defRPr>
            </a:lvl1pPr>
          </a:lstStyle>
          <a:p>
            <a:pPr>
              <a:defRPr/>
            </a:pPr>
            <a:fld id="{45147264-5D14-449D-F1E4-0FBA3A382D88}" type="slidenum">
              <a:rPr lang="fr-FR"/>
              <a:t>1</a:t>
            </a:fld>
            <a:endParaRPr lang="fr-FR"/>
          </a:p>
        </p:txBody>
      </p:sp>
      <p:sp>
        <p:nvSpPr>
          <p:cNvPr id="569311903" name="Espace réservé du pied de page 4" hidden="0"/>
          <p:cNvSpPr>
            <a:spLocks noGrp="1"/>
          </p:cNvSpPr>
          <p:nvPr isPhoto="0" userDrawn="0">
            <p:ph type="ftr" sz="quarter" idx="11" hasCustomPrompt="0"/>
          </p:nvPr>
        </p:nvSpPr>
        <p:spPr bwMode="auto">
          <a:xfrm>
            <a:off x="1371600" y="4767261"/>
            <a:ext cx="6309000" cy="270000"/>
          </a:xfrm>
        </p:spPr>
        <p:txBody>
          <a:bodyPr lIns="0" tIns="0" rIns="0" bIns="0" anchor="b" anchorCtr="0"/>
          <a:lstStyle>
            <a:lvl1pPr algn="r">
              <a:defRPr>
                <a:solidFill>
                  <a:schemeClr val="accent1"/>
                </a:solidFill>
              </a:defRPr>
            </a:lvl1pPr>
          </a:lstStyle>
          <a:p>
            <a:pPr>
              <a:defRPr/>
            </a:pPr>
            <a:r>
              <a:rPr/>
              <a:t>BGV integration meeting</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337843437" name="" hidden="0"/>
          <p:cNvPicPr>
            <a:picLocks noChangeAspect="1"/>
          </p:cNvPicPr>
          <p:nvPr isPhoto="0" userDrawn="0"/>
        </p:nvPicPr>
        <p:blipFill>
          <a:blip r:embed="rId2"/>
          <a:srcRect l="6961" t="-3516" r="0" b="3516"/>
          <a:stretch/>
        </p:blipFill>
        <p:spPr bwMode="auto">
          <a:xfrm flipH="0" flipV="0">
            <a:off x="1254150" y="3414553"/>
            <a:ext cx="7432650" cy="1622723"/>
          </a:xfrm>
          <a:prstGeom prst="rect">
            <a:avLst/>
          </a:prstGeom>
        </p:spPr>
      </p:pic>
      <p:pic>
        <p:nvPicPr>
          <p:cNvPr id="1202356105" name="" hidden="0"/>
          <p:cNvPicPr>
            <a:picLocks noChangeAspect="1"/>
          </p:cNvPicPr>
          <p:nvPr isPhoto="0" userDrawn="0"/>
        </p:nvPicPr>
        <p:blipFill>
          <a:blip r:embed="rId3"/>
          <a:stretch/>
        </p:blipFill>
        <p:spPr bwMode="auto">
          <a:xfrm flipH="0" flipV="0">
            <a:off x="2163320" y="1157625"/>
            <a:ext cx="3938205" cy="2199856"/>
          </a:xfrm>
          <a:prstGeom prst="rect">
            <a:avLst/>
          </a:prstGeom>
        </p:spPr>
      </p:pic>
      <p:pic>
        <p:nvPicPr>
          <p:cNvPr id="1134782059" name="" hidden="0"/>
          <p:cNvPicPr>
            <a:picLocks noChangeAspect="1"/>
          </p:cNvPicPr>
          <p:nvPr isPhoto="0" userDrawn="0"/>
        </p:nvPicPr>
        <p:blipFill>
          <a:blip r:embed="rId4"/>
          <a:stretch/>
        </p:blipFill>
        <p:spPr bwMode="auto">
          <a:xfrm flipH="0" flipV="0">
            <a:off x="6015272" y="617706"/>
            <a:ext cx="3031527" cy="2562905"/>
          </a:xfrm>
          <a:prstGeom prst="rect">
            <a:avLst/>
          </a:prstGeom>
        </p:spPr>
      </p:pic>
      <p:sp>
        <p:nvSpPr>
          <p:cNvPr id="1436100391" name="Espace réservé du pied de page 2" hidden="0"/>
          <p:cNvSpPr>
            <a:spLocks noGrp="1"/>
          </p:cNvSpPr>
          <p:nvPr isPhoto="0" userDrawn="0">
            <p:ph type="ftr" sz="quarter" idx="11" hasCustomPrompt="0"/>
          </p:nvPr>
        </p:nvSpPr>
        <p:spPr bwMode="auto"/>
        <p:txBody>
          <a:bodyPr/>
          <a:lstStyle/>
          <a:p>
            <a:pPr>
              <a:defRPr/>
            </a:pPr>
            <a:r>
              <a:rPr/>
              <a:t>BGV integration meeting</a:t>
            </a:r>
            <a:endParaRPr/>
          </a:p>
        </p:txBody>
      </p:sp>
      <p:sp>
        <p:nvSpPr>
          <p:cNvPr id="898885585" name="Espace réservé du numéro de diapositive 7" hidden="0"/>
          <p:cNvSpPr>
            <a:spLocks noGrp="1"/>
          </p:cNvSpPr>
          <p:nvPr isPhoto="0" userDrawn="0">
            <p:ph type="sldNum" sz="quarter" idx="12" hasCustomPrompt="0"/>
          </p:nvPr>
        </p:nvSpPr>
        <p:spPr bwMode="auto"/>
        <p:txBody>
          <a:bodyPr/>
          <a:lstStyle/>
          <a:p>
            <a:pPr>
              <a:defRPr/>
            </a:pPr>
            <a:fld id="{B8290866-ABC5-FF85-B2F4-C1CA6116F734}" type="slidenum">
              <a:rPr lang="fr-FR"/>
              <a:t>10</a:t>
            </a:fld>
            <a:endParaRPr lang="fr-FR"/>
          </a:p>
        </p:txBody>
      </p:sp>
      <p:pic>
        <p:nvPicPr>
          <p:cNvPr id="973900288" name="Image 6" descr="CERN-logo_outline.jpg" hidden="0"/>
          <p:cNvPicPr>
            <a:picLocks noChangeAspect="1"/>
          </p:cNvPicPr>
          <p:nvPr isPhoto="0" userDrawn="0"/>
        </p:nvPicPr>
        <p:blipFill>
          <a:blip r:embed="rId5"/>
          <a:stretch/>
        </p:blipFill>
        <p:spPr bwMode="auto">
          <a:xfrm>
            <a:off x="208585" y="3986515"/>
            <a:ext cx="486862" cy="478800"/>
          </a:xfrm>
          <a:prstGeom prst="rect">
            <a:avLst/>
          </a:prstGeom>
        </p:spPr>
      </p:pic>
      <p:sp>
        <p:nvSpPr>
          <p:cNvPr id="290283080" name="Titre 2" hidden="0"/>
          <p:cNvSpPr>
            <a:spLocks noGrp="1"/>
          </p:cNvSpPr>
          <p:nvPr isPhoto="0" userDrawn="0"/>
        </p:nvSpPr>
        <p:spPr bwMode="auto">
          <a:xfrm>
            <a:off x="611544" y="9671"/>
            <a:ext cx="7920000" cy="54000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sz="2400"/>
              <a:t>Estimated radiation levels by beam-gas interactions</a:t>
            </a:r>
            <a:endParaRPr lang="en-GB"/>
          </a:p>
        </p:txBody>
      </p:sp>
      <p:sp>
        <p:nvSpPr>
          <p:cNvPr id="1667969427" name="" hidden="0"/>
          <p:cNvSpPr txBox="1"/>
          <p:nvPr isPhoto="0" userDrawn="0"/>
        </p:nvSpPr>
        <p:spPr bwMode="auto">
          <a:xfrm flipH="0" flipV="0">
            <a:off x="370099" y="785363"/>
            <a:ext cx="5804264" cy="9449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21" indent="-239821">
              <a:buFont typeface="Arial"/>
              <a:buChar char="•"/>
              <a:defRPr/>
            </a:pPr>
            <a:r>
              <a:rPr sz="1400">
                <a:solidFill>
                  <a:schemeClr val="accent5"/>
                </a:solidFill>
              </a:rPr>
              <a:t>HL-LHC predictions based on benchmark using BLM and RadMON measurements during demonstrator BGV Run 2 up time, and simulations of the BGV demonstrator.</a:t>
            </a:r>
            <a:endParaRPr sz="1400">
              <a:solidFill>
                <a:schemeClr val="accent5"/>
              </a:solidFill>
            </a:endParaRPr>
          </a:p>
          <a:p>
            <a:pPr marL="283879" indent="-283879">
              <a:buFont typeface="Arial"/>
              <a:buChar char="•"/>
              <a:defRPr/>
            </a:pPr>
            <a:endParaRPr sz="1400">
              <a:solidFill>
                <a:schemeClr val="accent5"/>
              </a:solidFill>
            </a:endParaRPr>
          </a:p>
        </p:txBody>
      </p:sp>
      <p:sp>
        <p:nvSpPr>
          <p:cNvPr id="657610777" name="" hidden="0"/>
          <p:cNvSpPr txBox="1"/>
          <p:nvPr isPhoto="0" userDrawn="0"/>
        </p:nvSpPr>
        <p:spPr bwMode="auto">
          <a:xfrm flipH="0" flipV="0">
            <a:off x="695448" y="450048"/>
            <a:ext cx="5478881" cy="3353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600" i="1">
                <a:solidFill>
                  <a:schemeClr val="accent5"/>
                </a:solidFill>
              </a:rPr>
              <a:t>FLUKA simulations by D. </a:t>
            </a:r>
            <a:r>
              <a:rPr lang="en-GB" sz="1600" b="0" i="1" u="none" strike="noStrike" cap="none" spc="0">
                <a:solidFill>
                  <a:schemeClr val="accent5"/>
                </a:solidFill>
                <a:latin typeface="Arial"/>
                <a:ea typeface="Arial"/>
                <a:cs typeface="Arial"/>
              </a:rPr>
              <a:t>Prelipcean</a:t>
            </a:r>
            <a:endParaRPr sz="1600" i="1">
              <a:solidFill>
                <a:schemeClr val="accent5"/>
              </a:solidFill>
            </a:endParaRPr>
          </a:p>
        </p:txBody>
      </p:sp>
      <p:sp>
        <p:nvSpPr>
          <p:cNvPr id="1667215602" name="" hidden="0"/>
          <p:cNvSpPr txBox="1"/>
          <p:nvPr isPhoto="0" userDrawn="0"/>
        </p:nvSpPr>
        <p:spPr bwMode="auto">
          <a:xfrm flipH="0" flipV="0">
            <a:off x="7213234" y="873778"/>
            <a:ext cx="2241849"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t>BGV demonstrator</a:t>
            </a:r>
            <a:endParaRPr sz="1200"/>
          </a:p>
        </p:txBody>
      </p:sp>
      <p:sp>
        <p:nvSpPr>
          <p:cNvPr id="1818858805" name="" hidden="0"/>
          <p:cNvSpPr txBox="1"/>
          <p:nvPr isPhoto="0" userDrawn="0"/>
        </p:nvSpPr>
        <p:spPr bwMode="auto">
          <a:xfrm flipH="0" flipV="0">
            <a:off x="75701" y="1528173"/>
            <a:ext cx="2363745" cy="22860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21" indent="-239821">
              <a:buFont typeface="Arial"/>
              <a:buChar char="•"/>
              <a:defRPr/>
            </a:pPr>
            <a:r>
              <a:rPr sz="1200">
                <a:solidFill>
                  <a:schemeClr val="accent5"/>
                </a:solidFill>
              </a:rPr>
              <a:t>Study: total ionizing dose</a:t>
            </a:r>
            <a:r>
              <a:rPr sz="1200">
                <a:solidFill>
                  <a:schemeClr val="accent5"/>
                </a:solidFill>
              </a:rPr>
              <a:t>, fluence, heat loads in inner coils of magnets </a:t>
            </a:r>
            <a:endParaRPr sz="1200">
              <a:solidFill>
                <a:schemeClr val="accent5"/>
              </a:solidFill>
            </a:endParaRPr>
          </a:p>
          <a:p>
            <a:pPr marL="239821" indent="-239821">
              <a:buFont typeface="Arial"/>
              <a:buChar char="•"/>
              <a:defRPr/>
            </a:pPr>
            <a:r>
              <a:rPr sz="1200">
                <a:solidFill>
                  <a:schemeClr val="accent5"/>
                </a:solidFill>
              </a:rPr>
              <a:t>see also </a:t>
            </a:r>
            <a:r>
              <a:rPr lang="en-GB" sz="1200" b="0" i="0" u="none" strike="noStrike" cap="none" spc="0">
                <a:solidFill>
                  <a:schemeClr val="accent5"/>
                </a:solidFill>
                <a:latin typeface="Arial"/>
                <a:ea typeface="Arial"/>
                <a:cs typeface="Arial"/>
              </a:rPr>
              <a:t>D. </a:t>
            </a:r>
            <a:r>
              <a:rPr lang="en-GB" sz="1200" b="0" i="0" u="none" strike="noStrike" cap="none" spc="0">
                <a:solidFill>
                  <a:schemeClr val="accent5"/>
                </a:solidFill>
                <a:latin typeface="Arial"/>
                <a:ea typeface="Arial"/>
                <a:cs typeface="Arial"/>
              </a:rPr>
              <a:t>Prelipcean’s</a:t>
            </a:r>
            <a:r>
              <a:rPr sz="1200" i="0">
                <a:solidFill>
                  <a:schemeClr val="accent5"/>
                </a:solidFill>
              </a:rPr>
              <a:t> </a:t>
            </a:r>
            <a:r>
              <a:rPr sz="1200">
                <a:solidFill>
                  <a:schemeClr val="accent5"/>
                </a:solidFill>
              </a:rPr>
              <a:t>presentations:</a:t>
            </a:r>
            <a:endParaRPr sz="1200">
              <a:solidFill>
                <a:schemeClr val="accent5"/>
              </a:solidFill>
            </a:endParaRPr>
          </a:p>
          <a:p>
            <a:pPr marL="239821" indent="-239821">
              <a:buFont typeface="Arial"/>
              <a:buChar char="•"/>
              <a:defRPr/>
            </a:pPr>
            <a:r>
              <a:rPr sz="1200" u="sng">
                <a:solidFill>
                  <a:schemeClr val="hlink"/>
                </a:solidFill>
                <a:hlinkClick r:id="rId6" tooltip="https://indico.cern.ch/event/1129683/"/>
              </a:rPr>
              <a:t>HL-LHC TCC (Feb 22)</a:t>
            </a:r>
            <a:r>
              <a:rPr sz="1200">
                <a:solidFill>
                  <a:schemeClr val="accent5"/>
                </a:solidFill>
              </a:rPr>
              <a:t>,</a:t>
            </a:r>
            <a:endParaRPr sz="1200">
              <a:solidFill>
                <a:schemeClr val="accent5"/>
              </a:solidFill>
            </a:endParaRPr>
          </a:p>
          <a:p>
            <a:pPr marL="239821" indent="-239821">
              <a:buFont typeface="Arial"/>
              <a:buChar char="•"/>
              <a:defRPr/>
            </a:pPr>
            <a:r>
              <a:rPr lang="en-GB" sz="1200" b="0" i="0" u="sng" strike="noStrike" cap="none" spc="0">
                <a:solidFill>
                  <a:schemeClr val="hlink"/>
                </a:solidFill>
                <a:latin typeface="Arial"/>
                <a:ea typeface="Arial"/>
                <a:cs typeface="Arial"/>
                <a:hlinkClick r:id="rId7" tooltip="https://indico.cern.ch/event/1141905/"/>
              </a:rPr>
              <a:t>BGV-Meeting (Mar 22)</a:t>
            </a:r>
            <a:r>
              <a:rPr sz="1200">
                <a:solidFill>
                  <a:schemeClr val="accent5"/>
                </a:solidFill>
              </a:rPr>
              <a:t>, </a:t>
            </a:r>
            <a:endParaRPr sz="1200">
              <a:solidFill>
                <a:schemeClr val="accent5"/>
              </a:solidFill>
            </a:endParaRPr>
          </a:p>
          <a:p>
            <a:pPr marL="239820" indent="-239820">
              <a:buFont typeface="Arial"/>
              <a:buChar char="•"/>
              <a:defRPr/>
            </a:pPr>
            <a:r>
              <a:rPr sz="1200">
                <a:solidFill>
                  <a:schemeClr val="accent5"/>
                </a:solidFill>
              </a:rPr>
              <a:t>On-going - to update with gas density profile, adjust operation time, and discuss with concerned equipment owners </a:t>
            </a:r>
            <a:endParaRPr sz="1200">
              <a:solidFill>
                <a:schemeClr val="accent5"/>
              </a:solidFill>
            </a:endParaRPr>
          </a:p>
        </p:txBody>
      </p:sp>
      <p:sp>
        <p:nvSpPr>
          <p:cNvPr id="1333309005" name="" hidden="0"/>
          <p:cNvSpPr txBox="1"/>
          <p:nvPr isPhoto="0" userDrawn="0"/>
        </p:nvSpPr>
        <p:spPr bwMode="auto">
          <a:xfrm flipH="0" flipV="0">
            <a:off x="3484967" y="1600141"/>
            <a:ext cx="2241956" cy="2438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000"/>
              <a:t>BGV demonstrator</a:t>
            </a:r>
            <a:endParaRPr sz="1200"/>
          </a:p>
        </p:txBody>
      </p:sp>
      <p:sp>
        <p:nvSpPr>
          <p:cNvPr id="137461070" name="" hidden="0"/>
          <p:cNvSpPr txBox="1"/>
          <p:nvPr isPhoto="0" userDrawn="0"/>
        </p:nvSpPr>
        <p:spPr bwMode="auto">
          <a:xfrm flipH="0" flipV="0">
            <a:off x="3675156" y="3180611"/>
            <a:ext cx="4217361"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accent5"/>
                </a:solidFill>
              </a:rPr>
              <a:t>HL-LHC BGV on beam 1:</a:t>
            </a:r>
            <a:endParaRPr sz="120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Espace réservé du pied de page 3" hidden="0"/>
          <p:cNvSpPr>
            <a:spLocks noGrp="1"/>
          </p:cNvSpPr>
          <p:nvPr isPhoto="0" userDrawn="0">
            <p:ph type="ftr" sz="quarter" idx="11" hasCustomPrompt="0"/>
          </p:nvPr>
        </p:nvSpPr>
        <p:spPr bwMode="auto"/>
        <p:txBody>
          <a:bodyPr/>
          <a:lstStyle/>
          <a:p>
            <a:pPr>
              <a:defRPr/>
            </a:pPr>
            <a:r>
              <a:rPr/>
              <a:t>BGV integration meeting</a:t>
            </a:r>
            <a:endParaRPr/>
          </a:p>
        </p:txBody>
      </p:sp>
      <p:sp>
        <p:nvSpPr>
          <p:cNvPr id="3" name="Espace réservé du numéro de diapositive 2" hidden="0"/>
          <p:cNvSpPr>
            <a:spLocks noGrp="1"/>
          </p:cNvSpPr>
          <p:nvPr isPhoto="0" userDrawn="0">
            <p:ph type="sldNum" sz="quarter" idx="12" hasCustomPrompt="0"/>
          </p:nvPr>
        </p:nvSpPr>
        <p:spPr bwMode="auto"/>
        <p:txBody>
          <a:bodyPr/>
          <a:lstStyle/>
          <a:p>
            <a:pPr>
              <a:defRPr/>
            </a:pPr>
            <a:fld id="{BFDCA1C4-9514-7B4F-976F-D92F7E296653}" type="slidenum">
              <a:rPr lang="fr-FR"/>
              <a:t>11</a:t>
            </a:fld>
            <a:endParaRPr lang="fr-FR"/>
          </a:p>
        </p:txBody>
      </p:sp>
      <p:pic>
        <p:nvPicPr>
          <p:cNvPr id="5" name="Image 6" descr="CERN-logo_outline.jpg" hidden="0"/>
          <p:cNvPicPr>
            <a:picLocks noChangeAspect="1"/>
          </p:cNvPicPr>
          <p:nvPr isPhoto="0" userDrawn="0"/>
        </p:nvPicPr>
        <p:blipFill>
          <a:blip r:embed="rId2"/>
          <a:stretch/>
        </p:blipFill>
        <p:spPr bwMode="auto">
          <a:xfrm>
            <a:off x="1434150" y="4563939"/>
            <a:ext cx="486863" cy="478800"/>
          </a:xfrm>
          <a:prstGeom prst="rect">
            <a:avLst/>
          </a:prstGeom>
        </p:spPr>
      </p:pic>
      <p:sp>
        <p:nvSpPr>
          <p:cNvPr id="1588578261" name="Titre 2" hidden="0"/>
          <p:cNvSpPr>
            <a:spLocks noGrp="1"/>
          </p:cNvSpPr>
          <p:nvPr isPhoto="0" userDrawn="0"/>
        </p:nvSpPr>
        <p:spPr bwMode="auto">
          <a:xfrm flipH="0" flipV="0">
            <a:off x="614399" y="135000"/>
            <a:ext cx="7920000" cy="40642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Detector concept</a:t>
            </a:r>
            <a:endParaRPr lang="en-GB"/>
          </a:p>
        </p:txBody>
      </p:sp>
      <p:pic>
        <p:nvPicPr>
          <p:cNvPr id="559970469" name="" hidden="0"/>
          <p:cNvPicPr>
            <a:picLocks noChangeAspect="1"/>
          </p:cNvPicPr>
          <p:nvPr isPhoto="0" userDrawn="0"/>
        </p:nvPicPr>
        <p:blipFill>
          <a:blip r:embed="rId3"/>
          <a:stretch/>
        </p:blipFill>
        <p:spPr bwMode="auto">
          <a:xfrm flipH="0" flipV="0">
            <a:off x="392604" y="1173412"/>
            <a:ext cx="4124763" cy="3344481"/>
          </a:xfrm>
          <a:prstGeom prst="rect">
            <a:avLst/>
          </a:prstGeom>
        </p:spPr>
      </p:pic>
      <p:sp>
        <p:nvSpPr>
          <p:cNvPr id="1431194525" name="" hidden="0"/>
          <p:cNvSpPr txBox="1"/>
          <p:nvPr isPhoto="0" userDrawn="0"/>
        </p:nvSpPr>
        <p:spPr bwMode="auto">
          <a:xfrm flipH="0" flipV="0">
            <a:off x="392604" y="707116"/>
            <a:ext cx="7976293" cy="3048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lang="fr-FR" sz="1400" b="0" i="1" u="none" strike="noStrike" cap="none" spc="0">
                <a:solidFill>
                  <a:schemeClr val="bg1">
                    <a:lumMod val="50000"/>
                  </a:schemeClr>
                </a:solidFill>
                <a:latin typeface="Arial"/>
                <a:ea typeface="Arial"/>
                <a:cs typeface="Arial"/>
              </a:rPr>
              <a:t>Collaboration with Oxford University: D. Hynds and </a:t>
            </a:r>
            <a:r>
              <a:rPr lang="fr-FR" sz="1400" b="0" i="1" u="none" strike="noStrike" cap="none" spc="0">
                <a:solidFill>
                  <a:schemeClr val="bg1">
                    <a:lumMod val="50000"/>
                  </a:schemeClr>
                </a:solidFill>
                <a:latin typeface="Arial"/>
                <a:ea typeface="Arial"/>
                <a:cs typeface="Arial"/>
              </a:rPr>
              <a:t>R. Plack</a:t>
            </a:r>
            <a:r>
              <a:rPr lang="fr-FR" sz="1400" b="0" i="1" u="none" strike="noStrike" cap="none" spc="0">
                <a:solidFill>
                  <a:schemeClr val="bg1">
                    <a:lumMod val="50000"/>
                  </a:schemeClr>
                </a:solidFill>
                <a:latin typeface="Arial"/>
                <a:ea typeface="Arial"/>
                <a:cs typeface="Arial"/>
              </a:rPr>
              <a:t>et</a:t>
            </a:r>
            <a:r>
              <a:rPr lang="fr-FR" sz="1400" b="0" i="1" u="none" strike="noStrike" cap="none" spc="0">
                <a:solidFill>
                  <a:schemeClr val="bg1">
                    <a:lumMod val="50000"/>
                  </a:schemeClr>
                </a:solidFill>
                <a:latin typeface="Arial"/>
                <a:ea typeface="Arial"/>
                <a:cs typeface="Arial"/>
              </a:rPr>
              <a:t>t</a:t>
            </a:r>
            <a:endParaRPr sz="1400" b="0" i="1" u="none" strike="noStrike" cap="none" spc="0">
              <a:solidFill>
                <a:schemeClr val="bg1">
                  <a:lumMod val="50000"/>
                </a:schemeClr>
              </a:solidFill>
              <a:latin typeface="Arial"/>
              <a:ea typeface="Arial"/>
              <a:cs typeface="Arial"/>
            </a:endParaRPr>
          </a:p>
        </p:txBody>
      </p:sp>
      <p:sp>
        <p:nvSpPr>
          <p:cNvPr id="407362796" name="" hidden="0"/>
          <p:cNvSpPr txBox="1"/>
          <p:nvPr isPhoto="0" userDrawn="0"/>
        </p:nvSpPr>
        <p:spPr bwMode="auto">
          <a:xfrm flipH="0" flipV="0">
            <a:off x="4735308" y="1012656"/>
            <a:ext cx="4132388" cy="35052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21" indent="-239821">
              <a:buFont typeface="Arial"/>
              <a:buChar char="•"/>
              <a:defRPr/>
            </a:pPr>
            <a:r>
              <a:rPr lang="fr-FR" sz="1400" b="0" i="0" u="none" strike="noStrike" cap="none" spc="0">
                <a:solidFill>
                  <a:schemeClr val="accent5"/>
                </a:solidFill>
                <a:latin typeface="Arial"/>
                <a:ea typeface="Arial"/>
                <a:cs typeface="Arial"/>
              </a:rPr>
              <a:t>Concept design of a BGV tracker based on Timepix4 </a:t>
            </a:r>
            <a:r>
              <a:rPr lang="fr-FR" sz="1400" b="1" i="0" u="none" strike="noStrike" cap="none" spc="0">
                <a:solidFill>
                  <a:schemeClr val="accent5"/>
                </a:solidFill>
                <a:latin typeface="Arial"/>
                <a:ea typeface="Arial"/>
                <a:cs typeface="Arial"/>
              </a:rPr>
              <a:t>hybrid pixel detectors</a:t>
            </a:r>
            <a:r>
              <a:rPr lang="fr-FR" sz="1400" b="0" i="0" u="none" strike="noStrike" cap="none" spc="0">
                <a:solidFill>
                  <a:schemeClr val="accent5"/>
                </a:solidFill>
                <a:latin typeface="Arial"/>
                <a:ea typeface="Arial"/>
                <a:cs typeface="Arial"/>
              </a:rPr>
              <a:t>.</a:t>
            </a:r>
            <a:endParaRPr sz="1400" b="0" i="0" u="none" strike="noStrike" cap="none" spc="0">
              <a:solidFill>
                <a:schemeClr val="accent5"/>
              </a:solidFill>
              <a:latin typeface="Arial"/>
              <a:ea typeface="Arial"/>
              <a:cs typeface="Arial"/>
            </a:endParaRPr>
          </a:p>
          <a:p>
            <a:pPr>
              <a:defRPr/>
            </a:pPr>
            <a:endParaRPr sz="1400" b="0" i="0" u="none" strike="noStrike" cap="none" spc="0">
              <a:solidFill>
                <a:schemeClr val="accent5"/>
              </a:solidFill>
              <a:latin typeface="Arial"/>
              <a:ea typeface="Arial"/>
              <a:cs typeface="Arial"/>
            </a:endParaRPr>
          </a:p>
          <a:p>
            <a:pPr marL="239821" indent="-239821">
              <a:buFont typeface="Arial"/>
              <a:buChar char="•"/>
              <a:defRPr/>
            </a:pPr>
            <a:r>
              <a:rPr lang="fr-FR" sz="1400" b="0" i="0" u="none" strike="noStrike" cap="none" spc="0">
                <a:solidFill>
                  <a:schemeClr val="accent5"/>
                </a:solidFill>
                <a:latin typeface="Arial"/>
                <a:ea typeface="Arial"/>
                <a:cs typeface="Arial"/>
              </a:rPr>
              <a:t>Timepix technology: well known, robust and widely used detectors. There exists a great amount of experience within the BI group.</a:t>
            </a:r>
            <a:endParaRPr sz="1400" b="0" i="0" u="none" strike="noStrike" cap="none" spc="0">
              <a:solidFill>
                <a:schemeClr val="accent5"/>
              </a:solidFill>
              <a:latin typeface="Arial"/>
              <a:ea typeface="Arial"/>
              <a:cs typeface="Arial"/>
            </a:endParaRPr>
          </a:p>
          <a:p>
            <a:pPr>
              <a:defRPr/>
            </a:pPr>
            <a:endParaRPr sz="1400" b="0" i="0" u="none" strike="noStrike" cap="none" spc="0">
              <a:solidFill>
                <a:schemeClr val="accent5"/>
              </a:solidFill>
              <a:latin typeface="Arial"/>
              <a:ea typeface="Arial"/>
              <a:cs typeface="Arial"/>
            </a:endParaRPr>
          </a:p>
          <a:p>
            <a:pPr marL="239821" indent="-239821">
              <a:buFont typeface="Arial"/>
              <a:buChar char="•"/>
              <a:defRPr/>
            </a:pPr>
            <a:r>
              <a:rPr lang="fr-FR" sz="1400" b="0" i="0" u="none" strike="noStrike" cap="none" spc="0">
                <a:solidFill>
                  <a:schemeClr val="accent5"/>
                </a:solidFill>
                <a:latin typeface="Arial"/>
                <a:ea typeface="Arial"/>
                <a:cs typeface="Arial"/>
              </a:rPr>
              <a:t>Design will be based on the ATLAS ITk HiLumi upgrade.</a:t>
            </a:r>
            <a:endParaRPr sz="1400" b="0" i="0" u="none" strike="noStrike" cap="none" spc="0">
              <a:solidFill>
                <a:schemeClr val="accent5"/>
              </a:solidFill>
              <a:latin typeface="Arial"/>
              <a:ea typeface="Arial"/>
              <a:cs typeface="Arial"/>
            </a:endParaRPr>
          </a:p>
          <a:p>
            <a:pPr>
              <a:defRPr/>
            </a:pPr>
            <a:endParaRPr sz="1400" b="0" i="0" u="none" strike="noStrike" cap="none" spc="0">
              <a:solidFill>
                <a:schemeClr val="accent5"/>
              </a:solidFill>
              <a:latin typeface="Arial"/>
              <a:ea typeface="Arial"/>
              <a:cs typeface="Arial"/>
            </a:endParaRPr>
          </a:p>
          <a:p>
            <a:pPr marL="239821" indent="-239821">
              <a:buFont typeface="Arial"/>
              <a:buChar char="•"/>
              <a:defRPr/>
            </a:pPr>
            <a:r>
              <a:rPr lang="fr-FR" sz="1400" b="0" i="0" u="none" strike="noStrike" cap="none" spc="0">
                <a:solidFill>
                  <a:schemeClr val="accent5"/>
                </a:solidFill>
                <a:latin typeface="Arial"/>
                <a:ea typeface="Arial"/>
                <a:cs typeface="Arial"/>
              </a:rPr>
              <a:t>Project planning on-going:</a:t>
            </a:r>
            <a:endParaRPr sz="2000">
              <a:solidFill>
                <a:schemeClr val="accent5"/>
              </a:solidFill>
            </a:endParaRPr>
          </a:p>
          <a:p>
            <a:pPr marL="601321" lvl="1" indent="-201271">
              <a:buFont typeface="Arial"/>
              <a:buChar char="•"/>
              <a:defRPr/>
            </a:pPr>
            <a:r>
              <a:rPr lang="fr-FR" sz="1400" b="0" i="0" u="none" strike="noStrike" cap="none" spc="0">
                <a:solidFill>
                  <a:schemeClr val="accent5"/>
                </a:solidFill>
                <a:latin typeface="Arial"/>
                <a:ea typeface="Arial"/>
                <a:cs typeface="Arial"/>
              </a:rPr>
              <a:t>Module design &amp; building, support structure @Oxford. </a:t>
            </a:r>
            <a:endParaRPr sz="1400" b="0" i="0" u="none" strike="noStrike" cap="none" spc="0">
              <a:solidFill>
                <a:schemeClr val="accent5"/>
              </a:solidFill>
              <a:latin typeface="Arial"/>
              <a:ea typeface="Arial"/>
              <a:cs typeface="Arial"/>
            </a:endParaRPr>
          </a:p>
          <a:p>
            <a:pPr marL="601321" lvl="1" indent="-201271">
              <a:buFont typeface="Arial"/>
              <a:buChar char="•"/>
              <a:defRPr/>
            </a:pPr>
            <a:r>
              <a:rPr lang="fr-FR" sz="1400" b="0" i="0" u="none" strike="noStrike" cap="none" spc="0">
                <a:solidFill>
                  <a:schemeClr val="accent5"/>
                </a:solidFill>
                <a:latin typeface="Arial"/>
                <a:ea typeface="Arial"/>
                <a:cs typeface="Arial"/>
              </a:rPr>
              <a:t>Read-out, reconstruction software, commissioning @CERN.</a:t>
            </a:r>
            <a:endParaRPr sz="1400" b="0" i="0" u="none" strike="noStrike" cap="none" spc="0">
              <a:solidFill>
                <a:schemeClr val="accent5"/>
              </a:solidFill>
              <a:latin typeface="Arial"/>
              <a:ea typeface="Arial"/>
              <a:cs typeface="Arial"/>
            </a:endParaRPr>
          </a:p>
          <a:p>
            <a:pPr marL="601321" lvl="1" indent="-201271">
              <a:buFont typeface="Arial"/>
              <a:buChar char="•"/>
              <a:defRPr/>
            </a:pPr>
            <a:r>
              <a:rPr lang="fr-FR" sz="1400" b="0" i="0" u="none" strike="noStrike" cap="none" spc="0">
                <a:solidFill>
                  <a:schemeClr val="accent5"/>
                </a:solidFill>
                <a:latin typeface="Arial"/>
                <a:ea typeface="Arial"/>
                <a:cs typeface="Arial"/>
              </a:rPr>
              <a:t>Installation foreseen in 2028.</a:t>
            </a:r>
            <a:endParaRPr sz="1400" b="0" i="0" u="none" strike="noStrike" cap="none" spc="0">
              <a:solidFill>
                <a:schemeClr val="accent5"/>
              </a:solidFill>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246313852" name="" hidden="0"/>
          <p:cNvPicPr>
            <a:picLocks noChangeAspect="1"/>
          </p:cNvPicPr>
          <p:nvPr isPhoto="0" userDrawn="0"/>
        </p:nvPicPr>
        <p:blipFill>
          <a:blip r:embed="rId2"/>
          <a:srcRect l="32861" t="23107" r="6786" b="22537"/>
          <a:stretch/>
        </p:blipFill>
        <p:spPr bwMode="auto">
          <a:xfrm flipH="0" flipV="0">
            <a:off x="229029" y="759972"/>
            <a:ext cx="4451684" cy="4007288"/>
          </a:xfrm>
          <a:prstGeom prst="rect">
            <a:avLst/>
          </a:prstGeom>
        </p:spPr>
      </p:pic>
      <p:pic>
        <p:nvPicPr>
          <p:cNvPr id="1802551543" name="" hidden="0"/>
          <p:cNvPicPr>
            <a:picLocks noChangeAspect="1"/>
          </p:cNvPicPr>
          <p:nvPr isPhoto="0" userDrawn="0"/>
        </p:nvPicPr>
        <p:blipFill>
          <a:blip r:embed="rId3"/>
          <a:stretch/>
        </p:blipFill>
        <p:spPr bwMode="auto">
          <a:xfrm flipH="0" flipV="0">
            <a:off x="4838210" y="3591238"/>
            <a:ext cx="3939186" cy="1176024"/>
          </a:xfrm>
          <a:prstGeom prst="rect">
            <a:avLst/>
          </a:prstGeom>
        </p:spPr>
      </p:pic>
      <p:sp>
        <p:nvSpPr>
          <p:cNvPr id="1707278937" name="Espace réservé du pied de page 2" hidden="0"/>
          <p:cNvSpPr>
            <a:spLocks noGrp="1"/>
          </p:cNvSpPr>
          <p:nvPr isPhoto="0" userDrawn="0">
            <p:ph type="ftr" sz="quarter" idx="11" hasCustomPrompt="0"/>
          </p:nvPr>
        </p:nvSpPr>
        <p:spPr bwMode="auto"/>
        <p:txBody>
          <a:bodyPr/>
          <a:lstStyle/>
          <a:p>
            <a:pPr>
              <a:defRPr/>
            </a:pPr>
            <a:r>
              <a:rPr/>
              <a:t>BGV integration meeting</a:t>
            </a:r>
            <a:endParaRPr/>
          </a:p>
        </p:txBody>
      </p:sp>
      <p:sp>
        <p:nvSpPr>
          <p:cNvPr id="1339874054" name="Espace réservé du numéro de diapositive 3" hidden="0"/>
          <p:cNvSpPr>
            <a:spLocks noGrp="1"/>
          </p:cNvSpPr>
          <p:nvPr isPhoto="0" userDrawn="0">
            <p:ph type="sldNum" sz="quarter" idx="12" hasCustomPrompt="0"/>
          </p:nvPr>
        </p:nvSpPr>
        <p:spPr bwMode="auto"/>
        <p:txBody>
          <a:bodyPr/>
          <a:lstStyle/>
          <a:p>
            <a:pPr>
              <a:defRPr/>
            </a:pPr>
            <a:fld id="{F1E0A373-A89A-B7DA-9404-7DF6265D9E07}" type="slidenum">
              <a:rPr lang="fr-FR"/>
              <a:t>12</a:t>
            </a:fld>
            <a:endParaRPr lang="fr-FR"/>
          </a:p>
        </p:txBody>
      </p:sp>
      <p:sp>
        <p:nvSpPr>
          <p:cNvPr id="1479033058" name="Titre 1" hidden="0"/>
          <p:cNvSpPr>
            <a:spLocks noGrp="1"/>
          </p:cNvSpPr>
          <p:nvPr isPhoto="0" userDrawn="0">
            <p:ph type="title" hasCustomPrompt="1"/>
          </p:nvPr>
        </p:nvSpPr>
        <p:spPr bwMode="auto">
          <a:xfrm flipH="0" flipV="0">
            <a:off x="3304184" y="9670"/>
            <a:ext cx="5742615" cy="540000"/>
          </a:xfrm>
        </p:spPr>
        <p:txBody>
          <a:bodyPr anchor="ctr" anchorCtr="1"/>
          <a:lstStyle/>
          <a:p>
            <a:pPr algn="l">
              <a:defRPr/>
            </a:pPr>
            <a:r>
              <a:rPr/>
              <a:t>Detector dimensions</a:t>
            </a:r>
            <a:endParaRPr/>
          </a:p>
        </p:txBody>
      </p:sp>
      <p:sp>
        <p:nvSpPr>
          <p:cNvPr id="119004281" name="Espace réservé du contenu 3" hidden="0"/>
          <p:cNvSpPr>
            <a:spLocks noGrp="1"/>
          </p:cNvSpPr>
          <p:nvPr isPhoto="0" userDrawn="0">
            <p:ph sz="half" idx="2" hasCustomPrompt="1"/>
          </p:nvPr>
        </p:nvSpPr>
        <p:spPr bwMode="auto">
          <a:xfrm flipH="0" flipV="0">
            <a:off x="4691980" y="624867"/>
            <a:ext cx="4150964" cy="728634"/>
          </a:xfrm>
        </p:spPr>
        <p:txBody>
          <a:bodyPr vertOverflow="overflow" horzOverflow="clip" vert="horz" wrap="square" lIns="0" tIns="0" rIns="0" bIns="0" numCol="1" spcCol="0" rtlCol="0" fromWordArt="0" anchor="t" anchorCtr="0" forceAA="0" upright="0" compatLnSpc="0">
            <a:normAutofit fontScale="95000" lnSpcReduction="1000"/>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algn="l">
              <a:defRPr/>
            </a:pPr>
            <a:r>
              <a:rPr sz="1100"/>
              <a:t>Preliminary </a:t>
            </a:r>
            <a:r>
              <a:rPr sz="1100" b="1"/>
              <a:t>dimensions from Geant4 model</a:t>
            </a:r>
            <a:r>
              <a:rPr sz="1100"/>
              <a:t>. </a:t>
            </a:r>
            <a:endParaRPr sz="1100"/>
          </a:p>
          <a:p>
            <a:pPr algn="l">
              <a:defRPr/>
            </a:pPr>
            <a:r>
              <a:rPr sz="1100"/>
              <a:t>Read-out system, support structure, cables etc. still need to be considered space-wise. </a:t>
            </a:r>
            <a:endParaRPr sz="1100"/>
          </a:p>
          <a:p>
            <a:pPr algn="l">
              <a:defRPr/>
            </a:pPr>
            <a:r>
              <a:rPr sz="1100"/>
              <a:t>Take space constraints in tunnel into account for design of support.</a:t>
            </a:r>
            <a:endParaRPr sz="1100"/>
          </a:p>
        </p:txBody>
      </p:sp>
      <p:pic>
        <p:nvPicPr>
          <p:cNvPr id="1870343986" name="" hidden="0"/>
          <p:cNvPicPr>
            <a:picLocks noChangeAspect="1"/>
          </p:cNvPicPr>
          <p:nvPr isPhoto="0" userDrawn="0">
            <p:ph sz="quarter" idx="4" hasCustomPrompt="1"/>
          </p:nvPr>
        </p:nvPicPr>
        <p:blipFill>
          <a:blip r:embed="rId4"/>
          <a:stretch/>
        </p:blipFill>
        <p:spPr bwMode="auto">
          <a:xfrm rot="0">
            <a:off x="4780308" y="1283319"/>
            <a:ext cx="3958879" cy="3483942"/>
          </a:xfrm>
          <a:prstGeom prst="rect">
            <a:avLst/>
          </a:prstGeom>
        </p:spPr>
      </p:pic>
      <p:sp>
        <p:nvSpPr>
          <p:cNvPr id="1830124380" name="" hidden="0"/>
          <p:cNvSpPr/>
          <p:nvPr isPhoto="0" userDrawn="0"/>
        </p:nvSpPr>
        <p:spPr bwMode="auto">
          <a:xfrm flipH="0" flipV="0">
            <a:off x="116435" y="3539821"/>
            <a:ext cx="1459087" cy="1104417"/>
          </a:xfrm>
          <a:prstGeom prst="rect">
            <a:avLst/>
          </a:prstGeom>
        </p:spPr>
        <p:style>
          <a:lnRef idx="1">
            <a:schemeClr val="accent1"/>
          </a:lnRef>
          <a:fillRef idx="3">
            <a:schemeClr val="accent1"/>
          </a:fillRef>
          <a:effectRef idx="2">
            <a:schemeClr val="accent1"/>
          </a:effectRef>
          <a:fontRef idx="minor">
            <a:schemeClr val="lt1"/>
          </a:fontRef>
        </p:style>
        <p:txBody>
          <a:bodyPr/>
          <a:p>
            <a:pPr>
              <a:defRPr/>
            </a:pPr>
            <a:endParaRPr/>
          </a:p>
        </p:txBody>
      </p:sp>
      <p:pic>
        <p:nvPicPr>
          <p:cNvPr id="672723854" name="" hidden="0"/>
          <p:cNvPicPr>
            <a:picLocks noChangeAspect="1"/>
          </p:cNvPicPr>
          <p:nvPr isPhoto="0" userDrawn="0"/>
        </p:nvPicPr>
        <p:blipFill>
          <a:blip r:embed="rId5"/>
          <a:srcRect l="0" t="38721" r="59090" b="21527"/>
          <a:stretch/>
        </p:blipFill>
        <p:spPr bwMode="auto">
          <a:xfrm flipH="0" flipV="0">
            <a:off x="109291" y="3566958"/>
            <a:ext cx="1459087" cy="1050144"/>
          </a:xfrm>
          <a:prstGeom prst="rect">
            <a:avLst/>
          </a:prstGeom>
        </p:spPr>
      </p:pic>
      <p:cxnSp>
        <p:nvCxnSpPr>
          <p:cNvPr id="0" name="" hidden="0"/>
          <p:cNvCxnSpPr>
            <a:cxnSpLocks/>
          </p:cNvCxnSpPr>
          <p:nvPr isPhoto="0" userDrawn="0"/>
        </p:nvCxnSpPr>
        <p:spPr bwMode="auto">
          <a:xfrm flipH="0" flipV="0">
            <a:off x="313578" y="3945387"/>
            <a:ext cx="0" cy="200754"/>
          </a:xfrm>
          <a:prstGeom prst="line">
            <a:avLst/>
          </a:prstGeom>
          <a:ln w="6349" cap="flat" cmpd="sng" algn="ctr">
            <a:solidFill>
              <a:schemeClr val="bg1">
                <a:lumMod val="74901"/>
              </a:schemeClr>
            </a:solidFill>
            <a:prstDash val="sysDash"/>
          </a:ln>
        </p:spPr>
        <p:style>
          <a:lnRef idx="1">
            <a:schemeClr val="accent1"/>
          </a:lnRef>
          <a:fillRef idx="3">
            <a:schemeClr val="accent1"/>
          </a:fillRef>
          <a:effectRef idx="2">
            <a:schemeClr val="accent1"/>
          </a:effectRef>
          <a:fontRef idx="minor">
            <a:schemeClr val="lt1"/>
          </a:fontRef>
        </p:style>
      </p:cxnSp>
      <p:cxnSp>
        <p:nvCxnSpPr>
          <p:cNvPr id="0" name="" hidden="0"/>
          <p:cNvCxnSpPr>
            <a:cxnSpLocks/>
            <a:stCxn id="0" idx="1"/>
          </p:cNvCxnSpPr>
          <p:nvPr isPhoto="0" userDrawn="0"/>
        </p:nvCxnSpPr>
        <p:spPr bwMode="auto">
          <a:xfrm rot="16199969" flipH="0" flipV="0">
            <a:off x="640685" y="3797830"/>
            <a:ext cx="0" cy="654216"/>
          </a:xfrm>
          <a:prstGeom prst="line">
            <a:avLst/>
          </a:prstGeom>
          <a:ln w="9525" cap="flat" cmpd="sng" algn="ctr">
            <a:solidFill>
              <a:srgbClr val="7030A0"/>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1121012234" name="" hidden="0"/>
          <p:cNvSpPr txBox="1"/>
          <p:nvPr isPhoto="0" userDrawn="0"/>
        </p:nvSpPr>
        <p:spPr bwMode="auto">
          <a:xfrm flipH="0" flipV="0">
            <a:off x="109291" y="4146135"/>
            <a:ext cx="1559261" cy="4572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600">
                <a:solidFill>
                  <a:srgbClr val="7030A0"/>
                </a:solidFill>
              </a:rPr>
              <a:t>outer radius of largest layer in current Geant4 geometry:</a:t>
            </a:r>
            <a:endParaRPr sz="600">
              <a:solidFill>
                <a:srgbClr val="7030A0"/>
              </a:solidFill>
            </a:endParaRPr>
          </a:p>
          <a:p>
            <a:pPr>
              <a:defRPr/>
            </a:pPr>
            <a:r>
              <a:rPr sz="600">
                <a:solidFill>
                  <a:srgbClr val="7030A0"/>
                </a:solidFill>
              </a:rPr>
              <a:t>~134.3 mm (see table). leaves 17.7 mm to spectator beam pipe</a:t>
            </a:r>
            <a:endParaRPr sz="400"/>
          </a:p>
        </p:txBody>
      </p:sp>
      <p:cxnSp>
        <p:nvCxnSpPr>
          <p:cNvPr id="0" name="" hidden="0"/>
          <p:cNvCxnSpPr>
            <a:cxnSpLocks/>
          </p:cNvCxnSpPr>
          <p:nvPr isPhoto="0" userDrawn="0"/>
        </p:nvCxnSpPr>
        <p:spPr bwMode="auto">
          <a:xfrm flipH="0" flipV="0">
            <a:off x="4198685" y="4687448"/>
            <a:ext cx="423958" cy="0"/>
          </a:xfrm>
          <a:prstGeom prst="line">
            <a:avLst/>
          </a:prstGeom>
          <a:ln w="19049" cap="flat" cmpd="sng" algn="ctr">
            <a:solidFill>
              <a:schemeClr val="accent1">
                <a:shade val="95000"/>
                <a:satMod val="105000"/>
              </a:schemeClr>
            </a:solidFill>
            <a:prstDash val="solid"/>
            <a:tailEnd type="arrow" len="med"/>
          </a:ln>
        </p:spPr>
        <p:style>
          <a:lnRef idx="1">
            <a:schemeClr val="accent1"/>
          </a:lnRef>
          <a:fillRef idx="3">
            <a:schemeClr val="accent1"/>
          </a:fillRef>
          <a:effectRef idx="2">
            <a:schemeClr val="accent1"/>
          </a:effectRef>
          <a:fontRef idx="minor">
            <a:schemeClr val="lt1"/>
          </a:fontRef>
        </p:style>
      </p:cxnSp>
      <p:cxnSp>
        <p:nvCxnSpPr>
          <p:cNvPr id="1847472967" name="" hidden="0"/>
          <p:cNvCxnSpPr>
            <a:cxnSpLocks/>
          </p:cNvCxnSpPr>
          <p:nvPr isPhoto="0" userDrawn="0"/>
        </p:nvCxnSpPr>
        <p:spPr bwMode="auto">
          <a:xfrm flipH="0" flipV="1">
            <a:off x="4198685" y="4311315"/>
            <a:ext cx="0" cy="376131"/>
          </a:xfrm>
          <a:prstGeom prst="line">
            <a:avLst/>
          </a:prstGeom>
          <a:ln w="19049" cap="flat" cmpd="sng" algn="ctr">
            <a:solidFill>
              <a:schemeClr val="accent1">
                <a:shade val="95000"/>
                <a:satMod val="105000"/>
              </a:schemeClr>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1335142578" name="" hidden="0"/>
          <p:cNvSpPr txBox="1"/>
          <p:nvPr isPhoto="0" userDrawn="0"/>
        </p:nvSpPr>
        <p:spPr bwMode="auto">
          <a:xfrm flipH="0" flipV="0">
            <a:off x="4466208" y="4441126"/>
            <a:ext cx="275903"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bg2">
                    <a:lumMod val="20000"/>
                    <a:lumOff val="80000"/>
                  </a:schemeClr>
                </a:solidFill>
              </a:rPr>
              <a:t>x</a:t>
            </a:r>
            <a:endParaRPr sz="1200"/>
          </a:p>
        </p:txBody>
      </p:sp>
      <p:sp>
        <p:nvSpPr>
          <p:cNvPr id="1902933240" name="" hidden="0"/>
          <p:cNvSpPr txBox="1"/>
          <p:nvPr isPhoto="0" userDrawn="0"/>
        </p:nvSpPr>
        <p:spPr bwMode="auto">
          <a:xfrm flipH="0" flipV="0">
            <a:off x="4143542" y="4192831"/>
            <a:ext cx="275974"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bg2">
                    <a:lumMod val="20000"/>
                    <a:lumOff val="80000"/>
                  </a:schemeClr>
                </a:solidFill>
              </a:rPr>
              <a:t>y</a:t>
            </a:r>
            <a:endParaRPr sz="1200"/>
          </a:p>
        </p:txBody>
      </p:sp>
      <p:sp>
        <p:nvSpPr>
          <p:cNvPr id="239989667" name="" hidden="0"/>
          <p:cNvSpPr txBox="1"/>
          <p:nvPr isPhoto="0" userDrawn="0"/>
        </p:nvSpPr>
        <p:spPr bwMode="auto">
          <a:xfrm flipH="0" flipV="0">
            <a:off x="448713" y="495309"/>
            <a:ext cx="3614519" cy="2286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900"/>
              <a:t>tunnel cross section, BGV 1 location (right side of IP4)</a:t>
            </a:r>
            <a:endParaRPr sz="900"/>
          </a:p>
        </p:txBody>
      </p:sp>
      <p:sp>
        <p:nvSpPr>
          <p:cNvPr id="200678484" name="" hidden="0"/>
          <p:cNvSpPr txBox="1"/>
          <p:nvPr isPhoto="0" userDrawn="0"/>
        </p:nvSpPr>
        <p:spPr bwMode="auto">
          <a:xfrm flipH="0" flipV="0">
            <a:off x="458051" y="624867"/>
            <a:ext cx="3041287" cy="1981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700"/>
              <a:t>picture provided by J. Oliveira</a:t>
            </a:r>
            <a:endParaRPr sz="700"/>
          </a:p>
        </p:txBody>
      </p:sp>
      <p:sp>
        <p:nvSpPr>
          <p:cNvPr id="1316296532" name="" hidden="0"/>
          <p:cNvSpPr txBox="1"/>
          <p:nvPr isPhoto="0" userDrawn="0"/>
        </p:nvSpPr>
        <p:spPr bwMode="auto">
          <a:xfrm flipH="0" flipV="0">
            <a:off x="313576" y="2101101"/>
            <a:ext cx="2256622"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accent2">
                    <a:lumMod val="20000"/>
                    <a:lumOff val="80000"/>
                  </a:schemeClr>
                </a:solidFill>
              </a:rPr>
              <a:t>survey space reservation</a:t>
            </a:r>
            <a:endParaRPr/>
          </a:p>
        </p:txBody>
      </p:sp>
      <p:sp>
        <p:nvSpPr>
          <p:cNvPr id="713399265" name="" hidden="0"/>
          <p:cNvSpPr txBox="1"/>
          <p:nvPr isPhoto="0" userDrawn="0"/>
        </p:nvSpPr>
        <p:spPr bwMode="auto">
          <a:xfrm flipH="0" flipV="0">
            <a:off x="197167" y="2750933"/>
            <a:ext cx="2257737" cy="64011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200">
                <a:solidFill>
                  <a:schemeClr val="accent6">
                    <a:lumMod val="75000"/>
                  </a:schemeClr>
                </a:solidFill>
              </a:rPr>
              <a:t>transport </a:t>
            </a:r>
            <a:endParaRPr sz="1200">
              <a:solidFill>
                <a:schemeClr val="accent6">
                  <a:lumMod val="75000"/>
                </a:schemeClr>
              </a:solidFill>
            </a:endParaRPr>
          </a:p>
          <a:p>
            <a:pPr>
              <a:defRPr/>
            </a:pPr>
            <a:r>
              <a:rPr sz="1200">
                <a:solidFill>
                  <a:schemeClr val="accent6">
                    <a:lumMod val="75000"/>
                  </a:schemeClr>
                </a:solidFill>
              </a:rPr>
              <a:t>space </a:t>
            </a:r>
            <a:endParaRPr sz="1200">
              <a:solidFill>
                <a:schemeClr val="accent6">
                  <a:lumMod val="75000"/>
                </a:schemeClr>
              </a:solidFill>
            </a:endParaRPr>
          </a:p>
          <a:p>
            <a:pPr>
              <a:defRPr/>
            </a:pPr>
            <a:r>
              <a:rPr sz="1200">
                <a:solidFill>
                  <a:schemeClr val="accent6">
                    <a:lumMod val="75000"/>
                  </a:schemeClr>
                </a:solidFill>
              </a:rPr>
              <a:t>reservation</a:t>
            </a:r>
            <a:endParaRPr/>
          </a:p>
        </p:txBody>
      </p:sp>
      <p:sp>
        <p:nvSpPr>
          <p:cNvPr id="578336374" name="" hidden="0"/>
          <p:cNvSpPr txBox="1"/>
          <p:nvPr isPhoto="0" userDrawn="0"/>
        </p:nvSpPr>
        <p:spPr bwMode="auto">
          <a:xfrm flipH="0" flipV="0">
            <a:off x="3184021" y="3932757"/>
            <a:ext cx="1015670" cy="4267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1100">
                <a:solidFill>
                  <a:srgbClr val="7030A0"/>
                </a:solidFill>
              </a:rPr>
              <a:t>QRL space</a:t>
            </a:r>
            <a:endParaRPr sz="1100">
              <a:solidFill>
                <a:srgbClr val="7030A0"/>
              </a:solidFill>
            </a:endParaRPr>
          </a:p>
          <a:p>
            <a:pPr>
              <a:defRPr/>
            </a:pPr>
            <a:r>
              <a:rPr sz="1100">
                <a:solidFill>
                  <a:srgbClr val="7030A0"/>
                </a:solidFill>
              </a:rPr>
              <a:t>reseveration</a:t>
            </a:r>
            <a:endParaRPr/>
          </a:p>
        </p:txBody>
      </p:sp>
      <p:sp>
        <p:nvSpPr>
          <p:cNvPr id="1723240027" name="" hidden="0"/>
          <p:cNvSpPr/>
          <p:nvPr isPhoto="0" userDrawn="0"/>
        </p:nvSpPr>
        <p:spPr bwMode="auto">
          <a:xfrm>
            <a:off x="5920575" y="5555568"/>
            <a:ext cx="25491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1850075449" name="" hidden="0"/>
          <p:cNvSpPr/>
          <p:nvPr isPhoto="0" userDrawn="0"/>
        </p:nvSpPr>
        <p:spPr bwMode="auto">
          <a:xfrm>
            <a:off x="7009456" y="5682568"/>
            <a:ext cx="254916"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45999293" name="" hidden="0"/>
          <p:cNvSpPr/>
          <p:nvPr isPhoto="0" userDrawn="0"/>
        </p:nvSpPr>
        <p:spPr bwMode="auto">
          <a:xfrm flipH="0" flipV="0">
            <a:off x="6818504" y="5555568"/>
            <a:ext cx="254988"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334879384" name="TextBox 9" hidden="0"/>
          <p:cNvSpPr txBox="1"/>
          <p:nvPr isPhoto="0" userDrawn="0"/>
        </p:nvSpPr>
        <p:spPr bwMode="auto">
          <a:xfrm>
            <a:off x="1309710" y="3006753"/>
            <a:ext cx="864131" cy="274355"/>
          </a:xfrm>
          <a:prstGeom prst="rect">
            <a:avLst/>
          </a:prstGeom>
          <a:solidFill>
            <a:schemeClr val="bg1">
              <a:alpha val="60000"/>
            </a:schemeClr>
          </a:solidFill>
        </p:spPr>
        <p:txBody>
          <a:bodyPr wrap="square" lIns="0" tIns="0" rIns="0" bIns="0" rtlCol="0" anchor="ctr">
            <a:spAutoFit/>
          </a:bodyPr>
          <a:lstStyle/>
          <a:p>
            <a:pPr algn="ctr">
              <a:defRPr/>
            </a:pPr>
            <a:r>
              <a:rPr lang="en-US"/>
              <a:t>928 mm</a:t>
            </a:r>
            <a:endParaRPr lang="en-GB"/>
          </a:p>
        </p:txBody>
      </p:sp>
      <p:cxnSp>
        <p:nvCxnSpPr>
          <p:cNvPr id="314058507" name="Straight Connector 11" hidden="0"/>
          <p:cNvCxnSpPr>
            <a:cxnSpLocks/>
          </p:cNvCxnSpPr>
          <p:nvPr isPhoto="0" userDrawn="0"/>
        </p:nvCxnSpPr>
        <p:spPr bwMode="auto">
          <a:xfrm>
            <a:off x="2332679" y="3161177"/>
            <a:ext cx="0" cy="226867"/>
          </a:xfrm>
          <a:prstGeom prst="line">
            <a:avLst/>
          </a:prstGeom>
          <a:ln w="12700">
            <a:solidFill>
              <a:schemeClr val="tx1"/>
            </a:solidFill>
            <a:headEnd type="oval" w="sm" len="sm"/>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7514018" name="Straight Arrow Connector 24" hidden="0"/>
          <p:cNvCxnSpPr>
            <a:cxnSpLocks/>
          </p:cNvCxnSpPr>
          <p:nvPr isPhoto="0" userDrawn="0"/>
        </p:nvCxnSpPr>
        <p:spPr bwMode="auto">
          <a:xfrm>
            <a:off x="2636805" y="3319760"/>
            <a:ext cx="540000" cy="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123011022" name="TextBox 25" hidden="0"/>
          <p:cNvSpPr txBox="1"/>
          <p:nvPr isPhoto="0" userDrawn="0"/>
        </p:nvSpPr>
        <p:spPr bwMode="auto">
          <a:xfrm>
            <a:off x="2703641" y="3409466"/>
            <a:ext cx="864131" cy="274355"/>
          </a:xfrm>
          <a:prstGeom prst="rect">
            <a:avLst/>
          </a:prstGeom>
          <a:solidFill>
            <a:schemeClr val="bg1">
              <a:alpha val="60000"/>
            </a:schemeClr>
          </a:solidFill>
        </p:spPr>
        <p:txBody>
          <a:bodyPr wrap="square" lIns="0" tIns="0" rIns="0" bIns="0" rtlCol="0" anchor="ctr">
            <a:spAutoFit/>
          </a:bodyPr>
          <a:lstStyle/>
          <a:p>
            <a:pPr algn="ctr">
              <a:defRPr/>
            </a:pPr>
            <a:r>
              <a:rPr lang="en-US"/>
              <a:t>436 mm</a:t>
            </a:r>
            <a:endParaRPr lang="en-GB"/>
          </a:p>
        </p:txBody>
      </p:sp>
      <p:cxnSp>
        <p:nvCxnSpPr>
          <p:cNvPr id="912371371" name="Straight Arrow Connector 29" hidden="0"/>
          <p:cNvCxnSpPr>
            <a:cxnSpLocks/>
          </p:cNvCxnSpPr>
          <p:nvPr isPhoto="0" userDrawn="0"/>
        </p:nvCxnSpPr>
        <p:spPr bwMode="auto">
          <a:xfrm flipH="1" flipV="1">
            <a:off x="2471358" y="2567327"/>
            <a:ext cx="0" cy="55800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20007060" name="TextBox 30" hidden="0"/>
          <p:cNvSpPr txBox="1"/>
          <p:nvPr isPhoto="0" userDrawn="0"/>
        </p:nvSpPr>
        <p:spPr bwMode="auto">
          <a:xfrm>
            <a:off x="2492786" y="2685469"/>
            <a:ext cx="864131" cy="274355"/>
          </a:xfrm>
          <a:prstGeom prst="rect">
            <a:avLst/>
          </a:prstGeom>
          <a:solidFill>
            <a:schemeClr val="bg1">
              <a:alpha val="60000"/>
            </a:schemeClr>
          </a:solidFill>
        </p:spPr>
        <p:txBody>
          <a:bodyPr wrap="square" lIns="0" tIns="0" rIns="0" bIns="0" rtlCol="0" anchor="ctr">
            <a:spAutoFit/>
          </a:bodyPr>
          <a:lstStyle/>
          <a:p>
            <a:pPr algn="ctr">
              <a:defRPr/>
            </a:pPr>
            <a:r>
              <a:rPr lang="en-US"/>
              <a:t>447 mm</a:t>
            </a:r>
            <a:endParaRPr lang="en-GB"/>
          </a:p>
        </p:txBody>
      </p:sp>
      <p:cxnSp>
        <p:nvCxnSpPr>
          <p:cNvPr id="1658313309" name="Straight Connector 11" hidden="0"/>
          <p:cNvCxnSpPr>
            <a:cxnSpLocks/>
          </p:cNvCxnSpPr>
          <p:nvPr isPhoto="0" userDrawn="0"/>
        </p:nvCxnSpPr>
        <p:spPr bwMode="auto">
          <a:xfrm>
            <a:off x="2608903" y="3161176"/>
            <a:ext cx="0" cy="226867"/>
          </a:xfrm>
          <a:prstGeom prst="line">
            <a:avLst/>
          </a:prstGeom>
          <a:ln w="12700">
            <a:solidFill>
              <a:schemeClr val="tx1"/>
            </a:solidFill>
            <a:headEnd type="oval" w="sm" len="sm"/>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0" name="" hidden="0"/>
          <p:cNvCxnSpPr>
            <a:cxnSpLocks/>
            <a:stCxn id="314058507" idx="0"/>
            <a:endCxn id="1658313309" idx="0"/>
          </p:cNvCxnSpPr>
          <p:nvPr isPhoto="0" userDrawn="0"/>
        </p:nvCxnSpPr>
        <p:spPr bwMode="auto">
          <a:xfrm rot="5399976" flipH="1" flipV="1">
            <a:off x="2470791" y="3023064"/>
            <a:ext cx="0" cy="276224"/>
          </a:xfrm>
          <a:prstGeom prst="line">
            <a:avLst/>
          </a:prstGeom>
          <a:ln w="9525" cap="flat" cmpd="sng" algn="ctr">
            <a:solidFill>
              <a:schemeClr val="tx1"/>
            </a:solidFill>
            <a:prstDash val="solid"/>
          </a:ln>
        </p:spPr>
        <p:style>
          <a:lnRef idx="1">
            <a:schemeClr val="accent1"/>
          </a:lnRef>
          <a:fillRef idx="3">
            <a:schemeClr val="accent1"/>
          </a:fillRef>
          <a:effectRef idx="2">
            <a:schemeClr val="accent1"/>
          </a:effectRef>
          <a:fontRef idx="minor">
            <a:schemeClr val="lt1"/>
          </a:fontRef>
        </p:style>
      </p:cxnSp>
      <p:cxnSp>
        <p:nvCxnSpPr>
          <p:cNvPr id="0" name="" hidden="0"/>
          <p:cNvCxnSpPr>
            <a:cxnSpLocks/>
          </p:cNvCxnSpPr>
          <p:nvPr isPhoto="0" userDrawn="0"/>
        </p:nvCxnSpPr>
        <p:spPr bwMode="auto">
          <a:xfrm flipH="1" flipV="1">
            <a:off x="1062708" y="3322319"/>
            <a:ext cx="1232534" cy="0"/>
          </a:xfrm>
          <a:prstGeom prst="line">
            <a:avLst/>
          </a:prstGeom>
          <a:ln w="28575" cap="flat" cmpd="sng" algn="ctr">
            <a:solidFill>
              <a:schemeClr val="tx1"/>
            </a:solidFill>
            <a:prstDash val="solid"/>
            <a:headEnd type="arrow" len="med"/>
            <a:tailEnd type="arrow" len="med"/>
          </a:ln>
        </p:spPr>
        <p:style>
          <a:lnRef idx="1">
            <a:schemeClr val="accent1"/>
          </a:lnRef>
          <a:fillRef idx="3">
            <a:schemeClr val="accent1"/>
          </a:fillRef>
          <a:effectRef idx="2">
            <a:schemeClr val="accent1"/>
          </a:effectRef>
          <a:fontRef idx="minor">
            <a:schemeClr val="lt1"/>
          </a:fontRef>
        </p:style>
      </p:cxnSp>
      <p:cxnSp>
        <p:nvCxnSpPr>
          <p:cNvPr id="1011866050" name="" hidden="0"/>
          <p:cNvCxnSpPr>
            <a:cxnSpLocks/>
          </p:cNvCxnSpPr>
          <p:nvPr isPhoto="0" userDrawn="0"/>
        </p:nvCxnSpPr>
        <p:spPr bwMode="auto">
          <a:xfrm flipH="1" flipV="0">
            <a:off x="2473956" y="3198854"/>
            <a:ext cx="0" cy="1479065"/>
          </a:xfrm>
          <a:prstGeom prst="line">
            <a:avLst/>
          </a:prstGeom>
          <a:ln w="28575" cap="flat" cmpd="sng" algn="ctr">
            <a:solidFill>
              <a:schemeClr val="tx1"/>
            </a:solidFill>
            <a:prstDash val="solid"/>
            <a:headEnd type="arrow" len="med"/>
            <a:tailEnd type="arrow" len="med"/>
          </a:ln>
        </p:spPr>
        <p:style>
          <a:lnRef idx="1">
            <a:schemeClr val="accent1"/>
          </a:lnRef>
          <a:fillRef idx="3">
            <a:schemeClr val="accent1"/>
          </a:fillRef>
          <a:effectRef idx="2">
            <a:schemeClr val="accent1"/>
          </a:effectRef>
          <a:fontRef idx="minor">
            <a:schemeClr val="lt1"/>
          </a:fontRef>
        </p:style>
      </p:cxnSp>
      <p:sp>
        <p:nvSpPr>
          <p:cNvPr id="351886003" name="TextBox 9" hidden="0"/>
          <p:cNvSpPr txBox="1"/>
          <p:nvPr isPhoto="0" userDrawn="0"/>
        </p:nvSpPr>
        <p:spPr bwMode="auto">
          <a:xfrm flipH="0" flipV="0">
            <a:off x="1805504" y="4100396"/>
            <a:ext cx="1101301" cy="274355"/>
          </a:xfrm>
          <a:prstGeom prst="rect">
            <a:avLst/>
          </a:prstGeom>
          <a:solidFill>
            <a:schemeClr val="bg1">
              <a:alpha val="60000"/>
            </a:schemeClr>
          </a:solidFill>
        </p:spPr>
        <p:txBody>
          <a:bodyPr wrap="square" lIns="0" tIns="0" rIns="0" bIns="0" rtlCol="0" anchor="ctr">
            <a:spAutoFit/>
          </a:bodyPr>
          <a:lstStyle/>
          <a:p>
            <a:pPr algn="ctr">
              <a:defRPr/>
            </a:pPr>
            <a:r>
              <a:rPr lang="en-US"/>
              <a:t>1100 mm</a:t>
            </a:r>
            <a:endParaRPr lang="en-GB"/>
          </a:p>
        </p:txBody>
      </p:sp>
      <p:cxnSp>
        <p:nvCxnSpPr>
          <p:cNvPr id="0" name="" hidden="0"/>
          <p:cNvCxnSpPr>
            <a:cxnSpLocks/>
          </p:cNvCxnSpPr>
          <p:nvPr isPhoto="0" userDrawn="0"/>
        </p:nvCxnSpPr>
        <p:spPr bwMode="auto">
          <a:xfrm flipH="0" flipV="1">
            <a:off x="2325793" y="1368006"/>
            <a:ext cx="481852" cy="1724816"/>
          </a:xfrm>
          <a:prstGeom prst="line">
            <a:avLst/>
          </a:prstGeom>
          <a:ln w="19049" cap="flat" cmpd="sng" algn="ctr">
            <a:solidFill>
              <a:srgbClr val="FFFF00"/>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193041389" name="TextBox 33" hidden="0"/>
          <p:cNvSpPr txBox="1"/>
          <p:nvPr isPhoto="0" userDrawn="0"/>
        </p:nvSpPr>
        <p:spPr bwMode="auto">
          <a:xfrm flipH="0" flipV="0">
            <a:off x="1855094" y="759971"/>
            <a:ext cx="2208136" cy="608034"/>
          </a:xfrm>
          <a:prstGeom prst="flowChartAlternateProcess">
            <a:avLst/>
          </a:prstGeom>
          <a:solidFill>
            <a:schemeClr val="bg1">
              <a:alpha val="84000"/>
            </a:schemeClr>
          </a:solidFill>
          <a:ln w="25400">
            <a:solidFill>
              <a:srgbClr val="FFFF00"/>
            </a:solidFill>
            <a:prstDash val="solid"/>
          </a:ln>
        </p:spPr>
        <p:txBody>
          <a:bodyPr wrap="square" lIns="0" tIns="0" rIns="0" bIns="0" rtlCol="0" anchor="ctr">
            <a:spAutoFit/>
          </a:bodyPr>
          <a:lstStyle/>
          <a:p>
            <a:pPr algn="ctr">
              <a:defRPr/>
            </a:pPr>
            <a:r>
              <a:rPr lang="en-US" sz="900"/>
              <a:t>The current vacuum chamber in this area has an ID of 80 mm and an OD of 84 mm and radial space reservation for the bake out jackets of 25 mm.</a:t>
            </a:r>
            <a:endParaRPr lang="en-GB" sz="9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097711485" name="Titre 1" hidden="0"/>
          <p:cNvSpPr>
            <a:spLocks noGrp="1"/>
          </p:cNvSpPr>
          <p:nvPr isPhoto="0" userDrawn="0">
            <p:ph type="title" hasCustomPrompt="1"/>
          </p:nvPr>
        </p:nvSpPr>
        <p:spPr bwMode="auto"/>
        <p:txBody>
          <a:bodyPr/>
          <a:lstStyle>
            <a:lvl1pPr>
              <a:defRPr/>
            </a:lvl1pPr>
          </a:lstStyle>
          <a:p>
            <a:pPr>
              <a:defRPr/>
            </a:pPr>
            <a:r>
              <a:rPr/>
              <a:t>Detector placement constraints</a:t>
            </a:r>
            <a:endParaRPr/>
          </a:p>
        </p:txBody>
      </p:sp>
      <p:sp>
        <p:nvSpPr>
          <p:cNvPr id="1319459873" name="Espace réservé du pied de page 7" hidden="0"/>
          <p:cNvSpPr>
            <a:spLocks noGrp="1"/>
          </p:cNvSpPr>
          <p:nvPr isPhoto="0" userDrawn="0">
            <p:ph type="ftr" sz="quarter" idx="11" hasCustomPrompt="0"/>
          </p:nvPr>
        </p:nvSpPr>
        <p:spPr bwMode="auto">
          <a:xfrm>
            <a:off x="1904999" y="4767261"/>
            <a:ext cx="6626999" cy="270000"/>
          </a:xfrm>
        </p:spPr>
        <p:txBody>
          <a:bodyPr/>
          <a:lstStyle/>
          <a:p>
            <a:pPr>
              <a:defRPr/>
            </a:pPr>
            <a:r>
              <a:rPr/>
              <a:t>BGV integration meeting</a:t>
            </a:r>
            <a:endParaRPr/>
          </a:p>
        </p:txBody>
      </p:sp>
      <p:sp>
        <p:nvSpPr>
          <p:cNvPr id="1054197078" name="Espace réservé du numéro de diapositive 8" hidden="0"/>
          <p:cNvSpPr>
            <a:spLocks noGrp="1"/>
          </p:cNvSpPr>
          <p:nvPr isPhoto="0" userDrawn="0">
            <p:ph type="sldNum" sz="quarter" idx="12" hasCustomPrompt="0"/>
          </p:nvPr>
        </p:nvSpPr>
        <p:spPr bwMode="auto"/>
        <p:txBody>
          <a:bodyPr/>
          <a:lstStyle/>
          <a:p>
            <a:pPr>
              <a:defRPr/>
            </a:pPr>
            <a:fld id="{DF8E726B-D4BF-D5C2-DC00-2CA096F86F49}" type="slidenum">
              <a:rPr lang="fr-FR"/>
              <a:t>13</a:t>
            </a:fld>
            <a:endParaRPr lang="fr-FR"/>
          </a:p>
        </p:txBody>
      </p:sp>
      <p:pic>
        <p:nvPicPr>
          <p:cNvPr id="1591996194" name="" hidden="0"/>
          <p:cNvPicPr>
            <a:picLocks noChangeAspect="1"/>
          </p:cNvPicPr>
          <p:nvPr isPhoto="0" userDrawn="0"/>
        </p:nvPicPr>
        <p:blipFill>
          <a:blip r:embed="rId2"/>
          <a:srcRect l="15584" t="60491" r="29884" b="789"/>
          <a:stretch/>
        </p:blipFill>
        <p:spPr bwMode="auto">
          <a:xfrm flipH="0" flipV="0">
            <a:off x="826858" y="1387269"/>
            <a:ext cx="7359548" cy="1627080"/>
          </a:xfrm>
          <a:prstGeom prst="rect">
            <a:avLst/>
          </a:prstGeom>
        </p:spPr>
      </p:pic>
      <p:cxnSp>
        <p:nvCxnSpPr>
          <p:cNvPr id="0" name="" hidden="0"/>
          <p:cNvCxnSpPr>
            <a:cxnSpLocks/>
          </p:cNvCxnSpPr>
          <p:nvPr isPhoto="0" userDrawn="0"/>
        </p:nvCxnSpPr>
        <p:spPr bwMode="auto">
          <a:xfrm flipH="0" flipV="0">
            <a:off x="4643349" y="2093007"/>
            <a:ext cx="0" cy="162862"/>
          </a:xfrm>
          <a:prstGeom prst="line">
            <a:avLst/>
          </a:prstGeom>
          <a:ln w="28575" cap="flat" cmpd="sng" algn="ctr">
            <a:solidFill>
              <a:schemeClr val="accent3"/>
            </a:solidFill>
            <a:prstDash val="solid"/>
          </a:ln>
        </p:spPr>
        <p:style>
          <a:lnRef idx="1">
            <a:schemeClr val="accent1"/>
          </a:lnRef>
          <a:fillRef idx="3">
            <a:schemeClr val="accent1"/>
          </a:fillRef>
          <a:effectRef idx="2">
            <a:schemeClr val="accent1"/>
          </a:effectRef>
          <a:fontRef idx="minor">
            <a:schemeClr val="lt1"/>
          </a:fontRef>
        </p:style>
      </p:cxnSp>
      <p:cxnSp>
        <p:nvCxnSpPr>
          <p:cNvPr id="1515835773" name="" hidden="0"/>
          <p:cNvCxnSpPr>
            <a:cxnSpLocks/>
          </p:cNvCxnSpPr>
          <p:nvPr isPhoto="0" userDrawn="0"/>
        </p:nvCxnSpPr>
        <p:spPr bwMode="auto">
          <a:xfrm flipH="0" flipV="0">
            <a:off x="3537857" y="1904703"/>
            <a:ext cx="0" cy="318322"/>
          </a:xfrm>
          <a:prstGeom prst="line">
            <a:avLst/>
          </a:prstGeom>
          <a:ln w="28575" cap="flat" cmpd="sng" algn="ctr">
            <a:solidFill>
              <a:schemeClr val="accent3"/>
            </a:solidFill>
            <a:prstDash val="solid"/>
          </a:ln>
        </p:spPr>
        <p:style>
          <a:lnRef idx="1">
            <a:schemeClr val="accent1"/>
          </a:lnRef>
          <a:fillRef idx="3">
            <a:schemeClr val="accent1"/>
          </a:fillRef>
          <a:effectRef idx="2">
            <a:schemeClr val="accent1"/>
          </a:effectRef>
          <a:fontRef idx="minor">
            <a:schemeClr val="lt1"/>
          </a:fontRef>
        </p:style>
      </p:cxnSp>
      <p:cxnSp>
        <p:nvCxnSpPr>
          <p:cNvPr id="1735283698" name="" hidden="0"/>
          <p:cNvCxnSpPr>
            <a:cxnSpLocks/>
          </p:cNvCxnSpPr>
          <p:nvPr isPhoto="0" userDrawn="0"/>
        </p:nvCxnSpPr>
        <p:spPr bwMode="auto">
          <a:xfrm flipH="0" flipV="0">
            <a:off x="2540939" y="1774387"/>
            <a:ext cx="0" cy="415792"/>
          </a:xfrm>
          <a:prstGeom prst="line">
            <a:avLst/>
          </a:prstGeom>
          <a:ln w="28575" cap="flat" cmpd="sng" algn="ctr">
            <a:solidFill>
              <a:schemeClr val="accent3"/>
            </a:solidFill>
            <a:prstDash val="solid"/>
          </a:ln>
        </p:spPr>
        <p:style>
          <a:lnRef idx="1">
            <a:schemeClr val="accent1"/>
          </a:lnRef>
          <a:fillRef idx="3">
            <a:schemeClr val="accent1"/>
          </a:fillRef>
          <a:effectRef idx="2">
            <a:schemeClr val="accent1"/>
          </a:effectRef>
          <a:fontRef idx="minor">
            <a:schemeClr val="lt1"/>
          </a:fontRef>
        </p:style>
      </p:cxnSp>
      <p:cxnSp>
        <p:nvCxnSpPr>
          <p:cNvPr id="1027546237" name="" hidden="0"/>
          <p:cNvCxnSpPr>
            <a:cxnSpLocks/>
          </p:cNvCxnSpPr>
          <p:nvPr isPhoto="0" userDrawn="0"/>
        </p:nvCxnSpPr>
        <p:spPr bwMode="auto">
          <a:xfrm flipH="0" flipV="0">
            <a:off x="4643349" y="2438474"/>
            <a:ext cx="0" cy="162861"/>
          </a:xfrm>
          <a:prstGeom prst="line">
            <a:avLst/>
          </a:prstGeom>
          <a:ln w="28575" cap="flat" cmpd="sng" algn="ctr">
            <a:solidFill>
              <a:schemeClr val="accent3"/>
            </a:solidFill>
            <a:prstDash val="solid"/>
          </a:ln>
        </p:spPr>
        <p:style>
          <a:lnRef idx="1">
            <a:schemeClr val="accent1"/>
          </a:lnRef>
          <a:fillRef idx="3">
            <a:schemeClr val="accent1"/>
          </a:fillRef>
          <a:effectRef idx="2">
            <a:schemeClr val="accent1"/>
          </a:effectRef>
          <a:fontRef idx="minor">
            <a:schemeClr val="lt1"/>
          </a:fontRef>
        </p:style>
      </p:cxnSp>
      <p:cxnSp>
        <p:nvCxnSpPr>
          <p:cNvPr id="684125484" name="" hidden="0"/>
          <p:cNvCxnSpPr>
            <a:cxnSpLocks/>
          </p:cNvCxnSpPr>
          <p:nvPr isPhoto="0" userDrawn="0"/>
        </p:nvCxnSpPr>
        <p:spPr bwMode="auto">
          <a:xfrm flipH="0" flipV="0">
            <a:off x="3537856" y="2475019"/>
            <a:ext cx="0" cy="318321"/>
          </a:xfrm>
          <a:prstGeom prst="line">
            <a:avLst/>
          </a:prstGeom>
          <a:ln w="28575" cap="flat" cmpd="sng" algn="ctr">
            <a:solidFill>
              <a:schemeClr val="accent3"/>
            </a:solidFill>
            <a:prstDash val="solid"/>
          </a:ln>
        </p:spPr>
        <p:style>
          <a:lnRef idx="1">
            <a:schemeClr val="accent1"/>
          </a:lnRef>
          <a:fillRef idx="3">
            <a:schemeClr val="accent1"/>
          </a:fillRef>
          <a:effectRef idx="2">
            <a:schemeClr val="accent1"/>
          </a:effectRef>
          <a:fontRef idx="minor">
            <a:schemeClr val="lt1"/>
          </a:fontRef>
        </p:style>
      </p:cxnSp>
      <p:cxnSp>
        <p:nvCxnSpPr>
          <p:cNvPr id="2128067551" name="" hidden="0"/>
          <p:cNvCxnSpPr>
            <a:cxnSpLocks/>
          </p:cNvCxnSpPr>
          <p:nvPr isPhoto="0" userDrawn="0"/>
        </p:nvCxnSpPr>
        <p:spPr bwMode="auto">
          <a:xfrm flipH="0" flipV="0">
            <a:off x="2540939" y="2496973"/>
            <a:ext cx="0" cy="415792"/>
          </a:xfrm>
          <a:prstGeom prst="line">
            <a:avLst/>
          </a:prstGeom>
          <a:ln w="28575" cap="flat" cmpd="sng" algn="ctr">
            <a:solidFill>
              <a:schemeClr val="accent3"/>
            </a:solidFill>
            <a:prstDash val="solid"/>
          </a:ln>
        </p:spPr>
        <p:style>
          <a:lnRef idx="1">
            <a:schemeClr val="accent1"/>
          </a:lnRef>
          <a:fillRef idx="3">
            <a:schemeClr val="accent1"/>
          </a:fillRef>
          <a:effectRef idx="2">
            <a:schemeClr val="accent1"/>
          </a:effectRef>
          <a:fontRef idx="minor">
            <a:schemeClr val="lt1"/>
          </a:fontRef>
        </p:style>
      </p:cxnSp>
      <p:sp>
        <p:nvSpPr>
          <p:cNvPr id="1355757919" name="Espace réservé du contenu 3" hidden="0"/>
          <p:cNvSpPr>
            <a:spLocks noGrp="1"/>
          </p:cNvSpPr>
          <p:nvPr isPhoto="0" userDrawn="0"/>
        </p:nvSpPr>
        <p:spPr bwMode="auto">
          <a:xfrm flipH="0" flipV="0">
            <a:off x="457200" y="3288549"/>
            <a:ext cx="8022395" cy="1025714"/>
          </a:xfrm>
        </p:spPr>
        <p:txBody>
          <a:bodyPr vertOverflow="overflow" horzOverflow="clip" vert="horz" wrap="square" lIns="0" tIns="0" rIns="0" bIns="0" numCol="1" spcCol="0" rtlCol="0" fromWordArt="0" anchor="t" anchorCtr="0" forceAA="0" upright="0" compatLnSpc="0">
            <a:normAutofit/>
          </a:bodyPr>
          <a:lstStyle>
            <a:lvl1pPr marL="342900" indent="-342900" algn="ctr" defTabSz="457200">
              <a:spcBef>
                <a:spcPts val="0"/>
              </a:spcBef>
              <a:buClr>
                <a:schemeClr val="accent6"/>
              </a:buClr>
              <a:buFont typeface="Wingdings"/>
              <a:buChar char="§"/>
              <a:defRPr sz="2400">
                <a:solidFill>
                  <a:schemeClr val="accent5"/>
                </a:solidFill>
                <a:latin typeface="+mn-lt"/>
                <a:ea typeface="+mn-ea"/>
                <a:cs typeface="+mn-cs"/>
              </a:defRPr>
            </a:lvl1pPr>
            <a:lvl2pPr marL="742950" indent="-285750" algn="ctr" defTabSz="457200">
              <a:spcBef>
                <a:spcPts val="0"/>
              </a:spcBef>
              <a:buClr>
                <a:schemeClr val="accent6"/>
              </a:buClr>
              <a:buFont typeface="Wingdings"/>
              <a:buChar char="§"/>
              <a:defRPr sz="2000">
                <a:solidFill>
                  <a:schemeClr val="accent5"/>
                </a:solidFill>
                <a:latin typeface="+mn-lt"/>
                <a:ea typeface="+mn-ea"/>
                <a:cs typeface="+mn-cs"/>
              </a:defRPr>
            </a:lvl2pPr>
            <a:lvl3pPr marL="1143000" indent="-228600" algn="ctr" defTabSz="457200">
              <a:spcBef>
                <a:spcPts val="0"/>
              </a:spcBef>
              <a:buClr>
                <a:schemeClr val="accent6"/>
              </a:buClr>
              <a:buFont typeface="Wingdings"/>
              <a:buChar char="§"/>
              <a:defRPr sz="1800">
                <a:solidFill>
                  <a:schemeClr val="accent5"/>
                </a:solidFill>
                <a:latin typeface="+mn-lt"/>
                <a:ea typeface="+mn-ea"/>
                <a:cs typeface="+mn-cs"/>
              </a:defRPr>
            </a:lvl3pPr>
            <a:lvl4pPr marL="1600200" indent="-228600" algn="ctr" defTabSz="457200">
              <a:spcBef>
                <a:spcPts val="0"/>
              </a:spcBef>
              <a:buClr>
                <a:schemeClr val="accent6"/>
              </a:buClr>
              <a:buFont typeface="Wingdings"/>
              <a:buChar char="§"/>
              <a:defRPr sz="1600">
                <a:solidFill>
                  <a:schemeClr val="accent5"/>
                </a:solidFill>
                <a:latin typeface="+mn-lt"/>
                <a:ea typeface="+mn-ea"/>
                <a:cs typeface="+mn-cs"/>
              </a:defRPr>
            </a:lvl4pPr>
            <a:lvl5pPr marL="2057400" indent="-228600" algn="ctr" defTabSz="457200">
              <a:spcBef>
                <a:spcPts val="0"/>
              </a:spcBef>
              <a:buClr>
                <a:schemeClr val="accent6"/>
              </a:buClr>
              <a:buFont typeface="Wingdings"/>
              <a:buChar char="§"/>
              <a:defRPr sz="1600">
                <a:solidFill>
                  <a:schemeClr val="accent5"/>
                </a:solidFill>
                <a:latin typeface="+mn-lt"/>
                <a:ea typeface="+mn-ea"/>
                <a:cs typeface="+mn-cs"/>
              </a:defRPr>
            </a:lvl5pPr>
            <a:lvl6pPr marL="2514599" indent="-228600" algn="l" defTabSz="457200">
              <a:spcBef>
                <a:spcPts val="0"/>
              </a:spcBef>
              <a:buFont typeface="Arial"/>
              <a:buChar char="•"/>
              <a:defRPr sz="1600">
                <a:solidFill>
                  <a:schemeClr val="tx1"/>
                </a:solidFill>
                <a:latin typeface="+mn-lt"/>
                <a:ea typeface="+mn-ea"/>
                <a:cs typeface="+mn-cs"/>
              </a:defRPr>
            </a:lvl6pPr>
            <a:lvl7pPr marL="2971800" indent="-228600" algn="l" defTabSz="457200">
              <a:spcBef>
                <a:spcPts val="0"/>
              </a:spcBef>
              <a:buFont typeface="Arial"/>
              <a:buChar char="•"/>
              <a:defRPr sz="1600">
                <a:solidFill>
                  <a:schemeClr val="tx1"/>
                </a:solidFill>
                <a:latin typeface="+mn-lt"/>
                <a:ea typeface="+mn-ea"/>
                <a:cs typeface="+mn-cs"/>
              </a:defRPr>
            </a:lvl7pPr>
            <a:lvl8pPr marL="3429000" indent="-228600" algn="l" defTabSz="457200">
              <a:spcBef>
                <a:spcPts val="0"/>
              </a:spcBef>
              <a:buFont typeface="Arial"/>
              <a:buChar char="•"/>
              <a:defRPr sz="1600">
                <a:solidFill>
                  <a:schemeClr val="tx1"/>
                </a:solidFill>
                <a:latin typeface="+mn-lt"/>
                <a:ea typeface="+mn-ea"/>
                <a:cs typeface="+mn-cs"/>
              </a:defRPr>
            </a:lvl8pPr>
            <a:lvl9pPr marL="3886200" indent="-228600" algn="l" defTabSz="457200">
              <a:spcBef>
                <a:spcPts val="0"/>
              </a:spcBef>
              <a:buFont typeface="Arial"/>
              <a:buChar char="•"/>
              <a:defRPr sz="1600">
                <a:solidFill>
                  <a:schemeClr val="tx1"/>
                </a:solidFill>
                <a:latin typeface="+mn-lt"/>
                <a:ea typeface="+mn-ea"/>
                <a:cs typeface="+mn-cs"/>
              </a:defRPr>
            </a:lvl9pPr>
          </a:lstStyle>
          <a:p>
            <a:pPr algn="l">
              <a:defRPr/>
            </a:pPr>
            <a:r>
              <a:rPr lang="en-GB" sz="1400" b="0" i="0" u="none" strike="noStrike" cap="none" spc="0">
                <a:solidFill>
                  <a:schemeClr val="accent5"/>
                </a:solidFill>
                <a:latin typeface="Arial"/>
                <a:ea typeface="Arial"/>
                <a:cs typeface="Arial"/>
              </a:rPr>
              <a:t>Therefore: space around </a:t>
            </a:r>
            <a:r>
              <a:rPr lang="en-GB" sz="1400" b="0" i="0" u="none" strike="noStrike" cap="none" spc="0">
                <a:solidFill>
                  <a:schemeClr val="accent3">
                    <a:lumMod val="60000"/>
                    <a:lumOff val="40000"/>
                  </a:schemeClr>
                </a:solidFill>
                <a:latin typeface="Arial"/>
                <a:ea typeface="Arial"/>
                <a:cs typeface="Arial"/>
              </a:rPr>
              <a:t>detector beam pipe</a:t>
            </a:r>
            <a:r>
              <a:rPr lang="en-GB" sz="1400" b="0" i="0" u="none" strike="noStrike" cap="none" spc="0">
                <a:solidFill>
                  <a:schemeClr val="accent5"/>
                </a:solidFill>
                <a:latin typeface="Arial"/>
                <a:ea typeface="Arial"/>
                <a:cs typeface="Arial"/>
              </a:rPr>
              <a:t>, especially around the exit window needs to stay clear during runs.</a:t>
            </a:r>
            <a:endParaRPr lang="en-GB" sz="1400" b="0" i="0" u="none" strike="noStrike" cap="none" spc="0">
              <a:solidFill>
                <a:schemeClr val="accent5"/>
              </a:solidFill>
              <a:latin typeface="Arial"/>
              <a:ea typeface="Arial"/>
              <a:cs typeface="Arial"/>
            </a:endParaRPr>
          </a:p>
          <a:p>
            <a:pPr algn="l">
              <a:defRPr/>
            </a:pPr>
            <a:r>
              <a:rPr lang="en-GB" sz="1400" b="0" i="0" u="none" strike="noStrike" cap="none" spc="0">
                <a:solidFill>
                  <a:schemeClr val="accent5"/>
                </a:solidFill>
                <a:latin typeface="Arial"/>
                <a:ea typeface="Arial"/>
                <a:cs typeface="Arial"/>
              </a:rPr>
              <a:t>Detector support structure plan: have a top and a bottom “half-shells” that can be lifted up and down </a:t>
            </a:r>
            <a:r>
              <a:rPr sz="1400" b="0" i="0" u="none">
                <a:solidFill>
                  <a:schemeClr val="accent5"/>
                </a:solidFill>
                <a:latin typeface="Arial"/>
                <a:ea typeface="Arial"/>
                <a:cs typeface="Arial"/>
              </a:rPr>
              <a:t> → allow access to beam pipe for e.g. baking prior to runs.</a:t>
            </a:r>
            <a:r>
              <a:rPr sz="3600" b="0" i="0" u="none">
                <a:solidFill>
                  <a:schemeClr val="accent5"/>
                </a:solidFill>
                <a:latin typeface="Arial"/>
                <a:ea typeface="Arial"/>
                <a:cs typeface="Arial"/>
              </a:rPr>
              <a:t> </a:t>
            </a:r>
            <a:endParaRPr sz="1400" b="0" i="0" u="none">
              <a:solidFill>
                <a:schemeClr val="accent5"/>
              </a:solidFill>
              <a:latin typeface="Arial"/>
              <a:ea typeface="Arial"/>
              <a:cs typeface="Arial"/>
            </a:endParaRPr>
          </a:p>
        </p:txBody>
      </p:sp>
      <p:cxnSp>
        <p:nvCxnSpPr>
          <p:cNvPr id="0" name="" hidden="0"/>
          <p:cNvCxnSpPr>
            <a:cxnSpLocks/>
          </p:cNvCxnSpPr>
          <p:nvPr isPhoto="0" userDrawn="0"/>
        </p:nvCxnSpPr>
        <p:spPr bwMode="auto">
          <a:xfrm flipH="0" flipV="0">
            <a:off x="3068088" y="1185955"/>
            <a:ext cx="1503911" cy="1014854"/>
          </a:xfrm>
          <a:prstGeom prst="line">
            <a:avLst/>
          </a:prstGeom>
          <a:ln w="9525" cap="flat" cmpd="sng" algn="ctr">
            <a:solidFill>
              <a:schemeClr val="accent3"/>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691657250" name="Espace réservé du contenu 3" hidden="0"/>
          <p:cNvSpPr>
            <a:spLocks noGrp="1"/>
          </p:cNvSpPr>
          <p:nvPr isPhoto="0" userDrawn="0">
            <p:ph sz="half" idx="2" hasCustomPrompt="1"/>
          </p:nvPr>
        </p:nvSpPr>
        <p:spPr bwMode="auto">
          <a:xfrm flipH="0" flipV="0">
            <a:off x="457200" y="826167"/>
            <a:ext cx="7971035" cy="948218"/>
          </a:xfrm>
        </p:spPr>
        <p:txBody>
          <a:bodyPr vertOverflow="overflow" horzOverflow="clip" vert="horz" wrap="square" lIns="0" tIns="0" rIns="0" bIns="0" numCol="1" spcCol="0" rtlCol="0" fromWordArt="0" anchor="t" anchorCtr="0" forceAA="0" upright="0" compatLnSpc="0">
            <a:normAutofit fontScale="50000" lnSpcReduction="10000"/>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algn="l">
              <a:defRPr/>
            </a:pPr>
            <a:r>
              <a:rPr sz="2800"/>
              <a:t>Placement of detector layers is crucial for performance.</a:t>
            </a:r>
            <a:endParaRPr sz="2800"/>
          </a:p>
          <a:p>
            <a:pPr algn="l">
              <a:defRPr/>
            </a:pPr>
            <a:r>
              <a:rPr sz="2800"/>
              <a:t>Especially </a:t>
            </a:r>
            <a:r>
              <a:rPr sz="2800" u="sng">
                <a:solidFill>
                  <a:schemeClr val="accent3"/>
                </a:solidFill>
              </a:rPr>
              <a:t>first detector layer</a:t>
            </a:r>
            <a:r>
              <a:rPr sz="2800"/>
              <a:t> should be </a:t>
            </a:r>
            <a:r>
              <a:rPr sz="2800" b="1"/>
              <a:t>radially as close to reduced-diameter beam pipe</a:t>
            </a:r>
            <a:r>
              <a:rPr sz="2800"/>
              <a:t> as possible. And in z as close to the exit window as possible.</a:t>
            </a:r>
            <a:endParaRPr sz="2800"/>
          </a:p>
          <a:p>
            <a:pPr algn="l">
              <a:defRPr/>
            </a:pPr>
            <a:endParaRPr sz="1800"/>
          </a:p>
          <a:p>
            <a:pPr algn="l">
              <a:defRPr/>
            </a:pPr>
            <a:endParaRPr sz="1800"/>
          </a:p>
          <a:p>
            <a:pPr algn="l">
              <a:defRPr/>
            </a:pPr>
            <a:endParaRPr sz="1800"/>
          </a:p>
        </p:txBody>
      </p:sp>
      <p:sp>
        <p:nvSpPr>
          <p:cNvPr id="1248789945" name="" hidden="0"/>
          <p:cNvSpPr/>
          <p:nvPr isPhoto="0" userDrawn="0"/>
        </p:nvSpPr>
        <p:spPr bwMode="auto">
          <a:xfrm rot="16199969" flipH="0" flipV="0">
            <a:off x="3392960" y="1991274"/>
            <a:ext cx="375783" cy="2218764"/>
          </a:xfrm>
          <a:prstGeom prst="leftBrace">
            <a:avLst>
              <a:gd name="adj1" fmla="val 8333"/>
              <a:gd name="adj2" fmla="val 50000"/>
            </a:avLst>
          </a:prstGeom>
          <a:noFill/>
          <a:ln w="19049" cap="flat" cmpd="sng" algn="ctr">
            <a:solidFill>
              <a:schemeClr val="accent3">
                <a:lumMod val="60000"/>
                <a:lumOff val="40000"/>
              </a:schemeClr>
            </a:solidFill>
            <a:prstDash val="solid"/>
          </a:ln>
        </p:spPr>
        <p:style>
          <a:lnRef idx="1">
            <a:schemeClr val="accent1"/>
          </a:lnRef>
          <a:fillRef idx="3">
            <a:schemeClr val="accent1"/>
          </a:fillRef>
          <a:effectRef idx="2">
            <a:schemeClr val="accent1"/>
          </a:effectRef>
          <a:fontRef idx="minor">
            <a:schemeClr val="lt1"/>
          </a:fontRef>
        </p:style>
      </p:sp>
      <p:cxnSp>
        <p:nvCxnSpPr>
          <p:cNvPr id="0" name="" hidden="0"/>
          <p:cNvCxnSpPr>
            <a:cxnSpLocks/>
          </p:cNvCxnSpPr>
          <p:nvPr isPhoto="0" userDrawn="0"/>
        </p:nvCxnSpPr>
        <p:spPr bwMode="auto">
          <a:xfrm flipH="0" flipV="1">
            <a:off x="2772772" y="2319369"/>
            <a:ext cx="342940" cy="0"/>
          </a:xfrm>
          <a:prstGeom prst="line">
            <a:avLst/>
          </a:prstGeom>
          <a:ln w="9525" cap="flat" cmpd="sng" algn="ctr">
            <a:solidFill>
              <a:schemeClr val="tx1"/>
            </a:solidFill>
            <a:prstDash val="solid"/>
          </a:ln>
        </p:spPr>
        <p:style>
          <a:lnRef idx="1">
            <a:schemeClr val="accent1"/>
          </a:lnRef>
          <a:fillRef idx="3">
            <a:schemeClr val="accent1"/>
          </a:fillRef>
          <a:effectRef idx="2">
            <a:schemeClr val="accent1"/>
          </a:effectRef>
          <a:fontRef idx="minor">
            <a:schemeClr val="lt1"/>
          </a:fontRef>
        </p:style>
      </p:cxnSp>
      <p:cxnSp>
        <p:nvCxnSpPr>
          <p:cNvPr id="200537506" name="" hidden="0"/>
          <p:cNvCxnSpPr>
            <a:cxnSpLocks/>
          </p:cNvCxnSpPr>
          <p:nvPr isPhoto="0" userDrawn="0"/>
        </p:nvCxnSpPr>
        <p:spPr bwMode="auto">
          <a:xfrm flipH="0" flipV="1">
            <a:off x="3915772" y="2319369"/>
            <a:ext cx="362946" cy="0"/>
          </a:xfrm>
          <a:prstGeom prst="line">
            <a:avLst/>
          </a:prstGeom>
          <a:ln w="9525" cap="flat" cmpd="sng" algn="ctr">
            <a:solidFill>
              <a:schemeClr val="tx1"/>
            </a:solidFill>
            <a:prstDash val="solid"/>
          </a:ln>
        </p:spPr>
        <p:style>
          <a:lnRef idx="1">
            <a:schemeClr val="accent1"/>
          </a:lnRef>
          <a:fillRef idx="3">
            <a:schemeClr val="accent1"/>
          </a:fillRef>
          <a:effectRef idx="2">
            <a:schemeClr val="accent1"/>
          </a:effectRef>
          <a:fontRef idx="minor">
            <a:schemeClr val="lt1"/>
          </a:fontRef>
        </p:style>
      </p:cxnSp>
      <p:sp>
        <p:nvSpPr>
          <p:cNvPr id="516165399" name="" hidden="0"/>
          <p:cNvSpPr txBox="1"/>
          <p:nvPr isPhoto="0" userDrawn="0"/>
        </p:nvSpPr>
        <p:spPr bwMode="auto">
          <a:xfrm flipH="0" flipV="0">
            <a:off x="2630675" y="1994389"/>
            <a:ext cx="627170" cy="2286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900"/>
              <a:t>350</a:t>
            </a:r>
            <a:r>
              <a:rPr sz="900"/>
              <a:t>mm</a:t>
            </a:r>
            <a:endParaRPr sz="900"/>
          </a:p>
        </p:txBody>
      </p:sp>
      <p:sp>
        <p:nvSpPr>
          <p:cNvPr id="308590400" name="" hidden="0"/>
          <p:cNvSpPr txBox="1"/>
          <p:nvPr isPhoto="0" userDrawn="0"/>
        </p:nvSpPr>
        <p:spPr bwMode="auto">
          <a:xfrm flipH="0" flipV="0">
            <a:off x="3841083" y="1994389"/>
            <a:ext cx="627350" cy="2286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900"/>
              <a:t>200</a:t>
            </a:r>
            <a:r>
              <a:rPr sz="900"/>
              <a:t>mm</a:t>
            </a:r>
            <a:endParaRPr sz="9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168777442" name="Titre 1" hidden="0"/>
          <p:cNvSpPr>
            <a:spLocks noGrp="1"/>
          </p:cNvSpPr>
          <p:nvPr isPhoto="0" userDrawn="0">
            <p:ph type="title" hasCustomPrompt="1"/>
          </p:nvPr>
        </p:nvSpPr>
        <p:spPr bwMode="auto"/>
        <p:txBody>
          <a:bodyPr/>
          <a:lstStyle>
            <a:lvl1pPr>
              <a:defRPr/>
            </a:lvl1pPr>
          </a:lstStyle>
          <a:p>
            <a:pPr>
              <a:defRPr/>
            </a:pPr>
            <a:r>
              <a:rPr/>
              <a:t>Detector read-out</a:t>
            </a:r>
            <a:endParaRPr/>
          </a:p>
        </p:txBody>
      </p:sp>
      <p:sp>
        <p:nvSpPr>
          <p:cNvPr id="653279419" name="Espace réservé du contenu 3" hidden="0"/>
          <p:cNvSpPr>
            <a:spLocks noGrp="1"/>
          </p:cNvSpPr>
          <p:nvPr isPhoto="0" userDrawn="0">
            <p:ph sz="half" idx="2" hasCustomPrompt="1"/>
          </p:nvPr>
        </p:nvSpPr>
        <p:spPr bwMode="auto">
          <a:xfrm flipH="0" flipV="0">
            <a:off x="457200" y="935745"/>
            <a:ext cx="4040187" cy="38315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algn="l">
              <a:defRPr/>
            </a:pPr>
            <a:r>
              <a:rPr lang="fr-FR" sz="1200" b="0" i="0" u="sng" strike="noStrike" cap="none" spc="0">
                <a:solidFill>
                  <a:schemeClr val="accent5"/>
                </a:solidFill>
                <a:latin typeface="Arial"/>
                <a:ea typeface="Arial"/>
                <a:cs typeface="Arial"/>
                <a:hlinkClick r:id="rId2" tooltip="https://edms.cern.ch/document/2677605/1"/>
              </a:rPr>
              <a:t>Read-out system</a:t>
            </a:r>
            <a:r>
              <a:rPr lang="fr-FR" sz="1200" b="0" i="0" u="none" strike="noStrike" cap="none" spc="0">
                <a:solidFill>
                  <a:schemeClr val="accent5"/>
                </a:solidFill>
                <a:latin typeface="Arial"/>
                <a:ea typeface="Arial"/>
                <a:cs typeface="Arial"/>
              </a:rPr>
              <a:t> mock-up based on BGI read-out by H. Sandberg.</a:t>
            </a:r>
            <a:endParaRPr lang="fr-FR" sz="1200" b="0" i="0" u="none" strike="noStrike" cap="none" spc="0">
              <a:solidFill>
                <a:schemeClr val="accent5"/>
              </a:solidFill>
              <a:latin typeface="Arial"/>
              <a:ea typeface="Arial"/>
              <a:cs typeface="Arial"/>
            </a:endParaRPr>
          </a:p>
          <a:p>
            <a:pPr marL="0" indent="0" algn="l">
              <a:buClr>
                <a:schemeClr val="accent6"/>
              </a:buClr>
              <a:buFont typeface="Wingdings"/>
              <a:buNone/>
              <a:defRPr/>
            </a:pPr>
            <a:endParaRPr lang="fr-FR" sz="1200" b="0" i="0" u="none" strike="noStrike" cap="none" spc="0">
              <a:solidFill>
                <a:schemeClr val="accent5"/>
              </a:solidFill>
              <a:latin typeface="Arial"/>
              <a:ea typeface="Arial"/>
              <a:cs typeface="Arial"/>
            </a:endParaRPr>
          </a:p>
          <a:p>
            <a:pPr algn="l">
              <a:defRPr/>
            </a:pPr>
            <a:r>
              <a:rPr lang="fr-FR" sz="1200" b="0" i="0" u="none" strike="noStrike" cap="none" spc="0">
                <a:solidFill>
                  <a:schemeClr val="accent5"/>
                </a:solidFill>
                <a:latin typeface="Arial"/>
                <a:ea typeface="Arial"/>
                <a:cs typeface="Arial"/>
              </a:rPr>
              <a:t>Around 120 timepix4 modules.</a:t>
            </a:r>
            <a:endParaRPr lang="fr-FR" sz="1200" b="0" i="0" u="none" strike="noStrike" cap="none" spc="0">
              <a:solidFill>
                <a:schemeClr val="accent5"/>
              </a:solidFill>
              <a:latin typeface="Arial"/>
              <a:ea typeface="Arial"/>
              <a:cs typeface="Arial"/>
            </a:endParaRPr>
          </a:p>
          <a:p>
            <a:pPr marL="0" indent="0" algn="l">
              <a:buClr>
                <a:schemeClr val="accent6"/>
              </a:buClr>
              <a:buFont typeface="Wingdings"/>
              <a:buNone/>
              <a:defRPr/>
            </a:pPr>
            <a:endParaRPr lang="fr-FR" sz="1200" b="0" i="0" u="none" strike="noStrike" cap="none" spc="0">
              <a:solidFill>
                <a:schemeClr val="accent5"/>
              </a:solidFill>
              <a:latin typeface="Arial"/>
              <a:ea typeface="Arial"/>
              <a:cs typeface="Arial"/>
            </a:endParaRPr>
          </a:p>
          <a:p>
            <a:pPr algn="l">
              <a:defRPr/>
            </a:pPr>
            <a:r>
              <a:rPr lang="fr-FR" sz="1200" b="1" i="0" u="none" strike="noStrike" cap="none" spc="0">
                <a:solidFill>
                  <a:schemeClr val="accent5"/>
                </a:solidFill>
                <a:latin typeface="Arial"/>
                <a:ea typeface="Arial"/>
                <a:cs typeface="Arial"/>
              </a:rPr>
              <a:t>Frontend</a:t>
            </a:r>
            <a:r>
              <a:rPr lang="fr-FR" sz="1200" b="0" i="0" u="none" strike="noStrike" cap="none" spc="0">
                <a:solidFill>
                  <a:schemeClr val="accent5"/>
                </a:solidFill>
                <a:latin typeface="Arial"/>
                <a:ea typeface="Arial"/>
                <a:cs typeface="Arial"/>
              </a:rPr>
              <a:t>: Low Power Giga Bit Transceiver (lpGBT) + an optical link module for data transmission (VTRx+) + DC/DC power supply.</a:t>
            </a:r>
            <a:endParaRPr lang="fr-FR" sz="1200" b="0" i="0" u="none" strike="noStrike" cap="none" spc="0">
              <a:solidFill>
                <a:schemeClr val="accent5"/>
              </a:solidFill>
              <a:latin typeface="Arial"/>
              <a:ea typeface="Arial"/>
              <a:cs typeface="Arial"/>
            </a:endParaRPr>
          </a:p>
          <a:p>
            <a:pPr marL="0" indent="0" algn="l">
              <a:buClr>
                <a:schemeClr val="accent6"/>
              </a:buClr>
              <a:buFont typeface="Wingdings"/>
              <a:buNone/>
              <a:defRPr/>
            </a:pPr>
            <a:endParaRPr lang="fr-FR" sz="1200" b="0" i="0" u="none" strike="noStrike" cap="none" spc="0">
              <a:solidFill>
                <a:schemeClr val="accent5"/>
              </a:solidFill>
              <a:latin typeface="Arial"/>
              <a:ea typeface="Arial"/>
              <a:cs typeface="Arial"/>
            </a:endParaRPr>
          </a:p>
          <a:p>
            <a:pPr algn="l">
              <a:defRPr/>
            </a:pPr>
            <a:r>
              <a:rPr lang="fr-FR" sz="1200" b="1" i="0" u="none" strike="noStrike" cap="none" spc="0">
                <a:solidFill>
                  <a:schemeClr val="accent5"/>
                </a:solidFill>
                <a:latin typeface="Arial"/>
                <a:ea typeface="Arial"/>
                <a:cs typeface="Arial"/>
              </a:rPr>
              <a:t>Backend</a:t>
            </a:r>
            <a:r>
              <a:rPr lang="fr-FR" sz="1200" b="0" i="0" u="none" strike="noStrike" cap="none" spc="0">
                <a:solidFill>
                  <a:schemeClr val="accent5"/>
                </a:solidFill>
                <a:latin typeface="Arial"/>
                <a:ea typeface="Arial"/>
                <a:cs typeface="Arial"/>
              </a:rPr>
              <a:t>: Based around a system-on-chip (SoC) from Xilinx: contains both programmable logic (FPGA) and processors - </a:t>
            </a:r>
            <a:r>
              <a:rPr lang="fr-FR" sz="1200" b="0" i="0" u="none" strike="noStrike" cap="none" spc="0">
                <a:solidFill>
                  <a:schemeClr val="accent5"/>
                </a:solidFill>
                <a:latin typeface="Arial"/>
                <a:ea typeface="Arial"/>
                <a:cs typeface="Arial"/>
              </a:rPr>
              <a:t>Flexibility to process data in both gateware and software without having to move data to and from an external computer.</a:t>
            </a:r>
            <a:endParaRPr lang="fr-FR" sz="1200" b="0" i="0" u="none" strike="noStrike" cap="none" spc="0">
              <a:solidFill>
                <a:schemeClr val="accent5"/>
              </a:solidFill>
              <a:latin typeface="Arial"/>
              <a:ea typeface="Arial"/>
              <a:cs typeface="Arial"/>
            </a:endParaRPr>
          </a:p>
          <a:p>
            <a:pPr marL="0" indent="0" algn="l">
              <a:buClr>
                <a:schemeClr val="accent6"/>
              </a:buClr>
              <a:buFont typeface="Wingdings"/>
              <a:buNone/>
              <a:defRPr/>
            </a:pPr>
            <a:endParaRPr lang="fr-FR" sz="1200" b="0" i="0" u="none" strike="noStrike" cap="none" spc="0">
              <a:solidFill>
                <a:schemeClr val="accent5"/>
              </a:solidFill>
              <a:latin typeface="Arial"/>
              <a:ea typeface="Arial"/>
              <a:cs typeface="Arial"/>
            </a:endParaRPr>
          </a:p>
          <a:p>
            <a:pPr algn="l">
              <a:defRPr/>
            </a:pPr>
            <a:r>
              <a:rPr lang="fr-FR" sz="1200" b="0" i="0" u="none" strike="noStrike" cap="none" spc="0">
                <a:solidFill>
                  <a:schemeClr val="accent5"/>
                </a:solidFill>
                <a:latin typeface="Arial"/>
                <a:ea typeface="Arial"/>
                <a:cs typeface="Arial"/>
              </a:rPr>
              <a:t>Analyse selected events on a CPU farm similar to demonstrator (92 CPUs).</a:t>
            </a:r>
            <a:endParaRPr lang="fr-FR" sz="1200" b="0" i="0" u="none" strike="noStrike" cap="none" spc="0">
              <a:solidFill>
                <a:schemeClr val="accent5"/>
              </a:solidFill>
              <a:latin typeface="Arial"/>
              <a:ea typeface="Arial"/>
              <a:cs typeface="Arial"/>
            </a:endParaRPr>
          </a:p>
          <a:p>
            <a:pPr algn="l">
              <a:defRPr/>
            </a:pPr>
            <a:endParaRPr lang="fr-FR" sz="1600" b="0" i="0" u="none" strike="noStrike" cap="none" spc="0">
              <a:solidFill>
                <a:schemeClr val="accent5"/>
              </a:solidFill>
              <a:latin typeface="Arial"/>
              <a:ea typeface="Arial"/>
              <a:cs typeface="Arial"/>
            </a:endParaRPr>
          </a:p>
        </p:txBody>
      </p:sp>
      <p:pic>
        <p:nvPicPr>
          <p:cNvPr id="803935993" name="" hidden="0"/>
          <p:cNvPicPr>
            <a:picLocks noChangeAspect="1"/>
          </p:cNvPicPr>
          <p:nvPr isPhoto="0" userDrawn="0">
            <p:ph sz="quarter" idx="4" hasCustomPrompt="1"/>
          </p:nvPr>
        </p:nvPicPr>
        <p:blipFill>
          <a:blip r:embed="rId3"/>
          <a:stretch/>
        </p:blipFill>
        <p:spPr bwMode="auto">
          <a:xfrm rot="0" flipH="0" flipV="0">
            <a:off x="4740275" y="1077828"/>
            <a:ext cx="4231016" cy="3136240"/>
          </a:xfrm>
          <a:prstGeom prst="rect">
            <a:avLst/>
          </a:prstGeom>
        </p:spPr>
      </p:pic>
      <p:sp>
        <p:nvSpPr>
          <p:cNvPr id="353696025" name="Espace réservé du pied de page 7" hidden="0"/>
          <p:cNvSpPr>
            <a:spLocks noGrp="1"/>
          </p:cNvSpPr>
          <p:nvPr isPhoto="0" userDrawn="0">
            <p:ph type="ftr" sz="quarter" idx="11" hasCustomPrompt="0"/>
          </p:nvPr>
        </p:nvSpPr>
        <p:spPr bwMode="auto">
          <a:xfrm>
            <a:off x="1904999" y="4767261"/>
            <a:ext cx="6626999" cy="270000"/>
          </a:xfrm>
        </p:spPr>
        <p:txBody>
          <a:bodyPr/>
          <a:lstStyle/>
          <a:p>
            <a:pPr>
              <a:defRPr/>
            </a:pPr>
            <a:r>
              <a:rPr/>
              <a:t>BGV integration meeting</a:t>
            </a:r>
            <a:endParaRPr/>
          </a:p>
        </p:txBody>
      </p:sp>
      <p:sp>
        <p:nvSpPr>
          <p:cNvPr id="117089159" name="Espace réservé du numéro de diapositive 8" hidden="0"/>
          <p:cNvSpPr>
            <a:spLocks noGrp="1"/>
          </p:cNvSpPr>
          <p:nvPr isPhoto="0" userDrawn="0">
            <p:ph type="sldNum" sz="quarter" idx="12" hasCustomPrompt="0"/>
          </p:nvPr>
        </p:nvSpPr>
        <p:spPr bwMode="auto"/>
        <p:txBody>
          <a:bodyPr/>
          <a:lstStyle/>
          <a:p>
            <a:pPr>
              <a:defRPr/>
            </a:pPr>
            <a:fld id="{CD5B00BC-0C93-B91B-713C-1E4A4F705453}" type="slidenum">
              <a:rPr lang="fr-FR"/>
              <a:t>14</a:t>
            </a:fld>
            <a:endParaRPr lang="fr-F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494648793" name="Espace réservé du pied de page 2" hidden="0"/>
          <p:cNvSpPr>
            <a:spLocks noGrp="1"/>
          </p:cNvSpPr>
          <p:nvPr isPhoto="0" userDrawn="0">
            <p:ph type="ftr" sz="quarter" idx="11" hasCustomPrompt="0"/>
          </p:nvPr>
        </p:nvSpPr>
        <p:spPr bwMode="auto"/>
        <p:txBody>
          <a:bodyPr/>
          <a:lstStyle/>
          <a:p>
            <a:pPr>
              <a:defRPr/>
            </a:pPr>
            <a:r>
              <a:rPr/>
              <a:t>BGV integration meeting</a:t>
            </a:r>
            <a:endParaRPr/>
          </a:p>
        </p:txBody>
      </p:sp>
      <p:sp>
        <p:nvSpPr>
          <p:cNvPr id="2027011027" name="Espace réservé du numéro de diapositive 7" hidden="0"/>
          <p:cNvSpPr>
            <a:spLocks noGrp="1"/>
          </p:cNvSpPr>
          <p:nvPr isPhoto="0" userDrawn="0">
            <p:ph type="sldNum" sz="quarter" idx="12" hasCustomPrompt="0"/>
          </p:nvPr>
        </p:nvSpPr>
        <p:spPr bwMode="auto"/>
        <p:txBody>
          <a:bodyPr/>
          <a:lstStyle/>
          <a:p>
            <a:pPr>
              <a:defRPr/>
            </a:pPr>
            <a:fld id="{7FEA9911-4478-9D22-D494-C4132E3709EC}" type="slidenum">
              <a:rPr lang="fr-FR"/>
              <a:t>15</a:t>
            </a:fld>
            <a:endParaRPr lang="fr-FR"/>
          </a:p>
        </p:txBody>
      </p:sp>
      <p:pic>
        <p:nvPicPr>
          <p:cNvPr id="251407735"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sp>
        <p:nvSpPr>
          <p:cNvPr id="711960589" name="Titre 2" hidden="0"/>
          <p:cNvSpPr>
            <a:spLocks noGrp="1"/>
          </p:cNvSpPr>
          <p:nvPr isPhoto="0" userDrawn="0"/>
        </p:nvSpPr>
        <p:spPr bwMode="auto">
          <a:xfrm>
            <a:off x="612000" y="135000"/>
            <a:ext cx="7920000" cy="54000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Racks reservation</a:t>
            </a:r>
            <a:endParaRPr lang="en-GB"/>
          </a:p>
        </p:txBody>
      </p:sp>
      <p:sp>
        <p:nvSpPr>
          <p:cNvPr id="898443214" name="Espace réservé du contenu 3" hidden="0"/>
          <p:cNvSpPr>
            <a:spLocks noGrp="1"/>
          </p:cNvSpPr>
          <p:nvPr isPhoto="0" userDrawn="0">
            <p:ph sz="half" idx="2" hasCustomPrompt="1"/>
          </p:nvPr>
        </p:nvSpPr>
        <p:spPr bwMode="auto">
          <a:xfrm flipH="0" flipV="0">
            <a:off x="457200" y="674998"/>
            <a:ext cx="8355219" cy="38315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algn="l">
              <a:defRPr/>
            </a:pPr>
            <a:r>
              <a:rPr lang="fr-FR" sz="1400" b="0" i="0" u="none" strike="noStrike" cap="none" spc="0">
                <a:solidFill>
                  <a:schemeClr val="accent5"/>
                </a:solidFill>
                <a:latin typeface="Arial"/>
                <a:ea typeface="Arial"/>
                <a:cs typeface="Arial"/>
              </a:rPr>
              <a:t>Full racks in the service tunnel:</a:t>
            </a:r>
            <a:endParaRPr lang="fr-FR" sz="1400" b="0" i="0" u="none" strike="noStrike" cap="none" spc="0">
              <a:solidFill>
                <a:schemeClr val="accent5"/>
              </a:solidFill>
              <a:latin typeface="Arial"/>
              <a:ea typeface="Arial"/>
              <a:cs typeface="Arial"/>
            </a:endParaRPr>
          </a:p>
          <a:p>
            <a:pPr marL="239821" indent="-239821" algn="l">
              <a:buClr>
                <a:schemeClr val="accent6"/>
              </a:buClr>
              <a:buFont typeface="Arial"/>
              <a:buChar char="•"/>
              <a:defRPr/>
            </a:pPr>
            <a:r>
              <a:rPr lang="fr-FR" sz="1400" b="0" i="0" u="none" strike="noStrike" cap="none" spc="0">
                <a:solidFill>
                  <a:schemeClr val="accent5"/>
                </a:solidFill>
                <a:latin typeface="Arial"/>
                <a:ea typeface="Arial"/>
                <a:cs typeface="Arial"/>
              </a:rPr>
              <a:t>2x racks in UA43 for BGV.B2.L4 </a:t>
            </a:r>
            <a:endParaRPr lang="fr-FR" sz="1400" b="0" i="0" u="none" strike="noStrike" cap="none" spc="0">
              <a:solidFill>
                <a:schemeClr val="accent5"/>
              </a:solidFill>
              <a:latin typeface="Arial"/>
              <a:ea typeface="Arial"/>
              <a:cs typeface="Arial"/>
            </a:endParaRPr>
          </a:p>
          <a:p>
            <a:pPr marL="639870" lvl="1" indent="-239820" algn="l">
              <a:buClr>
                <a:schemeClr val="accent6"/>
              </a:buClr>
              <a:buFont typeface="Arial"/>
              <a:buChar char="•"/>
              <a:defRPr/>
            </a:pPr>
            <a:r>
              <a:rPr lang="fr-FR" sz="1400" b="0" i="0" u="none" strike="noStrike" cap="none" spc="0">
                <a:solidFill>
                  <a:schemeClr val="accent5"/>
                </a:solidFill>
                <a:latin typeface="Arial"/>
                <a:ea typeface="Arial"/>
                <a:cs typeface="Arial"/>
              </a:rPr>
              <a:t>Demonstrator : BY13, BY13 and vacuum-related equipment in VY004, VY20</a:t>
            </a:r>
            <a:endParaRPr sz="1400" b="0" i="0" u="none" strike="noStrike" cap="none" spc="0">
              <a:solidFill>
                <a:schemeClr val="accent5"/>
              </a:solidFill>
              <a:latin typeface="Arial"/>
              <a:ea typeface="Arial"/>
              <a:cs typeface="Arial"/>
            </a:endParaRPr>
          </a:p>
          <a:p>
            <a:pPr marL="239821" indent="-239821" algn="l">
              <a:buClr>
                <a:schemeClr val="accent6"/>
              </a:buClr>
              <a:buFont typeface="Arial"/>
              <a:buChar char="•"/>
              <a:defRPr/>
            </a:pPr>
            <a:r>
              <a:rPr lang="fr-FR" sz="1400" b="0" i="0" u="none" strike="noStrike" cap="none" spc="0">
                <a:solidFill>
                  <a:schemeClr val="accent5"/>
                </a:solidFill>
                <a:latin typeface="Arial"/>
                <a:ea typeface="Arial"/>
                <a:cs typeface="Arial"/>
              </a:rPr>
              <a:t>2x racks in UA47 for BGV.B1.R4</a:t>
            </a:r>
            <a:endParaRPr lang="fr-FR" sz="1400" b="0" i="0" u="none" strike="noStrike" cap="none" spc="0">
              <a:solidFill>
                <a:schemeClr val="accent5"/>
              </a:solidFill>
              <a:latin typeface="Arial"/>
              <a:ea typeface="Arial"/>
              <a:cs typeface="Arial"/>
            </a:endParaRPr>
          </a:p>
          <a:p>
            <a:pPr marL="239821" indent="-239821" algn="l">
              <a:buClr>
                <a:schemeClr val="accent6"/>
              </a:buClr>
              <a:buFont typeface="Arial"/>
              <a:buChar char="•"/>
              <a:defRPr/>
            </a:pPr>
            <a:endParaRPr lang="fr-FR" sz="1400" b="0" i="0" u="none" strike="noStrike" cap="none" spc="0">
              <a:solidFill>
                <a:schemeClr val="accent5"/>
              </a:solidFill>
              <a:latin typeface="Arial"/>
              <a:ea typeface="Arial"/>
              <a:cs typeface="Arial"/>
            </a:endParaRPr>
          </a:p>
          <a:p>
            <a:pPr algn="l">
              <a:defRPr/>
            </a:pPr>
            <a:r>
              <a:rPr lang="fr-FR" sz="1400" b="0" i="0" u="none" strike="noStrike" cap="none" spc="0">
                <a:solidFill>
                  <a:schemeClr val="accent5"/>
                </a:solidFill>
                <a:latin typeface="Arial"/>
                <a:ea typeface="Arial"/>
                <a:cs typeface="Arial"/>
              </a:rPr>
              <a:t>Mini-racks (size tbd.) in the tunnel for front-end electronics installed at BGV.B1.R4 and BGV.B2.L4.</a:t>
            </a:r>
            <a:endParaRPr lang="fr-FR" sz="1400" b="0" i="0" u="none" strike="noStrike" cap="none" spc="0">
              <a:solidFill>
                <a:schemeClr val="accent5"/>
              </a:solidFill>
              <a:latin typeface="Arial"/>
              <a:ea typeface="Arial"/>
              <a:cs typeface="Arial"/>
            </a:endParaRPr>
          </a:p>
        </p:txBody>
      </p:sp>
      <p:pic>
        <p:nvPicPr>
          <p:cNvPr id="1020784188" name="" hidden="0"/>
          <p:cNvPicPr>
            <a:picLocks noChangeAspect="1"/>
          </p:cNvPicPr>
          <p:nvPr isPhoto="0" userDrawn="0"/>
        </p:nvPicPr>
        <p:blipFill>
          <a:blip r:embed="rId3"/>
          <a:stretch/>
        </p:blipFill>
        <p:spPr bwMode="auto">
          <a:xfrm flipH="0" flipV="0">
            <a:off x="2032668" y="2048080"/>
            <a:ext cx="6499331" cy="271918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845503877" name="Espace réservé du texte 5" hidden="0"/>
          <p:cNvSpPr>
            <a:spLocks noGrp="1"/>
          </p:cNvSpPr>
          <p:nvPr isPhoto="0" userDrawn="0">
            <p:ph type="body" sz="half" idx="2" hasCustomPrompt="0"/>
          </p:nvPr>
        </p:nvSpPr>
        <p:spPr bwMode="auto">
          <a:xfrm flipH="0" flipV="0">
            <a:off x="612000" y="775605"/>
            <a:ext cx="7920000" cy="3796391"/>
          </a:xfrm>
        </p:spPr>
        <p:txBody>
          <a:bodyPr vertOverflow="overflow" horzOverflow="clip" vert="horz" wrap="square" lIns="0" tIns="0" rIns="0" bIns="0" numCol="1" spcCol="0" rtlCol="0" fromWordArt="0" anchor="t" anchorCtr="0" forceAA="0" upright="0" compatLnSpc="0">
            <a:normAutofit fontScale="85000" lnSpcReduction="3000"/>
          </a:bodyPr>
          <a:lstStyle/>
          <a:p>
            <a:pPr algn="l">
              <a:defRPr/>
            </a:pPr>
            <a:r>
              <a:rPr lang="en-GB" b="1"/>
              <a:t>Vacuum</a:t>
            </a:r>
            <a:r>
              <a:rPr lang="en-GB"/>
              <a:t>:</a:t>
            </a:r>
            <a:endParaRPr lang="en-GB"/>
          </a:p>
          <a:p>
            <a:pPr marL="239821" indent="-239821" algn="l">
              <a:buClr>
                <a:schemeClr val="accent6"/>
              </a:buClr>
              <a:buFont typeface="Arial"/>
              <a:buChar char="•"/>
              <a:defRPr/>
            </a:pPr>
            <a:r>
              <a:rPr lang="en-GB"/>
              <a:t>Material already available for B2-BGV; BGI GIS could be used for B1-BGV (</a:t>
            </a:r>
            <a:r>
              <a:rPr lang="en-GB">
                <a:solidFill>
                  <a:schemeClr val="accent5"/>
                </a:solidFill>
              </a:rPr>
              <a:t>also ion pumps?</a:t>
            </a:r>
            <a:r>
              <a:rPr lang="en-GB">
                <a:solidFill>
                  <a:schemeClr val="accent5"/>
                </a:solidFill>
              </a:rPr>
              <a:t>)</a:t>
            </a:r>
            <a:endParaRPr>
              <a:solidFill>
                <a:schemeClr val="accent5"/>
              </a:solidFill>
            </a:endParaRPr>
          </a:p>
          <a:p>
            <a:pPr marL="239821" indent="-239821" algn="l">
              <a:buClr>
                <a:schemeClr val="accent6"/>
              </a:buClr>
              <a:buFont typeface="Arial"/>
              <a:buChar char="•"/>
              <a:defRPr/>
            </a:pPr>
            <a:r>
              <a:rPr lang="en-GB"/>
              <a:t>Sectorisation already done for B2-BGV; probably not enough space to make one for B1-BGV but this is not a showstopper according to Giuseppe Breggliozzi</a:t>
            </a:r>
            <a:endParaRPr lang="en-GB"/>
          </a:p>
          <a:p>
            <a:pPr marL="239821" indent="-239821" algn="l">
              <a:buClr>
                <a:schemeClr val="accent6"/>
              </a:buClr>
              <a:buFont typeface="Arial"/>
              <a:buChar char="•"/>
              <a:defRPr/>
            </a:pPr>
            <a:endParaRPr lang="en-GB"/>
          </a:p>
          <a:p>
            <a:pPr algn="l">
              <a:defRPr/>
            </a:pPr>
            <a:r>
              <a:rPr lang="en-GB" b="1"/>
              <a:t>Cooling</a:t>
            </a:r>
            <a:r>
              <a:rPr lang="en-GB"/>
              <a:t>:</a:t>
            </a:r>
            <a:endParaRPr lang="en-GB"/>
          </a:p>
          <a:p>
            <a:pPr marL="239821" indent="-239821" algn="l">
              <a:buClr>
                <a:schemeClr val="accent6"/>
              </a:buClr>
              <a:buFont typeface="Arial"/>
              <a:buChar char="•"/>
              <a:defRPr/>
            </a:pPr>
            <a:r>
              <a:rPr lang="en-GB"/>
              <a:t>De-mineralised cooling water for TPX4 = 3.5W per TPX4 * 120 TPX4 = 420W</a:t>
            </a:r>
            <a:r>
              <a:rPr lang="en-GB"/>
              <a:t> per instrument</a:t>
            </a:r>
            <a:endParaRPr lang="en-GB"/>
          </a:p>
          <a:p>
            <a:pPr algn="l">
              <a:defRPr/>
            </a:pPr>
            <a:endParaRPr lang="en-GB"/>
          </a:p>
          <a:p>
            <a:pPr algn="l">
              <a:defRPr/>
            </a:pPr>
            <a:r>
              <a:rPr lang="en-GB" b="1"/>
              <a:t>Power</a:t>
            </a:r>
            <a:r>
              <a:rPr lang="en-GB"/>
              <a:t>:</a:t>
            </a:r>
            <a:endParaRPr lang="en-GB"/>
          </a:p>
          <a:p>
            <a:pPr marL="239821" indent="-239821" algn="l">
              <a:buClr>
                <a:schemeClr val="accent6"/>
              </a:buClr>
              <a:buFont typeface="Arial"/>
              <a:buChar char="•"/>
              <a:defRPr/>
            </a:pPr>
            <a:r>
              <a:rPr lang="en-GB"/>
              <a:t>Tracking detector (120x TPX4, 30x lpGBT, 30x VTRx, 300x FEAST) = 30W per 4x TPX4 module * 30 modules = 900W per instrument</a:t>
            </a:r>
            <a:endParaRPr lang="en-GB"/>
          </a:p>
          <a:p>
            <a:pPr marL="239821" indent="-239821" algn="l">
              <a:buClr>
                <a:schemeClr val="accent6"/>
              </a:buClr>
              <a:buFont typeface="Arial"/>
              <a:buChar char="•"/>
              <a:defRPr/>
            </a:pPr>
            <a:r>
              <a:rPr lang="en-GB"/>
              <a:t>Gas injection system + pumps = ? (TE-VSC)</a:t>
            </a:r>
            <a:endParaRPr lang="en-GB"/>
          </a:p>
          <a:p>
            <a:pPr algn="l">
              <a:defRPr/>
            </a:pPr>
            <a:endParaRPr lang="en-GB"/>
          </a:p>
          <a:p>
            <a:pPr algn="l">
              <a:defRPr/>
            </a:pPr>
            <a:r>
              <a:rPr lang="en-GB" b="1"/>
              <a:t>Read-out electronic (optical fiber, location)</a:t>
            </a:r>
            <a:endParaRPr lang="en-GB"/>
          </a:p>
          <a:p>
            <a:pPr marL="239821" indent="-239821" algn="l">
              <a:buClr>
                <a:schemeClr val="accent6"/>
              </a:buClr>
              <a:buFont typeface="Arial"/>
              <a:buChar char="•"/>
              <a:defRPr/>
            </a:pPr>
            <a:r>
              <a:rPr lang="en-GB"/>
              <a:t>Single mode optical fibers from BGV.B1.R4 and BGV.B2.L4 to UA47 and UA43 racks respectively</a:t>
            </a:r>
            <a:endParaRPr lang="en-GB"/>
          </a:p>
          <a:p>
            <a:pPr marL="239821" indent="-239821" algn="l">
              <a:buClr>
                <a:schemeClr val="accent6"/>
              </a:buClr>
              <a:buFont typeface="Arial"/>
              <a:buChar char="•"/>
              <a:defRPr/>
            </a:pPr>
            <a:r>
              <a:rPr lang="en-GB"/>
              <a:t>Copper cables </a:t>
            </a:r>
            <a:r>
              <a:rPr lang="en-GB"/>
              <a:t>from BGV.B1.R4 and BGV.B2.L4 to respective service tunnels</a:t>
            </a:r>
            <a:r>
              <a:rPr lang="en-GB"/>
              <a:t> for:</a:t>
            </a:r>
            <a:endParaRPr lang="en-GB"/>
          </a:p>
          <a:p>
            <a:pPr marL="639871" lvl="1" indent="-239821" algn="l">
              <a:buClr>
                <a:schemeClr val="accent6"/>
              </a:buClr>
              <a:buFont typeface="Arial"/>
              <a:buChar char="•"/>
              <a:defRPr/>
            </a:pPr>
            <a:r>
              <a:rPr lang="en-GB" sz="1200" b="0" i="0" u="none" strike="noStrike" cap="none" spc="0">
                <a:solidFill>
                  <a:schemeClr val="accent5"/>
                </a:solidFill>
                <a:latin typeface="Arial"/>
                <a:ea typeface="Arial"/>
                <a:cs typeface="Arial"/>
              </a:rPr>
              <a:t>DC power for FEAST DC/DC modules </a:t>
            </a:r>
            <a:r>
              <a:rPr lang="en-GB" sz="1200" b="0" i="0" u="none" strike="noStrike" cap="none" spc="0">
                <a:solidFill>
                  <a:schemeClr val="accent5"/>
                </a:solidFill>
                <a:latin typeface="Arial"/>
                <a:ea typeface="Arial"/>
                <a:cs typeface="Arial"/>
              </a:rPr>
              <a:t>(12V/75A)</a:t>
            </a:r>
            <a:endParaRPr lang="en-GB"/>
          </a:p>
          <a:p>
            <a:pPr marL="639871" lvl="1" indent="-239821" algn="l">
              <a:buClr>
                <a:schemeClr val="accent6"/>
              </a:buClr>
              <a:buFont typeface="Arial"/>
              <a:buChar char="•"/>
              <a:defRPr/>
            </a:pPr>
            <a:r>
              <a:rPr lang="en-GB"/>
              <a:t>Copper cables for silicon signal bias (70V/100mA)</a:t>
            </a:r>
            <a:endParaRPr lang="en-GB"/>
          </a:p>
          <a:p>
            <a:pPr algn="l">
              <a:defRPr/>
            </a:pPr>
            <a:endParaRPr lang="en-GB"/>
          </a:p>
          <a:p>
            <a:pPr marL="239821" indent="-239821" algn="l">
              <a:buClr>
                <a:schemeClr val="accent6"/>
              </a:buClr>
              <a:buFont typeface="Arial"/>
              <a:buChar char="–"/>
              <a:defRPr/>
            </a:pPr>
            <a:endParaRPr lang="en-GB"/>
          </a:p>
          <a:p>
            <a:pPr algn="l">
              <a:defRPr/>
            </a:pPr>
            <a:endParaRPr lang="en-GB"/>
          </a:p>
        </p:txBody>
      </p:sp>
      <p:sp>
        <p:nvSpPr>
          <p:cNvPr id="440360370" name="Espace réservé du pied de page 2" hidden="0"/>
          <p:cNvSpPr>
            <a:spLocks noGrp="1"/>
          </p:cNvSpPr>
          <p:nvPr isPhoto="0" userDrawn="0">
            <p:ph type="ftr" sz="quarter" idx="11" hasCustomPrompt="0"/>
          </p:nvPr>
        </p:nvSpPr>
        <p:spPr bwMode="auto"/>
        <p:txBody>
          <a:bodyPr/>
          <a:lstStyle/>
          <a:p>
            <a:pPr>
              <a:defRPr/>
            </a:pPr>
            <a:r>
              <a:rPr/>
              <a:t>BGV integration meeting</a:t>
            </a:r>
            <a:endParaRPr/>
          </a:p>
        </p:txBody>
      </p:sp>
      <p:sp>
        <p:nvSpPr>
          <p:cNvPr id="2017621105" name="Espace réservé du numéro de diapositive 7" hidden="0"/>
          <p:cNvSpPr>
            <a:spLocks noGrp="1"/>
          </p:cNvSpPr>
          <p:nvPr isPhoto="0" userDrawn="0">
            <p:ph type="sldNum" sz="quarter" idx="12" hasCustomPrompt="0"/>
          </p:nvPr>
        </p:nvSpPr>
        <p:spPr bwMode="auto"/>
        <p:txBody>
          <a:bodyPr/>
          <a:lstStyle/>
          <a:p>
            <a:pPr>
              <a:defRPr/>
            </a:pPr>
            <a:fld id="{34A7F3AC-3CE7-7E13-3E96-97A2112BEE90}" type="slidenum">
              <a:rPr lang="fr-FR"/>
              <a:t>16</a:t>
            </a:fld>
            <a:endParaRPr lang="fr-FR"/>
          </a:p>
        </p:txBody>
      </p:sp>
      <p:pic>
        <p:nvPicPr>
          <p:cNvPr id="703553517"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sp>
        <p:nvSpPr>
          <p:cNvPr id="1272355069" name="Titre 2" hidden="0"/>
          <p:cNvSpPr>
            <a:spLocks noGrp="1"/>
          </p:cNvSpPr>
          <p:nvPr isPhoto="0" userDrawn="0"/>
        </p:nvSpPr>
        <p:spPr bwMode="auto">
          <a:xfrm>
            <a:off x="612000" y="135000"/>
            <a:ext cx="7920000" cy="54000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Ancillaries</a:t>
            </a:r>
            <a:endParaRPr lang="en-GB"/>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524383487" name="Espace réservé du pied de page 5" hidden="0"/>
          <p:cNvSpPr>
            <a:spLocks noGrp="1"/>
          </p:cNvSpPr>
          <p:nvPr isPhoto="0" userDrawn="0">
            <p:ph type="ftr" sz="quarter" idx="11" hasCustomPrompt="0"/>
          </p:nvPr>
        </p:nvSpPr>
        <p:spPr bwMode="auto">
          <a:xfrm>
            <a:off x="1981199" y="4767261"/>
            <a:ext cx="6550799" cy="270000"/>
          </a:xfrm>
        </p:spPr>
        <p:txBody>
          <a:bodyPr/>
          <a:lstStyle/>
          <a:p>
            <a:pPr>
              <a:defRPr/>
            </a:pPr>
            <a:r>
              <a:rPr/>
              <a:t>BGV integration meeting</a:t>
            </a:r>
            <a:endParaRPr/>
          </a:p>
        </p:txBody>
      </p:sp>
      <p:sp>
        <p:nvSpPr>
          <p:cNvPr id="1248078411" name="Espace réservé du numéro de diapositive 6" hidden="0"/>
          <p:cNvSpPr>
            <a:spLocks noGrp="1"/>
          </p:cNvSpPr>
          <p:nvPr isPhoto="0" userDrawn="0">
            <p:ph type="sldNum" sz="quarter" idx="12" hasCustomPrompt="0"/>
          </p:nvPr>
        </p:nvSpPr>
        <p:spPr bwMode="auto"/>
        <p:txBody>
          <a:bodyPr/>
          <a:lstStyle/>
          <a:p>
            <a:pPr>
              <a:defRPr/>
            </a:pPr>
            <a:fld id="{F86C56A9-15DC-B126-EB7B-6ABCF72A521A}" type="slidenum">
              <a:rPr lang="fr-FR"/>
              <a:t>17</a:t>
            </a:fld>
            <a:endParaRPr lang="fr-FR"/>
          </a:p>
        </p:txBody>
      </p:sp>
      <p:sp>
        <p:nvSpPr>
          <p:cNvPr id="506500506" name="Espace réservé du contenu 8" hidden="0"/>
          <p:cNvSpPr>
            <a:spLocks noGrp="1"/>
          </p:cNvSpPr>
          <p:nvPr isPhoto="0" userDrawn="0">
            <p:ph sz="quarter" idx="14" hasCustomPrompt="1"/>
          </p:nvPr>
        </p:nvSpPr>
        <p:spPr bwMode="auto">
          <a:xfrm>
            <a:off x="697593" y="2036388"/>
            <a:ext cx="7918449" cy="285750"/>
          </a:xfrm>
        </p:spPr>
        <p:txBody>
          <a:bodyPr vertOverflow="overflow" horzOverflow="clip" vert="horz" wrap="square" lIns="0" tIns="0" rIns="0" bIns="0" numCol="1" spcCol="0" rtlCol="0" fromWordArt="0" anchor="t" anchorCtr="0" forceAA="0" upright="0" compatLnSpc="0">
            <a:normAutofit fontScale="85000" lnSpcReduction="3000"/>
          </a:bodyPr>
          <a:lstStyle>
            <a:lvl1pPr>
              <a:buFontTx/>
              <a:buNone/>
              <a:defRPr sz="1800">
                <a:solidFill>
                  <a:schemeClr val="bg2"/>
                </a:solidFill>
              </a:defRPr>
            </a:lvl1pPr>
          </a:lstStyle>
          <a:p>
            <a:pPr>
              <a:defRPr/>
            </a:pPr>
            <a:r>
              <a:rPr sz="2600"/>
              <a:t>Thank </a:t>
            </a:r>
            <a:r>
              <a:rPr sz="2600"/>
              <a:t>you </a:t>
            </a:r>
            <a:r>
              <a:rPr sz="2600"/>
              <a:t>for your attention</a:t>
            </a: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8" name="Titre 7" hidden="0"/>
          <p:cNvSpPr>
            <a:spLocks noGrp="1"/>
          </p:cNvSpPr>
          <p:nvPr isPhoto="0" userDrawn="0">
            <p:ph type="title" hasCustomPrompt="0"/>
          </p:nvPr>
        </p:nvSpPr>
        <p:spPr bwMode="auto"/>
        <p:txBody>
          <a:bodyPr/>
          <a:lstStyle/>
          <a:p>
            <a:pPr>
              <a:defRPr/>
            </a:pPr>
            <a:r>
              <a:rPr lang="en-GB"/>
              <a:t>Outline</a:t>
            </a:r>
            <a:endParaRPr lang="en-GB"/>
          </a:p>
        </p:txBody>
      </p:sp>
      <p:sp>
        <p:nvSpPr>
          <p:cNvPr id="9" name="Espace réservé du contenu 8" hidden="0"/>
          <p:cNvSpPr>
            <a:spLocks noGrp="1"/>
          </p:cNvSpPr>
          <p:nvPr isPhoto="0" userDrawn="0">
            <p:ph idx="1" hasCustomPrompt="0"/>
          </p:nvPr>
        </p:nvSpPr>
        <p:spPr bwMode="auto"/>
        <p:txBody>
          <a:bodyPr vertOverflow="overflow" horzOverflow="clip" vert="horz" wrap="square" lIns="0" tIns="0" rIns="0" bIns="0" numCol="1" spcCol="0" rtlCol="0" fromWordArt="0" anchor="t" anchorCtr="0" forceAA="0" upright="0" compatLnSpc="0">
            <a:normAutofit/>
          </a:bodyPr>
          <a:lstStyle/>
          <a:p>
            <a:pPr algn="l">
              <a:defRPr/>
            </a:pPr>
            <a:r>
              <a:rPr lang="en-GB" sz="1600"/>
              <a:t>Introduction</a:t>
            </a:r>
            <a:endParaRPr sz="1600"/>
          </a:p>
          <a:p>
            <a:pPr algn="l">
              <a:defRPr/>
            </a:pPr>
            <a:r>
              <a:rPr lang="en-GB" sz="1600"/>
              <a:t>Locations &amp; </a:t>
            </a:r>
            <a:r>
              <a:rPr lang="en-GB" sz="1600" b="0" i="0" u="none" strike="noStrike" cap="none" spc="0">
                <a:solidFill>
                  <a:schemeClr val="accent5"/>
                </a:solidFill>
                <a:latin typeface="Arial"/>
                <a:ea typeface="Arial"/>
                <a:cs typeface="Arial"/>
              </a:rPr>
              <a:t>Space reservation</a:t>
            </a:r>
            <a:endParaRPr sz="1600"/>
          </a:p>
          <a:p>
            <a:pPr algn="l">
              <a:defRPr/>
            </a:pPr>
            <a:r>
              <a:rPr lang="en-GB" sz="1600"/>
              <a:t>Preliminary layout</a:t>
            </a:r>
            <a:endParaRPr sz="1600"/>
          </a:p>
          <a:p>
            <a:pPr algn="l">
              <a:defRPr/>
            </a:pPr>
            <a:r>
              <a:rPr lang="en-GB" sz="1600"/>
              <a:t>Aperture profile</a:t>
            </a:r>
            <a:endParaRPr sz="1600"/>
          </a:p>
          <a:p>
            <a:pPr algn="l">
              <a:defRPr/>
            </a:pPr>
            <a:r>
              <a:rPr lang="en-GB" sz="1600"/>
              <a:t>Gas target system</a:t>
            </a:r>
            <a:endParaRPr sz="1600"/>
          </a:p>
          <a:p>
            <a:pPr algn="l">
              <a:defRPr/>
            </a:pPr>
            <a:r>
              <a:rPr lang="en-GB" sz="1600"/>
              <a:t>Radiation levels study</a:t>
            </a:r>
            <a:endParaRPr sz="1600"/>
          </a:p>
          <a:p>
            <a:pPr algn="l">
              <a:defRPr/>
            </a:pPr>
            <a:r>
              <a:rPr lang="en-GB" sz="1600"/>
              <a:t>Detector concept and dimensions</a:t>
            </a:r>
            <a:endParaRPr sz="1600"/>
          </a:p>
          <a:p>
            <a:pPr algn="l">
              <a:defRPr/>
            </a:pPr>
            <a:r>
              <a:rPr lang="en-GB" sz="1600"/>
              <a:t>Detector read-out</a:t>
            </a:r>
            <a:endParaRPr sz="1600"/>
          </a:p>
          <a:p>
            <a:pPr algn="l">
              <a:defRPr/>
            </a:pPr>
            <a:r>
              <a:rPr lang="en-GB" sz="1600"/>
              <a:t>Racks reservation</a:t>
            </a:r>
            <a:endParaRPr sz="1600"/>
          </a:p>
          <a:p>
            <a:pPr algn="l">
              <a:defRPr/>
            </a:pPr>
            <a:r>
              <a:rPr lang="en-GB" sz="1600"/>
              <a:t>Ancillaries</a:t>
            </a:r>
            <a:endParaRPr sz="1600"/>
          </a:p>
          <a:p>
            <a:pPr marL="0" indent="0" algn="l">
              <a:buClr>
                <a:schemeClr val="accent6"/>
              </a:buClr>
              <a:buFont typeface="Wingdings"/>
              <a:buNone/>
              <a:defRPr/>
            </a:pPr>
            <a:endParaRPr sz="1600"/>
          </a:p>
        </p:txBody>
      </p:sp>
      <p:sp>
        <p:nvSpPr>
          <p:cNvPr id="4" name="Espace réservé du pied de page 3" hidden="0"/>
          <p:cNvSpPr>
            <a:spLocks noGrp="1"/>
          </p:cNvSpPr>
          <p:nvPr isPhoto="0" userDrawn="0">
            <p:ph type="ftr" sz="quarter" idx="11" hasCustomPrompt="0"/>
          </p:nvPr>
        </p:nvSpPr>
        <p:spPr bwMode="auto"/>
        <p:txBody>
          <a:bodyPr/>
          <a:lstStyle/>
          <a:p>
            <a:pPr>
              <a:defRPr/>
            </a:pPr>
            <a:r>
              <a:rPr/>
              <a:t>BGV integration meeting</a:t>
            </a:r>
            <a:endParaRPr/>
          </a:p>
        </p:txBody>
      </p:sp>
      <p:sp>
        <p:nvSpPr>
          <p:cNvPr id="5" name="Espace réservé du numéro de diapositive 4" hidden="0"/>
          <p:cNvSpPr>
            <a:spLocks noGrp="1"/>
          </p:cNvSpPr>
          <p:nvPr isPhoto="0" userDrawn="0">
            <p:ph type="sldNum" sz="quarter" idx="12" hasCustomPrompt="0"/>
          </p:nvPr>
        </p:nvSpPr>
        <p:spPr bwMode="auto"/>
        <p:txBody>
          <a:bodyPr/>
          <a:lstStyle/>
          <a:p>
            <a:pPr>
              <a:defRPr/>
            </a:pPr>
            <a:fld id="{BFDCA1C4-9514-7B4F-976F-D92F7E296653}" type="slidenum">
              <a:rPr lang="fr-FR"/>
              <a:t>2</a:t>
            </a:fld>
            <a:endParaRPr lang="fr-FR"/>
          </a:p>
        </p:txBody>
      </p:sp>
      <p:pic>
        <p:nvPicPr>
          <p:cNvPr id="7" name="Image 6" descr="CERN-logo_outline.jpg" hidden="0"/>
          <p:cNvPicPr>
            <a:picLocks noChangeAspect="1"/>
          </p:cNvPicPr>
          <p:nvPr isPhoto="0" userDrawn="0"/>
        </p:nvPicPr>
        <p:blipFill>
          <a:blip r:embed="rId2"/>
          <a:stretch/>
        </p:blipFill>
        <p:spPr bwMode="auto">
          <a:xfrm>
            <a:off x="1434150" y="4563939"/>
            <a:ext cx="486863" cy="4788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94166495" name="Titre 1" hidden="0"/>
          <p:cNvSpPr>
            <a:spLocks noGrp="1"/>
          </p:cNvSpPr>
          <p:nvPr isPhoto="0" userDrawn="0">
            <p:ph type="title" hasCustomPrompt="1"/>
          </p:nvPr>
        </p:nvSpPr>
        <p:spPr bwMode="auto"/>
        <p:txBody>
          <a:bodyPr anchor="ctr" anchorCtr="1"/>
          <a:lstStyle/>
          <a:p>
            <a:pPr>
              <a:defRPr/>
            </a:pPr>
            <a:r>
              <a:rPr/>
              <a:t>Introduction</a:t>
            </a:r>
            <a:endParaRPr/>
          </a:p>
        </p:txBody>
      </p:sp>
      <p:pic>
        <p:nvPicPr>
          <p:cNvPr id="721360696" name="" hidden="0"/>
          <p:cNvPicPr>
            <a:picLocks noChangeAspect="1"/>
          </p:cNvPicPr>
          <p:nvPr isPhoto="0" userDrawn="0">
            <p:ph idx="1" hasCustomPrompt="1"/>
          </p:nvPr>
        </p:nvPicPr>
        <p:blipFill>
          <a:blip r:embed="rId2"/>
          <a:stretch/>
        </p:blipFill>
        <p:spPr bwMode="auto">
          <a:xfrm rot="0" flipH="0" flipV="0">
            <a:off x="1904999" y="1804736"/>
            <a:ext cx="5559365" cy="1733089"/>
          </a:xfrm>
          <a:prstGeom prst="rect">
            <a:avLst/>
          </a:prstGeom>
        </p:spPr>
      </p:pic>
      <p:sp>
        <p:nvSpPr>
          <p:cNvPr id="1931014092" name="Espace réservé du pied de page 4" hidden="0"/>
          <p:cNvSpPr>
            <a:spLocks noGrp="1"/>
          </p:cNvSpPr>
          <p:nvPr isPhoto="0" userDrawn="0">
            <p:ph type="ftr" sz="quarter" idx="11" hasCustomPrompt="0"/>
          </p:nvPr>
        </p:nvSpPr>
        <p:spPr bwMode="auto">
          <a:xfrm>
            <a:off x="1904999" y="4767261"/>
            <a:ext cx="6626999" cy="270000"/>
          </a:xfrm>
        </p:spPr>
        <p:txBody>
          <a:bodyPr/>
          <a:lstStyle/>
          <a:p>
            <a:pPr>
              <a:defRPr/>
            </a:pPr>
            <a:r>
              <a:rPr/>
              <a:t>BGV integration meeting</a:t>
            </a:r>
            <a:endParaRPr/>
          </a:p>
        </p:txBody>
      </p:sp>
      <p:sp>
        <p:nvSpPr>
          <p:cNvPr id="348941585" name="Espace réservé du numéro de diapositive 5" hidden="0"/>
          <p:cNvSpPr>
            <a:spLocks noGrp="1"/>
          </p:cNvSpPr>
          <p:nvPr isPhoto="0" userDrawn="0">
            <p:ph type="sldNum" sz="quarter" idx="12" hasCustomPrompt="0"/>
          </p:nvPr>
        </p:nvSpPr>
        <p:spPr bwMode="auto"/>
        <p:txBody>
          <a:bodyPr/>
          <a:lstStyle/>
          <a:p>
            <a:pPr>
              <a:defRPr/>
            </a:pPr>
            <a:fld id="{95DA89C1-0C94-E84F-0CD5-B1037AEEAA3E}" type="slidenum">
              <a:rPr lang="fr-FR"/>
              <a:t>3</a:t>
            </a:fld>
            <a:endParaRPr lang="fr-FR"/>
          </a:p>
        </p:txBody>
      </p:sp>
      <p:sp>
        <p:nvSpPr>
          <p:cNvPr id="667061437" name="" hidden="0"/>
          <p:cNvSpPr txBox="1"/>
          <p:nvPr isPhoto="0" userDrawn="0"/>
        </p:nvSpPr>
        <p:spPr bwMode="auto">
          <a:xfrm flipH="0" flipV="0">
            <a:off x="727421" y="675000"/>
            <a:ext cx="7731009" cy="9449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83879" indent="-283879">
              <a:buFont typeface="Arial"/>
              <a:buChar char="•"/>
              <a:defRPr/>
            </a:pPr>
            <a:r>
              <a:rPr lang="fr-FR" sz="1400" b="1" i="0" u="none" strike="noStrike" cap="none" spc="0">
                <a:solidFill>
                  <a:schemeClr val="accent5"/>
                </a:solidFill>
                <a:latin typeface="Arial"/>
                <a:ea typeface="Arial"/>
                <a:cs typeface="Arial"/>
              </a:rPr>
              <a:t>Non-invasive transverse beam profile monitor</a:t>
            </a:r>
            <a:r>
              <a:rPr lang="fr-FR" sz="1400" b="0" i="0" u="none" strike="noStrike" cap="none" spc="0">
                <a:solidFill>
                  <a:schemeClr val="accent5"/>
                </a:solidFill>
                <a:latin typeface="Arial"/>
                <a:ea typeface="Arial"/>
                <a:cs typeface="Arial"/>
              </a:rPr>
              <a:t> based on the reconstruction of vertices of inelastic hadronic beam-gas interactions.</a:t>
            </a:r>
            <a:endParaRPr sz="1400">
              <a:solidFill>
                <a:schemeClr val="accent5"/>
              </a:solidFill>
            </a:endParaRPr>
          </a:p>
          <a:p>
            <a:pPr marL="283879" indent="-283879">
              <a:buFont typeface="Arial"/>
              <a:buChar char="•"/>
              <a:defRPr/>
            </a:pPr>
            <a:r>
              <a:rPr lang="fr-FR" sz="1400" b="0" i="0" u="none" strike="noStrike" cap="none" spc="0">
                <a:solidFill>
                  <a:schemeClr val="accent5"/>
                </a:solidFill>
                <a:latin typeface="Arial"/>
                <a:ea typeface="Arial"/>
                <a:cs typeface="Arial"/>
              </a:rPr>
              <a:t>Provide </a:t>
            </a:r>
            <a:r>
              <a:rPr lang="fr-FR" sz="1400" b="1" i="0" u="none" strike="noStrike" cap="none" spc="0">
                <a:solidFill>
                  <a:schemeClr val="accent5"/>
                </a:solidFill>
                <a:latin typeface="Arial"/>
                <a:ea typeface="Arial"/>
                <a:cs typeface="Arial"/>
              </a:rPr>
              <a:t>continuous emittance and beam profile measurement</a:t>
            </a:r>
            <a:r>
              <a:rPr lang="fr-FR" sz="1400" b="0" i="0" u="none" strike="noStrike" cap="none" spc="0">
                <a:solidFill>
                  <a:schemeClr val="accent5"/>
                </a:solidFill>
                <a:latin typeface="Arial"/>
                <a:ea typeface="Arial"/>
                <a:cs typeface="Arial"/>
              </a:rPr>
              <a:t> throughout the LHC accelerator cycle (450 GeV to 7 TeV). </a:t>
            </a:r>
            <a:endParaRPr/>
          </a:p>
        </p:txBody>
      </p:sp>
      <p:sp>
        <p:nvSpPr>
          <p:cNvPr id="28259037" name="" hidden="0"/>
          <p:cNvSpPr txBox="1"/>
          <p:nvPr isPhoto="0" userDrawn="0"/>
        </p:nvSpPr>
        <p:spPr bwMode="auto">
          <a:xfrm flipH="0" flipV="0">
            <a:off x="612000" y="3633076"/>
            <a:ext cx="7731657" cy="143259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83878" indent="-283878">
              <a:buFont typeface="Arial"/>
              <a:buChar char="•"/>
              <a:defRPr/>
            </a:pPr>
            <a:r>
              <a:rPr lang="fr-FR" sz="1400" b="0" i="0" u="none" strike="noStrike" cap="none" spc="0">
                <a:solidFill>
                  <a:schemeClr val="accent5"/>
                </a:solidFill>
                <a:latin typeface="Arial"/>
                <a:ea typeface="Arial"/>
                <a:cs typeface="Arial"/>
              </a:rPr>
              <a:t>Consists of: a gas target, a forward tracking detector and computing resources dedicated to event reconstruction.</a:t>
            </a:r>
            <a:endParaRPr sz="1400" b="0" i="0" u="none" strike="noStrike" cap="none" spc="0">
              <a:solidFill>
                <a:schemeClr val="accent5"/>
              </a:solidFill>
              <a:latin typeface="Arial"/>
              <a:ea typeface="Arial"/>
              <a:cs typeface="Arial"/>
            </a:endParaRPr>
          </a:p>
          <a:p>
            <a:pPr marL="283878" indent="-283878">
              <a:buFont typeface="Arial"/>
              <a:buChar char="•"/>
              <a:defRPr/>
            </a:pPr>
            <a:r>
              <a:rPr lang="fr-FR" sz="1400" b="0" i="0" u="none" strike="noStrike" cap="none" spc="0">
                <a:solidFill>
                  <a:schemeClr val="accent5"/>
                </a:solidFill>
                <a:latin typeface="Arial"/>
                <a:ea typeface="Arial"/>
                <a:cs typeface="Arial"/>
              </a:rPr>
              <a:t>Transverse beam profiles inferred from density of </a:t>
            </a:r>
            <a:r>
              <a:rPr lang="fr-FR" sz="1400" b="1" i="0" u="none" strike="noStrike" cap="none" spc="0">
                <a:solidFill>
                  <a:schemeClr val="accent5"/>
                </a:solidFill>
                <a:latin typeface="Arial"/>
                <a:ea typeface="Arial"/>
                <a:cs typeface="Arial"/>
              </a:rPr>
              <a:t>reconstructed primary vertices of beam-gas interactions</a:t>
            </a:r>
            <a:r>
              <a:rPr lang="fr-FR" sz="1400" b="0" i="0" u="none" strike="noStrike" cap="none" spc="0">
                <a:solidFill>
                  <a:schemeClr val="accent5"/>
                </a:solidFill>
                <a:latin typeface="Arial"/>
                <a:ea typeface="Arial"/>
                <a:cs typeface="Arial"/>
              </a:rPr>
              <a:t>.</a:t>
            </a:r>
            <a:endParaRPr sz="1400" b="0" i="0" u="none" strike="noStrike" cap="none" spc="0">
              <a:solidFill>
                <a:schemeClr val="accent5"/>
              </a:solidFill>
              <a:latin typeface="Arial"/>
              <a:ea typeface="Arial"/>
              <a:cs typeface="Arial"/>
            </a:endParaRPr>
          </a:p>
          <a:p>
            <a:pPr marL="283878" indent="-283878">
              <a:buFont typeface="Arial"/>
              <a:buChar char="•"/>
              <a:defRPr/>
            </a:pPr>
            <a:endParaRPr sz="1400" b="0">
              <a:solidFill>
                <a:schemeClr val="accent5"/>
              </a:solidFill>
            </a:endParaRPr>
          </a:p>
          <a:p>
            <a:pPr marL="283878" indent="-283878">
              <a:buFont typeface="Arial"/>
              <a:buChar char="•"/>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23161617" name="Titre 1" hidden="0"/>
          <p:cNvSpPr>
            <a:spLocks noGrp="1"/>
          </p:cNvSpPr>
          <p:nvPr isPhoto="0" userDrawn="0">
            <p:ph type="title" hasCustomPrompt="1"/>
          </p:nvPr>
        </p:nvSpPr>
        <p:spPr bwMode="auto"/>
        <p:txBody>
          <a:bodyPr anchor="ctr" anchorCtr="1"/>
          <a:lstStyle/>
          <a:p>
            <a:pPr>
              <a:defRPr/>
            </a:pPr>
            <a:r>
              <a:rPr/>
              <a:t>History - demonstrator BGV</a:t>
            </a:r>
            <a:endParaRPr/>
          </a:p>
        </p:txBody>
      </p:sp>
      <p:sp>
        <p:nvSpPr>
          <p:cNvPr id="1920681652" name="Espace réservé du pied de page 4" hidden="0"/>
          <p:cNvSpPr>
            <a:spLocks noGrp="1"/>
          </p:cNvSpPr>
          <p:nvPr isPhoto="0" userDrawn="0">
            <p:ph type="ftr" sz="quarter" idx="11" hasCustomPrompt="0"/>
          </p:nvPr>
        </p:nvSpPr>
        <p:spPr bwMode="auto"/>
        <p:txBody>
          <a:bodyPr/>
          <a:lstStyle/>
          <a:p>
            <a:pPr>
              <a:defRPr/>
            </a:pPr>
            <a:r>
              <a:rPr/>
              <a:t>BGV integration meeting</a:t>
            </a:r>
            <a:endParaRPr/>
          </a:p>
        </p:txBody>
      </p:sp>
      <p:sp>
        <p:nvSpPr>
          <p:cNvPr id="681990595" name="Espace réservé du numéro de diapositive 5" hidden="0"/>
          <p:cNvSpPr>
            <a:spLocks noGrp="1"/>
          </p:cNvSpPr>
          <p:nvPr isPhoto="0" userDrawn="0">
            <p:ph type="sldNum" sz="quarter" idx="12" hasCustomPrompt="0"/>
          </p:nvPr>
        </p:nvSpPr>
        <p:spPr bwMode="auto"/>
        <p:txBody>
          <a:bodyPr/>
          <a:lstStyle/>
          <a:p>
            <a:pPr>
              <a:defRPr/>
            </a:pPr>
            <a:fld id="{9BF2FB10-979F-DBBD-3263-B22B31679B19}" type="slidenum">
              <a:rPr lang="fr-FR"/>
              <a:t>4</a:t>
            </a:fld>
            <a:endParaRPr lang="fr-FR"/>
          </a:p>
        </p:txBody>
      </p:sp>
      <p:pic>
        <p:nvPicPr>
          <p:cNvPr id="545971885" name="" hidden="0"/>
          <p:cNvPicPr>
            <a:picLocks noChangeAspect="1"/>
          </p:cNvPicPr>
          <p:nvPr isPhoto="0" userDrawn="0"/>
        </p:nvPicPr>
        <p:blipFill>
          <a:blip r:embed="rId2"/>
          <a:stretch/>
        </p:blipFill>
        <p:spPr bwMode="auto">
          <a:xfrm flipH="0" flipV="0">
            <a:off x="315828" y="1033867"/>
            <a:ext cx="5279368" cy="2081189"/>
          </a:xfrm>
          <a:prstGeom prst="rect">
            <a:avLst/>
          </a:prstGeom>
        </p:spPr>
      </p:pic>
      <p:sp>
        <p:nvSpPr>
          <p:cNvPr id="1450093210" name="" hidden="0"/>
          <p:cNvSpPr txBox="1"/>
          <p:nvPr isPhoto="0" userDrawn="0"/>
        </p:nvSpPr>
        <p:spPr bwMode="auto">
          <a:xfrm flipH="0" flipV="0">
            <a:off x="692328" y="681789"/>
            <a:ext cx="7994543" cy="3353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lang="en-GB" sz="1600" b="0" i="0" u="none" strike="noStrike" cap="none" spc="0">
                <a:solidFill>
                  <a:schemeClr val="accent5"/>
                </a:solidFill>
                <a:latin typeface="Arial"/>
                <a:ea typeface="Arial"/>
                <a:cs typeface="Arial"/>
              </a:rPr>
              <a:t>Installed, commissioned and operated in LHC Run 2 </a:t>
            </a:r>
            <a:r>
              <a:rPr lang="en-GB" sz="1600" b="0" i="0" u="sng" strike="noStrike" cap="none" spc="0">
                <a:solidFill>
                  <a:schemeClr val="tx1"/>
                </a:solidFill>
                <a:latin typeface="Arial"/>
                <a:ea typeface="Arial"/>
                <a:cs typeface="Arial"/>
                <a:hlinkClick r:id="rId3" tooltip="https://edms.cern.ch/ui/file/1324635/1.0/LHC-BGV-EC-0002-10-00.pdf"/>
              </a:rPr>
              <a:t>LHC-BGV-EC-0002</a:t>
            </a:r>
            <a:r>
              <a:rPr lang="en-GB" sz="1600" b="0" i="0" u="none" strike="noStrike" cap="none" spc="0">
                <a:solidFill>
                  <a:schemeClr val="accent5"/>
                </a:solidFill>
                <a:latin typeface="Arial"/>
                <a:ea typeface="Arial"/>
                <a:cs typeface="Arial"/>
              </a:rPr>
              <a:t> </a:t>
            </a:r>
            <a:r>
              <a:rPr lang="en-GB" sz="1600" b="0" i="0" u="sng" strike="noStrike" cap="none" spc="0">
                <a:solidFill>
                  <a:schemeClr val="accent5"/>
                </a:solidFill>
                <a:latin typeface="Arial"/>
                <a:ea typeface="Arial"/>
                <a:cs typeface="Arial"/>
                <a:hlinkClick r:id="rId4" tooltip="https://journals.aps.org/prab/abstract/10.1103/PhysRevAccelBeams.22.042801"/>
              </a:rPr>
              <a:t>PhysRevAB</a:t>
            </a:r>
            <a:endParaRPr sz="1600">
              <a:solidFill>
                <a:schemeClr val="accent5"/>
              </a:solidFill>
            </a:endParaRPr>
          </a:p>
        </p:txBody>
      </p:sp>
      <p:sp>
        <p:nvSpPr>
          <p:cNvPr id="1740805677" name="" hidden="0"/>
          <p:cNvSpPr txBox="1"/>
          <p:nvPr isPhoto="0" userDrawn="0"/>
        </p:nvSpPr>
        <p:spPr bwMode="auto">
          <a:xfrm flipH="0" flipV="0">
            <a:off x="5545063" y="1388641"/>
            <a:ext cx="3306836" cy="11582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21" indent="-239821" algn="just">
              <a:buFont typeface="Arial"/>
              <a:buChar char="•"/>
              <a:defRPr/>
            </a:pPr>
            <a:r>
              <a:rPr lang="en-GB" sz="1400" b="0" i="0" u="none" strike="noStrike" cap="none" spc="0">
                <a:solidFill>
                  <a:schemeClr val="accent5"/>
                </a:solidFill>
                <a:latin typeface="Arial"/>
                <a:ea typeface="Arial"/>
                <a:cs typeface="Arial"/>
              </a:rPr>
              <a:t>Tracking detector based on scintillating fibre stations (LHCb SciFi tracker).</a:t>
            </a:r>
            <a:endParaRPr lang="en-GB" sz="1400" b="0" i="0" u="none" strike="noStrike" cap="none" spc="0">
              <a:solidFill>
                <a:schemeClr val="accent5"/>
              </a:solidFill>
              <a:latin typeface="Arial"/>
              <a:ea typeface="Arial"/>
              <a:cs typeface="Arial"/>
            </a:endParaRPr>
          </a:p>
          <a:p>
            <a:pPr marL="239821" indent="-239821" algn="just">
              <a:buFont typeface="Arial"/>
              <a:buChar char="•"/>
              <a:defRPr/>
            </a:pPr>
            <a:r>
              <a:rPr lang="en-GB" sz="1400" b="0" i="0" u="none" strike="noStrike" cap="none" spc="0">
                <a:solidFill>
                  <a:schemeClr val="accent5"/>
                </a:solidFill>
                <a:latin typeface="Arial"/>
                <a:ea typeface="Arial"/>
                <a:cs typeface="Arial"/>
              </a:rPr>
              <a:t>Neon gas target of ~ 1.8 m length and  10</a:t>
            </a:r>
            <a:r>
              <a:rPr lang="en-GB" sz="1400" b="0" i="0" u="none" strike="noStrike" cap="none" spc="0" baseline="30000">
                <a:solidFill>
                  <a:schemeClr val="accent5"/>
                </a:solidFill>
                <a:latin typeface="Arial"/>
                <a:ea typeface="Arial"/>
                <a:cs typeface="Arial"/>
              </a:rPr>
              <a:t>-7 </a:t>
            </a:r>
            <a:r>
              <a:rPr lang="en-GB" sz="1400" b="0" i="0" u="none" strike="noStrike" cap="none" spc="0">
                <a:solidFill>
                  <a:schemeClr val="accent5"/>
                </a:solidFill>
                <a:latin typeface="Arial"/>
                <a:ea typeface="Arial"/>
                <a:cs typeface="Arial"/>
              </a:rPr>
              <a:t>mbar </a:t>
            </a:r>
            <a:endParaRPr sz="1400" b="0" i="0" u="none" strike="noStrike" cap="none" spc="0">
              <a:solidFill>
                <a:schemeClr val="accent5"/>
              </a:solidFill>
              <a:latin typeface="Arial"/>
              <a:ea typeface="Arial"/>
              <a:cs typeface="Arial"/>
            </a:endParaRPr>
          </a:p>
        </p:txBody>
      </p:sp>
      <p:sp>
        <p:nvSpPr>
          <p:cNvPr id="441697712" name="" hidden="0"/>
          <p:cNvSpPr txBox="1"/>
          <p:nvPr isPhoto="0" userDrawn="0"/>
        </p:nvSpPr>
        <p:spPr bwMode="auto">
          <a:xfrm flipH="0" flipV="0">
            <a:off x="346419" y="3175422"/>
            <a:ext cx="8600535" cy="13716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39821" indent="-239821" algn="just">
              <a:buFont typeface="Arial"/>
              <a:buChar char="•"/>
              <a:defRPr/>
            </a:pPr>
            <a:r>
              <a:rPr lang="en-GB" sz="1400" b="0" i="0" u="none" strike="noStrike" cap="none" spc="0">
                <a:solidFill>
                  <a:schemeClr val="accent5"/>
                </a:solidFill>
                <a:latin typeface="Arial"/>
                <a:ea typeface="Arial"/>
                <a:cs typeface="Arial"/>
              </a:rPr>
              <a:t>Proved that the method can be used for </a:t>
            </a:r>
            <a:r>
              <a:rPr lang="en-GB" sz="1400" b="1" i="0" u="none" strike="noStrike" cap="none" spc="0">
                <a:solidFill>
                  <a:schemeClr val="accent5"/>
                </a:solidFill>
                <a:latin typeface="Arial"/>
                <a:ea typeface="Arial"/>
                <a:cs typeface="Arial"/>
              </a:rPr>
              <a:t>beam size</a:t>
            </a:r>
            <a:r>
              <a:rPr lang="en-GB" sz="1400" b="0" i="0" u="none" strike="noStrike" cap="none" spc="0">
                <a:solidFill>
                  <a:schemeClr val="accent5"/>
                </a:solidFill>
                <a:latin typeface="Arial"/>
                <a:ea typeface="Arial"/>
                <a:cs typeface="Arial"/>
              </a:rPr>
              <a:t> measurement throughout the full LHC energy cycle. </a:t>
            </a:r>
            <a:r>
              <a:rPr lang="en-GB" sz="1400" b="0" i="0" u="none" strike="noStrike" cap="none" spc="0">
                <a:solidFill>
                  <a:schemeClr val="accent5"/>
                </a:solidFill>
                <a:latin typeface="Arial"/>
                <a:ea typeface="Arial"/>
                <a:cs typeface="Arial"/>
              </a:rPr>
              <a:t> </a:t>
            </a:r>
            <a:endParaRPr sz="1400" b="0" i="0" u="none" strike="noStrike" cap="none" spc="0">
              <a:solidFill>
                <a:schemeClr val="accent5"/>
              </a:solidFill>
              <a:latin typeface="Arial"/>
              <a:ea typeface="Arial"/>
              <a:cs typeface="Arial"/>
            </a:endParaRPr>
          </a:p>
          <a:p>
            <a:pPr marL="239820" indent="-239820" algn="just">
              <a:buFont typeface="Arial"/>
              <a:buChar char="•"/>
              <a:defRPr/>
            </a:pPr>
            <a:r>
              <a:rPr lang="en-GB" sz="1400" b="0" i="0" u="none" strike="noStrike" cap="none" spc="0">
                <a:solidFill>
                  <a:schemeClr val="accent5"/>
                </a:solidFill>
                <a:latin typeface="Arial"/>
                <a:ea typeface="Arial"/>
                <a:cs typeface="Arial"/>
              </a:rPr>
              <a:t>Reconstruction of beam-gas interaction vertices not possi</a:t>
            </a:r>
            <a:r>
              <a:rPr lang="en-GB" sz="1400" b="0" i="0" u="none" strike="noStrike" cap="none" spc="0">
                <a:solidFill>
                  <a:schemeClr val="accent5"/>
                </a:solidFill>
                <a:latin typeface="Arial"/>
                <a:ea typeface="Arial"/>
                <a:cs typeface="Arial"/>
              </a:rPr>
              <a:t>ble </a:t>
            </a:r>
            <a:r>
              <a:rPr sz="1400">
                <a:solidFill>
                  <a:schemeClr val="accent5"/>
                </a:solidFill>
                <a:latin typeface="Arial"/>
                <a:ea typeface="Arial"/>
                <a:cs typeface="Arial"/>
              </a:rPr>
              <a:t>⭬</a:t>
            </a:r>
            <a:r>
              <a:rPr lang="en-GB" sz="1400" b="0" i="0" u="none" strike="noStrike" cap="none" spc="0">
                <a:solidFill>
                  <a:schemeClr val="accent5"/>
                </a:solidFill>
                <a:latin typeface="Arial"/>
                <a:ea typeface="Arial"/>
                <a:cs typeface="Arial"/>
              </a:rPr>
              <a:t> </a:t>
            </a:r>
            <a:r>
              <a:rPr lang="en-GB" sz="1400" b="1" i="0" u="none" strike="noStrike" cap="none" spc="0">
                <a:solidFill>
                  <a:schemeClr val="accent5"/>
                </a:solidFill>
                <a:latin typeface="Arial"/>
                <a:ea typeface="Arial"/>
                <a:cs typeface="Arial"/>
              </a:rPr>
              <a:t>n</a:t>
            </a:r>
            <a:r>
              <a:rPr lang="en-GB" sz="1400" b="1" i="0" u="none" strike="noStrike" cap="none" spc="0">
                <a:solidFill>
                  <a:schemeClr val="accent5"/>
                </a:solidFill>
                <a:latin typeface="Arial"/>
                <a:ea typeface="Arial"/>
                <a:cs typeface="Arial"/>
              </a:rPr>
              <a:t>o beam profile measurement.</a:t>
            </a:r>
            <a:endParaRPr lang="en-GB" sz="1400" b="1" i="0" u="none" strike="noStrike" cap="none" spc="0">
              <a:solidFill>
                <a:schemeClr val="accent5"/>
              </a:solidFill>
              <a:latin typeface="Arial"/>
              <a:ea typeface="Arial"/>
              <a:cs typeface="Arial"/>
            </a:endParaRPr>
          </a:p>
          <a:p>
            <a:pPr marL="239819" indent="-239819" algn="just">
              <a:buFont typeface="Arial"/>
              <a:buChar char="•"/>
              <a:defRPr/>
            </a:pPr>
            <a:endParaRPr lang="en-GB" sz="1400" b="1" i="0" u="none" strike="noStrike" cap="none" spc="0">
              <a:solidFill>
                <a:schemeClr val="accent5"/>
              </a:solidFill>
              <a:latin typeface="Arial"/>
              <a:ea typeface="Arial"/>
              <a:cs typeface="Arial"/>
            </a:endParaRPr>
          </a:p>
          <a:p>
            <a:pPr marL="239819" indent="-239819" algn="just">
              <a:buFont typeface="Arial"/>
              <a:buChar char="•"/>
              <a:defRPr/>
            </a:pPr>
            <a:r>
              <a:rPr lang="en-GB" sz="1400" b="0" i="0" u="none" strike="noStrike" cap="none" spc="0">
                <a:solidFill>
                  <a:schemeClr val="accent5"/>
                </a:solidFill>
                <a:latin typeface="Arial"/>
                <a:ea typeface="Arial"/>
                <a:cs typeface="Arial"/>
              </a:rPr>
              <a:t>Future instrument in early design phase for </a:t>
            </a:r>
            <a:r>
              <a:rPr lang="en-GB" sz="1400" b="1" i="0" u="none" strike="noStrike" cap="none" spc="0">
                <a:solidFill>
                  <a:schemeClr val="accent5"/>
                </a:solidFill>
                <a:latin typeface="Arial"/>
                <a:ea typeface="Arial"/>
                <a:cs typeface="Arial"/>
              </a:rPr>
              <a:t>beam size and profile</a:t>
            </a:r>
            <a:r>
              <a:rPr lang="en-GB" sz="1400" b="0" i="0" u="none" strike="noStrike" cap="none" spc="0">
                <a:solidFill>
                  <a:schemeClr val="accent5"/>
                </a:solidFill>
                <a:latin typeface="Arial"/>
                <a:ea typeface="Arial"/>
                <a:cs typeface="Arial"/>
              </a:rPr>
              <a:t> measurement. </a:t>
            </a:r>
            <a:endParaRPr lang="en-GB" sz="1400" b="1" i="0" u="none" strike="noStrike" cap="none" spc="0">
              <a:solidFill>
                <a:schemeClr val="accent5"/>
              </a:solidFill>
              <a:latin typeface="Arial"/>
              <a:ea typeface="Arial"/>
              <a:cs typeface="Arial"/>
            </a:endParaRPr>
          </a:p>
          <a:p>
            <a:pPr marL="239821" indent="-239821" algn="just">
              <a:buFont typeface="Arial"/>
              <a:buChar char="•"/>
              <a:defRPr/>
            </a:pPr>
            <a:r>
              <a:rPr lang="en-GB" sz="1400" b="1" i="0" u="none" strike="noStrike" cap="none" spc="0">
                <a:solidFill>
                  <a:schemeClr val="accent5"/>
                </a:solidFill>
                <a:latin typeface="Arial"/>
                <a:ea typeface="Arial"/>
                <a:cs typeface="Arial"/>
              </a:rPr>
              <a:t>⭬ Design report by summer 2022, review in September 2022.</a:t>
            </a:r>
            <a:endParaRPr sz="1400">
              <a:solidFill>
                <a:schemeClr val="accent5"/>
              </a:solidFill>
              <a:latin typeface="Arial"/>
              <a:ea typeface="Arial"/>
              <a:cs typeface="Arial"/>
            </a:endParaRPr>
          </a:p>
          <a:p>
            <a:pPr algn="just">
              <a:defRPr/>
            </a:pPr>
            <a:endParaRPr sz="1400" b="0" i="0" u="none" strike="noStrike" cap="none" spc="0">
              <a:solidFill>
                <a:schemeClr val="accent5"/>
              </a:solidFill>
              <a:latin typeface="Arial"/>
              <a:ea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Espace réservé du pied de page 2" hidden="0"/>
          <p:cNvSpPr>
            <a:spLocks noGrp="1"/>
          </p:cNvSpPr>
          <p:nvPr isPhoto="0" userDrawn="0">
            <p:ph type="ftr" sz="quarter" idx="11" hasCustomPrompt="0"/>
          </p:nvPr>
        </p:nvSpPr>
        <p:spPr bwMode="auto"/>
        <p:txBody>
          <a:bodyPr/>
          <a:lstStyle/>
          <a:p>
            <a:pPr>
              <a:defRPr/>
            </a:pPr>
            <a:r>
              <a:rPr/>
              <a:t>BGV integration meeting</a:t>
            </a:r>
            <a:endParaRPr/>
          </a:p>
        </p:txBody>
      </p:sp>
      <p:sp>
        <p:nvSpPr>
          <p:cNvPr id="8" name="Espace réservé du numéro de diapositive 7" hidden="0"/>
          <p:cNvSpPr>
            <a:spLocks noGrp="1"/>
          </p:cNvSpPr>
          <p:nvPr isPhoto="0" userDrawn="0">
            <p:ph type="sldNum" sz="quarter" idx="12" hasCustomPrompt="0"/>
          </p:nvPr>
        </p:nvSpPr>
        <p:spPr bwMode="auto"/>
        <p:txBody>
          <a:bodyPr/>
          <a:lstStyle/>
          <a:p>
            <a:pPr>
              <a:defRPr/>
            </a:pPr>
            <a:fld id="{BFDCA1C4-9514-7B4F-976F-D92F7E296653}" type="slidenum">
              <a:rPr lang="fr-FR"/>
              <a:t>5</a:t>
            </a:fld>
            <a:endParaRPr lang="fr-FR"/>
          </a:p>
        </p:txBody>
      </p:sp>
      <p:pic>
        <p:nvPicPr>
          <p:cNvPr id="9" name="Image 6" descr="CERN-logo_outline.jpg" hidden="0"/>
          <p:cNvPicPr>
            <a:picLocks noChangeAspect="1"/>
          </p:cNvPicPr>
          <p:nvPr isPhoto="0" userDrawn="0"/>
        </p:nvPicPr>
        <p:blipFill>
          <a:blip r:embed="rId2"/>
          <a:stretch/>
        </p:blipFill>
        <p:spPr bwMode="auto">
          <a:xfrm>
            <a:off x="1434150" y="4563939"/>
            <a:ext cx="486863" cy="478800"/>
          </a:xfrm>
          <a:prstGeom prst="rect">
            <a:avLst/>
          </a:prstGeom>
        </p:spPr>
      </p:pic>
      <p:sp>
        <p:nvSpPr>
          <p:cNvPr id="2120503165" name="Titre 2" hidden="0"/>
          <p:cNvSpPr>
            <a:spLocks noGrp="1"/>
          </p:cNvSpPr>
          <p:nvPr isPhoto="0" userDrawn="0"/>
        </p:nvSpPr>
        <p:spPr bwMode="auto">
          <a:xfrm>
            <a:off x="612000" y="135000"/>
            <a:ext cx="7920000" cy="54000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Location and space reservations</a:t>
            </a:r>
            <a:endParaRPr lang="en-GB"/>
          </a:p>
        </p:txBody>
      </p:sp>
      <p:sp>
        <p:nvSpPr>
          <p:cNvPr id="729915575" name="Espace réservé du contenu 8" hidden="0"/>
          <p:cNvSpPr>
            <a:spLocks noGrp="1"/>
          </p:cNvSpPr>
          <p:nvPr isPhoto="0" userDrawn="0"/>
        </p:nvSpPr>
        <p:spPr bwMode="auto">
          <a:xfrm>
            <a:off x="612000" y="793968"/>
            <a:ext cx="7920000" cy="3680221"/>
          </a:xfrm>
        </p:spPr>
        <p:txBody>
          <a:bodyPr vert="horz" lIns="0" tIns="0" rIns="0" bIns="0" rtlCol="0">
            <a:normAutofit/>
          </a:bodyPr>
          <a:lstStyle>
            <a:lvl1pPr marL="0" indent="0" algn="ctr" defTabSz="457200">
              <a:spcBef>
                <a:spcPts val="0"/>
              </a:spcBef>
              <a:buClr>
                <a:schemeClr val="accent6"/>
              </a:buClr>
              <a:buFont typeface="Wingdings"/>
              <a:buNone/>
              <a:defRPr sz="1400">
                <a:solidFill>
                  <a:schemeClr val="accent5"/>
                </a:solidFill>
                <a:latin typeface="+mn-lt"/>
                <a:ea typeface="+mn-ea"/>
                <a:cs typeface="+mn-cs"/>
              </a:defRPr>
            </a:lvl1pPr>
            <a:lvl2pPr marL="457200" indent="0" algn="ctr" defTabSz="457200">
              <a:spcBef>
                <a:spcPts val="0"/>
              </a:spcBef>
              <a:buClr>
                <a:schemeClr val="accent6"/>
              </a:buClr>
              <a:buFont typeface="Wingdings"/>
              <a:buNone/>
              <a:defRPr sz="1200">
                <a:solidFill>
                  <a:schemeClr val="accent5"/>
                </a:solidFill>
                <a:latin typeface="+mn-lt"/>
                <a:ea typeface="+mn-ea"/>
                <a:cs typeface="+mn-cs"/>
              </a:defRPr>
            </a:lvl2pPr>
            <a:lvl3pPr marL="914400" indent="0" algn="ctr" defTabSz="457200">
              <a:spcBef>
                <a:spcPts val="0"/>
              </a:spcBef>
              <a:buClr>
                <a:schemeClr val="accent6"/>
              </a:buClr>
              <a:buFont typeface="Wingdings"/>
              <a:buNone/>
              <a:defRPr sz="1000">
                <a:solidFill>
                  <a:schemeClr val="accent5"/>
                </a:solidFill>
                <a:latin typeface="+mn-lt"/>
                <a:ea typeface="+mn-ea"/>
                <a:cs typeface="+mn-cs"/>
              </a:defRPr>
            </a:lvl3pPr>
            <a:lvl4pPr marL="1371600" indent="0" algn="ctr" defTabSz="457200">
              <a:spcBef>
                <a:spcPts val="0"/>
              </a:spcBef>
              <a:buClr>
                <a:schemeClr val="accent6"/>
              </a:buClr>
              <a:buFont typeface="Wingdings"/>
              <a:buNone/>
              <a:defRPr sz="900">
                <a:solidFill>
                  <a:schemeClr val="accent5"/>
                </a:solidFill>
                <a:latin typeface="+mn-lt"/>
                <a:ea typeface="+mn-ea"/>
                <a:cs typeface="+mn-cs"/>
              </a:defRPr>
            </a:lvl4pPr>
            <a:lvl5pPr marL="1828800" indent="0" algn="ctr" defTabSz="457200">
              <a:spcBef>
                <a:spcPts val="0"/>
              </a:spcBef>
              <a:buClr>
                <a:schemeClr val="accent6"/>
              </a:buClr>
              <a:buFont typeface="Wingdings"/>
              <a:buNone/>
              <a:defRPr sz="900">
                <a:solidFill>
                  <a:schemeClr val="accent5"/>
                </a:solidFill>
                <a:latin typeface="+mn-lt"/>
                <a:ea typeface="+mn-ea"/>
                <a:cs typeface="+mn-cs"/>
              </a:defRPr>
            </a:lvl5pPr>
            <a:lvl6pPr marL="2286000" indent="0" algn="l" defTabSz="457200">
              <a:spcBef>
                <a:spcPts val="0"/>
              </a:spcBef>
              <a:buFont typeface="Arial"/>
              <a:buNone/>
              <a:defRPr sz="900">
                <a:solidFill>
                  <a:schemeClr val="tx1"/>
                </a:solidFill>
                <a:latin typeface="+mn-lt"/>
                <a:ea typeface="+mn-ea"/>
                <a:cs typeface="+mn-cs"/>
              </a:defRPr>
            </a:lvl6pPr>
            <a:lvl7pPr marL="2743200" indent="0" algn="l" defTabSz="457200">
              <a:spcBef>
                <a:spcPts val="0"/>
              </a:spcBef>
              <a:buFont typeface="Arial"/>
              <a:buNone/>
              <a:defRPr sz="900">
                <a:solidFill>
                  <a:schemeClr val="tx1"/>
                </a:solidFill>
                <a:latin typeface="+mn-lt"/>
                <a:ea typeface="+mn-ea"/>
                <a:cs typeface="+mn-cs"/>
              </a:defRPr>
            </a:lvl7pPr>
            <a:lvl8pPr marL="3200400" indent="0" algn="l" defTabSz="457200">
              <a:spcBef>
                <a:spcPts val="0"/>
              </a:spcBef>
              <a:buFont typeface="Arial"/>
              <a:buNone/>
              <a:defRPr sz="900">
                <a:solidFill>
                  <a:schemeClr val="tx1"/>
                </a:solidFill>
                <a:latin typeface="+mn-lt"/>
                <a:ea typeface="+mn-ea"/>
                <a:cs typeface="+mn-cs"/>
              </a:defRPr>
            </a:lvl8pPr>
            <a:lvl9pPr marL="3657600" indent="0" algn="l" defTabSz="457200">
              <a:spcBef>
                <a:spcPts val="0"/>
              </a:spcBef>
              <a:buFont typeface="Arial"/>
              <a:buNone/>
              <a:defRPr sz="900">
                <a:solidFill>
                  <a:schemeClr val="tx1"/>
                </a:solidFill>
                <a:latin typeface="+mn-lt"/>
                <a:ea typeface="+mn-ea"/>
                <a:cs typeface="+mn-cs"/>
              </a:defRPr>
            </a:lvl9pPr>
          </a:lstStyle>
          <a:p>
            <a:pPr marL="239821" indent="-239821" algn="just">
              <a:buClr>
                <a:schemeClr val="accent6"/>
              </a:buClr>
              <a:buFont typeface="Arial"/>
              <a:buChar char="•"/>
              <a:defRPr/>
            </a:pPr>
            <a:r>
              <a:rPr sz="1000"/>
              <a:t>Initial space reservation from </a:t>
            </a:r>
            <a:r>
              <a:rPr sz="1000" u="sng">
                <a:solidFill>
                  <a:schemeClr val="hlink"/>
                </a:solidFill>
                <a:hlinkClick r:id="rId3" tooltip="https://edms.cern.ch/document/1282994/1.0"/>
              </a:rPr>
              <a:t>LHC-BGV-EC-0001</a:t>
            </a:r>
            <a:endParaRPr sz="1000"/>
          </a:p>
          <a:p>
            <a:pPr marL="239820" indent="-239820" algn="just">
              <a:buClr>
                <a:schemeClr val="accent6"/>
              </a:buClr>
              <a:buFont typeface="Arial"/>
              <a:buChar char="•"/>
              <a:defRPr/>
            </a:pPr>
            <a:endParaRPr sz="800"/>
          </a:p>
          <a:p>
            <a:pPr marL="239821" indent="-239821" algn="just">
              <a:buClr>
                <a:schemeClr val="accent6"/>
              </a:buClr>
              <a:buFont typeface="Arial"/>
              <a:buChar char="•"/>
              <a:defRPr/>
            </a:pPr>
            <a:r>
              <a:rPr sz="1000" b="1"/>
              <a:t>B2-BGV</a:t>
            </a:r>
            <a:r>
              <a:rPr sz="1000"/>
              <a:t> is foreseen to be installed where the demonstrator is on left of IP4, with space reservation </a:t>
            </a:r>
            <a:r>
              <a:rPr sz="1000" b="1"/>
              <a:t>[-244, -200]m</a:t>
            </a:r>
            <a:r>
              <a:rPr sz="1000"/>
              <a:t> </a:t>
            </a:r>
            <a:endParaRPr sz="1000"/>
          </a:p>
          <a:p>
            <a:pPr marL="239820" indent="-239820" algn="just">
              <a:buClr>
                <a:schemeClr val="accent6"/>
              </a:buClr>
              <a:buFont typeface="Arial"/>
              <a:buChar char="•"/>
              <a:defRPr/>
            </a:pPr>
            <a:r>
              <a:rPr sz="1000"/>
              <a:t>([9753.081, 9797.081]m DCUM) w.r.t IP4 centre</a:t>
            </a:r>
            <a:endParaRPr sz="1000"/>
          </a:p>
          <a:p>
            <a:pPr marL="239820" indent="-239820" algn="just">
              <a:buClr>
                <a:schemeClr val="accent6"/>
              </a:buClr>
              <a:buFont typeface="Arial"/>
              <a:buChar char="•"/>
              <a:defRPr/>
            </a:pPr>
            <a:endParaRPr sz="800"/>
          </a:p>
          <a:p>
            <a:pPr marL="239821" indent="-239821" algn="just">
              <a:buClr>
                <a:schemeClr val="accent6"/>
              </a:buClr>
              <a:buFont typeface="Arial"/>
              <a:buChar char="•"/>
              <a:defRPr/>
            </a:pPr>
            <a:r>
              <a:rPr sz="1000"/>
              <a:t>The initially foreseen location for B1-BGV was </a:t>
            </a:r>
            <a:r>
              <a:rPr lang="en-GB" sz="1000"/>
              <a:t>symmetric </a:t>
            </a:r>
            <a:r>
              <a:rPr sz="1000"/>
              <a:t>to IP4 centre </a:t>
            </a:r>
            <a:r>
              <a:rPr sz="1000" b="1"/>
              <a:t>[200, 244]m</a:t>
            </a:r>
            <a:r>
              <a:rPr sz="1000"/>
              <a:t> but now shows too demanding beam optics for instrument vertex </a:t>
            </a:r>
            <a:r>
              <a:rPr lang="en-GB" sz="1000"/>
              <a:t>resolution</a:t>
            </a:r>
            <a:endParaRPr sz="1000"/>
          </a:p>
          <a:p>
            <a:pPr marL="239820" indent="-239820" algn="just">
              <a:buClr>
                <a:schemeClr val="accent6"/>
              </a:buClr>
              <a:buFont typeface="Arial"/>
              <a:buChar char="•"/>
              <a:defRPr/>
            </a:pPr>
            <a:endParaRPr sz="800"/>
          </a:p>
          <a:p>
            <a:pPr marL="239821" indent="-239821" algn="just">
              <a:buClr>
                <a:schemeClr val="accent6"/>
              </a:buClr>
              <a:buFont typeface="Arial"/>
              <a:buChar char="•"/>
              <a:defRPr/>
            </a:pPr>
            <a:r>
              <a:rPr sz="1000"/>
              <a:t>The new foreseen location is now </a:t>
            </a:r>
            <a:r>
              <a:rPr sz="1000" b="1"/>
              <a:t>[141.052, 148.572</a:t>
            </a:r>
            <a:r>
              <a:rPr sz="1000" b="1"/>
              <a:t>]m</a:t>
            </a:r>
            <a:r>
              <a:rPr sz="1000"/>
              <a:t> ([10138.133, 10145.653]m DCUM) w.r.t IP4 centre for </a:t>
            </a:r>
            <a:r>
              <a:rPr sz="1000" b="1"/>
              <a:t>B1-BGV</a:t>
            </a:r>
            <a:r>
              <a:rPr sz="1000"/>
              <a:t>.</a:t>
            </a:r>
            <a:endParaRPr sz="1000"/>
          </a:p>
          <a:p>
            <a:pPr marL="239820" indent="-239820" algn="just">
              <a:buClr>
                <a:schemeClr val="accent6"/>
              </a:buClr>
              <a:buFont typeface="Arial"/>
              <a:buChar char="•"/>
              <a:defRPr/>
            </a:pPr>
            <a:r>
              <a:rPr sz="1000"/>
              <a:t>Possibly additional 1.2m on each side of this location, currently occupied by disconnected BQKH&amp;V. To be discussed with Thibaut.</a:t>
            </a:r>
            <a:endParaRPr sz="1000"/>
          </a:p>
          <a:p>
            <a:pPr marL="239820" indent="-239820" algn="just">
              <a:buClr>
                <a:schemeClr val="accent6"/>
              </a:buClr>
              <a:buFont typeface="Arial"/>
              <a:buChar char="•"/>
              <a:defRPr/>
            </a:pPr>
            <a:endParaRPr sz="800"/>
          </a:p>
          <a:p>
            <a:pPr algn="just">
              <a:defRPr/>
            </a:pPr>
            <a:endParaRPr sz="800"/>
          </a:p>
        </p:txBody>
      </p:sp>
      <p:pic>
        <p:nvPicPr>
          <p:cNvPr id="1469142241" name="" hidden="0"/>
          <p:cNvPicPr>
            <a:picLocks noChangeAspect="1"/>
          </p:cNvPicPr>
          <p:nvPr isPhoto="0" userDrawn="0"/>
        </p:nvPicPr>
        <p:blipFill>
          <a:blip r:embed="rId4"/>
          <a:stretch/>
        </p:blipFill>
        <p:spPr bwMode="auto">
          <a:xfrm flipH="0" flipV="0">
            <a:off x="74922" y="2420672"/>
            <a:ext cx="4497077" cy="2248538"/>
          </a:xfrm>
          <a:prstGeom prst="rect">
            <a:avLst/>
          </a:prstGeom>
        </p:spPr>
      </p:pic>
      <p:pic>
        <p:nvPicPr>
          <p:cNvPr id="962398656" name="" hidden="0"/>
          <p:cNvPicPr>
            <a:picLocks noChangeAspect="1"/>
          </p:cNvPicPr>
          <p:nvPr isPhoto="0" userDrawn="0"/>
        </p:nvPicPr>
        <p:blipFill>
          <a:blip r:embed="rId5"/>
          <a:stretch/>
        </p:blipFill>
        <p:spPr bwMode="auto">
          <a:xfrm flipH="0" flipV="0">
            <a:off x="4373095" y="2420672"/>
            <a:ext cx="4493704" cy="224685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Titre 2" hidden="0"/>
          <p:cNvSpPr>
            <a:spLocks noGrp="1"/>
          </p:cNvSpPr>
          <p:nvPr isPhoto="0" userDrawn="0">
            <p:ph type="title" hasCustomPrompt="0"/>
          </p:nvPr>
        </p:nvSpPr>
        <p:spPr bwMode="auto"/>
        <p:txBody>
          <a:bodyPr/>
          <a:lstStyle/>
          <a:p>
            <a:pPr>
              <a:defRPr/>
            </a:pPr>
            <a:r>
              <a:rPr lang="en-GB"/>
              <a:t>Preliminary layout</a:t>
            </a:r>
            <a:endParaRPr lang="en-GB"/>
          </a:p>
        </p:txBody>
      </p:sp>
      <p:sp>
        <p:nvSpPr>
          <p:cNvPr id="2" name="Espace réservé du pied de page 1" hidden="0"/>
          <p:cNvSpPr>
            <a:spLocks noGrp="1"/>
          </p:cNvSpPr>
          <p:nvPr isPhoto="0" userDrawn="0">
            <p:ph type="ftr" sz="quarter" idx="11" hasCustomPrompt="0"/>
          </p:nvPr>
        </p:nvSpPr>
        <p:spPr bwMode="auto"/>
        <p:txBody>
          <a:bodyPr/>
          <a:lstStyle/>
          <a:p>
            <a:pPr>
              <a:defRPr/>
            </a:pPr>
            <a:r>
              <a:rPr/>
              <a:t>BGV integration meeting</a:t>
            </a:r>
            <a:endParaRPr/>
          </a:p>
        </p:txBody>
      </p:sp>
      <p:sp>
        <p:nvSpPr>
          <p:cNvPr id="4" name="Espace réservé du numéro de diapositive 3" hidden="0"/>
          <p:cNvSpPr>
            <a:spLocks noGrp="1"/>
          </p:cNvSpPr>
          <p:nvPr isPhoto="0" userDrawn="0">
            <p:ph type="sldNum" sz="quarter" idx="12" hasCustomPrompt="0"/>
          </p:nvPr>
        </p:nvSpPr>
        <p:spPr bwMode="auto"/>
        <p:txBody>
          <a:bodyPr/>
          <a:lstStyle/>
          <a:p>
            <a:pPr>
              <a:defRPr/>
            </a:pPr>
            <a:fld id="{BFDCA1C4-9514-7B4F-976F-D92F7E296653}" type="slidenum">
              <a:rPr lang="fr-FR"/>
              <a:t>6</a:t>
            </a:fld>
            <a:endParaRPr lang="fr-FR"/>
          </a:p>
        </p:txBody>
      </p:sp>
      <p:pic>
        <p:nvPicPr>
          <p:cNvPr id="7" name="Image 6" descr="CERN-logo_outline.jpg" hidden="0"/>
          <p:cNvPicPr>
            <a:picLocks noChangeAspect="1"/>
          </p:cNvPicPr>
          <p:nvPr isPhoto="0" userDrawn="0"/>
        </p:nvPicPr>
        <p:blipFill>
          <a:blip r:embed="rId2"/>
          <a:stretch/>
        </p:blipFill>
        <p:spPr bwMode="auto">
          <a:xfrm>
            <a:off x="1434150" y="4563939"/>
            <a:ext cx="486863" cy="478800"/>
          </a:xfrm>
          <a:prstGeom prst="rect">
            <a:avLst/>
          </a:prstGeom>
        </p:spPr>
      </p:pic>
      <p:pic>
        <p:nvPicPr>
          <p:cNvPr id="2132254076" name="" hidden="0"/>
          <p:cNvPicPr>
            <a:picLocks noChangeAspect="1"/>
          </p:cNvPicPr>
          <p:nvPr isPhoto="0" userDrawn="0"/>
        </p:nvPicPr>
        <p:blipFill>
          <a:blip r:embed="rId3"/>
          <a:stretch/>
        </p:blipFill>
        <p:spPr bwMode="auto">
          <a:xfrm flipH="0" flipV="0">
            <a:off x="3820562" y="49920"/>
            <a:ext cx="5272767" cy="2976562"/>
          </a:xfrm>
          <a:prstGeom prst="rect">
            <a:avLst/>
          </a:prstGeom>
        </p:spPr>
      </p:pic>
      <p:sp>
        <p:nvSpPr>
          <p:cNvPr id="426611873" name="" hidden="0"/>
          <p:cNvSpPr txBox="1"/>
          <p:nvPr isPhoto="0" userDrawn="0"/>
        </p:nvSpPr>
        <p:spPr bwMode="auto">
          <a:xfrm flipH="0" flipV="0">
            <a:off x="5218499" y="1097737"/>
            <a:ext cx="1854296" cy="2438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000"/>
              <a:t>Demonstrator</a:t>
            </a:r>
            <a:endParaRPr sz="1000"/>
          </a:p>
        </p:txBody>
      </p:sp>
      <p:sp>
        <p:nvSpPr>
          <p:cNvPr id="328642456" name="" hidden="0"/>
          <p:cNvSpPr txBox="1"/>
          <p:nvPr isPhoto="0" userDrawn="0"/>
        </p:nvSpPr>
        <p:spPr bwMode="auto">
          <a:xfrm flipH="0" flipV="0">
            <a:off x="6345344" y="1538201"/>
            <a:ext cx="1122697" cy="2438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000"/>
              <a:t>Future BGV</a:t>
            </a:r>
            <a:endParaRPr sz="1000"/>
          </a:p>
        </p:txBody>
      </p:sp>
      <p:sp>
        <p:nvSpPr>
          <p:cNvPr id="699031725" name="" hidden="0"/>
          <p:cNvSpPr txBox="1"/>
          <p:nvPr isPhoto="0" userDrawn="0"/>
        </p:nvSpPr>
        <p:spPr bwMode="auto">
          <a:xfrm flipH="0" flipV="0">
            <a:off x="375066" y="690585"/>
            <a:ext cx="2754995" cy="24384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just">
              <a:defRPr/>
            </a:pPr>
            <a:r>
              <a:rPr sz="1100">
                <a:solidFill>
                  <a:schemeClr val="accent5"/>
                </a:solidFill>
              </a:rPr>
              <a:t>The beam chamber layout has been modified compared to the demonstrator device:</a:t>
            </a:r>
            <a:endParaRPr sz="1100">
              <a:solidFill>
                <a:schemeClr val="accent5"/>
              </a:solidFill>
            </a:endParaRPr>
          </a:p>
          <a:p>
            <a:pPr marL="217793" indent="-217793" algn="just">
              <a:buFont typeface="Arial"/>
              <a:buChar char="•"/>
              <a:defRPr/>
            </a:pPr>
            <a:r>
              <a:rPr sz="1100">
                <a:solidFill>
                  <a:srgbClr val="7030A0"/>
                </a:solidFill>
              </a:rPr>
              <a:t>Smaller aperture of the downstream small radius beam pipe</a:t>
            </a:r>
            <a:r>
              <a:rPr sz="1100">
                <a:solidFill>
                  <a:schemeClr val="accent5"/>
                </a:solidFill>
              </a:rPr>
              <a:t> to maximise track acceptance</a:t>
            </a:r>
            <a:endParaRPr sz="1100">
              <a:solidFill>
                <a:schemeClr val="accent5"/>
              </a:solidFill>
            </a:endParaRPr>
          </a:p>
          <a:p>
            <a:pPr marL="217793" indent="-217793" algn="just">
              <a:buFont typeface="Arial"/>
              <a:buChar char="•"/>
              <a:defRPr/>
            </a:pPr>
            <a:r>
              <a:rPr sz="1100">
                <a:solidFill>
                  <a:schemeClr val="accent3"/>
                </a:solidFill>
              </a:rPr>
              <a:t>Smaller gas tank diameter</a:t>
            </a:r>
            <a:r>
              <a:rPr sz="1100">
                <a:solidFill>
                  <a:schemeClr val="accent5"/>
                </a:solidFill>
              </a:rPr>
              <a:t> to reduce beam-coupling impedance</a:t>
            </a:r>
            <a:endParaRPr sz="1100">
              <a:solidFill>
                <a:schemeClr val="accent5"/>
              </a:solidFill>
            </a:endParaRPr>
          </a:p>
          <a:p>
            <a:pPr marL="217793" indent="-217793" algn="just">
              <a:buFont typeface="Arial"/>
              <a:buChar char="•"/>
              <a:defRPr/>
            </a:pPr>
            <a:r>
              <a:rPr sz="1100">
                <a:solidFill>
                  <a:srgbClr val="0070C0"/>
                </a:solidFill>
              </a:rPr>
              <a:t>Shorter total length (upstream taper, distance between pumps)</a:t>
            </a:r>
            <a:r>
              <a:rPr sz="1100">
                <a:solidFill>
                  <a:schemeClr val="accent5"/>
                </a:solidFill>
              </a:rPr>
              <a:t>, to fit into the new B1-BGV location and reduce the radiations due to the longitudinal gas density profile tails.</a:t>
            </a:r>
            <a:endParaRPr sz="1100">
              <a:solidFill>
                <a:schemeClr val="accent5"/>
              </a:solidFill>
            </a:endParaRPr>
          </a:p>
          <a:p>
            <a:pPr marL="217793" indent="-217793" algn="just">
              <a:buFont typeface="Arial"/>
              <a:buChar char="•"/>
              <a:defRPr/>
            </a:pPr>
            <a:endParaRPr sz="1100">
              <a:solidFill>
                <a:schemeClr val="accent5"/>
              </a:solidFill>
            </a:endParaRPr>
          </a:p>
        </p:txBody>
      </p:sp>
      <p:graphicFrame>
        <p:nvGraphicFramePr>
          <p:cNvPr id="379925216" name="" hidden="0"/>
          <p:cNvGraphicFramePr>
            <a:graphicFrameLocks xmlns:a="http://schemas.openxmlformats.org/drawingml/2006/main"/>
          </p:cNvGraphicFramePr>
          <p:nvPr isPhoto="0" userDrawn="0"/>
        </p:nvGraphicFramePr>
        <p:xfrm>
          <a:off x="163677" y="3026481"/>
          <a:ext cx="8816644" cy="1381759"/>
        </p:xfrm>
        <a:graphic>
          <a:graphicData uri="http://schemas.openxmlformats.org/drawingml/2006/table">
            <a:tbl>
              <a:tblPr firstRow="1" firstCol="0" lastRow="0" lastCol="0" bandRow="1" bandCol="0">
                <a:tableStyleId>{C8FAE8E7-8751-D325-7B6C-893B87842164}</a:tableStyleId>
              </a:tblPr>
              <a:tblGrid>
                <a:gridCol w="900000"/>
                <a:gridCol w="900000"/>
                <a:gridCol w="630000"/>
                <a:gridCol w="720000"/>
                <a:gridCol w="711973"/>
                <a:gridCol w="823661"/>
                <a:gridCol w="823662"/>
                <a:gridCol w="823662"/>
                <a:gridCol w="687039"/>
                <a:gridCol w="960283"/>
                <a:gridCol w="823662"/>
              </a:tblGrid>
              <a:tr h="314840">
                <a:tc>
                  <a:txBody>
                    <a:bodyPr/>
                    <a:p>
                      <a:pPr algn="ctr">
                        <a:defRPr/>
                      </a:pPr>
                      <a:endParaRPr sz="900"/>
                    </a:p>
                  </a:txBody>
                  <a:tcPr/>
                </a:tc>
                <a:tc>
                  <a:txBody>
                    <a:bodyPr/>
                    <a:p>
                      <a:pPr>
                        <a:defRPr/>
                      </a:pPr>
                      <a:endParaRPr sz="900"/>
                    </a:p>
                  </a:txBody>
                  <a:tcPr/>
                </a:tc>
                <a:tc>
                  <a:txBody>
                    <a:bodyPr/>
                    <a:p>
                      <a:pPr algn="ctr">
                        <a:defRPr/>
                      </a:pPr>
                      <a:r>
                        <a:rPr sz="900"/>
                        <a:t>Cone 1</a:t>
                      </a:r>
                      <a:endParaRPr sz="900"/>
                    </a:p>
                  </a:txBody>
                  <a:tcPr/>
                </a:tc>
                <a:tc>
                  <a:txBody>
                    <a:bodyPr/>
                    <a:p>
                      <a:pPr algn="ctr">
                        <a:defRPr/>
                      </a:pPr>
                      <a:r>
                        <a:rPr sz="900"/>
                        <a:t>Upstream chamber</a:t>
                      </a:r>
                      <a:endParaRPr sz="900"/>
                    </a:p>
                  </a:txBody>
                  <a:tcPr/>
                </a:tc>
                <a:tc>
                  <a:txBody>
                    <a:bodyPr/>
                    <a:p>
                      <a:pPr algn="ctr">
                        <a:defRPr/>
                      </a:pPr>
                      <a:r>
                        <a:rPr sz="900"/>
                        <a:t>Upstream taper</a:t>
                      </a:r>
                      <a:endParaRPr sz="900"/>
                    </a:p>
                  </a:txBody>
                  <a:tcPr>
                    <a:lnR w="12699" algn="ctr">
                      <a:solidFill>
                        <a:srgbClr val="000000"/>
                      </a:solidFill>
                    </a:lnR>
                  </a:tcPr>
                </a:tc>
                <a:tc>
                  <a:txBody>
                    <a:bodyPr/>
                    <a:p>
                      <a:pPr algn="ctr">
                        <a:defRPr/>
                      </a:pPr>
                      <a:r>
                        <a:rPr sz="900"/>
                        <a:t>Tank cylinder</a:t>
                      </a:r>
                      <a:endParaRPr sz="900"/>
                    </a:p>
                  </a:txBody>
                  <a:tcPr>
                    <a:lnL w="12699" algn="ctr">
                      <a:solidFill>
                        <a:srgbClr val="000000"/>
                      </a:solidFill>
                    </a:lnL>
                    <a:lnR w="12699" algn="ctr">
                      <a:solidFill>
                        <a:srgbClr val="000000"/>
                      </a:solidFill>
                    </a:lnR>
                    <a:lnT w="12699" algn="ctr">
                      <a:solidFill>
                        <a:srgbClr val="000000"/>
                      </a:solidFill>
                    </a:lnT>
                  </a:tcPr>
                </a:tc>
                <a:tc>
                  <a:txBody>
                    <a:bodyPr/>
                    <a:p>
                      <a:pPr algn="ctr">
                        <a:defRPr/>
                      </a:pPr>
                      <a:r>
                        <a:rPr sz="900"/>
                        <a:t>Exit window</a:t>
                      </a:r>
                      <a:endParaRPr sz="900"/>
                    </a:p>
                  </a:txBody>
                  <a:tcPr>
                    <a:lnL w="12699" algn="ctr">
                      <a:solidFill>
                        <a:srgbClr val="000000"/>
                      </a:solidFill>
                    </a:lnL>
                    <a:lnR w="12699" algn="ctr">
                      <a:solidFill>
                        <a:srgbClr val="000000"/>
                      </a:solidFill>
                    </a:lnR>
                  </a:tcPr>
                </a:tc>
                <a:tc>
                  <a:txBody>
                    <a:bodyPr/>
                    <a:p>
                      <a:pPr algn="ctr">
                        <a:defRPr/>
                      </a:pPr>
                      <a:r>
                        <a:rPr sz="900"/>
                        <a:t>Detectors beam pipe</a:t>
                      </a:r>
                      <a:endParaRPr sz="900"/>
                    </a:p>
                  </a:txBody>
                  <a:tcPr>
                    <a:lnL w="12699" algn="ctr">
                      <a:solidFill>
                        <a:srgbClr val="000000"/>
                      </a:solidFill>
                    </a:lnL>
                    <a:lnR w="12699" algn="ctr">
                      <a:solidFill>
                        <a:srgbClr val="000000"/>
                      </a:solidFill>
                    </a:lnR>
                    <a:lnT w="12699" algn="ctr">
                      <a:solidFill>
                        <a:srgbClr val="000000"/>
                      </a:solidFill>
                    </a:lnT>
                  </a:tcPr>
                </a:tc>
                <a:tc>
                  <a:txBody>
                    <a:bodyPr/>
                    <a:p>
                      <a:pPr algn="ctr">
                        <a:defRPr/>
                      </a:pPr>
                      <a:r>
                        <a:rPr sz="900"/>
                        <a:t>Cone 2</a:t>
                      </a:r>
                      <a:endParaRPr sz="900"/>
                    </a:p>
                  </a:txBody>
                  <a:tcPr>
                    <a:lnL w="12699" algn="ctr">
                      <a:solidFill>
                        <a:srgbClr val="000000"/>
                      </a:solidFill>
                    </a:lnL>
                  </a:tcPr>
                </a:tc>
                <a:tc>
                  <a:txBody>
                    <a:bodyPr/>
                    <a:p>
                      <a:pPr algn="ctr">
                        <a:defRPr/>
                      </a:pPr>
                      <a:r>
                        <a:rPr sz="900"/>
                        <a:t>Transition beam pipe</a:t>
                      </a:r>
                      <a:endParaRPr sz="900"/>
                    </a:p>
                  </a:txBody>
                  <a:tcPr/>
                </a:tc>
                <a:tc>
                  <a:txBody>
                    <a:bodyPr/>
                    <a:p>
                      <a:pPr algn="ctr">
                        <a:defRPr/>
                      </a:pPr>
                      <a:r>
                        <a:rPr sz="900"/>
                        <a:t>Cone 3</a:t>
                      </a:r>
                      <a:endParaRPr sz="900"/>
                    </a:p>
                  </a:txBody>
                  <a:tcPr/>
                </a:tc>
              </a:tr>
              <a:tr h="176140">
                <a:tc rowSpan="2">
                  <a:txBody>
                    <a:bodyPr/>
                    <a:p>
                      <a:pPr algn="ctr">
                        <a:defRPr/>
                      </a:pPr>
                      <a:r>
                        <a:rPr sz="900"/>
                        <a:t>Demonstrator</a:t>
                      </a:r>
                      <a:endParaRPr sz="900"/>
                    </a:p>
                  </a:txBody>
                  <a:tcPr/>
                </a:tc>
                <a:tc>
                  <a:txBody>
                    <a:bodyPr/>
                    <a:p>
                      <a:pPr>
                        <a:defRPr/>
                      </a:pPr>
                      <a:r>
                        <a:rPr sz="900"/>
                        <a:t>ID (mm)</a:t>
                      </a:r>
                      <a:endParaRPr sz="900"/>
                    </a:p>
                  </a:txBody>
                  <a:tcPr/>
                </a:tc>
                <a:tc>
                  <a:txBody>
                    <a:bodyPr/>
                    <a:p>
                      <a:pPr algn="ctr">
                        <a:defRPr/>
                      </a:pPr>
                      <a:endParaRPr sz="900"/>
                    </a:p>
                  </a:txBody>
                  <a:tcPr/>
                </a:tc>
                <a:tc>
                  <a:txBody>
                    <a:bodyPr/>
                    <a:p>
                      <a:pPr algn="ctr">
                        <a:defRPr/>
                      </a:pPr>
                      <a:r>
                        <a:rPr lang="en-GB" sz="900" b="0" i="0" u="none" strike="noStrike" cap="none" spc="0">
                          <a:solidFill>
                            <a:schemeClr val="dk1"/>
                          </a:solidFill>
                          <a:latin typeface="Arial"/>
                          <a:ea typeface="Arial"/>
                          <a:cs typeface="Arial"/>
                        </a:rPr>
                        <a:t>52</a:t>
                      </a:r>
                      <a:endParaRPr sz="900"/>
                    </a:p>
                  </a:txBody>
                  <a:tcPr/>
                </a:tc>
                <a:tc>
                  <a:txBody>
                    <a:bodyPr/>
                    <a:p>
                      <a:pPr algn="ctr">
                        <a:defRPr/>
                      </a:pPr>
                      <a:endParaRPr sz="900"/>
                    </a:p>
                  </a:txBody>
                  <a:tcPr>
                    <a:lnR w="12699" algn="ctr">
                      <a:solidFill>
                        <a:srgbClr val="000000"/>
                      </a:solidFill>
                    </a:lnR>
                  </a:tcPr>
                </a:tc>
                <a:tc>
                  <a:txBody>
                    <a:bodyPr/>
                    <a:p>
                      <a:pPr algn="ctr">
                        <a:defRPr/>
                      </a:pPr>
                      <a:r>
                        <a:rPr sz="900"/>
                        <a:t>212</a:t>
                      </a:r>
                      <a:endParaRPr sz="900"/>
                    </a:p>
                  </a:txBody>
                  <a:tcPr>
                    <a:lnL w="12699" algn="ctr">
                      <a:solidFill>
                        <a:srgbClr val="000000"/>
                      </a:solidFill>
                    </a:lnL>
                    <a:lnR w="12699" algn="ctr">
                      <a:solidFill>
                        <a:srgbClr val="000000"/>
                      </a:solidFill>
                    </a:lnR>
                  </a:tcPr>
                </a:tc>
                <a:tc>
                  <a:txBody>
                    <a:bodyPr/>
                    <a:p>
                      <a:pPr algn="ctr">
                        <a:defRPr/>
                      </a:pPr>
                      <a:endParaRPr sz="900"/>
                    </a:p>
                  </a:txBody>
                  <a:tcPr>
                    <a:lnL w="12699" algn="ctr">
                      <a:solidFill>
                        <a:srgbClr val="000000"/>
                      </a:solidFill>
                    </a:lnL>
                    <a:lnR w="12699" algn="ctr">
                      <a:solidFill>
                        <a:srgbClr val="000000"/>
                      </a:solidFill>
                    </a:lnR>
                  </a:tcPr>
                </a:tc>
                <a:tc>
                  <a:txBody>
                    <a:bodyPr/>
                    <a:p>
                      <a:pPr algn="ctr">
                        <a:defRPr/>
                      </a:pPr>
                      <a:r>
                        <a:rPr sz="900"/>
                        <a:t>52</a:t>
                      </a:r>
                      <a:endParaRPr sz="900"/>
                    </a:p>
                  </a:txBody>
                  <a:tcPr>
                    <a:lnL w="12699" algn="ctr">
                      <a:solidFill>
                        <a:srgbClr val="000000"/>
                      </a:solidFill>
                    </a:lnL>
                    <a:lnR w="12699" algn="ctr">
                      <a:solidFill>
                        <a:srgbClr val="000000"/>
                      </a:solidFill>
                    </a:lnR>
                  </a:tcPr>
                </a:tc>
                <a:tc>
                  <a:txBody>
                    <a:bodyPr/>
                    <a:p>
                      <a:pPr algn="ctr">
                        <a:defRPr/>
                      </a:pPr>
                      <a:endParaRPr sz="900"/>
                    </a:p>
                  </a:txBody>
                  <a:tcPr>
                    <a:lnL w="12699" algn="ctr">
                      <a:solidFill>
                        <a:srgbClr val="000000"/>
                      </a:solidFill>
                    </a:lnL>
                  </a:tcPr>
                </a:tc>
                <a:tc>
                  <a:txBody>
                    <a:bodyPr/>
                    <a:p>
                      <a:pPr algn="ctr">
                        <a:defRPr/>
                      </a:pPr>
                      <a:r>
                        <a:rPr sz="900"/>
                        <a:t>58</a:t>
                      </a:r>
                      <a:endParaRPr sz="900"/>
                    </a:p>
                  </a:txBody>
                  <a:tcPr/>
                </a:tc>
                <a:tc>
                  <a:txBody>
                    <a:bodyPr/>
                    <a:p>
                      <a:pPr algn="ctr">
                        <a:defRPr/>
                      </a:pPr>
                      <a:endParaRPr sz="900"/>
                    </a:p>
                  </a:txBody>
                  <a:tcPr/>
                </a:tc>
              </a:tr>
              <a:tr h="176140">
                <a:tc vMerge="1">
                  <a:txBody>
                    <a:bodyPr/>
                    <a:p>
                      <a:pPr>
                        <a:defRPr/>
                      </a:pPr>
                      <a:endParaRPr/>
                    </a:p>
                  </a:txBody>
                  <a:tcPr/>
                </a:tc>
                <a:tc>
                  <a:txBody>
                    <a:bodyPr/>
                    <a:p>
                      <a:pPr>
                        <a:defRPr/>
                      </a:pPr>
                      <a:r>
                        <a:rPr sz="900"/>
                        <a:t>length (mm)</a:t>
                      </a:r>
                      <a:endParaRPr sz="900"/>
                    </a:p>
                  </a:txBody>
                  <a:tcPr/>
                </a:tc>
                <a:tc>
                  <a:txBody>
                    <a:bodyPr/>
                    <a:p>
                      <a:pPr algn="ctr">
                        <a:defRPr/>
                      </a:pPr>
                      <a:r>
                        <a:rPr sz="900"/>
                        <a:t>48</a:t>
                      </a:r>
                      <a:endParaRPr sz="900"/>
                    </a:p>
                  </a:txBody>
                  <a:tcPr/>
                </a:tc>
                <a:tc>
                  <a:txBody>
                    <a:bodyPr/>
                    <a:p>
                      <a:pPr algn="ctr">
                        <a:defRPr/>
                      </a:pPr>
                      <a:r>
                        <a:rPr sz="900"/>
                        <a:t>1108</a:t>
                      </a:r>
                      <a:endParaRPr sz="900"/>
                    </a:p>
                  </a:txBody>
                  <a:tcPr/>
                </a:tc>
                <a:tc>
                  <a:txBody>
                    <a:bodyPr/>
                    <a:p>
                      <a:pPr algn="ctr">
                        <a:defRPr/>
                      </a:pPr>
                      <a:r>
                        <a:rPr sz="900"/>
                        <a:t>815</a:t>
                      </a:r>
                      <a:endParaRPr sz="900"/>
                    </a:p>
                  </a:txBody>
                  <a:tcPr>
                    <a:lnR w="12699" algn="ctr">
                      <a:solidFill>
                        <a:srgbClr val="000000"/>
                      </a:solidFill>
                    </a:lnR>
                  </a:tcPr>
                </a:tc>
                <a:tc>
                  <a:txBody>
                    <a:bodyPr/>
                    <a:p>
                      <a:pPr algn="ctr">
                        <a:defRPr/>
                      </a:pPr>
                      <a:r>
                        <a:rPr sz="900"/>
                        <a:t>1185</a:t>
                      </a:r>
                      <a:endParaRPr sz="900"/>
                    </a:p>
                  </a:txBody>
                  <a:tcPr>
                    <a:lnL w="12699" algn="ctr">
                      <a:solidFill>
                        <a:srgbClr val="000000"/>
                      </a:solidFill>
                    </a:lnL>
                    <a:lnR w="12699" algn="ctr">
                      <a:solidFill>
                        <a:srgbClr val="000000"/>
                      </a:solidFill>
                    </a:lnR>
                  </a:tcPr>
                </a:tc>
                <a:tc>
                  <a:txBody>
                    <a:bodyPr/>
                    <a:p>
                      <a:pPr algn="ctr">
                        <a:defRPr/>
                      </a:pPr>
                      <a:r>
                        <a:rPr sz="900"/>
                        <a:t>50</a:t>
                      </a:r>
                      <a:endParaRPr sz="900"/>
                    </a:p>
                  </a:txBody>
                  <a:tcPr>
                    <a:lnL w="12699" algn="ctr">
                      <a:solidFill>
                        <a:srgbClr val="000000"/>
                      </a:solidFill>
                    </a:lnL>
                    <a:lnR w="12699" algn="ctr">
                      <a:solidFill>
                        <a:srgbClr val="000000"/>
                      </a:solidFill>
                    </a:lnR>
                  </a:tcPr>
                </a:tc>
                <a:tc>
                  <a:txBody>
                    <a:bodyPr/>
                    <a:p>
                      <a:pPr algn="ctr">
                        <a:defRPr/>
                      </a:pPr>
                      <a:r>
                        <a:rPr sz="900"/>
                        <a:t>251</a:t>
                      </a:r>
                      <a:endParaRPr sz="900"/>
                    </a:p>
                  </a:txBody>
                  <a:tcPr>
                    <a:lnL w="12699" algn="ctr">
                      <a:solidFill>
                        <a:srgbClr val="000000"/>
                      </a:solidFill>
                    </a:lnL>
                    <a:lnR w="12699" algn="ctr">
                      <a:solidFill>
                        <a:srgbClr val="000000"/>
                      </a:solidFill>
                    </a:lnR>
                  </a:tcPr>
                </a:tc>
                <a:tc>
                  <a:txBody>
                    <a:bodyPr/>
                    <a:p>
                      <a:pPr algn="ctr">
                        <a:defRPr/>
                      </a:pPr>
                      <a:r>
                        <a:rPr sz="900"/>
                        <a:t>12</a:t>
                      </a:r>
                      <a:endParaRPr sz="900"/>
                    </a:p>
                  </a:txBody>
                  <a:tcPr>
                    <a:lnL w="12699" algn="ctr">
                      <a:solidFill>
                        <a:srgbClr val="000000"/>
                      </a:solidFill>
                    </a:lnL>
                  </a:tcPr>
                </a:tc>
                <a:tc>
                  <a:txBody>
                    <a:bodyPr/>
                    <a:p>
                      <a:pPr algn="ctr">
                        <a:defRPr/>
                      </a:pPr>
                      <a:r>
                        <a:rPr sz="900"/>
                        <a:t>988</a:t>
                      </a:r>
                      <a:endParaRPr sz="900"/>
                    </a:p>
                  </a:txBody>
                  <a:tcPr/>
                </a:tc>
                <a:tc>
                  <a:txBody>
                    <a:bodyPr/>
                    <a:p>
                      <a:pPr algn="ctr">
                        <a:defRPr/>
                      </a:pPr>
                      <a:r>
                        <a:rPr sz="900"/>
                        <a:t>44</a:t>
                      </a:r>
                      <a:endParaRPr sz="900"/>
                    </a:p>
                  </a:txBody>
                  <a:tcPr/>
                </a:tc>
              </a:tr>
              <a:tr h="176140">
                <a:tc rowSpan="2">
                  <a:txBody>
                    <a:bodyPr/>
                    <a:p>
                      <a:pPr algn="ctr">
                        <a:defRPr/>
                      </a:pPr>
                      <a:r>
                        <a:rPr sz="900"/>
                        <a:t>Future BGV</a:t>
                      </a:r>
                      <a:endParaRPr sz="900"/>
                    </a:p>
                    <a:p>
                      <a:pPr algn="ctr">
                        <a:defRPr/>
                      </a:pPr>
                      <a:endParaRPr sz="900"/>
                    </a:p>
                  </a:txBody>
                  <a:tcPr/>
                </a:tc>
                <a:tc>
                  <a:txBody>
                    <a:bodyPr/>
                    <a:p>
                      <a:pPr>
                        <a:defRPr/>
                      </a:pPr>
                      <a:r>
                        <a:rPr sz="900"/>
                        <a:t>ID (mm)</a:t>
                      </a:r>
                      <a:endParaRPr sz="900"/>
                    </a:p>
                  </a:txBody>
                  <a:tcPr/>
                </a:tc>
                <a:tc>
                  <a:txBody>
                    <a:bodyPr/>
                    <a:p>
                      <a:pPr algn="ctr">
                        <a:defRPr/>
                      </a:pPr>
                      <a:endParaRPr sz="900"/>
                    </a:p>
                  </a:txBody>
                  <a:tcPr/>
                </a:tc>
                <a:tc>
                  <a:txBody>
                    <a:bodyPr/>
                    <a:p>
                      <a:pPr algn="ctr">
                        <a:defRPr/>
                      </a:pPr>
                      <a:r>
                        <a:rPr sz="900"/>
                        <a:t>50</a:t>
                      </a:r>
                      <a:endParaRPr sz="900"/>
                    </a:p>
                  </a:txBody>
                  <a:tcPr/>
                </a:tc>
                <a:tc>
                  <a:txBody>
                    <a:bodyPr/>
                    <a:p>
                      <a:pPr algn="ctr">
                        <a:defRPr/>
                      </a:pPr>
                      <a:endParaRPr sz="900"/>
                    </a:p>
                  </a:txBody>
                  <a:tcPr>
                    <a:lnR w="12699" algn="ctr">
                      <a:solidFill>
                        <a:srgbClr val="000000"/>
                      </a:solidFill>
                    </a:lnR>
                  </a:tcPr>
                </a:tc>
                <a:tc>
                  <a:txBody>
                    <a:bodyPr/>
                    <a:p>
                      <a:pPr algn="ctr">
                        <a:defRPr/>
                      </a:pPr>
                      <a:r>
                        <a:rPr sz="900" b="1">
                          <a:solidFill>
                            <a:schemeClr val="accent3"/>
                          </a:solidFill>
                        </a:rPr>
                        <a:t>130</a:t>
                      </a:r>
                      <a:endParaRPr sz="900">
                        <a:solidFill>
                          <a:srgbClr val="002060"/>
                        </a:solidFill>
                      </a:endParaRPr>
                    </a:p>
                  </a:txBody>
                  <a:tcPr>
                    <a:lnL w="12699" algn="ctr">
                      <a:solidFill>
                        <a:srgbClr val="000000"/>
                      </a:solidFill>
                    </a:lnL>
                    <a:lnR w="12699" algn="ctr">
                      <a:solidFill>
                        <a:srgbClr val="000000"/>
                      </a:solidFill>
                    </a:lnR>
                  </a:tcPr>
                </a:tc>
                <a:tc>
                  <a:txBody>
                    <a:bodyPr/>
                    <a:p>
                      <a:pPr algn="ctr">
                        <a:defRPr/>
                      </a:pPr>
                      <a:endParaRPr sz="900"/>
                    </a:p>
                  </a:txBody>
                  <a:tcPr>
                    <a:lnL w="12699" algn="ctr">
                      <a:solidFill>
                        <a:srgbClr val="000000"/>
                      </a:solidFill>
                    </a:lnL>
                    <a:lnR w="12699" algn="ctr">
                      <a:solidFill>
                        <a:srgbClr val="000000"/>
                      </a:solidFill>
                    </a:lnR>
                  </a:tcPr>
                </a:tc>
                <a:tc>
                  <a:txBody>
                    <a:bodyPr/>
                    <a:p>
                      <a:pPr algn="ctr">
                        <a:defRPr/>
                      </a:pPr>
                      <a:r>
                        <a:rPr sz="900" b="1">
                          <a:solidFill>
                            <a:srgbClr val="7030A0"/>
                          </a:solidFill>
                        </a:rPr>
                        <a:t>45</a:t>
                      </a:r>
                      <a:endParaRPr sz="900">
                        <a:solidFill>
                          <a:srgbClr val="7030A0"/>
                        </a:solidFill>
                      </a:endParaRPr>
                    </a:p>
                  </a:txBody>
                  <a:tcPr>
                    <a:lnL w="12699" algn="ctr">
                      <a:solidFill>
                        <a:srgbClr val="000000"/>
                      </a:solidFill>
                    </a:lnL>
                    <a:lnR w="12699" algn="ctr">
                      <a:solidFill>
                        <a:srgbClr val="000000"/>
                      </a:solidFill>
                    </a:lnR>
                  </a:tcPr>
                </a:tc>
                <a:tc>
                  <a:txBody>
                    <a:bodyPr/>
                    <a:p>
                      <a:pPr algn="ctr">
                        <a:defRPr/>
                      </a:pPr>
                      <a:endParaRPr sz="900"/>
                    </a:p>
                  </a:txBody>
                  <a:tcPr>
                    <a:lnL w="12699" algn="ctr">
                      <a:solidFill>
                        <a:srgbClr val="000000"/>
                      </a:solidFill>
                    </a:lnL>
                  </a:tcPr>
                </a:tc>
                <a:tc>
                  <a:txBody>
                    <a:bodyPr/>
                    <a:p>
                      <a:pPr algn="ctr">
                        <a:defRPr/>
                      </a:pPr>
                      <a:r>
                        <a:rPr sz="900"/>
                        <a:t>50</a:t>
                      </a:r>
                      <a:endParaRPr sz="900"/>
                    </a:p>
                  </a:txBody>
                  <a:tcPr/>
                </a:tc>
                <a:tc>
                  <a:txBody>
                    <a:bodyPr/>
                    <a:p>
                      <a:pPr algn="ctr">
                        <a:defRPr/>
                      </a:pPr>
                      <a:endParaRPr sz="900"/>
                    </a:p>
                  </a:txBody>
                  <a:tcPr/>
                </a:tc>
              </a:tr>
              <a:tr h="176140">
                <a:tc vMerge="1">
                  <a:txBody>
                    <a:bodyPr/>
                    <a:p>
                      <a:pPr>
                        <a:defRPr/>
                      </a:pPr>
                      <a:endParaRPr/>
                    </a:p>
                  </a:txBody>
                  <a:tcPr/>
                </a:tc>
                <a:tc>
                  <a:txBody>
                    <a:bodyPr/>
                    <a:p>
                      <a:pPr>
                        <a:defRPr/>
                      </a:pPr>
                      <a:r>
                        <a:rPr sz="900"/>
                        <a:t>length (mm)</a:t>
                      </a:r>
                      <a:endParaRPr sz="900"/>
                    </a:p>
                  </a:txBody>
                  <a:tcPr/>
                </a:tc>
                <a:tc>
                  <a:txBody>
                    <a:bodyPr/>
                    <a:p>
                      <a:pPr algn="ctr">
                        <a:defRPr/>
                      </a:pPr>
                      <a:r>
                        <a:rPr sz="900"/>
                        <a:t>50</a:t>
                      </a:r>
                      <a:endParaRPr sz="900"/>
                    </a:p>
                  </a:txBody>
                  <a:tcPr/>
                </a:tc>
                <a:tc>
                  <a:txBody>
                    <a:bodyPr/>
                    <a:p>
                      <a:pPr algn="ctr">
                        <a:defRPr/>
                      </a:pPr>
                      <a:r>
                        <a:rPr sz="900" b="1">
                          <a:solidFill>
                            <a:srgbClr val="0070C0"/>
                          </a:solidFill>
                        </a:rPr>
                        <a:t>250</a:t>
                      </a:r>
                      <a:endParaRPr sz="900"/>
                    </a:p>
                  </a:txBody>
                  <a:tcPr/>
                </a:tc>
                <a:tc>
                  <a:txBody>
                    <a:bodyPr/>
                    <a:p>
                      <a:pPr algn="ctr">
                        <a:defRPr/>
                      </a:pPr>
                      <a:r>
                        <a:rPr sz="900" b="1">
                          <a:solidFill>
                            <a:srgbClr val="0070C0"/>
                          </a:solidFill>
                        </a:rPr>
                        <a:t>477</a:t>
                      </a:r>
                      <a:endParaRPr sz="900"/>
                    </a:p>
                  </a:txBody>
                  <a:tcPr>
                    <a:lnR w="12699" algn="ctr">
                      <a:solidFill>
                        <a:srgbClr val="000000"/>
                      </a:solidFill>
                    </a:lnR>
                  </a:tcPr>
                </a:tc>
                <a:tc>
                  <a:txBody>
                    <a:bodyPr/>
                    <a:p>
                      <a:pPr algn="ctr">
                        <a:defRPr/>
                      </a:pPr>
                      <a:r>
                        <a:rPr sz="900"/>
                        <a:t>700</a:t>
                      </a:r>
                      <a:endParaRPr sz="900"/>
                    </a:p>
                  </a:txBody>
                  <a:tcPr>
                    <a:lnL w="12699" algn="ctr">
                      <a:solidFill>
                        <a:srgbClr val="000000"/>
                      </a:solidFill>
                    </a:lnL>
                    <a:lnR w="12699" algn="ctr">
                      <a:solidFill>
                        <a:srgbClr val="000000"/>
                      </a:solidFill>
                    </a:lnR>
                    <a:lnB w="12699" algn="ctr">
                      <a:solidFill>
                        <a:srgbClr val="000000"/>
                      </a:solidFill>
                    </a:lnB>
                  </a:tcPr>
                </a:tc>
                <a:tc>
                  <a:txBody>
                    <a:bodyPr/>
                    <a:p>
                      <a:pPr algn="ctr">
                        <a:defRPr/>
                      </a:pPr>
                      <a:r>
                        <a:rPr sz="900"/>
                        <a:t>11</a:t>
                      </a:r>
                      <a:endParaRPr sz="900"/>
                    </a:p>
                  </a:txBody>
                  <a:tcPr>
                    <a:lnL w="12699" algn="ctr">
                      <a:solidFill>
                        <a:srgbClr val="000000"/>
                      </a:solidFill>
                    </a:lnL>
                    <a:lnR w="12699" algn="ctr">
                      <a:solidFill>
                        <a:srgbClr val="000000"/>
                      </a:solidFill>
                    </a:lnR>
                  </a:tcPr>
                </a:tc>
                <a:tc>
                  <a:txBody>
                    <a:bodyPr/>
                    <a:p>
                      <a:pPr algn="ctr">
                        <a:defRPr/>
                      </a:pPr>
                      <a:r>
                        <a:rPr sz="900" b="1">
                          <a:solidFill>
                            <a:srgbClr val="0070C0"/>
                          </a:solidFill>
                        </a:rPr>
                        <a:t>200</a:t>
                      </a:r>
                      <a:endParaRPr sz="900"/>
                    </a:p>
                  </a:txBody>
                  <a:tcPr>
                    <a:lnL w="12699" algn="ctr">
                      <a:solidFill>
                        <a:srgbClr val="000000"/>
                      </a:solidFill>
                    </a:lnL>
                    <a:lnR w="12699" algn="ctr">
                      <a:solidFill>
                        <a:srgbClr val="000000"/>
                      </a:solidFill>
                    </a:lnR>
                    <a:lnB w="12699" algn="ctr">
                      <a:solidFill>
                        <a:srgbClr val="000000"/>
                      </a:solidFill>
                    </a:lnB>
                  </a:tcPr>
                </a:tc>
                <a:tc>
                  <a:txBody>
                    <a:bodyPr/>
                    <a:p>
                      <a:pPr algn="ctr">
                        <a:defRPr/>
                      </a:pPr>
                      <a:r>
                        <a:rPr sz="900"/>
                        <a:t>12</a:t>
                      </a:r>
                      <a:endParaRPr sz="900"/>
                    </a:p>
                  </a:txBody>
                  <a:tcPr>
                    <a:lnL w="12699" algn="ctr">
                      <a:solidFill>
                        <a:srgbClr val="000000"/>
                      </a:solidFill>
                    </a:lnL>
                  </a:tcPr>
                </a:tc>
                <a:tc>
                  <a:txBody>
                    <a:bodyPr/>
                    <a:p>
                      <a:pPr algn="ctr">
                        <a:defRPr/>
                      </a:pPr>
                      <a:r>
                        <a:rPr sz="900" b="1">
                          <a:solidFill>
                            <a:srgbClr val="0070C0"/>
                          </a:solidFill>
                        </a:rPr>
                        <a:t>350</a:t>
                      </a:r>
                      <a:endParaRPr sz="900"/>
                    </a:p>
                  </a:txBody>
                  <a:tcPr/>
                </a:tc>
                <a:tc>
                  <a:txBody>
                    <a:bodyPr/>
                    <a:p>
                      <a:pPr algn="ctr">
                        <a:defRPr/>
                      </a:pPr>
                      <a:r>
                        <a:rPr sz="900"/>
                        <a:t>100</a:t>
                      </a:r>
                      <a:endParaRPr sz="900"/>
                    </a:p>
                  </a:txBody>
                  <a:tcPr/>
                </a:tc>
              </a:tr>
            </a:tbl>
          </a:graphicData>
        </a:graphic>
      </p:graphicFrame>
      <p:pic>
        <p:nvPicPr>
          <p:cNvPr id="1887689987" name="" hidden="0"/>
          <p:cNvPicPr>
            <a:picLocks noChangeAspect="1"/>
          </p:cNvPicPr>
          <p:nvPr isPhoto="0" userDrawn="0"/>
        </p:nvPicPr>
        <p:blipFill>
          <a:blip r:embed="rId4"/>
          <a:srcRect l="6996" t="20087" r="0" b="27131"/>
          <a:stretch/>
        </p:blipFill>
        <p:spPr bwMode="auto">
          <a:xfrm flipH="0" flipV="0">
            <a:off x="5839324" y="1909805"/>
            <a:ext cx="2847474" cy="1027933"/>
          </a:xfrm>
          <a:prstGeom prst="rect">
            <a:avLst/>
          </a:prstGeom>
        </p:spPr>
      </p:pic>
      <p:sp>
        <p:nvSpPr>
          <p:cNvPr id="1017810363" name="" hidden="0"/>
          <p:cNvSpPr txBox="1"/>
          <p:nvPr isPhoto="0" userDrawn="0"/>
        </p:nvSpPr>
        <p:spPr bwMode="auto">
          <a:xfrm flipH="0" flipV="0">
            <a:off x="3310869" y="690586"/>
            <a:ext cx="4435080" cy="2438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l">
              <a:defRPr/>
            </a:pPr>
            <a:r>
              <a:rPr sz="1000">
                <a:solidFill>
                  <a:schemeClr val="accent5"/>
                </a:solidFill>
              </a:rPr>
              <a:t>Old and new design shown side-by-side for comparison:</a:t>
            </a:r>
            <a:endParaRPr sz="1000">
              <a:solidFill>
                <a:schemeClr val="accent5"/>
              </a:solidFill>
            </a:endParaRPr>
          </a:p>
        </p:txBody>
      </p:sp>
      <p:sp>
        <p:nvSpPr>
          <p:cNvPr id="1236026008" name="" hidden="0"/>
          <p:cNvSpPr txBox="1"/>
          <p:nvPr isPhoto="0" userDrawn="0"/>
        </p:nvSpPr>
        <p:spPr bwMode="auto">
          <a:xfrm flipH="0" flipV="0">
            <a:off x="2148385" y="4483260"/>
            <a:ext cx="5683055" cy="3962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l">
              <a:defRPr/>
            </a:pPr>
            <a:r>
              <a:rPr sz="1000">
                <a:solidFill>
                  <a:schemeClr val="accent5"/>
                </a:solidFill>
              </a:rPr>
              <a:t>+ 500mm beam pipes at each pump connection + </a:t>
            </a:r>
            <a:r>
              <a:rPr sz="1000" b="1">
                <a:solidFill>
                  <a:srgbClr val="0070C0"/>
                </a:solidFill>
              </a:rPr>
              <a:t>750mm</a:t>
            </a:r>
            <a:r>
              <a:rPr sz="1000" b="1">
                <a:solidFill>
                  <a:srgbClr val="0070C0"/>
                </a:solidFill>
              </a:rPr>
              <a:t> </a:t>
            </a:r>
            <a:r>
              <a:rPr sz="1000">
                <a:solidFill>
                  <a:schemeClr val="accent5"/>
                </a:solidFill>
              </a:rPr>
              <a:t>between pumps for the future instrument (vs. 2000mm demonstrator) -&gt; total length ~</a:t>
            </a:r>
            <a:r>
              <a:rPr sz="1000" b="1">
                <a:solidFill>
                  <a:srgbClr val="0070C0"/>
                </a:solidFill>
              </a:rPr>
              <a:t>5.5m </a:t>
            </a:r>
            <a:r>
              <a:rPr sz="1000" b="0">
                <a:solidFill>
                  <a:schemeClr val="accent5"/>
                </a:solidFill>
              </a:rPr>
              <a:t>(vs. ~10m total demonstrator length)</a:t>
            </a:r>
            <a:endParaRPr sz="1000" b="0">
              <a:solidFill>
                <a:schemeClr val="accent5"/>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52894064" name="Titre 1" hidden="0"/>
          <p:cNvSpPr>
            <a:spLocks noGrp="1"/>
          </p:cNvSpPr>
          <p:nvPr isPhoto="0" userDrawn="0">
            <p:ph type="title" hasCustomPrompt="1"/>
          </p:nvPr>
        </p:nvSpPr>
        <p:spPr bwMode="auto"/>
        <p:txBody>
          <a:bodyPr/>
          <a:lstStyle/>
          <a:p>
            <a:pPr>
              <a:defRPr/>
            </a:pPr>
            <a:r>
              <a:rPr/>
              <a:t>Preliminary layout</a:t>
            </a:r>
            <a:endParaRPr/>
          </a:p>
        </p:txBody>
      </p:sp>
      <p:sp>
        <p:nvSpPr>
          <p:cNvPr id="2104998483" name="Espace réservé du pied de page 3" hidden="0"/>
          <p:cNvSpPr>
            <a:spLocks noGrp="1"/>
          </p:cNvSpPr>
          <p:nvPr isPhoto="0" userDrawn="0">
            <p:ph type="ftr" sz="quarter" idx="11" hasCustomPrompt="0"/>
          </p:nvPr>
        </p:nvSpPr>
        <p:spPr bwMode="auto">
          <a:xfrm>
            <a:off x="1904999" y="4767261"/>
            <a:ext cx="6626999" cy="270000"/>
          </a:xfrm>
        </p:spPr>
        <p:txBody>
          <a:bodyPr/>
          <a:lstStyle/>
          <a:p>
            <a:pPr>
              <a:defRPr/>
            </a:pPr>
            <a:r>
              <a:rPr/>
              <a:t>BGV integration meeting</a:t>
            </a:r>
            <a:endParaRPr/>
          </a:p>
        </p:txBody>
      </p:sp>
      <p:sp>
        <p:nvSpPr>
          <p:cNvPr id="1027130200" name="Espace réservé du numéro de diapositive 4" hidden="0"/>
          <p:cNvSpPr>
            <a:spLocks noGrp="1"/>
          </p:cNvSpPr>
          <p:nvPr isPhoto="0" userDrawn="0">
            <p:ph type="sldNum" sz="quarter" idx="12" hasCustomPrompt="0"/>
          </p:nvPr>
        </p:nvSpPr>
        <p:spPr bwMode="auto"/>
        <p:txBody>
          <a:bodyPr/>
          <a:lstStyle/>
          <a:p>
            <a:pPr>
              <a:defRPr/>
            </a:pPr>
            <a:fld id="{4E1BA578-1DA7-C36D-E8DE-D5DA77184E07}" type="slidenum">
              <a:rPr lang="fr-FR"/>
              <a:t>7</a:t>
            </a:fld>
            <a:endParaRPr lang="fr-FR"/>
          </a:p>
        </p:txBody>
      </p:sp>
      <p:sp>
        <p:nvSpPr>
          <p:cNvPr id="1461554344" name="" hidden="0"/>
          <p:cNvSpPr txBox="1"/>
          <p:nvPr isPhoto="0" userDrawn="0"/>
        </p:nvSpPr>
        <p:spPr bwMode="auto">
          <a:xfrm flipH="0" flipV="0">
            <a:off x="375066" y="690583"/>
            <a:ext cx="2756469" cy="25911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17792" indent="-217792" algn="just">
              <a:buFont typeface="Arial"/>
              <a:buChar char="•"/>
              <a:defRPr/>
            </a:pPr>
            <a:r>
              <a:rPr sz="1100">
                <a:solidFill>
                  <a:schemeClr val="accent5"/>
                </a:solidFill>
              </a:rPr>
              <a:t>Drawing from T. Ramos Garcia</a:t>
            </a:r>
            <a:endParaRPr sz="1100">
              <a:solidFill>
                <a:schemeClr val="accent5"/>
              </a:solidFill>
            </a:endParaRPr>
          </a:p>
        </p:txBody>
      </p:sp>
      <p:pic>
        <p:nvPicPr>
          <p:cNvPr id="750735587" name="" hidden="0"/>
          <p:cNvPicPr>
            <a:picLocks noChangeAspect="1"/>
          </p:cNvPicPr>
          <p:nvPr isPhoto="0" userDrawn="0"/>
        </p:nvPicPr>
        <p:blipFill>
          <a:blip r:embed="rId2"/>
          <a:stretch/>
        </p:blipFill>
        <p:spPr bwMode="auto">
          <a:xfrm flipH="0" flipV="0">
            <a:off x="375066" y="1167712"/>
            <a:ext cx="8204790" cy="1709331"/>
          </a:xfrm>
          <a:prstGeom prst="rect">
            <a:avLst/>
          </a:prstGeom>
        </p:spPr>
      </p:pic>
      <p:cxnSp>
        <p:nvCxnSpPr>
          <p:cNvPr id="0" name="" hidden="0"/>
          <p:cNvCxnSpPr>
            <a:cxnSpLocks/>
          </p:cNvCxnSpPr>
          <p:nvPr isPhoto="0" userDrawn="0"/>
        </p:nvCxnSpPr>
        <p:spPr bwMode="auto">
          <a:xfrm flipH="1" flipV="1">
            <a:off x="6423087" y="2590633"/>
            <a:ext cx="2349837" cy="0"/>
          </a:xfrm>
          <a:prstGeom prst="line">
            <a:avLst/>
          </a:prstGeom>
          <a:ln w="19049" cap="flat" cmpd="sng" algn="ctr">
            <a:solidFill>
              <a:schemeClr val="accent1">
                <a:shade val="95000"/>
                <a:satMod val="105000"/>
              </a:schemeClr>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2038139949" name="" hidden="0"/>
          <p:cNvSpPr txBox="1"/>
          <p:nvPr isPhoto="0" userDrawn="0"/>
        </p:nvSpPr>
        <p:spPr bwMode="auto">
          <a:xfrm flipH="0" flipV="0">
            <a:off x="6449313" y="2531729"/>
            <a:ext cx="2297385" cy="30483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400">
                <a:solidFill>
                  <a:schemeClr val="bg2"/>
                </a:solidFill>
              </a:rPr>
              <a:t>Beam direction</a:t>
            </a:r>
            <a:endParaRPr sz="1400">
              <a:solidFill>
                <a:schemeClr val="bg2"/>
              </a:solidFill>
            </a:endParaRPr>
          </a:p>
        </p:txBody>
      </p:sp>
      <p:sp>
        <p:nvSpPr>
          <p:cNvPr id="475389508" name="" hidden="0"/>
          <p:cNvSpPr/>
          <p:nvPr isPhoto="0" userDrawn="0"/>
        </p:nvSpPr>
        <p:spPr bwMode="auto">
          <a:xfrm flipH="0" flipV="0">
            <a:off x="3906599" y="3508841"/>
            <a:ext cx="228804"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sp>
        <p:nvSpPr>
          <p:cNvPr id="858895537" name="" hidden="0"/>
          <p:cNvSpPr/>
          <p:nvPr isPhoto="0" userDrawn="0"/>
        </p:nvSpPr>
        <p:spPr bwMode="auto">
          <a:xfrm flipH="0" flipV="0">
            <a:off x="2974682" y="2653666"/>
            <a:ext cx="170745" cy="365795"/>
          </a:xfrm>
        </p:spPr>
        <p:txBody>
          <a:bodyPr rot="0" spcFirstLastPara="0" vertOverflow="overflow" horzOverflow="clip" vert="horz" wrap="square" lIns="91440" tIns="45720" rIns="91440" bIns="45720" numCol="1" spcCol="0" rtlCol="0" fromWordArt="0" anchor="t" anchorCtr="0" forceAA="0" upright="0" compatLnSpc="1">
            <a:prstTxWarp prst="textNoShape"/>
            <a:spAutoFit/>
          </a:bodyPr>
          <a:p>
            <a:pPr>
              <a:defRPr/>
            </a:pPr>
            <a:endParaRPr/>
          </a:p>
        </p:txBody>
      </p:sp>
      <p:pic>
        <p:nvPicPr>
          <p:cNvPr id="2100875052" name="" hidden="0"/>
          <p:cNvPicPr>
            <a:picLocks noChangeAspect="1"/>
          </p:cNvPicPr>
          <p:nvPr isPhoto="0" userDrawn="0"/>
        </p:nvPicPr>
        <p:blipFill>
          <a:blip r:embed="rId3"/>
          <a:srcRect l="0" t="0" r="50838" b="50316"/>
          <a:stretch/>
        </p:blipFill>
        <p:spPr bwMode="auto">
          <a:xfrm flipH="0" flipV="0">
            <a:off x="1176128" y="2836564"/>
            <a:ext cx="3395871" cy="1708821"/>
          </a:xfrm>
          <a:prstGeom prst="rect">
            <a:avLst/>
          </a:prstGeom>
        </p:spPr>
      </p:pic>
      <p:pic>
        <p:nvPicPr>
          <p:cNvPr id="1003638251" name="" hidden="0"/>
          <p:cNvPicPr>
            <a:picLocks noChangeAspect="1"/>
          </p:cNvPicPr>
          <p:nvPr isPhoto="0" userDrawn="0"/>
        </p:nvPicPr>
        <p:blipFill>
          <a:blip r:embed="rId4"/>
          <a:srcRect l="0" t="51399" r="50568" b="0"/>
          <a:stretch/>
        </p:blipFill>
        <p:spPr bwMode="auto">
          <a:xfrm flipH="0" flipV="0">
            <a:off x="5195556" y="2934307"/>
            <a:ext cx="3440693" cy="1684360"/>
          </a:xfrm>
          <a:prstGeom prst="rect">
            <a:avLst/>
          </a:prstGeom>
        </p:spPr>
      </p:pic>
      <p:sp>
        <p:nvSpPr>
          <p:cNvPr id="1970146927" name="" hidden="0"/>
          <p:cNvSpPr txBox="1"/>
          <p:nvPr isPhoto="0" userDrawn="0"/>
        </p:nvSpPr>
        <p:spPr bwMode="auto">
          <a:xfrm flipH="0" flipV="0">
            <a:off x="5069464" y="3940546"/>
            <a:ext cx="2297456" cy="24387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1000">
                <a:solidFill>
                  <a:schemeClr val="bg2"/>
                </a:solidFill>
              </a:rPr>
              <a:t>Beam direction</a:t>
            </a:r>
            <a:endParaRPr sz="1000">
              <a:solidFill>
                <a:schemeClr val="bg2"/>
              </a:solidFill>
            </a:endParaRPr>
          </a:p>
        </p:txBody>
      </p:sp>
      <p:cxnSp>
        <p:nvCxnSpPr>
          <p:cNvPr id="0" name="" hidden="0"/>
          <p:cNvCxnSpPr>
            <a:cxnSpLocks/>
          </p:cNvCxnSpPr>
          <p:nvPr isPhoto="0" userDrawn="0"/>
        </p:nvCxnSpPr>
        <p:spPr bwMode="auto">
          <a:xfrm flipH="0" flipV="1">
            <a:off x="5417116" y="3996575"/>
            <a:ext cx="1498786" cy="0"/>
          </a:xfrm>
          <a:prstGeom prst="line">
            <a:avLst/>
          </a:prstGeom>
          <a:ln>
            <a:tailEnd type="arrow" len="med"/>
          </a:ln>
        </p:spPr>
        <p:style>
          <a:lnRef idx="1">
            <a:schemeClr val="accent1"/>
          </a:lnRef>
          <a:fillRef idx="3">
            <a:schemeClr val="accent1"/>
          </a:fillRef>
          <a:effectRef idx="2">
            <a:schemeClr val="accent1"/>
          </a:effectRef>
          <a:fontRef idx="minor">
            <a:schemeClr val="lt1"/>
          </a:fontRef>
        </p:style>
      </p:cxnSp>
      <p:cxnSp>
        <p:nvCxnSpPr>
          <p:cNvPr id="1228966326" name="" hidden="0"/>
          <p:cNvCxnSpPr>
            <a:cxnSpLocks/>
          </p:cNvCxnSpPr>
          <p:nvPr isPhoto="0" userDrawn="0"/>
        </p:nvCxnSpPr>
        <p:spPr bwMode="auto">
          <a:xfrm flipH="0" flipV="1">
            <a:off x="2631742" y="1360065"/>
            <a:ext cx="499793" cy="0"/>
          </a:xfrm>
          <a:prstGeom prst="line">
            <a:avLst/>
          </a:prstGeom>
          <a:ln w="9525" cap="flat" cmpd="sng" algn="ctr">
            <a:solidFill>
              <a:schemeClr val="tx1"/>
            </a:solidFill>
            <a:prstDash val="solid"/>
          </a:ln>
        </p:spPr>
        <p:style>
          <a:lnRef idx="1">
            <a:schemeClr val="accent1"/>
          </a:lnRef>
          <a:fillRef idx="3">
            <a:schemeClr val="accent1"/>
          </a:fillRef>
          <a:effectRef idx="2">
            <a:schemeClr val="accent1"/>
          </a:effectRef>
          <a:fontRef idx="minor">
            <a:schemeClr val="lt1"/>
          </a:fontRef>
        </p:style>
      </p:cxnSp>
      <p:cxnSp>
        <p:nvCxnSpPr>
          <p:cNvPr id="1746630414" name="" hidden="0"/>
          <p:cNvCxnSpPr>
            <a:cxnSpLocks/>
          </p:cNvCxnSpPr>
          <p:nvPr isPhoto="0" userDrawn="0"/>
        </p:nvCxnSpPr>
        <p:spPr bwMode="auto">
          <a:xfrm flipH="0" flipV="1">
            <a:off x="3298492" y="1360065"/>
            <a:ext cx="499793" cy="0"/>
          </a:xfrm>
          <a:prstGeom prst="line">
            <a:avLst/>
          </a:prstGeom>
          <a:ln w="9525" cap="flat" cmpd="sng" algn="ctr">
            <a:solidFill>
              <a:schemeClr val="tx1"/>
            </a:solidFill>
            <a:prstDash val="solid"/>
          </a:ln>
        </p:spPr>
        <p:style>
          <a:lnRef idx="1">
            <a:schemeClr val="accent1"/>
          </a:lnRef>
          <a:fillRef idx="3">
            <a:schemeClr val="accent1"/>
          </a:fillRef>
          <a:effectRef idx="2">
            <a:schemeClr val="accent1"/>
          </a:effectRef>
          <a:fontRef idx="minor">
            <a:schemeClr val="lt1"/>
          </a:fontRef>
        </p:style>
      </p:cxnSp>
      <p:sp>
        <p:nvSpPr>
          <p:cNvPr id="468657842" name="" hidden="0"/>
          <p:cNvSpPr txBox="1"/>
          <p:nvPr isPhoto="0" userDrawn="0"/>
        </p:nvSpPr>
        <p:spPr bwMode="auto">
          <a:xfrm flipH="0" flipV="0">
            <a:off x="2568035" y="1131429"/>
            <a:ext cx="627206" cy="2286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900"/>
              <a:t>350</a:t>
            </a:r>
            <a:r>
              <a:rPr sz="900"/>
              <a:t>mm</a:t>
            </a:r>
            <a:endParaRPr sz="900"/>
          </a:p>
        </p:txBody>
      </p:sp>
      <p:sp>
        <p:nvSpPr>
          <p:cNvPr id="1420879517" name="" hidden="0"/>
          <p:cNvSpPr txBox="1"/>
          <p:nvPr isPhoto="0" userDrawn="0"/>
        </p:nvSpPr>
        <p:spPr bwMode="auto">
          <a:xfrm flipH="0" flipV="0">
            <a:off x="3234767" y="1131429"/>
            <a:ext cx="627386" cy="22863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900"/>
              <a:t>200</a:t>
            </a:r>
            <a:r>
              <a:rPr sz="900"/>
              <a:t>mm</a:t>
            </a:r>
            <a:endParaRPr sz="9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pic>
        <p:nvPicPr>
          <p:cNvPr id="1228711883" name="" hidden="0"/>
          <p:cNvPicPr>
            <a:picLocks noChangeAspect="1"/>
          </p:cNvPicPr>
          <p:nvPr isPhoto="0" userDrawn="0"/>
        </p:nvPicPr>
        <p:blipFill>
          <a:blip r:embed="rId2"/>
          <a:stretch/>
        </p:blipFill>
        <p:spPr bwMode="auto">
          <a:xfrm flipH="0" flipV="0">
            <a:off x="3226046" y="2991494"/>
            <a:ext cx="2480385" cy="1860288"/>
          </a:xfrm>
          <a:prstGeom prst="rect">
            <a:avLst/>
          </a:prstGeom>
        </p:spPr>
      </p:pic>
      <p:pic>
        <p:nvPicPr>
          <p:cNvPr id="2017707587" name="" hidden="0"/>
          <p:cNvPicPr>
            <a:picLocks noChangeAspect="1"/>
          </p:cNvPicPr>
          <p:nvPr isPhoto="0" userDrawn="0"/>
        </p:nvPicPr>
        <p:blipFill>
          <a:blip r:embed="rId3"/>
          <a:stretch/>
        </p:blipFill>
        <p:spPr bwMode="auto">
          <a:xfrm flipH="0" flipV="0">
            <a:off x="629700" y="2930643"/>
            <a:ext cx="2642658" cy="1981993"/>
          </a:xfrm>
          <a:prstGeom prst="rect">
            <a:avLst/>
          </a:prstGeom>
        </p:spPr>
      </p:pic>
      <p:sp>
        <p:nvSpPr>
          <p:cNvPr id="1840211245" name="Espace réservé du pied de page 5" hidden="0"/>
          <p:cNvSpPr>
            <a:spLocks noGrp="1"/>
          </p:cNvSpPr>
          <p:nvPr isPhoto="0" userDrawn="0">
            <p:ph type="ftr" sz="quarter" idx="11" hasCustomPrompt="0"/>
          </p:nvPr>
        </p:nvSpPr>
        <p:spPr bwMode="auto">
          <a:xfrm>
            <a:off x="1981199" y="4767261"/>
            <a:ext cx="6550799" cy="270000"/>
          </a:xfrm>
        </p:spPr>
        <p:txBody>
          <a:bodyPr/>
          <a:lstStyle/>
          <a:p>
            <a:pPr>
              <a:defRPr/>
            </a:pPr>
            <a:r>
              <a:rPr/>
              <a:t>BGV integration meeting</a:t>
            </a:r>
            <a:endParaRPr/>
          </a:p>
        </p:txBody>
      </p:sp>
      <p:sp>
        <p:nvSpPr>
          <p:cNvPr id="963385447" name="Espace réservé du numéro de diapositive 6" hidden="0"/>
          <p:cNvSpPr>
            <a:spLocks noGrp="1"/>
          </p:cNvSpPr>
          <p:nvPr isPhoto="0" userDrawn="0">
            <p:ph type="sldNum" sz="quarter" idx="12" hasCustomPrompt="0"/>
          </p:nvPr>
        </p:nvSpPr>
        <p:spPr bwMode="auto"/>
        <p:txBody>
          <a:bodyPr/>
          <a:lstStyle/>
          <a:p>
            <a:pPr>
              <a:defRPr/>
            </a:pPr>
            <a:fld id="{FCD20D11-6D7E-DC4D-52F0-DB6B79D068AD}" type="slidenum">
              <a:rPr lang="fr-FR"/>
              <a:t>8</a:t>
            </a:fld>
            <a:endParaRPr lang="fr-FR"/>
          </a:p>
        </p:txBody>
      </p:sp>
      <p:sp>
        <p:nvSpPr>
          <p:cNvPr id="1994605686" name="Titre 2" hidden="0"/>
          <p:cNvSpPr>
            <a:spLocks noGrp="1"/>
          </p:cNvSpPr>
          <p:nvPr isPhoto="0" userDrawn="0"/>
        </p:nvSpPr>
        <p:spPr bwMode="auto">
          <a:xfrm>
            <a:off x="612000" y="135000"/>
            <a:ext cx="7920000" cy="54000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Aperture profile</a:t>
            </a:r>
            <a:endParaRPr lang="en-GB"/>
          </a:p>
        </p:txBody>
      </p:sp>
      <p:sp>
        <p:nvSpPr>
          <p:cNvPr id="1520760658" name="" hidden="0"/>
          <p:cNvSpPr txBox="1"/>
          <p:nvPr isPhoto="0" userDrawn="0"/>
        </p:nvSpPr>
        <p:spPr bwMode="auto">
          <a:xfrm flipH="0" flipV="0">
            <a:off x="523531" y="705047"/>
            <a:ext cx="6527718"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83879" marR="0" indent="-283879" algn="l" defTabSz="457200">
              <a:lnSpc>
                <a:spcPct val="100000"/>
              </a:lnSpc>
              <a:spcBef>
                <a:spcPts val="0"/>
              </a:spcBef>
              <a:spcAft>
                <a:spcPts val="0"/>
              </a:spcAft>
              <a:buClr>
                <a:schemeClr val="accent6"/>
              </a:buClr>
              <a:buFont typeface="Wingdings"/>
              <a:buChar char="§"/>
              <a:defRPr/>
            </a:pPr>
            <a:r>
              <a:rPr sz="1200" strike="noStrike" cap="none" spc="0">
                <a:solidFill>
                  <a:schemeClr val="accent5"/>
                </a:solidFill>
              </a:rPr>
              <a:t>Preliminary aperture profile of B1-BGV (position can be shifted), total length ~5.5m:</a:t>
            </a:r>
            <a:endParaRPr sz="1400" strike="noStrike" cap="none" spc="0"/>
          </a:p>
        </p:txBody>
      </p:sp>
      <p:sp>
        <p:nvSpPr>
          <p:cNvPr id="761546041" name="" hidden="0"/>
          <p:cNvSpPr txBox="1"/>
          <p:nvPr isPhoto="0" userDrawn="0"/>
        </p:nvSpPr>
        <p:spPr bwMode="auto">
          <a:xfrm flipH="0" flipV="0">
            <a:off x="4782299" y="3643740"/>
            <a:ext cx="1310905" cy="1981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700">
                <a:solidFill>
                  <a:srgbClr val="00B050"/>
                </a:solidFill>
              </a:rPr>
              <a:t>aperture </a:t>
            </a:r>
            <a:r>
              <a:rPr sz="700">
                <a:solidFill>
                  <a:srgbClr val="00B050"/>
                </a:solidFill>
              </a:rPr>
              <a:t>profile</a:t>
            </a:r>
            <a:endParaRPr sz="700">
              <a:solidFill>
                <a:srgbClr val="00B050"/>
              </a:solidFill>
            </a:endParaRPr>
          </a:p>
        </p:txBody>
      </p:sp>
      <p:sp>
        <p:nvSpPr>
          <p:cNvPr id="788863220" name="" hidden="0"/>
          <p:cNvSpPr txBox="1"/>
          <p:nvPr isPhoto="0" userDrawn="0"/>
        </p:nvSpPr>
        <p:spPr bwMode="auto">
          <a:xfrm flipH="0" flipV="0">
            <a:off x="1981198" y="3404765"/>
            <a:ext cx="1139173" cy="1981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700">
                <a:solidFill>
                  <a:srgbClr val="00B050"/>
                </a:solidFill>
              </a:rPr>
              <a:t>aperture </a:t>
            </a:r>
            <a:r>
              <a:rPr sz="700">
                <a:solidFill>
                  <a:srgbClr val="00B050"/>
                </a:solidFill>
              </a:rPr>
              <a:t>profile</a:t>
            </a:r>
            <a:endParaRPr sz="700">
              <a:solidFill>
                <a:srgbClr val="00B050"/>
              </a:solidFill>
            </a:endParaRPr>
          </a:p>
        </p:txBody>
      </p:sp>
      <p:sp>
        <p:nvSpPr>
          <p:cNvPr id="176219374" name="" hidden="0"/>
          <p:cNvSpPr txBox="1"/>
          <p:nvPr isPhoto="0" userDrawn="0"/>
        </p:nvSpPr>
        <p:spPr bwMode="auto">
          <a:xfrm flipH="0" flipV="0">
            <a:off x="629702" y="4348242"/>
            <a:ext cx="2753915" cy="5791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lgn="ctr">
              <a:defRPr/>
            </a:pPr>
            <a:r>
              <a:rPr sz="700"/>
              <a:t>aperture (0.0225 m)</a:t>
            </a:r>
            <a:endParaRPr sz="700"/>
          </a:p>
          <a:p>
            <a:pPr algn="ctr">
              <a:defRPr/>
            </a:pPr>
            <a:r>
              <a:rPr sz="700"/>
              <a:t>aperture+tol. (</a:t>
            </a:r>
            <a:r>
              <a:rPr lang="en-GB" sz="700" b="0" i="0" u="none" strike="noStrike" cap="none" spc="0">
                <a:solidFill>
                  <a:schemeClr val="tx1"/>
                </a:solidFill>
                <a:latin typeface="Arial"/>
                <a:ea typeface="Arial"/>
                <a:cs typeface="Arial"/>
              </a:rPr>
              <a:t>0.0225 m + 0.015 m</a:t>
            </a:r>
            <a:r>
              <a:rPr sz="700"/>
              <a:t>)</a:t>
            </a:r>
            <a:endParaRPr sz="700"/>
          </a:p>
          <a:p>
            <a:pPr algn="ctr">
              <a:defRPr/>
            </a:pPr>
            <a:endParaRPr/>
          </a:p>
        </p:txBody>
      </p:sp>
      <p:cxnSp>
        <p:nvCxnSpPr>
          <p:cNvPr id="0" name="" hidden="0"/>
          <p:cNvCxnSpPr>
            <a:cxnSpLocks/>
          </p:cNvCxnSpPr>
          <p:nvPr isPhoto="0" userDrawn="0"/>
        </p:nvCxnSpPr>
        <p:spPr bwMode="auto">
          <a:xfrm flipH="0" flipV="1">
            <a:off x="1288020" y="4205367"/>
            <a:ext cx="0" cy="335881"/>
          </a:xfrm>
          <a:prstGeom prst="line">
            <a:avLst/>
          </a:prstGeom>
          <a:ln w="9525" cap="flat" cmpd="sng" algn="ctr">
            <a:solidFill>
              <a:schemeClr val="tx1"/>
            </a:solidFill>
            <a:prstDash val="solid"/>
            <a:tailEnd type="arrow" len="med"/>
          </a:ln>
        </p:spPr>
        <p:style>
          <a:lnRef idx="1">
            <a:schemeClr val="accent1"/>
          </a:lnRef>
          <a:fillRef idx="3">
            <a:schemeClr val="accent1"/>
          </a:fillRef>
          <a:effectRef idx="2">
            <a:schemeClr val="accent1"/>
          </a:effectRef>
          <a:fontRef idx="minor">
            <a:schemeClr val="lt1"/>
          </a:fontRef>
        </p:style>
      </p:cxnSp>
      <p:cxnSp>
        <p:nvCxnSpPr>
          <p:cNvPr id="741619157" name="" hidden="0"/>
          <p:cNvCxnSpPr>
            <a:cxnSpLocks/>
          </p:cNvCxnSpPr>
          <p:nvPr isPhoto="0" userDrawn="0"/>
        </p:nvCxnSpPr>
        <p:spPr bwMode="auto">
          <a:xfrm flipH="0" flipV="1">
            <a:off x="1573769" y="4243467"/>
            <a:ext cx="0" cy="214561"/>
          </a:xfrm>
          <a:prstGeom prst="line">
            <a:avLst/>
          </a:prstGeom>
          <a:ln w="9525" cap="flat" cmpd="sng" algn="ctr">
            <a:solidFill>
              <a:schemeClr val="tx1"/>
            </a:solidFill>
            <a:prstDash val="solid"/>
            <a:tailEnd type="arrow" len="med"/>
          </a:ln>
        </p:spPr>
        <p:style>
          <a:lnRef idx="1">
            <a:schemeClr val="accent1"/>
          </a:lnRef>
          <a:fillRef idx="3">
            <a:schemeClr val="accent1"/>
          </a:fillRef>
          <a:effectRef idx="2">
            <a:schemeClr val="accent1"/>
          </a:effectRef>
          <a:fontRef idx="minor">
            <a:schemeClr val="lt1"/>
          </a:fontRef>
        </p:style>
      </p:cxnSp>
      <p:sp>
        <p:nvSpPr>
          <p:cNvPr id="1567556950" name="" hidden="0"/>
          <p:cNvSpPr txBox="1"/>
          <p:nvPr isPhoto="0" userDrawn="0"/>
        </p:nvSpPr>
        <p:spPr bwMode="auto">
          <a:xfrm flipH="0" flipV="0">
            <a:off x="523532" y="2751037"/>
            <a:ext cx="6869156" cy="274356"/>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283878" marR="0" indent="-283878" algn="l" defTabSz="457200">
              <a:lnSpc>
                <a:spcPct val="100000"/>
              </a:lnSpc>
              <a:spcBef>
                <a:spcPts val="0"/>
              </a:spcBef>
              <a:spcAft>
                <a:spcPts val="0"/>
              </a:spcAft>
              <a:buClr>
                <a:schemeClr val="accent6"/>
              </a:buClr>
              <a:buFont typeface="Wingdings"/>
              <a:buChar char="§"/>
              <a:defRPr/>
            </a:pPr>
            <a:r>
              <a:rPr sz="1200" strike="noStrike" cap="none" spc="0">
                <a:solidFill>
                  <a:schemeClr val="accent5"/>
                </a:solidFill>
              </a:rPr>
              <a:t>Reduced-diameter beam pipe placement (preliminary: position can be shifted):</a:t>
            </a:r>
            <a:endParaRPr sz="1400" strike="noStrike" cap="none" spc="0"/>
          </a:p>
        </p:txBody>
      </p:sp>
      <p:sp>
        <p:nvSpPr>
          <p:cNvPr id="2012548315" name="" hidden="0"/>
          <p:cNvSpPr txBox="1"/>
          <p:nvPr isPhoto="0" userDrawn="0"/>
        </p:nvSpPr>
        <p:spPr bwMode="auto">
          <a:xfrm flipH="0" flipV="0">
            <a:off x="5686345" y="3121306"/>
            <a:ext cx="3117911" cy="16459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marL="184750" indent="-184750" algn="just">
              <a:buFont typeface="Arial"/>
              <a:buChar char="•"/>
              <a:defRPr/>
            </a:pPr>
            <a:r>
              <a:rPr sz="1000">
                <a:solidFill>
                  <a:schemeClr val="accent5"/>
                </a:solidFill>
              </a:rPr>
              <a:t>Plots by Riccardo de Maria (BE-ABP-LNO).</a:t>
            </a:r>
            <a:endParaRPr sz="1000">
              <a:solidFill>
                <a:schemeClr val="accent5"/>
              </a:solidFill>
            </a:endParaRPr>
          </a:p>
          <a:p>
            <a:pPr algn="just">
              <a:defRPr/>
            </a:pPr>
            <a:endParaRPr sz="800">
              <a:solidFill>
                <a:schemeClr val="accent5"/>
              </a:solidFill>
            </a:endParaRPr>
          </a:p>
          <a:p>
            <a:pPr marL="184750" indent="-184750" algn="just">
              <a:buFont typeface="Arial"/>
              <a:buChar char="•"/>
              <a:defRPr/>
            </a:pPr>
            <a:r>
              <a:rPr sz="1000" b="1">
                <a:solidFill>
                  <a:schemeClr val="accent5"/>
                </a:solidFill>
              </a:rPr>
              <a:t>Tolerance budget</a:t>
            </a:r>
            <a:r>
              <a:rPr sz="1000">
                <a:solidFill>
                  <a:schemeClr val="accent5"/>
                </a:solidFill>
              </a:rPr>
              <a:t>: </a:t>
            </a:r>
            <a:r>
              <a:rPr sz="1000" b="1">
                <a:solidFill>
                  <a:schemeClr val="accent5"/>
                </a:solidFill>
              </a:rPr>
              <a:t>1.5 mm</a:t>
            </a:r>
            <a:r>
              <a:rPr sz="1000">
                <a:solidFill>
                  <a:schemeClr val="accent5"/>
                </a:solidFill>
              </a:rPr>
              <a:t> (estimation from demonstrator page 6: </a:t>
            </a:r>
            <a:r>
              <a:rPr lang="en-GB" sz="1000" b="0" i="0" u="sng" strike="noStrike" cap="none" spc="0">
                <a:solidFill>
                  <a:schemeClr val="tx1"/>
                </a:solidFill>
                <a:latin typeface="Arial"/>
                <a:ea typeface="Arial"/>
                <a:cs typeface="Arial"/>
                <a:hlinkClick r:id="rId4" tooltip="https://edms.cern.ch/ui/file/1324635/1.0/LHC-BGV-EC-0002-10-00.pdf"/>
              </a:rPr>
              <a:t>LHC-BGV-EC-0002</a:t>
            </a:r>
            <a:r>
              <a:rPr sz="1000">
                <a:solidFill>
                  <a:schemeClr val="accent5"/>
                </a:solidFill>
              </a:rPr>
              <a:t>).</a:t>
            </a:r>
            <a:endParaRPr sz="1000">
              <a:solidFill>
                <a:schemeClr val="accent5"/>
              </a:solidFill>
            </a:endParaRPr>
          </a:p>
          <a:p>
            <a:pPr algn="just">
              <a:defRPr/>
            </a:pPr>
            <a:endParaRPr sz="800">
              <a:solidFill>
                <a:schemeClr val="accent5"/>
              </a:solidFill>
            </a:endParaRPr>
          </a:p>
          <a:p>
            <a:pPr marL="184750" indent="-184750" algn="just">
              <a:buFont typeface="Arial"/>
              <a:buChar char="•"/>
              <a:defRPr/>
            </a:pPr>
            <a:r>
              <a:rPr sz="1000">
                <a:solidFill>
                  <a:schemeClr val="accent5"/>
                </a:solidFill>
              </a:rPr>
              <a:t>Smallest aperture size: 22.5 mm (inner radius)</a:t>
            </a:r>
            <a:r>
              <a:rPr sz="1000">
                <a:solidFill>
                  <a:schemeClr val="accent5"/>
                </a:solidFill>
              </a:rPr>
              <a:t>.</a:t>
            </a:r>
            <a:endParaRPr sz="1000">
              <a:solidFill>
                <a:schemeClr val="accent5"/>
              </a:solidFill>
            </a:endParaRPr>
          </a:p>
          <a:p>
            <a:pPr algn="just">
              <a:defRPr/>
            </a:pPr>
            <a:endParaRPr sz="800">
              <a:solidFill>
                <a:schemeClr val="accent5"/>
              </a:solidFill>
            </a:endParaRPr>
          </a:p>
          <a:p>
            <a:pPr marL="184750" indent="-184750" algn="just">
              <a:buFont typeface="Arial"/>
              <a:buChar char="•"/>
              <a:defRPr/>
            </a:pPr>
            <a:r>
              <a:rPr sz="1000">
                <a:solidFill>
                  <a:schemeClr val="accent5"/>
                </a:solidFill>
              </a:rPr>
              <a:t>Ok from ABP (if tol. can be guaranteed). </a:t>
            </a:r>
            <a:endParaRPr sz="1000">
              <a:solidFill>
                <a:schemeClr val="accent5"/>
              </a:solidFill>
            </a:endParaRPr>
          </a:p>
          <a:p>
            <a:pPr algn="just">
              <a:defRPr/>
            </a:pPr>
            <a:endParaRPr sz="800">
              <a:solidFill>
                <a:schemeClr val="accent5"/>
              </a:solidFill>
            </a:endParaRPr>
          </a:p>
          <a:p>
            <a:pPr marL="184748" indent="-184748" algn="just">
              <a:buFont typeface="Arial"/>
              <a:buChar char="•"/>
              <a:defRPr/>
            </a:pPr>
            <a:r>
              <a:rPr sz="1000">
                <a:solidFill>
                  <a:schemeClr val="accent5"/>
                </a:solidFill>
              </a:rPr>
              <a:t>See: </a:t>
            </a:r>
            <a:r>
              <a:rPr sz="1000" u="sng">
                <a:solidFill>
                  <a:schemeClr val="hlink"/>
                </a:solidFill>
                <a:hlinkClick r:id="rId5" tooltip="https://indico.cern.ch/event/944582/contributions/3969283/attachments/2084543/3501967/BGV2020.pdf"/>
              </a:rPr>
              <a:t>initial discussion</a:t>
            </a:r>
            <a:r>
              <a:rPr sz="1000">
                <a:solidFill>
                  <a:schemeClr val="accent5"/>
                </a:solidFill>
              </a:rPr>
              <a:t> (2020), </a:t>
            </a:r>
            <a:r>
              <a:rPr sz="1000" u="sng">
                <a:solidFill>
                  <a:schemeClr val="accent5"/>
                </a:solidFill>
                <a:hlinkClick r:id="rId6" tooltip="https://indico.cern.ch/event/1154258/"/>
              </a:rPr>
              <a:t>WP2 meeting</a:t>
            </a:r>
            <a:r>
              <a:rPr sz="1000">
                <a:solidFill>
                  <a:schemeClr val="accent5"/>
                </a:solidFill>
              </a:rPr>
              <a:t> (2022) and recent </a:t>
            </a:r>
            <a:r>
              <a:rPr sz="1000" u="sng">
                <a:solidFill>
                  <a:schemeClr val="accent5"/>
                </a:solidFill>
                <a:hlinkClick r:id="rId7" tooltip="https://indico.cern.ch/event/1164689/"/>
              </a:rPr>
              <a:t>follow-up</a:t>
            </a:r>
            <a:r>
              <a:rPr sz="1000">
                <a:solidFill>
                  <a:schemeClr val="accent5"/>
                </a:solidFill>
              </a:rPr>
              <a:t> discussion.</a:t>
            </a:r>
            <a:endParaRPr sz="1000">
              <a:solidFill>
                <a:schemeClr val="accent5"/>
              </a:solidFill>
            </a:endParaRPr>
          </a:p>
        </p:txBody>
      </p:sp>
      <p:sp>
        <p:nvSpPr>
          <p:cNvPr id="1648113866" name="" hidden="0"/>
          <p:cNvSpPr txBox="1"/>
          <p:nvPr isPhoto="0" userDrawn="0"/>
        </p:nvSpPr>
        <p:spPr bwMode="auto">
          <a:xfrm rot="16199969" flipH="0" flipV="0">
            <a:off x="948057" y="1657582"/>
            <a:ext cx="1053267" cy="198155"/>
          </a:xfrm>
          <a:prstGeom prst="rect">
            <a:avLst/>
          </a:prstGeom>
          <a:noFill/>
        </p:spPr>
        <p:txBody>
          <a:bodyPr vertOverflow="overflow" horzOverflow="clip" vert="horz" wrap="square" lIns="91440" tIns="45720" rIns="91440" bIns="45720" numCol="1" spcCol="0" rtlCol="0" fromWordArt="0" anchor="t" anchorCtr="0" forceAA="0" upright="0" compatLnSpc="0">
            <a:spAutoFit/>
          </a:bodyPr>
          <a:p>
            <a:pPr>
              <a:defRPr/>
            </a:pPr>
            <a:r>
              <a:rPr sz="700">
                <a:solidFill>
                  <a:schemeClr val="accent5"/>
                </a:solidFill>
              </a:rPr>
              <a:t>aperture radius (mm)</a:t>
            </a:r>
            <a:endParaRPr sz="700">
              <a:solidFill>
                <a:schemeClr val="accent5"/>
              </a:solidFill>
            </a:endParaRPr>
          </a:p>
        </p:txBody>
      </p:sp>
      <p:pic>
        <p:nvPicPr>
          <p:cNvPr id="931784597" name="" hidden="0"/>
          <p:cNvPicPr>
            <a:picLocks noChangeAspect="1"/>
          </p:cNvPicPr>
          <p:nvPr isPhoto="0" userDrawn="0"/>
        </p:nvPicPr>
        <p:blipFill>
          <a:blip r:embed="rId8"/>
          <a:stretch/>
        </p:blipFill>
        <p:spPr bwMode="auto">
          <a:xfrm flipH="0" flipV="0">
            <a:off x="1573773" y="979403"/>
            <a:ext cx="6417455" cy="171132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507121652" name="Espace réservé du pied de page 2" hidden="0"/>
          <p:cNvSpPr>
            <a:spLocks noGrp="1"/>
          </p:cNvSpPr>
          <p:nvPr isPhoto="0" userDrawn="0">
            <p:ph type="ftr" sz="quarter" idx="11" hasCustomPrompt="0"/>
          </p:nvPr>
        </p:nvSpPr>
        <p:spPr bwMode="auto"/>
        <p:txBody>
          <a:bodyPr/>
          <a:lstStyle/>
          <a:p>
            <a:pPr>
              <a:defRPr/>
            </a:pPr>
            <a:r>
              <a:rPr/>
              <a:t>BGV integration meeting</a:t>
            </a:r>
            <a:endParaRPr/>
          </a:p>
        </p:txBody>
      </p:sp>
      <p:sp>
        <p:nvSpPr>
          <p:cNvPr id="560940760" name="Espace réservé du numéro de diapositive 7" hidden="0"/>
          <p:cNvSpPr>
            <a:spLocks noGrp="1"/>
          </p:cNvSpPr>
          <p:nvPr isPhoto="0" userDrawn="0">
            <p:ph type="sldNum" sz="quarter" idx="12" hasCustomPrompt="0"/>
          </p:nvPr>
        </p:nvSpPr>
        <p:spPr bwMode="auto"/>
        <p:txBody>
          <a:bodyPr/>
          <a:lstStyle/>
          <a:p>
            <a:pPr>
              <a:defRPr/>
            </a:pPr>
            <a:fld id="{919B65E0-4F9C-D7AB-D213-EB48EDEA7D01}" type="slidenum">
              <a:rPr lang="fr-FR"/>
              <a:t>9</a:t>
            </a:fld>
            <a:endParaRPr lang="fr-FR"/>
          </a:p>
        </p:txBody>
      </p:sp>
      <p:pic>
        <p:nvPicPr>
          <p:cNvPr id="528486518" name="Image 6" descr="CERN-logo_outline.jpg" hidden="0"/>
          <p:cNvPicPr>
            <a:picLocks noChangeAspect="1"/>
          </p:cNvPicPr>
          <p:nvPr isPhoto="0" userDrawn="0"/>
        </p:nvPicPr>
        <p:blipFill>
          <a:blip r:embed="rId2"/>
          <a:stretch/>
        </p:blipFill>
        <p:spPr bwMode="auto">
          <a:xfrm>
            <a:off x="1434150" y="4563938"/>
            <a:ext cx="486862" cy="478800"/>
          </a:xfrm>
          <a:prstGeom prst="rect">
            <a:avLst/>
          </a:prstGeom>
        </p:spPr>
      </p:pic>
      <p:sp>
        <p:nvSpPr>
          <p:cNvPr id="2068616086" name="Titre 2" hidden="0"/>
          <p:cNvSpPr>
            <a:spLocks noGrp="1"/>
          </p:cNvSpPr>
          <p:nvPr isPhoto="0" userDrawn="0"/>
        </p:nvSpPr>
        <p:spPr bwMode="auto">
          <a:xfrm>
            <a:off x="612000" y="135000"/>
            <a:ext cx="7920000" cy="540000"/>
          </a:xfrm>
        </p:spPr>
        <p:txBody>
          <a:bodyPr vert="horz" lIns="0" tIns="0" rIns="0" bIns="0" rtlCol="0" anchor="ctr" anchorCtr="1">
            <a:noAutofit/>
          </a:bodyPr>
          <a:lstStyle>
            <a:lvl1pPr algn="ctr" defTabSz="457200">
              <a:spcBef>
                <a:spcPts val="0"/>
              </a:spcBef>
              <a:buNone/>
              <a:defRPr sz="2800" b="1">
                <a:solidFill>
                  <a:schemeClr val="bg2"/>
                </a:solidFill>
                <a:latin typeface="+mj-lt"/>
                <a:ea typeface="+mj-ea"/>
                <a:cs typeface="+mj-cs"/>
              </a:defRPr>
            </a:lvl1pPr>
          </a:lstStyle>
          <a:p>
            <a:pPr>
              <a:defRPr/>
            </a:pPr>
            <a:r>
              <a:rPr lang="en-GB"/>
              <a:t>Gas target system</a:t>
            </a:r>
            <a:endParaRPr lang="en-GB"/>
          </a:p>
        </p:txBody>
      </p:sp>
      <p:sp>
        <p:nvSpPr>
          <p:cNvPr id="954686798" name="Espace réservé du contenu 8" hidden="0"/>
          <p:cNvSpPr>
            <a:spLocks noGrp="1"/>
          </p:cNvSpPr>
          <p:nvPr isPhoto="0" userDrawn="0"/>
        </p:nvSpPr>
        <p:spPr bwMode="auto">
          <a:xfrm flipH="0" flipV="0">
            <a:off x="612000" y="914399"/>
            <a:ext cx="2283150" cy="3680219"/>
          </a:xfrm>
        </p:spPr>
        <p:txBody>
          <a:bodyPr vert="horz" lIns="0" tIns="0" rIns="0" bIns="0" rtlCol="0">
            <a:normAutofit/>
          </a:bodyPr>
          <a:lstStyle>
            <a:lvl1pPr marL="0" indent="0" algn="ctr" defTabSz="457200">
              <a:spcBef>
                <a:spcPts val="0"/>
              </a:spcBef>
              <a:buClr>
                <a:schemeClr val="accent6"/>
              </a:buClr>
              <a:buFont typeface="Wingdings"/>
              <a:buNone/>
              <a:defRPr sz="1400">
                <a:solidFill>
                  <a:schemeClr val="accent5"/>
                </a:solidFill>
                <a:latin typeface="+mn-lt"/>
                <a:ea typeface="+mn-ea"/>
                <a:cs typeface="+mn-cs"/>
              </a:defRPr>
            </a:lvl1pPr>
            <a:lvl2pPr marL="457200" indent="0" algn="ctr" defTabSz="457200">
              <a:spcBef>
                <a:spcPts val="0"/>
              </a:spcBef>
              <a:buClr>
                <a:schemeClr val="accent6"/>
              </a:buClr>
              <a:buFont typeface="Wingdings"/>
              <a:buNone/>
              <a:defRPr sz="1200">
                <a:solidFill>
                  <a:schemeClr val="accent5"/>
                </a:solidFill>
                <a:latin typeface="+mn-lt"/>
                <a:ea typeface="+mn-ea"/>
                <a:cs typeface="+mn-cs"/>
              </a:defRPr>
            </a:lvl2pPr>
            <a:lvl3pPr marL="914400" indent="0" algn="ctr" defTabSz="457200">
              <a:spcBef>
                <a:spcPts val="0"/>
              </a:spcBef>
              <a:buClr>
                <a:schemeClr val="accent6"/>
              </a:buClr>
              <a:buFont typeface="Wingdings"/>
              <a:buNone/>
              <a:defRPr sz="1000">
                <a:solidFill>
                  <a:schemeClr val="accent5"/>
                </a:solidFill>
                <a:latin typeface="+mn-lt"/>
                <a:ea typeface="+mn-ea"/>
                <a:cs typeface="+mn-cs"/>
              </a:defRPr>
            </a:lvl3pPr>
            <a:lvl4pPr marL="1371600" indent="0" algn="ctr" defTabSz="457200">
              <a:spcBef>
                <a:spcPts val="0"/>
              </a:spcBef>
              <a:buClr>
                <a:schemeClr val="accent6"/>
              </a:buClr>
              <a:buFont typeface="Wingdings"/>
              <a:buNone/>
              <a:defRPr sz="900">
                <a:solidFill>
                  <a:schemeClr val="accent5"/>
                </a:solidFill>
                <a:latin typeface="+mn-lt"/>
                <a:ea typeface="+mn-ea"/>
                <a:cs typeface="+mn-cs"/>
              </a:defRPr>
            </a:lvl4pPr>
            <a:lvl5pPr marL="1828800" indent="0" algn="ctr" defTabSz="457200">
              <a:spcBef>
                <a:spcPts val="0"/>
              </a:spcBef>
              <a:buClr>
                <a:schemeClr val="accent6"/>
              </a:buClr>
              <a:buFont typeface="Wingdings"/>
              <a:buNone/>
              <a:defRPr sz="900">
                <a:solidFill>
                  <a:schemeClr val="accent5"/>
                </a:solidFill>
                <a:latin typeface="+mn-lt"/>
                <a:ea typeface="+mn-ea"/>
                <a:cs typeface="+mn-cs"/>
              </a:defRPr>
            </a:lvl5pPr>
            <a:lvl6pPr marL="2286000" indent="0" algn="l" defTabSz="457200">
              <a:spcBef>
                <a:spcPts val="0"/>
              </a:spcBef>
              <a:buFont typeface="Arial"/>
              <a:buNone/>
              <a:defRPr sz="900">
                <a:solidFill>
                  <a:schemeClr val="tx1"/>
                </a:solidFill>
                <a:latin typeface="+mn-lt"/>
                <a:ea typeface="+mn-ea"/>
                <a:cs typeface="+mn-cs"/>
              </a:defRPr>
            </a:lvl6pPr>
            <a:lvl7pPr marL="2743200" indent="0" algn="l" defTabSz="457200">
              <a:spcBef>
                <a:spcPts val="0"/>
              </a:spcBef>
              <a:buFont typeface="Arial"/>
              <a:buNone/>
              <a:defRPr sz="900">
                <a:solidFill>
                  <a:schemeClr val="tx1"/>
                </a:solidFill>
                <a:latin typeface="+mn-lt"/>
                <a:ea typeface="+mn-ea"/>
                <a:cs typeface="+mn-cs"/>
              </a:defRPr>
            </a:lvl7pPr>
            <a:lvl8pPr marL="3200400" indent="0" algn="l" defTabSz="457200">
              <a:spcBef>
                <a:spcPts val="0"/>
              </a:spcBef>
              <a:buFont typeface="Arial"/>
              <a:buNone/>
              <a:defRPr sz="900">
                <a:solidFill>
                  <a:schemeClr val="tx1"/>
                </a:solidFill>
                <a:latin typeface="+mn-lt"/>
                <a:ea typeface="+mn-ea"/>
                <a:cs typeface="+mn-cs"/>
              </a:defRPr>
            </a:lvl8pPr>
            <a:lvl9pPr marL="3657600" indent="0" algn="l" defTabSz="457200">
              <a:spcBef>
                <a:spcPts val="0"/>
              </a:spcBef>
              <a:buFont typeface="Arial"/>
              <a:buNone/>
              <a:defRPr sz="900">
                <a:solidFill>
                  <a:schemeClr val="tx1"/>
                </a:solidFill>
                <a:latin typeface="+mn-lt"/>
                <a:ea typeface="+mn-ea"/>
                <a:cs typeface="+mn-cs"/>
              </a:defRPr>
            </a:lvl9pPr>
          </a:lstStyle>
          <a:p>
            <a:pPr algn="just">
              <a:defRPr/>
            </a:pPr>
            <a:r>
              <a:rPr sz="1200"/>
              <a:t>The BGV target baseline is to use the same </a:t>
            </a:r>
            <a:r>
              <a:rPr sz="1200" b="1"/>
              <a:t>Gas Injection System</a:t>
            </a:r>
            <a:r>
              <a:rPr sz="1200"/>
              <a:t> as was used for the </a:t>
            </a:r>
            <a:r>
              <a:rPr sz="1200">
                <a:solidFill>
                  <a:schemeClr val="tx2"/>
                </a:solidFill>
              </a:rPr>
              <a:t>demonstrator </a:t>
            </a:r>
            <a:r>
              <a:rPr sz="1200"/>
              <a:t>(</a:t>
            </a:r>
            <a:r>
              <a:rPr sz="1200" u="sng">
                <a:hlinkClick r:id="rId3" tooltip="https://edms.cern.ch/ui/file/1324635/1.0/LHC-BGV-EC-0002-10-00.pdf"/>
              </a:rPr>
              <a:t>LHC-BGV-EC-0002</a:t>
            </a:r>
            <a:r>
              <a:rPr sz="1200"/>
              <a:t>):</a:t>
            </a:r>
            <a:endParaRPr sz="1200"/>
          </a:p>
          <a:p>
            <a:pPr marL="239819" indent="-239819" algn="just">
              <a:buClr>
                <a:schemeClr val="accent6"/>
              </a:buClr>
              <a:buFont typeface="Arial"/>
              <a:buChar char="•"/>
              <a:defRPr/>
            </a:pPr>
            <a:endParaRPr sz="1200"/>
          </a:p>
          <a:p>
            <a:pPr marL="239819" lvl="0" indent="-239820" algn="just">
              <a:buClr>
                <a:schemeClr val="accent6"/>
              </a:buClr>
              <a:buFont typeface="Arial"/>
              <a:buChar char="•"/>
              <a:defRPr/>
            </a:pPr>
            <a:r>
              <a:rPr sz="1200" b="1"/>
              <a:t>Neon </a:t>
            </a:r>
            <a:r>
              <a:rPr sz="1200"/>
              <a:t>gas injected on the tank via a capillary</a:t>
            </a:r>
            <a:endParaRPr sz="1200"/>
          </a:p>
          <a:p>
            <a:pPr marL="239818" lvl="0" indent="-239819" algn="just">
              <a:buClr>
                <a:schemeClr val="accent6"/>
              </a:buClr>
              <a:buFont typeface="Arial"/>
              <a:buChar char="•"/>
              <a:defRPr/>
            </a:pPr>
            <a:endParaRPr sz="1200"/>
          </a:p>
          <a:p>
            <a:pPr marL="239818" lvl="0" indent="-239819" algn="just">
              <a:buClr>
                <a:schemeClr val="accent6"/>
              </a:buClr>
              <a:buFont typeface="Arial"/>
              <a:buChar char="•"/>
              <a:defRPr/>
            </a:pPr>
            <a:r>
              <a:rPr sz="1200"/>
              <a:t>The gas tank is surrounded by restricted aperture beam pipes </a:t>
            </a:r>
            <a:endParaRPr sz="1200"/>
          </a:p>
          <a:p>
            <a:pPr marL="239818" lvl="0" indent="-239819" algn="just">
              <a:buClr>
                <a:schemeClr val="accent6"/>
              </a:buClr>
              <a:buFont typeface="Arial"/>
              <a:buChar char="•"/>
              <a:defRPr/>
            </a:pPr>
            <a:endParaRPr sz="1200"/>
          </a:p>
          <a:p>
            <a:pPr marL="239819" lvl="0" indent="-239820" algn="just">
              <a:buClr>
                <a:schemeClr val="accent6"/>
              </a:buClr>
              <a:buFont typeface="Arial"/>
              <a:buChar char="•"/>
              <a:defRPr/>
            </a:pPr>
            <a:r>
              <a:rPr sz="1200"/>
              <a:t>Four pumping groups: 2 on each side of the tank</a:t>
            </a:r>
            <a:endParaRPr sz="1200"/>
          </a:p>
          <a:p>
            <a:pPr marL="239819" lvl="0" indent="-239819" algn="just">
              <a:buClr>
                <a:schemeClr val="accent6"/>
              </a:buClr>
              <a:buFont typeface="Arial"/>
              <a:buChar char="•"/>
              <a:defRPr/>
            </a:pPr>
            <a:endParaRPr sz="1200"/>
          </a:p>
          <a:p>
            <a:pPr lvl="0" algn="just">
              <a:defRPr/>
            </a:pPr>
            <a:r>
              <a:rPr sz="1200"/>
              <a:t>=&gt; Distributed gas target, with density plateau in the gas tank.</a:t>
            </a:r>
            <a:endParaRPr sz="1200"/>
          </a:p>
        </p:txBody>
      </p:sp>
      <p:pic>
        <p:nvPicPr>
          <p:cNvPr id="675154728" name="" hidden="0"/>
          <p:cNvPicPr>
            <a:picLocks noChangeAspect="1"/>
          </p:cNvPicPr>
          <p:nvPr isPhoto="0" userDrawn="0"/>
        </p:nvPicPr>
        <p:blipFill>
          <a:blip r:embed="rId4"/>
          <a:stretch/>
        </p:blipFill>
        <p:spPr bwMode="auto">
          <a:xfrm flipH="0" flipV="0">
            <a:off x="4001031" y="735613"/>
            <a:ext cx="4172808" cy="1069144"/>
          </a:xfrm>
          <a:prstGeom prst="rect">
            <a:avLst/>
          </a:prstGeom>
        </p:spPr>
      </p:pic>
      <p:pic>
        <p:nvPicPr>
          <p:cNvPr id="205482104" name="" hidden="0"/>
          <p:cNvPicPr>
            <a:picLocks noChangeAspect="1"/>
          </p:cNvPicPr>
          <p:nvPr isPhoto="0" userDrawn="0"/>
        </p:nvPicPr>
        <p:blipFill>
          <a:blip r:embed="rId5"/>
          <a:stretch/>
        </p:blipFill>
        <p:spPr bwMode="auto">
          <a:xfrm flipH="0" flipV="0">
            <a:off x="3059351" y="1876985"/>
            <a:ext cx="5681382" cy="284069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Arial"/>
        <a:cs typeface="Arial"/>
      </a:majorFont>
      <a:minorFont>
        <a:latin typeface="Arial"/>
        <a:ea typeface="Arial"/>
        <a:cs typeface="Arial"/>
      </a:minorFont>
    </a:fontScheme>
    <a:fmtScheme name="Bureau">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theme>
</file>

<file path=docProps/app.xml><?xml version="1.0" encoding="utf-8"?>
<Properties xmlns="http://schemas.openxmlformats.org/officeDocument/2006/extended-properties" xmlns:vt="http://schemas.openxmlformats.org/officeDocument/2006/docPropsVTypes">
  <Template>HLU-Pres-test01.thmx</Template>
  <TotalTime>0</TotalTime>
  <Words>0</Words>
  <Application>ONLYOFFICE/7.1.0.215</Application>
  <DocSecurity>0</DocSecurity>
  <PresentationFormat>On-screen Show (16:9)</PresentationFormat>
  <Paragraphs>0</Paragraphs>
  <Slides>17</Slides>
  <Notes>17</Notes>
  <HiddenSlides>0</HiddenSlides>
  <MMClips>2</MMClips>
  <ScaleCrop>0</ScaleCrop>
  <HeadingPairs>
    <vt:vector size="4" baseType="variant">
      <vt:variant>
        <vt:lpstr>Theme</vt:lpstr>
      </vt:variant>
      <vt:variant>
        <vt:i4>1</vt:i4>
      </vt:variant>
      <vt:variant>
        <vt:lpstr>Slide Titles</vt:lpstr>
      </vt:variant>
      <vt:variant>
        <vt:i4>17</vt:i4>
      </vt:variant>
    </vt:vector>
  </HeadingPairs>
  <TitlesOfParts>
    <vt:vector size="18"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Manager/>
  <Company>APO</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subject/>
  <dc:creator>André-Pierre OLIVIER</dc:creator>
  <cp:keywords/>
  <dc:description/>
  <dc:identifier/>
  <dc:language/>
  <cp:lastModifiedBy>Helene Guerin</cp:lastModifiedBy>
  <cp:revision>56</cp:revision>
  <dcterms:created xsi:type="dcterms:W3CDTF">2016-02-12T09:02:01Z</dcterms:created>
  <dcterms:modified xsi:type="dcterms:W3CDTF">2022-06-03T08:07:29Z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