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300" r:id="rId3"/>
    <p:sldId id="301" r:id="rId4"/>
    <p:sldId id="305" r:id="rId5"/>
    <p:sldId id="330" r:id="rId6"/>
    <p:sldId id="304" r:id="rId7"/>
    <p:sldId id="306" r:id="rId8"/>
    <p:sldId id="309" r:id="rId9"/>
    <p:sldId id="310" r:id="rId10"/>
    <p:sldId id="312" r:id="rId11"/>
    <p:sldId id="313" r:id="rId12"/>
    <p:sldId id="319" r:id="rId13"/>
    <p:sldId id="314" r:id="rId14"/>
    <p:sldId id="315" r:id="rId15"/>
    <p:sldId id="316" r:id="rId16"/>
    <p:sldId id="317" r:id="rId17"/>
    <p:sldId id="320" r:id="rId18"/>
    <p:sldId id="318" r:id="rId19"/>
    <p:sldId id="322" r:id="rId20"/>
    <p:sldId id="311" r:id="rId21"/>
    <p:sldId id="323" r:id="rId22"/>
    <p:sldId id="321" r:id="rId23"/>
    <p:sldId id="324" r:id="rId24"/>
    <p:sldId id="325" r:id="rId25"/>
    <p:sldId id="326" r:id="rId26"/>
    <p:sldId id="328" r:id="rId27"/>
    <p:sldId id="331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B719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81" autoAdjust="0"/>
    <p:restoredTop sz="92219" autoAdjust="0"/>
  </p:normalViewPr>
  <p:slideViewPr>
    <p:cSldViewPr snapToGrid="0">
      <p:cViewPr varScale="1">
        <p:scale>
          <a:sx n="110" d="100"/>
          <a:sy n="110" d="100"/>
        </p:scale>
        <p:origin x="9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9535D6-946F-472F-8DC9-B02A6F2234FF}" type="datetimeFigureOut">
              <a:rPr lang="zh-CN" altLang="en-US" smtClean="0"/>
              <a:t>2022/10/19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3BE9C8-CEFE-46A6-B36F-C518D11B06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507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123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362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140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095" y="58512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095" y="1135511"/>
            <a:ext cx="7886700" cy="500074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 err="1"/>
              <a:t>LHCb</a:t>
            </a:r>
            <a:r>
              <a:rPr lang="en-US" altLang="zh-CN" dirty="0"/>
              <a:t> Implications 2022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1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211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155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451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248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055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51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256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2022/10/18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LHCb Implications 2022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9241-A1F2-4BD7-92DA-A42567D670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11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7.png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64.png"/><Relationship Id="rId7" Type="http://schemas.openxmlformats.org/officeDocument/2006/relationships/image" Target="../media/image6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47.png"/><Relationship Id="rId4" Type="http://schemas.openxmlformats.org/officeDocument/2006/relationships/image" Target="../media/image44.png"/><Relationship Id="rId9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3.png"/><Relationship Id="rId3" Type="http://schemas.openxmlformats.org/officeDocument/2006/relationships/image" Target="../media/image65.png"/><Relationship Id="rId7" Type="http://schemas.openxmlformats.org/officeDocument/2006/relationships/image" Target="../media/image66.png"/><Relationship Id="rId12" Type="http://schemas.openxmlformats.org/officeDocument/2006/relationships/image" Target="../media/image9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71.png"/><Relationship Id="rId5" Type="http://schemas.openxmlformats.org/officeDocument/2006/relationships/image" Target="../media/image83.png"/><Relationship Id="rId10" Type="http://schemas.openxmlformats.org/officeDocument/2006/relationships/image" Target="../media/image90.png"/><Relationship Id="rId4" Type="http://schemas.openxmlformats.org/officeDocument/2006/relationships/image" Target="../media/image82.png"/><Relationship Id="rId9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0.png"/><Relationship Id="rId3" Type="http://schemas.openxmlformats.org/officeDocument/2006/relationships/image" Target="../media/image770.png"/><Relationship Id="rId7" Type="http://schemas.openxmlformats.org/officeDocument/2006/relationships/image" Target="../media/image870.png"/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0.png"/><Relationship Id="rId5" Type="http://schemas.openxmlformats.org/officeDocument/2006/relationships/image" Target="../media/image850.png"/><Relationship Id="rId10" Type="http://schemas.openxmlformats.org/officeDocument/2006/relationships/image" Target="../media/image910.png"/><Relationship Id="rId4" Type="http://schemas.openxmlformats.org/officeDocument/2006/relationships/image" Target="../media/image810.png"/><Relationship Id="rId9" Type="http://schemas.openxmlformats.org/officeDocument/2006/relationships/image" Target="../media/image90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95.png"/><Relationship Id="rId7" Type="http://schemas.openxmlformats.org/officeDocument/2006/relationships/image" Target="../media/image101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0.png"/><Relationship Id="rId7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1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111.png"/><Relationship Id="rId7" Type="http://schemas.openxmlformats.org/officeDocument/2006/relationships/image" Target="../media/image65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30.png"/><Relationship Id="rId4" Type="http://schemas.openxmlformats.org/officeDocument/2006/relationships/image" Target="../media/image1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118.png"/><Relationship Id="rId4" Type="http://schemas.openxmlformats.org/officeDocument/2006/relationships/image" Target="../media/image9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infn.it/event/31703/timetable/" TargetMode="External"/><Relationship Id="rId7" Type="http://schemas.openxmlformats.org/officeDocument/2006/relationships/image" Target="../media/image126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5" Type="http://schemas.openxmlformats.org/officeDocument/2006/relationships/image" Target="../media/image103.png"/><Relationship Id="rId4" Type="http://schemas.openxmlformats.org/officeDocument/2006/relationships/image" Target="../media/image1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0.png"/><Relationship Id="rId3" Type="http://schemas.openxmlformats.org/officeDocument/2006/relationships/image" Target="../media/image200.png"/><Relationship Id="rId12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11" Type="http://schemas.openxmlformats.org/officeDocument/2006/relationships/image" Target="../media/image106.png"/><Relationship Id="rId5" Type="http://schemas.openxmlformats.org/officeDocument/2006/relationships/image" Target="../media/image106.png"/><Relationship Id="rId10" Type="http://schemas.openxmlformats.org/officeDocument/2006/relationships/image" Target="../media/image260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0.png"/><Relationship Id="rId7" Type="http://schemas.openxmlformats.org/officeDocument/2006/relationships/image" Target="../media/image25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0.png"/><Relationship Id="rId5" Type="http://schemas.openxmlformats.org/officeDocument/2006/relationships/image" Target="../media/image300.png"/><Relationship Id="rId10" Type="http://schemas.openxmlformats.org/officeDocument/2006/relationships/image" Target="../media/image35.png"/><Relationship Id="rId4" Type="http://schemas.openxmlformats.org/officeDocument/2006/relationships/image" Target="../media/image24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29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26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27.png"/><Relationship Id="rId15" Type="http://schemas.openxmlformats.org/officeDocument/2006/relationships/image" Target="../media/image49.png"/><Relationship Id="rId10" Type="http://schemas.openxmlformats.org/officeDocument/2006/relationships/image" Target="../media/image28.png"/><Relationship Id="rId4" Type="http://schemas.openxmlformats.org/officeDocument/2006/relationships/image" Target="../media/image380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6165D9-5969-20AC-5637-45EB115E10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17860" y="386143"/>
            <a:ext cx="9579721" cy="2387600"/>
          </a:xfrm>
        </p:spPr>
        <p:txBody>
          <a:bodyPr>
            <a:normAutofit/>
          </a:bodyPr>
          <a:lstStyle/>
          <a:p>
            <a:r>
              <a:rPr lang="en-US" altLang="zh-CN" sz="5000" dirty="0"/>
              <a:t>Conventional spectroscopy at </a:t>
            </a:r>
            <a:r>
              <a:rPr lang="en-US" altLang="zh-CN" sz="5000" dirty="0" err="1"/>
              <a:t>LHCb</a:t>
            </a:r>
            <a:endParaRPr lang="zh-CN" altLang="en-US" sz="5000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3BA2D8E-87B9-2284-DD5F-19B3D90364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236931"/>
            <a:ext cx="6858000" cy="1655762"/>
          </a:xfrm>
        </p:spPr>
        <p:txBody>
          <a:bodyPr>
            <a:normAutofit/>
          </a:bodyPr>
          <a:lstStyle/>
          <a:p>
            <a:r>
              <a:rPr lang="en-US" altLang="zh-CN" sz="2800" b="1" dirty="0"/>
              <a:t>Mengzhen Wang (INFN di Milano)</a:t>
            </a:r>
          </a:p>
          <a:p>
            <a:r>
              <a:rPr lang="en-US" altLang="zh-CN" sz="2800" dirty="0"/>
              <a:t>2022/10/20</a:t>
            </a:r>
          </a:p>
          <a:p>
            <a:r>
              <a:rPr lang="en-US" altLang="zh-CN" sz="2800" dirty="0"/>
              <a:t>On behalf of the </a:t>
            </a:r>
            <a:r>
              <a:rPr lang="en-US" altLang="zh-CN" sz="2800" dirty="0" err="1"/>
              <a:t>LHCb</a:t>
            </a:r>
            <a:r>
              <a:rPr lang="en-US" altLang="zh-CN" sz="2800" dirty="0"/>
              <a:t> collaboration</a:t>
            </a:r>
            <a:endParaRPr lang="zh-CN" altLang="en-US" sz="2800" dirty="0"/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9008EE9B-45EE-A0E0-9B79-3AF099AD0C23}"/>
              </a:ext>
            </a:extLst>
          </p:cNvPr>
          <p:cNvSpPr txBox="1">
            <a:spLocks/>
          </p:cNvSpPr>
          <p:nvPr/>
        </p:nvSpPr>
        <p:spPr>
          <a:xfrm>
            <a:off x="628650" y="5611166"/>
            <a:ext cx="8212238" cy="1038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/>
              <a:t>Implications of </a:t>
            </a:r>
            <a:r>
              <a:rPr lang="en-US" altLang="zh-CN" b="1" dirty="0" err="1"/>
              <a:t>LHCb</a:t>
            </a:r>
            <a:r>
              <a:rPr lang="en-US" altLang="zh-CN" b="1" dirty="0"/>
              <a:t> measurements and future prospects 2022</a:t>
            </a:r>
          </a:p>
          <a:p>
            <a:r>
              <a:rPr lang="en-US" altLang="zh-CN" b="1" dirty="0"/>
              <a:t>19-21 Oct 2022, CERN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79C51DF-8B15-B22A-3223-17A055950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265" y="0"/>
            <a:ext cx="6173735" cy="131258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4C7DCAA-A482-E6C5-0C91-E43F21C6FC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87641" cy="1312585"/>
          </a:xfrm>
          <a:prstGeom prst="rect">
            <a:avLst/>
          </a:prstGeom>
        </p:spPr>
      </p:pic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3DE6322-2B08-DE9A-A821-92791354C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12" name="日期占位符 11">
            <a:extLst>
              <a:ext uri="{FF2B5EF4-FFF2-40B4-BE49-F238E27FC236}">
                <a16:creationId xmlns:a16="http://schemas.microsoft.com/office/drawing/2014/main" id="{D01914C7-5A0E-CE25-022A-0FDA1F9DA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077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EC3F75EC-26B5-6A3B-EB7F-3D34FB612E2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8650" y="2356419"/>
                <a:ext cx="7886700" cy="1325563"/>
              </a:xfrm>
            </p:spPr>
            <p:txBody>
              <a:bodyPr/>
              <a:lstStyle/>
              <a:p>
                <a:r>
                  <a:rPr lang="en-US" altLang="zh-CN" dirty="0"/>
                  <a:t>Amplitude analysis of three-body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altLang="zh-CN" dirty="0"/>
                  <a:t> decays</a:t>
                </a: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EC3F75EC-26B5-6A3B-EB7F-3D34FB612E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8650" y="2356419"/>
                <a:ext cx="7886700" cy="1325563"/>
              </a:xfrm>
              <a:blipFill>
                <a:blip r:embed="rId2"/>
                <a:stretch>
                  <a:fillRect l="-3091" t="-13825" r="-1082" b="-211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B561A5-DC78-93FE-7E88-6867929CF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3C183C-E43A-A043-58E8-6E520257B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E4FA25-257C-9184-C99B-2CA0E2FC1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FDCB5E-DE55-67CE-170D-47A8EC86AB75}"/>
              </a:ext>
            </a:extLst>
          </p:cNvPr>
          <p:cNvSpPr txBox="1"/>
          <p:nvPr/>
        </p:nvSpPr>
        <p:spPr>
          <a:xfrm>
            <a:off x="0" y="4332323"/>
            <a:ext cx="4734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LHC: good charm factory</a:t>
            </a:r>
          </a:p>
          <a:p>
            <a:r>
              <a:rPr lang="en-US" altLang="zh-CN" dirty="0" err="1"/>
              <a:t>LHCb</a:t>
            </a:r>
            <a:r>
              <a:rPr lang="en-US" altLang="zh-CN" dirty="0"/>
              <a:t>: good at reconstruction of charm decays</a:t>
            </a:r>
            <a:endParaRPr lang="zh-CN" altLang="en-US" dirty="0"/>
          </a:p>
        </p:txBody>
      </p:sp>
      <p:sp>
        <p:nvSpPr>
          <p:cNvPr id="7" name="箭头: 右 6">
            <a:extLst>
              <a:ext uri="{FF2B5EF4-FFF2-40B4-BE49-F238E27FC236}">
                <a16:creationId xmlns:a16="http://schemas.microsoft.com/office/drawing/2014/main" id="{34D43C80-A7B4-F185-03E7-A416DB83FF90}"/>
              </a:ext>
            </a:extLst>
          </p:cNvPr>
          <p:cNvSpPr/>
          <p:nvPr/>
        </p:nvSpPr>
        <p:spPr>
          <a:xfrm>
            <a:off x="4311569" y="4485190"/>
            <a:ext cx="520861" cy="2579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C8264D1-1E14-06E5-2234-F950242E609A}"/>
              </a:ext>
            </a:extLst>
          </p:cNvPr>
          <p:cNvSpPr txBox="1"/>
          <p:nvPr/>
        </p:nvSpPr>
        <p:spPr>
          <a:xfrm>
            <a:off x="4930814" y="4291022"/>
            <a:ext cx="4386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Investigate charm-decay amplitudes with competitive precisions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7507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AF74E6E-AE97-E3AA-C87B-F24776F4611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15014" y="2494983"/>
                <a:ext cx="7886700" cy="1325563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altLang="zh-CN" sz="4400" b="0" i="1" smtClean="0">
                          <a:latin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sz="4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44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sz="4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altLang="zh-CN" sz="44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altLang="zh-CN" sz="4400" b="0" i="1" smtClean="0">
                          <a:latin typeface="Cambria Math" panose="02040503050406030204" pitchFamily="18" charset="0"/>
                        </a:rPr>
                        <m:t>)→</m:t>
                      </m:r>
                      <m:sSup>
                        <m:sSupPr>
                          <m:ctrlP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sz="4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AF74E6E-AE97-E3AA-C87B-F24776F461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15014" y="2494983"/>
                <a:ext cx="78867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D01948-BCAB-B86E-79EE-F3D6C89F3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666671F-0921-5BB1-3A16-9BDC7E392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22C486-E1E9-0738-E856-C7DF6B762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8101AA6-8A6C-2952-3E7A-E7A6211D26BD}"/>
              </a:ext>
            </a:extLst>
          </p:cNvPr>
          <p:cNvSpPr txBox="1"/>
          <p:nvPr/>
        </p:nvSpPr>
        <p:spPr>
          <a:xfrm>
            <a:off x="6396964" y="136524"/>
            <a:ext cx="29368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arXiv:2208.03300, arXiv:2209.09840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92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4B03D9-34E0-24C0-5E1A-642378462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095" y="58512"/>
            <a:ext cx="8958864" cy="1325563"/>
          </a:xfrm>
        </p:spPr>
        <p:txBody>
          <a:bodyPr/>
          <a:lstStyle/>
          <a:p>
            <a:r>
              <a:rPr lang="en-US" altLang="zh-CN" dirty="0"/>
              <a:t>Previous knowledge of amplitudes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0588404-181B-0158-67F0-548424CD20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dirty="0"/>
                  <a:t> (most recent):</a:t>
                </a:r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pPr marL="0" indent="0">
                  <a:buNone/>
                </a:pPr>
                <a:endParaRPr lang="en-US" altLang="zh-CN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dirty="0"/>
                  <a:t>(most recent):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0588404-181B-0158-67F0-548424CD20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9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126C93-28BE-4958-F7EB-F22167988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9AAF282-7E85-B805-CC5F-28A10B283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E2E254-A1A1-C8AF-124B-8CDEF5EE8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6501F4F-2132-4F04-0D19-53D342B8A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74" y="1662594"/>
            <a:ext cx="4491882" cy="174684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8F2E046D-D007-1051-873F-17B2758E1D9B}"/>
              </a:ext>
            </a:extLst>
          </p:cNvPr>
          <p:cNvSpPr txBox="1"/>
          <p:nvPr/>
        </p:nvSpPr>
        <p:spPr>
          <a:xfrm>
            <a:off x="4820856" y="1560476"/>
            <a:ext cx="307169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dirty="0" err="1">
                <a:solidFill>
                  <a:srgbClr val="0033CC"/>
                </a:solidFill>
              </a:rPr>
              <a:t>Phys.RD</a:t>
            </a:r>
            <a:r>
              <a:rPr lang="en-US" altLang="zh-CN" sz="1050" dirty="0">
                <a:solidFill>
                  <a:srgbClr val="0033CC"/>
                </a:solidFill>
              </a:rPr>
              <a:t> 76 (2007) 012001, CLEO experiment</a:t>
            </a:r>
            <a:endParaRPr lang="zh-CN" altLang="en-US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73C56CCA-93DA-6C11-D1FA-83AE55A6CAE7}"/>
                  </a:ext>
                </a:extLst>
              </p:cNvPr>
              <p:cNvSpPr txBox="1"/>
              <p:nvPr/>
            </p:nvSpPr>
            <p:spPr>
              <a:xfrm>
                <a:off x="5092861" y="1956891"/>
                <a:ext cx="324108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Isobar-model </a:t>
                </a:r>
                <a:r>
                  <a:rPr lang="en-US" altLang="zh-CN" dirty="0" err="1"/>
                  <a:t>Dalitz</a:t>
                </a:r>
                <a:r>
                  <a:rPr lang="en-US" altLang="zh-CN" dirty="0"/>
                  <a:t>-plot analysis</a:t>
                </a:r>
              </a:p>
              <a:p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zh-CN" altLang="en-US" b="1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signals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73C56CCA-93DA-6C11-D1FA-83AE55A6CA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2861" y="1956891"/>
                <a:ext cx="3241080" cy="923330"/>
              </a:xfrm>
              <a:prstGeom prst="rect">
                <a:avLst/>
              </a:prstGeom>
              <a:blipFill>
                <a:blip r:embed="rId4"/>
                <a:stretch>
                  <a:fillRect l="-1504" t="-3311" r="-1128" b="-9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>
            <a:extLst>
              <a:ext uri="{FF2B5EF4-FFF2-40B4-BE49-F238E27FC236}">
                <a16:creationId xmlns:a16="http://schemas.microsoft.com/office/drawing/2014/main" id="{A5B5253D-61FD-6834-1B8A-39F5632C1207}"/>
              </a:ext>
            </a:extLst>
          </p:cNvPr>
          <p:cNvSpPr txBox="1"/>
          <p:nvPr/>
        </p:nvSpPr>
        <p:spPr>
          <a:xfrm>
            <a:off x="2013769" y="4097849"/>
            <a:ext cx="51164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 err="1">
                <a:solidFill>
                  <a:srgbClr val="0033CC"/>
                </a:solidFill>
              </a:rPr>
              <a:t>arXiv</a:t>
            </a:r>
            <a:r>
              <a:rPr lang="en-US" altLang="zh-CN" sz="1200" dirty="0">
                <a:solidFill>
                  <a:srgbClr val="0033CC"/>
                </a:solidFill>
              </a:rPr>
              <a:t>: </a:t>
            </a:r>
            <a:r>
              <a:rPr lang="zh-CN" altLang="en-US" sz="1200" dirty="0">
                <a:solidFill>
                  <a:srgbClr val="0033CC"/>
                </a:solidFill>
              </a:rPr>
              <a:t>2108.10050</a:t>
            </a:r>
            <a:r>
              <a:rPr lang="en-US" altLang="zh-CN" sz="1200" dirty="0">
                <a:solidFill>
                  <a:srgbClr val="0033CC"/>
                </a:solidFill>
              </a:rPr>
              <a:t>, submitted in 2021 by BESIII collaboration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C2910656-719D-DB37-B89D-92FA05951E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095" y="4486436"/>
            <a:ext cx="4681959" cy="1188091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425644DE-6D44-1A94-6877-BC732C702C73}"/>
              </a:ext>
            </a:extLst>
          </p:cNvPr>
          <p:cNvSpPr/>
          <p:nvPr/>
        </p:nvSpPr>
        <p:spPr>
          <a:xfrm>
            <a:off x="2574915" y="5243333"/>
            <a:ext cx="2393126" cy="20599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FB8A55A5-E769-3107-37A3-3C78830798E1}"/>
              </a:ext>
            </a:extLst>
          </p:cNvPr>
          <p:cNvCxnSpPr>
            <a:cxnSpLocks/>
          </p:cNvCxnSpPr>
          <p:nvPr/>
        </p:nvCxnSpPr>
        <p:spPr>
          <a:xfrm>
            <a:off x="3617089" y="5449323"/>
            <a:ext cx="0" cy="44529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>
            <a:extLst>
              <a:ext uri="{FF2B5EF4-FFF2-40B4-BE49-F238E27FC236}">
                <a16:creationId xmlns:a16="http://schemas.microsoft.com/office/drawing/2014/main" id="{A966BB9B-12A6-AD96-F831-204FC6545875}"/>
              </a:ext>
            </a:extLst>
          </p:cNvPr>
          <p:cNvSpPr txBox="1"/>
          <p:nvPr/>
        </p:nvSpPr>
        <p:spPr>
          <a:xfrm>
            <a:off x="1413204" y="5925704"/>
            <a:ext cx="4316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FF0000"/>
                </a:solidFill>
              </a:rPr>
              <a:t>Quasi-model-independent amplitude. Details in </a:t>
            </a:r>
            <a:r>
              <a:rPr lang="en-US" altLang="zh-CN" sz="1200" dirty="0" err="1">
                <a:solidFill>
                  <a:srgbClr val="FF0000"/>
                </a:solidFill>
              </a:rPr>
              <a:t>arXiv</a:t>
            </a:r>
            <a:r>
              <a:rPr lang="en-US" altLang="zh-CN" sz="1200" dirty="0">
                <a:solidFill>
                  <a:srgbClr val="FF0000"/>
                </a:solidFill>
              </a:rPr>
              <a:t>: 2108.10050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E7D95E7F-F0CF-211C-10EB-69907F0F5EC4}"/>
                  </a:ext>
                </a:extLst>
              </p:cNvPr>
              <p:cNvSpPr txBox="1"/>
              <p:nvPr/>
            </p:nvSpPr>
            <p:spPr>
              <a:xfrm>
                <a:off x="5003636" y="4528496"/>
                <a:ext cx="414036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Isobar-model + Quasi-Model-independent</a:t>
                </a:r>
              </a:p>
              <a:p>
                <a:r>
                  <a:rPr lang="en-US" altLang="zh-CN" dirty="0"/>
                  <a:t>amplitude for </a:t>
                </a:r>
                <a:r>
                  <a:rPr lang="en-US" altLang="zh-CN" dirty="0" err="1"/>
                  <a:t>Dalitz</a:t>
                </a:r>
                <a:r>
                  <a:rPr lang="en-US" altLang="zh-CN" dirty="0"/>
                  <a:t>-plot analysis</a:t>
                </a:r>
              </a:p>
              <a:p>
                <a:endParaRPr lang="en-US" altLang="zh-CN" b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𝟏𝟒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zh-CN" altLang="en-US" b="1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signals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E7D95E7F-F0CF-211C-10EB-69907F0F5E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636" y="4528496"/>
                <a:ext cx="4140364" cy="1200329"/>
              </a:xfrm>
              <a:prstGeom prst="rect">
                <a:avLst/>
              </a:prstGeom>
              <a:blipFill>
                <a:blip r:embed="rId6"/>
                <a:stretch>
                  <a:fillRect l="-1325" t="-3046" r="-736" b="-71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594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F7D72C80-EBBF-C299-F159-26ADDB0C0AD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86792" y="0"/>
                <a:ext cx="9208821" cy="1325563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4000" dirty="0"/>
                  <a:t>Amplitude analysis of</a:t>
                </a:r>
                <a14:m>
                  <m:oMath xmlns:m="http://schemas.openxmlformats.org/officeDocument/2006/math">
                    <m:r>
                      <a:rPr lang="en-US" altLang="zh-CN" sz="40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4000" b="0" i="1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4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4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4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4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4000" b="0" i="1" smtClean="0">
                        <a:latin typeface="Cambria Math" panose="02040503050406030204" pitchFamily="18" charset="0"/>
                      </a:rPr>
                      <m:t>)→</m:t>
                    </m:r>
                    <m:sSup>
                      <m:sSupPr>
                        <m:ctrlP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sz="4000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F7D72C80-EBBF-C299-F159-26ADDB0C0A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86792" y="0"/>
                <a:ext cx="9208821" cy="1325563"/>
              </a:xfrm>
              <a:blipFill>
                <a:blip r:embed="rId2"/>
                <a:stretch>
                  <a:fillRect l="-2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5058EBB-EAB6-91EF-5F40-99B2CB7495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095253"/>
                <a:ext cx="8558308" cy="5906964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600" b="0" dirty="0"/>
                  <a:t>2012 data</a:t>
                </a:r>
                <a14:m>
                  <m:oMath xmlns:m="http://schemas.openxmlformats.org/officeDocument/2006/math">
                    <m:r>
                      <a:rPr lang="en-US" altLang="zh-CN" sz="2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2600" i="1">
                        <a:latin typeface="Cambria Math" panose="02040503050406030204" pitchFamily="18" charset="0"/>
                      </a:rPr>
                      <m:t>𝓛</m:t>
                    </m:r>
                    <m:r>
                      <a:rPr lang="en-US" altLang="zh-CN" sz="26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600" b="0" i="1" smtClean="0">
                        <a:latin typeface="Cambria Math" panose="02040503050406030204" pitchFamily="18" charset="0"/>
                      </a:rPr>
                      <m:t>1.5</m:t>
                    </m:r>
                    <m:r>
                      <a:rPr lang="en-US" altLang="zh-CN" sz="26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600">
                            <a:latin typeface="Cambria Math" panose="02040503050406030204" pitchFamily="18" charset="0"/>
                          </a:rPr>
                          <m:t>fb</m:t>
                        </m:r>
                      </m:e>
                      <m:sup>
                        <m:r>
                          <a:rPr lang="en-US" altLang="zh-CN" sz="26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600" dirty="0"/>
                  <a:t>. Promptly produced </a:t>
                </a:r>
                <a14:m>
                  <m:oMath xmlns:m="http://schemas.openxmlformats.org/officeDocument/2006/math">
                    <m:r>
                      <a:rPr lang="en-US" altLang="zh-CN" sz="26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altLang="zh-CN" sz="2600" dirty="0"/>
                  <a:t> mesons</a:t>
                </a:r>
              </a:p>
              <a:p>
                <a:endParaRPr lang="en-US" altLang="zh-CN" dirty="0"/>
              </a:p>
              <a:p>
                <a:pPr lvl="2"/>
                <a:endParaRPr lang="en-US" altLang="zh-CN" dirty="0"/>
              </a:p>
              <a:p>
                <a:pPr lvl="2"/>
                <a:endParaRPr lang="en-US" altLang="zh-CN" dirty="0"/>
              </a:p>
              <a:p>
                <a:pPr lvl="2"/>
                <a:endParaRPr lang="en-US" altLang="zh-CN" dirty="0"/>
              </a:p>
              <a:p>
                <a:pPr lvl="2"/>
                <a:endParaRPr lang="en-US" altLang="zh-CN" dirty="0"/>
              </a:p>
              <a:p>
                <a:endParaRPr lang="en-US" altLang="zh-CN" dirty="0"/>
              </a:p>
              <a:p>
                <a:pPr lvl="1"/>
                <a:r>
                  <a:rPr lang="en-US" altLang="zh-CN" b="1" dirty="0">
                    <a:solidFill>
                      <a:srgbClr val="FF0000"/>
                    </a:solidFill>
                  </a:rPr>
                  <a:t>Competitive statistical power</a:t>
                </a:r>
              </a:p>
              <a:p>
                <a:r>
                  <a:rPr lang="en-US" altLang="zh-CN" dirty="0"/>
                  <a:t>Methodology for amplitude construction</a:t>
                </a:r>
              </a:p>
              <a:p>
                <a:pPr lvl="1"/>
                <a:r>
                  <a:rPr lang="en-US" altLang="zh-CN" b="1" dirty="0"/>
                  <a:t>S-wave</a:t>
                </a:r>
                <a:r>
                  <a:rPr lang="en-US" altLang="zh-CN" dirty="0"/>
                  <a:t>: Quasi-Model Independent approach (</a:t>
                </a:r>
                <a:r>
                  <a:rPr lang="en-US" altLang="zh-CN" b="1" dirty="0"/>
                  <a:t>QMIPWA</a:t>
                </a:r>
                <a:r>
                  <a:rPr lang="en-US" altLang="zh-CN" dirty="0"/>
                  <a:t>)</a:t>
                </a:r>
              </a:p>
              <a:p>
                <a:pPr lvl="1"/>
                <a:endParaRPr lang="en-US" altLang="zh-CN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altLang="zh-CN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rgbClr val="0033CC"/>
                    </a:solidFill>
                  </a:rPr>
                  <a:t>: Generic functions determined by fit to data</a:t>
                </a:r>
              </a:p>
              <a:p>
                <a:pPr lvl="1"/>
                <a:r>
                  <a:rPr lang="en-US" altLang="zh-CN" b="1" dirty="0"/>
                  <a:t>Isobar model for spin-1, spin-2 components</a:t>
                </a:r>
                <a:endParaRPr lang="zh-CN" altLang="en-US" b="1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5058EBB-EAB6-91EF-5F40-99B2CB7495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095253"/>
                <a:ext cx="8558308" cy="5906964"/>
              </a:xfrm>
              <a:blipFill>
                <a:blip r:embed="rId3"/>
                <a:stretch>
                  <a:fillRect l="-1282" t="-15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25C0A3-3D10-8723-304C-EDD8158EB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F58FF84-A065-A4AC-A94B-B59F09225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DAD3BF-F6ED-DA51-7584-116C56EFA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9AF610B-DCA6-2BA6-A06F-528A9CE678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583" y="1508777"/>
            <a:ext cx="3285936" cy="233218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14658C82-9197-2C14-FE77-5B815A8F1C50}"/>
              </a:ext>
            </a:extLst>
          </p:cNvPr>
          <p:cNvSpPr txBox="1"/>
          <p:nvPr/>
        </p:nvSpPr>
        <p:spPr>
          <a:xfrm>
            <a:off x="6396964" y="136524"/>
            <a:ext cx="29368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arXiv:2208.03300, arXiv:2209.09840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8E0FC57-127F-B54E-3CD6-47A9C589F3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799" y="1571319"/>
            <a:ext cx="3412124" cy="22696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5B72E43-154A-72A8-4CCB-BB6611D0E173}"/>
                  </a:ext>
                </a:extLst>
              </p:cNvPr>
              <p:cNvSpPr txBox="1"/>
              <p:nvPr/>
            </p:nvSpPr>
            <p:spPr>
              <a:xfrm>
                <a:off x="2871939" y="1812173"/>
                <a:ext cx="1227644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3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d>
                        <m:dPr>
                          <m:ctrlPr>
                            <a:rPr lang="en-US" altLang="zh-CN" sz="13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sz="13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3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p>
                              <m:r>
                                <a:rPr lang="en-US" altLang="zh-CN" sz="13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altLang="zh-CN" sz="13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altLang="zh-CN" sz="13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𝟔𝟎𝟎</m:t>
                      </m:r>
                      <m:r>
                        <a:rPr lang="en-US" altLang="zh-CN" sz="13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</m:oMath>
                  </m:oMathPara>
                </a14:m>
                <a:endParaRPr lang="zh-CN" altLang="en-US" sz="13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55B72E43-154A-72A8-4CCB-BB6611D0E1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1939" y="1812173"/>
                <a:ext cx="1227644" cy="29238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55309819-1224-A16B-8B25-547FBD019B18}"/>
                  </a:ext>
                </a:extLst>
              </p:cNvPr>
              <p:cNvSpPr txBox="1"/>
              <p:nvPr/>
            </p:nvSpPr>
            <p:spPr>
              <a:xfrm>
                <a:off x="6245944" y="2104561"/>
                <a:ext cx="1227644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3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d>
                        <m:dPr>
                          <m:ctrlPr>
                            <a:rPr lang="en-US" altLang="zh-CN" sz="13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sz="13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3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US" altLang="zh-CN" sz="13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  <m:sup>
                              <m:r>
                                <a:rPr lang="en-US" altLang="zh-CN" sz="13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</m:e>
                      </m:d>
                      <m:r>
                        <a:rPr lang="en-US" altLang="zh-CN" sz="13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altLang="zh-CN" sz="13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𝟕𝟎𝟎</m:t>
                      </m:r>
                      <m:r>
                        <a:rPr lang="en-US" altLang="zh-CN" sz="13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𝒌</m:t>
                      </m:r>
                    </m:oMath>
                  </m:oMathPara>
                </a14:m>
                <a:endParaRPr lang="zh-CN" altLang="en-US" sz="13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55309819-1224-A16B-8B25-547FBD019B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5944" y="2104561"/>
                <a:ext cx="1227644" cy="2923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图片 15">
            <a:extLst>
              <a:ext uri="{FF2B5EF4-FFF2-40B4-BE49-F238E27FC236}">
                <a16:creationId xmlns:a16="http://schemas.microsoft.com/office/drawing/2014/main" id="{DAF081AF-DEFB-2C57-B17A-4636C77AD5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3041" y="5163074"/>
            <a:ext cx="3868959" cy="43043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0BBE728-9312-A305-78F7-D5BDFD9AAD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2656" y="5190433"/>
            <a:ext cx="2355863" cy="372258"/>
          </a:xfrm>
          <a:prstGeom prst="rect">
            <a:avLst/>
          </a:prstGeom>
        </p:spPr>
      </p:pic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A01D06B6-FC4F-E1D1-770D-FDCC9F3BA22A}"/>
              </a:ext>
            </a:extLst>
          </p:cNvPr>
          <p:cNvCxnSpPr/>
          <p:nvPr/>
        </p:nvCxnSpPr>
        <p:spPr>
          <a:xfrm flipH="1">
            <a:off x="4950307" y="5533754"/>
            <a:ext cx="2784126" cy="0"/>
          </a:xfrm>
          <a:prstGeom prst="line">
            <a:avLst/>
          </a:prstGeom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337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2968383-D5C0-9774-8E69-82CDB0F4740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pPr lvl="1"/>
                <a:endParaRPr lang="en-US" altLang="zh-CN" dirty="0"/>
              </a:p>
              <a:p>
                <a:pPr lvl="1"/>
                <a:endParaRPr lang="en-US" altLang="zh-CN" dirty="0"/>
              </a:p>
              <a:p>
                <a:pPr lvl="2"/>
                <a:endParaRPr lang="en-US" altLang="zh-CN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92968383-D5C0-9774-8E69-82CDB0F474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46115D1-D0E9-1A3F-D5CF-786FA19D6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CE6A24B-B2F1-B644-2630-B65F4772C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5CFA75C-8E98-47F4-677C-F871A424D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D3F43B7-7E73-EA20-D92C-C99929EA2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3" y="1584512"/>
            <a:ext cx="3052027" cy="21825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8E676275-D3DA-AAC2-B2A9-F9FE6CD7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5247" y="1611383"/>
            <a:ext cx="5626402" cy="1349749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192A7766-8965-4904-9FE6-AF88F91E5E0A}"/>
              </a:ext>
            </a:extLst>
          </p:cNvPr>
          <p:cNvSpPr/>
          <p:nvPr/>
        </p:nvSpPr>
        <p:spPr>
          <a:xfrm>
            <a:off x="7240599" y="2441531"/>
            <a:ext cx="1571050" cy="202519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4A5A289-6CC7-C8E7-6EE7-AE3613CF5629}"/>
              </a:ext>
            </a:extLst>
          </p:cNvPr>
          <p:cNvSpPr/>
          <p:nvPr/>
        </p:nvSpPr>
        <p:spPr>
          <a:xfrm>
            <a:off x="7240599" y="1895932"/>
            <a:ext cx="1571050" cy="2025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EC3D0E5-5AA5-D573-9CC7-B529438984E6}"/>
                  </a:ext>
                </a:extLst>
              </p:cNvPr>
              <p:cNvSpPr txBox="1"/>
              <p:nvPr/>
            </p:nvSpPr>
            <p:spPr>
              <a:xfrm>
                <a:off x="3028950" y="2961132"/>
                <a:ext cx="6462291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700" dirty="0">
                    <a:solidFill>
                      <a:srgbClr val="0033CC"/>
                    </a:solidFill>
                  </a:rPr>
                  <a:t>Dominated by S-wave</a:t>
                </a:r>
                <a:r>
                  <a:rPr lang="en-US" altLang="zh-CN" sz="1700" dirty="0"/>
                  <a:t>, followed by </a:t>
                </a:r>
                <a14:m>
                  <m:oMath xmlns:m="http://schemas.openxmlformats.org/officeDocument/2006/math">
                    <m:r>
                      <a:rPr lang="en-US" altLang="zh-CN" sz="1700" b="0" i="1" smtClean="0">
                        <a:latin typeface="Cambria Math" panose="02040503050406030204" pitchFamily="18" charset="0"/>
                      </a:rPr>
                      <m:t>𝜌</m:t>
                    </m:r>
                    <m:sSup>
                      <m:sSupPr>
                        <m:ctrlP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7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1700" b="0" i="1" smtClean="0">
                                <a:latin typeface="Cambria Math" panose="02040503050406030204" pitchFamily="18" charset="0"/>
                              </a:rPr>
                              <m:t>770</m:t>
                            </m:r>
                          </m:e>
                        </m:d>
                      </m:e>
                      <m:sup>
                        <m: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1700" dirty="0"/>
                  <a:t> </a:t>
                </a:r>
                <a:r>
                  <a:rPr lang="en-US" altLang="zh-CN" sz="17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7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1700" b="0" i="1" smtClean="0">
                                <a:latin typeface="Cambria Math" panose="02040503050406030204" pitchFamily="18" charset="0"/>
                              </a:rPr>
                              <m:t>1270</m:t>
                            </m:r>
                          </m:e>
                        </m:d>
                      </m:e>
                      <m:sup>
                        <m: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7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sz="1700" dirty="0"/>
              </a:p>
              <a:p>
                <a:r>
                  <a:rPr lang="en-US" altLang="zh-CN" sz="1700" dirty="0">
                    <a:solidFill>
                      <a:srgbClr val="FF0000"/>
                    </a:solidFill>
                  </a:rPr>
                  <a:t>Contribution from </a:t>
                </a:r>
                <a14:m>
                  <m:oMath xmlns:m="http://schemas.openxmlformats.org/officeDocument/2006/math">
                    <m:r>
                      <a:rPr lang="en-US" altLang="zh-CN" sz="17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7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d>
                      <m:dPr>
                        <m:ctrlP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782</m:t>
                        </m:r>
                      </m:e>
                    </m:d>
                    <m:r>
                      <a:rPr lang="en-US" altLang="zh-CN" sz="17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17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7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17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700" dirty="0">
                    <a:solidFill>
                      <a:srgbClr val="FF0000"/>
                    </a:solidFill>
                  </a:rPr>
                  <a:t>observed for the first time</a:t>
                </a:r>
                <a:endParaRPr lang="zh-CN" altLang="en-US" sz="17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EC3D0E5-5AA5-D573-9CC7-B52943898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8950" y="2961132"/>
                <a:ext cx="6462291" cy="630942"/>
              </a:xfrm>
              <a:prstGeom prst="rect">
                <a:avLst/>
              </a:prstGeom>
              <a:blipFill>
                <a:blip r:embed="rId5"/>
                <a:stretch>
                  <a:fillRect l="-660" t="-3883" b="-106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标题 1">
                <a:extLst>
                  <a:ext uri="{FF2B5EF4-FFF2-40B4-BE49-F238E27FC236}">
                    <a16:creationId xmlns:a16="http://schemas.microsoft.com/office/drawing/2014/main" id="{B79537F2-757B-23F2-8A70-184C58CA7BB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86792" y="0"/>
                <a:ext cx="9208821" cy="1325563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4000" dirty="0"/>
                  <a:t>Amplitude analysis of</a:t>
                </a:r>
                <a14:m>
                  <m:oMath xmlns:m="http://schemas.openxmlformats.org/officeDocument/2006/math">
                    <m:r>
                      <a:rPr lang="en-US" altLang="zh-CN" sz="40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4000" b="0" i="1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sz="4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4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4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4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4000" b="0" i="1" smtClean="0">
                        <a:latin typeface="Cambria Math" panose="02040503050406030204" pitchFamily="18" charset="0"/>
                      </a:rPr>
                      <m:t>)→</m:t>
                    </m:r>
                    <m:sSup>
                      <m:sSupPr>
                        <m:ctrlP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4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sz="4000" dirty="0"/>
              </a:p>
            </p:txBody>
          </p:sp>
        </mc:Choice>
        <mc:Fallback xmlns="">
          <p:sp>
            <p:nvSpPr>
              <p:cNvPr id="18" name="标题 1">
                <a:extLst>
                  <a:ext uri="{FF2B5EF4-FFF2-40B4-BE49-F238E27FC236}">
                    <a16:creationId xmlns:a16="http://schemas.microsoft.com/office/drawing/2014/main" id="{B79537F2-757B-23F2-8A70-184C58CA7B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86792" y="0"/>
                <a:ext cx="9208821" cy="1325563"/>
              </a:xfrm>
              <a:blipFill>
                <a:blip r:embed="rId6"/>
                <a:stretch>
                  <a:fillRect l="-2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C046CAB1-031D-AA94-4D0C-2DBD14C33F77}"/>
              </a:ext>
            </a:extLst>
          </p:cNvPr>
          <p:cNvSpPr txBox="1"/>
          <p:nvPr/>
        </p:nvSpPr>
        <p:spPr>
          <a:xfrm>
            <a:off x="6396964" y="136524"/>
            <a:ext cx="29368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arXiv:2208.03300, arXiv:2209.09840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6830E1E2-2DA5-5238-E44B-57E348FC38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93" y="4255446"/>
            <a:ext cx="2407416" cy="170017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CADCC89B-64B0-89F5-188C-DC25255883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45656" y="4255446"/>
            <a:ext cx="2407416" cy="171958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1DC5F111-4BF3-2AF1-8CD9-937ABADED0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9995" y="3938567"/>
            <a:ext cx="4044226" cy="1936275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20886AB4-CB42-8B87-9815-FFD79C2641E0}"/>
              </a:ext>
            </a:extLst>
          </p:cNvPr>
          <p:cNvSpPr/>
          <p:nvPr/>
        </p:nvSpPr>
        <p:spPr>
          <a:xfrm>
            <a:off x="7714099" y="4194465"/>
            <a:ext cx="1401008" cy="180599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02931651-074C-B2F6-9F7E-0D50AB2C8B8C}"/>
              </a:ext>
            </a:extLst>
          </p:cNvPr>
          <p:cNvSpPr/>
          <p:nvPr/>
        </p:nvSpPr>
        <p:spPr>
          <a:xfrm>
            <a:off x="7806152" y="4484816"/>
            <a:ext cx="1337847" cy="1724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C13C76BA-B1E6-3DDE-11F7-D61332F4A716}"/>
              </a:ext>
            </a:extLst>
          </p:cNvPr>
          <p:cNvSpPr/>
          <p:nvPr/>
        </p:nvSpPr>
        <p:spPr>
          <a:xfrm>
            <a:off x="3233384" y="5357083"/>
            <a:ext cx="295340" cy="2688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DFCE62A4-C531-AED5-6D25-16971F2188E4}"/>
                  </a:ext>
                </a:extLst>
              </p:cNvPr>
              <p:cNvSpPr txBox="1"/>
              <p:nvPr/>
            </p:nvSpPr>
            <p:spPr>
              <a:xfrm>
                <a:off x="1329515" y="5893017"/>
                <a:ext cx="6282041" cy="630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700" dirty="0">
                    <a:solidFill>
                      <a:srgbClr val="0033CC"/>
                    </a:solidFill>
                  </a:rPr>
                  <a:t>Dominated by S-wave</a:t>
                </a:r>
                <a:r>
                  <a:rPr lang="en-US" altLang="zh-CN" sz="1700" dirty="0"/>
                  <a:t>, followed by spin-2 resonances</a:t>
                </a:r>
              </a:p>
              <a:p>
                <a:r>
                  <a:rPr lang="en-US" altLang="zh-CN" sz="1700" dirty="0">
                    <a:solidFill>
                      <a:srgbClr val="FF0000"/>
                    </a:solidFill>
                  </a:rPr>
                  <a:t>Contribution from </a:t>
                </a:r>
                <a14:m>
                  <m:oMath xmlns:m="http://schemas.openxmlformats.org/officeDocument/2006/math">
                    <m:r>
                      <a:rPr lang="en-US" altLang="zh-CN" sz="17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d>
                      <m:dPr>
                        <m:ctrlP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782</m:t>
                        </m:r>
                      </m:e>
                    </m:d>
                    <m:r>
                      <a:rPr lang="en-US" altLang="zh-CN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sz="17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7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700" dirty="0">
                    <a:solidFill>
                      <a:srgbClr val="FF0000"/>
                    </a:solidFill>
                  </a:rPr>
                  <a:t>observed for the first time</a:t>
                </a:r>
                <a:endParaRPr lang="zh-CN" altLang="en-US" sz="17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DFCE62A4-C531-AED5-6D25-16971F2188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9515" y="5893017"/>
                <a:ext cx="6282041" cy="630942"/>
              </a:xfrm>
              <a:prstGeom prst="rect">
                <a:avLst/>
              </a:prstGeom>
              <a:blipFill>
                <a:blip r:embed="rId10"/>
                <a:stretch>
                  <a:fillRect l="-582" t="-3883" b="-106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>
            <a:extLst>
              <a:ext uri="{FF2B5EF4-FFF2-40B4-BE49-F238E27FC236}">
                <a16:creationId xmlns:a16="http://schemas.microsoft.com/office/drawing/2014/main" id="{DF42FC44-F2B3-C855-B953-9D3E8BE0F4A8}"/>
              </a:ext>
            </a:extLst>
          </p:cNvPr>
          <p:cNvSpPr/>
          <p:nvPr/>
        </p:nvSpPr>
        <p:spPr>
          <a:xfrm>
            <a:off x="575594" y="5453687"/>
            <a:ext cx="295340" cy="2688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27EE968-DDCB-22DB-E986-3C15EF2CF9E2}"/>
              </a:ext>
            </a:extLst>
          </p:cNvPr>
          <p:cNvSpPr/>
          <p:nvPr/>
        </p:nvSpPr>
        <p:spPr>
          <a:xfrm>
            <a:off x="862231" y="1964050"/>
            <a:ext cx="99974" cy="2688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898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id="{E4C2A4D5-5DFE-3210-E678-4714F1828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65" y="4490195"/>
            <a:ext cx="2415802" cy="1326468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8E822545-3D8A-848B-CA1B-28B375CCC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Comparison of S-wave amplitudes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4DD4CC7-2200-5345-2A24-EB73EBBF4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995" y="1414373"/>
            <a:ext cx="9300876" cy="5164397"/>
          </a:xfrm>
        </p:spPr>
        <p:txBody>
          <a:bodyPr>
            <a:normAutofit/>
          </a:bodyPr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 lvl="1"/>
            <a:endParaRPr lang="en-US" altLang="zh-CN" dirty="0"/>
          </a:p>
          <a:p>
            <a:pPr lvl="2"/>
            <a:endParaRPr lang="en-US" altLang="zh-CN" dirty="0"/>
          </a:p>
          <a:p>
            <a:pPr lvl="2"/>
            <a:endParaRPr lang="en-US" altLang="zh-CN" dirty="0"/>
          </a:p>
          <a:p>
            <a:r>
              <a:rPr lang="en-US" altLang="zh-CN" sz="2400" dirty="0"/>
              <a:t>Potential interpretation of the difference: 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F222C1-DB86-BE5E-7512-18C86B02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967349-C004-E2B6-F7D2-84DB03FB2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C67066E-FB7B-C3A7-EA7A-4BA3A9A34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390C7B9-81C4-80FC-AB68-7DB5D4FA6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833" y="1136650"/>
            <a:ext cx="8435049" cy="2846829"/>
          </a:xfrm>
          <a:prstGeom prst="rect">
            <a:avLst/>
          </a:prstGeom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id="{D36AEFD9-93D3-2BFC-89B2-5BBDE4CC3C2A}"/>
              </a:ext>
            </a:extLst>
          </p:cNvPr>
          <p:cNvSpPr/>
          <p:nvPr/>
        </p:nvSpPr>
        <p:spPr>
          <a:xfrm>
            <a:off x="2092687" y="1785843"/>
            <a:ext cx="593363" cy="84689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D568B1BD-FBA8-2A01-F54B-991F57D8E9F0}"/>
              </a:ext>
            </a:extLst>
          </p:cNvPr>
          <p:cNvSpPr/>
          <p:nvPr/>
        </p:nvSpPr>
        <p:spPr>
          <a:xfrm>
            <a:off x="829865" y="2501689"/>
            <a:ext cx="1022948" cy="727419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3EAF1538-4F33-9738-818E-71D50F74C3D1}"/>
              </a:ext>
            </a:extLst>
          </p:cNvPr>
          <p:cNvSpPr/>
          <p:nvPr/>
        </p:nvSpPr>
        <p:spPr>
          <a:xfrm>
            <a:off x="6559732" y="2408587"/>
            <a:ext cx="593363" cy="5155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54FA6E5-04D3-FF7A-DB59-86F1DEA0BF33}"/>
              </a:ext>
            </a:extLst>
          </p:cNvPr>
          <p:cNvSpPr txBox="1"/>
          <p:nvPr/>
        </p:nvSpPr>
        <p:spPr>
          <a:xfrm>
            <a:off x="6396964" y="136524"/>
            <a:ext cx="29368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arXiv:2208.03300, arXiv:2209.09840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7AE80386-F99A-4085-56AF-E2444835F3B8}"/>
                  </a:ext>
                </a:extLst>
              </p:cNvPr>
              <p:cNvSpPr txBox="1"/>
              <p:nvPr/>
            </p:nvSpPr>
            <p:spPr>
              <a:xfrm>
                <a:off x="2686050" y="1791279"/>
                <a:ext cx="161973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(980)</m:t>
                    </m:r>
                  </m:oMath>
                </a14:m>
                <a:r>
                  <a:rPr lang="zh-CN" alt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400" dirty="0">
                    <a:solidFill>
                      <a:srgbClr val="FF0000"/>
                    </a:solidFill>
                  </a:rPr>
                  <a:t>dominate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400" dirty="0">
                    <a:solidFill>
                      <a:srgbClr val="FF0000"/>
                    </a:solidFill>
                  </a:rPr>
                  <a:t>S-wave</a:t>
                </a:r>
                <a:r>
                  <a:rPr lang="zh-CN" altLang="en-US" sz="1400" dirty="0">
                    <a:solidFill>
                      <a:srgbClr val="FF0000"/>
                    </a:solidFill>
                  </a:rPr>
                  <a:t> 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7AE80386-F99A-4085-56AF-E2444835F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050" y="1791279"/>
                <a:ext cx="1619732" cy="523220"/>
              </a:xfrm>
              <a:prstGeom prst="rect">
                <a:avLst/>
              </a:prstGeom>
              <a:blipFill>
                <a:blip r:embed="rId4"/>
                <a:stretch>
                  <a:fillRect t="-2326" b="-104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1DA72644-4160-5F87-AD5B-BE8D2836850A}"/>
                  </a:ext>
                </a:extLst>
              </p:cNvPr>
              <p:cNvSpPr txBox="1"/>
              <p:nvPr/>
            </p:nvSpPr>
            <p:spPr>
              <a:xfrm>
                <a:off x="798962" y="2158484"/>
                <a:ext cx="140022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(500)</m:t>
                    </m:r>
                  </m:oMath>
                </a14:m>
                <a:r>
                  <a:rPr lang="zh-CN" altLang="en-US" sz="1400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1400" dirty="0">
                    <a:solidFill>
                      <a:schemeClr val="accent4">
                        <a:lumMod val="75000"/>
                      </a:schemeClr>
                    </a:solidFill>
                  </a:rPr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1DA72644-4160-5F87-AD5B-BE8D283685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962" y="2158484"/>
                <a:ext cx="1400228" cy="307777"/>
              </a:xfrm>
              <a:prstGeom prst="rect">
                <a:avLst/>
              </a:prstGeom>
              <a:blipFill>
                <a:blip r:embed="rId5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009117CB-10E3-187C-F809-1FD09759EEA0}"/>
                  </a:ext>
                </a:extLst>
              </p:cNvPr>
              <p:cNvSpPr txBox="1"/>
              <p:nvPr/>
            </p:nvSpPr>
            <p:spPr>
              <a:xfrm>
                <a:off x="7039481" y="2693427"/>
                <a:ext cx="1427400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(980)</m:t>
                    </m:r>
                  </m:oMath>
                </a14:m>
                <a:r>
                  <a:rPr lang="en-US" altLang="zh-CN" sz="1400" dirty="0">
                    <a:solidFill>
                      <a:srgbClr val="FF0000"/>
                    </a:solidFill>
                  </a:rPr>
                  <a:t>: sharpe phase variation</a:t>
                </a:r>
                <a:r>
                  <a:rPr lang="zh-CN" altLang="en-US" sz="1400" dirty="0">
                    <a:solidFill>
                      <a:srgbClr val="FF0000"/>
                    </a:solidFill>
                  </a:rPr>
                  <a:t> 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009117CB-10E3-187C-F809-1FD09759E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481" y="2693427"/>
                <a:ext cx="1427400" cy="523220"/>
              </a:xfrm>
              <a:prstGeom prst="rect">
                <a:avLst/>
              </a:prstGeom>
              <a:blipFill>
                <a:blip r:embed="rId6"/>
                <a:stretch>
                  <a:fillRect l="-1282" t="-2326" b="-104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文本框 20">
            <a:extLst>
              <a:ext uri="{FF2B5EF4-FFF2-40B4-BE49-F238E27FC236}">
                <a16:creationId xmlns:a16="http://schemas.microsoft.com/office/drawing/2014/main" id="{35897566-C1D2-7CBB-ED73-C9E945224A40}"/>
              </a:ext>
            </a:extLst>
          </p:cNvPr>
          <p:cNvSpPr txBox="1"/>
          <p:nvPr/>
        </p:nvSpPr>
        <p:spPr>
          <a:xfrm>
            <a:off x="5493176" y="3906799"/>
            <a:ext cx="38406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unitary chiral model, </a:t>
            </a:r>
            <a:r>
              <a:rPr lang="da-DK" altLang="zh-CN" sz="1200" dirty="0">
                <a:solidFill>
                  <a:srgbClr val="0033CC"/>
                </a:solidFill>
                <a:effectLst/>
                <a:latin typeface="CMR12"/>
              </a:rPr>
              <a:t>Int. J. Mod. Phys. </a:t>
            </a:r>
            <a:r>
              <a:rPr lang="da-DK" altLang="zh-CN" sz="1200" b="1" dirty="0">
                <a:solidFill>
                  <a:srgbClr val="0033CC"/>
                </a:solidFill>
                <a:effectLst/>
                <a:latin typeface="CMBX12"/>
              </a:rPr>
              <a:t>25</a:t>
            </a:r>
            <a:r>
              <a:rPr lang="da-DK" altLang="zh-CN" sz="1200" dirty="0">
                <a:solidFill>
                  <a:srgbClr val="0033CC"/>
                </a:solidFill>
                <a:effectLst/>
                <a:latin typeface="CMR12"/>
              </a:rPr>
              <a:t>(2016)1630001</a:t>
            </a:r>
            <a:r>
              <a:rPr lang="en-US" altLang="zh-CN" sz="1200" dirty="0">
                <a:solidFill>
                  <a:srgbClr val="0033CC"/>
                </a:solidFill>
              </a:rPr>
              <a:t> 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E4BD4A82-D394-AAF6-799C-B4A7E981F9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1524" y="5691172"/>
            <a:ext cx="3624758" cy="4446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4D9C6556-B600-31AB-7AAC-BBAD09797C82}"/>
                  </a:ext>
                </a:extLst>
              </p:cNvPr>
              <p:cNvSpPr txBox="1"/>
              <p:nvPr/>
            </p:nvSpPr>
            <p:spPr>
              <a:xfrm>
                <a:off x="56427" y="4821415"/>
                <a:ext cx="137449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8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8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US" altLang="zh-CN" sz="1800" b="0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4D9C6556-B600-31AB-7AAC-BBAD09797C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27" y="4821415"/>
                <a:ext cx="137449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EAD7EFBE-3F84-92B0-43FF-707FFE9B8DFB}"/>
              </a:ext>
            </a:extLst>
          </p:cNvPr>
          <p:cNvCxnSpPr/>
          <p:nvPr/>
        </p:nvCxnSpPr>
        <p:spPr>
          <a:xfrm>
            <a:off x="1279002" y="6032849"/>
            <a:ext cx="954912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>
            <a:extLst>
              <a:ext uri="{FF2B5EF4-FFF2-40B4-BE49-F238E27FC236}">
                <a16:creationId xmlns:a16="http://schemas.microsoft.com/office/drawing/2014/main" id="{16144A18-9976-B71E-4772-6D3608F130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19704" y="4384118"/>
            <a:ext cx="2419733" cy="12439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46328042-60C9-5F26-6778-6CAB115B4096}"/>
                  </a:ext>
                </a:extLst>
              </p:cNvPr>
              <p:cNvSpPr txBox="1"/>
              <p:nvPr/>
            </p:nvSpPr>
            <p:spPr>
              <a:xfrm>
                <a:off x="4815289" y="4728105"/>
                <a:ext cx="119219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altLang="zh-CN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46328042-60C9-5F26-6778-6CAB115B4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5289" y="4728105"/>
                <a:ext cx="1192192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图片 36">
            <a:extLst>
              <a:ext uri="{FF2B5EF4-FFF2-40B4-BE49-F238E27FC236}">
                <a16:creationId xmlns:a16="http://schemas.microsoft.com/office/drawing/2014/main" id="{A8FC0CD0-E3FC-ED4E-0027-2647E288F8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1906" y="5597264"/>
            <a:ext cx="2416002" cy="459485"/>
          </a:xfrm>
          <a:prstGeom prst="rect">
            <a:avLst/>
          </a:prstGeom>
        </p:spPr>
      </p:pic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070E4FA9-6956-37DA-CF7C-979C9FA2BE14}"/>
              </a:ext>
            </a:extLst>
          </p:cNvPr>
          <p:cNvCxnSpPr/>
          <p:nvPr/>
        </p:nvCxnSpPr>
        <p:spPr>
          <a:xfrm>
            <a:off x="6559960" y="5939539"/>
            <a:ext cx="97227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2AA3192F-98E8-8CA4-C7DB-0A8F74CC7ACF}"/>
                  </a:ext>
                </a:extLst>
              </p:cNvPr>
              <p:cNvSpPr txBox="1"/>
              <p:nvPr/>
            </p:nvSpPr>
            <p:spPr>
              <a:xfrm>
                <a:off x="131082" y="6123684"/>
                <a:ext cx="48270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4">
                        <a:lumMod val="75000"/>
                      </a:schemeClr>
                    </a:solidFill>
                  </a:rPr>
                  <a:t>Indicating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(500)</m:t>
                    </m:r>
                  </m:oMath>
                </a14:m>
                <a:r>
                  <a:rPr lang="zh-CN" altLang="en-US" sz="1400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1400" dirty="0">
                    <a:solidFill>
                      <a:schemeClr val="accent4">
                        <a:lumMod val="75000"/>
                      </a:schemeClr>
                    </a:solidFill>
                  </a:rPr>
                  <a:t>as dynamical pole of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𝜋𝜋</m:t>
                    </m:r>
                    <m:r>
                      <a:rPr lang="en-US" altLang="zh-CN" sz="1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1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𝜋𝜋</m:t>
                    </m:r>
                  </m:oMath>
                </a14:m>
                <a:r>
                  <a:rPr lang="zh-CN" altLang="en-US" sz="1400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sz="1400" dirty="0" err="1">
                    <a:solidFill>
                      <a:schemeClr val="accent4">
                        <a:lumMod val="75000"/>
                      </a:schemeClr>
                    </a:solidFill>
                  </a:rPr>
                  <a:t>rescattering</a:t>
                </a:r>
                <a:r>
                  <a:rPr lang="en-US" altLang="zh-CN" sz="1400" dirty="0">
                    <a:solidFill>
                      <a:schemeClr val="accent4">
                        <a:lumMod val="75000"/>
                      </a:schemeClr>
                    </a:solidFill>
                  </a:rPr>
                  <a:t> ?</a:t>
                </a:r>
                <a:endParaRPr lang="zh-CN" altLang="en-US" sz="14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2AA3192F-98E8-8CA4-C7DB-0A8F74CC7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82" y="6123684"/>
                <a:ext cx="4827091" cy="307777"/>
              </a:xfrm>
              <a:prstGeom prst="rect">
                <a:avLst/>
              </a:prstGeom>
              <a:blipFill>
                <a:blip r:embed="rId12"/>
                <a:stretch>
                  <a:fillRect l="-379" t="-4000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BC241293-3853-12E9-3DAC-BD365EFB4646}"/>
                  </a:ext>
                </a:extLst>
              </p:cNvPr>
              <p:cNvSpPr txBox="1"/>
              <p:nvPr/>
            </p:nvSpPr>
            <p:spPr>
              <a:xfrm>
                <a:off x="5611906" y="6123684"/>
                <a:ext cx="31173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(980)</m:t>
                    </m:r>
                  </m:oMath>
                </a14:m>
                <a:r>
                  <a:rPr lang="zh-CN" alt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400" dirty="0">
                    <a:solidFill>
                      <a:srgbClr val="FF0000"/>
                    </a:solidFill>
                  </a:rPr>
                  <a:t>strongly couples to 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𝐾𝐾</m:t>
                    </m:r>
                  </m:oMath>
                </a14:m>
                <a:r>
                  <a:rPr lang="zh-CN" altLang="en-US" sz="14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400" dirty="0">
                    <a:solidFill>
                      <a:srgbClr val="FF0000"/>
                    </a:solidFill>
                  </a:rPr>
                  <a:t>channel</a:t>
                </a:r>
                <a:endParaRPr lang="zh-CN" alt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BC241293-3853-12E9-3DAC-BD365EFB46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906" y="6123684"/>
                <a:ext cx="3117392" cy="307777"/>
              </a:xfrm>
              <a:prstGeom prst="rect">
                <a:avLst/>
              </a:prstGeom>
              <a:blipFill>
                <a:blip r:embed="rId13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84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AF74E6E-AE97-E3AA-C87B-F24776F4611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15014" y="1573090"/>
                <a:ext cx="7886700" cy="2470556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US" altLang="zh-CN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altLang="zh-CN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d>
                        <m:dPr>
                          <m:ctrlPr>
                            <a:rPr lang="en-US" altLang="zh-CN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altLang="zh-CN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sSup>
                        <m:sSupPr>
                          <m:ctrlPr>
                            <a:rPr lang="en-US" altLang="zh-CN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solidFill>
                                    <a:schemeClr val="bg1">
                                      <a:lumMod val="8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br>
                  <a:rPr lang="en-US" altLang="zh-CN" dirty="0"/>
                </a:br>
                <a:br>
                  <a:rPr lang="en-US" altLang="zh-CN" dirty="0"/>
                </a:b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AF74E6E-AE97-E3AA-C87B-F24776F461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15014" y="1573090"/>
                <a:ext cx="7886700" cy="247055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D01948-BCAB-B86E-79EE-F3D6C89F3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666671F-0921-5BB1-3A16-9BDC7E392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22C486-E1E9-0738-E856-C7DF6B762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8101AA6-8A6C-2952-3E7A-E7A6211D26BD}"/>
              </a:ext>
            </a:extLst>
          </p:cNvPr>
          <p:cNvSpPr txBox="1"/>
          <p:nvPr/>
        </p:nvSpPr>
        <p:spPr>
          <a:xfrm>
            <a:off x="6396964" y="136524"/>
            <a:ext cx="29368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arXiv:2208.03262,</a:t>
            </a:r>
            <a:r>
              <a:rPr lang="zh-CN" altLang="en-US" sz="1200" dirty="0">
                <a:solidFill>
                  <a:srgbClr val="0033CC"/>
                </a:solidFill>
              </a:rPr>
              <a:t> </a:t>
            </a:r>
            <a:r>
              <a:rPr lang="en-US" altLang="zh-CN" sz="1200" dirty="0">
                <a:solidFill>
                  <a:srgbClr val="0033CC"/>
                </a:solidFill>
              </a:rPr>
              <a:t>accepted</a:t>
            </a:r>
            <a:r>
              <a:rPr lang="zh-CN" altLang="en-US" sz="1200" dirty="0">
                <a:solidFill>
                  <a:srgbClr val="0033CC"/>
                </a:solidFill>
              </a:rPr>
              <a:t> </a:t>
            </a:r>
            <a:r>
              <a:rPr lang="en-US" altLang="zh-CN" sz="1200" dirty="0">
                <a:solidFill>
                  <a:srgbClr val="0033CC"/>
                </a:solidFill>
              </a:rPr>
              <a:t>by</a:t>
            </a:r>
            <a:r>
              <a:rPr lang="zh-CN" altLang="en-US" sz="1200" dirty="0">
                <a:solidFill>
                  <a:srgbClr val="0033CC"/>
                </a:solidFill>
              </a:rPr>
              <a:t> </a:t>
            </a:r>
            <a:r>
              <a:rPr lang="en-US" altLang="zh-CN" sz="1200" dirty="0">
                <a:solidFill>
                  <a:srgbClr val="0033CC"/>
                </a:solidFill>
              </a:rPr>
              <a:t>PRD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BF83A7B9-AF5F-5D14-022E-54B4F0CAAA25}"/>
              </a:ext>
            </a:extLst>
          </p:cNvPr>
          <p:cNvGrpSpPr/>
          <p:nvPr/>
        </p:nvGrpSpPr>
        <p:grpSpPr>
          <a:xfrm>
            <a:off x="1447453" y="3118648"/>
            <a:ext cx="6249093" cy="2282156"/>
            <a:chOff x="207076" y="3112861"/>
            <a:chExt cx="6249093" cy="2282156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id="{AAD5E37A-F638-338A-425A-0B35B5AC12E2}"/>
                </a:ext>
              </a:extLst>
            </p:cNvPr>
            <p:cNvSpPr/>
            <p:nvPr/>
          </p:nvSpPr>
          <p:spPr>
            <a:xfrm>
              <a:off x="1628737" y="4170019"/>
              <a:ext cx="171834" cy="171834"/>
            </a:xfrm>
            <a:prstGeom prst="ellipse">
              <a:avLst/>
            </a:prstGeom>
            <a:solidFill>
              <a:srgbClr val="0033CC"/>
            </a:solidFill>
            <a:ln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4D09005A-681E-CB37-444A-D7977806D45C}"/>
                    </a:ext>
                  </a:extLst>
                </p:cNvPr>
                <p:cNvSpPr txBox="1"/>
                <p:nvPr/>
              </p:nvSpPr>
              <p:spPr>
                <a:xfrm>
                  <a:off x="207076" y="3828442"/>
                  <a:ext cx="1566985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𝑝𝑝</m:t>
                      </m:r>
                    </m:oMath>
                  </a14:m>
                  <a:r>
                    <a:rPr lang="zh-CN" altLang="en-US" dirty="0">
                      <a:solidFill>
                        <a:srgbClr val="0033CC"/>
                      </a:solidFill>
                    </a:rPr>
                    <a:t> </a:t>
                  </a:r>
                  <a:r>
                    <a:rPr lang="en-US" altLang="zh-CN" dirty="0">
                      <a:solidFill>
                        <a:srgbClr val="0033CC"/>
                      </a:solidFill>
                    </a:rPr>
                    <a:t>interaction vertex</a:t>
                  </a:r>
                  <a:endParaRPr lang="zh-CN" altLang="en-US" dirty="0">
                    <a:solidFill>
                      <a:srgbClr val="0033CC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4D09005A-681E-CB37-444A-D7977806D4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7076" y="3828442"/>
                  <a:ext cx="1566985" cy="646331"/>
                </a:xfrm>
                <a:prstGeom prst="rect">
                  <a:avLst/>
                </a:prstGeom>
                <a:blipFill>
                  <a:blip r:embed="rId3"/>
                  <a:stretch>
                    <a:fillRect l="-3113" t="-5660" r="-2724" b="-1415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FEED3073-726C-5C1B-0618-A6A04D067F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4654" y="3478845"/>
              <a:ext cx="1098124" cy="777091"/>
            </a:xfrm>
            <a:prstGeom prst="line">
              <a:avLst/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A9B4B9A0-F9D9-C662-B546-733354C659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4654" y="4151608"/>
              <a:ext cx="1362010" cy="92540"/>
            </a:xfrm>
            <a:prstGeom prst="line">
              <a:avLst/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A52D41D9-D4D8-D94B-450F-4B7674AB0C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8256" y="3732627"/>
              <a:ext cx="1517466" cy="511521"/>
            </a:xfrm>
            <a:prstGeom prst="line">
              <a:avLst/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4E24772F-8CF5-5C30-76E6-B61B0B25C1A3}"/>
                    </a:ext>
                  </a:extLst>
                </p:cNvPr>
                <p:cNvSpPr txBox="1"/>
                <p:nvPr/>
              </p:nvSpPr>
              <p:spPr>
                <a:xfrm>
                  <a:off x="1651367" y="3112861"/>
                  <a:ext cx="197720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b="0" dirty="0">
                      <a:solidFill>
                        <a:srgbClr val="0033CC"/>
                      </a:solidFill>
                    </a:rPr>
                    <a:t>Prompt </a:t>
                  </a:r>
                  <a14:m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US" altLang="zh-CN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zh-CN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altLang="zh-CN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zh-CN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altLang="zh-CN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……</m:t>
                      </m:r>
                    </m:oMath>
                  </a14:m>
                  <a:endParaRPr lang="zh-CN" altLang="en-US" dirty="0">
                    <a:solidFill>
                      <a:srgbClr val="0033CC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id="{4E24772F-8CF5-5C30-76E6-B61B0B25C1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51367" y="3112861"/>
                  <a:ext cx="1977208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462" t="-10000" b="-26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CDB507B8-0F24-4BC2-DFCF-9CE51868D95C}"/>
                </a:ext>
              </a:extLst>
            </p:cNvPr>
            <p:cNvCxnSpPr>
              <a:cxnSpLocks/>
            </p:cNvCxnSpPr>
            <p:nvPr/>
          </p:nvCxnSpPr>
          <p:spPr>
            <a:xfrm>
              <a:off x="1711598" y="4236678"/>
              <a:ext cx="1365066" cy="977058"/>
            </a:xfrm>
            <a:prstGeom prst="line">
              <a:avLst/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2F339E17-D070-A25D-4EFF-5B78227A9C4F}"/>
                </a:ext>
              </a:extLst>
            </p:cNvPr>
            <p:cNvCxnSpPr>
              <a:cxnSpLocks/>
            </p:cNvCxnSpPr>
            <p:nvPr/>
          </p:nvCxnSpPr>
          <p:spPr>
            <a:xfrm>
              <a:off x="1765302" y="4282724"/>
              <a:ext cx="734493" cy="748695"/>
            </a:xfrm>
            <a:prstGeom prst="line">
              <a:avLst/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D843B360-8B7A-6739-6526-6B437F6429D1}"/>
                </a:ext>
              </a:extLst>
            </p:cNvPr>
            <p:cNvCxnSpPr>
              <a:cxnSpLocks/>
            </p:cNvCxnSpPr>
            <p:nvPr/>
          </p:nvCxnSpPr>
          <p:spPr>
            <a:xfrm>
              <a:off x="1795796" y="4262073"/>
              <a:ext cx="1822279" cy="631616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AA0D3431-F0D3-9528-7DE6-3DA151FE29AB}"/>
                </a:ext>
              </a:extLst>
            </p:cNvPr>
            <p:cNvSpPr/>
            <p:nvPr/>
          </p:nvSpPr>
          <p:spPr>
            <a:xfrm>
              <a:off x="3556515" y="4801252"/>
              <a:ext cx="171834" cy="17183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8138F0C2-9B2C-BA57-CC37-8A545E2A6804}"/>
                    </a:ext>
                  </a:extLst>
                </p:cNvPr>
                <p:cNvSpPr txBox="1"/>
                <p:nvPr/>
              </p:nvSpPr>
              <p:spPr>
                <a:xfrm>
                  <a:off x="3195722" y="5025685"/>
                  <a:ext cx="167111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a14:m>
                  <a:r>
                    <a:rPr lang="en-US" altLang="zh-CN" dirty="0">
                      <a:solidFill>
                        <a:srgbClr val="FF0000"/>
                      </a:solidFill>
                    </a:rPr>
                    <a:t>-decay vertex</a:t>
                  </a:r>
                  <a:endParaRPr lang="zh-CN" alt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8138F0C2-9B2C-BA57-CC37-8A545E2A68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95722" y="5025685"/>
                  <a:ext cx="1671111" cy="369332"/>
                </a:xfrm>
                <a:prstGeom prst="rect">
                  <a:avLst/>
                </a:prstGeom>
                <a:blipFill>
                  <a:blip r:embed="rId5"/>
                  <a:stretch>
                    <a:fillRect t="-8197" b="-2459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E3644F63-4B26-FC7E-49D9-BC42889DEF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24021" y="4450698"/>
              <a:ext cx="743501" cy="434225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5088DC99-04ED-9E29-7162-1331EFF4F2CC}"/>
                </a:ext>
              </a:extLst>
            </p:cNvPr>
            <p:cNvCxnSpPr>
              <a:cxnSpLocks/>
            </p:cNvCxnSpPr>
            <p:nvPr/>
          </p:nvCxnSpPr>
          <p:spPr>
            <a:xfrm>
              <a:off x="3642432" y="4900089"/>
              <a:ext cx="1709858" cy="10066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B7EB73B0-6340-9250-AA19-CF86A67D84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85933" y="4161896"/>
              <a:ext cx="1207063" cy="27988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8012E0B3-98D3-3AA6-8F39-032C28657D34}"/>
                </a:ext>
              </a:extLst>
            </p:cNvPr>
            <p:cNvCxnSpPr>
              <a:cxnSpLocks/>
            </p:cNvCxnSpPr>
            <p:nvPr/>
          </p:nvCxnSpPr>
          <p:spPr>
            <a:xfrm>
              <a:off x="4375470" y="4439230"/>
              <a:ext cx="453049" cy="28460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03BC2D53-D29D-1153-7008-3A5F20C01D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82552" y="3828442"/>
              <a:ext cx="606912" cy="6107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5B3C1AC4-DD7D-2A35-7734-D1ABE96B1956}"/>
                    </a:ext>
                  </a:extLst>
                </p:cNvPr>
                <p:cNvSpPr txBox="1"/>
                <p:nvPr/>
              </p:nvSpPr>
              <p:spPr>
                <a:xfrm>
                  <a:off x="3504375" y="3938907"/>
                  <a:ext cx="1671111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a14:m>
                  <a:r>
                    <a:rPr lang="zh-CN" altLang="en-US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en-US" altLang="zh-CN" dirty="0">
                      <a:solidFill>
                        <a:srgbClr val="FF0000"/>
                      </a:solidFill>
                    </a:rPr>
                    <a:t>decay </a:t>
                  </a:r>
                </a:p>
                <a:p>
                  <a:r>
                    <a:rPr lang="en-US" altLang="zh-CN" dirty="0">
                      <a:solidFill>
                        <a:srgbClr val="FF0000"/>
                      </a:solidFill>
                    </a:rPr>
                    <a:t>vertex</a:t>
                  </a:r>
                  <a:endParaRPr lang="zh-CN" alt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5B3C1AC4-DD7D-2A35-7734-D1ABE96B19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4375" y="3938907"/>
                  <a:ext cx="1671111" cy="646331"/>
                </a:xfrm>
                <a:prstGeom prst="rect">
                  <a:avLst/>
                </a:prstGeom>
                <a:blipFill>
                  <a:blip r:embed="rId6"/>
                  <a:stretch>
                    <a:fillRect l="-2920" t="-4717" b="-14151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47B043C4-9865-DD07-98AF-512A5946EBF0}"/>
                </a:ext>
              </a:extLst>
            </p:cNvPr>
            <p:cNvSpPr/>
            <p:nvPr/>
          </p:nvSpPr>
          <p:spPr>
            <a:xfrm>
              <a:off x="4292068" y="4385950"/>
              <a:ext cx="171834" cy="17183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35D44880-BAB6-A61B-9B94-C31733AC0254}"/>
                    </a:ext>
                  </a:extLst>
                </p:cNvPr>
                <p:cNvSpPr txBox="1"/>
                <p:nvPr/>
              </p:nvSpPr>
              <p:spPr>
                <a:xfrm>
                  <a:off x="4740906" y="3439390"/>
                  <a:ext cx="5715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zh-CN" alt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35D44880-BAB6-A61B-9B94-C31733AC02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0906" y="3439390"/>
                  <a:ext cx="571549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9AD0264D-66A9-2A6E-AC88-4F4395750041}"/>
                    </a:ext>
                  </a:extLst>
                </p:cNvPr>
                <p:cNvSpPr txBox="1"/>
                <p:nvPr/>
              </p:nvSpPr>
              <p:spPr>
                <a:xfrm>
                  <a:off x="5499331" y="3861228"/>
                  <a:ext cx="5715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zh-CN" alt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9AD0264D-66A9-2A6E-AC88-4F43957500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9331" y="3861228"/>
                  <a:ext cx="571549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id="{EF7B322C-78D8-0FFD-E3DE-828DD52508E8}"/>
                    </a:ext>
                  </a:extLst>
                </p:cNvPr>
                <p:cNvSpPr txBox="1"/>
                <p:nvPr/>
              </p:nvSpPr>
              <p:spPr>
                <a:xfrm>
                  <a:off x="4749794" y="4511037"/>
                  <a:ext cx="57154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zh-CN" alt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id="{EF7B322C-78D8-0FFD-E3DE-828DD52508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9794" y="4511037"/>
                  <a:ext cx="571549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8C190391-9E34-AA6B-9C64-FC89DE466E79}"/>
                    </a:ext>
                  </a:extLst>
                </p:cNvPr>
                <p:cNvSpPr txBox="1"/>
                <p:nvPr/>
              </p:nvSpPr>
              <p:spPr>
                <a:xfrm>
                  <a:off x="5249106" y="4833881"/>
                  <a:ext cx="120706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zh-CN" altLang="en-US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en-US" altLang="zh-CN" dirty="0">
                      <a:solidFill>
                        <a:srgbClr val="FF0000"/>
                      </a:solidFill>
                    </a:rPr>
                    <a:t>(tag)</a:t>
                  </a:r>
                  <a:endParaRPr lang="zh-CN" alt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8C190391-9E34-AA6B-9C64-FC89DE466E7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9106" y="4833881"/>
                  <a:ext cx="1207063" cy="369332"/>
                </a:xfrm>
                <a:prstGeom prst="rect">
                  <a:avLst/>
                </a:prstGeom>
                <a:blipFill>
                  <a:blip r:embed="rId10"/>
                  <a:stretch>
                    <a:fillRect t="-10000" b="-26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28970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0EEE948-9F2C-3D03-F21A-6B55F051B14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95094" y="58512"/>
                <a:ext cx="8160211" cy="1325563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amplitude analysis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0EEE948-9F2C-3D03-F21A-6B55F051B1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95094" y="58512"/>
                <a:ext cx="8160211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9DADFD5-EE1E-0A49-C594-7EFCA0C792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5095" y="1135511"/>
                <a:ext cx="8160210" cy="5000745"/>
              </a:xfrm>
            </p:spPr>
            <p:txBody>
              <a:bodyPr/>
              <a:lstStyle/>
              <a:p>
                <a:r>
                  <a:rPr lang="en-US" altLang="zh-CN" sz="2400" b="0" dirty="0"/>
                  <a:t>2016 data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2400" i="1">
                        <a:latin typeface="Cambria Math" panose="02040503050406030204" pitchFamily="18" charset="0"/>
                      </a:rPr>
                      <m:t>𝓛</m:t>
                    </m:r>
                    <m:r>
                      <a:rPr lang="en-US" altLang="zh-CN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0.5</m:t>
                    </m:r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</a:rPr>
                          <m:t>fb</m:t>
                        </m:r>
                      </m:e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; </m:t>
                    </m:r>
                    <m:r>
                      <a:rPr lang="en-US" altLang="zh-CN" sz="2400" i="1">
                        <a:latin typeface="Cambria Math" panose="02040503050406030204" pitchFamily="18" charset="0"/>
                      </a:rPr>
                      <m:t>~400</m:t>
                    </m:r>
                    <m:r>
                      <m:rPr>
                        <m:sty m:val="p"/>
                      </m:rPr>
                      <a:rPr lang="en-US" altLang="zh-CN" sz="2400" i="1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signals; helicity-based </a:t>
                </a:r>
                <a:r>
                  <a:rPr lang="en-US" altLang="zh-CN" sz="2400" dirty="0" err="1"/>
                  <a:t>Am.An</a:t>
                </a:r>
                <a:r>
                  <a:rPr lang="en-US" altLang="zh-CN" sz="2400" dirty="0"/>
                  <a:t>.</a:t>
                </a:r>
              </a:p>
              <a:p>
                <a:endParaRPr lang="en-US" altLang="zh-CN" sz="2400" dirty="0"/>
              </a:p>
              <a:p>
                <a:endParaRPr lang="en-US" altLang="zh-CN" sz="2400" dirty="0"/>
              </a:p>
              <a:p>
                <a:endParaRPr lang="en-US" altLang="zh-CN" sz="2400" dirty="0"/>
              </a:p>
              <a:p>
                <a:endParaRPr lang="en-US" altLang="zh-CN" sz="2400" dirty="0"/>
              </a:p>
              <a:p>
                <a:endParaRPr lang="en-US" altLang="zh-CN" sz="2400" dirty="0"/>
              </a:p>
              <a:p>
                <a:endParaRPr lang="en-US" altLang="zh-CN" sz="2400" dirty="0"/>
              </a:p>
              <a:p>
                <a:endParaRPr lang="en-US" altLang="zh-CN" sz="2400" dirty="0"/>
              </a:p>
              <a:p>
                <a:r>
                  <a:rPr lang="en-US" altLang="zh-CN" sz="2400" dirty="0"/>
                  <a:t>All parameters of amplitude model reported</a:t>
                </a:r>
              </a:p>
              <a:p>
                <a:r>
                  <a:rPr lang="en-US" altLang="zh-CN" sz="2400" dirty="0"/>
                  <a:t>Mass and width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(2000)</m:t>
                    </m:r>
                  </m:oMath>
                </a14:m>
                <a:r>
                  <a:rPr lang="en-US" altLang="zh-CN" sz="2400" dirty="0"/>
                  <a:t> determined </a:t>
                </a:r>
                <a:endParaRPr lang="zh-CN" altLang="en-US" sz="2400" dirty="0"/>
              </a:p>
              <a:p>
                <a:endParaRPr lang="en-US" altLang="zh-CN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89DADFD5-EE1E-0A49-C594-7EFCA0C792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5095" y="1135511"/>
                <a:ext cx="8160210" cy="5000745"/>
              </a:xfrm>
              <a:blipFill>
                <a:blip r:embed="rId3"/>
                <a:stretch>
                  <a:fillRect l="-971" t="-1705" r="-8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BF3C01-744A-10A3-00A3-6E43DA2F7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0CF116-7F02-F273-2DE8-F31680E3A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62D502-0EBA-0E26-BA0F-180BBF59E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C465F3D-30F0-E170-EF32-7164D6BC9BF6}"/>
              </a:ext>
            </a:extLst>
          </p:cNvPr>
          <p:cNvSpPr txBox="1"/>
          <p:nvPr/>
        </p:nvSpPr>
        <p:spPr>
          <a:xfrm>
            <a:off x="5998448" y="136524"/>
            <a:ext cx="28260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arXiv:2208.03262, accepted by PRD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34DAE29-C00F-8973-39B0-E55B542354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050" y="1705033"/>
            <a:ext cx="3554188" cy="290277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AFAF3F3-2C90-9038-5D0D-6D735515CE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3130" y="1604170"/>
            <a:ext cx="4492220" cy="301413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6727FF4A-A7BD-D316-6B89-0BC3C029EF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0495" y="4648720"/>
            <a:ext cx="2409565" cy="459873"/>
          </a:xfrm>
          <a:prstGeom prst="rect">
            <a:avLst/>
          </a:prstGeom>
        </p:spPr>
      </p:pic>
      <p:sp>
        <p:nvSpPr>
          <p:cNvPr id="14" name="椭圆 13">
            <a:extLst>
              <a:ext uri="{FF2B5EF4-FFF2-40B4-BE49-F238E27FC236}">
                <a16:creationId xmlns:a16="http://schemas.microsoft.com/office/drawing/2014/main" id="{DFAC590F-2EEB-EEB9-B91D-F7A4E5F9488E}"/>
              </a:ext>
            </a:extLst>
          </p:cNvPr>
          <p:cNvSpPr/>
          <p:nvPr/>
        </p:nvSpPr>
        <p:spPr>
          <a:xfrm>
            <a:off x="4970899" y="2252247"/>
            <a:ext cx="257751" cy="282298"/>
          </a:xfrm>
          <a:prstGeom prst="ellipse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EC63C2B-1CC5-0D29-CE9A-BE5DDEE3D345}"/>
                  </a:ext>
                </a:extLst>
              </p:cNvPr>
              <p:cNvSpPr txBox="1"/>
              <p:nvPr/>
            </p:nvSpPr>
            <p:spPr>
              <a:xfrm>
                <a:off x="4660391" y="1921430"/>
                <a:ext cx="8787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1400" b="0" i="0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US" altLang="zh-CN" sz="1400" b="0" i="1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(2000)</m:t>
                      </m:r>
                    </m:oMath>
                  </m:oMathPara>
                </a14:m>
                <a:endParaRPr lang="zh-CN" altLang="en-US" sz="1400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EC63C2B-1CC5-0D29-CE9A-BE5DDEE3D3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391" y="1921430"/>
                <a:ext cx="878766" cy="307777"/>
              </a:xfrm>
              <a:prstGeom prst="rect">
                <a:avLst/>
              </a:prstGeom>
              <a:blipFill>
                <a:blip r:embed="rId7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图片 16">
            <a:extLst>
              <a:ext uri="{FF2B5EF4-FFF2-40B4-BE49-F238E27FC236}">
                <a16:creationId xmlns:a16="http://schemas.microsoft.com/office/drawing/2014/main" id="{A1783613-F559-368F-6A4E-A713C4384F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541" y="5712156"/>
            <a:ext cx="3344618" cy="34827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E1912FC0-C678-2DF9-4594-95D2697D3F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0" y="5712156"/>
            <a:ext cx="3402130" cy="36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097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0EEE948-9F2C-3D03-F21A-6B55F051B14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dirty="0"/>
                  <a:t> Polarization measurement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C0EEE948-9F2C-3D03-F21A-6B55F051B1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DADFD5-EE1E-0A49-C594-7EFCA0C79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095" y="1135511"/>
            <a:ext cx="8756308" cy="5000745"/>
          </a:xfrm>
        </p:spPr>
        <p:txBody>
          <a:bodyPr/>
          <a:lstStyle/>
          <a:p>
            <a:endParaRPr lang="en-US" altLang="zh-CN" sz="2400" dirty="0"/>
          </a:p>
          <a:p>
            <a:endParaRPr lang="en-US" altLang="zh-CN" sz="2400" dirty="0"/>
          </a:p>
          <a:p>
            <a:r>
              <a:rPr lang="en-US" altLang="zh-CN" sz="2400" dirty="0"/>
              <a:t>Large interference improves sensitivity to initial polarization</a:t>
            </a:r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b="0" i="1" dirty="0">
              <a:latin typeface="Cambria Math" panose="02040503050406030204" pitchFamily="18" charset="0"/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BF3C01-744A-10A3-00A3-6E43DA2F7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0CF116-7F02-F273-2DE8-F31680E3A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62D502-0EBA-0E26-BA0F-180BBF59E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C465F3D-30F0-E170-EF32-7164D6BC9BF6}"/>
              </a:ext>
            </a:extLst>
          </p:cNvPr>
          <p:cNvSpPr txBox="1"/>
          <p:nvPr/>
        </p:nvSpPr>
        <p:spPr>
          <a:xfrm>
            <a:off x="5998448" y="136524"/>
            <a:ext cx="28260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arXiv:2208.03262, accepted by PRD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48FC189A-9CEE-6CB5-AE1B-3889EB4EE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473" y="1078931"/>
            <a:ext cx="5743969" cy="1035308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AC4EB6A1-4686-962E-71CB-A74EAE71DB67}"/>
              </a:ext>
            </a:extLst>
          </p:cNvPr>
          <p:cNvSpPr/>
          <p:nvPr/>
        </p:nvSpPr>
        <p:spPr>
          <a:xfrm>
            <a:off x="3684442" y="1135203"/>
            <a:ext cx="312516" cy="3814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3ACADA00-6C1B-5C46-B496-C93E043FFA6A}"/>
              </a:ext>
            </a:extLst>
          </p:cNvPr>
          <p:cNvSpPr/>
          <p:nvPr/>
        </p:nvSpPr>
        <p:spPr>
          <a:xfrm>
            <a:off x="5642493" y="1108679"/>
            <a:ext cx="312516" cy="3814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C217CDC-CEC8-D1D6-556E-66894A62EA6A}"/>
              </a:ext>
            </a:extLst>
          </p:cNvPr>
          <p:cNvSpPr/>
          <p:nvPr/>
        </p:nvSpPr>
        <p:spPr>
          <a:xfrm>
            <a:off x="3905793" y="1675132"/>
            <a:ext cx="312516" cy="3814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7C56DAE0-C48B-BA98-68A2-6F0591854CD7}"/>
              </a:ext>
            </a:extLst>
          </p:cNvPr>
          <p:cNvSpPr/>
          <p:nvPr/>
        </p:nvSpPr>
        <p:spPr>
          <a:xfrm>
            <a:off x="4359137" y="1675131"/>
            <a:ext cx="312516" cy="3814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676D066-364D-62E7-2C55-C3F480FE000F}"/>
              </a:ext>
            </a:extLst>
          </p:cNvPr>
          <p:cNvSpPr txBox="1"/>
          <p:nvPr/>
        </p:nvSpPr>
        <p:spPr>
          <a:xfrm>
            <a:off x="-26766" y="1496516"/>
            <a:ext cx="2216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0033CC"/>
                </a:solidFill>
              </a:rPr>
              <a:t>Final-state kinematics</a:t>
            </a:r>
            <a:endParaRPr lang="zh-CN" altLang="en-US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9AFF9054-2BCA-B355-C37D-3D1A9F05EC8C}"/>
                  </a:ext>
                </a:extLst>
              </p:cNvPr>
              <p:cNvSpPr txBox="1"/>
              <p:nvPr/>
            </p:nvSpPr>
            <p:spPr>
              <a:xfrm>
                <a:off x="6891928" y="1365323"/>
                <a:ext cx="210349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FF0000"/>
                    </a:solidFill>
                  </a:rPr>
                  <a:t>Initial spin structure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9AFF9054-2BCA-B355-C37D-3D1A9F05EC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1928" y="1365323"/>
                <a:ext cx="2103493" cy="646331"/>
              </a:xfrm>
              <a:prstGeom prst="rect">
                <a:avLst/>
              </a:prstGeom>
              <a:blipFill>
                <a:blip r:embed="rId4"/>
                <a:stretch>
                  <a:fillRect l="-2609" t="-5660" r="-1739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9310A470-6FC9-FEE7-366D-E0E3F5022D1D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6005757" y="1449930"/>
            <a:ext cx="886171" cy="2385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4A1EA7AF-8400-09FF-7049-6EC4BADA313C}"/>
              </a:ext>
            </a:extLst>
          </p:cNvPr>
          <p:cNvCxnSpPr/>
          <p:nvPr/>
        </p:nvCxnSpPr>
        <p:spPr>
          <a:xfrm>
            <a:off x="1506231" y="1449930"/>
            <a:ext cx="526648" cy="0"/>
          </a:xfrm>
          <a:prstGeom prst="line">
            <a:avLst/>
          </a:prstGeom>
          <a:ln w="28575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>
            <a:extLst>
              <a:ext uri="{FF2B5EF4-FFF2-40B4-BE49-F238E27FC236}">
                <a16:creationId xmlns:a16="http://schemas.microsoft.com/office/drawing/2014/main" id="{02F559E1-6CB7-0524-0B83-37937573EE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188" y="2587836"/>
            <a:ext cx="2813762" cy="2024257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5F286A58-2085-23AC-039B-8110F09AE7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329" y="2513428"/>
            <a:ext cx="1927345" cy="2098665"/>
          </a:xfrm>
          <a:prstGeom prst="rect">
            <a:avLst/>
          </a:prstGeom>
        </p:spPr>
      </p:pic>
      <p:sp>
        <p:nvSpPr>
          <p:cNvPr id="32" name="椭圆 31">
            <a:extLst>
              <a:ext uri="{FF2B5EF4-FFF2-40B4-BE49-F238E27FC236}">
                <a16:creationId xmlns:a16="http://schemas.microsoft.com/office/drawing/2014/main" id="{DC877B13-CD86-3040-F44B-E594EB632902}"/>
              </a:ext>
            </a:extLst>
          </p:cNvPr>
          <p:cNvSpPr/>
          <p:nvPr/>
        </p:nvSpPr>
        <p:spPr>
          <a:xfrm>
            <a:off x="1872066" y="3523681"/>
            <a:ext cx="454445" cy="457200"/>
          </a:xfrm>
          <a:prstGeom prst="ellipse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9DC68EA9-987E-6535-C422-6733DF4FDDB6}"/>
              </a:ext>
            </a:extLst>
          </p:cNvPr>
          <p:cNvSpPr/>
          <p:nvPr/>
        </p:nvSpPr>
        <p:spPr>
          <a:xfrm>
            <a:off x="3827769" y="2681570"/>
            <a:ext cx="454445" cy="802029"/>
          </a:xfrm>
          <a:prstGeom prst="ellipse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B685E95F-EBB3-EB6D-FA61-4B3BF2C748D1}"/>
              </a:ext>
            </a:extLst>
          </p:cNvPr>
          <p:cNvSpPr txBox="1"/>
          <p:nvPr/>
        </p:nvSpPr>
        <p:spPr>
          <a:xfrm>
            <a:off x="5139491" y="2374928"/>
            <a:ext cx="378932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 	Advances in High Energy Physics (2020) 7463073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D63E3D34-19C3-8118-E09B-EF090BDE40CD}"/>
                  </a:ext>
                </a:extLst>
              </p:cNvPr>
              <p:cNvSpPr txBox="1"/>
              <p:nvPr/>
            </p:nvSpPr>
            <p:spPr>
              <a:xfrm>
                <a:off x="5574149" y="3191238"/>
                <a:ext cx="32766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accent4">
                        <a:lumMod val="75000"/>
                      </a:schemeClr>
                    </a:solidFill>
                  </a:rPr>
                  <a:t>Large interference between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𝛥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1232</m:t>
                            </m:r>
                          </m:e>
                        </m:d>
                      </m:e>
                      <m:sup>
                        <m:r>
                          <a:rPr lang="en-US" altLang="zh-CN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zh-CN" altLang="en-US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:r>
                  <a:rPr lang="en-US" altLang="zh-CN" dirty="0">
                    <a:solidFill>
                      <a:schemeClr val="accent4">
                        <a:lumMod val="75000"/>
                      </a:schemeClr>
                    </a:solidFill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altLang="zh-CN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(892)</m:t>
                    </m:r>
                  </m:oMath>
                </a14:m>
                <a:endParaRPr lang="zh-CN" altLang="en-US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D63E3D34-19C3-8118-E09B-EF090BDE40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4149" y="3191238"/>
                <a:ext cx="3276610" cy="646331"/>
              </a:xfrm>
              <a:prstGeom prst="rect">
                <a:avLst/>
              </a:prstGeom>
              <a:blipFill>
                <a:blip r:embed="rId7"/>
                <a:stretch>
                  <a:fillRect l="-1487" t="-4673" b="-130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图片 37">
            <a:extLst>
              <a:ext uri="{FF2B5EF4-FFF2-40B4-BE49-F238E27FC236}">
                <a16:creationId xmlns:a16="http://schemas.microsoft.com/office/drawing/2014/main" id="{C4307015-4657-E37B-9479-8E66F0EA9E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42493" y="4423152"/>
            <a:ext cx="2921049" cy="16125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1E98220B-74CF-DC6D-25C7-E927CC659AA9}"/>
                  </a:ext>
                </a:extLst>
              </p:cNvPr>
              <p:cNvSpPr txBox="1"/>
              <p:nvPr/>
            </p:nvSpPr>
            <p:spPr>
              <a:xfrm>
                <a:off x="153497" y="4697386"/>
                <a:ext cx="532132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polarization from </a:t>
                </a:r>
                <a:r>
                  <a:rPr lang="en-US" altLang="zh-CN" dirty="0" err="1"/>
                  <a:t>semileptonic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altLang="zh-CN" dirty="0"/>
                  <a:t>-decays measured, with 2 different definitions of initial spin axis</a:t>
                </a:r>
              </a:p>
              <a:p>
                <a:endParaRPr lang="en-US" altLang="zh-CN" dirty="0"/>
              </a:p>
            </p:txBody>
          </p:sp>
        </mc:Choice>
        <mc:Fallback xmlns="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1E98220B-74CF-DC6D-25C7-E927CC659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97" y="4697386"/>
                <a:ext cx="5321329" cy="923330"/>
              </a:xfrm>
              <a:prstGeom prst="rect">
                <a:avLst/>
              </a:prstGeom>
              <a:blipFill>
                <a:blip r:embed="rId9"/>
                <a:stretch>
                  <a:fillRect l="-916" t="-3974" r="-9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文本框 41">
            <a:extLst>
              <a:ext uri="{FF2B5EF4-FFF2-40B4-BE49-F238E27FC236}">
                <a16:creationId xmlns:a16="http://schemas.microsoft.com/office/drawing/2014/main" id="{CA7B5D81-85B9-893E-F3DE-0DEA03018EF1}"/>
              </a:ext>
            </a:extLst>
          </p:cNvPr>
          <p:cNvSpPr txBox="1"/>
          <p:nvPr/>
        </p:nvSpPr>
        <p:spPr>
          <a:xfrm>
            <a:off x="295095" y="5440183"/>
            <a:ext cx="46096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Model dependency </a:t>
            </a:r>
            <a:r>
              <a:rPr lang="en-US" altLang="zh-CN" dirty="0"/>
              <a:t>contributes to the </a:t>
            </a:r>
            <a:r>
              <a:rPr lang="en-US" altLang="zh-CN" b="1" dirty="0"/>
              <a:t>largest syst. </a:t>
            </a:r>
            <a:r>
              <a:rPr lang="en-US" altLang="zh-CN" dirty="0"/>
              <a:t>uncertainty (second term)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93264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F379D9-1C62-9477-1EAA-CFCC0DC62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836" y="2766218"/>
            <a:ext cx="7886700" cy="1325563"/>
          </a:xfrm>
        </p:spPr>
        <p:txBody>
          <a:bodyPr/>
          <a:lstStyle/>
          <a:p>
            <a:pPr algn="ctr"/>
            <a:r>
              <a:rPr lang="en-US" altLang="zh-CN" dirty="0"/>
              <a:t>Summary &amp; prospects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BDD5021-E93C-D298-5428-50391F2D0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8A1027-CBFF-F8D8-8221-EBF333EB9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2C6FBBB-827A-6AF1-2D07-E16D852A6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86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4807B5-1739-165E-59FE-D60E38D73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5ED5FEC-96DB-C6D3-18E9-BD243DDE2D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5095" y="1621649"/>
                <a:ext cx="8322257" cy="4235142"/>
              </a:xfrm>
            </p:spPr>
            <p:txBody>
              <a:bodyPr/>
              <a:lstStyle/>
              <a:p>
                <a:r>
                  <a:rPr lang="en-US" altLang="zh-CN" dirty="0"/>
                  <a:t>Study of conventional doubly heavy baryons</a:t>
                </a:r>
              </a:p>
              <a:p>
                <a:pPr lvl="1"/>
                <a:r>
                  <a:rPr lang="en-US" altLang="zh-CN" dirty="0"/>
                  <a:t>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Search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dirty="0"/>
                  <a:t> in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𝜓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dirty="0"/>
                  <a:t>Study of amplitude structures of charm hadron decays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05ED5FEC-96DB-C6D3-18E9-BD243DDE2D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5095" y="1621649"/>
                <a:ext cx="8322257" cy="4235142"/>
              </a:xfrm>
              <a:blipFill>
                <a:blip r:embed="rId2"/>
                <a:stretch>
                  <a:fillRect l="-1318" t="-2302" r="-5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F8803A0-D05F-FD68-E09C-661B3068D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892B3B-3618-F1C9-EC3F-4C969C9E1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858880F-11ED-967C-7161-B95AF8659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1FB85FB-9502-0DDB-A469-FCC0C3070C48}"/>
              </a:ext>
            </a:extLst>
          </p:cNvPr>
          <p:cNvSpPr txBox="1"/>
          <p:nvPr/>
        </p:nvSpPr>
        <p:spPr>
          <a:xfrm>
            <a:off x="5029200" y="2081078"/>
            <a:ext cx="23033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33CC"/>
                </a:solidFill>
              </a:rPr>
              <a:t>JHEP05(2022)038</a:t>
            </a:r>
            <a:endParaRPr lang="zh-CN" altLang="en-US" sz="1400" dirty="0">
              <a:solidFill>
                <a:srgbClr val="0033CC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C7C8795-7CEC-65FE-0BFE-4EDF332170DD}"/>
              </a:ext>
            </a:extLst>
          </p:cNvPr>
          <p:cNvSpPr txBox="1"/>
          <p:nvPr/>
        </p:nvSpPr>
        <p:spPr>
          <a:xfrm>
            <a:off x="4316249" y="2540507"/>
            <a:ext cx="28437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rgbClr val="0033CC"/>
                </a:solidFill>
              </a:rPr>
              <a:t>arXiv</a:t>
            </a:r>
            <a:r>
              <a:rPr lang="en-US" altLang="zh-CN" sz="1400" dirty="0">
                <a:solidFill>
                  <a:srgbClr val="0033CC"/>
                </a:solidFill>
              </a:rPr>
              <a:t>: </a:t>
            </a:r>
            <a:r>
              <a:rPr lang="zh-CN" altLang="en-US" sz="1400" dirty="0">
                <a:solidFill>
                  <a:srgbClr val="0033CC"/>
                </a:solidFill>
              </a:rPr>
              <a:t>2204.09541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6617C3E-765C-CC1A-5272-D9E4C3B9D01B}"/>
              </a:ext>
            </a:extLst>
          </p:cNvPr>
          <p:cNvSpPr txBox="1"/>
          <p:nvPr/>
        </p:nvSpPr>
        <p:spPr>
          <a:xfrm>
            <a:off x="3178154" y="3956567"/>
            <a:ext cx="29368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rgbClr val="0033CC"/>
                </a:solidFill>
              </a:rPr>
              <a:t>arXiv</a:t>
            </a:r>
            <a:r>
              <a:rPr lang="en-US" altLang="zh-CN" sz="1400" dirty="0">
                <a:solidFill>
                  <a:srgbClr val="0033CC"/>
                </a:solidFill>
              </a:rPr>
              <a:t>: 2208.03300</a:t>
            </a:r>
            <a:endParaRPr lang="zh-CN" altLang="en-US" sz="1400" dirty="0">
              <a:solidFill>
                <a:srgbClr val="0033CC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0B10A18-25DA-1ADD-756E-07FC0982528F}"/>
              </a:ext>
            </a:extLst>
          </p:cNvPr>
          <p:cNvSpPr txBox="1"/>
          <p:nvPr/>
        </p:nvSpPr>
        <p:spPr>
          <a:xfrm>
            <a:off x="3103552" y="4352353"/>
            <a:ext cx="29368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rgbClr val="0033CC"/>
                </a:solidFill>
              </a:rPr>
              <a:t>arXiv</a:t>
            </a:r>
            <a:r>
              <a:rPr lang="en-US" altLang="zh-CN" sz="1400" dirty="0">
                <a:solidFill>
                  <a:srgbClr val="0033CC"/>
                </a:solidFill>
              </a:rPr>
              <a:t>: 2209.09840</a:t>
            </a:r>
            <a:endParaRPr lang="zh-CN" altLang="en-US" sz="1400" dirty="0">
              <a:solidFill>
                <a:srgbClr val="0033CC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15CA64E-D251-A439-93F9-918768D59FFB}"/>
              </a:ext>
            </a:extLst>
          </p:cNvPr>
          <p:cNvSpPr txBox="1"/>
          <p:nvPr/>
        </p:nvSpPr>
        <p:spPr>
          <a:xfrm>
            <a:off x="3103552" y="4748139"/>
            <a:ext cx="29368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rgbClr val="0033CC"/>
                </a:solidFill>
              </a:rPr>
              <a:t>arXiv</a:t>
            </a:r>
            <a:r>
              <a:rPr lang="en-US" altLang="zh-CN" sz="1400" dirty="0">
                <a:solidFill>
                  <a:srgbClr val="0033CC"/>
                </a:solidFill>
              </a:rPr>
              <a:t>: 2208.03262, accepted by PRD </a:t>
            </a:r>
            <a:endParaRPr lang="zh-CN" altLang="en-US" sz="14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377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B8E5FE-BC1E-D5AB-C34B-1A3E346AF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C06B1E3-38D2-4DFD-C862-FE159AA9C2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Many new results about conventional spectroscopy @ </a:t>
            </a:r>
            <a:r>
              <a:rPr lang="en-US" altLang="zh-CN" sz="2400" dirty="0" err="1"/>
              <a:t>LHCb</a:t>
            </a:r>
            <a:endParaRPr lang="zh-CN" altLang="en-US" sz="24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69B6A0D-B5C1-68D5-060D-9AB6B4061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6D7DBB-A6A6-ACC3-771F-D65558846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ADE81E0-DB67-9E66-A7D1-FD3E20D7C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20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450910F-A5D9-075F-45FB-244402E31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205" y="1840273"/>
            <a:ext cx="2278937" cy="19445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78069CF-4A08-9CA6-CC72-D749D7388107}"/>
                  </a:ext>
                </a:extLst>
              </p:cNvPr>
              <p:cNvSpPr txBox="1"/>
              <p:nvPr/>
            </p:nvSpPr>
            <p:spPr>
              <a:xfrm>
                <a:off x="962205" y="1501719"/>
                <a:ext cx="26584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>
                    <a:solidFill>
                      <a:srgbClr val="0033CC"/>
                    </a:solidFill>
                  </a:rPr>
                  <a:t>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sz="1600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sz="1600" i="1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78069CF-4A08-9CA6-CC72-D749D7388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205" y="1501719"/>
                <a:ext cx="2658420" cy="338554"/>
              </a:xfrm>
              <a:prstGeom prst="rect">
                <a:avLst/>
              </a:prstGeom>
              <a:blipFill>
                <a:blip r:embed="rId3"/>
                <a:stretch>
                  <a:fillRect l="-1376" t="-5357"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>
            <a:extLst>
              <a:ext uri="{FF2B5EF4-FFF2-40B4-BE49-F238E27FC236}">
                <a16:creationId xmlns:a16="http://schemas.microsoft.com/office/drawing/2014/main" id="{C70A8084-4A4F-9E34-5805-B28BC1DFBC53}"/>
              </a:ext>
            </a:extLst>
          </p:cNvPr>
          <p:cNvSpPr txBox="1"/>
          <p:nvPr/>
        </p:nvSpPr>
        <p:spPr>
          <a:xfrm>
            <a:off x="3277457" y="1798758"/>
            <a:ext cx="230336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0033CC"/>
                </a:solidFill>
              </a:rPr>
              <a:t>JHEP05(2022)038</a:t>
            </a:r>
            <a:endParaRPr lang="zh-CN" altLang="en-US" sz="1100" dirty="0">
              <a:solidFill>
                <a:srgbClr val="0033CC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827C985-C21A-1A88-B964-0567CC3EEE86}"/>
              </a:ext>
            </a:extLst>
          </p:cNvPr>
          <p:cNvSpPr txBox="1"/>
          <p:nvPr/>
        </p:nvSpPr>
        <p:spPr>
          <a:xfrm>
            <a:off x="7615363" y="1798758"/>
            <a:ext cx="143103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err="1">
                <a:solidFill>
                  <a:srgbClr val="0033CC"/>
                </a:solidFill>
              </a:rPr>
              <a:t>arXiv</a:t>
            </a:r>
            <a:r>
              <a:rPr lang="en-US" altLang="zh-CN" sz="1100" dirty="0">
                <a:solidFill>
                  <a:srgbClr val="0033CC"/>
                </a:solidFill>
              </a:rPr>
              <a:t>: </a:t>
            </a:r>
            <a:r>
              <a:rPr lang="zh-CN" altLang="en-US" sz="1100" dirty="0">
                <a:solidFill>
                  <a:srgbClr val="0033CC"/>
                </a:solidFill>
              </a:rPr>
              <a:t>2204.09541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B5B54E30-8144-49EC-11E5-3B9FEB8DE3BC}"/>
                  </a:ext>
                </a:extLst>
              </p:cNvPr>
              <p:cNvSpPr txBox="1"/>
              <p:nvPr/>
            </p:nvSpPr>
            <p:spPr>
              <a:xfrm>
                <a:off x="5193586" y="1500147"/>
                <a:ext cx="2794571" cy="3416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solidFill>
                      <a:srgbClr val="0033CC"/>
                    </a:solidFill>
                  </a:rPr>
                  <a:t>Search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6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  <m:sup>
                        <m:r>
                          <a:rPr lang="en-US" altLang="zh-CN" sz="16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1600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1600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1600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1600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𝜓</m:t>
                    </m:r>
                    <m:sSubSup>
                      <m:sSubSupPr>
                        <m:ctrlPr>
                          <a:rPr lang="en-US" altLang="zh-CN" sz="16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16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1600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zh-CN" altLang="en-US" sz="1600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B5B54E30-8144-49EC-11E5-3B9FEB8DE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586" y="1500147"/>
                <a:ext cx="2794571" cy="341697"/>
              </a:xfrm>
              <a:prstGeom prst="rect">
                <a:avLst/>
              </a:prstGeom>
              <a:blipFill>
                <a:blip r:embed="rId4"/>
                <a:stretch>
                  <a:fillRect l="-1310" t="-3571" b="-232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>
            <a:extLst>
              <a:ext uri="{FF2B5EF4-FFF2-40B4-BE49-F238E27FC236}">
                <a16:creationId xmlns:a16="http://schemas.microsoft.com/office/drawing/2014/main" id="{DEAC5A9C-260F-7BB5-D020-28701127B5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1518" y="1877698"/>
            <a:ext cx="3023204" cy="19071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0434DA5-9FA7-55FA-18E6-907A66A7C49D}"/>
                  </a:ext>
                </a:extLst>
              </p:cNvPr>
              <p:cNvSpPr txBox="1"/>
              <p:nvPr/>
            </p:nvSpPr>
            <p:spPr>
              <a:xfrm>
                <a:off x="1323352" y="3869806"/>
                <a:ext cx="62115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>
                    <a:solidFill>
                      <a:srgbClr val="0033CC"/>
                    </a:solidFill>
                  </a:rPr>
                  <a:t>Amplitude analysis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1600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1600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1600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sz="1600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1600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1600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6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1600" i="1" dirty="0">
                    <a:solidFill>
                      <a:srgbClr val="0033CC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0434DA5-9FA7-55FA-18E6-907A66A7C4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352" y="3869806"/>
                <a:ext cx="6211572" cy="338554"/>
              </a:xfrm>
              <a:prstGeom prst="rect">
                <a:avLst/>
              </a:prstGeom>
              <a:blipFill>
                <a:blip r:embed="rId6"/>
                <a:stretch>
                  <a:fillRect l="-491" t="-5455" b="-236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图片 16">
            <a:extLst>
              <a:ext uri="{FF2B5EF4-FFF2-40B4-BE49-F238E27FC236}">
                <a16:creationId xmlns:a16="http://schemas.microsoft.com/office/drawing/2014/main" id="{4E5E0CD0-D66A-3D76-FBFE-9A8886D976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55" y="4420779"/>
            <a:ext cx="5735027" cy="1935572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37754FCE-B5C1-90A1-B124-4AB361D05217}"/>
              </a:ext>
            </a:extLst>
          </p:cNvPr>
          <p:cNvSpPr txBox="1"/>
          <p:nvPr/>
        </p:nvSpPr>
        <p:spPr>
          <a:xfrm>
            <a:off x="1560502" y="4176070"/>
            <a:ext cx="29368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arXiv:2208.03300, arXiv:2209.09840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FC19C7F2-E9F0-E9CA-5ECB-7694E54C10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00389" y="4259637"/>
            <a:ext cx="2087768" cy="2291302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10DCD99C-8027-B240-AA98-FFBBDD9C021A}"/>
              </a:ext>
            </a:extLst>
          </p:cNvPr>
          <p:cNvSpPr txBox="1"/>
          <p:nvPr/>
        </p:nvSpPr>
        <p:spPr>
          <a:xfrm>
            <a:off x="7421943" y="4159169"/>
            <a:ext cx="144004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0033CC"/>
                </a:solidFill>
              </a:rPr>
              <a:t>arXiv:2208.03262</a:t>
            </a:r>
            <a:endParaRPr lang="zh-CN" altLang="en-US" sz="11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351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C0DA80-68B3-84C7-DCDE-34F29B79A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32" y="2568248"/>
            <a:ext cx="8894301" cy="1325563"/>
          </a:xfrm>
        </p:spPr>
        <p:txBody>
          <a:bodyPr/>
          <a:lstStyle/>
          <a:p>
            <a:pPr algn="ctr"/>
            <a:r>
              <a:rPr lang="en-US" altLang="zh-CN" dirty="0"/>
              <a:t>Doubly-heavy hadron study in Run3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ABA038-E9F9-C01D-5F45-CFF8D29B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81882F4-BC4B-D0B1-6EAF-20393224B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C257F7-6728-8989-8223-DA51D211C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757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8F76EE-DDD8-8FB7-D26C-53E1C8CD2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094" y="58512"/>
            <a:ext cx="8288963" cy="1325563"/>
          </a:xfrm>
        </p:spPr>
        <p:txBody>
          <a:bodyPr/>
          <a:lstStyle/>
          <a:p>
            <a:r>
              <a:rPr lang="en-US" altLang="zh-CN" dirty="0"/>
              <a:t>New opportunities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3AC6BC-56C6-B55A-0D99-C3D814D9A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5EE37F-98AA-BAF8-FD41-A90506B4F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96D1D5-43E7-15EF-11F2-5F4F8AA46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9E94556-C1AD-1E2D-147D-195D830FCB0F}"/>
              </a:ext>
            </a:extLst>
          </p:cNvPr>
          <p:cNvSpPr txBox="1"/>
          <p:nvPr/>
        </p:nvSpPr>
        <p:spPr>
          <a:xfrm>
            <a:off x="295094" y="1014743"/>
            <a:ext cx="5016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Significantly improved integrated luminosity</a:t>
            </a:r>
            <a:endParaRPr lang="zh-CN" altLang="en-US" b="1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D085C22-9CD3-BBFC-B5E6-46C89635B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384075"/>
            <a:ext cx="3706217" cy="209105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4C8E1F2-1D99-5325-EDA0-6A2673D60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9585" y="1507734"/>
            <a:ext cx="2804472" cy="280447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522C4889-67E9-F3BB-041A-1B24CC8AD027}"/>
              </a:ext>
            </a:extLst>
          </p:cNvPr>
          <p:cNvSpPr txBox="1"/>
          <p:nvPr/>
        </p:nvSpPr>
        <p:spPr>
          <a:xfrm>
            <a:off x="940791" y="3470689"/>
            <a:ext cx="5016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Fully software-based trigger system</a:t>
            </a:r>
            <a:endParaRPr lang="zh-CN" altLang="en-US" b="1" dirty="0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54F8375B-5D88-85F1-E5BA-B7ECDC28A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094" y="3840021"/>
            <a:ext cx="5056481" cy="2622768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E7F6EBD6-CBCF-F104-8EF1-B46FE195E471}"/>
              </a:ext>
            </a:extLst>
          </p:cNvPr>
          <p:cNvSpPr/>
          <p:nvPr/>
        </p:nvSpPr>
        <p:spPr>
          <a:xfrm>
            <a:off x="104924" y="3902705"/>
            <a:ext cx="2057400" cy="11932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D6D2EDF3-69D4-7D6C-A7D2-1BFE30383BB0}"/>
                  </a:ext>
                </a:extLst>
              </p:cNvPr>
              <p:cNvSpPr txBox="1"/>
              <p:nvPr/>
            </p:nvSpPr>
            <p:spPr>
              <a:xfrm>
                <a:off x="2137248" y="4043000"/>
                <a:ext cx="1783404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~50%</m:t>
                    </m:r>
                  </m:oMath>
                </a14:m>
                <a:r>
                  <a:rPr lang="zh-CN" altLang="en-US" sz="11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1100" dirty="0">
                    <a:solidFill>
                      <a:srgbClr val="FF0000"/>
                    </a:solidFill>
                  </a:rPr>
                  <a:t>efficiency lost for fully hadronic modes at hardware trigger</a:t>
                </a:r>
                <a:endParaRPr lang="zh-CN" altLang="en-US" sz="11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D6D2EDF3-69D4-7D6C-A7D2-1BFE30383B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248" y="4043000"/>
                <a:ext cx="1783404" cy="600164"/>
              </a:xfrm>
              <a:prstGeom prst="rect">
                <a:avLst/>
              </a:prstGeom>
              <a:blipFill>
                <a:blip r:embed="rId5"/>
                <a:stretch>
                  <a:fillRect b="-50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文本框 17">
            <a:extLst>
              <a:ext uri="{FF2B5EF4-FFF2-40B4-BE49-F238E27FC236}">
                <a16:creationId xmlns:a16="http://schemas.microsoft.com/office/drawing/2014/main" id="{1EB83B43-847E-B90A-B39F-191FF6ED26DB}"/>
              </a:ext>
            </a:extLst>
          </p:cNvPr>
          <p:cNvSpPr txBox="1"/>
          <p:nvPr/>
        </p:nvSpPr>
        <p:spPr>
          <a:xfrm>
            <a:off x="5351575" y="993284"/>
            <a:ext cx="4114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Improved performance of subdetectors</a:t>
            </a:r>
            <a:endParaRPr lang="zh-CN" altLang="en-US" b="1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E0FEC140-03B3-0562-2F45-BB84A8707F47}"/>
              </a:ext>
            </a:extLst>
          </p:cNvPr>
          <p:cNvSpPr txBox="1"/>
          <p:nvPr/>
        </p:nvSpPr>
        <p:spPr>
          <a:xfrm>
            <a:off x="6932578" y="3223221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LHCb-TDR-013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2578A6D9-E47F-FC3C-EBF4-87946F8CE807}"/>
                  </a:ext>
                </a:extLst>
              </p:cNvPr>
              <p:cNvSpPr txBox="1"/>
              <p:nvPr/>
            </p:nvSpPr>
            <p:spPr>
              <a:xfrm>
                <a:off x="5541745" y="4201367"/>
                <a:ext cx="3706017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tx1"/>
                    </a:solidFill>
                  </a:rPr>
                  <a:t>Example:</a:t>
                </a:r>
              </a:p>
              <a:p>
                <a:r>
                  <a:rPr lang="en-US" altLang="zh-CN" dirty="0">
                    <a:solidFill>
                      <a:schemeClr val="tx1"/>
                    </a:solidFill>
                  </a:rPr>
                  <a:t>Better vertex resolution in Run3 Velo</a:t>
                </a:r>
              </a:p>
              <a:p>
                <a:r>
                  <a:rPr lang="en-US" altLang="zh-CN" dirty="0">
                    <a:solidFill>
                      <a:schemeClr val="tx1"/>
                    </a:solidFill>
                  </a:rPr>
                  <a:t>Better separation between prompt background &amp;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zh-CN" altLang="en-US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1"/>
                    </a:solidFill>
                  </a:rPr>
                  <a:t>decay signals</a:t>
                </a:r>
              </a:p>
              <a:p>
                <a:endParaRPr lang="en-US" altLang="zh-CN" dirty="0"/>
              </a:p>
              <a:p>
                <a:r>
                  <a:rPr lang="en-US" altLang="zh-CN" dirty="0">
                    <a:solidFill>
                      <a:srgbClr val="FF0000"/>
                    </a:solidFill>
                  </a:rPr>
                  <a:t>Boost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selection power to that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at Run2 ? </a:t>
                </a:r>
              </a:p>
              <a:p>
                <a:r>
                  <a:rPr lang="en-US" altLang="zh-CN" dirty="0">
                    <a:solidFill>
                      <a:srgbClr val="FF0000"/>
                    </a:solidFill>
                  </a:rPr>
                  <a:t>More efficient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𝑏𝑐</m:t>
                    </m:r>
                  </m:oMath>
                </a14:m>
                <a:r>
                  <a:rPr lang="en-US" altLang="zh-CN" dirty="0">
                    <a:solidFill>
                      <a:srgbClr val="FF0000"/>
                    </a:solidFill>
                  </a:rPr>
                  <a:t>-baryon Rec.&amp;</a:t>
                </a:r>
                <a:r>
                  <a:rPr lang="en-US" altLang="zh-CN" dirty="0" err="1">
                    <a:solidFill>
                      <a:srgbClr val="FF0000"/>
                    </a:solidFill>
                  </a:rPr>
                  <a:t>Sel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. ?</a:t>
                </a:r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2578A6D9-E47F-FC3C-EBF4-87946F8CE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1745" y="4201367"/>
                <a:ext cx="3706017" cy="2308324"/>
              </a:xfrm>
              <a:prstGeom prst="rect">
                <a:avLst/>
              </a:prstGeom>
              <a:blipFill>
                <a:blip r:embed="rId6"/>
                <a:stretch>
                  <a:fillRect l="-1316" t="-1319" b="-31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23C0312C-662B-BBA0-8678-B9BC3D6B6D9E}"/>
              </a:ext>
            </a:extLst>
          </p:cNvPr>
          <p:cNvCxnSpPr/>
          <p:nvPr/>
        </p:nvCxnSpPr>
        <p:spPr>
          <a:xfrm>
            <a:off x="5351575" y="447472"/>
            <a:ext cx="0" cy="627400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64F057F-0438-4C00-4469-4C88833D595B}"/>
              </a:ext>
            </a:extLst>
          </p:cNvPr>
          <p:cNvSpPr txBox="1"/>
          <p:nvPr/>
        </p:nvSpPr>
        <p:spPr>
          <a:xfrm>
            <a:off x="6657492" y="2180812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Run2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20CF3A7-3453-F1B6-751B-914E618E5C29}"/>
              </a:ext>
            </a:extLst>
          </p:cNvPr>
          <p:cNvSpPr txBox="1"/>
          <p:nvPr/>
        </p:nvSpPr>
        <p:spPr>
          <a:xfrm>
            <a:off x="7620774" y="2221481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Run3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0742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A438A5-12DB-DBFA-0A6D-529A8F2FF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4350"/>
            <a:ext cx="9370979" cy="1325563"/>
          </a:xfrm>
        </p:spPr>
        <p:txBody>
          <a:bodyPr>
            <a:normAutofit/>
          </a:bodyPr>
          <a:lstStyle/>
          <a:p>
            <a:r>
              <a:rPr lang="en-US" altLang="zh-CN" sz="4000" dirty="0"/>
              <a:t>Need good collaboration with theory friends</a:t>
            </a:r>
            <a:endParaRPr lang="zh-CN" altLang="en-US" sz="4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E10534-C8EB-836D-D126-229A2021A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236F14D-29E7-A17E-E380-09246E8C6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A7BA05-D6E4-0995-3C62-0206C6469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A463D70-EEB0-E387-874C-61883A269808}"/>
              </a:ext>
            </a:extLst>
          </p:cNvPr>
          <p:cNvSpPr txBox="1"/>
          <p:nvPr/>
        </p:nvSpPr>
        <p:spPr>
          <a:xfrm>
            <a:off x="570689" y="3040212"/>
            <a:ext cx="1377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Theory</a:t>
            </a:r>
            <a:endParaRPr lang="zh-CN" altLang="en-US" sz="3200" b="1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0ED411E-7B14-DC08-DD18-2E9FB3464D34}"/>
              </a:ext>
            </a:extLst>
          </p:cNvPr>
          <p:cNvSpPr txBox="1"/>
          <p:nvPr/>
        </p:nvSpPr>
        <p:spPr>
          <a:xfrm>
            <a:off x="6639551" y="3040212"/>
            <a:ext cx="2146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/>
              <a:t>Experiment</a:t>
            </a:r>
            <a:endParaRPr lang="zh-CN" altLang="en-US" sz="3200" b="1" dirty="0"/>
          </a:p>
        </p:txBody>
      </p:sp>
      <p:sp>
        <p:nvSpPr>
          <p:cNvPr id="12" name="箭头: 上弧形 11">
            <a:extLst>
              <a:ext uri="{FF2B5EF4-FFF2-40B4-BE49-F238E27FC236}">
                <a16:creationId xmlns:a16="http://schemas.microsoft.com/office/drawing/2014/main" id="{987A0B62-F339-3D22-A7D3-F9AEA74C3CE5}"/>
              </a:ext>
            </a:extLst>
          </p:cNvPr>
          <p:cNvSpPr/>
          <p:nvPr/>
        </p:nvSpPr>
        <p:spPr>
          <a:xfrm>
            <a:off x="2061066" y="2455437"/>
            <a:ext cx="4578485" cy="58477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EA17AFB-F797-AB3C-E08C-398490F5BD43}"/>
              </a:ext>
            </a:extLst>
          </p:cNvPr>
          <p:cNvSpPr txBox="1"/>
          <p:nvPr/>
        </p:nvSpPr>
        <p:spPr>
          <a:xfrm>
            <a:off x="1259435" y="1664844"/>
            <a:ext cx="6608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Predictions of mass, lifetime, branching fractions…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F7A200F-BE22-C9F4-566D-578936D2AFA2}"/>
              </a:ext>
            </a:extLst>
          </p:cNvPr>
          <p:cNvSpPr txBox="1"/>
          <p:nvPr/>
        </p:nvSpPr>
        <p:spPr>
          <a:xfrm>
            <a:off x="320875" y="2053680"/>
            <a:ext cx="8615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33CC"/>
                </a:solidFill>
              </a:rPr>
              <a:t>Important inputs to help organize the resources of computing, storage &amp; human power</a:t>
            </a:r>
            <a:endParaRPr lang="zh-CN" altLang="en-US" dirty="0">
              <a:solidFill>
                <a:srgbClr val="0033CC"/>
              </a:solidFill>
            </a:endParaRPr>
          </a:p>
        </p:txBody>
      </p:sp>
      <p:sp>
        <p:nvSpPr>
          <p:cNvPr id="15" name="箭头: 右弧形 14">
            <a:extLst>
              <a:ext uri="{FF2B5EF4-FFF2-40B4-BE49-F238E27FC236}">
                <a16:creationId xmlns:a16="http://schemas.microsoft.com/office/drawing/2014/main" id="{A32704CD-67F7-7683-8875-960390908394}"/>
              </a:ext>
            </a:extLst>
          </p:cNvPr>
          <p:cNvSpPr/>
          <p:nvPr/>
        </p:nvSpPr>
        <p:spPr>
          <a:xfrm rot="5400000">
            <a:off x="3886730" y="1855776"/>
            <a:ext cx="661670" cy="419626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61D45B0-EEB3-57EB-3808-7869100F3B68}"/>
              </a:ext>
            </a:extLst>
          </p:cNvPr>
          <p:cNvSpPr txBox="1"/>
          <p:nvPr/>
        </p:nvSpPr>
        <p:spPr>
          <a:xfrm>
            <a:off x="1598834" y="4575170"/>
            <a:ext cx="71868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Keep searching for new states/decay modes and </a:t>
            </a:r>
          </a:p>
          <a:p>
            <a:r>
              <a:rPr lang="en-US" altLang="zh-CN" sz="2400" dirty="0"/>
              <a:t>measure their properties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3DD4D5A-ADBA-9F65-4FE2-0493BD5D9948}"/>
              </a:ext>
            </a:extLst>
          </p:cNvPr>
          <p:cNvSpPr txBox="1"/>
          <p:nvPr/>
        </p:nvSpPr>
        <p:spPr>
          <a:xfrm>
            <a:off x="953172" y="5406167"/>
            <a:ext cx="7918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33CC"/>
                </a:solidFill>
              </a:rPr>
              <a:t>Validate theoretical predictions &amp; provide new inputs for calculations</a:t>
            </a:r>
            <a:endParaRPr lang="zh-CN" altLang="en-US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503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7C0DA80-68B3-84C7-DCDE-34F29B79A56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91332" y="2568248"/>
                <a:ext cx="8894301" cy="1325563"/>
              </a:xfrm>
            </p:spPr>
            <p:txBody>
              <a:bodyPr/>
              <a:lstStyle/>
              <a:p>
                <a:pPr algn="ctr"/>
                <a:r>
                  <a:rPr lang="en-US" altLang="zh-CN" dirty="0"/>
                  <a:t>The future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7C0DA80-68B3-84C7-DCDE-34F29B79A5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1332" y="2568248"/>
                <a:ext cx="8894301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ABA038-E9F9-C01D-5F45-CFF8D29BC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81882F4-BC4B-D0B1-6EAF-20393224B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C257F7-6728-8989-8223-DA51D211C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3246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412A947D-5C86-E59F-DC9F-BDEA13B14E6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95095" y="58512"/>
                <a:ext cx="8663710" cy="1325563"/>
              </a:xfrm>
            </p:spPr>
            <p:txBody>
              <a:bodyPr/>
              <a:lstStyle/>
              <a:p>
                <a:r>
                  <a:rPr lang="en-US" altLang="zh-CN" dirty="0"/>
                  <a:t>Studies using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polarization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412A947D-5C86-E59F-DC9F-BDEA13B14E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95095" y="58512"/>
                <a:ext cx="8663710" cy="1325563"/>
              </a:xfrm>
              <a:blipFill>
                <a:blip r:embed="rId2"/>
                <a:stretch>
                  <a:fillRect l="-28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7406CFA-E65C-8B5A-87AE-63151BAE83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5094" y="1135511"/>
                <a:ext cx="8617411" cy="5000745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400" dirty="0"/>
                  <a:t>Currently already a good precision, further improvement possible</a:t>
                </a:r>
              </a:p>
              <a:p>
                <a:endParaRPr lang="en-US" altLang="zh-CN" dirty="0"/>
              </a:p>
              <a:p>
                <a:pPr lvl="1"/>
                <a:r>
                  <a:rPr lang="en-US" altLang="zh-CN" sz="2000" dirty="0"/>
                  <a:t>Further improve using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quasi-model-independent</a:t>
                </a:r>
                <a:r>
                  <a:rPr lang="en-US" altLang="zh-CN" sz="2000" dirty="0"/>
                  <a:t> amplitude ?</a:t>
                </a:r>
              </a:p>
              <a:p>
                <a:pPr lvl="2"/>
                <a:r>
                  <a:rPr lang="en-US" altLang="zh-CN" dirty="0"/>
                  <a:t>Feasibility established in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dirty="0"/>
                  <a:t> analysis</a:t>
                </a:r>
              </a:p>
              <a:p>
                <a:pPr lvl="2"/>
                <a:r>
                  <a:rPr lang="en-US" altLang="zh-CN" dirty="0"/>
                  <a:t>Used also for several other on-going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altLang="zh-CN" dirty="0"/>
                  <a:t> decay </a:t>
                </a:r>
                <a:r>
                  <a:rPr lang="en-US" altLang="zh-CN" dirty="0" err="1"/>
                  <a:t>Dalitz</a:t>
                </a:r>
                <a:r>
                  <a:rPr lang="en-US" altLang="zh-CN" dirty="0"/>
                  <a:t> analyses </a:t>
                </a:r>
              </a:p>
              <a:p>
                <a:r>
                  <a:rPr lang="en-US" altLang="zh-CN" sz="2400" dirty="0"/>
                  <a:t>What we can learn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400" dirty="0"/>
                  <a:t> polarization ? </a:t>
                </a:r>
              </a:p>
              <a:p>
                <a:pPr lvl="1"/>
                <a:r>
                  <a:rPr lang="en-US" altLang="zh-CN" sz="2000" dirty="0"/>
                  <a:t>Study the </a:t>
                </a:r>
                <a:r>
                  <a:rPr lang="en-US" altLang="zh-CN" sz="2000" b="1" dirty="0"/>
                  <a:t>spin structure of 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𝒄𝒍</m:t>
                    </m:r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altLang="zh-CN" sz="2000" b="1" dirty="0"/>
                  <a:t> </a:t>
                </a:r>
                <a:r>
                  <a:rPr lang="en-US" altLang="zh-CN" sz="2000" dirty="0"/>
                  <a:t>?</a:t>
                </a:r>
              </a:p>
              <a:p>
                <a:pPr lvl="1"/>
                <a:r>
                  <a:rPr lang="en-US" altLang="zh-CN" sz="2000" dirty="0"/>
                  <a:t>An on-going study: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000" b="1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2000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000" b="1" dirty="0"/>
                  <a:t>EDM/MDM measurement </a:t>
                </a:r>
                <a:r>
                  <a:rPr lang="en-US" altLang="zh-CN" sz="2000" dirty="0"/>
                  <a:t>by quantifying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𝛬</m:t>
                        </m:r>
                      </m:e>
                      <m:sub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000" dirty="0"/>
                  <a:t> </a:t>
                </a:r>
                <a:r>
                  <a:rPr lang="en-US" altLang="zh-CN" sz="2000" b="1" dirty="0"/>
                  <a:t>spin-precession</a:t>
                </a:r>
                <a:r>
                  <a:rPr lang="en-US" altLang="zh-CN" sz="2000" dirty="0"/>
                  <a:t> in </a:t>
                </a:r>
                <a:r>
                  <a:rPr lang="en-US" altLang="zh-CN" sz="2000" b="1" dirty="0"/>
                  <a:t>strong</a:t>
                </a:r>
                <a:r>
                  <a:rPr lang="en-US" altLang="zh-CN" sz="2000" dirty="0"/>
                  <a:t> </a:t>
                </a:r>
                <a:r>
                  <a:rPr lang="en-US" altLang="zh-CN" sz="2000" b="1" dirty="0"/>
                  <a:t>EM field </a:t>
                </a:r>
              </a:p>
              <a:p>
                <a:pPr lvl="1"/>
                <a:endParaRPr lang="en-US" altLang="zh-CN" sz="2000" b="1" dirty="0"/>
              </a:p>
              <a:p>
                <a:pPr lvl="1"/>
                <a:endParaRPr lang="en-US" altLang="zh-CN" sz="2000" b="1" dirty="0"/>
              </a:p>
              <a:p>
                <a:pPr lvl="1"/>
                <a:endParaRPr lang="en-US" altLang="zh-CN" sz="2000" b="1" dirty="0"/>
              </a:p>
              <a:p>
                <a:pPr lvl="2"/>
                <a:r>
                  <a:rPr lang="en-US" altLang="zh-CN" dirty="0"/>
                  <a:t>A recent workshop about this topic: [</a:t>
                </a:r>
                <a:r>
                  <a:rPr lang="en-US" altLang="zh-CN" dirty="0">
                    <a:hlinkClick r:id="rId3"/>
                  </a:rPr>
                  <a:t>link</a:t>
                </a:r>
                <a:r>
                  <a:rPr lang="en-US" altLang="zh-CN" dirty="0"/>
                  <a:t>]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B7406CFA-E65C-8B5A-87AE-63151BAE83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5094" y="1135511"/>
                <a:ext cx="8617411" cy="5000745"/>
              </a:xfrm>
              <a:blipFill>
                <a:blip r:embed="rId4"/>
                <a:stretch>
                  <a:fillRect l="-919" t="-17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EB52B8-237D-F1D5-F118-297DAE09C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0BFD0A-E8E6-C2AE-9D96-D1E14FF8D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C8EAFF9-477C-8C5F-9F0C-C30FDB7D2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25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59E2D2C-D735-F5BE-19F0-C4618C1BC3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5307" y="1528934"/>
            <a:ext cx="4462643" cy="3242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BDC70DE2-E649-36BC-7768-A77DAC97F696}"/>
                  </a:ext>
                </a:extLst>
              </p:cNvPr>
              <p:cNvSpPr txBox="1"/>
              <p:nvPr/>
            </p:nvSpPr>
            <p:spPr>
              <a:xfrm>
                <a:off x="3124441" y="1506405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BDC70DE2-E649-36BC-7768-A77DAC97F6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441" y="1506405"/>
                <a:ext cx="41069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>
            <a:extLst>
              <a:ext uri="{FF2B5EF4-FFF2-40B4-BE49-F238E27FC236}">
                <a16:creationId xmlns:a16="http://schemas.microsoft.com/office/drawing/2014/main" id="{6C21F21C-9BBB-F1AD-7B5E-1F8E7BA5CB37}"/>
              </a:ext>
            </a:extLst>
          </p:cNvPr>
          <p:cNvSpPr/>
          <p:nvPr/>
        </p:nvSpPr>
        <p:spPr>
          <a:xfrm>
            <a:off x="5387292" y="1506405"/>
            <a:ext cx="410690" cy="4265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922C92E-DB4D-655F-CF87-544EF2777A01}"/>
              </a:ext>
            </a:extLst>
          </p:cNvPr>
          <p:cNvSpPr txBox="1"/>
          <p:nvPr/>
        </p:nvSpPr>
        <p:spPr>
          <a:xfrm>
            <a:off x="5797982" y="1770827"/>
            <a:ext cx="2691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Due to model dependency</a:t>
            </a:r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DE7AAC62-9EB0-5442-D550-18A060948C86}"/>
              </a:ext>
            </a:extLst>
          </p:cNvPr>
          <p:cNvGrpSpPr/>
          <p:nvPr/>
        </p:nvGrpSpPr>
        <p:grpSpPr>
          <a:xfrm>
            <a:off x="514181" y="4139522"/>
            <a:ext cx="8179236" cy="1377034"/>
            <a:chOff x="529268" y="3825433"/>
            <a:chExt cx="8179236" cy="1377034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BE88F8BC-72B6-5F4B-9C84-034C716B03D9}"/>
                </a:ext>
              </a:extLst>
            </p:cNvPr>
            <p:cNvCxnSpPr/>
            <p:nvPr/>
          </p:nvCxnSpPr>
          <p:spPr>
            <a:xfrm>
              <a:off x="3208719" y="3825433"/>
              <a:ext cx="272656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656AFC22-880B-42A5-B3D4-851B3E11CFF5}"/>
                </a:ext>
              </a:extLst>
            </p:cNvPr>
            <p:cNvCxnSpPr>
              <a:cxnSpLocks/>
            </p:cNvCxnSpPr>
            <p:nvPr/>
          </p:nvCxnSpPr>
          <p:spPr>
            <a:xfrm>
              <a:off x="8050193" y="3825433"/>
              <a:ext cx="658311" cy="0"/>
            </a:xfrm>
            <a:prstGeom prst="line">
              <a:avLst/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4C0EB574-A5CB-8957-8E9A-062E53EA5A8E}"/>
                </a:ext>
              </a:extLst>
            </p:cNvPr>
            <p:cNvCxnSpPr>
              <a:cxnSpLocks/>
            </p:cNvCxnSpPr>
            <p:nvPr/>
          </p:nvCxnSpPr>
          <p:spPr>
            <a:xfrm>
              <a:off x="1014715" y="4116729"/>
              <a:ext cx="1074515" cy="0"/>
            </a:xfrm>
            <a:prstGeom prst="line">
              <a:avLst/>
            </a:prstGeom>
            <a:ln w="28575">
              <a:solidFill>
                <a:srgbClr val="00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79EACCDB-AA8D-1885-B70E-1F5F3EF695A6}"/>
                </a:ext>
              </a:extLst>
            </p:cNvPr>
            <p:cNvCxnSpPr>
              <a:cxnSpLocks/>
            </p:cNvCxnSpPr>
            <p:nvPr/>
          </p:nvCxnSpPr>
          <p:spPr>
            <a:xfrm>
              <a:off x="2460616" y="4116729"/>
              <a:ext cx="1557989" cy="0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id="{B35201FF-4BCE-C46D-CE6C-56EEDFA3B9F7}"/>
                </a:ext>
              </a:extLst>
            </p:cNvPr>
            <p:cNvCxnSpPr/>
            <p:nvPr/>
          </p:nvCxnSpPr>
          <p:spPr>
            <a:xfrm>
              <a:off x="5797982" y="3825433"/>
              <a:ext cx="0" cy="42247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0C26637B-EDE4-3D2F-8217-D4034D7E8517}"/>
                </a:ext>
              </a:extLst>
            </p:cNvPr>
            <p:cNvSpPr txBox="1"/>
            <p:nvPr/>
          </p:nvSpPr>
          <p:spPr>
            <a:xfrm>
              <a:off x="5483955" y="4247909"/>
              <a:ext cx="2816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FF0000"/>
                  </a:solidFill>
                </a:rPr>
                <a:t>Sensitive tag to New Physics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37A55E7D-D34C-42DB-59C7-4B185AF7916C}"/>
                </a:ext>
              </a:extLst>
            </p:cNvPr>
            <p:cNvCxnSpPr>
              <a:cxnSpLocks/>
            </p:cNvCxnSpPr>
            <p:nvPr/>
          </p:nvCxnSpPr>
          <p:spPr>
            <a:xfrm>
              <a:off x="1760347" y="4116729"/>
              <a:ext cx="0" cy="680977"/>
            </a:xfrm>
            <a:prstGeom prst="straightConnector1">
              <a:avLst/>
            </a:prstGeom>
            <a:ln w="28575">
              <a:solidFill>
                <a:srgbClr val="0033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3997BC50-E525-5DD9-E55F-F9E5218E5D00}"/>
                    </a:ext>
                  </a:extLst>
                </p:cNvPr>
                <p:cNvSpPr txBox="1"/>
                <p:nvPr/>
              </p:nvSpPr>
              <p:spPr>
                <a:xfrm>
                  <a:off x="529268" y="4833135"/>
                  <a:ext cx="267945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dirty="0">
                      <a:solidFill>
                        <a:srgbClr val="0033CC"/>
                      </a:solidFill>
                    </a:rPr>
                    <a:t>Impact the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𝛬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zh-CN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a14:m>
                  <a:r>
                    <a:rPr lang="zh-CN" altLang="en-US" dirty="0">
                      <a:solidFill>
                        <a:srgbClr val="0033CC"/>
                      </a:solidFill>
                    </a:rPr>
                    <a:t> </a:t>
                  </a:r>
                  <a:r>
                    <a:rPr lang="en-US" altLang="zh-CN" dirty="0">
                      <a:solidFill>
                        <a:srgbClr val="0033CC"/>
                      </a:solidFill>
                    </a:rPr>
                    <a:t>polarization</a:t>
                  </a:r>
                  <a:endParaRPr lang="zh-CN" altLang="en-US" dirty="0">
                    <a:solidFill>
                      <a:srgbClr val="0033CC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3997BC50-E525-5DD9-E55F-F9E5218E5D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268" y="4833135"/>
                  <a:ext cx="2679451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1818" t="-8197" r="-2273" b="-2459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id="{66A61A0B-64A5-97D0-18A1-446BD8D555FC}"/>
                </a:ext>
              </a:extLst>
            </p:cNvPr>
            <p:cNvCxnSpPr>
              <a:cxnSpLocks/>
            </p:cNvCxnSpPr>
            <p:nvPr/>
          </p:nvCxnSpPr>
          <p:spPr>
            <a:xfrm>
              <a:off x="3028950" y="4116729"/>
              <a:ext cx="0" cy="414760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A1502893-0270-BA79-32A0-BC0D25AEC1BD}"/>
                </a:ext>
              </a:extLst>
            </p:cNvPr>
            <p:cNvSpPr txBox="1"/>
            <p:nvPr/>
          </p:nvSpPr>
          <p:spPr>
            <a:xfrm>
              <a:off x="2294319" y="4486331"/>
              <a:ext cx="3448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4">
                      <a:lumMod val="75000"/>
                    </a:schemeClr>
                  </a:solidFill>
                </a:rPr>
                <a:t>Effectively provided by bent crystal</a:t>
              </a:r>
              <a:endParaRPr lang="zh-CN" alt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ABF2C92E-24B9-F406-A996-C980DD955298}"/>
              </a:ext>
            </a:extLst>
          </p:cNvPr>
          <p:cNvSpPr txBox="1"/>
          <p:nvPr/>
        </p:nvSpPr>
        <p:spPr>
          <a:xfrm>
            <a:off x="6386299" y="1571039"/>
            <a:ext cx="29368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33CC"/>
                </a:solidFill>
              </a:rPr>
              <a:t>arXiv:2208.03262,</a:t>
            </a:r>
            <a:r>
              <a:rPr lang="zh-CN" altLang="en-US" sz="1200" dirty="0">
                <a:solidFill>
                  <a:srgbClr val="0033CC"/>
                </a:solidFill>
              </a:rPr>
              <a:t> </a:t>
            </a:r>
            <a:r>
              <a:rPr lang="en-US" altLang="zh-CN" sz="1200" dirty="0">
                <a:solidFill>
                  <a:srgbClr val="0033CC"/>
                </a:solidFill>
              </a:rPr>
              <a:t>accepted</a:t>
            </a:r>
            <a:r>
              <a:rPr lang="zh-CN" altLang="en-US" sz="1200" dirty="0">
                <a:solidFill>
                  <a:srgbClr val="0033CC"/>
                </a:solidFill>
              </a:rPr>
              <a:t> </a:t>
            </a:r>
            <a:r>
              <a:rPr lang="en-US" altLang="zh-CN" sz="1200" dirty="0">
                <a:solidFill>
                  <a:srgbClr val="0033CC"/>
                </a:solidFill>
              </a:rPr>
              <a:t>by</a:t>
            </a:r>
            <a:r>
              <a:rPr lang="zh-CN" altLang="en-US" sz="1200" dirty="0">
                <a:solidFill>
                  <a:srgbClr val="0033CC"/>
                </a:solidFill>
              </a:rPr>
              <a:t> </a:t>
            </a:r>
            <a:r>
              <a:rPr lang="en-US" altLang="zh-CN" sz="1200" dirty="0">
                <a:solidFill>
                  <a:srgbClr val="0033CC"/>
                </a:solidFill>
              </a:rPr>
              <a:t>PRD</a:t>
            </a:r>
            <a:endParaRPr lang="zh-CN" altLang="en-US" sz="12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939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B001FC-A853-4298-09CA-195BF76D8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117" y="2298213"/>
            <a:ext cx="7886700" cy="1325563"/>
          </a:xfrm>
        </p:spPr>
        <p:txBody>
          <a:bodyPr/>
          <a:lstStyle/>
          <a:p>
            <a:r>
              <a:rPr lang="en-US" altLang="zh-CN" dirty="0"/>
              <a:t>Thank you for your attention !</a:t>
            </a:r>
            <a:br>
              <a:rPr lang="en-US" altLang="zh-CN" dirty="0"/>
            </a:br>
            <a:r>
              <a:rPr lang="en-US" altLang="zh-CN" dirty="0"/>
              <a:t>	Any questions or comments ?</a:t>
            </a:r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6C0B950-C28D-A42F-698F-43427739A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DA0234-F657-EF68-E296-81F4CD584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F76A8E-B753-7172-09CA-49267D1CF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0934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B40F382-725D-84E0-C17B-CE29E85BA81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Study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B40F382-725D-84E0-C17B-CE29E85BA8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22A736D-FD53-9330-3BDA-B789EB3CAC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5095" y="1135511"/>
                <a:ext cx="7886700" cy="5000745"/>
              </a:xfrm>
            </p:spPr>
            <p:txBody>
              <a:bodyPr/>
              <a:lstStyle/>
              <a:p>
                <a:endParaRPr lang="en-US" altLang="zh-CN" dirty="0"/>
              </a:p>
              <a:p>
                <a:pPr lvl="1"/>
                <a:endParaRPr lang="en-US" altLang="zh-CN" dirty="0"/>
              </a:p>
              <a:p>
                <a:pPr lvl="1"/>
                <a:endParaRPr lang="en-US" altLang="zh-CN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d>
                                  <m:dPr>
                                    <m:ctrlP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𝛯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𝑐𝑐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++</m:t>
                                        </m:r>
                                      </m:sup>
                                    </m:sSubSup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</a:rPr>
                                      <m:t>→</m:t>
                                    </m:r>
                                    <m:sSubSup>
                                      <m:sSub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𝛯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′+</m:t>
                                        </m:r>
                                      </m:sup>
                                    </m:sSubSup>
                                    <m:sSup>
                                      <m:s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d>
                                  <m:dPr>
                                    <m:ctrlP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𝛯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𝑐𝑐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++</m:t>
                                        </m:r>
                                      </m:sup>
                                    </m:sSubSup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</a:rPr>
                                      <m:t>→</m:t>
                                    </m:r>
                                    <m:sSubSup>
                                      <m:sSub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𝛯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bSup>
                                    <m:sSup>
                                      <m:s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e>
                                </m:d>
                              </m:den>
                            </m:f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predict</m:t>
                        </m:r>
                      </m:sub>
                    </m:sSub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vary between 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𝟕</m:t>
                    </m:r>
                  </m:oMath>
                </a14:m>
                <a:endParaRPr lang="en-US" altLang="zh-CN" sz="2400" b="1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22A736D-FD53-9330-3BDA-B789EB3CAC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5095" y="1135511"/>
                <a:ext cx="7886700" cy="500074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422E628-8EA6-4A7C-21C7-8C09919C3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8E947-1BD3-FBC5-C629-DB46E627F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3426F6-03CF-B9A3-8890-91965546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27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5102D0F-8B0B-7645-BFFE-CC5BB0FEB5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205" y="1162838"/>
            <a:ext cx="4685240" cy="74074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31734E9-8AC0-EE0E-78C9-54153A7BA4A9}"/>
              </a:ext>
            </a:extLst>
          </p:cNvPr>
          <p:cNvSpPr txBox="1"/>
          <p:nvPr/>
        </p:nvSpPr>
        <p:spPr>
          <a:xfrm>
            <a:off x="828343" y="2022175"/>
            <a:ext cx="5524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0033CC"/>
                </a:solidFill>
              </a:rPr>
              <a:t>PRD 96(2017)113006, PRD 100(2019)037015, </a:t>
            </a:r>
            <a:r>
              <a:rPr lang="en-US" altLang="zh-CN" sz="1000" dirty="0" err="1">
                <a:solidFill>
                  <a:srgbClr val="0033CC"/>
                </a:solidFill>
              </a:rPr>
              <a:t>Chin.Phys.C</a:t>
            </a:r>
            <a:r>
              <a:rPr lang="en-US" altLang="zh-CN" sz="1000" dirty="0">
                <a:solidFill>
                  <a:srgbClr val="0033CC"/>
                </a:solidFill>
              </a:rPr>
              <a:t> 45(2021)053105, PRD 101(2020)034034, PRD 96(2017)054013, PRD 100(2019)114037, PRD 99(2019)056013, </a:t>
            </a:r>
            <a:r>
              <a:rPr lang="en-US" altLang="zh-CN" sz="1000" dirty="0" err="1">
                <a:solidFill>
                  <a:srgbClr val="0033CC"/>
                </a:solidFill>
              </a:rPr>
              <a:t>Phys.Part.Nucl</a:t>
            </a:r>
            <a:r>
              <a:rPr lang="en-US" altLang="zh-CN" sz="1000" dirty="0">
                <a:solidFill>
                  <a:srgbClr val="0033CC"/>
                </a:solidFill>
              </a:rPr>
              <a:t>. 51(2020)678 </a:t>
            </a:r>
            <a:endParaRPr lang="zh-CN" altLang="en-US" sz="100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39329A18-6B94-F8DD-6745-950987300728}"/>
                  </a:ext>
                </a:extLst>
              </p:cNvPr>
              <p:cNvSpPr txBox="1"/>
              <p:nvPr/>
            </p:nvSpPr>
            <p:spPr>
              <a:xfrm>
                <a:off x="4328932" y="3448233"/>
                <a:ext cx="459553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𝒄𝒄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(→</m:t>
                    </m:r>
                    <m:sSubSup>
                      <m:sSubSupPr>
                        <m:ctrlP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2000" b="1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1"/>
                    </a:solidFill>
                  </a:rPr>
                  <a:t>V.S.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𝒄𝒄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altLang="zh-CN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sz="2000" b="1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39329A18-6B94-F8DD-6745-9509873007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8932" y="3448233"/>
                <a:ext cx="4595534" cy="400110"/>
              </a:xfrm>
              <a:prstGeom prst="rect">
                <a:avLst/>
              </a:prstGeom>
              <a:blipFill>
                <a:blip r:embed="rId5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内容占位符 2">
                <a:extLst>
                  <a:ext uri="{FF2B5EF4-FFF2-40B4-BE49-F238E27FC236}">
                    <a16:creationId xmlns:a16="http://schemas.microsoft.com/office/drawing/2014/main" id="{FE1953B8-51ED-48A7-8C06-D6BA34E264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71100" y="3690386"/>
                <a:ext cx="4472900" cy="287264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lvl="1" indent="0">
                  <a:buNone/>
                </a:pPr>
                <a:endParaRPr lang="en-US" altLang="zh-CN" sz="1800" dirty="0"/>
              </a:p>
              <a:p>
                <a:r>
                  <a:rPr lang="en-US" altLang="zh-CN" sz="1800" dirty="0"/>
                  <a:t>Partially reconstructed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altLang="zh-CN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8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1800" dirty="0"/>
                  <a:t>final state</a:t>
                </a:r>
              </a:p>
              <a:p>
                <a:pPr lvl="1"/>
                <a:r>
                  <a:rPr lang="en-US" altLang="zh-CN" sz="1800" dirty="0">
                    <a:solidFill>
                      <a:srgbClr val="FF0000"/>
                    </a:solidFill>
                  </a:rPr>
                  <a:t>Similar efficiency</a:t>
                </a:r>
              </a:p>
              <a:p>
                <a:r>
                  <a:rPr lang="en-US" altLang="zh-CN" sz="1800" dirty="0">
                    <a:solidFill>
                      <a:srgbClr val="FF0000"/>
                    </a:solidFill>
                  </a:rPr>
                  <a:t>Comparable production yield</a:t>
                </a:r>
              </a:p>
              <a:p>
                <a:r>
                  <a:rPr lang="en-US" altLang="zh-CN" sz="1800" dirty="0"/>
                  <a:t>Full Run2 data available 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𝓛</m:t>
                    </m:r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1800" dirty="0"/>
              </a:p>
              <a:p>
                <a:endParaRPr lang="en-US" altLang="zh-CN" sz="1800" dirty="0"/>
              </a:p>
            </p:txBody>
          </p:sp>
        </mc:Choice>
        <mc:Fallback xmlns="">
          <p:sp>
            <p:nvSpPr>
              <p:cNvPr id="28" name="内容占位符 2">
                <a:extLst>
                  <a:ext uri="{FF2B5EF4-FFF2-40B4-BE49-F238E27FC236}">
                    <a16:creationId xmlns:a16="http://schemas.microsoft.com/office/drawing/2014/main" id="{FE1953B8-51ED-48A7-8C06-D6BA34E264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100" y="3690386"/>
                <a:ext cx="4472900" cy="2872645"/>
              </a:xfrm>
              <a:prstGeom prst="rect">
                <a:avLst/>
              </a:prstGeom>
              <a:blipFill>
                <a:blip r:embed="rId6"/>
                <a:stretch>
                  <a:fillRect l="-8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BDDCCF24-12A8-2643-61EF-54EA216D47C5}"/>
                  </a:ext>
                </a:extLst>
              </p:cNvPr>
              <p:cNvSpPr txBox="1"/>
              <p:nvPr/>
            </p:nvSpPr>
            <p:spPr>
              <a:xfrm>
                <a:off x="360675" y="6007453"/>
                <a:ext cx="86734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FF0000"/>
                    </a:solidFill>
                  </a:rPr>
                  <a:t>Promising to study partially reconstructed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𝒄𝒄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sSup>
                      <m:sSup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b="1" dirty="0">
                    <a:solidFill>
                      <a:srgbClr val="FF0000"/>
                    </a:solidFill>
                  </a:rPr>
                  <a:t> signals in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spectrum ! </a:t>
                </a:r>
                <a:endParaRPr lang="zh-CN" alt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BDDCCF24-12A8-2643-61EF-54EA216D47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75" y="6007453"/>
                <a:ext cx="8673468" cy="369332"/>
              </a:xfrm>
              <a:prstGeom prst="rect">
                <a:avLst/>
              </a:prstGeom>
              <a:blipFill>
                <a:blip r:embed="rId10"/>
                <a:stretch>
                  <a:fillRect l="-562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图片 20">
            <a:extLst>
              <a:ext uri="{FF2B5EF4-FFF2-40B4-BE49-F238E27FC236}">
                <a16:creationId xmlns:a16="http://schemas.microsoft.com/office/drawing/2014/main" id="{60A0C105-EC59-5580-E415-5065BD73A67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18827" y="592233"/>
            <a:ext cx="2831271" cy="2460053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id="{7E3FCC8F-18F4-FD12-EA8C-8C03468E1B33}"/>
              </a:ext>
            </a:extLst>
          </p:cNvPr>
          <p:cNvGrpSpPr/>
          <p:nvPr/>
        </p:nvGrpSpPr>
        <p:grpSpPr>
          <a:xfrm>
            <a:off x="151108" y="3256283"/>
            <a:ext cx="4755444" cy="2751170"/>
            <a:chOff x="318535" y="3132835"/>
            <a:chExt cx="5286397" cy="3058342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78DBA8F4-B41E-9751-D7D9-795054C77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08058" y="3586902"/>
              <a:ext cx="3148328" cy="2604275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64C024B9-5C08-417C-9333-B3ABB566CDBD}"/>
                </a:ext>
              </a:extLst>
            </p:cNvPr>
            <p:cNvSpPr txBox="1"/>
            <p:nvPr/>
          </p:nvSpPr>
          <p:spPr>
            <a:xfrm>
              <a:off x="1629574" y="3786520"/>
              <a:ext cx="3200400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solidFill>
                    <a:srgbClr val="0033CC"/>
                  </a:solidFill>
                </a:rPr>
                <a:t>PRL 121(2018)162002</a:t>
              </a:r>
              <a:endParaRPr lang="zh-CN" altLang="en-US" sz="1000" dirty="0">
                <a:solidFill>
                  <a:srgbClr val="0033CC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27FE0ECF-020F-1B11-43ED-ECEA309657CC}"/>
                    </a:ext>
                  </a:extLst>
                </p:cNvPr>
                <p:cNvSpPr txBox="1"/>
                <p:nvPr/>
              </p:nvSpPr>
              <p:spPr>
                <a:xfrm>
                  <a:off x="318535" y="3132835"/>
                  <a:ext cx="5286397" cy="41056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dirty="0">
                      <a:solidFill>
                        <a:srgbClr val="FF0000"/>
                      </a:solidFill>
                    </a:rPr>
                    <a:t>Significant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𝛯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  <m:sup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++</m:t>
                          </m:r>
                        </m:sup>
                      </m:sSubSup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US" altLang="zh-CN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𝛯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sSup>
                        <m:sSupPr>
                          <m:ctrlPr>
                            <a:rPr lang="en-US" altLang="zh-CN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a14:m>
                  <a:r>
                    <a:rPr lang="zh-CN" altLang="en-US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en-US" altLang="zh-CN" dirty="0">
                      <a:solidFill>
                        <a:srgbClr val="FF0000"/>
                      </a:solidFill>
                    </a:rPr>
                    <a:t>peak, 2016 data</a:t>
                  </a:r>
                  <a:endParaRPr lang="zh-CN" alt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文本框 12">
                  <a:extLst>
                    <a:ext uri="{FF2B5EF4-FFF2-40B4-BE49-F238E27FC236}">
                      <a16:creationId xmlns:a16="http://schemas.microsoft.com/office/drawing/2014/main" id="{E6873771-2228-D545-7C66-96F3C4FC3F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8535" y="3132835"/>
                  <a:ext cx="5286397" cy="410568"/>
                </a:xfrm>
                <a:prstGeom prst="rect">
                  <a:avLst/>
                </a:prstGeom>
                <a:blipFill>
                  <a:blip r:embed="rId13"/>
                  <a:stretch>
                    <a:fillRect l="-1026" t="-10000" b="-2666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957347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21F00D-D7D4-A949-2760-7C039F0F3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095" y="-139950"/>
            <a:ext cx="8553810" cy="1325563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Conventional doubly heavy baryons @ </a:t>
            </a:r>
            <a:r>
              <a:rPr lang="en-US" altLang="zh-CN" sz="3600" dirty="0" err="1"/>
              <a:t>LHCb</a:t>
            </a:r>
            <a:endParaRPr lang="zh-CN" altLang="en-US" sz="36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9666ED-5A7D-A6C3-F15D-2A7F2A48B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2A1DF3-E759-E13A-9DDE-2DB8A9568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B80EDF-A185-86CA-F7CB-FAD0F2563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AF0140E-BA87-113E-4871-E9B033BCD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46" y="1306537"/>
            <a:ext cx="2940099" cy="22021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9FB427D5-9725-3852-824E-F8EC0DA8D680}"/>
                  </a:ext>
                </a:extLst>
              </p:cNvPr>
              <p:cNvSpPr txBox="1"/>
              <p:nvPr/>
            </p:nvSpPr>
            <p:spPr>
              <a:xfrm>
                <a:off x="763945" y="937205"/>
                <a:ext cx="20522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/>
                  <a:t>Observation of</a:t>
                </a:r>
                <a:r>
                  <a:rPr lang="zh-CN" altLang="en-US" b="1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𝒄𝒄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</m:oMath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9FB427D5-9725-3852-824E-F8EC0DA8D6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945" y="937205"/>
                <a:ext cx="2052293" cy="369332"/>
              </a:xfrm>
              <a:prstGeom prst="rect">
                <a:avLst/>
              </a:prstGeom>
              <a:blipFill>
                <a:blip r:embed="rId3"/>
                <a:stretch>
                  <a:fillRect l="-2374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>
            <a:extLst>
              <a:ext uri="{FF2B5EF4-FFF2-40B4-BE49-F238E27FC236}">
                <a16:creationId xmlns:a16="http://schemas.microsoft.com/office/drawing/2014/main" id="{B2A5AB02-4D75-9049-3828-110B89CE2B43}"/>
              </a:ext>
            </a:extLst>
          </p:cNvPr>
          <p:cNvSpPr txBox="1"/>
          <p:nvPr/>
        </p:nvSpPr>
        <p:spPr>
          <a:xfrm>
            <a:off x="0" y="3305889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rgbClr val="0033CC"/>
                </a:solidFill>
              </a:rPr>
              <a:t>PRL 119(2017)112001</a:t>
            </a:r>
            <a:endParaRPr lang="zh-CN" altLang="en-US" sz="1000" dirty="0">
              <a:solidFill>
                <a:srgbClr val="0033CC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4EAD44D-D743-4059-CAB8-4A26483B16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4087" y="1300553"/>
            <a:ext cx="2669425" cy="22081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96B71594-615E-987A-57B0-A0C4AADA5DB4}"/>
                  </a:ext>
                </a:extLst>
              </p:cNvPr>
              <p:cNvSpPr txBox="1"/>
              <p:nvPr/>
            </p:nvSpPr>
            <p:spPr>
              <a:xfrm>
                <a:off x="3396063" y="931221"/>
                <a:ext cx="26046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/>
                  <a:t>New decay: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𝒄𝒄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96B71594-615E-987A-57B0-A0C4AADA5D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6063" y="931221"/>
                <a:ext cx="2604687" cy="369332"/>
              </a:xfrm>
              <a:prstGeom prst="rect">
                <a:avLst/>
              </a:prstGeom>
              <a:blipFill>
                <a:blip r:embed="rId5"/>
                <a:stretch>
                  <a:fillRect l="-1874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3F943ACB-0A62-E40E-8B07-16D989CD8627}"/>
              </a:ext>
            </a:extLst>
          </p:cNvPr>
          <p:cNvSpPr txBox="1"/>
          <p:nvPr/>
        </p:nvSpPr>
        <p:spPr>
          <a:xfrm>
            <a:off x="2914650" y="3305889"/>
            <a:ext cx="32004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rgbClr val="0033CC"/>
                </a:solidFill>
              </a:rPr>
              <a:t>PRL 121(2018)162002</a:t>
            </a:r>
            <a:endParaRPr lang="zh-CN" altLang="en-US" sz="100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B34CCD08-801F-D4D9-793F-877FC08BF3B2}"/>
                  </a:ext>
                </a:extLst>
              </p:cNvPr>
              <p:cNvSpPr txBox="1"/>
              <p:nvPr/>
            </p:nvSpPr>
            <p:spPr>
              <a:xfrm>
                <a:off x="6242726" y="931221"/>
                <a:ext cx="28502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b="1" i="0" smtClean="0">
                            <a:latin typeface="Cambria Math" panose="02040503050406030204" pitchFamily="18" charset="0"/>
                          </a:rPr>
                          <m:t>𝐜𝐜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</m:oMath>
                </a14:m>
                <a:r>
                  <a:rPr lang="en-US" altLang="zh-CN" b="1" dirty="0"/>
                  <a:t> Property measurement</a:t>
                </a:r>
                <a:endParaRPr lang="zh-CN" altLang="en-US" b="1" dirty="0"/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B34CCD08-801F-D4D9-793F-877FC08BF3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2726" y="931221"/>
                <a:ext cx="2850204" cy="369332"/>
              </a:xfrm>
              <a:prstGeom prst="rect">
                <a:avLst/>
              </a:prstGeom>
              <a:blipFill>
                <a:blip r:embed="rId6"/>
                <a:stretch>
                  <a:fillRect t="-10000" r="-1496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4C781B8B-C4B1-6B60-CDAF-7B4CD079D17A}"/>
                  </a:ext>
                </a:extLst>
              </p:cNvPr>
              <p:cNvSpPr txBox="1"/>
              <p:nvPr/>
            </p:nvSpPr>
            <p:spPr>
              <a:xfrm>
                <a:off x="5853190" y="1372854"/>
                <a:ext cx="3266920" cy="3539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7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altLang="zh-CN" sz="1700" b="0" i="1" smtClean="0">
                          <a:latin typeface="Cambria Math" panose="02040503050406030204" pitchFamily="18" charset="0"/>
                        </a:rPr>
                        <m:t>=3621.55±0.23±0.30 </m:t>
                      </m:r>
                      <m:r>
                        <m:rPr>
                          <m:sty m:val="p"/>
                        </m:rPr>
                        <a:rPr lang="en-US" altLang="zh-CN" sz="1700" b="0" i="1" smtClean="0">
                          <a:latin typeface="Cambria Math" panose="02040503050406030204" pitchFamily="18" charset="0"/>
                        </a:rPr>
                        <m:t>MeV</m:t>
                      </m:r>
                    </m:oMath>
                  </m:oMathPara>
                </a14:m>
                <a:endParaRPr lang="zh-CN" altLang="en-US" sz="1700" dirty="0"/>
              </a:p>
            </p:txBody>
          </p:sp>
        </mc:Choice>
        <mc:Fallback xmlns="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4C781B8B-C4B1-6B60-CDAF-7B4CD079D1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3190" y="1372854"/>
                <a:ext cx="3266920" cy="3539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D3E86550-C14F-8E80-5A68-CF9E3B30B4C5}"/>
                  </a:ext>
                </a:extLst>
              </p:cNvPr>
              <p:cNvSpPr txBox="1"/>
              <p:nvPr/>
            </p:nvSpPr>
            <p:spPr>
              <a:xfrm>
                <a:off x="6062949" y="1914751"/>
                <a:ext cx="2827312" cy="360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700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altLang="zh-CN" sz="17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  <m:t>0.256</m:t>
                          </m:r>
                        </m:e>
                        <m:sub>
                          <m: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  <m:t>−0.022</m:t>
                          </m:r>
                        </m:sub>
                        <m:sup>
                          <m: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  <m:t>+0.024</m:t>
                          </m:r>
                        </m:sup>
                      </m:sSubSup>
                      <m:r>
                        <a:rPr lang="en-US" altLang="zh-CN" sz="1700" b="0" i="1" smtClean="0">
                          <a:latin typeface="Cambria Math" panose="02040503050406030204" pitchFamily="18" charset="0"/>
                        </a:rPr>
                        <m:t>±0.014 </m:t>
                      </m:r>
                      <m:r>
                        <m:rPr>
                          <m:sty m:val="p"/>
                        </m:rPr>
                        <a:rPr lang="en-US" altLang="zh-CN" sz="1700" b="0" i="1" smtClean="0">
                          <a:latin typeface="Cambria Math" panose="02040503050406030204" pitchFamily="18" charset="0"/>
                        </a:rPr>
                        <m:t>ps</m:t>
                      </m:r>
                    </m:oMath>
                  </m:oMathPara>
                </a14:m>
                <a:endParaRPr lang="zh-CN" altLang="en-US" sz="1700" dirty="0"/>
              </a:p>
            </p:txBody>
          </p:sp>
        </mc:Choice>
        <mc:Fallback xmlns=""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D3E86550-C14F-8E80-5A68-CF9E3B30B4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2949" y="1914751"/>
                <a:ext cx="2827312" cy="360740"/>
              </a:xfrm>
              <a:prstGeom prst="rect">
                <a:avLst/>
              </a:prstGeom>
              <a:blipFill>
                <a:blip r:embed="rId8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F02F3BB7-3E0D-AD66-8775-6FB971BD5ED5}"/>
                  </a:ext>
                </a:extLst>
              </p:cNvPr>
              <p:cNvSpPr txBox="1"/>
              <p:nvPr/>
            </p:nvSpPr>
            <p:spPr>
              <a:xfrm>
                <a:off x="5893654" y="2476717"/>
                <a:ext cx="3085653" cy="9918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7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7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Sup>
                                <m:sSubSupPr>
                                  <m:ctrlP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700" b="0" i="0" smtClean="0">
                                      <a:latin typeface="Cambria Math" panose="02040503050406030204" pitchFamily="18" charset="0"/>
                                    </a:rPr>
                                    <m:t>Ξ</m:t>
                                  </m:r>
                                </m:e>
                                <m:sub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𝑐𝑐</m:t>
                                  </m:r>
                                </m:sub>
                                <m:sup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++</m:t>
                                  </m:r>
                                </m:sup>
                              </m:sSubSup>
                            </m:sub>
                          </m:sSub>
                          <m: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ctrlPr>
                                <a:rPr lang="en-US" altLang="zh-CN" sz="17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700" b="0" i="0" smtClean="0">
                                      <a:latin typeface="Cambria Math" panose="02040503050406030204" pitchFamily="18" charset="0"/>
                                    </a:rPr>
                                    <m:t>Ξ</m:t>
                                  </m:r>
                                </m:e>
                                <m:sub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𝑐𝑐</m:t>
                                  </m:r>
                                </m:sub>
                                <m:sup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++</m:t>
                                  </m:r>
                                </m:sup>
                              </m:sSubSup>
                              <m:r>
                                <a:rPr lang="en-US" altLang="zh-CN" sz="1700" b="0" i="1" smtClean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bSup>
                                <m:sSubSupPr>
                                  <m:ctrlP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700" b="0" i="0" smtClean="0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altLang="zh-CN" sz="17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7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Sup>
                                <m:sSubSupPr>
                                  <m:ctrlP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700" b="0" i="0" smtClean="0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altLang="zh-CN" sz="17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sub>
                          </m:sSub>
                        </m:den>
                      </m:f>
                    </m:oMath>
                  </m:oMathPara>
                </a14:m>
                <a:endParaRPr lang="en-US" altLang="zh-CN" sz="17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7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  <m:t>2.22±0.27±0.29</m:t>
                          </m:r>
                        </m:e>
                      </m:d>
                      <m:r>
                        <a:rPr lang="en-US" altLang="zh-CN" sz="1700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17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zh-CN" altLang="en-US" sz="1700" dirty="0"/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F02F3BB7-3E0D-AD66-8775-6FB971BD5E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3654" y="2476717"/>
                <a:ext cx="3085653" cy="9918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文本框 23">
            <a:extLst>
              <a:ext uri="{FF2B5EF4-FFF2-40B4-BE49-F238E27FC236}">
                <a16:creationId xmlns:a16="http://schemas.microsoft.com/office/drawing/2014/main" id="{FF87C8A1-D754-2259-D7D3-EF8FF9FA08A5}"/>
              </a:ext>
            </a:extLst>
          </p:cNvPr>
          <p:cNvSpPr txBox="1"/>
          <p:nvPr/>
        </p:nvSpPr>
        <p:spPr>
          <a:xfrm>
            <a:off x="7509986" y="1238467"/>
            <a:ext cx="145863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rgbClr val="0033CC"/>
                </a:solidFill>
              </a:rPr>
              <a:t>JHEP 02(2020)049</a:t>
            </a:r>
            <a:endParaRPr lang="zh-CN" altLang="en-US" sz="1000" dirty="0">
              <a:solidFill>
                <a:srgbClr val="0033CC"/>
              </a:solidFill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5AB3A4B-C68B-3CBB-112B-5769CB22153C}"/>
              </a:ext>
            </a:extLst>
          </p:cNvPr>
          <p:cNvSpPr txBox="1"/>
          <p:nvPr/>
        </p:nvSpPr>
        <p:spPr>
          <a:xfrm>
            <a:off x="7661473" y="1791640"/>
            <a:ext cx="145863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rgbClr val="0033CC"/>
                </a:solidFill>
              </a:rPr>
              <a:t>PRL 121(2018)052002</a:t>
            </a:r>
            <a:endParaRPr lang="zh-CN" altLang="en-US" sz="1000" dirty="0">
              <a:solidFill>
                <a:srgbClr val="0033CC"/>
              </a:solidFill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596D2050-6B4E-A5AF-4ACF-40BA967D3925}"/>
              </a:ext>
            </a:extLst>
          </p:cNvPr>
          <p:cNvSpPr txBox="1"/>
          <p:nvPr/>
        </p:nvSpPr>
        <p:spPr>
          <a:xfrm>
            <a:off x="7373432" y="2340334"/>
            <a:ext cx="183422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00" dirty="0" err="1">
                <a:solidFill>
                  <a:srgbClr val="0033CC"/>
                </a:solidFill>
              </a:rPr>
              <a:t>Chin.Phys.C</a:t>
            </a:r>
            <a:r>
              <a:rPr lang="en-US" altLang="zh-CN" sz="1000" dirty="0">
                <a:solidFill>
                  <a:srgbClr val="0033CC"/>
                </a:solidFill>
              </a:rPr>
              <a:t> 44(2022)022001</a:t>
            </a:r>
            <a:endParaRPr lang="zh-CN" altLang="en-US" sz="1000" dirty="0">
              <a:solidFill>
                <a:srgbClr val="0033CC"/>
              </a:solidFill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E15F526-68A2-B686-7836-67C7F7D8EE87}"/>
              </a:ext>
            </a:extLst>
          </p:cNvPr>
          <p:cNvSpPr txBox="1"/>
          <p:nvPr/>
        </p:nvSpPr>
        <p:spPr>
          <a:xfrm>
            <a:off x="1909617" y="3572547"/>
            <a:ext cx="5210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Search for other doubly-heavy baryons, for example:</a:t>
            </a:r>
            <a:endParaRPr lang="zh-CN" altLang="en-US" b="1" dirty="0"/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B95FFD2A-C082-40F6-8EEA-3BEEA072A6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3846" y="4322608"/>
            <a:ext cx="2618796" cy="16644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726C47EE-80F1-D570-D363-BEC9B4D811FA}"/>
                  </a:ext>
                </a:extLst>
              </p:cNvPr>
              <p:cNvSpPr txBox="1"/>
              <p:nvPr/>
            </p:nvSpPr>
            <p:spPr>
              <a:xfrm>
                <a:off x="688694" y="3937359"/>
                <a:ext cx="17247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𝛯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𝛬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726C47EE-80F1-D570-D363-BEC9B4D811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694" y="3937359"/>
                <a:ext cx="172476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文本框 31">
            <a:extLst>
              <a:ext uri="{FF2B5EF4-FFF2-40B4-BE49-F238E27FC236}">
                <a16:creationId xmlns:a16="http://schemas.microsoft.com/office/drawing/2014/main" id="{F4EE3FEC-5DA5-44B3-96E0-2658CD1B6579}"/>
              </a:ext>
            </a:extLst>
          </p:cNvPr>
          <p:cNvSpPr txBox="1"/>
          <p:nvPr/>
        </p:nvSpPr>
        <p:spPr>
          <a:xfrm>
            <a:off x="94576" y="6002936"/>
            <a:ext cx="460383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dirty="0">
                <a:solidFill>
                  <a:srgbClr val="0033CC"/>
                </a:solidFill>
              </a:rPr>
              <a:t>Sci. China-Phys. Mech. Astron. 63(2020)221062 </a:t>
            </a:r>
          </a:p>
          <a:p>
            <a:r>
              <a:rPr lang="en-US" altLang="zh-CN" sz="1050" dirty="0">
                <a:solidFill>
                  <a:srgbClr val="0033CC"/>
                </a:solidFill>
              </a:rPr>
              <a:t>(</a:t>
            </a:r>
            <a:r>
              <a:rPr lang="zh-CN" altLang="en-US" sz="1050" dirty="0">
                <a:solidFill>
                  <a:srgbClr val="0033CC"/>
                </a:solidFill>
              </a:rPr>
              <a:t>LHCb-PAPER-2019-029</a:t>
            </a:r>
            <a:r>
              <a:rPr lang="en-US" altLang="zh-CN" sz="1050" dirty="0">
                <a:solidFill>
                  <a:srgbClr val="0033CC"/>
                </a:solidFill>
              </a:rPr>
              <a:t>, Supplementary)</a:t>
            </a:r>
            <a:endParaRPr lang="zh-CN" altLang="en-US" sz="105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3FD7F647-342D-943A-1A62-DB48F293C3F2}"/>
                  </a:ext>
                </a:extLst>
              </p:cNvPr>
              <p:cNvSpPr txBox="1"/>
              <p:nvPr/>
            </p:nvSpPr>
            <p:spPr>
              <a:xfrm>
                <a:off x="3709616" y="3937359"/>
                <a:ext cx="17575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𝛺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𝛯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3FD7F647-342D-943A-1A62-DB48F293C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616" y="3937359"/>
                <a:ext cx="1757597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图片 34">
            <a:extLst>
              <a:ext uri="{FF2B5EF4-FFF2-40B4-BE49-F238E27FC236}">
                <a16:creationId xmlns:a16="http://schemas.microsoft.com/office/drawing/2014/main" id="{6B12EE6F-A1E0-C571-7322-79CFA963FA1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98542" y="4309106"/>
            <a:ext cx="2779743" cy="1685872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661A3E3A-81C7-033B-20FC-B43BA7312083}"/>
              </a:ext>
            </a:extLst>
          </p:cNvPr>
          <p:cNvSpPr txBox="1"/>
          <p:nvPr/>
        </p:nvSpPr>
        <p:spPr>
          <a:xfrm>
            <a:off x="3165647" y="6003598"/>
            <a:ext cx="283510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dirty="0">
                <a:solidFill>
                  <a:srgbClr val="0033CC"/>
                </a:solidFill>
              </a:rPr>
              <a:t>Sci. China-Phys. Mech. Astron. 64(2021)101062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05C77357-9822-FB10-BDF2-2C1E306043E1}"/>
                  </a:ext>
                </a:extLst>
              </p:cNvPr>
              <p:cNvSpPr txBox="1"/>
              <p:nvPr/>
            </p:nvSpPr>
            <p:spPr>
              <a:xfrm>
                <a:off x="6888796" y="3937359"/>
                <a:ext cx="1921808" cy="3820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𝛯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𝑏𝑐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m:rPr>
                          <m:lit/>
                        </m:rPr>
                        <a:rPr lang="en-US" altLang="zh-CN" b="0" i="1" smtClean="0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𝛺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𝑏𝑐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𝛯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05C77357-9822-FB10-BDF2-2C1E306043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8796" y="3937359"/>
                <a:ext cx="1921808" cy="382028"/>
              </a:xfrm>
              <a:prstGeom prst="rect">
                <a:avLst/>
              </a:prstGeom>
              <a:blipFill>
                <a:blip r:embed="rId14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图片 38">
            <a:extLst>
              <a:ext uri="{FF2B5EF4-FFF2-40B4-BE49-F238E27FC236}">
                <a16:creationId xmlns:a16="http://schemas.microsoft.com/office/drawing/2014/main" id="{5A2413F7-EC8F-95EF-20A3-50A9A500511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57950" y="4306691"/>
            <a:ext cx="2478458" cy="1700410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E03F8950-6EAF-B5EB-E117-FF166B3F44CC}"/>
              </a:ext>
            </a:extLst>
          </p:cNvPr>
          <p:cNvSpPr txBox="1"/>
          <p:nvPr/>
        </p:nvSpPr>
        <p:spPr>
          <a:xfrm>
            <a:off x="6580970" y="6012293"/>
            <a:ext cx="283510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050" dirty="0" err="1">
                <a:solidFill>
                  <a:srgbClr val="0033CC"/>
                </a:solidFill>
              </a:rPr>
              <a:t>Chin.Phys.C</a:t>
            </a:r>
            <a:r>
              <a:rPr lang="en-US" altLang="zh-CN" sz="1050" dirty="0">
                <a:solidFill>
                  <a:srgbClr val="0033CC"/>
                </a:solidFill>
              </a:rPr>
              <a:t> 45(2021)093002 </a:t>
            </a:r>
          </a:p>
        </p:txBody>
      </p:sp>
    </p:spTree>
    <p:extLst>
      <p:ext uri="{BB962C8B-B14F-4D97-AF65-F5344CB8AC3E}">
        <p14:creationId xmlns:p14="http://schemas.microsoft.com/office/powerpoint/2010/main" val="3495889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1272AD1-C02D-F37C-5071-33AA6C3A815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05997" y="2103437"/>
                <a:ext cx="7886700" cy="1325563"/>
              </a:xfrm>
            </p:spPr>
            <p:txBody>
              <a:bodyPr/>
              <a:lstStyle/>
              <a:p>
                <a:pPr algn="ctr"/>
                <a:r>
                  <a:rPr lang="en-US" altLang="zh-CN" dirty="0"/>
                  <a:t>Study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1272AD1-C02D-F37C-5071-33AA6C3A81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05997" y="2103437"/>
                <a:ext cx="78867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84E5C8-1E25-5D73-F846-7FDCACD75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A826CDF-985C-FA19-DCBD-F62C6DA23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FC7C11-997E-4F9D-B38D-E5AFD8783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A94D8CE-9359-3CDA-5291-190CB23D9E3D}"/>
              </a:ext>
            </a:extLst>
          </p:cNvPr>
          <p:cNvSpPr txBox="1"/>
          <p:nvPr/>
        </p:nvSpPr>
        <p:spPr>
          <a:xfrm>
            <a:off x="7135793" y="178096"/>
            <a:ext cx="23033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33CC"/>
                </a:solidFill>
              </a:rPr>
              <a:t>JHEP05(2022)038</a:t>
            </a:r>
            <a:endParaRPr lang="zh-CN" altLang="en-US" sz="14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046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B40F382-725D-84E0-C17B-CE29E85BA81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Study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B40F382-725D-84E0-C17B-CE29E85BA8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22A736D-FD53-9330-3BDA-B789EB3CAC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5095" y="1135511"/>
                <a:ext cx="9225082" cy="5585965"/>
              </a:xfrm>
            </p:spPr>
            <p:txBody>
              <a:bodyPr>
                <a:normAutofit/>
              </a:bodyPr>
              <a:lstStyle/>
              <a:p>
                <a:endParaRPr lang="en-US" altLang="zh-CN" dirty="0"/>
              </a:p>
              <a:p>
                <a:pPr lvl="1"/>
                <a:endParaRPr lang="en-US" altLang="zh-CN" dirty="0"/>
              </a:p>
              <a:p>
                <a:pPr lvl="1"/>
                <a:endParaRPr lang="en-US" altLang="zh-CN" dirty="0"/>
              </a:p>
              <a:p>
                <a:endParaRPr lang="en-US" altLang="zh-CN" sz="24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d>
                                  <m:dPr>
                                    <m:ctrlP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𝛯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𝑐𝑐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++</m:t>
                                        </m:r>
                                      </m:sup>
                                    </m:sSubSup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</a:rPr>
                                      <m:t>→</m:t>
                                    </m:r>
                                    <m:sSubSup>
                                      <m:sSub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𝛯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′+</m:t>
                                        </m:r>
                                      </m:sup>
                                    </m:sSubSup>
                                    <m:sSup>
                                      <m:s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e>
                                </m:d>
                              </m:num>
                              <m:den>
                                <m:r>
                                  <a:rPr lang="en-US" altLang="zh-CN" sz="24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d>
                                  <m:dPr>
                                    <m:ctrlPr>
                                      <a:rPr lang="en-US" altLang="zh-CN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𝛯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𝑐𝑐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++</m:t>
                                        </m:r>
                                      </m:sup>
                                    </m:sSubSup>
                                    <m:r>
                                      <a:rPr lang="en-US" altLang="zh-CN" sz="2400" i="1">
                                        <a:latin typeface="Cambria Math" panose="02040503050406030204" pitchFamily="18" charset="0"/>
                                      </a:rPr>
                                      <m:t>→</m:t>
                                    </m:r>
                                    <m:sSubSup>
                                      <m:sSub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𝛯</m:t>
                                        </m:r>
                                      </m:e>
                                      <m:sub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bSup>
                                    <m:sSup>
                                      <m:sSupPr>
                                        <m:ctrlP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e>
                                      <m:sup>
                                        <m:r>
                                          <a:rPr lang="en-US" altLang="zh-CN" sz="24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p>
                                    </m:sSup>
                                  </m:e>
                                </m:d>
                              </m:den>
                            </m:f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predict</m:t>
                        </m:r>
                      </m:sub>
                    </m:sSub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vary between 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𝟕</m:t>
                    </m:r>
                  </m:oMath>
                </a14:m>
                <a:endParaRPr lang="en-US" altLang="zh-CN" sz="2400" b="1" dirty="0"/>
              </a:p>
              <a:p>
                <a:pPr lvl="3"/>
                <a:endParaRPr lang="en-US" altLang="zh-CN" sz="1400" dirty="0"/>
              </a:p>
              <a:p>
                <a:pPr lvl="3"/>
                <a:endParaRPr lang="en-US" altLang="zh-CN" sz="1400" dirty="0"/>
              </a:p>
              <a:p>
                <a:r>
                  <a:rPr lang="en-US" altLang="zh-CN" sz="2400" dirty="0"/>
                  <a:t>Search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sz="2400" b="0" i="1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400" dirty="0"/>
                  <a:t> and measure branching fraction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altLang="zh-CN" dirty="0"/>
                  <a:t>, partial Rec. signal in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b="1" dirty="0"/>
              </a:p>
              <a:p>
                <a:pPr lvl="1"/>
                <a:r>
                  <a:rPr lang="en-US" altLang="zh-CN" b="1" dirty="0"/>
                  <a:t>Similar efficiency &amp; comparable production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𝒄𝒄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𝜩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CN" b="1" dirty="0"/>
              </a:p>
              <a:p>
                <a:pPr lvl="1"/>
                <a:endParaRPr lang="en-US" altLang="zh-CN" b="1" dirty="0"/>
              </a:p>
              <a:p>
                <a:pPr lvl="1"/>
                <a:r>
                  <a:rPr lang="en-US" altLang="zh-CN" b="1" dirty="0"/>
                  <a:t>Full Run2 data available now, a promising search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22A736D-FD53-9330-3BDA-B789EB3CAC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5095" y="1135511"/>
                <a:ext cx="9225082" cy="5585965"/>
              </a:xfrm>
              <a:blipFill>
                <a:blip r:embed="rId3"/>
                <a:stretch>
                  <a:fillRect l="-8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422E628-8EA6-4A7C-21C7-8C09919C3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8E947-1BD3-FBC5-C629-DB46E627F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3426F6-03CF-B9A3-8890-91965546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5102D0F-8B0B-7645-BFFE-CC5BB0FEB5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02" y="1246849"/>
            <a:ext cx="6205827" cy="98114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31734E9-8AC0-EE0E-78C9-54153A7BA4A9}"/>
              </a:ext>
            </a:extLst>
          </p:cNvPr>
          <p:cNvSpPr txBox="1"/>
          <p:nvPr/>
        </p:nvSpPr>
        <p:spPr>
          <a:xfrm>
            <a:off x="863067" y="2398080"/>
            <a:ext cx="5524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0033CC"/>
                </a:solidFill>
              </a:rPr>
              <a:t>PRD 96(2017)113006, PRD 100(2019)037015, </a:t>
            </a:r>
            <a:r>
              <a:rPr lang="en-US" altLang="zh-CN" sz="1000" dirty="0" err="1">
                <a:solidFill>
                  <a:srgbClr val="0033CC"/>
                </a:solidFill>
              </a:rPr>
              <a:t>Chin.Phys.C</a:t>
            </a:r>
            <a:r>
              <a:rPr lang="en-US" altLang="zh-CN" sz="1000" dirty="0">
                <a:solidFill>
                  <a:srgbClr val="0033CC"/>
                </a:solidFill>
              </a:rPr>
              <a:t> 45(2021)053105, PRD 101(2020)034034, PRD 96(2017)054013, PRD 100(2019)114037, PRD 99(2019)056013, </a:t>
            </a:r>
            <a:r>
              <a:rPr lang="en-US" altLang="zh-CN" sz="1000" dirty="0" err="1">
                <a:solidFill>
                  <a:srgbClr val="0033CC"/>
                </a:solidFill>
              </a:rPr>
              <a:t>Phys.Part.Nucl</a:t>
            </a:r>
            <a:r>
              <a:rPr lang="en-US" altLang="zh-CN" sz="1000" dirty="0">
                <a:solidFill>
                  <a:srgbClr val="0033CC"/>
                </a:solidFill>
              </a:rPr>
              <a:t>. 51(2020)678 </a:t>
            </a:r>
            <a:endParaRPr lang="zh-CN" altLang="en-US" sz="1000" dirty="0">
              <a:solidFill>
                <a:srgbClr val="0033CC"/>
              </a:solidFill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60A0C105-EC59-5580-E415-5065BD73A6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2729" y="947857"/>
            <a:ext cx="2831271" cy="2460053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2308BF0-3B7E-4DD7-37F8-78D3C01A8225}"/>
              </a:ext>
            </a:extLst>
          </p:cNvPr>
          <p:cNvCxnSpPr/>
          <p:nvPr/>
        </p:nvCxnSpPr>
        <p:spPr>
          <a:xfrm>
            <a:off x="7053904" y="5431747"/>
            <a:ext cx="162841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4BC03A58-D190-B7F3-0BB8-DBBF19769A25}"/>
                  </a:ext>
                </a:extLst>
              </p:cNvPr>
              <p:cNvSpPr txBox="1"/>
              <p:nvPr/>
            </p:nvSpPr>
            <p:spPr>
              <a:xfrm>
                <a:off x="5628913" y="5467177"/>
                <a:ext cx="3515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FF0000"/>
                    </a:solidFill>
                  </a:rPr>
                  <a:t>Observed using </a:t>
                </a:r>
                <a14:m>
                  <m:oMath xmlns:m="http://schemas.openxmlformats.org/officeDocument/2006/math">
                    <m:r>
                      <a:rPr lang="en-US" altLang="zh-CN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zh-CN" alt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of Run2 data</a:t>
                </a:r>
                <a:endParaRPr lang="zh-CN" alt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4BC03A58-D190-B7F3-0BB8-DBBF19769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8913" y="5467177"/>
                <a:ext cx="3515087" cy="369332"/>
              </a:xfrm>
              <a:prstGeom prst="rect">
                <a:avLst/>
              </a:prstGeom>
              <a:blipFill>
                <a:blip r:embed="rId6"/>
                <a:stretch>
                  <a:fillRect l="-1386" t="-10000" r="-1386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2159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790D16A-117A-0AEF-2B71-6E13A86ED69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790D16A-117A-0AEF-2B71-6E13A86ED6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A6E2AF0-64EA-7BB2-BD15-3D8310C3B9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5094" y="1135511"/>
                <a:ext cx="8727371" cy="5000745"/>
              </a:xfrm>
            </p:spPr>
            <p:txBody>
              <a:bodyPr/>
              <a:lstStyle/>
              <a:p>
                <a:r>
                  <a:rPr lang="en-US" altLang="zh-CN" sz="2400" dirty="0">
                    <a:solidFill>
                      <a:schemeClr val="tx1"/>
                    </a:solidFill>
                  </a:rPr>
                  <a:t>2016-2018 data, </a:t>
                </a:r>
                <a14:m>
                  <m:oMath xmlns:m="http://schemas.openxmlformats.org/officeDocument/2006/math">
                    <m:r>
                      <a:rPr lang="en-US" altLang="zh-CN" sz="24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altLang="zh-CN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~5.4 </m:t>
                    </m:r>
                    <m:sSup>
                      <m:sSupPr>
                        <m:ctrlPr>
                          <a:rPr lang="en-US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fb</m:t>
                        </m:r>
                      </m:e>
                      <m:sup>
                        <m:r>
                          <a:rPr lang="en-US" altLang="zh-CN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</a:rPr>
                  <a:t>. “Turbo” stream</a:t>
                </a:r>
              </a:p>
              <a:p>
                <a:pPr lvl="1"/>
                <a:r>
                  <a:rPr lang="en-US" altLang="zh-CN" sz="2000" dirty="0"/>
                  <a:t>Offline-like real-time rec.&amp;</a:t>
                </a:r>
                <a:r>
                  <a:rPr lang="en-US" altLang="zh-CN" sz="2000" dirty="0" err="1"/>
                  <a:t>sel</a:t>
                </a:r>
                <a:r>
                  <a:rPr lang="en-US" altLang="zh-CN" sz="2000" dirty="0"/>
                  <a:t>. for events with good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sSup>
                      <m:sSup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zh-CN" alt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2000" dirty="0">
                    <a:solidFill>
                      <a:schemeClr val="tx1"/>
                    </a:solidFill>
                  </a:rPr>
                  <a:t>candidate</a:t>
                </a:r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A6E2AF0-64EA-7BB2-BD15-3D8310C3B9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5094" y="1135511"/>
                <a:ext cx="8727371" cy="5000745"/>
              </a:xfrm>
              <a:blipFill>
                <a:blip r:embed="rId3"/>
                <a:stretch>
                  <a:fillRect l="-908" t="-1705" r="-7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E2A92E-7923-814F-C5F6-AC531B06C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C4E6D8-8AA6-8169-8E3A-614CCED8E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4013E1-05E5-5A40-24FD-06F6C46FD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6</a:t>
            </a:fld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A44BB70E-EFEC-378B-24D7-A7B4B0FBB901}"/>
              </a:ext>
            </a:extLst>
          </p:cNvPr>
          <p:cNvGrpSpPr/>
          <p:nvPr/>
        </p:nvGrpSpPr>
        <p:grpSpPr>
          <a:xfrm>
            <a:off x="-953430" y="2001508"/>
            <a:ext cx="7688839" cy="2696297"/>
            <a:chOff x="0" y="2043535"/>
            <a:chExt cx="7688839" cy="2696297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B17E987B-EC31-4658-AC09-AF5137653F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4216" y="2043535"/>
              <a:ext cx="6734623" cy="269629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E12CBA55-563B-7D2D-7AC4-046307F5E38A}"/>
                    </a:ext>
                  </a:extLst>
                </p:cNvPr>
                <p:cNvSpPr txBox="1"/>
                <p:nvPr/>
              </p:nvSpPr>
              <p:spPr>
                <a:xfrm>
                  <a:off x="0" y="3785026"/>
                  <a:ext cx="4572000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𝛯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𝑐𝑐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++</m:t>
                            </m:r>
                          </m:sup>
                        </m:sSubSup>
                        <m:r>
                          <a:rPr lang="en-US" altLang="zh-CN" sz="105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𝛯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′+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sz="105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zh-CN" altLang="en-US" sz="105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id="{E12CBA55-563B-7D2D-7AC4-046307F5E3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3785026"/>
                  <a:ext cx="4572000" cy="2616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id="{284867E5-16CA-EF97-D6A5-13FE23B80CE6}"/>
                    </a:ext>
                  </a:extLst>
                </p:cNvPr>
                <p:cNvSpPr txBox="1"/>
                <p:nvPr/>
              </p:nvSpPr>
              <p:spPr>
                <a:xfrm>
                  <a:off x="1267366" y="3720799"/>
                  <a:ext cx="4572000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𝛯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𝑐𝑐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++</m:t>
                            </m:r>
                          </m:sup>
                        </m:sSubSup>
                        <m:r>
                          <a:rPr lang="en-US" altLang="zh-CN" sz="105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𝛯</m:t>
                            </m:r>
                          </m:e>
                          <m:sub>
                            <m: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sz="10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zh-CN" altLang="en-US" sz="105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id="{284867E5-16CA-EF97-D6A5-13FE23B80C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7366" y="3720799"/>
                  <a:ext cx="4572000" cy="2616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id="{7B50F3B7-92F6-BE6B-E5A5-088F023D93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5093" y="4879746"/>
            <a:ext cx="3194072" cy="5582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AF5389ED-CB2B-B391-D01A-C8929FEB7FC4}"/>
                  </a:ext>
                </a:extLst>
              </p:cNvPr>
              <p:cNvSpPr txBox="1"/>
              <p:nvPr/>
            </p:nvSpPr>
            <p:spPr>
              <a:xfrm>
                <a:off x="6694082" y="2380051"/>
                <a:ext cx="2449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>
                    <a:solidFill>
                      <a:srgbClr val="B719AF"/>
                    </a:solidFill>
                  </a:rPr>
                  <a:t>Significance (stat.)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B719AF"/>
                        </a:solidFill>
                        <a:latin typeface="Cambria Math" panose="02040503050406030204" pitchFamily="18" charset="0"/>
                      </a:rPr>
                      <m:t>&gt;9</m:t>
                    </m:r>
                    <m:r>
                      <a:rPr lang="en-US" altLang="zh-CN" b="0" i="1" smtClean="0">
                        <a:solidFill>
                          <a:srgbClr val="B719AF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zh-CN" altLang="en-US" dirty="0">
                  <a:solidFill>
                    <a:srgbClr val="B719AF"/>
                  </a:solidFill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AF5389ED-CB2B-B391-D01A-C8929FEB7F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4082" y="2380051"/>
                <a:ext cx="2449132" cy="369332"/>
              </a:xfrm>
              <a:prstGeom prst="rect">
                <a:avLst/>
              </a:prstGeom>
              <a:blipFill>
                <a:blip r:embed="rId8"/>
                <a:stretch>
                  <a:fillRect l="-1990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B054E43B-0E82-429E-257A-BF5FB5DF86ED}"/>
                  </a:ext>
                </a:extLst>
              </p:cNvPr>
              <p:cNvSpPr txBox="1"/>
              <p:nvPr/>
            </p:nvSpPr>
            <p:spPr>
              <a:xfrm>
                <a:off x="6862731" y="2969478"/>
                <a:ext cx="18761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rgbClr val="B719AF"/>
                    </a:solidFill>
                  </a:rPr>
                  <a:t>1</a:t>
                </a:r>
                <a:r>
                  <a:rPr lang="en-US" altLang="zh-CN" baseline="30000" dirty="0">
                    <a:solidFill>
                      <a:srgbClr val="B719AF"/>
                    </a:solidFill>
                  </a:rPr>
                  <a:t>st</a:t>
                </a:r>
                <a:r>
                  <a:rPr lang="en-US" altLang="zh-CN" dirty="0">
                    <a:solidFill>
                      <a:srgbClr val="B719AF"/>
                    </a:solidFill>
                  </a:rPr>
                  <a:t> observation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  <m:r>
                      <a:rPr lang="en-US" altLang="zh-CN" b="0" i="1" smtClean="0">
                        <a:solidFill>
                          <a:srgbClr val="B719AF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  <m:t>′+</m:t>
                        </m:r>
                      </m:sup>
                    </m:sSubSup>
                    <m:sSup>
                      <m:sSupPr>
                        <m:ctrlP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B719A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zh-CN" altLang="en-US" dirty="0">
                  <a:solidFill>
                    <a:srgbClr val="B719AF"/>
                  </a:solidFill>
                </a:endParaRPr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B054E43B-0E82-429E-257A-BF5FB5DF86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2731" y="2969478"/>
                <a:ext cx="1876156" cy="646331"/>
              </a:xfrm>
              <a:prstGeom prst="rect">
                <a:avLst/>
              </a:prstGeom>
              <a:blipFill>
                <a:blip r:embed="rId9"/>
                <a:stretch>
                  <a:fillRect l="-1299" t="-4717" r="-32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本框 16">
            <a:extLst>
              <a:ext uri="{FF2B5EF4-FFF2-40B4-BE49-F238E27FC236}">
                <a16:creationId xmlns:a16="http://schemas.microsoft.com/office/drawing/2014/main" id="{8E02E400-ED8E-5567-10D6-E9A9DEEEC19B}"/>
              </a:ext>
            </a:extLst>
          </p:cNvPr>
          <p:cNvSpPr txBox="1"/>
          <p:nvPr/>
        </p:nvSpPr>
        <p:spPr>
          <a:xfrm>
            <a:off x="3534705" y="4835729"/>
            <a:ext cx="5304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Inconsistent with any previous theoretical predictions</a:t>
            </a:r>
          </a:p>
          <a:p>
            <a:r>
              <a:rPr lang="en-US" altLang="zh-CN" b="1" dirty="0"/>
              <a:t>A useful input to improve future calculations</a:t>
            </a:r>
            <a:endParaRPr lang="zh-CN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1FFB8443-9B35-2FBB-6984-911B78FDE2C5}"/>
                  </a:ext>
                </a:extLst>
              </p:cNvPr>
              <p:cNvSpPr txBox="1"/>
              <p:nvPr/>
            </p:nvSpPr>
            <p:spPr>
              <a:xfrm>
                <a:off x="295093" y="5499720"/>
                <a:ext cx="8259056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Example: </a:t>
                </a:r>
                <a:br>
                  <a:rPr lang="en-US" altLang="zh-CN" sz="1600" dirty="0">
                    <a:solidFill>
                      <a:schemeClr val="tx1"/>
                    </a:solidFill>
                  </a:rPr>
                </a:br>
                <a:r>
                  <a:rPr lang="en-US" altLang="zh-CN" sz="1600" dirty="0">
                    <a:solidFill>
                      <a:schemeClr val="tx1"/>
                    </a:solidFill>
                  </a:rPr>
                  <a:t>	Using light-cone sum rules: </a:t>
                </a:r>
                <a:r>
                  <a:rPr lang="en-US" altLang="zh-CN" sz="1600" dirty="0">
                    <a:solidFill>
                      <a:srgbClr val="0033CC"/>
                    </a:solidFill>
                  </a:rPr>
                  <a:t>Yu-ji Shi et.al., PRD 106(2022)034004</a:t>
                </a:r>
              </a:p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	With updated spin-flavor structure of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𝑢𝑠</m:t>
                    </m:r>
                    <m:r>
                      <a:rPr lang="en-US" altLang="zh-CN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zh-CN" sz="1600" dirty="0">
                    <a:solidFill>
                      <a:schemeClr val="tx1"/>
                    </a:solidFill>
                  </a:rPr>
                  <a:t>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1600" dirty="0">
                    <a:solidFill>
                      <a:schemeClr val="tx1"/>
                    </a:solidFill>
                  </a:rPr>
                  <a:t>: </a:t>
                </a:r>
                <a:r>
                  <a:rPr lang="en-US" altLang="zh-CN" sz="1600" dirty="0">
                    <a:solidFill>
                      <a:srgbClr val="0033CC"/>
                    </a:solidFill>
                  </a:rPr>
                  <a:t>Hong-Wei </a:t>
                </a:r>
                <a:r>
                  <a:rPr lang="en-US" altLang="zh-CN" sz="1600" dirty="0" err="1">
                    <a:solidFill>
                      <a:srgbClr val="0033CC"/>
                    </a:solidFill>
                  </a:rPr>
                  <a:t>Ke</a:t>
                </a:r>
                <a:r>
                  <a:rPr lang="en-US" altLang="zh-CN" sz="1600" dirty="0">
                    <a:solidFill>
                      <a:srgbClr val="0033CC"/>
                    </a:solidFill>
                  </a:rPr>
                  <a:t> et.al., PRD 105(2022)096011</a:t>
                </a:r>
                <a:endParaRPr lang="zh-CN" alt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1FFB8443-9B35-2FBB-6984-911B78FDE2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093" y="5499720"/>
                <a:ext cx="8259056" cy="830997"/>
              </a:xfrm>
              <a:prstGeom prst="rect">
                <a:avLst/>
              </a:prstGeom>
              <a:blipFill>
                <a:blip r:embed="rId10"/>
                <a:stretch>
                  <a:fillRect l="-369" t="-2190" b="-80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97E441F2-9995-185A-EF5B-5E889961C4A6}"/>
              </a:ext>
            </a:extLst>
          </p:cNvPr>
          <p:cNvSpPr txBox="1"/>
          <p:nvPr/>
        </p:nvSpPr>
        <p:spPr>
          <a:xfrm>
            <a:off x="7135793" y="178096"/>
            <a:ext cx="23033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33CC"/>
                </a:solidFill>
              </a:rPr>
              <a:t>JHEP05(2022)038</a:t>
            </a:r>
            <a:endParaRPr lang="zh-CN" altLang="en-US" sz="14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907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1272AD1-C02D-F37C-5071-33AA6C3A815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28650" y="2369111"/>
                <a:ext cx="7886700" cy="1325563"/>
              </a:xfrm>
            </p:spPr>
            <p:txBody>
              <a:bodyPr/>
              <a:lstStyle/>
              <a:p>
                <a:pPr algn="ctr"/>
                <a:r>
                  <a:rPr lang="en-US" altLang="zh-CN" dirty="0"/>
                  <a:t>Search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𝜓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1272AD1-C02D-F37C-5071-33AA6C3A81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8650" y="2369111"/>
                <a:ext cx="78867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84E5C8-1E25-5D73-F846-7FDCACD75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A826CDF-985C-FA19-DCBD-F62C6DA23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8FC7C11-997E-4F9D-B38D-E5AFD8783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1AE1E13-9844-0831-6F3F-57C83927861C}"/>
              </a:ext>
            </a:extLst>
          </p:cNvPr>
          <p:cNvSpPr txBox="1"/>
          <p:nvPr/>
        </p:nvSpPr>
        <p:spPr>
          <a:xfrm>
            <a:off x="6115050" y="270430"/>
            <a:ext cx="28437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rgbClr val="0033CC"/>
                </a:solidFill>
              </a:rPr>
              <a:t>arXiv</a:t>
            </a:r>
            <a:r>
              <a:rPr lang="en-US" altLang="zh-CN" sz="1400" dirty="0">
                <a:solidFill>
                  <a:srgbClr val="0033CC"/>
                </a:solidFill>
              </a:rPr>
              <a:t>: </a:t>
            </a:r>
            <a:r>
              <a:rPr lang="zh-CN" altLang="en-US" sz="1400" dirty="0">
                <a:solidFill>
                  <a:srgbClr val="0033CC"/>
                </a:solidFill>
              </a:rPr>
              <a:t>2204.09541</a:t>
            </a:r>
          </a:p>
        </p:txBody>
      </p:sp>
    </p:spTree>
    <p:extLst>
      <p:ext uri="{BB962C8B-B14F-4D97-AF65-F5344CB8AC3E}">
        <p14:creationId xmlns:p14="http://schemas.microsoft.com/office/powerpoint/2010/main" val="2513844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:a16="http://schemas.microsoft.com/office/drawing/2014/main" id="{B994EB63-D48C-BC3B-626C-3BE3D9692C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587" y="4516434"/>
            <a:ext cx="3253550" cy="22932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7C2CEC1C-04BD-1724-CB3C-09F01F02EDA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Study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4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44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4400" i="1"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  <m:sup>
                        <m:r>
                          <a:rPr lang="en-US" altLang="zh-CN" sz="4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4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4400" i="1">
                        <a:latin typeface="Cambria Math" panose="020405030504060302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4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4400" i="1">
                        <a:latin typeface="Cambria Math" panose="02040503050406030204" pitchFamily="18" charset="0"/>
                      </a:rPr>
                      <m:t>𝜓</m:t>
                    </m:r>
                    <m:sSubSup>
                      <m:sSubSupPr>
                        <m:ctrlPr>
                          <a:rPr lang="en-US" altLang="zh-CN" sz="4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44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44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4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7C2CEC1C-04BD-1724-CB3C-09F01F02ED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3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981511A-5174-DC0E-9920-D807C8F579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2400" dirty="0"/>
                  <a:t>Advantages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400" i="1">
                        <a:latin typeface="Cambria Math" panose="020405030504060302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4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400" i="1">
                        <a:latin typeface="Cambria Math" panose="02040503050406030204" pitchFamily="18" charset="0"/>
                      </a:rPr>
                      <m:t>𝜓</m:t>
                    </m:r>
                    <m:sSubSup>
                      <m:sSub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en-US" altLang="zh-CN" sz="2400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pPr lvl="2"/>
                <a:endParaRPr lang="en-US" altLang="zh-CN" dirty="0"/>
              </a:p>
              <a:p>
                <a:pPr lvl="2"/>
                <a:endParaRPr lang="en-US" altLang="zh-CN" dirty="0"/>
              </a:p>
              <a:p>
                <a:r>
                  <a:rPr lang="en-US" altLang="zh-CN" sz="2400" dirty="0"/>
                  <a:t>Yield estimation: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𝜓</m:t>
                    </m:r>
                    <m:sSubSup>
                      <m:sSub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as normalization mode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981511A-5174-DC0E-9920-D807C8F579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1005" t="-15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CBBF11A-B764-0FC0-688A-068F617A8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477331-5808-7B98-EEDE-55E562D77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LHCb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B0D7F9F-7387-3B22-A8F4-CBF29DA41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B33E24D-19D6-3AF8-A749-9CD788E30D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0451" y="1747838"/>
            <a:ext cx="3437199" cy="12846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02DF27A-7D26-B864-6BB6-FAB278494F5F}"/>
                  </a:ext>
                </a:extLst>
              </p:cNvPr>
              <p:cNvSpPr txBox="1"/>
              <p:nvPr/>
            </p:nvSpPr>
            <p:spPr>
              <a:xfrm>
                <a:off x="5840592" y="1804459"/>
                <a:ext cx="8345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202DF27A-7D26-B864-6BB6-FAB278494F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0592" y="1804459"/>
                <a:ext cx="834524" cy="307777"/>
              </a:xfrm>
              <a:prstGeom prst="rect">
                <a:avLst/>
              </a:prstGeom>
              <a:blipFill>
                <a:blip r:embed="rId6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980927AC-DEE4-64F2-76A6-0E696D353892}"/>
                  </a:ext>
                </a:extLst>
              </p:cNvPr>
              <p:cNvSpPr txBox="1"/>
              <p:nvPr/>
            </p:nvSpPr>
            <p:spPr>
              <a:xfrm>
                <a:off x="5800081" y="2477720"/>
                <a:ext cx="9811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𝑝</m:t>
                      </m:r>
                      <m:sSup>
                        <m:sSup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980927AC-DEE4-64F2-76A6-0E696D3538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0081" y="2477720"/>
                <a:ext cx="981166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>
            <a:extLst>
              <a:ext uri="{FF2B5EF4-FFF2-40B4-BE49-F238E27FC236}">
                <a16:creationId xmlns:a16="http://schemas.microsoft.com/office/drawing/2014/main" id="{93CB6E6A-CBC5-7C98-0D3A-23ADA86754BB}"/>
              </a:ext>
            </a:extLst>
          </p:cNvPr>
          <p:cNvSpPr/>
          <p:nvPr/>
        </p:nvSpPr>
        <p:spPr>
          <a:xfrm>
            <a:off x="2489488" y="2216497"/>
            <a:ext cx="462987" cy="35881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2E528878-3661-D85E-94E9-AC5BF02E8EF0}"/>
                  </a:ext>
                </a:extLst>
              </p:cNvPr>
              <p:cNvSpPr txBox="1"/>
              <p:nvPr/>
            </p:nvSpPr>
            <p:spPr>
              <a:xfrm>
                <a:off x="52806" y="1691095"/>
                <a:ext cx="3102312" cy="8422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d>
                      <m:dPr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𝛯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𝑏𝑐</m:t>
                            </m:r>
                          </m:sub>
                          <m:sup>
                            <m:r>
                              <a:rPr lang="en-US" altLang="zh-CN" sz="1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e>
                    </m:d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</m:oMath>
                </a14:m>
                <a:r>
                  <a:rPr lang="en-US" altLang="zh-CN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𝛺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  <m:sup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1600" dirty="0">
                  <a:solidFill>
                    <a:srgbClr val="FF0000"/>
                  </a:solidFill>
                </a:endParaRPr>
              </a:p>
              <a:p>
                <a:r>
                  <a:rPr lang="en-US" altLang="zh-CN" sz="1600" dirty="0">
                    <a:solidFill>
                      <a:srgbClr val="FF0000"/>
                    </a:solidFill>
                  </a:rPr>
                  <a:t>More efficient prompt-</a:t>
                </a:r>
                <a:r>
                  <a:rPr lang="en-US" altLang="zh-CN" sz="1600" dirty="0" err="1">
                    <a:solidFill>
                      <a:srgbClr val="FF0000"/>
                    </a:solidFill>
                  </a:rPr>
                  <a:t>bkg</a:t>
                </a:r>
                <a:r>
                  <a:rPr lang="en-US" altLang="zh-CN" sz="1600" dirty="0">
                    <a:solidFill>
                      <a:srgbClr val="FF0000"/>
                    </a:solidFill>
                  </a:rPr>
                  <a:t> subtraction</a:t>
                </a:r>
                <a:endParaRPr lang="zh-CN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2E528878-3661-D85E-94E9-AC5BF02E8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06" y="1691095"/>
                <a:ext cx="3102312" cy="842282"/>
              </a:xfrm>
              <a:prstGeom prst="rect">
                <a:avLst/>
              </a:prstGeom>
              <a:blipFill>
                <a:blip r:embed="rId8"/>
                <a:stretch>
                  <a:fillRect l="-1179" b="-79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8204D2A7-99F3-E8BD-D863-820769DFEC78}"/>
              </a:ext>
            </a:extLst>
          </p:cNvPr>
          <p:cNvSpPr txBox="1"/>
          <p:nvPr/>
        </p:nvSpPr>
        <p:spPr>
          <a:xfrm>
            <a:off x="0" y="2582359"/>
            <a:ext cx="359370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0033CC"/>
                </a:solidFill>
              </a:rPr>
              <a:t>Phys.Usp.45(2022)455, </a:t>
            </a:r>
            <a:r>
              <a:rPr lang="en-US" altLang="zh-CN" sz="1100" dirty="0" err="1">
                <a:solidFill>
                  <a:srgbClr val="0033CC"/>
                </a:solidFill>
              </a:rPr>
              <a:t>Nul.Phys.A</a:t>
            </a:r>
            <a:r>
              <a:rPr lang="en-US" altLang="zh-CN" sz="1100" dirty="0">
                <a:solidFill>
                  <a:srgbClr val="0033CC"/>
                </a:solidFill>
              </a:rPr>
              <a:t> 895(2012)59,</a:t>
            </a:r>
          </a:p>
          <a:p>
            <a:r>
              <a:rPr lang="en-US" altLang="zh-CN" sz="1100" dirty="0">
                <a:solidFill>
                  <a:srgbClr val="0033CC"/>
                </a:solidFill>
              </a:rPr>
              <a:t>EPCJ 16(2000)461,  PRD 98(2018)113004,</a:t>
            </a:r>
          </a:p>
          <a:p>
            <a:r>
              <a:rPr lang="en-US" altLang="zh-CN" sz="1100" dirty="0">
                <a:solidFill>
                  <a:srgbClr val="0033CC"/>
                </a:solidFill>
              </a:rPr>
              <a:t>PRD 99(2019)073006</a:t>
            </a:r>
            <a:endParaRPr lang="zh-CN" altLang="en-US" sz="1100" dirty="0">
              <a:solidFill>
                <a:srgbClr val="0033CC"/>
              </a:solidFill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03B25F68-4C93-F864-A78A-2B348396A2C3}"/>
              </a:ext>
            </a:extLst>
          </p:cNvPr>
          <p:cNvCxnSpPr/>
          <p:nvPr/>
        </p:nvCxnSpPr>
        <p:spPr>
          <a:xfrm>
            <a:off x="5701463" y="2112236"/>
            <a:ext cx="84422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D306A800-2712-896A-C4EF-98C6E43BC9E1}"/>
              </a:ext>
            </a:extLst>
          </p:cNvPr>
          <p:cNvSpPr txBox="1"/>
          <p:nvPr/>
        </p:nvSpPr>
        <p:spPr>
          <a:xfrm>
            <a:off x="6063629" y="1256453"/>
            <a:ext cx="2805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“golden channel” for signal identification (online &amp; offline)</a:t>
            </a:r>
            <a:endParaRPr lang="zh-CN" altLang="en-US" sz="1600" dirty="0">
              <a:solidFill>
                <a:srgbClr val="FF0000"/>
              </a:solidFill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9211D0E1-3D9D-0C54-06CB-AEEA131BFB89}"/>
              </a:ext>
            </a:extLst>
          </p:cNvPr>
          <p:cNvSpPr/>
          <p:nvPr/>
        </p:nvSpPr>
        <p:spPr>
          <a:xfrm>
            <a:off x="4031102" y="2431145"/>
            <a:ext cx="354352" cy="3543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E7F0A75E-E5B9-BF4D-6435-E6A375800E28}"/>
              </a:ext>
            </a:extLst>
          </p:cNvPr>
          <p:cNvCxnSpPr>
            <a:cxnSpLocks/>
          </p:cNvCxnSpPr>
          <p:nvPr/>
        </p:nvCxnSpPr>
        <p:spPr>
          <a:xfrm>
            <a:off x="4346416" y="2755119"/>
            <a:ext cx="1320464" cy="46512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2CDBD033-ED27-836A-D089-13999424EAA4}"/>
                  </a:ext>
                </a:extLst>
              </p:cNvPr>
              <p:cNvSpPr txBox="1"/>
              <p:nvPr/>
            </p:nvSpPr>
            <p:spPr>
              <a:xfrm>
                <a:off x="5701463" y="2792555"/>
                <a:ext cx="353027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rgbClr val="FF0000"/>
                    </a:solidFill>
                  </a:rPr>
                  <a:t>No other </a:t>
                </a:r>
                <a:r>
                  <a:rPr lang="en-US" altLang="zh-CN" sz="1600" dirty="0" err="1">
                    <a:solidFill>
                      <a:srgbClr val="FF0000"/>
                    </a:solidFill>
                  </a:rPr>
                  <a:t>Cabbibo</a:t>
                </a:r>
                <a:r>
                  <a:rPr lang="en-US" altLang="zh-CN" sz="1600" dirty="0">
                    <a:solidFill>
                      <a:srgbClr val="FF0000"/>
                    </a:solidFill>
                  </a:rPr>
                  <a:t> suppression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</m:sSub>
                  </m:oMath>
                </a14:m>
                <a:r>
                  <a:rPr lang="en-US" altLang="zh-CN" sz="1600" dirty="0">
                    <a:solidFill>
                      <a:srgbClr val="FF0000"/>
                    </a:solidFill>
                  </a:rPr>
                  <a:t>. Relatively large branching fraction</a:t>
                </a:r>
                <a:endParaRPr lang="zh-CN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2CDBD033-ED27-836A-D089-13999424EA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463" y="2792555"/>
                <a:ext cx="3530278" cy="584775"/>
              </a:xfrm>
              <a:prstGeom prst="rect">
                <a:avLst/>
              </a:prstGeom>
              <a:blipFill>
                <a:blip r:embed="rId9"/>
                <a:stretch>
                  <a:fillRect l="-864" t="-3125" r="-864"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图片 19">
            <a:extLst>
              <a:ext uri="{FF2B5EF4-FFF2-40B4-BE49-F238E27FC236}">
                <a16:creationId xmlns:a16="http://schemas.microsoft.com/office/drawing/2014/main" id="{5DD21AC9-98EF-3962-3B6D-19920608409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3922" y="3862496"/>
            <a:ext cx="5132958" cy="645402"/>
          </a:xfrm>
          <a:prstGeom prst="rect">
            <a:avLst/>
          </a:prstGeom>
        </p:spPr>
      </p:pic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C271D3C3-8E11-1A7E-597E-04AFE14A7E98}"/>
              </a:ext>
            </a:extLst>
          </p:cNvPr>
          <p:cNvCxnSpPr/>
          <p:nvPr/>
        </p:nvCxnSpPr>
        <p:spPr>
          <a:xfrm>
            <a:off x="1845929" y="3754040"/>
            <a:ext cx="0" cy="862314"/>
          </a:xfrm>
          <a:prstGeom prst="line">
            <a:avLst/>
          </a:prstGeom>
          <a:ln w="28575">
            <a:solidFill>
              <a:srgbClr val="0033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3393340F-9DF4-4971-DDEF-CBB073B6C337}"/>
              </a:ext>
            </a:extLst>
          </p:cNvPr>
          <p:cNvCxnSpPr/>
          <p:nvPr/>
        </p:nvCxnSpPr>
        <p:spPr>
          <a:xfrm>
            <a:off x="3694020" y="3742466"/>
            <a:ext cx="0" cy="862314"/>
          </a:xfrm>
          <a:prstGeom prst="line">
            <a:avLst/>
          </a:prstGeom>
          <a:ln w="28575">
            <a:solidFill>
              <a:srgbClr val="0033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>
            <a:extLst>
              <a:ext uri="{FF2B5EF4-FFF2-40B4-BE49-F238E27FC236}">
                <a16:creationId xmlns:a16="http://schemas.microsoft.com/office/drawing/2014/main" id="{C3E14610-3BD5-8DA7-5D78-740516FAB7F8}"/>
              </a:ext>
            </a:extLst>
          </p:cNvPr>
          <p:cNvSpPr txBox="1"/>
          <p:nvPr/>
        </p:nvSpPr>
        <p:spPr>
          <a:xfrm>
            <a:off x="61752" y="4456394"/>
            <a:ext cx="18533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>
                <a:solidFill>
                  <a:srgbClr val="0033CC"/>
                </a:solidFill>
              </a:rPr>
              <a:t>PRD 83(2011)034026, </a:t>
            </a:r>
          </a:p>
          <a:p>
            <a:r>
              <a:rPr lang="en-US" altLang="zh-CN" sz="1000" dirty="0">
                <a:solidFill>
                  <a:srgbClr val="0033CC"/>
                </a:solidFill>
              </a:rPr>
              <a:t>EPJC 38(2004)267</a:t>
            </a:r>
          </a:p>
          <a:p>
            <a:r>
              <a:rPr lang="en-US" altLang="zh-CN" sz="1000" dirty="0" err="1">
                <a:solidFill>
                  <a:srgbClr val="0033CC"/>
                </a:solidFill>
              </a:rPr>
              <a:t>Chin.Phys.Lett</a:t>
            </a:r>
            <a:r>
              <a:rPr lang="en-US" altLang="zh-CN" sz="1000" dirty="0">
                <a:solidFill>
                  <a:srgbClr val="0033CC"/>
                </a:solidFill>
              </a:rPr>
              <a:t>. 27(2010)061302</a:t>
            </a:r>
          </a:p>
          <a:p>
            <a:endParaRPr lang="zh-CN" altLang="en-US" sz="100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087C5741-EA81-0D26-7A3C-4DB57A072716}"/>
                  </a:ext>
                </a:extLst>
              </p:cNvPr>
              <p:cNvSpPr txBox="1"/>
              <p:nvPr/>
            </p:nvSpPr>
            <p:spPr>
              <a:xfrm>
                <a:off x="1843385" y="4526005"/>
                <a:ext cx="1850635" cy="397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1400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altLang="zh-CN" sz="14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14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zh-CN" altLang="en-US" sz="1400" dirty="0">
                    <a:solidFill>
                      <a:srgbClr val="0033CC"/>
                    </a:solidFill>
                  </a:rPr>
                  <a:t> </a:t>
                </a:r>
                <a:r>
                  <a:rPr lang="en-US" altLang="zh-CN" sz="1400" dirty="0">
                    <a:solidFill>
                      <a:srgbClr val="0033CC"/>
                    </a:solidFill>
                  </a:rPr>
                  <a:t>(color suppression)</a:t>
                </a:r>
                <a:endParaRPr lang="zh-CN" altLang="en-US" sz="1400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087C5741-EA81-0D26-7A3C-4DB57A0727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3385" y="4526005"/>
                <a:ext cx="1850635" cy="397609"/>
              </a:xfrm>
              <a:prstGeom prst="rect">
                <a:avLst/>
              </a:prstGeom>
              <a:blipFill>
                <a:blip r:embed="rId11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文本框 27">
            <a:extLst>
              <a:ext uri="{FF2B5EF4-FFF2-40B4-BE49-F238E27FC236}">
                <a16:creationId xmlns:a16="http://schemas.microsoft.com/office/drawing/2014/main" id="{38F3686A-F742-D22D-5513-44BDFB2580CC}"/>
              </a:ext>
            </a:extLst>
          </p:cNvPr>
          <p:cNvSpPr txBox="1"/>
          <p:nvPr/>
        </p:nvSpPr>
        <p:spPr>
          <a:xfrm>
            <a:off x="4238445" y="4593508"/>
            <a:ext cx="920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0033CC"/>
                </a:solidFill>
              </a:rPr>
              <a:t>From PDG</a:t>
            </a:r>
            <a:endParaRPr lang="zh-CN" altLang="en-US" sz="140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5D4405F9-FC0D-6D89-1A00-9CAA8946C783}"/>
                  </a:ext>
                </a:extLst>
              </p:cNvPr>
              <p:cNvSpPr txBox="1"/>
              <p:nvPr/>
            </p:nvSpPr>
            <p:spPr>
              <a:xfrm>
                <a:off x="5589907" y="3988957"/>
                <a:ext cx="10949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~0.015</m:t>
                    </m:r>
                  </m:oMath>
                </a14:m>
                <a:r>
                  <a:rPr lang="zh-CN" altLang="en-US" dirty="0"/>
                  <a:t> </a:t>
                </a:r>
              </a:p>
            </p:txBody>
          </p:sp>
        </mc:Choice>
        <mc:Fallback xmlns="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5D4405F9-FC0D-6D89-1A00-9CAA8946C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9907" y="3988957"/>
                <a:ext cx="1094913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图片 30">
            <a:extLst>
              <a:ext uri="{FF2B5EF4-FFF2-40B4-BE49-F238E27FC236}">
                <a16:creationId xmlns:a16="http://schemas.microsoft.com/office/drawing/2014/main" id="{EAF0198B-35F6-3286-F9D4-75AE11930D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53188" y="3993164"/>
            <a:ext cx="2095717" cy="365125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id="{6A47E2A5-8B2B-5049-3170-95479BF79A06}"/>
              </a:ext>
            </a:extLst>
          </p:cNvPr>
          <p:cNvSpPr txBox="1"/>
          <p:nvPr/>
        </p:nvSpPr>
        <p:spPr>
          <a:xfrm>
            <a:off x="6580431" y="5435288"/>
            <a:ext cx="213841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rgbClr val="0033CC"/>
                </a:solidFill>
              </a:rPr>
              <a:t>JHEP 07 (2020) 123</a:t>
            </a:r>
            <a:endParaRPr lang="zh-CN" altLang="en-US" sz="1100" dirty="0">
              <a:solidFill>
                <a:srgbClr val="0033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738FF59C-9FAE-C37F-3E44-B924FD56149A}"/>
                  </a:ext>
                </a:extLst>
              </p:cNvPr>
              <p:cNvSpPr txBox="1"/>
              <p:nvPr/>
            </p:nvSpPr>
            <p:spPr>
              <a:xfrm>
                <a:off x="7128274" y="4902670"/>
                <a:ext cx="82798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US" altLang="zh-CN" sz="1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=9</m:t>
                      </m:r>
                      <m:sSup>
                        <m:sSupPr>
                          <m:ctrlPr>
                            <a:rPr lang="en-US" altLang="zh-CN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sz="11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fb</m:t>
                          </m:r>
                        </m:e>
                        <m:sup>
                          <m:r>
                            <a:rPr lang="en-US" altLang="zh-CN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zh-CN" altLang="en-US" sz="1100" dirty="0"/>
              </a:p>
            </p:txBody>
          </p:sp>
        </mc:Choice>
        <mc:Fallback xmlns=""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738FF59C-9FAE-C37F-3E44-B924FD5614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8274" y="4902670"/>
                <a:ext cx="827984" cy="2616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7BBB83AF-9CA5-4365-AB07-4E61F80C18C2}"/>
                  </a:ext>
                </a:extLst>
              </p:cNvPr>
              <p:cNvSpPr txBox="1"/>
              <p:nvPr/>
            </p:nvSpPr>
            <p:spPr>
              <a:xfrm>
                <a:off x="217941" y="5009224"/>
                <a:ext cx="489319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rec</m:t>
                        </m:r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&amp;</m:t>
                        </m:r>
                        <m:r>
                          <m:rPr>
                            <m:sty m:val="p"/>
                          </m:r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sel</m:t>
                        </m:r>
                      </m:sub>
                    </m:sSub>
                    <m:d>
                      <m:d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m:rPr>
                            <m:lit/>
                          </m:r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  <m:sSubSup>
                          <m:sSubSupPr>
                            <m:ctrlP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e>
                    </m:d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~1000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in Run1-2 dataset</a:t>
                </a:r>
                <a:br>
                  <a:rPr lang="en-US" altLang="zh-CN" dirty="0"/>
                </a:br>
                <a:endParaRPr lang="en-US" altLang="zh-CN" dirty="0"/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7BBB83AF-9CA5-4365-AB07-4E61F80C18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941" y="5009224"/>
                <a:ext cx="4893196" cy="646331"/>
              </a:xfrm>
              <a:prstGeom prst="rect">
                <a:avLst/>
              </a:prstGeom>
              <a:blipFill>
                <a:blip r:embed="rId15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45CD3F9F-1C4F-A3A3-55E0-57CEEDEBBDF9}"/>
                  </a:ext>
                </a:extLst>
              </p:cNvPr>
              <p:cNvSpPr txBox="1"/>
              <p:nvPr/>
            </p:nvSpPr>
            <p:spPr>
              <a:xfrm>
                <a:off x="268247" y="5411621"/>
                <a:ext cx="4893196" cy="3728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dirty="0">
                    <a:solidFill>
                      <a:srgbClr val="FF0000"/>
                    </a:solidFill>
                  </a:rPr>
                  <a:t>Expect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rec</m:t>
                        </m:r>
                        <m: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&amp;</m:t>
                        </m:r>
                        <m:r>
                          <m:rPr>
                            <m:sty m:val="p"/>
                          </m:rP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sel</m:t>
                        </m:r>
                      </m:sub>
                    </m:sSub>
                    <m:d>
                      <m:dPr>
                        <m:ctrlPr>
                          <a:rPr lang="en-US" altLang="zh-CN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𝛯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𝑏𝑐</m:t>
                            </m:r>
                          </m:sub>
                          <m:sup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m:rPr>
                            <m:lit/>
                          </m:r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𝜓</m:t>
                        </m:r>
                        <m:sSubSup>
                          <m:sSubSupPr>
                            <m:ctrlP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𝛯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e>
                    </m:d>
                    <m:r>
                      <a:rPr lang="en-US" altLang="zh-CN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~15</m:t>
                    </m:r>
                  </m:oMath>
                </a14:m>
                <a:endParaRPr lang="en-US" altLang="zh-CN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45CD3F9F-1C4F-A3A3-55E0-57CEEDEBBD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47" y="5411621"/>
                <a:ext cx="4893196" cy="372859"/>
              </a:xfrm>
              <a:prstGeom prst="rect">
                <a:avLst/>
              </a:prstGeom>
              <a:blipFill>
                <a:blip r:embed="rId16"/>
                <a:stretch>
                  <a:fillRect l="-996" t="-8197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文本框 43">
            <a:extLst>
              <a:ext uri="{FF2B5EF4-FFF2-40B4-BE49-F238E27FC236}">
                <a16:creationId xmlns:a16="http://schemas.microsoft.com/office/drawing/2014/main" id="{A165FA80-C7C0-D809-3EFC-3599DE7C3A6F}"/>
              </a:ext>
            </a:extLst>
          </p:cNvPr>
          <p:cNvSpPr txBox="1"/>
          <p:nvPr/>
        </p:nvSpPr>
        <p:spPr>
          <a:xfrm>
            <a:off x="228010" y="5813899"/>
            <a:ext cx="48931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A promising search, especially in high-mass region with low combinatorial background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456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FF6C68D1-5CBF-72C9-A516-C4672599BB5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Search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𝑏𝑐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𝐽</m:t>
                    </m:r>
                    <m:r>
                      <m:rPr>
                        <m:lit/>
                      </m:rPr>
                      <a:rPr lang="en-US" altLang="zh-CN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𝜓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𝛯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FF6C68D1-5CBF-72C9-A516-C4672599BB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84AC575-2F89-B011-3331-8A11AE9CF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094" y="1135511"/>
            <a:ext cx="8751583" cy="5000745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Full dataset. Dimuon-based online + MVA-based offline selections</a:t>
            </a:r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r>
              <a:rPr lang="en-US" altLang="zh-CN" sz="2400" dirty="0"/>
              <a:t>Upper limit assigned cannot exclude any mass regions</a:t>
            </a:r>
          </a:p>
          <a:p>
            <a:pPr lvl="1"/>
            <a:r>
              <a:rPr lang="en-US" altLang="zh-CN" sz="2000" dirty="0"/>
              <a:t>Stay tuned with upcoming Run3 dataset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FA51F9E-AA5F-B3EF-1961-906B8DE9D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2022/10/18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B8BA96-2A45-8E59-3EFE-C58F4A7E5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err="1"/>
              <a:t>LHCb</a:t>
            </a:r>
            <a:r>
              <a:rPr lang="en-US" altLang="zh-CN" dirty="0"/>
              <a:t> Implications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440225-2766-C218-A9DE-B2C16752B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9241-A1F2-4BD7-92DA-A42567D670B0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EA9DFE3-801A-5729-5C7D-4CCB1A27665A}"/>
              </a:ext>
            </a:extLst>
          </p:cNvPr>
          <p:cNvSpPr txBox="1"/>
          <p:nvPr/>
        </p:nvSpPr>
        <p:spPr>
          <a:xfrm>
            <a:off x="6202923" y="156000"/>
            <a:ext cx="28437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 err="1">
                <a:solidFill>
                  <a:srgbClr val="0033CC"/>
                </a:solidFill>
              </a:rPr>
              <a:t>arXiv</a:t>
            </a:r>
            <a:r>
              <a:rPr lang="en-US" altLang="zh-CN" sz="1400" dirty="0">
                <a:solidFill>
                  <a:srgbClr val="0033CC"/>
                </a:solidFill>
              </a:rPr>
              <a:t>: </a:t>
            </a:r>
            <a:r>
              <a:rPr lang="zh-CN" altLang="en-US" sz="1400" dirty="0">
                <a:solidFill>
                  <a:srgbClr val="0033CC"/>
                </a:solidFill>
              </a:rPr>
              <a:t>2204.09541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41C9ED2-85EF-EDF3-6D73-B779CD41E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196" y="2155075"/>
            <a:ext cx="4038816" cy="25478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310B80A-69B5-4363-97D6-3D3B55E5FB22}"/>
                  </a:ext>
                </a:extLst>
              </p:cNvPr>
              <p:cNvSpPr txBox="1"/>
              <p:nvPr/>
            </p:nvSpPr>
            <p:spPr>
              <a:xfrm>
                <a:off x="1782261" y="3213688"/>
                <a:ext cx="222907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rgbClr val="FF0000"/>
                    </a:solidFill>
                  </a:rPr>
                  <a:t>Largest global significance: </a:t>
                </a:r>
              </a:p>
              <a:p>
                <a:r>
                  <a:rPr lang="en-US" altLang="zh-CN" sz="1400" dirty="0">
                    <a:solidFill>
                      <a:srgbClr val="FF0000"/>
                    </a:solidFill>
                  </a:rPr>
                  <a:t>2.8</a:t>
                </a:r>
                <a14:m>
                  <m:oMath xmlns:m="http://schemas.openxmlformats.org/officeDocument/2006/math">
                    <m:r>
                      <a:rPr lang="en-US" altLang="zh-CN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zh-CN" sz="1400" dirty="0">
                    <a:solidFill>
                      <a:srgbClr val="FF0000"/>
                    </a:solidFill>
                  </a:rPr>
                  <a:t> for peak @ 6571 MeV</a:t>
                </a:r>
                <a:endParaRPr lang="zh-CN" altLang="en-US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0310B80A-69B5-4363-97D6-3D3B55E5FB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2261" y="3213688"/>
                <a:ext cx="2229072" cy="523220"/>
              </a:xfrm>
              <a:prstGeom prst="rect">
                <a:avLst/>
              </a:prstGeom>
              <a:blipFill>
                <a:blip r:embed="rId5"/>
                <a:stretch>
                  <a:fillRect l="-820" t="-2326" b="-116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>
            <a:extLst>
              <a:ext uri="{FF2B5EF4-FFF2-40B4-BE49-F238E27FC236}">
                <a16:creationId xmlns:a16="http://schemas.microsoft.com/office/drawing/2014/main" id="{84E1BC7B-F86C-BDB4-1E6B-3D420033C3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8847" y="2155074"/>
            <a:ext cx="4078821" cy="2547851"/>
          </a:xfrm>
          <a:prstGeom prst="rect">
            <a:avLst/>
          </a:prstGeom>
        </p:spPr>
      </p:pic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935D7150-7DB7-CECA-32BF-137AECCFBD71}"/>
              </a:ext>
            </a:extLst>
          </p:cNvPr>
          <p:cNvCxnSpPr/>
          <p:nvPr/>
        </p:nvCxnSpPr>
        <p:spPr>
          <a:xfrm>
            <a:off x="4977346" y="4107045"/>
            <a:ext cx="359032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AAD5D25A-D02E-A611-3630-C1B87DEF6804}"/>
              </a:ext>
            </a:extLst>
          </p:cNvPr>
          <p:cNvSpPr txBox="1"/>
          <p:nvPr/>
        </p:nvSpPr>
        <p:spPr>
          <a:xfrm>
            <a:off x="155196" y="168647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dirty="0"/>
              <a:t>Hint of a bump in mass spectrum</a:t>
            </a:r>
            <a:endParaRPr lang="zh-CN" alt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13133842-2A1B-14F8-C7D4-D1DED956D5F6}"/>
                  </a:ext>
                </a:extLst>
              </p:cNvPr>
              <p:cNvSpPr txBox="1"/>
              <p:nvPr/>
            </p:nvSpPr>
            <p:spPr>
              <a:xfrm>
                <a:off x="4572000" y="1697536"/>
                <a:ext cx="45720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1800" dirty="0"/>
                  <a:t>Upper Limit(UL) of 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sz="1800" dirty="0"/>
                  <a:t> </a:t>
                </a:r>
                <a:r>
                  <a:rPr lang="en-US" altLang="zh-CN" sz="1800" dirty="0"/>
                  <a:t>assigned as 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sz="1800" dirty="0"/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13133842-2A1B-14F8-C7D4-D1DED956D5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697536"/>
                <a:ext cx="4572000" cy="369332"/>
              </a:xfrm>
              <a:prstGeom prst="rect">
                <a:avLst/>
              </a:prstGeom>
              <a:blipFill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12E226D8-0CD5-107F-E48E-D0FE9A333CA8}"/>
              </a:ext>
            </a:extLst>
          </p:cNvPr>
          <p:cNvSpPr txBox="1"/>
          <p:nvPr/>
        </p:nvSpPr>
        <p:spPr>
          <a:xfrm>
            <a:off x="5417793" y="3853129"/>
            <a:ext cx="12025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0000"/>
                </a:solidFill>
              </a:rPr>
              <a:t>Predicted value</a:t>
            </a:r>
            <a:endParaRPr lang="zh-CN" altLang="en-US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144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4605</TotalTime>
  <Words>1721</Words>
  <Application>Microsoft Office PowerPoint</Application>
  <PresentationFormat>全屏显示(4:3)</PresentationFormat>
  <Paragraphs>378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5" baseType="lpstr">
      <vt:lpstr>CMBX12</vt:lpstr>
      <vt:lpstr>CMR12</vt:lpstr>
      <vt:lpstr>等线</vt:lpstr>
      <vt:lpstr>Arial</vt:lpstr>
      <vt:lpstr>Calibri</vt:lpstr>
      <vt:lpstr>Calibri Light</vt:lpstr>
      <vt:lpstr>Cambria Math</vt:lpstr>
      <vt:lpstr>Office 主题​​</vt:lpstr>
      <vt:lpstr>Conventional spectroscopy at LHCb</vt:lpstr>
      <vt:lpstr>Introduction</vt:lpstr>
      <vt:lpstr>Conventional doubly heavy baryons @ LHCb</vt:lpstr>
      <vt:lpstr>Study of Ξ_cc^(++)→Ξ_c^(′+) π^+</vt:lpstr>
      <vt:lpstr>Study of Ξ_cc^(++)→Ξ_c^(′+) π^+</vt:lpstr>
      <vt:lpstr>Observation of Ξ_cc^(++)→Ξ_c^(′+) π^+</vt:lpstr>
      <vt:lpstr>Search for Ξ_bc^+→J\/ψΞ_c^+</vt:lpstr>
      <vt:lpstr>Study of Ξ_bc^+→J\/ψΞ_c^+</vt:lpstr>
      <vt:lpstr>Search for Ξ_bc^+→J\/ψΞ_c^+</vt:lpstr>
      <vt:lpstr>Amplitude analysis of three-body c decays</vt:lpstr>
      <vt:lpstr>D^+ (D_s^+)→π^- π^+ π^+</vt:lpstr>
      <vt:lpstr>Previous knowledge of amplitudes</vt:lpstr>
      <vt:lpstr>Amplitude analysis of D^+ (D_s^+)→π^- π^+ π^+</vt:lpstr>
      <vt:lpstr>Amplitude analysis of D^+ (D_s^+)→π^- π^+ π^+</vt:lpstr>
      <vt:lpstr>Comparison of S-wave amplitudes</vt:lpstr>
      <vt:lpstr>Λ_b^0→(Λ_c^+→pK^- π^+ ) μ^- ν ̅_ν X  </vt:lpstr>
      <vt:lpstr>Λ_c^+→pK^- π^+ amplitude analysis</vt:lpstr>
      <vt:lpstr>Λ_c^+ Polarization measurement</vt:lpstr>
      <vt:lpstr>Summary &amp; prospects</vt:lpstr>
      <vt:lpstr>Summary</vt:lpstr>
      <vt:lpstr>Doubly-heavy hadron study in Run3</vt:lpstr>
      <vt:lpstr>New opportunities</vt:lpstr>
      <vt:lpstr>Need good collaboration with theory friends</vt:lpstr>
      <vt:lpstr>The future of Λ_c^+→pK^- π^+</vt:lpstr>
      <vt:lpstr>Studies using Λ_c^+ polarization</vt:lpstr>
      <vt:lpstr>Thank you for your attention !  Any questions or comments ?</vt:lpstr>
      <vt:lpstr>Study of Ξ_cc^(++)→Ξ_c^(′+) π^+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 and c spectroscopy at LHCb</dc:title>
  <dc:creator>mengzhen</dc:creator>
  <cp:lastModifiedBy>Mengzhen Wang</cp:lastModifiedBy>
  <cp:revision>55</cp:revision>
  <dcterms:created xsi:type="dcterms:W3CDTF">2022-09-24T15:36:56Z</dcterms:created>
  <dcterms:modified xsi:type="dcterms:W3CDTF">2022-10-19T18:31:02Z</dcterms:modified>
</cp:coreProperties>
</file>