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4"/>
  </p:sldMasterIdLst>
  <p:notesMasterIdLst>
    <p:notesMasterId r:id="rId58"/>
  </p:notesMasterIdLst>
  <p:sldIdLst>
    <p:sldId id="256" r:id="rId5"/>
    <p:sldId id="257" r:id="rId6"/>
    <p:sldId id="337" r:id="rId7"/>
    <p:sldId id="265" r:id="rId8"/>
    <p:sldId id="266" r:id="rId9"/>
    <p:sldId id="335" r:id="rId10"/>
    <p:sldId id="267" r:id="rId11"/>
    <p:sldId id="275" r:id="rId12"/>
    <p:sldId id="338" r:id="rId13"/>
    <p:sldId id="343" r:id="rId14"/>
    <p:sldId id="340" r:id="rId15"/>
    <p:sldId id="369" r:id="rId16"/>
    <p:sldId id="271" r:id="rId17"/>
    <p:sldId id="347" r:id="rId18"/>
    <p:sldId id="260" r:id="rId19"/>
    <p:sldId id="350" r:id="rId20"/>
    <p:sldId id="284" r:id="rId21"/>
    <p:sldId id="376" r:id="rId22"/>
    <p:sldId id="375" r:id="rId23"/>
    <p:sldId id="378" r:id="rId24"/>
    <p:sldId id="377" r:id="rId25"/>
    <p:sldId id="379" r:id="rId26"/>
    <p:sldId id="270" r:id="rId27"/>
    <p:sldId id="341" r:id="rId28"/>
    <p:sldId id="373" r:id="rId29"/>
    <p:sldId id="374" r:id="rId30"/>
    <p:sldId id="354" r:id="rId31"/>
    <p:sldId id="391" r:id="rId32"/>
    <p:sldId id="386" r:id="rId33"/>
    <p:sldId id="372" r:id="rId34"/>
    <p:sldId id="362" r:id="rId35"/>
    <p:sldId id="387" r:id="rId36"/>
    <p:sldId id="388" r:id="rId37"/>
    <p:sldId id="389" r:id="rId38"/>
    <p:sldId id="356" r:id="rId39"/>
    <p:sldId id="353" r:id="rId40"/>
    <p:sldId id="264" r:id="rId41"/>
    <p:sldId id="345" r:id="rId42"/>
    <p:sldId id="268" r:id="rId43"/>
    <p:sldId id="365" r:id="rId44"/>
    <p:sldId id="368" r:id="rId45"/>
    <p:sldId id="383" r:id="rId46"/>
    <p:sldId id="346" r:id="rId47"/>
    <p:sldId id="349" r:id="rId48"/>
    <p:sldId id="380" r:id="rId49"/>
    <p:sldId id="381" r:id="rId50"/>
    <p:sldId id="382" r:id="rId51"/>
    <p:sldId id="306" r:id="rId52"/>
    <p:sldId id="360" r:id="rId53"/>
    <p:sldId id="301" r:id="rId54"/>
    <p:sldId id="307" r:id="rId55"/>
    <p:sldId id="330" r:id="rId56"/>
    <p:sldId id="339" r:id="rId57"/>
  </p:sldIdLst>
  <p:sldSz cx="12192000" cy="6858000"/>
  <p:notesSz cx="6858000" cy="9144000"/>
  <p:embeddedFontLst>
    <p:embeddedFont>
      <p:font typeface="Calibri" panose="020F0502020204030204" pitchFamily="34" charset="0"/>
      <p:regular r:id="rId59"/>
      <p:bold r:id="rId60"/>
      <p:italic r:id="rId61"/>
      <p:boldItalic r:id="rId62"/>
    </p:embeddedFont>
    <p:embeddedFont>
      <p:font typeface="Verdana" panose="020B0604030504040204" pitchFamily="34" charset="0"/>
      <p:regular r:id="rId63"/>
      <p:bold r:id="rId64"/>
      <p:italic r:id="rId65"/>
      <p:boldItalic r:id="rId66"/>
    </p:embeddedFont>
  </p:embeddedFontLst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87"/>
    <p:restoredTop sz="94692"/>
  </p:normalViewPr>
  <p:slideViewPr>
    <p:cSldViewPr>
      <p:cViewPr varScale="1">
        <p:scale>
          <a:sx n="150" d="100"/>
          <a:sy n="150" d="100"/>
        </p:scale>
        <p:origin x="390" y="10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font" Target="fonts/font5.fntdata"/><Relationship Id="rId68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notesMaster" Target="notesMasters/notesMaster1.xml"/><Relationship Id="rId66" Type="http://schemas.openxmlformats.org/officeDocument/2006/relationships/font" Target="fonts/font8.fntdata"/><Relationship Id="rId5" Type="http://schemas.openxmlformats.org/officeDocument/2006/relationships/slide" Target="slides/slide1.xml"/><Relationship Id="rId61" Type="http://schemas.openxmlformats.org/officeDocument/2006/relationships/font" Target="fonts/font3.fntdata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font" Target="fonts/font6.fntdata"/><Relationship Id="rId69" Type="http://schemas.openxmlformats.org/officeDocument/2006/relationships/theme" Target="theme/theme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font" Target="fonts/font1.fntdata"/><Relationship Id="rId67" Type="http://schemas.openxmlformats.org/officeDocument/2006/relationships/presProps" Target="presProps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font" Target="fonts/font4.fntdata"/><Relationship Id="rId7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font" Target="fonts/font2.fntdata"/><Relationship Id="rId65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E10F97-446F-41A7-A95C-E052977BA2D7}" type="datetimeFigureOut">
              <a:rPr lang="en-GB" smtClean="0"/>
              <a:t>03/06/2022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C6D2FB-A280-47F1-95AC-638257DDBC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4032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6D2FB-A280-47F1-95AC-638257DDBC9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4940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6D2FB-A280-47F1-95AC-638257DDBC9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92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6D2FB-A280-47F1-95AC-638257DDBC9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0836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6D2FB-A280-47F1-95AC-638257DDBC9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2934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6D2FB-A280-47F1-95AC-638257DDBC95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83966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6D2FB-A280-47F1-95AC-638257DDBC95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9198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C6D2FB-A280-47F1-95AC-638257DDBC95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1521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secHead" preserve="1" userDrawn="1">
  <p:cSld name="Fro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4" descr="A picture containing building, tower, bridge&#10;&#10;Description automatically generated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315416"/>
            <a:ext cx="12192000" cy="6858000"/>
          </a:xfrm>
          <a:prstGeom prst="rect">
            <a:avLst/>
          </a:prstGeom>
        </p:spPr>
      </p:pic>
      <p:sp>
        <p:nvSpPr>
          <p:cNvPr id="5" name="Titre 1"/>
          <p:cNvSpPr>
            <a:spLocks noGrp="1"/>
          </p:cNvSpPr>
          <p:nvPr>
            <p:ph type="title" hasCustomPrompt="1"/>
          </p:nvPr>
        </p:nvSpPr>
        <p:spPr bwMode="auto">
          <a:xfrm>
            <a:off x="575732" y="1741758"/>
            <a:ext cx="7450667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lang="en-US" sz="4000" b="1" i="0" cap="none" spc="0">
                <a:ln w="12700">
                  <a:noFill/>
                  <a:prstDash val="solid"/>
                </a:ln>
                <a:solidFill>
                  <a:srgbClr val="5AA3D9"/>
                </a:solidFill>
                <a:latin typeface="+mj-lt"/>
                <a:ea typeface="+mj-ea"/>
                <a:cs typeface="Ubuntu"/>
              </a:defRPr>
            </a:lvl1pPr>
          </a:lstStyle>
          <a:p>
            <a:pPr>
              <a:defRPr/>
            </a:pPr>
            <a:r>
              <a:rPr dirty="0"/>
              <a:t>Presentation Title</a:t>
            </a:r>
            <a:endParaRPr lang="en-US" dirty="0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 bwMode="auto">
          <a:xfrm>
            <a:off x="575732" y="3810002"/>
            <a:ext cx="7450667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rgbClr val="4D4D4D"/>
                </a:solidFill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>
              <a:defRPr/>
            </a:pPr>
            <a:r>
              <a:rPr dirty="0"/>
              <a:t>Author and Affiliation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2179775" y="5444106"/>
            <a:ext cx="2032000" cy="10575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sz="18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EA089D1-2EAC-2C4C-A396-78AC683FEB9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1844090" y="5523004"/>
            <a:ext cx="747991" cy="747991"/>
          </a:xfrm>
          <a:prstGeom prst="rect">
            <a:avLst/>
          </a:prstGeom>
        </p:spPr>
      </p:pic>
      <p:pic>
        <p:nvPicPr>
          <p:cNvPr id="16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07D1C97F-38A6-2C49-B67D-FAE05B15B04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2801340" y="5497964"/>
            <a:ext cx="1009504" cy="94988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BEC7CE2-229E-C344-8E22-0336AB675ED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756398" y="5475777"/>
            <a:ext cx="856258" cy="8424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F0622CBF-F3F3-4916-A1D3-BD13530337FB}" type="datetime1">
              <a:rPr lang="fr-FR"/>
              <a:t>03/06/2022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7" name="Rectangle 5"/>
          <p:cNvSpPr/>
          <p:nvPr userDrawn="1"/>
        </p:nvSpPr>
        <p:spPr bwMode="auto">
          <a:xfrm>
            <a:off x="0" y="0"/>
            <a:ext cx="12192000" cy="621982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fr-FR" sz="1800" dirty="0"/>
          </a:p>
        </p:txBody>
      </p:sp>
      <p:pic>
        <p:nvPicPr>
          <p:cNvPr id="8" name="Picture 8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27384"/>
            <a:ext cx="12192000" cy="6858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4888579" y="2743338"/>
            <a:ext cx="7303421" cy="715840"/>
          </a:xfrm>
        </p:spPr>
        <p:txBody>
          <a:bodyPr>
            <a:noAutofit/>
          </a:bodyPr>
          <a:lstStyle>
            <a:lvl1pPr>
              <a:defRPr sz="4400">
                <a:solidFill>
                  <a:srgbClr val="5AA3D9"/>
                </a:solidFill>
              </a:defRPr>
            </a:lvl1pPr>
          </a:lstStyle>
          <a:p>
            <a:pPr>
              <a:defRPr/>
            </a:pPr>
            <a:r>
              <a:t>Slide Title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efault 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fr-FR"/>
              <a:t>03/06/2022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3" hasCustomPrompt="1"/>
          </p:nvPr>
        </p:nvSpPr>
        <p:spPr bwMode="auto">
          <a:xfrm>
            <a:off x="609601" y="1245522"/>
            <a:ext cx="10968567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Just Tit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/>
        <p:txBody>
          <a:bodyPr/>
          <a:lstStyle/>
          <a:p>
            <a:pPr>
              <a:defRPr/>
            </a:pPr>
            <a:r>
              <a:t>Slide Title</a:t>
            </a:r>
            <a:endParaRPr lang="en-US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fr-FR"/>
              <a:t>03/06/2022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US"/>
              <a:t>‹#›</a:t>
            </a:fld>
            <a:endParaRPr lang="en-US" dirty="0"/>
          </a:p>
        </p:txBody>
      </p:sp>
      <p:sp>
        <p:nvSpPr>
          <p:cNvPr id="8" name="Content Placeholder 6"/>
          <p:cNvSpPr>
            <a:spLocks noGrp="1"/>
          </p:cNvSpPr>
          <p:nvPr>
            <p:ph sz="quarter" idx="15" hasCustomPrompt="1"/>
          </p:nvPr>
        </p:nvSpPr>
        <p:spPr bwMode="auto">
          <a:xfrm>
            <a:off x="609601" y="1245522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  <p:sp>
        <p:nvSpPr>
          <p:cNvPr id="9" name="Content Placeholder 6"/>
          <p:cNvSpPr>
            <a:spLocks noGrp="1"/>
          </p:cNvSpPr>
          <p:nvPr>
            <p:ph sz="quarter" idx="16" hasCustomPrompt="1"/>
          </p:nvPr>
        </p:nvSpPr>
        <p:spPr bwMode="auto">
          <a:xfrm>
            <a:off x="6280150" y="1238257"/>
            <a:ext cx="5302249" cy="4821904"/>
          </a:xfrm>
        </p:spPr>
        <p:txBody>
          <a:bodyPr/>
          <a:lstStyle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>
              <a:defRPr/>
            </a:pPr>
            <a:r>
              <a:t>Slide text first level</a:t>
            </a:r>
          </a:p>
          <a:p>
            <a:pPr lvl="1">
              <a:defRPr/>
            </a:pPr>
            <a:r>
              <a:t>Slide text second level</a:t>
            </a:r>
          </a:p>
          <a:p>
            <a:pPr lvl="2">
              <a:defRPr/>
            </a:pPr>
            <a:r>
              <a:t>Slide text third level</a:t>
            </a:r>
          </a:p>
          <a:p>
            <a:pPr lvl="3">
              <a:defRPr/>
            </a:pPr>
            <a:r>
              <a:t>Slide text fourth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Very 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0" y="-18296"/>
            <a:ext cx="12192000" cy="6858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0710282-3970-6443-B712-66AC751FDFC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7724385" y="4597293"/>
            <a:ext cx="1070357" cy="1070357"/>
          </a:xfrm>
          <a:prstGeom prst="rect">
            <a:avLst/>
          </a:prstGeom>
        </p:spPr>
      </p:pic>
      <p:pic>
        <p:nvPicPr>
          <p:cNvPr id="14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BE712BC5-FA49-F34C-BDC5-3C415B931E3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/>
        </p:blipFill>
        <p:spPr bwMode="auto">
          <a:xfrm>
            <a:off x="9192344" y="4509120"/>
            <a:ext cx="1324959" cy="12467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3CC2E61-7C3C-3A40-A3EB-3D2F3E21C7B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auto">
          <a:xfrm>
            <a:off x="6085478" y="4509120"/>
            <a:ext cx="1267142" cy="12467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8210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88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F93381D4-F870-40C7-B064-26B7095B2FA2}" type="datetime1">
              <a:rPr lang="en-GB" noProof="0" smtClean="0"/>
              <a:t>03/06/2022</a:t>
            </a:fld>
            <a:endParaRPr lang="en-GB" noProof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 bwMode="auto"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endParaRPr lang="en-GB" noProof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 bwMode="auto"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8D6C380F-326D-3C40-9EE7-7FBAB0953422}" type="slidenum">
              <a:rPr lang="en-GB" noProof="0" smtClean="0"/>
              <a:t>‹#›</a:t>
            </a:fld>
            <a:endParaRPr lang="en-GB" noProof="0"/>
          </a:p>
        </p:txBody>
      </p:sp>
      <p:sp>
        <p:nvSpPr>
          <p:cNvPr id="7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609600" y="1260001"/>
            <a:ext cx="10969139" cy="486457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defRPr/>
            </a:pPr>
            <a:r>
              <a:rPr lang="en-GB" noProof="0" dirty="0"/>
              <a:t>Slide text first level</a:t>
            </a:r>
          </a:p>
          <a:p>
            <a:pPr lvl="1">
              <a:defRPr/>
            </a:pPr>
            <a:r>
              <a:rPr lang="en-GB" noProof="0" dirty="0"/>
              <a:t>Slide text second level</a:t>
            </a:r>
          </a:p>
          <a:p>
            <a:pPr lvl="2">
              <a:defRPr/>
            </a:pPr>
            <a:r>
              <a:rPr lang="en-GB" noProof="0" dirty="0"/>
              <a:t>Slide text third level</a:t>
            </a:r>
          </a:p>
          <a:p>
            <a:pPr lvl="3">
              <a:defRPr/>
            </a:pPr>
            <a:r>
              <a:rPr lang="en-GB" noProof="0" dirty="0"/>
              <a:t>Slide text fourth level</a:t>
            </a:r>
          </a:p>
          <a:p>
            <a:pPr lvl="4">
              <a:defRPr/>
            </a:pPr>
            <a:r>
              <a:rPr lang="en-GB" noProof="0" dirty="0"/>
              <a:t>Slide text fifth level</a:t>
            </a:r>
          </a:p>
        </p:txBody>
      </p:sp>
      <p:sp>
        <p:nvSpPr>
          <p:cNvPr id="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pPr>
              <a:defRPr/>
            </a:pPr>
            <a:r>
              <a:rPr lang="en-GB" noProof="0"/>
              <a:t>Slide Title</a:t>
            </a:r>
          </a:p>
        </p:txBody>
      </p:sp>
      <p:cxnSp>
        <p:nvCxnSpPr>
          <p:cNvPr id="9" name="Straight Connector 7"/>
          <p:cNvCxnSpPr>
            <a:cxnSpLocks/>
          </p:cNvCxnSpPr>
          <p:nvPr/>
        </p:nvCxnSpPr>
        <p:spPr bwMode="auto"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9"/>
          <p:cNvCxnSpPr>
            <a:cxnSpLocks/>
          </p:cNvCxnSpPr>
          <p:nvPr userDrawn="1"/>
        </p:nvCxnSpPr>
        <p:spPr bwMode="auto">
          <a:xfrm>
            <a:off x="613261" y="1056538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60424D0C-B055-C048-95C0-F170006F7400}"/>
              </a:ext>
            </a:extLst>
          </p:cNvPr>
          <p:cNvSpPr/>
          <p:nvPr userDrawn="1"/>
        </p:nvSpPr>
        <p:spPr>
          <a:xfrm>
            <a:off x="1304033" y="6371419"/>
            <a:ext cx="914400" cy="4759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800" noProof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A26F3F69-A09B-FD42-8F6D-71A4CE539E6B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 bwMode="auto">
          <a:xfrm>
            <a:off x="1176361" y="6404324"/>
            <a:ext cx="336596" cy="336596"/>
          </a:xfrm>
          <a:prstGeom prst="rect">
            <a:avLst/>
          </a:prstGeom>
        </p:spPr>
      </p:pic>
      <p:pic>
        <p:nvPicPr>
          <p:cNvPr id="20" name="Picture 19" descr="A close up of a logo&#10;&#10;Description automatically generated">
            <a:extLst>
              <a:ext uri="{FF2B5EF4-FFF2-40B4-BE49-F238E27FC236}">
                <a16:creationId xmlns:a16="http://schemas.microsoft.com/office/drawing/2014/main" id="{2860DAB8-6278-0F44-8EFA-D65A447B92B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/>
        </p:blipFill>
        <p:spPr bwMode="auto">
          <a:xfrm>
            <a:off x="1678502" y="6381761"/>
            <a:ext cx="454277" cy="42744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2F2EFC7-F9DC-A948-89DD-2957C84B4BE4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 bwMode="auto">
          <a:xfrm>
            <a:off x="623392" y="6381328"/>
            <a:ext cx="423482" cy="4166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5" r:id="rId6"/>
    <p:sldLayoutId id="2147483656" r:id="rId7"/>
  </p:sldLayoutIdLst>
  <p:hf hdr="0" ftr="0"/>
  <p:txStyles>
    <p:titleStyle>
      <a:lvl1pPr algn="l">
        <a:spcBef>
          <a:spcPts val="0"/>
        </a:spcBef>
        <a:buNone/>
        <a:defRPr sz="3600" b="0" i="0">
          <a:solidFill>
            <a:srgbClr val="5AA3D9"/>
          </a:solidFill>
          <a:latin typeface="+mj-lt"/>
          <a:ea typeface="+mj-ea"/>
          <a:cs typeface="Ubuntu Light"/>
        </a:defRPr>
      </a:lvl1pPr>
    </p:titleStyle>
    <p:bodyStyle>
      <a:lvl1pPr marL="225425" indent="-225425" algn="l">
        <a:lnSpc>
          <a:spcPct val="100000"/>
        </a:lnSpc>
        <a:spcBef>
          <a:spcPts val="900"/>
        </a:spcBef>
        <a:buClr>
          <a:srgbClr val="5AA3D9"/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1pPr>
      <a:lvl2pPr marL="460375" indent="-228600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2pPr>
      <a:lvl3pPr marL="685800" indent="-225425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3pPr>
      <a:lvl4pPr marL="909638" indent="-2238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4pPr>
      <a:lvl5pPr marL="1146175" indent="-236538" algn="l">
        <a:lnSpc>
          <a:spcPct val="100000"/>
        </a:lnSpc>
        <a:spcBef>
          <a:spcPts val="900"/>
        </a:spcBef>
        <a:buClr>
          <a:schemeClr val="bg1">
            <a:lumMod val="75000"/>
          </a:schemeClr>
        </a:buClr>
        <a:buSzPct val="100000"/>
        <a:buFont typeface="Wingdings" panose="05000000000000000000" pitchFamily="2" charset="2"/>
        <a:buChar char="§"/>
        <a:defRPr sz="3000" b="0" i="0">
          <a:solidFill>
            <a:srgbClr val="4D4D4D"/>
          </a:solidFill>
          <a:latin typeface="+mn-lt"/>
          <a:ea typeface="+mn-ea"/>
          <a:cs typeface="Ubuntu Light"/>
        </a:defRPr>
      </a:lvl5pPr>
      <a:lvl6pPr marL="1700784" indent="-182880" algn="l">
        <a:spcBef>
          <a:spcPts val="0"/>
        </a:spcBef>
        <a:buClr>
          <a:schemeClr val="accent5"/>
        </a:buClr>
        <a:buFont typeface="Arial"/>
        <a:buChar char="-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>
        <a:spcBef>
          <a:spcPts val="0"/>
        </a:spcBef>
        <a:buClr>
          <a:schemeClr val="accent6"/>
        </a:buClr>
        <a:buSzPct val="100000"/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>
        <a:spcBef>
          <a:spcPts val="0"/>
        </a:spcBef>
        <a:buClr>
          <a:schemeClr val="accent6"/>
        </a:buClr>
        <a:buFont typeface="Arial"/>
        <a:buChar char="▪"/>
        <a:defRPr sz="16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>
        <a:spcBef>
          <a:spcPts val="0"/>
        </a:spcBef>
        <a:buClr>
          <a:schemeClr val="accent6"/>
        </a:buClr>
        <a:buFont typeface="Arial"/>
        <a:buChar char="•"/>
        <a:defRPr sz="16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>
        <a:defRPr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http://www.cv-technology.com/pix/tech_cvi.jpg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7.jpe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8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1.png"/><Relationship Id="rId7" Type="http://schemas.openxmlformats.org/officeDocument/2006/relationships/image" Target="../media/image60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7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png"/><Relationship Id="rId3" Type="http://schemas.openxmlformats.org/officeDocument/2006/relationships/image" Target="../media/image76.png"/><Relationship Id="rId7" Type="http://schemas.openxmlformats.org/officeDocument/2006/relationships/image" Target="../media/image79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png"/><Relationship Id="rId5" Type="http://schemas.openxmlformats.org/officeDocument/2006/relationships/image" Target="../media/image77.png"/><Relationship Id="rId4" Type="http://schemas.openxmlformats.org/officeDocument/2006/relationships/image" Target="../media/image51.png"/><Relationship Id="rId9" Type="http://schemas.openxmlformats.org/officeDocument/2006/relationships/image" Target="../media/image81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image" Target="../media/image83.png"/><Relationship Id="rId7" Type="http://schemas.openxmlformats.org/officeDocument/2006/relationships/image" Target="../media/image8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6.png"/><Relationship Id="rId5" Type="http://schemas.openxmlformats.org/officeDocument/2006/relationships/image" Target="../media/image85.png"/><Relationship Id="rId10" Type="http://schemas.openxmlformats.org/officeDocument/2006/relationships/image" Target="../media/image90.png"/><Relationship Id="rId4" Type="http://schemas.openxmlformats.org/officeDocument/2006/relationships/image" Target="../media/image84.png"/><Relationship Id="rId9" Type="http://schemas.openxmlformats.org/officeDocument/2006/relationships/image" Target="../media/image8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91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10" Type="http://schemas.openxmlformats.org/officeDocument/2006/relationships/image" Target="../media/image99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png"/><Relationship Id="rId3" Type="http://schemas.openxmlformats.org/officeDocument/2006/relationships/image" Target="../media/image100.pn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3.png"/><Relationship Id="rId5" Type="http://schemas.openxmlformats.org/officeDocument/2006/relationships/image" Target="../media/image102.png"/><Relationship Id="rId10" Type="http://schemas.openxmlformats.org/officeDocument/2006/relationships/image" Target="../media/image107.png"/><Relationship Id="rId4" Type="http://schemas.openxmlformats.org/officeDocument/2006/relationships/image" Target="../media/image101.png"/><Relationship Id="rId9" Type="http://schemas.openxmlformats.org/officeDocument/2006/relationships/image" Target="../media/image106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3" Type="http://schemas.openxmlformats.org/officeDocument/2006/relationships/image" Target="../media/image108.png"/><Relationship Id="rId7" Type="http://schemas.openxmlformats.org/officeDocument/2006/relationships/image" Target="../media/image1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10" Type="http://schemas.openxmlformats.org/officeDocument/2006/relationships/image" Target="../media/image115.png"/><Relationship Id="rId4" Type="http://schemas.openxmlformats.org/officeDocument/2006/relationships/image" Target="../media/image109.png"/><Relationship Id="rId9" Type="http://schemas.openxmlformats.org/officeDocument/2006/relationships/image" Target="../media/image11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6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eg"/><Relationship Id="rId5" Type="http://schemas.openxmlformats.org/officeDocument/2006/relationships/image" Target="http://www.cv-technology.com/pix/tech_cvi.jpg" TargetMode="External"/><Relationship Id="rId10" Type="http://schemas.openxmlformats.org/officeDocument/2006/relationships/image" Target="../media/image30.png"/><Relationship Id="rId4" Type="http://schemas.openxmlformats.org/officeDocument/2006/relationships/image" Target="../media/image25.jpeg"/><Relationship Id="rId9" Type="http://schemas.openxmlformats.org/officeDocument/2006/relationships/image" Target="../media/image29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91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GB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TCDQ/TCDS </a:t>
            </a:r>
            <a:r>
              <a:rPr lang="en-GB" sz="3600" dirty="0">
                <a:latin typeface="Calibri" panose="020F0502020204030204" pitchFamily="34" charset="0"/>
              </a:rPr>
              <a:t>for Run 3 and HL-LHC</a:t>
            </a:r>
            <a:r>
              <a:rPr lang="en-GB" sz="3600" b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: Characterization, Simulations and HRMT-56 Preliminary Results. </a:t>
            </a:r>
            <a:endParaRPr lang="en-GB" sz="6600" dirty="0"/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en-US" sz="1800" dirty="0"/>
              <a:t>P. Andreu Munoz, F-</a:t>
            </a:r>
            <a:r>
              <a:rPr lang="en-US" sz="1800" dirty="0" err="1"/>
              <a:t>X.Nuiry</a:t>
            </a:r>
            <a:r>
              <a:rPr lang="en-US" sz="1800" dirty="0"/>
              <a:t>, </a:t>
            </a:r>
            <a:r>
              <a:rPr lang="en-US" sz="1800" dirty="0" err="1"/>
              <a:t>J.Maestre</a:t>
            </a:r>
            <a:r>
              <a:rPr lang="en-US" sz="1800" dirty="0"/>
              <a:t>, E. Maria Farina, A. Lechner</a:t>
            </a:r>
            <a:endParaRPr lang="en-GB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EE52F1-2CAB-4859-BB8C-69C964E29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Multi-disciplinary approach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877322E-CAA5-4EA5-A7E0-CB769A03AA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EBD0EB-7CAB-4A81-A04F-D1916C947B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AB639B0-DFF9-491F-BEE6-073872266E0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0" y="1239180"/>
            <a:ext cx="11089232" cy="482190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Past problems: </a:t>
            </a:r>
          </a:p>
          <a:p>
            <a:pPr marL="0" indent="0">
              <a:buNone/>
            </a:pPr>
            <a:r>
              <a:rPr lang="en-US" sz="1800" dirty="0"/>
              <a:t> Available characterization incomplete </a:t>
            </a:r>
          </a:p>
          <a:p>
            <a:pPr marL="0" indent="0">
              <a:buNone/>
            </a:pPr>
            <a:r>
              <a:rPr lang="en-US" sz="1800" dirty="0"/>
              <a:t> Material data as homogeneous material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Material is not isotropic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 Moreover LHC beam impact is within 1 layer</a:t>
            </a:r>
          </a:p>
          <a:p>
            <a:pPr marL="0" indent="0">
              <a:buNone/>
            </a:pPr>
            <a:r>
              <a:rPr lang="en-US" sz="1800" dirty="0"/>
              <a:t> Not representative of operational case 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dirty="0"/>
              <a:t>Solutions: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 Actual material installed in the machine re-characterized </a:t>
            </a:r>
            <a:r>
              <a:rPr lang="en-US" sz="1800" dirty="0">
                <a:sym typeface="Wingdings" panose="05000000000000000000" pitchFamily="2" charset="2"/>
              </a:rPr>
              <a:t></a:t>
            </a:r>
            <a:r>
              <a:rPr lang="en-US" sz="1800" dirty="0"/>
              <a:t> Layered dedicated characterization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 Virtual models fed with “oriented” properties and (when possible) mono-layer results </a:t>
            </a:r>
            <a:r>
              <a:rPr lang="en-US" sz="1800" dirty="0">
                <a:sym typeface="Wingdings" panose="05000000000000000000" pitchFamily="2" charset="2"/>
              </a:rPr>
              <a:t> </a:t>
            </a:r>
            <a:r>
              <a:rPr lang="en-US" sz="1800" dirty="0"/>
              <a:t>Simulations results gotten on layered models, showing interfaces and possible flaws.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1800" dirty="0"/>
              <a:t> Testing and results assessment during HRMT-56 experiment (beam end 2021) of representative samples and engineered beam impacts </a:t>
            </a:r>
          </a:p>
          <a:p>
            <a:pPr marL="0" indent="0">
              <a:buNone/>
            </a:pPr>
            <a:r>
              <a:rPr lang="en-US" sz="1800" dirty="0"/>
              <a:t>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0542247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DE460-A0F9-4296-B505-56F2A73A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384" y="188480"/>
            <a:ext cx="10969139" cy="715840"/>
          </a:xfrm>
        </p:spPr>
        <p:txBody>
          <a:bodyPr>
            <a:normAutofit/>
          </a:bodyPr>
          <a:lstStyle/>
          <a:p>
            <a:r>
              <a:rPr lang="en-US" dirty="0"/>
              <a:t>TCDQ/S Blocks: Materials Properties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1CBB2-D427-4BAE-AF45-A38227CAC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A3FA81-FF25-4FA2-99D8-547981D0F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D4C22A1-4EEC-4E2E-88C1-421C2EDA543E}"/>
              </a:ext>
            </a:extLst>
          </p:cNvPr>
          <p:cNvSpPr txBox="1"/>
          <p:nvPr/>
        </p:nvSpPr>
        <p:spPr>
          <a:xfrm>
            <a:off x="95206" y="1000522"/>
            <a:ext cx="11051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CfC</a:t>
            </a:r>
            <a:r>
              <a:rPr lang="en-US" sz="1600" b="1" dirty="0"/>
              <a:t> RNFF-SG/SAG (from CVT) </a:t>
            </a:r>
            <a:r>
              <a:rPr lang="en-US" sz="1600" dirty="0"/>
              <a:t>is an orthotropic material. The fibers are in the y and z axes (+ small fibers in X).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0FF7D5-4433-4CD2-A822-D0BF8E6E96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456" y="1604869"/>
            <a:ext cx="3024336" cy="20836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44FB718-25E2-4FCB-A1CB-3AEAB041B5C6}"/>
              </a:ext>
            </a:extLst>
          </p:cNvPr>
          <p:cNvSpPr/>
          <p:nvPr/>
        </p:nvSpPr>
        <p:spPr>
          <a:xfrm>
            <a:off x="611430" y="5465056"/>
            <a:ext cx="5844610" cy="58477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dirty="0"/>
              <a:t>Simulations are very sensitive to material properties, especially Young’s Modulus and CTE </a:t>
            </a:r>
          </a:p>
        </p:txBody>
      </p:sp>
      <p:pic>
        <p:nvPicPr>
          <p:cNvPr id="13" name="Picture 2" descr="Manufacturing process">
            <a:extLst>
              <a:ext uri="{FF2B5EF4-FFF2-40B4-BE49-F238E27FC236}">
                <a16:creationId xmlns:a16="http://schemas.microsoft.com/office/drawing/2014/main" id="{BB2062E5-0884-4E0C-AD68-67DF024AD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r:link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5563" y="1503832"/>
            <a:ext cx="2116363" cy="365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ight Arrow 18">
            <a:extLst>
              <a:ext uri="{FF2B5EF4-FFF2-40B4-BE49-F238E27FC236}">
                <a16:creationId xmlns:a16="http://schemas.microsoft.com/office/drawing/2014/main" id="{C3F7F647-52BA-4661-BBA1-6508A3AF2BEC}"/>
              </a:ext>
            </a:extLst>
          </p:cNvPr>
          <p:cNvSpPr/>
          <p:nvPr/>
        </p:nvSpPr>
        <p:spPr>
          <a:xfrm rot="1247801">
            <a:off x="319889" y="1826851"/>
            <a:ext cx="795592" cy="27974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Beam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92EF4EE-D1B2-4148-A16D-0BBD9D73E716}"/>
              </a:ext>
            </a:extLst>
          </p:cNvPr>
          <p:cNvSpPr/>
          <p:nvPr/>
        </p:nvSpPr>
        <p:spPr>
          <a:xfrm>
            <a:off x="8760296" y="775129"/>
            <a:ext cx="39601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RNFF = Rapid-CVI Needled </a:t>
            </a:r>
            <a:r>
              <a:rPr lang="en-GB" sz="16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Fiber</a:t>
            </a: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-Fabric </a:t>
            </a:r>
            <a:endParaRPr lang="en-GB" sz="1600" i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C92C0C0-0B89-4E69-909A-BBE7068188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0435" y="1789500"/>
            <a:ext cx="4945109" cy="327607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2B5C915-DFAD-41DB-9873-CE81B0EA62AA}"/>
              </a:ext>
            </a:extLst>
          </p:cNvPr>
          <p:cNvSpPr txBox="1"/>
          <p:nvPr/>
        </p:nvSpPr>
        <p:spPr>
          <a:xfrm>
            <a:off x="7608168" y="1420203"/>
            <a:ext cx="4128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Characterization campaign of CFC</a:t>
            </a:r>
            <a:endParaRPr lang="en-GB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5BBE92-F1B1-4F99-8A77-13F5DF3EDF64}"/>
              </a:ext>
            </a:extLst>
          </p:cNvPr>
          <p:cNvSpPr txBox="1"/>
          <p:nvPr/>
        </p:nvSpPr>
        <p:spPr>
          <a:xfrm>
            <a:off x="7000435" y="5218834"/>
            <a:ext cx="4945109" cy="83099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1200" dirty="0"/>
              <a:t>B1: RNFF-sag version 2012 material with the 1.75g/cm3 density, </a:t>
            </a:r>
          </a:p>
          <a:p>
            <a:r>
              <a:rPr lang="en-GB" sz="1200" dirty="0"/>
              <a:t>B2: RNFF-sg version 2012 material, with the 1.4g/cm3 density</a:t>
            </a:r>
          </a:p>
          <a:p>
            <a:r>
              <a:rPr lang="en-GB" sz="1200" dirty="0"/>
              <a:t>B3: RNFF-sag version 2005 material with the 1.75g/cm3 density</a:t>
            </a:r>
          </a:p>
          <a:p>
            <a:r>
              <a:rPr lang="en-GB" sz="1200" dirty="0"/>
              <a:t>B4: RNFF-sg version 2005 material with the 1.4g/cm3 density</a:t>
            </a: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3432B616-3BE3-452F-A333-19637149466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6097" t="15022" r="4250" b="17837"/>
          <a:stretch/>
        </p:blipFill>
        <p:spPr>
          <a:xfrm rot="5400000">
            <a:off x="1955867" y="2596756"/>
            <a:ext cx="1226749" cy="391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474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39F159C3-CAED-4044-BA6B-04066C4755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2144" y="1247461"/>
            <a:ext cx="4649226" cy="3004329"/>
          </a:xfrm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979CE82-2E14-457A-9E02-A79BB18D1C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B6458E-2041-4A7A-8164-432D4294F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12</a:t>
            </a:fld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C48B4C8-5D30-47DE-A447-B7ADFA2B5A4D}"/>
              </a:ext>
            </a:extLst>
          </p:cNvPr>
          <p:cNvGrpSpPr/>
          <p:nvPr/>
        </p:nvGrpSpPr>
        <p:grpSpPr>
          <a:xfrm>
            <a:off x="402717" y="1082752"/>
            <a:ext cx="5070826" cy="3431717"/>
            <a:chOff x="6929830" y="1385605"/>
            <a:chExt cx="5070826" cy="3495581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39C7649-793E-4A49-A2BE-24F561DEC0EB}"/>
                </a:ext>
              </a:extLst>
            </p:cNvPr>
            <p:cNvSpPr/>
            <p:nvPr/>
          </p:nvSpPr>
          <p:spPr bwMode="auto">
            <a:xfrm>
              <a:off x="6929830" y="1385605"/>
              <a:ext cx="5070826" cy="34955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9FF0AAB-5D38-4F71-B173-B2B280C7D7D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6097" t="15022" r="4250" b="17837"/>
            <a:stretch/>
          </p:blipFill>
          <p:spPr>
            <a:xfrm rot="5400000">
              <a:off x="8685554" y="-20237"/>
              <a:ext cx="1387240" cy="4604203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22CF1B17-926B-4DF1-953D-14607D65E825}"/>
                </a:ext>
              </a:extLst>
            </p:cNvPr>
            <p:cNvGrpSpPr/>
            <p:nvPr/>
          </p:nvGrpSpPr>
          <p:grpSpPr>
            <a:xfrm>
              <a:off x="6978149" y="3254487"/>
              <a:ext cx="4807404" cy="1527664"/>
              <a:chOff x="7017542" y="3321855"/>
              <a:chExt cx="4807404" cy="1527664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3A764CE6-0FA9-4F2B-99AC-12573C899EE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58412" t="9796" b="7687"/>
              <a:stretch/>
            </p:blipFill>
            <p:spPr>
              <a:xfrm rot="16200000">
                <a:off x="9666404" y="2628031"/>
                <a:ext cx="1437180" cy="2879904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D5DDDEE-85BB-4C76-A9D7-7D7154063F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017542" y="3321855"/>
                <a:ext cx="1938234" cy="1527664"/>
              </a:xfrm>
              <a:prstGeom prst="rect">
                <a:avLst/>
              </a:prstGeom>
            </p:spPr>
          </p:pic>
        </p:grpSp>
        <p:sp>
          <p:nvSpPr>
            <p:cNvPr id="10" name="Arrow: Down 9">
              <a:extLst>
                <a:ext uri="{FF2B5EF4-FFF2-40B4-BE49-F238E27FC236}">
                  <a16:creationId xmlns:a16="http://schemas.microsoft.com/office/drawing/2014/main" id="{A1E46471-E205-42B7-8744-B6A102A2DC5C}"/>
                </a:ext>
              </a:extLst>
            </p:cNvPr>
            <p:cNvSpPr/>
            <p:nvPr/>
          </p:nvSpPr>
          <p:spPr bwMode="auto">
            <a:xfrm>
              <a:off x="9192344" y="2975485"/>
              <a:ext cx="144016" cy="26296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7838F0DF-2E2C-43E7-8A20-17F3354063E5}"/>
              </a:ext>
            </a:extLst>
          </p:cNvPr>
          <p:cNvSpPr txBox="1">
            <a:spLocks/>
          </p:cNvSpPr>
          <p:nvPr/>
        </p:nvSpPr>
        <p:spPr bwMode="auto">
          <a:xfrm>
            <a:off x="551384" y="188480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/>
              <a:t>TCDQ/S Blocks: Characterization</a:t>
            </a:r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10F797C-C939-43A1-AFED-BE38E6B8BD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297" y="4417245"/>
            <a:ext cx="4726143" cy="1799976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397655EC-5303-4209-AA1E-BE6ECD66BA54}"/>
              </a:ext>
            </a:extLst>
          </p:cNvPr>
          <p:cNvGrpSpPr/>
          <p:nvPr/>
        </p:nvGrpSpPr>
        <p:grpSpPr>
          <a:xfrm>
            <a:off x="5435450" y="1242481"/>
            <a:ext cx="2401004" cy="3075317"/>
            <a:chOff x="4537957" y="1791746"/>
            <a:chExt cx="2401004" cy="270882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BEE4899-7836-4459-ADA4-06591E00CAA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537957" y="1791746"/>
              <a:ext cx="2401004" cy="2708825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DF4D8C-CD72-4976-B541-4549BB93022C}"/>
                </a:ext>
              </a:extLst>
            </p:cNvPr>
            <p:cNvSpPr/>
            <p:nvPr/>
          </p:nvSpPr>
          <p:spPr bwMode="auto">
            <a:xfrm>
              <a:off x="4572000" y="2298429"/>
              <a:ext cx="2366961" cy="1494250"/>
            </a:xfrm>
            <a:prstGeom prst="rect">
              <a:avLst/>
            </a:prstGeom>
            <a:blipFill dpi="0" rotWithShape="1">
              <a:blip r:embed="rId8">
                <a:alphaModFix amt="37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F5A8E3B9-C70F-4E9B-A8AB-EF5E83B477EC}"/>
              </a:ext>
            </a:extLst>
          </p:cNvPr>
          <p:cNvSpPr/>
          <p:nvPr/>
        </p:nvSpPr>
        <p:spPr>
          <a:xfrm>
            <a:off x="6956630" y="4444657"/>
            <a:ext cx="4190256" cy="1815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600" dirty="0"/>
              <a:t>Layered characterization based on: </a:t>
            </a:r>
          </a:p>
          <a:p>
            <a:pPr marL="285750" indent="-285750" algn="ctr">
              <a:buFontTx/>
              <a:buChar char="-"/>
            </a:pPr>
            <a:r>
              <a:rPr lang="en-US" sz="1600" dirty="0"/>
              <a:t>DSC tests (Specific heat) </a:t>
            </a:r>
          </a:p>
          <a:p>
            <a:pPr marL="285750" indent="-285750" algn="ctr">
              <a:buFontTx/>
              <a:buChar char="-"/>
            </a:pPr>
            <a:r>
              <a:rPr lang="en-US" sz="1600" dirty="0"/>
              <a:t>DIL tests (CTE)</a:t>
            </a:r>
          </a:p>
          <a:p>
            <a:pPr marL="285750" indent="-285750" algn="ctr">
              <a:buFontTx/>
              <a:buChar char="-"/>
            </a:pPr>
            <a:r>
              <a:rPr lang="en-US" sz="1600" dirty="0"/>
              <a:t>Flexural Tests (+ DIC)</a:t>
            </a:r>
          </a:p>
          <a:p>
            <a:pPr marL="285750" indent="-285750" algn="ctr">
              <a:buFontTx/>
              <a:buChar char="-"/>
            </a:pPr>
            <a:r>
              <a:rPr lang="en-US" sz="1600" dirty="0"/>
              <a:t>Tensile Tests (+ DIC)</a:t>
            </a:r>
          </a:p>
          <a:p>
            <a:pPr marL="285750" indent="-285750" algn="ctr">
              <a:buFontTx/>
              <a:buChar char="-"/>
            </a:pPr>
            <a:r>
              <a:rPr lang="en-US" sz="1600" dirty="0"/>
              <a:t>Compression Tests </a:t>
            </a:r>
          </a:p>
          <a:p>
            <a:pPr marL="285750" indent="-285750" algn="ctr">
              <a:buFontTx/>
              <a:buChar char="-"/>
            </a:pPr>
            <a:r>
              <a:rPr lang="en-US" sz="1600" dirty="0"/>
              <a:t>(IET tests)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EF9C7D9-8820-4398-9056-7A519FE69281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60000"/>
          </a:blip>
          <a:stretch>
            <a:fillRect/>
          </a:stretch>
        </p:blipFill>
        <p:spPr bwMode="auto">
          <a:xfrm>
            <a:off x="5469493" y="3020972"/>
            <a:ext cx="2366961" cy="10379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363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8BAF72-6794-4B99-88C4-310419FE1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570" y="278293"/>
            <a:ext cx="10969139" cy="715840"/>
          </a:xfrm>
        </p:spPr>
        <p:txBody>
          <a:bodyPr/>
          <a:lstStyle/>
          <a:p>
            <a:r>
              <a:rPr lang="en-US" dirty="0"/>
              <a:t>CFC Layered-Characterization: example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4C1471B-FBDE-4073-B7E9-F9FE3B322C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EC07D8-495B-41FF-89E8-EEB21004E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13</a:t>
            </a:fld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85FB760-5E8A-4959-8EC1-7613231FFD64}"/>
              </a:ext>
            </a:extLst>
          </p:cNvPr>
          <p:cNvCxnSpPr>
            <a:cxnSpLocks/>
          </p:cNvCxnSpPr>
          <p:nvPr/>
        </p:nvCxnSpPr>
        <p:spPr bwMode="auto">
          <a:xfrm>
            <a:off x="3941350" y="2693124"/>
            <a:ext cx="210434" cy="878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145FE818-E75F-4A0C-88DB-8153FA0947D8}"/>
              </a:ext>
            </a:extLst>
          </p:cNvPr>
          <p:cNvGrpSpPr/>
          <p:nvPr/>
        </p:nvGrpSpPr>
        <p:grpSpPr>
          <a:xfrm>
            <a:off x="177702" y="1808820"/>
            <a:ext cx="4320480" cy="3240360"/>
            <a:chOff x="1549916" y="1916832"/>
            <a:chExt cx="4320480" cy="3240360"/>
          </a:xfrm>
        </p:grpSpPr>
        <p:pic>
          <p:nvPicPr>
            <p:cNvPr id="9" name="Picture 8" descr="Chart, line chart&#10;&#10;Description automatically generated">
              <a:extLst>
                <a:ext uri="{FF2B5EF4-FFF2-40B4-BE49-F238E27FC236}">
                  <a16:creationId xmlns:a16="http://schemas.microsoft.com/office/drawing/2014/main" id="{B4456237-71E5-413D-B6F6-DDC258671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49916" y="1916832"/>
              <a:ext cx="4320480" cy="3240360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710D714-D84D-4567-976F-31E94CF65FEF}"/>
                </a:ext>
              </a:extLst>
            </p:cNvPr>
            <p:cNvSpPr txBox="1"/>
            <p:nvPr/>
          </p:nvSpPr>
          <p:spPr>
            <a:xfrm>
              <a:off x="2963792" y="2502299"/>
              <a:ext cx="122413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002060"/>
                  </a:solidFill>
                </a:rPr>
                <a:t>Starting of the damage</a:t>
              </a:r>
              <a:endParaRPr lang="en-GB" sz="1100" dirty="0">
                <a:solidFill>
                  <a:srgbClr val="002060"/>
                </a:solidFill>
              </a:endParaRPr>
            </a:p>
          </p:txBody>
        </p:sp>
        <p:sp>
          <p:nvSpPr>
            <p:cNvPr id="13" name="Left Brace 12">
              <a:extLst>
                <a:ext uri="{FF2B5EF4-FFF2-40B4-BE49-F238E27FC236}">
                  <a16:creationId xmlns:a16="http://schemas.microsoft.com/office/drawing/2014/main" id="{8931DC8D-D1DB-4E38-8AB9-DAF8DA9F966E}"/>
                </a:ext>
              </a:extLst>
            </p:cNvPr>
            <p:cNvSpPr/>
            <p:nvPr/>
          </p:nvSpPr>
          <p:spPr bwMode="auto">
            <a:xfrm rot="5400000">
              <a:off x="4656240" y="1901437"/>
              <a:ext cx="288032" cy="1295343"/>
            </a:xfrm>
            <a:prstGeom prst="leftBrac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BEBB0EA-2926-4E9A-B171-5705EA8171C4}"/>
                </a:ext>
              </a:extLst>
            </p:cNvPr>
            <p:cNvSpPr txBox="1"/>
            <p:nvPr/>
          </p:nvSpPr>
          <p:spPr>
            <a:xfrm>
              <a:off x="4188986" y="2186482"/>
              <a:ext cx="147017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FFC000"/>
                  </a:solidFill>
                </a:rPr>
                <a:t>Damage evolution</a:t>
              </a:r>
              <a:endParaRPr lang="en-GB" sz="1100" dirty="0">
                <a:solidFill>
                  <a:srgbClr val="FFC000"/>
                </a:solidFill>
              </a:endParaRP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C24ABF36-8BDF-4DD9-ADFF-B8F2CAB2E6DD}"/>
                </a:ext>
              </a:extLst>
            </p:cNvPr>
            <p:cNvCxnSpPr/>
            <p:nvPr/>
          </p:nvCxnSpPr>
          <p:spPr bwMode="auto">
            <a:xfrm flipV="1">
              <a:off x="4902402" y="3447002"/>
              <a:ext cx="288032" cy="18002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E0CCACD-ED57-49EF-84E5-9B0A385FA769}"/>
                </a:ext>
              </a:extLst>
            </p:cNvPr>
            <p:cNvSpPr txBox="1"/>
            <p:nvPr/>
          </p:nvSpPr>
          <p:spPr>
            <a:xfrm>
              <a:off x="4367808" y="3549321"/>
              <a:ext cx="12241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C00000"/>
                  </a:solidFill>
                </a:rPr>
                <a:t>Failure</a:t>
              </a:r>
              <a:endParaRPr lang="en-GB" sz="1100" dirty="0">
                <a:solidFill>
                  <a:srgbClr val="C00000"/>
                </a:solidFill>
              </a:endParaRP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BECFF00B-7FEF-4D4A-8D50-303DEE38B0F7}"/>
              </a:ext>
            </a:extLst>
          </p:cNvPr>
          <p:cNvSpPr txBox="1"/>
          <p:nvPr/>
        </p:nvSpPr>
        <p:spPr>
          <a:xfrm>
            <a:off x="2639616" y="1127941"/>
            <a:ext cx="6527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u="sng" dirty="0"/>
              <a:t>Ex B2: CVT RNFF-sg version 2012 material / 1.4g/cm</a:t>
            </a:r>
            <a:r>
              <a:rPr lang="en-GB" u="sng" baseline="30000" dirty="0"/>
              <a:t>3</a:t>
            </a:r>
            <a:r>
              <a:rPr lang="en-GB" u="sng" dirty="0"/>
              <a:t> density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E0B335-DF08-4E19-A0AE-26AB640FD77A}"/>
              </a:ext>
            </a:extLst>
          </p:cNvPr>
          <p:cNvSpPr txBox="1"/>
          <p:nvPr/>
        </p:nvSpPr>
        <p:spPr>
          <a:xfrm>
            <a:off x="767409" y="5276120"/>
            <a:ext cx="1058517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Unlike Graphite, CFCs exhibit a long pseudo-plastic regime of damage evolution until complete failure 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9011356-2299-4613-9523-52CDC39E168B}"/>
              </a:ext>
            </a:extLst>
          </p:cNvPr>
          <p:cNvGrpSpPr/>
          <p:nvPr/>
        </p:nvGrpSpPr>
        <p:grpSpPr>
          <a:xfrm>
            <a:off x="4229590" y="1808820"/>
            <a:ext cx="4221650" cy="3166238"/>
            <a:chOff x="5939771" y="1953893"/>
            <a:chExt cx="4221650" cy="3166238"/>
          </a:xfrm>
        </p:grpSpPr>
        <p:pic>
          <p:nvPicPr>
            <p:cNvPr id="20" name="Picture 19" descr="Chart, line chart&#10;&#10;Description automatically generated">
              <a:extLst>
                <a:ext uri="{FF2B5EF4-FFF2-40B4-BE49-F238E27FC236}">
                  <a16:creationId xmlns:a16="http://schemas.microsoft.com/office/drawing/2014/main" id="{D5BBD063-A89F-4052-83C0-CC353F3D6B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39771" y="1953893"/>
              <a:ext cx="4221650" cy="3166238"/>
            </a:xfrm>
            <a:prstGeom prst="rect">
              <a:avLst/>
            </a:prstGeom>
          </p:spPr>
        </p:pic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5465A70-C3D2-4CA0-A2AD-53ADBB26C66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702544" y="3500342"/>
              <a:ext cx="0" cy="23312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C48A08F-B946-4417-9015-B86447AFECC0}"/>
                </a:ext>
              </a:extLst>
            </p:cNvPr>
            <p:cNvSpPr txBox="1"/>
            <p:nvPr/>
          </p:nvSpPr>
          <p:spPr>
            <a:xfrm>
              <a:off x="6404598" y="3106126"/>
              <a:ext cx="122413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002060"/>
                  </a:solidFill>
                </a:rPr>
                <a:t>Starting of the damage</a:t>
              </a:r>
              <a:endParaRPr lang="en-GB" sz="1100" dirty="0">
                <a:solidFill>
                  <a:srgbClr val="002060"/>
                </a:solidFill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2C1EC6C-87DB-4293-A5C0-71D2B038C9C8}"/>
                </a:ext>
              </a:extLst>
            </p:cNvPr>
            <p:cNvCxnSpPr/>
            <p:nvPr/>
          </p:nvCxnSpPr>
          <p:spPr bwMode="auto">
            <a:xfrm flipV="1">
              <a:off x="8695966" y="2246314"/>
              <a:ext cx="288032" cy="18002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9893125-7EEC-4A55-966E-CE7311F507FC}"/>
                </a:ext>
              </a:extLst>
            </p:cNvPr>
            <p:cNvSpPr txBox="1"/>
            <p:nvPr/>
          </p:nvSpPr>
          <p:spPr>
            <a:xfrm>
              <a:off x="8184232" y="2371493"/>
              <a:ext cx="122413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rgbClr val="C00000"/>
                  </a:solidFill>
                </a:rPr>
                <a:t>Failure</a:t>
              </a:r>
              <a:endParaRPr lang="en-GB" sz="1100" dirty="0">
                <a:solidFill>
                  <a:srgbClr val="C00000"/>
                </a:solidFill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4A8B9EDA-8AE2-4057-85B7-DC6D1D13D52E}"/>
              </a:ext>
            </a:extLst>
          </p:cNvPr>
          <p:cNvSpPr txBox="1"/>
          <p:nvPr/>
        </p:nvSpPr>
        <p:spPr>
          <a:xfrm>
            <a:off x="1591577" y="5661248"/>
            <a:ext cx="9429025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pPr algn="ctr"/>
            <a:r>
              <a:rPr lang="en-US" dirty="0"/>
              <a:t>Sets of mechanical and thermo-mechanical data from layered-characterization that served as input for material numerical models </a:t>
            </a:r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087BCB6-030A-41D4-9503-3C2F0F2BA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1618" y="1751682"/>
            <a:ext cx="3652968" cy="322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7248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en-GB" smtClean="0"/>
              <a:t>03/06/2022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14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34C7C5-7D10-4E03-9C20-B3BFDBF81CC3}"/>
              </a:ext>
            </a:extLst>
          </p:cNvPr>
          <p:cNvSpPr txBox="1">
            <a:spLocks/>
          </p:cNvSpPr>
          <p:nvPr/>
        </p:nvSpPr>
        <p:spPr bwMode="auto">
          <a:xfrm>
            <a:off x="620457" y="330918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/>
              <a:t>TCDQ/S Blocks: HRMT-HED target design</a:t>
            </a:r>
            <a:endParaRPr lang="en-GB" dirty="0"/>
          </a:p>
        </p:txBody>
      </p:sp>
      <p:pic>
        <p:nvPicPr>
          <p:cNvPr id="11" name="Picture 10" descr="Diagram, engineering drawing&#10;&#10;Description automatically generated">
            <a:extLst>
              <a:ext uri="{FF2B5EF4-FFF2-40B4-BE49-F238E27FC236}">
                <a16:creationId xmlns:a16="http://schemas.microsoft.com/office/drawing/2014/main" id="{959E94EC-6DC1-49B3-8D7D-D3DE42EFF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27800" y="1359806"/>
            <a:ext cx="2675624" cy="20619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ADF16B-7CC5-40C0-8080-382ED90046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584" y="1416219"/>
            <a:ext cx="1890895" cy="2091076"/>
          </a:xfrm>
          <a:prstGeom prst="rect">
            <a:avLst/>
          </a:prstGeom>
        </p:spPr>
      </p:pic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CAD30DB4-97FE-4FFF-9865-7D635B87BE68}"/>
              </a:ext>
            </a:extLst>
          </p:cNvPr>
          <p:cNvSpPr txBox="1">
            <a:spLocks/>
          </p:cNvSpPr>
          <p:nvPr/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0B0381-81E6-4F08-8F90-ACA2F5D9F598}" type="datetime1">
              <a:rPr lang="en-GB" smtClean="0"/>
              <a:pPr>
                <a:defRPr/>
              </a:pPr>
              <a:t>03/06/2022</a:t>
            </a:fld>
            <a:endParaRPr lang="en-GB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FFBF1D1A-A76B-42E9-9665-36650FEA7E1F}"/>
              </a:ext>
            </a:extLst>
          </p:cNvPr>
          <p:cNvSpPr txBox="1">
            <a:spLocks/>
          </p:cNvSpPr>
          <p:nvPr/>
        </p:nvSpPr>
        <p:spPr bwMode="auto">
          <a:xfrm>
            <a:off x="10609232" y="6232227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D6C380F-326D-3C40-9EE7-7FBAB0953422}" type="slidenum">
              <a:rPr lang="en-GB" smtClean="0"/>
              <a:pPr>
                <a:defRPr/>
              </a:pPr>
              <a:t>14</a:t>
            </a:fld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59BC48-090B-4E16-B02D-0E6CD7A5C306}"/>
              </a:ext>
            </a:extLst>
          </p:cNvPr>
          <p:cNvSpPr txBox="1"/>
          <p:nvPr/>
        </p:nvSpPr>
        <p:spPr bwMode="auto">
          <a:xfrm>
            <a:off x="18659" y="5661248"/>
            <a:ext cx="4647426" cy="64633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C/C mass (1.4 -1.75 g/cc)= 13.5-16.9 kg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Full frame mass= 258 g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15D963-9E2E-4F3D-BB40-6DC4C3F86766}"/>
              </a:ext>
            </a:extLst>
          </p:cNvPr>
          <p:cNvSpPr txBox="1"/>
          <p:nvPr/>
        </p:nvSpPr>
        <p:spPr bwMode="auto">
          <a:xfrm>
            <a:off x="7266975" y="1067853"/>
            <a:ext cx="312136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Thermo-mechanical analysis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8EC673F-9AF3-493D-B9EA-432811A0FB39}"/>
              </a:ext>
            </a:extLst>
          </p:cNvPr>
          <p:cNvGrpSpPr/>
          <p:nvPr/>
        </p:nvGrpSpPr>
        <p:grpSpPr>
          <a:xfrm flipH="1">
            <a:off x="2098520" y="1596604"/>
            <a:ext cx="60220" cy="377259"/>
            <a:chOff x="1531260" y="1944956"/>
            <a:chExt cx="100244" cy="650313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F3B590A-0FA0-431C-A58E-D2F81EFEC7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54120" y="1944956"/>
              <a:ext cx="77384" cy="621862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FC1F453-8DB1-4206-8B25-94DBBEBCC916}"/>
                </a:ext>
              </a:extLst>
            </p:cNvPr>
            <p:cNvSpPr/>
            <p:nvPr/>
          </p:nvSpPr>
          <p:spPr bwMode="auto">
            <a:xfrm>
              <a:off x="1531260" y="2549549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BF7365B3-E84E-41FA-AD2D-6FDE1EE320F1}"/>
              </a:ext>
            </a:extLst>
          </p:cNvPr>
          <p:cNvSpPr txBox="1"/>
          <p:nvPr/>
        </p:nvSpPr>
        <p:spPr bwMode="auto">
          <a:xfrm>
            <a:off x="1987820" y="1316683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1</a:t>
            </a:r>
            <a:endParaRPr lang="en-GB" sz="12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1A5E425-F50D-4700-A8AE-EF9A4030092C}"/>
              </a:ext>
            </a:extLst>
          </p:cNvPr>
          <p:cNvGrpSpPr/>
          <p:nvPr/>
        </p:nvGrpSpPr>
        <p:grpSpPr>
          <a:xfrm flipH="1">
            <a:off x="2472204" y="1549326"/>
            <a:ext cx="135256" cy="821731"/>
            <a:chOff x="1538381" y="1944956"/>
            <a:chExt cx="93123" cy="632373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0999FDC-8481-4EFF-8A42-4ED462FFA2F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54120" y="1944956"/>
              <a:ext cx="77384" cy="621862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ACCDAF3-F851-48B6-832C-556049B94745}"/>
                </a:ext>
              </a:extLst>
            </p:cNvPr>
            <p:cNvSpPr/>
            <p:nvPr/>
          </p:nvSpPr>
          <p:spPr bwMode="auto">
            <a:xfrm flipH="1">
              <a:off x="1538381" y="2542145"/>
              <a:ext cx="31478" cy="35184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C9022B3-DB77-494D-B6B4-9696A338468B}"/>
              </a:ext>
            </a:extLst>
          </p:cNvPr>
          <p:cNvSpPr txBox="1"/>
          <p:nvPr/>
        </p:nvSpPr>
        <p:spPr bwMode="auto">
          <a:xfrm>
            <a:off x="2345111" y="1272324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  <a:endParaRPr lang="en-GB" sz="12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863212F-136E-4387-8F9B-8F673275F565}"/>
              </a:ext>
            </a:extLst>
          </p:cNvPr>
          <p:cNvGrpSpPr/>
          <p:nvPr/>
        </p:nvGrpSpPr>
        <p:grpSpPr>
          <a:xfrm>
            <a:off x="2678267" y="1532301"/>
            <a:ext cx="112260" cy="579654"/>
            <a:chOff x="1487580" y="2234629"/>
            <a:chExt cx="112260" cy="606174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2DE0754-17AA-4D4E-A54B-3AEF03ADE70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08400" y="2234629"/>
              <a:ext cx="91440" cy="593376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74CF326-EA3D-4B74-8567-B7E913DAC593}"/>
                </a:ext>
              </a:extLst>
            </p:cNvPr>
            <p:cNvSpPr/>
            <p:nvPr/>
          </p:nvSpPr>
          <p:spPr bwMode="auto">
            <a:xfrm>
              <a:off x="1487580" y="2795083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4EC113E-B33C-42EF-A098-EAEEA19D7965}"/>
              </a:ext>
            </a:extLst>
          </p:cNvPr>
          <p:cNvSpPr txBox="1"/>
          <p:nvPr/>
        </p:nvSpPr>
        <p:spPr bwMode="auto">
          <a:xfrm>
            <a:off x="2703022" y="1245176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3</a:t>
            </a:r>
            <a:endParaRPr lang="en-GB" sz="120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B91C994-760A-45A3-9365-52AA8E136FD0}"/>
              </a:ext>
            </a:extLst>
          </p:cNvPr>
          <p:cNvGrpSpPr/>
          <p:nvPr/>
        </p:nvGrpSpPr>
        <p:grpSpPr>
          <a:xfrm>
            <a:off x="3278504" y="2613034"/>
            <a:ext cx="186048" cy="643794"/>
            <a:chOff x="1634590" y="1431170"/>
            <a:chExt cx="186048" cy="736654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B498D46-5AA7-4158-9E3D-29145728277D}"/>
                </a:ext>
              </a:extLst>
            </p:cNvPr>
            <p:cNvCxnSpPr>
              <a:cxnSpLocks/>
              <a:endCxn id="34" idx="0"/>
            </p:cNvCxnSpPr>
            <p:nvPr/>
          </p:nvCxnSpPr>
          <p:spPr bwMode="auto">
            <a:xfrm>
              <a:off x="1657450" y="1441051"/>
              <a:ext cx="163188" cy="726773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17C1B17-92DE-409E-92C4-CDC97A36A395}"/>
                </a:ext>
              </a:extLst>
            </p:cNvPr>
            <p:cNvSpPr/>
            <p:nvPr/>
          </p:nvSpPr>
          <p:spPr bwMode="auto">
            <a:xfrm>
              <a:off x="1634590" y="1431170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94905B0-8263-4F52-8B9D-AECB1F89F864}"/>
              </a:ext>
            </a:extLst>
          </p:cNvPr>
          <p:cNvSpPr txBox="1"/>
          <p:nvPr/>
        </p:nvSpPr>
        <p:spPr bwMode="auto">
          <a:xfrm>
            <a:off x="3353852" y="3256829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endParaRPr lang="en-GB" sz="12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0C08AB6-E955-4F97-857D-2DF1D418655D}"/>
              </a:ext>
            </a:extLst>
          </p:cNvPr>
          <p:cNvGrpSpPr/>
          <p:nvPr/>
        </p:nvGrpSpPr>
        <p:grpSpPr>
          <a:xfrm>
            <a:off x="3418832" y="1415678"/>
            <a:ext cx="68580" cy="344863"/>
            <a:chOff x="1531260" y="2234628"/>
            <a:chExt cx="68580" cy="36064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BDEFBD-0363-4BCD-89AF-0E895C4CA71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54120" y="2234628"/>
              <a:ext cx="45720" cy="332190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CCF9797-3F94-46DD-B5F1-F87E884FE16A}"/>
                </a:ext>
              </a:extLst>
            </p:cNvPr>
            <p:cNvSpPr/>
            <p:nvPr/>
          </p:nvSpPr>
          <p:spPr bwMode="auto">
            <a:xfrm>
              <a:off x="1531260" y="2549549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D9A9012-2AC0-4460-8759-A9A3A28DF2B1}"/>
              </a:ext>
            </a:extLst>
          </p:cNvPr>
          <p:cNvSpPr txBox="1"/>
          <p:nvPr/>
        </p:nvSpPr>
        <p:spPr bwMode="auto">
          <a:xfrm>
            <a:off x="3399907" y="1128554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5</a:t>
            </a:r>
            <a:endParaRPr lang="en-GB" sz="1200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C4A8517-0A78-4345-B6E0-75A917105CB4}"/>
              </a:ext>
            </a:extLst>
          </p:cNvPr>
          <p:cNvGrpSpPr/>
          <p:nvPr/>
        </p:nvGrpSpPr>
        <p:grpSpPr>
          <a:xfrm>
            <a:off x="4230660" y="1711593"/>
            <a:ext cx="68580" cy="344863"/>
            <a:chOff x="1531260" y="2234628"/>
            <a:chExt cx="68580" cy="360641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50CF7E3-8BD0-4647-993E-E2196FE5D38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54120" y="2234628"/>
              <a:ext cx="45720" cy="332190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26A8A4C-1577-46D5-B7C9-FF764CAC2160}"/>
                </a:ext>
              </a:extLst>
            </p:cNvPr>
            <p:cNvSpPr/>
            <p:nvPr/>
          </p:nvSpPr>
          <p:spPr bwMode="auto">
            <a:xfrm>
              <a:off x="1531260" y="2549549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C6619A1F-7C88-40D2-A900-83ECD7B117C2}"/>
              </a:ext>
            </a:extLst>
          </p:cNvPr>
          <p:cNvSpPr txBox="1"/>
          <p:nvPr/>
        </p:nvSpPr>
        <p:spPr bwMode="auto">
          <a:xfrm>
            <a:off x="4203146" y="1455182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6</a:t>
            </a:r>
            <a:endParaRPr lang="en-GB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B6E182A-6FF3-4679-A266-73DF73116CFA}"/>
              </a:ext>
            </a:extLst>
          </p:cNvPr>
          <p:cNvSpPr txBox="1"/>
          <p:nvPr/>
        </p:nvSpPr>
        <p:spPr bwMode="auto">
          <a:xfrm>
            <a:off x="18659" y="3999254"/>
            <a:ext cx="338124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 – C/C TCDQ target (1.4-1.75 g/cc)</a:t>
            </a:r>
            <a:endParaRPr lang="en-US" sz="1600" dirty="0"/>
          </a:p>
          <a:p>
            <a:r>
              <a:rPr lang="en-US" sz="1400" dirty="0"/>
              <a:t>2 – C/C pusher</a:t>
            </a:r>
          </a:p>
          <a:p>
            <a:r>
              <a:rPr lang="en-US" sz="1400" dirty="0"/>
              <a:t>3 – Alu C pusher (EN-AW 6082 T6)</a:t>
            </a:r>
          </a:p>
          <a:p>
            <a:r>
              <a:rPr lang="en-US" sz="1400" dirty="0"/>
              <a:t>4 – Compression spring (800 N)</a:t>
            </a:r>
          </a:p>
          <a:p>
            <a:r>
              <a:rPr lang="en-US" sz="1400" dirty="0"/>
              <a:t>5 – Alu Target holder (EN-AW 6082 T6)</a:t>
            </a:r>
          </a:p>
          <a:p>
            <a:r>
              <a:rPr lang="en-US" sz="1400" dirty="0"/>
              <a:t>6 – Alu back plate (EN AW 6082 T6)</a:t>
            </a:r>
          </a:p>
          <a:p>
            <a:r>
              <a:rPr lang="en-US" sz="1400" dirty="0"/>
              <a:t>7 – Screws</a:t>
            </a:r>
          </a:p>
          <a:p>
            <a:endParaRPr lang="en-GB" sz="16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9CB52EF-E447-420C-93ED-9CF80A02E792}"/>
              </a:ext>
            </a:extLst>
          </p:cNvPr>
          <p:cNvSpPr txBox="1"/>
          <p:nvPr/>
        </p:nvSpPr>
        <p:spPr bwMode="auto">
          <a:xfrm>
            <a:off x="44552" y="3635857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MATERIAL DESCRIPTION</a:t>
            </a:r>
            <a:endParaRPr lang="en-GB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D069B31-7FAD-44DD-A967-F71120F06D3B}"/>
              </a:ext>
            </a:extLst>
          </p:cNvPr>
          <p:cNvCxnSpPr>
            <a:cxnSpLocks/>
          </p:cNvCxnSpPr>
          <p:nvPr/>
        </p:nvCxnSpPr>
        <p:spPr bwMode="auto">
          <a:xfrm flipV="1">
            <a:off x="119336" y="3965982"/>
            <a:ext cx="2974435" cy="332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2B4C94C-9D35-40E2-B2F8-C4919AAFD259}"/>
              </a:ext>
            </a:extLst>
          </p:cNvPr>
          <p:cNvSpPr txBox="1"/>
          <p:nvPr/>
        </p:nvSpPr>
        <p:spPr bwMode="auto">
          <a:xfrm>
            <a:off x="231341" y="1061159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Ref: SPSXTHED0119</a:t>
            </a:r>
            <a:endParaRPr lang="en-GB" sz="1100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D147CE0-E80C-44D0-8D82-D2190D0D2AD0}"/>
              </a:ext>
            </a:extLst>
          </p:cNvPr>
          <p:cNvGrpSpPr/>
          <p:nvPr/>
        </p:nvGrpSpPr>
        <p:grpSpPr>
          <a:xfrm>
            <a:off x="4139834" y="2598778"/>
            <a:ext cx="186048" cy="650962"/>
            <a:chOff x="2358998" y="1240475"/>
            <a:chExt cx="186048" cy="744855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FDA3F9-D235-484A-AA01-A7A167C8F714}"/>
                </a:ext>
              </a:extLst>
            </p:cNvPr>
            <p:cNvCxnSpPr>
              <a:cxnSpLocks/>
              <a:endCxn id="50" idx="0"/>
            </p:cNvCxnSpPr>
            <p:nvPr/>
          </p:nvCxnSpPr>
          <p:spPr bwMode="auto">
            <a:xfrm>
              <a:off x="2381858" y="1258557"/>
              <a:ext cx="163188" cy="726773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045404B2-A77F-43C6-A7FC-2222FABEBF99}"/>
                </a:ext>
              </a:extLst>
            </p:cNvPr>
            <p:cNvSpPr/>
            <p:nvPr/>
          </p:nvSpPr>
          <p:spPr bwMode="auto">
            <a:xfrm>
              <a:off x="2358998" y="1240475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167CD862-9BC6-4E0D-A903-F05D805F889B}"/>
              </a:ext>
            </a:extLst>
          </p:cNvPr>
          <p:cNvSpPr txBox="1"/>
          <p:nvPr/>
        </p:nvSpPr>
        <p:spPr bwMode="auto">
          <a:xfrm>
            <a:off x="4230660" y="3249740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7</a:t>
            </a:r>
            <a:endParaRPr lang="en-GB" sz="1200" dirty="0"/>
          </a:p>
        </p:txBody>
      </p:sp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5A722428-522D-4A66-A26D-C4D453A68DF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2627418"/>
              </p:ext>
            </p:extLst>
          </p:nvPr>
        </p:nvGraphicFramePr>
        <p:xfrm>
          <a:off x="5168658" y="4701176"/>
          <a:ext cx="6734408" cy="1531051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577800">
                  <a:extLst>
                    <a:ext uri="{9D8B030D-6E8A-4147-A177-3AD203B41FA5}">
                      <a16:colId xmlns:a16="http://schemas.microsoft.com/office/drawing/2014/main" val="1745801342"/>
                    </a:ext>
                  </a:extLst>
                </a:gridCol>
                <a:gridCol w="1056731">
                  <a:extLst>
                    <a:ext uri="{9D8B030D-6E8A-4147-A177-3AD203B41FA5}">
                      <a16:colId xmlns:a16="http://schemas.microsoft.com/office/drawing/2014/main" val="239377612"/>
                    </a:ext>
                  </a:extLst>
                </a:gridCol>
                <a:gridCol w="1103509">
                  <a:extLst>
                    <a:ext uri="{9D8B030D-6E8A-4147-A177-3AD203B41FA5}">
                      <a16:colId xmlns:a16="http://schemas.microsoft.com/office/drawing/2014/main" val="2232649579"/>
                    </a:ext>
                  </a:extLst>
                </a:gridCol>
                <a:gridCol w="1068061">
                  <a:extLst>
                    <a:ext uri="{9D8B030D-6E8A-4147-A177-3AD203B41FA5}">
                      <a16:colId xmlns:a16="http://schemas.microsoft.com/office/drawing/2014/main" val="127721112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139481647"/>
                    </a:ext>
                  </a:extLst>
                </a:gridCol>
                <a:gridCol w="848187">
                  <a:extLst>
                    <a:ext uri="{9D8B030D-6E8A-4147-A177-3AD203B41FA5}">
                      <a16:colId xmlns:a16="http://schemas.microsoft.com/office/drawing/2014/main" val="3278063866"/>
                    </a:ext>
                  </a:extLst>
                </a:gridCol>
              </a:tblGrid>
              <a:tr h="55639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 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layer conf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beam size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Interlaminar shear stress[</a:t>
                      </a:r>
                      <a:r>
                        <a:rPr lang="en-GB" sz="900" b="1" u="none" strike="noStrike" dirty="0" err="1">
                          <a:effectLst/>
                        </a:rPr>
                        <a:t>Mpa</a:t>
                      </a:r>
                      <a:r>
                        <a:rPr lang="en-GB" sz="900" b="1" u="none" strike="noStrike" dirty="0">
                          <a:effectLst/>
                        </a:rPr>
                        <a:t>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u="none" strike="noStrike" dirty="0">
                          <a:effectLst/>
                        </a:rPr>
                        <a:t>Max. traction on surface [</a:t>
                      </a:r>
                      <a:r>
                        <a:rPr lang="fr-FR" sz="900" b="1" u="none" strike="noStrike" dirty="0" err="1">
                          <a:effectLst/>
                        </a:rPr>
                        <a:t>Mpa</a:t>
                      </a:r>
                      <a:r>
                        <a:rPr lang="fr-FR" sz="900" b="1" u="none" strike="noStrike" dirty="0">
                          <a:effectLst/>
                        </a:rPr>
                        <a:t>]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Max compression in beam direction [</a:t>
                      </a:r>
                      <a:r>
                        <a:rPr lang="en-GB" sz="900" b="1" u="none" strike="noStrike" dirty="0" err="1">
                          <a:effectLst/>
                        </a:rPr>
                        <a:t>Mpa</a:t>
                      </a:r>
                      <a:r>
                        <a:rPr lang="en-GB" sz="900" b="1" u="none" strike="noStrike" dirty="0">
                          <a:effectLst/>
                        </a:rPr>
                        <a:t>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6362761"/>
                  </a:ext>
                </a:extLst>
              </a:tr>
              <a:tr h="25129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TCDQ block 8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0/90 (vertical)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2.5 mm gap 2.3e11 ppb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61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78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92321978"/>
                  </a:ext>
                </a:extLst>
              </a:tr>
              <a:tr h="15975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HRMAT standard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</a:rPr>
                        <a:t> 0/90 (vertical)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0.6x0.6mm 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68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extLst>
                  <a:ext uri="{0D108BD9-81ED-4DB2-BD59-A6C34878D82A}">
                    <a16:rowId xmlns:a16="http://schemas.microsoft.com/office/drawing/2014/main" val="2971445825"/>
                  </a:ext>
                </a:extLst>
              </a:tr>
              <a:tr h="31231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HRMAT + 3p bending conf. beam impact on </a:t>
                      </a:r>
                      <a:r>
                        <a:rPr lang="en-GB" sz="800" b="1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center</a:t>
                      </a:r>
                      <a:endParaRPr lang="en-GB" sz="8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 0/90 (vertical)</a:t>
                      </a:r>
                      <a:endParaRPr lang="en-GB" sz="8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0.34x1mm (</a:t>
                      </a:r>
                      <a:r>
                        <a:rPr lang="en-GB" sz="800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center</a:t>
                      </a:r>
                      <a:r>
                        <a:rPr lang="en-GB" sz="8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8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 </a:t>
                      </a:r>
                    </a:p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(3.5 intra-laminar)</a:t>
                      </a:r>
                      <a:endParaRPr lang="en-GB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63.7</a:t>
                      </a:r>
                      <a:endParaRPr lang="en-GB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68</a:t>
                      </a:r>
                      <a:endParaRPr lang="en-GB" sz="10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extLst>
                  <a:ext uri="{0D108BD9-81ED-4DB2-BD59-A6C34878D82A}">
                    <a16:rowId xmlns:a16="http://schemas.microsoft.com/office/drawing/2014/main" val="2935349068"/>
                  </a:ext>
                </a:extLst>
              </a:tr>
              <a:tr h="25129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HRMAT 3p bending conf. beam impact on mid top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</a:rPr>
                        <a:t> 0/90 (vertical)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0.34x1mm (mid top)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4.5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55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68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extLst>
                  <a:ext uri="{0D108BD9-81ED-4DB2-BD59-A6C34878D82A}">
                    <a16:rowId xmlns:a16="http://schemas.microsoft.com/office/drawing/2014/main" val="2156907748"/>
                  </a:ext>
                </a:extLst>
              </a:tr>
            </a:tbl>
          </a:graphicData>
        </a:graphic>
      </p:graphicFrame>
      <p:pic>
        <p:nvPicPr>
          <p:cNvPr id="52" name="Picture 51" descr="Chart&#10;&#10;Description automatically generated">
            <a:extLst>
              <a:ext uri="{FF2B5EF4-FFF2-40B4-BE49-F238E27FC236}">
                <a16:creationId xmlns:a16="http://schemas.microsoft.com/office/drawing/2014/main" id="{42ACA2ED-4BB8-4C04-B409-0C28E042D6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5190" b="30443"/>
          <a:stretch/>
        </p:blipFill>
        <p:spPr bwMode="auto">
          <a:xfrm>
            <a:off x="4930467" y="1522175"/>
            <a:ext cx="2478205" cy="2405829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4886BA2-8820-4E54-A05F-687FF737684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875" r="60918" b="12038"/>
          <a:stretch/>
        </p:blipFill>
        <p:spPr bwMode="auto">
          <a:xfrm>
            <a:off x="7333300" y="1732181"/>
            <a:ext cx="2459919" cy="2181632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D59BA8F4-D3A6-42A8-A48B-6B968BBA0208}"/>
              </a:ext>
            </a:extLst>
          </p:cNvPr>
          <p:cNvSpPr txBox="1"/>
          <p:nvPr/>
        </p:nvSpPr>
        <p:spPr bwMode="auto">
          <a:xfrm>
            <a:off x="6168769" y="4022394"/>
            <a:ext cx="64152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Temp</a:t>
            </a:r>
            <a:endParaRPr lang="en-GB" sz="1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7DBBE3-D373-4C40-AB0E-A9B05DA5EAF9}"/>
              </a:ext>
            </a:extLst>
          </p:cNvPr>
          <p:cNvSpPr txBox="1"/>
          <p:nvPr/>
        </p:nvSpPr>
        <p:spPr bwMode="auto">
          <a:xfrm>
            <a:off x="7350265" y="1549323"/>
            <a:ext cx="17331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Max stress in-plane [Pa] </a:t>
            </a:r>
            <a:endParaRPr lang="en-GB" sz="1100" dirty="0"/>
          </a:p>
        </p:txBody>
      </p:sp>
      <p:pic>
        <p:nvPicPr>
          <p:cNvPr id="56" name="Picture 55" descr="Diagram&#10;&#10;Description automatically generated with low confidence">
            <a:extLst>
              <a:ext uri="{FF2B5EF4-FFF2-40B4-BE49-F238E27FC236}">
                <a16:creationId xmlns:a16="http://schemas.microsoft.com/office/drawing/2014/main" id="{41DA08F0-A000-4394-86B2-692E2FE5D9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776" r="71121" b="20576"/>
          <a:stretch/>
        </p:blipFill>
        <p:spPr bwMode="auto">
          <a:xfrm>
            <a:off x="9828470" y="1777190"/>
            <a:ext cx="2034263" cy="2119651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32E09E23-E0F8-4980-A41A-6DFEB1624089}"/>
              </a:ext>
            </a:extLst>
          </p:cNvPr>
          <p:cNvSpPr txBox="1"/>
          <p:nvPr/>
        </p:nvSpPr>
        <p:spPr bwMode="auto">
          <a:xfrm>
            <a:off x="9780618" y="1541382"/>
            <a:ext cx="17331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Max stress in-plane [Pa] </a:t>
            </a:r>
            <a:endParaRPr lang="en-GB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521DB3E-C6A8-4196-B0CB-7AB74B1A420F}"/>
              </a:ext>
            </a:extLst>
          </p:cNvPr>
          <p:cNvSpPr txBox="1"/>
          <p:nvPr/>
        </p:nvSpPr>
        <p:spPr bwMode="auto">
          <a:xfrm>
            <a:off x="8563259" y="4011201"/>
            <a:ext cx="861133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Pre-load</a:t>
            </a:r>
            <a:endParaRPr lang="en-GB" sz="14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6381912-DD0C-42BF-8A60-46655471F218}"/>
              </a:ext>
            </a:extLst>
          </p:cNvPr>
          <p:cNvSpPr txBox="1"/>
          <p:nvPr/>
        </p:nvSpPr>
        <p:spPr bwMode="auto">
          <a:xfrm>
            <a:off x="10365466" y="4011201"/>
            <a:ext cx="15376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After beam pulse</a:t>
            </a:r>
            <a:endParaRPr lang="en-GB" sz="1400" dirty="0"/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F02387E9-7E29-483F-BBEE-CA1AFE6B0710}"/>
              </a:ext>
            </a:extLst>
          </p:cNvPr>
          <p:cNvSpPr/>
          <p:nvPr/>
        </p:nvSpPr>
        <p:spPr bwMode="auto">
          <a:xfrm rot="656868">
            <a:off x="7785734" y="3456624"/>
            <a:ext cx="311190" cy="21165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8A048C9-FD64-47F2-9018-5279EADC1B44}"/>
              </a:ext>
            </a:extLst>
          </p:cNvPr>
          <p:cNvSpPr txBox="1"/>
          <p:nvPr/>
        </p:nvSpPr>
        <p:spPr bwMode="auto">
          <a:xfrm rot="881717">
            <a:off x="7626649" y="3195936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800 N</a:t>
            </a:r>
            <a:endParaRPr lang="en-GB" sz="1400" dirty="0"/>
          </a:p>
        </p:txBody>
      </p:sp>
      <p:sp>
        <p:nvSpPr>
          <p:cNvPr id="62" name="Arrow: Right 61">
            <a:extLst>
              <a:ext uri="{FF2B5EF4-FFF2-40B4-BE49-F238E27FC236}">
                <a16:creationId xmlns:a16="http://schemas.microsoft.com/office/drawing/2014/main" id="{B4A48A77-25A1-40A3-B466-ABB557077B3B}"/>
              </a:ext>
            </a:extLst>
          </p:cNvPr>
          <p:cNvSpPr/>
          <p:nvPr/>
        </p:nvSpPr>
        <p:spPr bwMode="auto">
          <a:xfrm>
            <a:off x="10152839" y="3617976"/>
            <a:ext cx="311190" cy="21165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0E57832-E0C1-4730-8136-0A47B26DFCD0}"/>
              </a:ext>
            </a:extLst>
          </p:cNvPr>
          <p:cNvSpPr txBox="1"/>
          <p:nvPr/>
        </p:nvSpPr>
        <p:spPr bwMode="auto">
          <a:xfrm rot="224849">
            <a:off x="9993754" y="3357288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800 N</a:t>
            </a:r>
            <a:endParaRPr lang="en-GB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12A4165-DCF1-4D30-9DF3-53D6F6FE5B83}"/>
              </a:ext>
            </a:extLst>
          </p:cNvPr>
          <p:cNvSpPr txBox="1"/>
          <p:nvPr/>
        </p:nvSpPr>
        <p:spPr bwMode="auto">
          <a:xfrm>
            <a:off x="5164094" y="4348430"/>
            <a:ext cx="4314001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sym typeface="Wingdings" panose="05000000000000000000" pitchFamily="2" charset="2"/>
              </a:rPr>
              <a:t> Model at the level of the layers (symmetry)</a:t>
            </a:r>
            <a:endParaRPr lang="en-GB" sz="1600" dirty="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20D6EDA-9E93-4C18-98D6-907590D5CFE5}"/>
              </a:ext>
            </a:extLst>
          </p:cNvPr>
          <p:cNvCxnSpPr/>
          <p:nvPr/>
        </p:nvCxnSpPr>
        <p:spPr bwMode="auto">
          <a:xfrm flipV="1">
            <a:off x="2375746" y="3096263"/>
            <a:ext cx="254675" cy="479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A3F3C14-1131-4FCE-8D60-5983E4A9CF3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14390" y="1973863"/>
            <a:ext cx="27509" cy="8581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31118287-2AA5-44E7-BE52-7D90B084FA69}"/>
              </a:ext>
            </a:extLst>
          </p:cNvPr>
          <p:cNvSpPr txBox="1"/>
          <p:nvPr/>
        </p:nvSpPr>
        <p:spPr bwMode="auto">
          <a:xfrm rot="16003976">
            <a:off x="1608112" y="2313638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46 mm</a:t>
            </a:r>
            <a:endParaRPr lang="en-GB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4EBB24A-ACCD-4650-BDE8-72E45523C255}"/>
              </a:ext>
            </a:extLst>
          </p:cNvPr>
          <p:cNvSpPr txBox="1"/>
          <p:nvPr/>
        </p:nvSpPr>
        <p:spPr bwMode="auto">
          <a:xfrm rot="20914379">
            <a:off x="2180400" y="2859882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10.5 mm</a:t>
            </a:r>
            <a:endParaRPr lang="en-GB" sz="1200" dirty="0"/>
          </a:p>
        </p:txBody>
      </p:sp>
      <p:sp>
        <p:nvSpPr>
          <p:cNvPr id="69" name="Arrow: Right 17">
            <a:extLst>
              <a:ext uri="{FF2B5EF4-FFF2-40B4-BE49-F238E27FC236}">
                <a16:creationId xmlns:a16="http://schemas.microsoft.com/office/drawing/2014/main" id="{40A2E3A6-B389-4A55-AB61-CBF6D05DFA5F}"/>
              </a:ext>
            </a:extLst>
          </p:cNvPr>
          <p:cNvSpPr/>
          <p:nvPr/>
        </p:nvSpPr>
        <p:spPr bwMode="auto">
          <a:xfrm rot="656868">
            <a:off x="-1084" y="2504272"/>
            <a:ext cx="561554" cy="33395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/>
              <a:t>Grazing Beam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3493040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en-GB" smtClean="0"/>
              <a:t>03/06/2022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15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34C7C5-7D10-4E03-9C20-B3BFDBF81CC3}"/>
              </a:ext>
            </a:extLst>
          </p:cNvPr>
          <p:cNvSpPr txBox="1">
            <a:spLocks/>
          </p:cNvSpPr>
          <p:nvPr/>
        </p:nvSpPr>
        <p:spPr bwMode="auto">
          <a:xfrm>
            <a:off x="118360" y="172449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 fontScale="92500"/>
          </a:bodyPr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/>
              <a:t>TCDQ/S Blocks: Real Testing under Beam (HRMT-HED)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917198-FBC8-4A99-A675-3DDB15E0990A}"/>
              </a:ext>
            </a:extLst>
          </p:cNvPr>
          <p:cNvGrpSpPr/>
          <p:nvPr/>
        </p:nvGrpSpPr>
        <p:grpSpPr>
          <a:xfrm>
            <a:off x="263352" y="1080817"/>
            <a:ext cx="5472917" cy="5160112"/>
            <a:chOff x="47020" y="1077201"/>
            <a:chExt cx="5472917" cy="516011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A2ABEB8-DD95-43CD-85A0-DE4979A8F0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020" y="1077201"/>
              <a:ext cx="5472916" cy="335991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D2425BC-B5AC-41FA-95DD-124F4B2C602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021" y="4450805"/>
              <a:ext cx="5472916" cy="1786508"/>
            </a:xfrm>
            <a:prstGeom prst="rect">
              <a:avLst/>
            </a:prstGeom>
          </p:spPr>
        </p:pic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9D30809C-31DC-498D-8A4B-D604D1D04C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07968" y="1080817"/>
            <a:ext cx="3384684" cy="5165545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C6C6E2AA-E457-494D-BF14-E358447D1C49}"/>
              </a:ext>
            </a:extLst>
          </p:cNvPr>
          <p:cNvGrpSpPr/>
          <p:nvPr/>
        </p:nvGrpSpPr>
        <p:grpSpPr>
          <a:xfrm>
            <a:off x="7752184" y="1254499"/>
            <a:ext cx="4392489" cy="1672622"/>
            <a:chOff x="7752184" y="1254499"/>
            <a:chExt cx="4392489" cy="1672622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5000B453-832A-4BB8-8FD1-E25BD3933855}"/>
                </a:ext>
              </a:extLst>
            </p:cNvPr>
            <p:cNvGrpSpPr/>
            <p:nvPr/>
          </p:nvGrpSpPr>
          <p:grpSpPr>
            <a:xfrm>
              <a:off x="7752184" y="1254499"/>
              <a:ext cx="4248864" cy="1416855"/>
              <a:chOff x="7752184" y="1254499"/>
              <a:chExt cx="4248864" cy="1416855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107FD271-15E8-47AB-973B-9359D36AC970}"/>
                  </a:ext>
                </a:extLst>
              </p:cNvPr>
              <p:cNvGrpSpPr/>
              <p:nvPr/>
            </p:nvGrpSpPr>
            <p:grpSpPr>
              <a:xfrm>
                <a:off x="7752184" y="1844824"/>
                <a:ext cx="360040" cy="45719"/>
                <a:chOff x="7752184" y="1844824"/>
                <a:chExt cx="360040" cy="45719"/>
              </a:xfrm>
            </p:grpSpPr>
            <p:sp>
              <p:nvSpPr>
                <p:cNvPr id="23" name="Oval 22">
                  <a:extLst>
                    <a:ext uri="{FF2B5EF4-FFF2-40B4-BE49-F238E27FC236}">
                      <a16:creationId xmlns:a16="http://schemas.microsoft.com/office/drawing/2014/main" id="{BA5345A4-2F84-4BD4-BEB6-FCBC87A0DAA0}"/>
                    </a:ext>
                  </a:extLst>
                </p:cNvPr>
                <p:cNvSpPr/>
                <p:nvPr/>
              </p:nvSpPr>
              <p:spPr bwMode="auto">
                <a:xfrm>
                  <a:off x="7752184" y="1844824"/>
                  <a:ext cx="45719" cy="45719"/>
                </a:xfrm>
                <a:prstGeom prst="ellipse">
                  <a:avLst/>
                </a:prstGeom>
                <a:ln w="9525">
                  <a:solidFill>
                    <a:srgbClr val="FFFF00"/>
                  </a:solidFill>
                  <a:prstDash val="solid"/>
                  <a:tailEnd type="triangle"/>
                </a:ln>
                <a:effectLst>
                  <a:glow rad="38100">
                    <a:srgbClr val="FFC000">
                      <a:alpha val="76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wrap="square" rtlCol="0">
                  <a:spAutoFit/>
                </a:bodyPr>
                <a:lstStyle/>
                <a:p>
                  <a:endParaRPr lang="en-GB" sz="1100">
                    <a:solidFill>
                      <a:schemeClr val="tx1"/>
                    </a:solidFill>
                  </a:endParaRPr>
                </a:p>
              </p:txBody>
            </p: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E2BACFE7-37CF-457C-BD02-76B80F5D64A5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7775043" y="1867683"/>
                  <a:ext cx="337181" cy="0"/>
                </a:xfrm>
                <a:prstGeom prst="line">
                  <a:avLst/>
                </a:prstGeom>
                <a:ln w="9525">
                  <a:solidFill>
                    <a:srgbClr val="FFFF00"/>
                  </a:solidFill>
                  <a:prstDash val="solid"/>
                  <a:tailEnd type="triangle"/>
                </a:ln>
                <a:effectLst>
                  <a:glow rad="38100">
                    <a:srgbClr val="FFC000">
                      <a:alpha val="76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6B092DE7-17E1-451B-8953-FFFC708DB9F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 bwMode="auto">
              <a:xfrm>
                <a:off x="9217416" y="1254499"/>
                <a:ext cx="2783632" cy="1416855"/>
              </a:xfrm>
              <a:prstGeom prst="rect">
                <a:avLst/>
              </a:prstGeom>
            </p:spPr>
          </p:pic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88706F4-3A5F-438B-9C7D-9DF13D093C15}"/>
                </a:ext>
              </a:extLst>
            </p:cNvPr>
            <p:cNvSpPr txBox="1"/>
            <p:nvPr/>
          </p:nvSpPr>
          <p:spPr>
            <a:xfrm>
              <a:off x="9552384" y="2557789"/>
              <a:ext cx="25922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|Beam 1x0,34 mm|</a:t>
              </a:r>
              <a:endParaRPr lang="en-GB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48D451-1495-4F2B-9820-929C01AB6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6911FA-5947-4098-89AE-3859929BF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16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48439A0-6066-465E-8C5B-C0A279CB2D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63753" y="2743338"/>
            <a:ext cx="8328248" cy="715840"/>
          </a:xfrm>
        </p:spPr>
        <p:txBody>
          <a:bodyPr vert="horz" lIns="45720" rIns="45720" anchor="ctr">
            <a:noAutofit/>
          </a:bodyPr>
          <a:lstStyle/>
          <a:p>
            <a:pPr marL="457200" indent="-457200" algn="ctr">
              <a:spcAft>
                <a:spcPts val="4200"/>
              </a:spcAft>
            </a:pPr>
            <a:r>
              <a:rPr lang="en-US" dirty="0"/>
              <a:t>Simulations Package Results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9402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1AD54075-79B2-455E-9BF5-217C45B8DF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3552" y="2132856"/>
            <a:ext cx="2520280" cy="25078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129CD4-676F-4D07-9F9C-0D345B9AF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Numerical models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3923EA-6CC5-403D-A755-416FA54C2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507006-A37F-44B3-8FE6-8F32A8DF8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17</a:t>
            </a:fld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A2EB16A-1FC3-4CCA-948B-2678FA807C73}"/>
              </a:ext>
            </a:extLst>
          </p:cNvPr>
          <p:cNvSpPr/>
          <p:nvPr/>
        </p:nvSpPr>
        <p:spPr bwMode="auto">
          <a:xfrm>
            <a:off x="3453875" y="3762665"/>
            <a:ext cx="288032" cy="293175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9508CFD-F95A-427A-856B-C05E5695121D}"/>
              </a:ext>
            </a:extLst>
          </p:cNvPr>
          <p:cNvCxnSpPr>
            <a:cxnSpLocks/>
          </p:cNvCxnSpPr>
          <p:nvPr/>
        </p:nvCxnSpPr>
        <p:spPr bwMode="auto">
          <a:xfrm flipV="1">
            <a:off x="3753869" y="2074911"/>
            <a:ext cx="1908123" cy="167608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7D8A829-B905-43F4-B4FB-6750E425E5F8}"/>
              </a:ext>
            </a:extLst>
          </p:cNvPr>
          <p:cNvCxnSpPr>
            <a:cxnSpLocks/>
          </p:cNvCxnSpPr>
          <p:nvPr/>
        </p:nvCxnSpPr>
        <p:spPr bwMode="auto">
          <a:xfrm>
            <a:off x="3741908" y="4055840"/>
            <a:ext cx="1886041" cy="727897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pSp>
        <p:nvGrpSpPr>
          <p:cNvPr id="25" name="Group 24">
            <a:extLst>
              <a:ext uri="{FF2B5EF4-FFF2-40B4-BE49-F238E27FC236}">
                <a16:creationId xmlns:a16="http://schemas.microsoft.com/office/drawing/2014/main" id="{0C40D26F-012E-4106-8F99-D67C38EC2C20}"/>
              </a:ext>
            </a:extLst>
          </p:cNvPr>
          <p:cNvGrpSpPr/>
          <p:nvPr/>
        </p:nvGrpSpPr>
        <p:grpSpPr>
          <a:xfrm>
            <a:off x="5627948" y="2074912"/>
            <a:ext cx="2401004" cy="2708825"/>
            <a:chOff x="4537957" y="1791746"/>
            <a:chExt cx="2401004" cy="2708825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A6F7C185-DDF4-42A2-A125-5AB3961D9D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37957" y="1791746"/>
              <a:ext cx="2401004" cy="2708825"/>
            </a:xfrm>
            <a:prstGeom prst="rect">
              <a:avLst/>
            </a:prstGeom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34C2A63-0331-4466-AD1C-EB2B98A56187}"/>
                </a:ext>
              </a:extLst>
            </p:cNvPr>
            <p:cNvSpPr/>
            <p:nvPr/>
          </p:nvSpPr>
          <p:spPr bwMode="auto">
            <a:xfrm>
              <a:off x="4572000" y="2298429"/>
              <a:ext cx="2288829" cy="1494250"/>
            </a:xfrm>
            <a:prstGeom prst="rect">
              <a:avLst/>
            </a:prstGeom>
            <a:blipFill dpi="0" rotWithShape="1">
              <a:blip r:embed="rId5">
                <a:alphaModFix amt="37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A080C479-D3FE-43ED-9963-12EFBC04633D}"/>
              </a:ext>
            </a:extLst>
          </p:cNvPr>
          <p:cNvSpPr txBox="1"/>
          <p:nvPr/>
        </p:nvSpPr>
        <p:spPr>
          <a:xfrm>
            <a:off x="1984864" y="1171763"/>
            <a:ext cx="1728358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Challenges</a:t>
            </a:r>
            <a:endParaRPr lang="en-GB" sz="2400" dirty="0"/>
          </a:p>
        </p:txBody>
      </p:sp>
      <p:pic>
        <p:nvPicPr>
          <p:cNvPr id="31" name="Image7">
            <a:extLst>
              <a:ext uri="{FF2B5EF4-FFF2-40B4-BE49-F238E27FC236}">
                <a16:creationId xmlns:a16="http://schemas.microsoft.com/office/drawing/2014/main" id="{0ED8BC24-4AE3-4A84-A7F7-45AC3CA1C41E}"/>
              </a:ext>
            </a:extLst>
          </p:cNvPr>
          <p:cNvPicPr/>
          <p:nvPr/>
        </p:nvPicPr>
        <p:blipFill>
          <a:blip r:embed="rId6"/>
          <a:stretch>
            <a:fillRect/>
          </a:stretch>
        </p:blipFill>
        <p:spPr bwMode="auto">
          <a:xfrm>
            <a:off x="8184232" y="2330870"/>
            <a:ext cx="2321644" cy="1890219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0419CC8B-AE3C-4854-B213-9DD4C2797D5F}"/>
              </a:ext>
            </a:extLst>
          </p:cNvPr>
          <p:cNvSpPr/>
          <p:nvPr/>
        </p:nvSpPr>
        <p:spPr>
          <a:xfrm>
            <a:off x="8904312" y="2636913"/>
            <a:ext cx="216024" cy="216024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F741C62-9284-41EB-AFC0-EF41E764984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8028952" y="2074911"/>
            <a:ext cx="875360" cy="56200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54E4728E-72C3-426A-9EE9-BB6CDDC9EC5E}"/>
              </a:ext>
            </a:extLst>
          </p:cNvPr>
          <p:cNvCxnSpPr>
            <a:cxnSpLocks/>
          </p:cNvCxnSpPr>
          <p:nvPr/>
        </p:nvCxnSpPr>
        <p:spPr bwMode="auto">
          <a:xfrm flipH="1">
            <a:off x="8028952" y="2852938"/>
            <a:ext cx="875360" cy="193079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E86DCF40-A0D7-4885-8E9D-37C59718B444}"/>
              </a:ext>
            </a:extLst>
          </p:cNvPr>
          <p:cNvSpPr txBox="1"/>
          <p:nvPr/>
        </p:nvSpPr>
        <p:spPr>
          <a:xfrm>
            <a:off x="8466632" y="1986580"/>
            <a:ext cx="1542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Beam energy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4B253DC-50EA-43F2-A61A-72D006801E0D}"/>
              </a:ext>
            </a:extLst>
          </p:cNvPr>
          <p:cNvSpPr txBox="1"/>
          <p:nvPr/>
        </p:nvSpPr>
        <p:spPr>
          <a:xfrm>
            <a:off x="1981200" y="5085185"/>
            <a:ext cx="35766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Non-homogeneous material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Micro-features may play a role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9596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23567-CCB0-405C-864B-AB7242EB0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TCDS analysis: </a:t>
            </a:r>
            <a:r>
              <a:rPr lang="en-US" b="1" dirty="0"/>
              <a:t>2</a:t>
            </a:r>
            <a:r>
              <a:rPr lang="en-US" b="1" baseline="30000" dirty="0"/>
              <a:t>th</a:t>
            </a:r>
            <a:r>
              <a:rPr lang="en-US" b="1" dirty="0"/>
              <a:t> block </a:t>
            </a:r>
            <a:r>
              <a:rPr lang="en-US" dirty="0"/>
              <a:t>(C2020) / </a:t>
            </a:r>
            <a:r>
              <a:rPr lang="en-US" b="1" dirty="0"/>
              <a:t>9</a:t>
            </a:r>
            <a:r>
              <a:rPr lang="en-US" b="1" baseline="30000" dirty="0"/>
              <a:t>th</a:t>
            </a:r>
            <a:r>
              <a:rPr lang="en-US" b="1" dirty="0"/>
              <a:t> block </a:t>
            </a:r>
            <a:r>
              <a:rPr lang="en-US" dirty="0"/>
              <a:t>(CC)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505C34-766F-42DB-9933-528B2E053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88C3F7-17DE-46B8-AABA-115C8E693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1C28E8-2B33-49D2-B9D3-085884C4576F}"/>
              </a:ext>
            </a:extLst>
          </p:cNvPr>
          <p:cNvSpPr txBox="1"/>
          <p:nvPr/>
        </p:nvSpPr>
        <p:spPr>
          <a:xfrm>
            <a:off x="119336" y="5539969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/>
              <a:t>~ 2 M </a:t>
            </a:r>
            <a:r>
              <a:rPr lang="en-US" sz="1200" dirty="0" err="1"/>
              <a:t>DoF</a:t>
            </a:r>
            <a:r>
              <a:rPr lang="en-US" sz="1200" dirty="0"/>
              <a:t>. 1st order elements. Full integration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>
                <a:sym typeface="Wingdings" panose="05000000000000000000" pitchFamily="2" charset="2"/>
              </a:rPr>
              <a:t>Symmetrical model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>
                <a:sym typeface="Wingdings" panose="05000000000000000000" pitchFamily="2" charset="2"/>
              </a:rPr>
              <a:t>Viscous-elastic model is included in order to consider the viscous energy dissipation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3D844AA-5BAB-4592-A3D8-1175FBB9D1E5}"/>
              </a:ext>
            </a:extLst>
          </p:cNvPr>
          <p:cNvGrpSpPr/>
          <p:nvPr/>
        </p:nvGrpSpPr>
        <p:grpSpPr>
          <a:xfrm>
            <a:off x="609600" y="1484784"/>
            <a:ext cx="5270376" cy="3528392"/>
            <a:chOff x="551384" y="1412776"/>
            <a:chExt cx="6321838" cy="340504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4CCE1BE-D23C-435B-9B6B-0899A8CF2C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1384" y="1412776"/>
              <a:ext cx="6321838" cy="3365762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F964566-4B26-411F-B05C-615780FDD70E}"/>
                </a:ext>
              </a:extLst>
            </p:cNvPr>
            <p:cNvGrpSpPr/>
            <p:nvPr/>
          </p:nvGrpSpPr>
          <p:grpSpPr>
            <a:xfrm>
              <a:off x="4088980" y="4381761"/>
              <a:ext cx="2151036" cy="436060"/>
              <a:chOff x="2564980" y="4381761"/>
              <a:chExt cx="2151036" cy="436060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6A8D58E0-0255-477C-98E3-F51F5F749AF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564980" y="4485357"/>
                <a:ext cx="427740" cy="1290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Isosceles Triangle 9">
                <a:extLst>
                  <a:ext uri="{FF2B5EF4-FFF2-40B4-BE49-F238E27FC236}">
                    <a16:creationId xmlns:a16="http://schemas.microsoft.com/office/drawing/2014/main" id="{E170F073-3BB6-4CE5-8F3E-D1E2856FE92C}"/>
                  </a:ext>
                </a:extLst>
              </p:cNvPr>
              <p:cNvSpPr/>
              <p:nvPr/>
            </p:nvSpPr>
            <p:spPr bwMode="auto">
              <a:xfrm rot="1007497">
                <a:off x="2580270" y="4381761"/>
                <a:ext cx="127654" cy="124693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Isosceles Triangle 10">
                <a:extLst>
                  <a:ext uri="{FF2B5EF4-FFF2-40B4-BE49-F238E27FC236}">
                    <a16:creationId xmlns:a16="http://schemas.microsoft.com/office/drawing/2014/main" id="{B6473781-F9BF-46C7-8D41-C2F649F0C269}"/>
                  </a:ext>
                </a:extLst>
              </p:cNvPr>
              <p:cNvSpPr/>
              <p:nvPr/>
            </p:nvSpPr>
            <p:spPr bwMode="auto">
              <a:xfrm rot="20007345" flipV="1">
                <a:off x="2581755" y="4713207"/>
                <a:ext cx="127654" cy="104614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E260FE8-A087-4C7F-8442-885B806B807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08680" y="4581128"/>
                <a:ext cx="2107336" cy="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895F7BD-BB78-402C-92FB-ED89E78F34E9}"/>
                  </a:ext>
                </a:extLst>
              </p:cNvPr>
              <p:cNvCxnSpPr>
                <a:cxnSpLocks/>
                <a:endCxn id="11" idx="2"/>
              </p:cNvCxnSpPr>
              <p:nvPr/>
            </p:nvCxnSpPr>
            <p:spPr bwMode="auto">
              <a:xfrm flipH="1">
                <a:off x="2565108" y="4522235"/>
                <a:ext cx="404278" cy="22500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74BCEA6-7617-406D-ABF4-37442DF2C17C}"/>
              </a:ext>
            </a:extLst>
          </p:cNvPr>
          <p:cNvGrpSpPr/>
          <p:nvPr/>
        </p:nvGrpSpPr>
        <p:grpSpPr>
          <a:xfrm>
            <a:off x="6845282" y="1484784"/>
            <a:ext cx="4651318" cy="3401922"/>
            <a:chOff x="474712" y="1124744"/>
            <a:chExt cx="6275040" cy="4830257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B3EEA19-3C00-4DFB-BD82-508C075F87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4712" y="1124744"/>
              <a:ext cx="6275040" cy="4773240"/>
            </a:xfrm>
            <a:prstGeom prst="rect">
              <a:avLst/>
            </a:prstGeom>
          </p:spPr>
        </p:pic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6D26511-5CBB-4C79-A7BC-4B514D4274FD}"/>
                </a:ext>
              </a:extLst>
            </p:cNvPr>
            <p:cNvGrpSpPr/>
            <p:nvPr/>
          </p:nvGrpSpPr>
          <p:grpSpPr>
            <a:xfrm rot="1007497">
              <a:off x="621616" y="5586970"/>
              <a:ext cx="504056" cy="144016"/>
              <a:chOff x="539552" y="5661248"/>
              <a:chExt cx="504056" cy="144016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267CBCEF-05FD-4C9B-B591-73189AADF7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9552" y="5805264"/>
                <a:ext cx="50405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Isosceles Triangle 23">
                <a:extLst>
                  <a:ext uri="{FF2B5EF4-FFF2-40B4-BE49-F238E27FC236}">
                    <a16:creationId xmlns:a16="http://schemas.microsoft.com/office/drawing/2014/main" id="{A30EDEB7-CAE1-4E6E-8EA2-4BDA53B40F99}"/>
                  </a:ext>
                </a:extLst>
              </p:cNvPr>
              <p:cNvSpPr/>
              <p:nvPr/>
            </p:nvSpPr>
            <p:spPr bwMode="auto">
              <a:xfrm>
                <a:off x="539552" y="5661248"/>
                <a:ext cx="144016" cy="144016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A870F75-5CBD-4821-90E0-28A2CF2EDD5D}"/>
                </a:ext>
              </a:extLst>
            </p:cNvPr>
            <p:cNvGrpSpPr/>
            <p:nvPr/>
          </p:nvGrpSpPr>
          <p:grpSpPr>
            <a:xfrm rot="20007345" flipV="1">
              <a:off x="611991" y="5834176"/>
              <a:ext cx="504056" cy="120825"/>
              <a:chOff x="539552" y="5661248"/>
              <a:chExt cx="504056" cy="144016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E6CEC698-94FC-41A2-A5C1-AF2B986139BB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9552" y="5805264"/>
                <a:ext cx="50405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Isosceles Triangle 21">
                <a:extLst>
                  <a:ext uri="{FF2B5EF4-FFF2-40B4-BE49-F238E27FC236}">
                    <a16:creationId xmlns:a16="http://schemas.microsoft.com/office/drawing/2014/main" id="{7DF41F26-269F-49BF-8260-6633F8F0B45E}"/>
                  </a:ext>
                </a:extLst>
              </p:cNvPr>
              <p:cNvSpPr/>
              <p:nvPr/>
            </p:nvSpPr>
            <p:spPr bwMode="auto">
              <a:xfrm>
                <a:off x="539552" y="5661248"/>
                <a:ext cx="144016" cy="144016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A629C08-ACF7-4E59-9388-B08316055AF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1343" y="5763989"/>
              <a:ext cx="2386657" cy="27211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02B60277-6808-4E37-A372-E480B8FB4BE1}"/>
              </a:ext>
            </a:extLst>
          </p:cNvPr>
          <p:cNvSpPr txBox="1"/>
          <p:nvPr/>
        </p:nvSpPr>
        <p:spPr>
          <a:xfrm>
            <a:off x="7107803" y="561627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Wingdings" panose="05000000000000000000" pitchFamily="2" charset="2"/>
              <a:buChar char="q"/>
              <a:defRPr sz="1200"/>
            </a:lvl1pPr>
          </a:lstStyle>
          <a:p>
            <a:r>
              <a:rPr lang="en-US" dirty="0"/>
              <a:t>~ 2 M </a:t>
            </a:r>
            <a:r>
              <a:rPr lang="en-US" dirty="0" err="1"/>
              <a:t>DoF</a:t>
            </a:r>
            <a:r>
              <a:rPr lang="en-US" dirty="0"/>
              <a:t>. 1st order elements. Full integration</a:t>
            </a:r>
          </a:p>
          <a:p>
            <a:r>
              <a:rPr lang="en-US" dirty="0"/>
              <a:t>Layered technology 0/90 conf.</a:t>
            </a:r>
          </a:p>
          <a:p>
            <a:r>
              <a:rPr lang="en-US" dirty="0">
                <a:sym typeface="Wingdings" panose="05000000000000000000" pitchFamily="2" charset="2"/>
              </a:rPr>
              <a:t>Symmetrical model</a:t>
            </a:r>
          </a:p>
        </p:txBody>
      </p:sp>
    </p:spTree>
    <p:extLst>
      <p:ext uri="{BB962C8B-B14F-4D97-AF65-F5344CB8AC3E}">
        <p14:creationId xmlns:p14="http://schemas.microsoft.com/office/powerpoint/2010/main" val="2621703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004DF-5484-479F-BD40-4B842366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TCDS Blocks [</a:t>
            </a:r>
            <a:r>
              <a:rPr lang="en-US" b="1" dirty="0"/>
              <a:t>2</a:t>
            </a:r>
            <a:r>
              <a:rPr lang="en-US" b="1" baseline="30000" dirty="0"/>
              <a:t>nd</a:t>
            </a:r>
            <a:r>
              <a:rPr lang="en-US" b="1" dirty="0"/>
              <a:t> block </a:t>
            </a:r>
            <a:r>
              <a:rPr lang="en-US" dirty="0"/>
              <a:t>– C2020</a:t>
            </a:r>
            <a:r>
              <a:rPr lang="en-US" sz="3600" dirty="0"/>
              <a:t>]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33A00-FEEB-44FB-86D6-2375EA49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770BC-FC43-44D3-9B1C-8E92B07A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19</a:t>
            </a:fld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D52A33D-3E23-4637-A136-97EFD4CC748A}"/>
              </a:ext>
            </a:extLst>
          </p:cNvPr>
          <p:cNvGrpSpPr/>
          <p:nvPr/>
        </p:nvGrpSpPr>
        <p:grpSpPr>
          <a:xfrm>
            <a:off x="2860" y="1023155"/>
            <a:ext cx="9370943" cy="2867997"/>
            <a:chOff x="2860" y="1023155"/>
            <a:chExt cx="9370943" cy="286799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8F47758-8687-4CB0-8F9F-0ADA27989F2D}"/>
                </a:ext>
              </a:extLst>
            </p:cNvPr>
            <p:cNvSpPr txBox="1"/>
            <p:nvPr/>
          </p:nvSpPr>
          <p:spPr>
            <a:xfrm>
              <a:off x="123123" y="1023155"/>
              <a:ext cx="9250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</a:lstStyle>
            <a:p>
              <a:r>
                <a:rPr lang="en-US" dirty="0"/>
                <a:t>Temperature field [C] </a:t>
              </a:r>
              <a:endParaRPr lang="en-GB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BC519D9-E445-41E2-BB16-69E65275CDFA}"/>
                </a:ext>
              </a:extLst>
            </p:cNvPr>
            <p:cNvGrpSpPr/>
            <p:nvPr/>
          </p:nvGrpSpPr>
          <p:grpSpPr>
            <a:xfrm>
              <a:off x="2860" y="3095859"/>
              <a:ext cx="981645" cy="795293"/>
              <a:chOff x="301230" y="5476689"/>
              <a:chExt cx="981645" cy="795293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619645F3-68F1-4801-828E-B4F5C6C74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6825" y="5630578"/>
                <a:ext cx="976050" cy="641404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3135B62-CBF1-49FF-8F4C-33FE42ED4C7E}"/>
                  </a:ext>
                </a:extLst>
              </p:cNvPr>
              <p:cNvSpPr txBox="1"/>
              <p:nvPr/>
            </p:nvSpPr>
            <p:spPr>
              <a:xfrm>
                <a:off x="301230" y="5901013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7346380-8B95-4726-9D98-09B1E2E6AB99}"/>
                  </a:ext>
                </a:extLst>
              </p:cNvPr>
              <p:cNvSpPr txBox="1"/>
              <p:nvPr/>
            </p:nvSpPr>
            <p:spPr>
              <a:xfrm>
                <a:off x="642404" y="5476689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</p:grp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0B5B571D-633A-4BF9-A921-737C007FC5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478" y="1236595"/>
            <a:ext cx="3338068" cy="2213287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1AEDEC2-55A7-4525-BDA9-70D7C5765514}"/>
              </a:ext>
            </a:extLst>
          </p:cNvPr>
          <p:cNvGrpSpPr/>
          <p:nvPr/>
        </p:nvGrpSpPr>
        <p:grpSpPr>
          <a:xfrm>
            <a:off x="87670" y="3786224"/>
            <a:ext cx="6584394" cy="3052404"/>
            <a:chOff x="80677" y="3792626"/>
            <a:chExt cx="6584394" cy="3052404"/>
          </a:xfrm>
        </p:grpSpPr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C39F1E4A-6AA4-4A7B-BBA9-3A7AFD018F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5694" y="4098308"/>
              <a:ext cx="3347566" cy="2686330"/>
            </a:xfrm>
            <a:prstGeom prst="rect">
              <a:avLst/>
            </a:prstGeom>
          </p:spPr>
        </p:pic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48786D3C-6CCE-4ED0-97BE-721CEDA5D304}"/>
                </a:ext>
              </a:extLst>
            </p:cNvPr>
            <p:cNvGrpSpPr/>
            <p:nvPr/>
          </p:nvGrpSpPr>
          <p:grpSpPr>
            <a:xfrm>
              <a:off x="80677" y="3792626"/>
              <a:ext cx="4041245" cy="1108505"/>
              <a:chOff x="80677" y="3792626"/>
              <a:chExt cx="4041245" cy="1108505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CB05EF8-0F5A-48FA-9A52-F82A7A1D9676}"/>
                  </a:ext>
                </a:extLst>
              </p:cNvPr>
              <p:cNvSpPr txBox="1"/>
              <p:nvPr/>
            </p:nvSpPr>
            <p:spPr>
              <a:xfrm>
                <a:off x="416256" y="3792626"/>
                <a:ext cx="37056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Maximum principal stresses [Pa] </a:t>
                </a:r>
                <a:endParaRPr lang="en-GB" sz="1200" dirty="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C972E8A-9C7D-4B0F-A6AA-CE2501D6D99F}"/>
                  </a:ext>
                </a:extLst>
              </p:cNvPr>
              <p:cNvGrpSpPr/>
              <p:nvPr/>
            </p:nvGrpSpPr>
            <p:grpSpPr>
              <a:xfrm>
                <a:off x="80677" y="4139051"/>
                <a:ext cx="976050" cy="762080"/>
                <a:chOff x="369497" y="3581476"/>
                <a:chExt cx="976050" cy="762080"/>
              </a:xfrm>
            </p:grpSpPr>
            <p:pic>
              <p:nvPicPr>
                <p:cNvPr id="39" name="Picture 38">
                  <a:extLst>
                    <a:ext uri="{FF2B5EF4-FFF2-40B4-BE49-F238E27FC236}">
                      <a16:creationId xmlns:a16="http://schemas.microsoft.com/office/drawing/2014/main" id="{4342D66A-6796-4EB4-8F7F-FEE324FC8C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69497" y="3702152"/>
                  <a:ext cx="976050" cy="641404"/>
                </a:xfrm>
                <a:prstGeom prst="rect">
                  <a:avLst/>
                </a:prstGeom>
              </p:spPr>
            </p:pic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A28ABB2B-A346-4E74-8D75-055F5B73151D}"/>
                    </a:ext>
                  </a:extLst>
                </p:cNvPr>
                <p:cNvSpPr txBox="1"/>
                <p:nvPr/>
              </p:nvSpPr>
              <p:spPr>
                <a:xfrm>
                  <a:off x="379931" y="3917255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X</a:t>
                  </a:r>
                  <a:endParaRPr lang="en-GB" sz="1400" dirty="0"/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CAC84EAC-5837-4FBE-ABEB-BD44C2079ABE}"/>
                    </a:ext>
                  </a:extLst>
                </p:cNvPr>
                <p:cNvSpPr txBox="1"/>
                <p:nvPr/>
              </p:nvSpPr>
              <p:spPr>
                <a:xfrm>
                  <a:off x="705076" y="3581476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Y</a:t>
                  </a:r>
                  <a:endParaRPr lang="en-GB" sz="1400" dirty="0"/>
                </a:p>
              </p:txBody>
            </p:sp>
          </p:grpSp>
        </p:grp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FE7FF75A-AB59-4D69-B8BC-863520D33CF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513493" y="4705343"/>
              <a:ext cx="3151578" cy="2139687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CD706A5-F551-4E9A-BA23-6B38700CBAA5}"/>
              </a:ext>
            </a:extLst>
          </p:cNvPr>
          <p:cNvGrpSpPr/>
          <p:nvPr/>
        </p:nvGrpSpPr>
        <p:grpSpPr>
          <a:xfrm>
            <a:off x="5527165" y="1274569"/>
            <a:ext cx="7693276" cy="4400592"/>
            <a:chOff x="4630337" y="1189183"/>
            <a:chExt cx="7693276" cy="4400592"/>
          </a:xfrm>
        </p:grpSpPr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12FD2B35-6733-4966-9548-7D7408F7D2C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88852" y="1553253"/>
              <a:ext cx="4806964" cy="3518553"/>
            </a:xfrm>
            <a:prstGeom prst="rect">
              <a:avLst/>
            </a:prstGeom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BE37FFE-4C6A-4511-98F2-E271127206D1}"/>
                </a:ext>
              </a:extLst>
            </p:cNvPr>
            <p:cNvGrpSpPr/>
            <p:nvPr/>
          </p:nvGrpSpPr>
          <p:grpSpPr>
            <a:xfrm>
              <a:off x="4630337" y="1189183"/>
              <a:ext cx="7693276" cy="4400592"/>
              <a:chOff x="4630337" y="1189183"/>
              <a:chExt cx="7693276" cy="4400592"/>
            </a:xfrm>
          </p:grpSpPr>
          <p:grpSp>
            <p:nvGrpSpPr>
              <p:cNvPr id="12" name="Group 11">
                <a:extLst>
                  <a:ext uri="{FF2B5EF4-FFF2-40B4-BE49-F238E27FC236}">
                    <a16:creationId xmlns:a16="http://schemas.microsoft.com/office/drawing/2014/main" id="{6F311801-76BE-4015-BD5A-C22BD409B0B0}"/>
                  </a:ext>
                </a:extLst>
              </p:cNvPr>
              <p:cNvGrpSpPr/>
              <p:nvPr/>
            </p:nvGrpSpPr>
            <p:grpSpPr>
              <a:xfrm>
                <a:off x="4655840" y="1189183"/>
                <a:ext cx="7667773" cy="4400592"/>
                <a:chOff x="1062398" y="1134045"/>
                <a:chExt cx="10922605" cy="8266893"/>
              </a:xfrm>
            </p:grpSpPr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63638886-EFDC-4813-BAB3-501DF6838AF8}"/>
                    </a:ext>
                  </a:extLst>
                </p:cNvPr>
                <p:cNvSpPr txBox="1"/>
                <p:nvPr/>
              </p:nvSpPr>
              <p:spPr>
                <a:xfrm>
                  <a:off x="5267936" y="8707116"/>
                  <a:ext cx="6717067" cy="69382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b="1" dirty="0"/>
                    <a:t>Note: No damage is detected</a:t>
                  </a:r>
                </a:p>
              </p:txBody>
            </p:sp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104D166D-AC40-4630-8C1C-298841A1D412}"/>
                    </a:ext>
                  </a:extLst>
                </p:cNvPr>
                <p:cNvSpPr txBox="1"/>
                <p:nvPr/>
              </p:nvSpPr>
              <p:spPr>
                <a:xfrm>
                  <a:off x="1062398" y="1134045"/>
                  <a:ext cx="6898509" cy="5203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Inverse Damage Criterion (Christensen)</a:t>
                  </a:r>
                  <a:endParaRPr lang="en-GB" sz="1200" dirty="0"/>
                </a:p>
              </p:txBody>
            </p:sp>
          </p:grpSp>
          <p:grpSp>
            <p:nvGrpSpPr>
              <p:cNvPr id="33" name="Group 32">
                <a:extLst>
                  <a:ext uri="{FF2B5EF4-FFF2-40B4-BE49-F238E27FC236}">
                    <a16:creationId xmlns:a16="http://schemas.microsoft.com/office/drawing/2014/main" id="{E83CC886-53E9-4A44-A5B7-D1D9BAB7C3FD}"/>
                  </a:ext>
                </a:extLst>
              </p:cNvPr>
              <p:cNvGrpSpPr/>
              <p:nvPr/>
            </p:nvGrpSpPr>
            <p:grpSpPr>
              <a:xfrm>
                <a:off x="4630337" y="3617508"/>
                <a:ext cx="981645" cy="795293"/>
                <a:chOff x="301230" y="5476689"/>
                <a:chExt cx="981645" cy="795293"/>
              </a:xfrm>
            </p:grpSpPr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412C3071-D235-43F0-88D2-3848102C464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06825" y="5630578"/>
                  <a:ext cx="976050" cy="641404"/>
                </a:xfrm>
                <a:prstGeom prst="rect">
                  <a:avLst/>
                </a:prstGeom>
              </p:spPr>
            </p:pic>
            <p:sp>
              <p:nvSpPr>
                <p:cNvPr id="35" name="TextBox 34">
                  <a:extLst>
                    <a:ext uri="{FF2B5EF4-FFF2-40B4-BE49-F238E27FC236}">
                      <a16:creationId xmlns:a16="http://schemas.microsoft.com/office/drawing/2014/main" id="{A2ED086F-ACCE-4A41-95B7-CF302F37A9D4}"/>
                    </a:ext>
                  </a:extLst>
                </p:cNvPr>
                <p:cNvSpPr txBox="1"/>
                <p:nvPr/>
              </p:nvSpPr>
              <p:spPr>
                <a:xfrm>
                  <a:off x="301230" y="5901013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X</a:t>
                  </a:r>
                  <a:endParaRPr lang="en-GB" sz="1400" dirty="0"/>
                </a:p>
              </p:txBody>
            </p:sp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09F7FCFF-19DF-4EE4-9189-1824F263C9B8}"/>
                    </a:ext>
                  </a:extLst>
                </p:cNvPr>
                <p:cNvSpPr txBox="1"/>
                <p:nvPr/>
              </p:nvSpPr>
              <p:spPr>
                <a:xfrm>
                  <a:off x="642404" y="5476689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Y</a:t>
                  </a:r>
                  <a:endParaRPr lang="en-GB" sz="1400" dirty="0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788021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dirty="0"/>
              <a:t>Agenda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03/06/2022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</a:t>
            </a:fld>
            <a:endParaRPr lang="en-GB"/>
          </a:p>
        </p:txBody>
      </p:sp>
      <p:sp>
        <p:nvSpPr>
          <p:cNvPr id="7" name="Rectangle 6"/>
          <p:cNvSpPr/>
          <p:nvPr/>
        </p:nvSpPr>
        <p:spPr bwMode="auto">
          <a:xfrm>
            <a:off x="1524000" y="1419447"/>
            <a:ext cx="6948264" cy="71584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 dirty="0"/>
          </a:p>
        </p:txBody>
      </p:sp>
      <p:sp>
        <p:nvSpPr>
          <p:cNvPr id="8" name="Rectangle 7"/>
          <p:cNvSpPr/>
          <p:nvPr/>
        </p:nvSpPr>
        <p:spPr bwMode="auto">
          <a:xfrm>
            <a:off x="1523999" y="2307417"/>
            <a:ext cx="6948259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Rectangle 8"/>
          <p:cNvSpPr/>
          <p:nvPr/>
        </p:nvSpPr>
        <p:spPr bwMode="auto">
          <a:xfrm>
            <a:off x="1523999" y="3195387"/>
            <a:ext cx="6948257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0" name="Rectangle 9"/>
          <p:cNvSpPr/>
          <p:nvPr/>
        </p:nvSpPr>
        <p:spPr bwMode="auto">
          <a:xfrm>
            <a:off x="1531978" y="4081433"/>
            <a:ext cx="6948256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1" name="Rectangle 10"/>
          <p:cNvSpPr/>
          <p:nvPr/>
        </p:nvSpPr>
        <p:spPr bwMode="auto">
          <a:xfrm>
            <a:off x="1524000" y="4971327"/>
            <a:ext cx="6948256" cy="728330"/>
          </a:xfrm>
          <a:prstGeom prst="rect">
            <a:avLst/>
          </a:prstGeom>
          <a:solidFill>
            <a:srgbClr val="EEEE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 bwMode="auto">
          <a:xfrm>
            <a:off x="8472264" y="141944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cxnSpLocks/>
          </p:cNvCxnSpPr>
          <p:nvPr/>
        </p:nvCxnSpPr>
        <p:spPr bwMode="auto">
          <a:xfrm>
            <a:off x="8472256" y="230741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cxnSpLocks/>
          </p:cNvCxnSpPr>
          <p:nvPr/>
        </p:nvCxnSpPr>
        <p:spPr bwMode="auto">
          <a:xfrm>
            <a:off x="8472256" y="319538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cxnSpLocks/>
          </p:cNvCxnSpPr>
          <p:nvPr/>
        </p:nvCxnSpPr>
        <p:spPr bwMode="auto">
          <a:xfrm>
            <a:off x="8472256" y="408143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</p:cNvCxnSpPr>
          <p:nvPr/>
        </p:nvCxnSpPr>
        <p:spPr bwMode="auto">
          <a:xfrm>
            <a:off x="8472256" y="4971327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>
            <a:spLocks/>
          </p:cNvSpPr>
          <p:nvPr/>
        </p:nvSpPr>
        <p:spPr bwMode="auto">
          <a:xfrm>
            <a:off x="1550210" y="1556792"/>
            <a:ext cx="9217024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Geometries and in-operation Assessment 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Strategy	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Simulations Package Results 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HRMT-HED – Experiment Results part 1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  <a:defRPr/>
            </a:pPr>
            <a:r>
              <a:rPr lang="en-GB" sz="2400" dirty="0">
                <a:solidFill>
                  <a:srgbClr val="4D4D4D"/>
                </a:solidFill>
              </a:rPr>
              <a:t>Conclusions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97C0C957-830B-4B5E-9898-5293FCB4FA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752" y="1074264"/>
            <a:ext cx="3460566" cy="221190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0004DF-5484-479F-BD40-4B842366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TCDS Blocks [</a:t>
            </a:r>
            <a:r>
              <a:rPr lang="en-US" b="1" dirty="0"/>
              <a:t>9</a:t>
            </a:r>
            <a:r>
              <a:rPr lang="en-US" b="1" baseline="30000" dirty="0"/>
              <a:t>th</a:t>
            </a:r>
            <a:r>
              <a:rPr lang="en-US" b="1" dirty="0"/>
              <a:t> block </a:t>
            </a:r>
            <a:r>
              <a:rPr lang="en-US" dirty="0"/>
              <a:t>– 1</a:t>
            </a:r>
            <a:r>
              <a:rPr lang="en-US" baseline="30000" dirty="0"/>
              <a:t>st</a:t>
            </a:r>
            <a:r>
              <a:rPr lang="en-US" dirty="0"/>
              <a:t> layer </a:t>
            </a:r>
            <a:r>
              <a:rPr lang="en-US" sz="3600" dirty="0"/>
              <a:t>┴ or // beam]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33A00-FEEB-44FB-86D6-2375EA49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770BC-FC43-44D3-9B1C-8E92B07A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20</a:t>
            </a:fld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D52A33D-3E23-4637-A136-97EFD4CC748A}"/>
              </a:ext>
            </a:extLst>
          </p:cNvPr>
          <p:cNvGrpSpPr/>
          <p:nvPr/>
        </p:nvGrpSpPr>
        <p:grpSpPr>
          <a:xfrm>
            <a:off x="2860" y="1023155"/>
            <a:ext cx="9370943" cy="2881316"/>
            <a:chOff x="2860" y="1023155"/>
            <a:chExt cx="9370943" cy="2881316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8F47758-8687-4CB0-8F9F-0ADA27989F2D}"/>
                </a:ext>
              </a:extLst>
            </p:cNvPr>
            <p:cNvSpPr txBox="1"/>
            <p:nvPr/>
          </p:nvSpPr>
          <p:spPr>
            <a:xfrm>
              <a:off x="123123" y="1023155"/>
              <a:ext cx="925068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</a:lstStyle>
            <a:p>
              <a:r>
                <a:rPr lang="en-US" dirty="0"/>
                <a:t>Temperature field [C] - </a:t>
              </a:r>
              <a:r>
                <a:rPr lang="en-US" sz="1200" dirty="0"/>
                <a:t>(┴ beam) </a:t>
              </a:r>
              <a:endParaRPr lang="en-GB" sz="1200" dirty="0"/>
            </a:p>
            <a:p>
              <a:endParaRPr lang="en-GB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BC519D9-E445-41E2-BB16-69E65275CDFA}"/>
                </a:ext>
              </a:extLst>
            </p:cNvPr>
            <p:cNvGrpSpPr/>
            <p:nvPr/>
          </p:nvGrpSpPr>
          <p:grpSpPr>
            <a:xfrm>
              <a:off x="2860" y="3095859"/>
              <a:ext cx="985600" cy="808612"/>
              <a:chOff x="301230" y="5476689"/>
              <a:chExt cx="985600" cy="808612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619645F3-68F1-4801-828E-B4F5C6C74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10780" y="5643897"/>
                <a:ext cx="976050" cy="641404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3135B62-CBF1-49FF-8F4C-33FE42ED4C7E}"/>
                  </a:ext>
                </a:extLst>
              </p:cNvPr>
              <p:cNvSpPr txBox="1"/>
              <p:nvPr/>
            </p:nvSpPr>
            <p:spPr>
              <a:xfrm>
                <a:off x="301230" y="5901013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7346380-8B95-4726-9D98-09B1E2E6AB99}"/>
                  </a:ext>
                </a:extLst>
              </p:cNvPr>
              <p:cNvSpPr txBox="1"/>
              <p:nvPr/>
            </p:nvSpPr>
            <p:spPr>
              <a:xfrm>
                <a:off x="642404" y="5476689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BE37FFE-4C6A-4511-98F2-E271127206D1}"/>
              </a:ext>
            </a:extLst>
          </p:cNvPr>
          <p:cNvGrpSpPr/>
          <p:nvPr/>
        </p:nvGrpSpPr>
        <p:grpSpPr>
          <a:xfrm>
            <a:off x="4655840" y="1189183"/>
            <a:ext cx="7918643" cy="3209375"/>
            <a:chOff x="4655840" y="1189183"/>
            <a:chExt cx="7918643" cy="320937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F311801-76BE-4015-BD5A-C22BD409B0B0}"/>
                </a:ext>
              </a:extLst>
            </p:cNvPr>
            <p:cNvGrpSpPr/>
            <p:nvPr/>
          </p:nvGrpSpPr>
          <p:grpSpPr>
            <a:xfrm>
              <a:off x="4655840" y="1189183"/>
              <a:ext cx="7918643" cy="2407730"/>
              <a:chOff x="1062398" y="1134045"/>
              <a:chExt cx="11279965" cy="4523132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638886-EFDC-4813-BAB3-501DF6838AF8}"/>
                  </a:ext>
                </a:extLst>
              </p:cNvPr>
              <p:cNvSpPr txBox="1"/>
              <p:nvPr/>
            </p:nvSpPr>
            <p:spPr>
              <a:xfrm>
                <a:off x="5625296" y="1841155"/>
                <a:ext cx="6717067" cy="38160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1" dirty="0"/>
                  <a:t>Note: </a:t>
                </a:r>
              </a:p>
              <a:p>
                <a:r>
                  <a:rPr lang="en-GB" b="1" dirty="0">
                    <a:sym typeface="Wingdings" panose="05000000000000000000" pitchFamily="2" charset="2"/>
                  </a:rPr>
                  <a:t> </a:t>
                </a:r>
                <a:r>
                  <a:rPr lang="en-US" b="1" dirty="0"/>
                  <a:t>Possible due to tractions ┴ fibers. </a:t>
                </a:r>
                <a:br>
                  <a:rPr lang="en-US" b="1" dirty="0"/>
                </a:br>
                <a:r>
                  <a:rPr lang="en-US" b="1" dirty="0"/>
                  <a:t>Very localized in the entrance/</a:t>
                </a:r>
                <a:r>
                  <a:rPr lang="en-US" b="1" u="sng" dirty="0"/>
                  <a:t>exit</a:t>
                </a:r>
                <a:r>
                  <a:rPr lang="en-US" b="1" dirty="0"/>
                  <a:t> face</a:t>
                </a:r>
              </a:p>
              <a:p>
                <a:endParaRPr lang="en-GB" b="1" dirty="0"/>
              </a:p>
              <a:p>
                <a:endParaRPr lang="en-GB" b="1" dirty="0"/>
              </a:p>
              <a:p>
                <a:r>
                  <a:rPr lang="en-GB" b="1" dirty="0"/>
                  <a:t>Possible damage at entrance/exit face.</a:t>
                </a:r>
              </a:p>
              <a:p>
                <a:r>
                  <a:rPr lang="en-GB" b="1" dirty="0"/>
                  <a:t>Very localized on the edge 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04D166D-AC40-4630-8C1C-298841A1D412}"/>
                  </a:ext>
                </a:extLst>
              </p:cNvPr>
              <p:cNvSpPr txBox="1"/>
              <p:nvPr/>
            </p:nvSpPr>
            <p:spPr>
              <a:xfrm>
                <a:off x="1062398" y="1134045"/>
                <a:ext cx="6898509" cy="39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Damage according to Max. stress criterion - (┴ beam) </a:t>
                </a:r>
                <a:endParaRPr lang="en-GB" sz="1200" dirty="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83CC886-53E9-4A44-A5B7-D1D9BAB7C3FD}"/>
                </a:ext>
              </a:extLst>
            </p:cNvPr>
            <p:cNvGrpSpPr/>
            <p:nvPr/>
          </p:nvGrpSpPr>
          <p:grpSpPr>
            <a:xfrm>
              <a:off x="6057689" y="3670951"/>
              <a:ext cx="1020390" cy="727607"/>
              <a:chOff x="1728582" y="5530132"/>
              <a:chExt cx="1020390" cy="727607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412C3071-D235-43F0-88D2-3848102C46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72922" y="5616335"/>
                <a:ext cx="976050" cy="641404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2ED086F-ACCE-4A41-95B7-CF302F37A9D4}"/>
                  </a:ext>
                </a:extLst>
              </p:cNvPr>
              <p:cNvSpPr txBox="1"/>
              <p:nvPr/>
            </p:nvSpPr>
            <p:spPr>
              <a:xfrm>
                <a:off x="1728582" y="5817864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9F7FCFF-19DF-4EE4-9189-1824F263C9B8}"/>
                  </a:ext>
                </a:extLst>
              </p:cNvPr>
              <p:cNvSpPr txBox="1"/>
              <p:nvPr/>
            </p:nvSpPr>
            <p:spPr>
              <a:xfrm>
                <a:off x="2057082" y="5530132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72389D8-81AF-420F-8531-072F4575570B}"/>
              </a:ext>
            </a:extLst>
          </p:cNvPr>
          <p:cNvGrpSpPr/>
          <p:nvPr/>
        </p:nvGrpSpPr>
        <p:grpSpPr>
          <a:xfrm>
            <a:off x="6544586" y="3840605"/>
            <a:ext cx="5309808" cy="2948236"/>
            <a:chOff x="6544586" y="3840605"/>
            <a:chExt cx="5309808" cy="2948236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FFAFD10-BF45-44FE-9765-EA23B66EE5A9}"/>
                </a:ext>
              </a:extLst>
            </p:cNvPr>
            <p:cNvGrpSpPr/>
            <p:nvPr/>
          </p:nvGrpSpPr>
          <p:grpSpPr>
            <a:xfrm>
              <a:off x="7413174" y="3840605"/>
              <a:ext cx="4441220" cy="2948236"/>
              <a:chOff x="301229" y="1018809"/>
              <a:chExt cx="5821141" cy="5451283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AD97F3A-DF0E-4092-94FF-9E4626456050}"/>
                  </a:ext>
                </a:extLst>
              </p:cNvPr>
              <p:cNvSpPr txBox="1"/>
              <p:nvPr/>
            </p:nvSpPr>
            <p:spPr>
              <a:xfrm>
                <a:off x="1027344" y="1018809"/>
                <a:ext cx="5095026" cy="646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/>
                </a:lvl1pPr>
              </a:lstStyle>
              <a:p>
                <a:r>
                  <a:rPr lang="en-US" dirty="0"/>
                  <a:t>Damage according to Max. stress criterion – (// beam) </a:t>
                </a:r>
                <a:endParaRPr lang="en-GB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AB019CC-7AD1-43B5-BDC1-B64D8B7B15E0}"/>
                  </a:ext>
                </a:extLst>
              </p:cNvPr>
              <p:cNvSpPr txBox="1"/>
              <p:nvPr/>
            </p:nvSpPr>
            <p:spPr>
              <a:xfrm>
                <a:off x="301229" y="5901013"/>
                <a:ext cx="242128" cy="569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GB" sz="1400" dirty="0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A506F48-C786-4663-8CF0-8598F3CD44A4}"/>
                </a:ext>
              </a:extLst>
            </p:cNvPr>
            <p:cNvGrpSpPr/>
            <p:nvPr/>
          </p:nvGrpSpPr>
          <p:grpSpPr>
            <a:xfrm>
              <a:off x="6544586" y="5883769"/>
              <a:ext cx="981645" cy="795293"/>
              <a:chOff x="301230" y="5476689"/>
              <a:chExt cx="981645" cy="795293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4B8C2FCD-9BF4-4883-AF20-2984546368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6825" y="5630578"/>
                <a:ext cx="976050" cy="641404"/>
              </a:xfrm>
              <a:prstGeom prst="rect">
                <a:avLst/>
              </a:prstGeom>
            </p:spPr>
          </p:pic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2217690-B07F-4EE8-A63A-963171289B0D}"/>
                  </a:ext>
                </a:extLst>
              </p:cNvPr>
              <p:cNvSpPr txBox="1"/>
              <p:nvPr/>
            </p:nvSpPr>
            <p:spPr>
              <a:xfrm>
                <a:off x="301230" y="5901013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95D2356-981D-46BC-A4C2-09007AD9FDFC}"/>
                  </a:ext>
                </a:extLst>
              </p:cNvPr>
              <p:cNvSpPr txBox="1"/>
              <p:nvPr/>
            </p:nvSpPr>
            <p:spPr>
              <a:xfrm>
                <a:off x="642404" y="5476689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7D7604A-BFE7-4143-AA9F-3828197DC334}"/>
              </a:ext>
            </a:extLst>
          </p:cNvPr>
          <p:cNvGrpSpPr/>
          <p:nvPr/>
        </p:nvGrpSpPr>
        <p:grpSpPr>
          <a:xfrm>
            <a:off x="147978" y="3680702"/>
            <a:ext cx="6039584" cy="3105163"/>
            <a:chOff x="147978" y="3680702"/>
            <a:chExt cx="6039584" cy="3105163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49B9110D-A2A4-4217-A60A-5EAF3993186E}"/>
                </a:ext>
              </a:extLst>
            </p:cNvPr>
            <p:cNvGrpSpPr/>
            <p:nvPr/>
          </p:nvGrpSpPr>
          <p:grpSpPr>
            <a:xfrm>
              <a:off x="163979" y="4195720"/>
              <a:ext cx="3557256" cy="2590145"/>
              <a:chOff x="459864" y="1331679"/>
              <a:chExt cx="5472608" cy="3351234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D8483718-DA82-4C49-B9A9-9948003EFD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59864" y="1331679"/>
                <a:ext cx="5472608" cy="3351234"/>
              </a:xfrm>
              <a:prstGeom prst="rect">
                <a:avLst/>
              </a:prstGeom>
            </p:spPr>
          </p:pic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AC3D23DD-9F57-4CBA-A8A7-33752F4E85AC}"/>
                  </a:ext>
                </a:extLst>
              </p:cNvPr>
              <p:cNvSpPr/>
              <p:nvPr/>
            </p:nvSpPr>
            <p:spPr bwMode="auto">
              <a:xfrm>
                <a:off x="2627784" y="4509120"/>
                <a:ext cx="72008" cy="72008"/>
              </a:xfrm>
              <a:prstGeom prst="ellipse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4A2B5F67-B221-4E89-87DC-8B3604AB7E77}"/>
                  </a:ext>
                </a:extLst>
              </p:cNvPr>
              <p:cNvSpPr/>
              <p:nvPr/>
            </p:nvSpPr>
            <p:spPr bwMode="auto">
              <a:xfrm>
                <a:off x="3118852" y="4419831"/>
                <a:ext cx="72008" cy="72008"/>
              </a:xfrm>
              <a:prstGeom prst="ellipse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48786D3C-6CCE-4ED0-97BE-721CEDA5D304}"/>
                </a:ext>
              </a:extLst>
            </p:cNvPr>
            <p:cNvGrpSpPr/>
            <p:nvPr/>
          </p:nvGrpSpPr>
          <p:grpSpPr>
            <a:xfrm>
              <a:off x="147978" y="3680702"/>
              <a:ext cx="4455384" cy="883397"/>
              <a:chOff x="147978" y="3680702"/>
              <a:chExt cx="4455384" cy="883397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CB05EF8-0F5A-48FA-9A52-F82A7A1D9676}"/>
                  </a:ext>
                </a:extLst>
              </p:cNvPr>
              <p:cNvSpPr txBox="1"/>
              <p:nvPr/>
            </p:nvSpPr>
            <p:spPr>
              <a:xfrm>
                <a:off x="147978" y="3874930"/>
                <a:ext cx="38303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Stress in the vertical direction (y) [Pa] - (┴ beam) </a:t>
                </a:r>
                <a:endParaRPr lang="en-GB" sz="1200" dirty="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C972E8A-9C7D-4B0F-A6AA-CE2501D6D99F}"/>
                  </a:ext>
                </a:extLst>
              </p:cNvPr>
              <p:cNvGrpSpPr/>
              <p:nvPr/>
            </p:nvGrpSpPr>
            <p:grpSpPr>
              <a:xfrm>
                <a:off x="3623341" y="3680702"/>
                <a:ext cx="980021" cy="883397"/>
                <a:chOff x="3912161" y="3123127"/>
                <a:chExt cx="980021" cy="883397"/>
              </a:xfrm>
            </p:grpSpPr>
            <p:pic>
              <p:nvPicPr>
                <p:cNvPr id="39" name="Picture 38">
                  <a:extLst>
                    <a:ext uri="{FF2B5EF4-FFF2-40B4-BE49-F238E27FC236}">
                      <a16:creationId xmlns:a16="http://schemas.microsoft.com/office/drawing/2014/main" id="{4342D66A-6796-4EB4-8F7F-FEE324FC8C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3916132" y="3365120"/>
                  <a:ext cx="976050" cy="641404"/>
                </a:xfrm>
                <a:prstGeom prst="rect">
                  <a:avLst/>
                </a:prstGeom>
              </p:spPr>
            </p:pic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A28ABB2B-A346-4E74-8D75-055F5B73151D}"/>
                    </a:ext>
                  </a:extLst>
                </p:cNvPr>
                <p:cNvSpPr txBox="1"/>
                <p:nvPr/>
              </p:nvSpPr>
              <p:spPr>
                <a:xfrm>
                  <a:off x="3912161" y="3534524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X</a:t>
                  </a:r>
                  <a:endParaRPr lang="en-GB" sz="1400" dirty="0"/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CAC84EAC-5837-4FBE-ABEB-BD44C2079ABE}"/>
                    </a:ext>
                  </a:extLst>
                </p:cNvPr>
                <p:cNvSpPr txBox="1"/>
                <p:nvPr/>
              </p:nvSpPr>
              <p:spPr>
                <a:xfrm>
                  <a:off x="4272235" y="3123127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Y</a:t>
                  </a:r>
                  <a:endParaRPr lang="en-GB" sz="1400" dirty="0"/>
                </a:p>
              </p:txBody>
            </p:sp>
          </p:grpSp>
        </p:grpSp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BFCA4CFA-AAA9-4194-815E-05550EF56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35958" y="4744139"/>
              <a:ext cx="2551604" cy="2035384"/>
            </a:xfrm>
            <a:prstGeom prst="rect">
              <a:avLst/>
            </a:prstGeom>
          </p:spPr>
        </p:pic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B0F46E6A-44FD-425F-854C-6F697F1246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5490" y="1415664"/>
            <a:ext cx="3277357" cy="2980287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277FA5B8-20CC-438E-A042-02B573D24E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32219" y="4120229"/>
            <a:ext cx="3887234" cy="255883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D3F3DA5-8186-4E53-8A52-DCDCBAE4255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9886965" y="3486928"/>
            <a:ext cx="371475" cy="32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7880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004DF-5484-479F-BD40-4B842366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TCDS Blocks [</a:t>
            </a:r>
            <a:r>
              <a:rPr lang="en-US" b="1" dirty="0"/>
              <a:t>19</a:t>
            </a:r>
            <a:r>
              <a:rPr lang="en-US" b="1" baseline="30000" dirty="0"/>
              <a:t>th</a:t>
            </a:r>
            <a:r>
              <a:rPr lang="en-US" b="1" dirty="0"/>
              <a:t>  block </a:t>
            </a:r>
            <a:r>
              <a:rPr lang="en-US" dirty="0"/>
              <a:t>– C2020</a:t>
            </a:r>
            <a:r>
              <a:rPr lang="en-US" sz="3600" dirty="0"/>
              <a:t>]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33A00-FEEB-44FB-86D6-2375EA49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770BC-FC43-44D3-9B1C-8E92B07A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21</a:t>
            </a:fld>
            <a:endParaRPr lang="en-US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D52A33D-3E23-4637-A136-97EFD4CC748A}"/>
              </a:ext>
            </a:extLst>
          </p:cNvPr>
          <p:cNvGrpSpPr/>
          <p:nvPr/>
        </p:nvGrpSpPr>
        <p:grpSpPr>
          <a:xfrm>
            <a:off x="2860" y="1023155"/>
            <a:ext cx="9370943" cy="2867997"/>
            <a:chOff x="2860" y="1023155"/>
            <a:chExt cx="9370943" cy="2867997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8F47758-8687-4CB0-8F9F-0ADA27989F2D}"/>
                </a:ext>
              </a:extLst>
            </p:cNvPr>
            <p:cNvSpPr txBox="1"/>
            <p:nvPr/>
          </p:nvSpPr>
          <p:spPr>
            <a:xfrm>
              <a:off x="123123" y="1023155"/>
              <a:ext cx="925068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</a:lstStyle>
            <a:p>
              <a:r>
                <a:rPr lang="en-US" dirty="0"/>
                <a:t>Temperature field [C] </a:t>
              </a:r>
              <a:endParaRPr lang="en-GB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BC519D9-E445-41E2-BB16-69E65275CDFA}"/>
                </a:ext>
              </a:extLst>
            </p:cNvPr>
            <p:cNvGrpSpPr/>
            <p:nvPr/>
          </p:nvGrpSpPr>
          <p:grpSpPr>
            <a:xfrm>
              <a:off x="2860" y="3095859"/>
              <a:ext cx="981645" cy="795293"/>
              <a:chOff x="301230" y="5476689"/>
              <a:chExt cx="981645" cy="795293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619645F3-68F1-4801-828E-B4F5C6C74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06825" y="5630578"/>
                <a:ext cx="976050" cy="641404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3135B62-CBF1-49FF-8F4C-33FE42ED4C7E}"/>
                  </a:ext>
                </a:extLst>
              </p:cNvPr>
              <p:cNvSpPr txBox="1"/>
              <p:nvPr/>
            </p:nvSpPr>
            <p:spPr>
              <a:xfrm>
                <a:off x="301230" y="5901013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7346380-8B95-4726-9D98-09B1E2E6AB99}"/>
                  </a:ext>
                </a:extLst>
              </p:cNvPr>
              <p:cNvSpPr txBox="1"/>
              <p:nvPr/>
            </p:nvSpPr>
            <p:spPr>
              <a:xfrm>
                <a:off x="642404" y="5476689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</p:grpSp>
      </p:grpSp>
      <p:pic>
        <p:nvPicPr>
          <p:cNvPr id="45" name="Picture 44">
            <a:extLst>
              <a:ext uri="{FF2B5EF4-FFF2-40B4-BE49-F238E27FC236}">
                <a16:creationId xmlns:a16="http://schemas.microsoft.com/office/drawing/2014/main" id="{D3DD1AF6-A304-4517-B0EC-56620D65E4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6294" y="1277957"/>
            <a:ext cx="2628798" cy="2391115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2FB13A6-56B0-48EA-BBC1-81867133960F}"/>
              </a:ext>
            </a:extLst>
          </p:cNvPr>
          <p:cNvGrpSpPr/>
          <p:nvPr/>
        </p:nvGrpSpPr>
        <p:grpSpPr>
          <a:xfrm>
            <a:off x="87670" y="3786224"/>
            <a:ext cx="7017032" cy="3009719"/>
            <a:chOff x="87670" y="3786224"/>
            <a:chExt cx="7017032" cy="3009719"/>
          </a:xfrm>
        </p:grpSpPr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8B29DCE6-837D-41F7-B7CF-2780B31044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757"/>
            <a:stretch/>
          </p:blipFill>
          <p:spPr>
            <a:xfrm>
              <a:off x="388406" y="4185046"/>
              <a:ext cx="3609332" cy="2610897"/>
            </a:xfrm>
            <a:prstGeom prst="rect">
              <a:avLst/>
            </a:prstGeom>
          </p:spPr>
        </p:pic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48786D3C-6CCE-4ED0-97BE-721CEDA5D304}"/>
                </a:ext>
              </a:extLst>
            </p:cNvPr>
            <p:cNvGrpSpPr/>
            <p:nvPr/>
          </p:nvGrpSpPr>
          <p:grpSpPr>
            <a:xfrm>
              <a:off x="87670" y="3786224"/>
              <a:ext cx="4041245" cy="1108505"/>
              <a:chOff x="80677" y="3792626"/>
              <a:chExt cx="4041245" cy="1108505"/>
            </a:xfrm>
          </p:grpSpPr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CB05EF8-0F5A-48FA-9A52-F82A7A1D9676}"/>
                  </a:ext>
                </a:extLst>
              </p:cNvPr>
              <p:cNvSpPr txBox="1"/>
              <p:nvPr/>
            </p:nvSpPr>
            <p:spPr>
              <a:xfrm>
                <a:off x="416256" y="3792626"/>
                <a:ext cx="37056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Maximum principal stresses [Pa] </a:t>
                </a:r>
                <a:endParaRPr lang="en-GB" sz="1200" dirty="0"/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C972E8A-9C7D-4B0F-A6AA-CE2501D6D99F}"/>
                  </a:ext>
                </a:extLst>
              </p:cNvPr>
              <p:cNvGrpSpPr/>
              <p:nvPr/>
            </p:nvGrpSpPr>
            <p:grpSpPr>
              <a:xfrm>
                <a:off x="80677" y="4139051"/>
                <a:ext cx="976050" cy="762080"/>
                <a:chOff x="369497" y="3581476"/>
                <a:chExt cx="976050" cy="762080"/>
              </a:xfrm>
            </p:grpSpPr>
            <p:pic>
              <p:nvPicPr>
                <p:cNvPr id="39" name="Picture 38">
                  <a:extLst>
                    <a:ext uri="{FF2B5EF4-FFF2-40B4-BE49-F238E27FC236}">
                      <a16:creationId xmlns:a16="http://schemas.microsoft.com/office/drawing/2014/main" id="{4342D66A-6796-4EB4-8F7F-FEE324FC8CA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369497" y="3702152"/>
                  <a:ext cx="976050" cy="641404"/>
                </a:xfrm>
                <a:prstGeom prst="rect">
                  <a:avLst/>
                </a:prstGeom>
              </p:spPr>
            </p:pic>
            <p:sp>
              <p:nvSpPr>
                <p:cNvPr id="40" name="TextBox 39">
                  <a:extLst>
                    <a:ext uri="{FF2B5EF4-FFF2-40B4-BE49-F238E27FC236}">
                      <a16:creationId xmlns:a16="http://schemas.microsoft.com/office/drawing/2014/main" id="{A28ABB2B-A346-4E74-8D75-055F5B73151D}"/>
                    </a:ext>
                  </a:extLst>
                </p:cNvPr>
                <p:cNvSpPr txBox="1"/>
                <p:nvPr/>
              </p:nvSpPr>
              <p:spPr>
                <a:xfrm>
                  <a:off x="379931" y="3917255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X</a:t>
                  </a:r>
                  <a:endParaRPr lang="en-GB" sz="1400" dirty="0"/>
                </a:p>
              </p:txBody>
            </p:sp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CAC84EAC-5837-4FBE-ABEB-BD44C2079ABE}"/>
                    </a:ext>
                  </a:extLst>
                </p:cNvPr>
                <p:cNvSpPr txBox="1"/>
                <p:nvPr/>
              </p:nvSpPr>
              <p:spPr>
                <a:xfrm>
                  <a:off x="705076" y="3581476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Y</a:t>
                  </a:r>
                  <a:endParaRPr lang="en-GB" sz="1400" dirty="0"/>
                </a:p>
              </p:txBody>
            </p:sp>
          </p:grpSp>
        </p:grpSp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30980A15-C186-4634-AEE5-74F93CCFF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86916" y="4681882"/>
              <a:ext cx="3117786" cy="2106596"/>
            </a:xfrm>
            <a:prstGeom prst="rect">
              <a:avLst/>
            </a:prstGeom>
          </p:spPr>
        </p:pic>
      </p:grpSp>
      <p:pic>
        <p:nvPicPr>
          <p:cNvPr id="48" name="Picture 47">
            <a:extLst>
              <a:ext uri="{FF2B5EF4-FFF2-40B4-BE49-F238E27FC236}">
                <a16:creationId xmlns:a16="http://schemas.microsoft.com/office/drawing/2014/main" id="{5FAEBF7D-3839-4C04-A24D-D78B4392EF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98401" y="1280831"/>
            <a:ext cx="3515594" cy="3325469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4C8ABA1-7392-4AF9-89E8-11D123630E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86542" y="2471599"/>
            <a:ext cx="3117787" cy="2109530"/>
          </a:xfrm>
          <a:prstGeom prst="rect">
            <a:avLst/>
          </a:prstGeom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9B57C07F-C14A-44A7-B482-CDEC59A97389}"/>
              </a:ext>
            </a:extLst>
          </p:cNvPr>
          <p:cNvSpPr txBox="1"/>
          <p:nvPr/>
        </p:nvSpPr>
        <p:spPr>
          <a:xfrm>
            <a:off x="9020864" y="258517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Section</a:t>
            </a:r>
            <a:endParaRPr lang="en-GB" dirty="0"/>
          </a:p>
        </p:txBody>
      </p:sp>
      <p:sp>
        <p:nvSpPr>
          <p:cNvPr id="53" name="Arrow: Right 52">
            <a:extLst>
              <a:ext uri="{FF2B5EF4-FFF2-40B4-BE49-F238E27FC236}">
                <a16:creationId xmlns:a16="http://schemas.microsoft.com/office/drawing/2014/main" id="{F4E02863-C3DB-4E77-9A1C-975FAEEF8C90}"/>
              </a:ext>
            </a:extLst>
          </p:cNvPr>
          <p:cNvSpPr/>
          <p:nvPr/>
        </p:nvSpPr>
        <p:spPr bwMode="auto">
          <a:xfrm rot="21141902">
            <a:off x="8633180" y="4155350"/>
            <a:ext cx="504056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B5A9F874-7569-44B3-8EAB-4CD17D880EAF}"/>
              </a:ext>
            </a:extLst>
          </p:cNvPr>
          <p:cNvSpPr/>
          <p:nvPr/>
        </p:nvSpPr>
        <p:spPr bwMode="auto">
          <a:xfrm rot="10312523">
            <a:off x="11516723" y="3705308"/>
            <a:ext cx="504056" cy="2880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97FFFAF-5B16-4318-BC08-DCD68FD7C0AE}"/>
              </a:ext>
            </a:extLst>
          </p:cNvPr>
          <p:cNvSpPr txBox="1"/>
          <p:nvPr/>
        </p:nvSpPr>
        <p:spPr>
          <a:xfrm>
            <a:off x="4876402" y="1065298"/>
            <a:ext cx="48576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Christensen failure criterion [-]</a:t>
            </a:r>
            <a:endParaRPr lang="en-GB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154C2A8-E889-4F88-A5F4-1472597AFB8D}"/>
              </a:ext>
            </a:extLst>
          </p:cNvPr>
          <p:cNvSpPr txBox="1"/>
          <p:nvPr/>
        </p:nvSpPr>
        <p:spPr>
          <a:xfrm>
            <a:off x="9084056" y="4580718"/>
            <a:ext cx="2988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Note: values higher than one means failure</a:t>
            </a:r>
            <a:endParaRPr lang="en-GB" dirty="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88EC3B2D-040E-446E-8449-924873903F81}"/>
              </a:ext>
            </a:extLst>
          </p:cNvPr>
          <p:cNvSpPr txBox="1"/>
          <p:nvPr/>
        </p:nvSpPr>
        <p:spPr>
          <a:xfrm>
            <a:off x="9008600" y="1295925"/>
            <a:ext cx="31930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Christensen with 25MPa of traction limit gives a SF of 1.25. in this case we can expect a block failure.  </a:t>
            </a:r>
            <a:endParaRPr lang="en-GB" sz="1400" dirty="0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56E76C2-E70C-4A54-A4D4-69E8DB663380}"/>
              </a:ext>
            </a:extLst>
          </p:cNvPr>
          <p:cNvGrpSpPr/>
          <p:nvPr/>
        </p:nvGrpSpPr>
        <p:grpSpPr>
          <a:xfrm>
            <a:off x="4386792" y="3570450"/>
            <a:ext cx="1003574" cy="832380"/>
            <a:chOff x="3021062" y="5386684"/>
            <a:chExt cx="1003574" cy="832380"/>
          </a:xfrm>
        </p:grpSpPr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D002E68-FAE1-4852-8476-E8F4F4491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021062" y="5445224"/>
              <a:ext cx="1003574" cy="773840"/>
            </a:xfrm>
            <a:prstGeom prst="rect">
              <a:avLst/>
            </a:prstGeom>
          </p:spPr>
        </p:pic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281F0D4A-A52E-4E9D-B7B1-F8F19CCD78FF}"/>
                </a:ext>
              </a:extLst>
            </p:cNvPr>
            <p:cNvSpPr txBox="1"/>
            <p:nvPr/>
          </p:nvSpPr>
          <p:spPr>
            <a:xfrm>
              <a:off x="3055803" y="5735057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X</a:t>
              </a:r>
              <a:endParaRPr lang="en-GB" sz="1200" dirty="0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419C014-5395-43DE-9BDC-6291A6DA3F88}"/>
                </a:ext>
              </a:extLst>
            </p:cNvPr>
            <p:cNvSpPr txBox="1"/>
            <p:nvPr/>
          </p:nvSpPr>
          <p:spPr>
            <a:xfrm>
              <a:off x="3437356" y="5386684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Y</a:t>
              </a:r>
              <a:endParaRPr lang="en-GB" sz="1200" dirty="0"/>
            </a:p>
          </p:txBody>
        </p:sp>
      </p:grpSp>
      <p:sp>
        <p:nvSpPr>
          <p:cNvPr id="62" name="TextBox 61">
            <a:extLst>
              <a:ext uri="{FF2B5EF4-FFF2-40B4-BE49-F238E27FC236}">
                <a16:creationId xmlns:a16="http://schemas.microsoft.com/office/drawing/2014/main" id="{B1F06846-B280-4B58-857C-7010CC8CB963}"/>
              </a:ext>
            </a:extLst>
          </p:cNvPr>
          <p:cNvSpPr txBox="1"/>
          <p:nvPr/>
        </p:nvSpPr>
        <p:spPr>
          <a:xfrm>
            <a:off x="7983366" y="5749768"/>
            <a:ext cx="35155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Christensen criterion implemented Mersen material properties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7064576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TCDS summary</a:t>
            </a: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en-GB" smtClean="0"/>
              <a:t>03/06/2022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22</a:t>
            </a:fld>
            <a:endParaRPr lang="en-GB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1720525-8EA2-4D02-97C7-0EFA2F17558A}"/>
              </a:ext>
            </a:extLst>
          </p:cNvPr>
          <p:cNvGraphicFramePr>
            <a:graphicFrameLocks noGrp="1"/>
          </p:cNvGraphicFramePr>
          <p:nvPr/>
        </p:nvGraphicFramePr>
        <p:xfrm>
          <a:off x="1971949" y="3842838"/>
          <a:ext cx="5409355" cy="88368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72852">
                  <a:extLst>
                    <a:ext uri="{9D8B030D-6E8A-4147-A177-3AD203B41FA5}">
                      <a16:colId xmlns:a16="http://schemas.microsoft.com/office/drawing/2014/main" val="364047909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4516071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50842814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43012419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698196315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val="3024201075"/>
                    </a:ext>
                  </a:extLst>
                </a:gridCol>
              </a:tblGrid>
              <a:tr h="7876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</a:rPr>
                        <a:t>Block 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Material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Max temperature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Max. traction [MPa]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Max compression  [MPa]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Christensen failure for brittle [MPa]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9313403"/>
                  </a:ext>
                </a:extLst>
              </a:tr>
              <a:tr h="75013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TCDS block 19</a:t>
                      </a:r>
                      <a:endParaRPr lang="en-GB" sz="8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 2020 (Mersen)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391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20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26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TS_25:1.25; TS_30:0.98; TS_35:0.78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828933"/>
                  </a:ext>
                </a:extLst>
              </a:tr>
              <a:tr h="75013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TCDS block 19</a:t>
                      </a:r>
                      <a:endParaRPr lang="en-GB" sz="8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 2020 (N. Simos)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391.4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11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</a:t>
                      </a:r>
                      <a:endParaRPr lang="en-GB" sz="7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TD_25:0.67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761123"/>
                  </a:ext>
                </a:extLst>
              </a:tr>
              <a:tr h="7876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TCDS block 2</a:t>
                      </a:r>
                      <a:endParaRPr lang="en-GB" sz="8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 2020 (Mersen)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409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22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21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TS_25:0.89, TS_30:0.7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353212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20FD178-7C2A-406E-AD7D-660A6A2B3ED5}"/>
              </a:ext>
            </a:extLst>
          </p:cNvPr>
          <p:cNvGraphicFramePr>
            <a:graphicFrameLocks noGrp="1"/>
          </p:cNvGraphicFramePr>
          <p:nvPr/>
        </p:nvGraphicFramePr>
        <p:xfrm>
          <a:off x="1558951" y="1430447"/>
          <a:ext cx="7797433" cy="944135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442392">
                  <a:extLst>
                    <a:ext uri="{9D8B030D-6E8A-4147-A177-3AD203B41FA5}">
                      <a16:colId xmlns:a16="http://schemas.microsoft.com/office/drawing/2014/main" val="221155452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674018188"/>
                    </a:ext>
                  </a:extLst>
                </a:gridCol>
                <a:gridCol w="778184">
                  <a:extLst>
                    <a:ext uri="{9D8B030D-6E8A-4147-A177-3AD203B41FA5}">
                      <a16:colId xmlns:a16="http://schemas.microsoft.com/office/drawing/2014/main" val="3488225552"/>
                    </a:ext>
                  </a:extLst>
                </a:gridCol>
                <a:gridCol w="1097495">
                  <a:extLst>
                    <a:ext uri="{9D8B030D-6E8A-4147-A177-3AD203B41FA5}">
                      <a16:colId xmlns:a16="http://schemas.microsoft.com/office/drawing/2014/main" val="1515903175"/>
                    </a:ext>
                  </a:extLst>
                </a:gridCol>
                <a:gridCol w="931594">
                  <a:extLst>
                    <a:ext uri="{9D8B030D-6E8A-4147-A177-3AD203B41FA5}">
                      <a16:colId xmlns:a16="http://schemas.microsoft.com/office/drawing/2014/main" val="1809560123"/>
                    </a:ext>
                  </a:extLst>
                </a:gridCol>
                <a:gridCol w="1048044">
                  <a:extLst>
                    <a:ext uri="{9D8B030D-6E8A-4147-A177-3AD203B41FA5}">
                      <a16:colId xmlns:a16="http://schemas.microsoft.com/office/drawing/2014/main" val="298458185"/>
                    </a:ext>
                  </a:extLst>
                </a:gridCol>
                <a:gridCol w="931594">
                  <a:extLst>
                    <a:ext uri="{9D8B030D-6E8A-4147-A177-3AD203B41FA5}">
                      <a16:colId xmlns:a16="http://schemas.microsoft.com/office/drawing/2014/main" val="2854355235"/>
                    </a:ext>
                  </a:extLst>
                </a:gridCol>
                <a:gridCol w="869516">
                  <a:extLst>
                    <a:ext uri="{9D8B030D-6E8A-4147-A177-3AD203B41FA5}">
                      <a16:colId xmlns:a16="http://schemas.microsoft.com/office/drawing/2014/main" val="40520078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189892231"/>
                    </a:ext>
                  </a:extLst>
                </a:gridCol>
                <a:gridCol w="546486">
                  <a:extLst>
                    <a:ext uri="{9D8B030D-6E8A-4147-A177-3AD203B41FA5}">
                      <a16:colId xmlns:a16="http://schemas.microsoft.com/office/drawing/2014/main" val="175707375"/>
                    </a:ext>
                  </a:extLst>
                </a:gridCol>
              </a:tblGrid>
              <a:tr h="507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Block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layer conf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 temp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Interlaminar shear stress[MPa]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 Traction // </a:t>
                      </a:r>
                      <a:r>
                        <a:rPr lang="en-GB" sz="1000" b="1" u="none" strike="noStrike" dirty="0" err="1">
                          <a:effectLst/>
                        </a:rPr>
                        <a:t>fibers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traction ⟂ </a:t>
                      </a:r>
                      <a:r>
                        <a:rPr lang="en-GB" sz="1000" b="1" u="none" strike="noStrike" dirty="0" err="1">
                          <a:effectLst/>
                        </a:rPr>
                        <a:t>fibers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compression ⟂ </a:t>
                      </a:r>
                      <a:r>
                        <a:rPr lang="en-GB" sz="1000" b="1" u="none" strike="noStrike" dirty="0" err="1">
                          <a:effectLst/>
                        </a:rPr>
                        <a:t>fibers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compression // </a:t>
                      </a:r>
                      <a:r>
                        <a:rPr lang="en-GB" sz="1000" b="1" u="none" strike="noStrike" dirty="0" err="1">
                          <a:effectLst/>
                        </a:rPr>
                        <a:t>fibers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Hydrostatic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Inv. safety factor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916433"/>
                  </a:ext>
                </a:extLst>
              </a:tr>
              <a:tr h="206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9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** y/z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1156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3.76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50.2 @1st layer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12@ y+ layers at entrance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-18 @ z+ layers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-23@z+ layers central region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16.5 @z+layers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  <a:endParaRPr lang="en-GB" sz="7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821255"/>
                  </a:ext>
                </a:extLst>
              </a:tr>
              <a:tr h="206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9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** z/y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1169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55.1 @ y+ layer at edge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13@ 1st z+ layer (and y+ layers at entrance)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-18.7@ z+ layers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-22.2 @ z+ layers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16.8 @ z+ layers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  <a:endParaRPr lang="en-GB" sz="7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5318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516898E-AACD-43EC-A1B3-52624CA95454}"/>
              </a:ext>
            </a:extLst>
          </p:cNvPr>
          <p:cNvSpPr txBox="1"/>
          <p:nvPr/>
        </p:nvSpPr>
        <p:spPr>
          <a:xfrm>
            <a:off x="4520671" y="108527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CFC block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BA1EF2-6112-4300-8040-64B4ACA716E6}"/>
              </a:ext>
            </a:extLst>
          </p:cNvPr>
          <p:cNvSpPr txBox="1"/>
          <p:nvPr/>
        </p:nvSpPr>
        <p:spPr bwMode="auto">
          <a:xfrm>
            <a:off x="3644350" y="349300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Graphite C2020</a:t>
            </a:r>
            <a:endParaRPr lang="en-GB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D20D2E-C2D0-4EBB-9DBC-DAC1E87B21ED}"/>
              </a:ext>
            </a:extLst>
          </p:cNvPr>
          <p:cNvGraphicFramePr>
            <a:graphicFrameLocks noGrp="1"/>
          </p:cNvGraphicFramePr>
          <p:nvPr/>
        </p:nvGraphicFramePr>
        <p:xfrm>
          <a:off x="2648463" y="2382277"/>
          <a:ext cx="5511800" cy="57340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170673282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369967283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685369113"/>
                    </a:ext>
                  </a:extLst>
                </a:gridCol>
                <a:gridCol w="1191320">
                  <a:extLst>
                    <a:ext uri="{9D8B030D-6E8A-4147-A177-3AD203B41FA5}">
                      <a16:colId xmlns:a16="http://schemas.microsoft.com/office/drawing/2014/main" val="3639951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Strength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 // </a:t>
                      </a:r>
                      <a:r>
                        <a:rPr lang="en-GB" sz="1100" u="none" strike="noStrike" dirty="0" err="1">
                          <a:effectLst/>
                        </a:rPr>
                        <a:t>fibers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⟂ </a:t>
                      </a:r>
                      <a:r>
                        <a:rPr lang="en-GB" sz="1100" u="none" strike="noStrike" dirty="0" err="1">
                          <a:effectLst/>
                        </a:rPr>
                        <a:t>fiber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069631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B4 (1.4g/cc)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Tensile Strength [</a:t>
                      </a:r>
                      <a:r>
                        <a:rPr lang="en-GB" sz="1100" u="none" strike="noStrike" dirty="0" err="1">
                          <a:effectLst/>
                        </a:rPr>
                        <a:t>Mpa</a:t>
                      </a:r>
                      <a:r>
                        <a:rPr lang="en-GB" sz="1100" u="none" strike="noStrike" dirty="0">
                          <a:effectLst/>
                        </a:rPr>
                        <a:t>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10.3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98490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Comp Strength [MPa]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96*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10743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C979FF3-F547-4DFC-B3A8-36E514A61D74}"/>
              </a:ext>
            </a:extLst>
          </p:cNvPr>
          <p:cNvGraphicFramePr>
            <a:graphicFrameLocks noGrp="1"/>
          </p:cNvGraphicFramePr>
          <p:nvPr/>
        </p:nvGraphicFramePr>
        <p:xfrm>
          <a:off x="2999656" y="4783686"/>
          <a:ext cx="4032448" cy="93934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413208">
                  <a:extLst>
                    <a:ext uri="{9D8B030D-6E8A-4147-A177-3AD203B41FA5}">
                      <a16:colId xmlns:a16="http://schemas.microsoft.com/office/drawing/2014/main" val="1832697250"/>
                    </a:ext>
                  </a:extLst>
                </a:gridCol>
                <a:gridCol w="1827152">
                  <a:extLst>
                    <a:ext uri="{9D8B030D-6E8A-4147-A177-3AD203B41FA5}">
                      <a16:colId xmlns:a16="http://schemas.microsoft.com/office/drawing/2014/main" val="127669612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410145722"/>
                    </a:ext>
                  </a:extLst>
                </a:gridCol>
              </a:tblGrid>
              <a:tr h="1459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 C2020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 Reference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u="none" strike="noStrike" dirty="0">
                          <a:effectLst/>
                        </a:rPr>
                        <a:t> Strength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186689"/>
                  </a:ext>
                </a:extLst>
              </a:tr>
              <a:tr h="138999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Tensile strength [MPa]</a:t>
                      </a:r>
                    </a:p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</a:rPr>
                        <a:t> L. Massidda’s report (2006)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30-40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extLst>
                  <a:ext uri="{0D108BD9-81ED-4DB2-BD59-A6C34878D82A}">
                    <a16:rowId xmlns:a16="http://schemas.microsoft.com/office/drawing/2014/main" val="2219747282"/>
                  </a:ext>
                </a:extLst>
              </a:tr>
              <a:tr h="138999">
                <a:tc vMerge="1"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Mersen data sheet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extLst>
                  <a:ext uri="{0D108BD9-81ED-4DB2-BD59-A6C34878D82A}">
                    <a16:rowId xmlns:a16="http://schemas.microsoft.com/office/drawing/2014/main" val="3791553298"/>
                  </a:ext>
                </a:extLst>
              </a:tr>
              <a:tr h="145949">
                <a:tc vMerge="1"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N. Simos et al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25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extLst>
                  <a:ext uri="{0D108BD9-81ED-4DB2-BD59-A6C34878D82A}">
                    <a16:rowId xmlns:a16="http://schemas.microsoft.com/office/drawing/2014/main" val="3711263531"/>
                  </a:ext>
                </a:extLst>
              </a:tr>
              <a:tr h="138999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Compressive strength [MPa]</a:t>
                      </a: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>
                          <a:effectLst/>
                        </a:rPr>
                        <a:t> L. Massidda’s report (2006)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35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extLst>
                  <a:ext uri="{0D108BD9-81ED-4DB2-BD59-A6C34878D82A}">
                    <a16:rowId xmlns:a16="http://schemas.microsoft.com/office/drawing/2014/main" val="138384704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Mersen data sheet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extLst>
                  <a:ext uri="{0D108BD9-81ED-4DB2-BD59-A6C34878D82A}">
                    <a16:rowId xmlns:a16="http://schemas.microsoft.com/office/drawing/2014/main" val="1092564703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628932C-3266-4BCF-A7CA-50688A31BF91}"/>
              </a:ext>
            </a:extLst>
          </p:cNvPr>
          <p:cNvCxnSpPr/>
          <p:nvPr/>
        </p:nvCxnSpPr>
        <p:spPr bwMode="auto">
          <a:xfrm>
            <a:off x="1524000" y="3451899"/>
            <a:ext cx="90364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8C69319-B714-4046-A147-08F643970068}"/>
              </a:ext>
            </a:extLst>
          </p:cNvPr>
          <p:cNvSpPr txBox="1"/>
          <p:nvPr/>
        </p:nvSpPr>
        <p:spPr>
          <a:xfrm>
            <a:off x="7523788" y="3726271"/>
            <a:ext cx="3059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Note: Graphite materials are considered </a:t>
            </a:r>
            <a:r>
              <a:rPr lang="en-US" sz="1400" b="1" dirty="0"/>
              <a:t>brittle </a:t>
            </a:r>
            <a:r>
              <a:rPr lang="en-US" sz="1400" dirty="0"/>
              <a:t>materials, which means sudden fracture when the maximum strength is reached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E191B1-3CDF-4726-969A-C14AF74C8DD2}"/>
              </a:ext>
            </a:extLst>
          </p:cNvPr>
          <p:cNvSpPr txBox="1"/>
          <p:nvPr/>
        </p:nvSpPr>
        <p:spPr>
          <a:xfrm>
            <a:off x="7256489" y="5409871"/>
            <a:ext cx="2885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ym typeface="Wingdings" panose="05000000000000000000" pitchFamily="2" charset="2"/>
              </a:rPr>
              <a:t> </a:t>
            </a:r>
            <a:r>
              <a:rPr lang="en-US" sz="1400" b="1" dirty="0">
                <a:sym typeface="Wingdings" panose="05000000000000000000" pitchFamily="2" charset="2"/>
              </a:rPr>
              <a:t>No critical failure is expected</a:t>
            </a:r>
            <a:endParaRPr lang="en-GB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649760" y="5742377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However, Christensen criteria with 25MPa of traction limit gives a SF of 1.25. </a:t>
            </a:r>
          </a:p>
          <a:p>
            <a:r>
              <a:rPr lang="en-US" sz="1400" dirty="0"/>
              <a:t>In this case we can expect a block failure (associated with uncertainties on material properties).  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 bwMode="auto">
          <a:xfrm>
            <a:off x="1055440" y="3051243"/>
            <a:ext cx="96125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ym typeface="Wingdings" panose="05000000000000000000" pitchFamily="2" charset="2"/>
              </a:rPr>
              <a:t> The </a:t>
            </a:r>
            <a:r>
              <a:rPr lang="en-US" sz="1400" dirty="0" err="1">
                <a:sym typeface="Wingdings" panose="05000000000000000000" pitchFamily="2" charset="2"/>
              </a:rPr>
              <a:t>CfC</a:t>
            </a:r>
            <a:r>
              <a:rPr lang="en-US" sz="1400" dirty="0">
                <a:sym typeface="Wingdings" panose="05000000000000000000" pitchFamily="2" charset="2"/>
              </a:rPr>
              <a:t> is expected to be </a:t>
            </a:r>
            <a:r>
              <a:rPr lang="en-US" sz="1400" b="1" dirty="0">
                <a:sym typeface="Wingdings" panose="05000000000000000000" pitchFamily="2" charset="2"/>
              </a:rPr>
              <a:t>safe and not trigger operational issues</a:t>
            </a:r>
            <a:r>
              <a:rPr lang="en-US" sz="1400" dirty="0">
                <a:sym typeface="Wingdings" panose="05000000000000000000" pitchFamily="2" charset="2"/>
              </a:rPr>
              <a:t>. Localized damages not propagating </a:t>
            </a:r>
            <a:endParaRPr lang="en-US" sz="1400" b="1" dirty="0">
              <a:sym typeface="Wingdings" panose="05000000000000000000" pitchFamily="2" charset="2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4B98D-953C-4EC6-AF76-0040F9A4F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TCDQ</a:t>
            </a:r>
            <a:r>
              <a:rPr lang="en-US" dirty="0"/>
              <a:t> Numerical model details (CCs)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9EBD90-BB1A-42DB-B67E-6DE3B3F5F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F3F88-397D-4139-BBDD-FB337BF3C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9D5E34-1F1D-49CC-A7BE-0D5EFE347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928" y="1123976"/>
            <a:ext cx="5606945" cy="48928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A9AD1E-1D14-4D91-A676-65D95AD0B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730" y="3450192"/>
            <a:ext cx="4376936" cy="26361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39F5F62-D0EE-43D2-84D5-CDD20352E39D}"/>
              </a:ext>
            </a:extLst>
          </p:cNvPr>
          <p:cNvSpPr/>
          <p:nvPr/>
        </p:nvSpPr>
        <p:spPr>
          <a:xfrm>
            <a:off x="3919321" y="3219506"/>
            <a:ext cx="648072" cy="576065"/>
          </a:xfrm>
          <a:prstGeom prst="round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25A07C-1317-47B4-AB61-09617733CF7F}"/>
              </a:ext>
            </a:extLst>
          </p:cNvPr>
          <p:cNvCxnSpPr>
            <a:cxnSpLocks/>
          </p:cNvCxnSpPr>
          <p:nvPr/>
        </p:nvCxnSpPr>
        <p:spPr>
          <a:xfrm>
            <a:off x="4541497" y="3264953"/>
            <a:ext cx="2104671" cy="331367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D29C91C-E884-4703-B7BC-E5C3D7DCE1D8}"/>
              </a:ext>
            </a:extLst>
          </p:cNvPr>
          <p:cNvCxnSpPr>
            <a:cxnSpLocks/>
          </p:cNvCxnSpPr>
          <p:nvPr/>
        </p:nvCxnSpPr>
        <p:spPr>
          <a:xfrm>
            <a:off x="4544693" y="3760520"/>
            <a:ext cx="2216781" cy="218876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194FB81-A6CF-4EEF-BFED-B268C1EEDC3E}"/>
              </a:ext>
            </a:extLst>
          </p:cNvPr>
          <p:cNvSpPr txBox="1"/>
          <p:nvPr/>
        </p:nvSpPr>
        <p:spPr>
          <a:xfrm>
            <a:off x="6761474" y="1244715"/>
            <a:ext cx="52389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~ 5 M </a:t>
            </a:r>
            <a:r>
              <a:rPr lang="en-US" dirty="0" err="1"/>
              <a:t>DoF</a:t>
            </a:r>
            <a:r>
              <a:rPr lang="en-US" dirty="0"/>
              <a:t>. 1st order elements. Full integration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Local refinement at free surfaces and edges. Characteristic element size ~ 70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Time step 0.9 Courant N ~ 1ns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Simulation time 0.4ms</a:t>
            </a:r>
            <a:r>
              <a:rPr lang="en-US" dirty="0">
                <a:sym typeface="Wingdings" panose="05000000000000000000" pitchFamily="2" charset="2"/>
              </a:rPr>
              <a:t> enough time to capture wave reflections 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B4B7E4-5F27-45EA-A466-8839E33365E3}"/>
              </a:ext>
            </a:extLst>
          </p:cNvPr>
          <p:cNvGrpSpPr/>
          <p:nvPr/>
        </p:nvGrpSpPr>
        <p:grpSpPr>
          <a:xfrm>
            <a:off x="2207568" y="5810368"/>
            <a:ext cx="277688" cy="339178"/>
            <a:chOff x="483548" y="6248338"/>
            <a:chExt cx="277688" cy="339178"/>
          </a:xfrm>
        </p:grpSpPr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9FD8EB05-C62C-4D3D-9104-7869EE20CF59}"/>
                </a:ext>
              </a:extLst>
            </p:cNvPr>
            <p:cNvSpPr/>
            <p:nvPr/>
          </p:nvSpPr>
          <p:spPr bwMode="auto">
            <a:xfrm>
              <a:off x="483548" y="6248338"/>
              <a:ext cx="277688" cy="216024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D654F5A-654E-4285-A227-C8B13145D528}"/>
                </a:ext>
              </a:extLst>
            </p:cNvPr>
            <p:cNvSpPr/>
            <p:nvPr/>
          </p:nvSpPr>
          <p:spPr bwMode="auto">
            <a:xfrm>
              <a:off x="483548" y="6464362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1DB233-33CD-4454-959D-FE4F7EE8F772}"/>
                </a:ext>
              </a:extLst>
            </p:cNvPr>
            <p:cNvSpPr/>
            <p:nvPr/>
          </p:nvSpPr>
          <p:spPr bwMode="auto">
            <a:xfrm>
              <a:off x="622845" y="6472224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1F70BDC-0759-4D49-8013-BA4C02FBB7B8}"/>
              </a:ext>
            </a:extLst>
          </p:cNvPr>
          <p:cNvGrpSpPr/>
          <p:nvPr/>
        </p:nvGrpSpPr>
        <p:grpSpPr>
          <a:xfrm>
            <a:off x="3503712" y="5818316"/>
            <a:ext cx="277688" cy="339178"/>
            <a:chOff x="483548" y="6248338"/>
            <a:chExt cx="277688" cy="33917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D2DCA818-2192-47ED-851A-A70BDE48801D}"/>
                </a:ext>
              </a:extLst>
            </p:cNvPr>
            <p:cNvSpPr/>
            <p:nvPr/>
          </p:nvSpPr>
          <p:spPr bwMode="auto">
            <a:xfrm>
              <a:off x="483548" y="6248338"/>
              <a:ext cx="277688" cy="216024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3690DF1-0D41-49C7-BE40-8AF7B2FB99C8}"/>
                </a:ext>
              </a:extLst>
            </p:cNvPr>
            <p:cNvSpPr/>
            <p:nvPr/>
          </p:nvSpPr>
          <p:spPr bwMode="auto">
            <a:xfrm>
              <a:off x="483548" y="6464362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1DA24B2-3E05-4D5D-AFE3-03481F5B7D2F}"/>
                </a:ext>
              </a:extLst>
            </p:cNvPr>
            <p:cNvSpPr/>
            <p:nvPr/>
          </p:nvSpPr>
          <p:spPr bwMode="auto">
            <a:xfrm>
              <a:off x="622845" y="6472224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99DCA75-BB9C-447F-8414-A24D4C9E5FE4}"/>
              </a:ext>
            </a:extLst>
          </p:cNvPr>
          <p:cNvGrpSpPr/>
          <p:nvPr/>
        </p:nvGrpSpPr>
        <p:grpSpPr>
          <a:xfrm rot="5574880">
            <a:off x="1611676" y="2398586"/>
            <a:ext cx="277688" cy="339178"/>
            <a:chOff x="483548" y="6248338"/>
            <a:chExt cx="277688" cy="339178"/>
          </a:xfrm>
        </p:grpSpPr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33151D4E-9CAF-42BF-A3F3-20F5DD13ED11}"/>
                </a:ext>
              </a:extLst>
            </p:cNvPr>
            <p:cNvSpPr/>
            <p:nvPr/>
          </p:nvSpPr>
          <p:spPr bwMode="auto">
            <a:xfrm>
              <a:off x="483548" y="6248338"/>
              <a:ext cx="277688" cy="216024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4980177-8565-4F4E-9EC1-29D1EACA5915}"/>
                </a:ext>
              </a:extLst>
            </p:cNvPr>
            <p:cNvSpPr/>
            <p:nvPr/>
          </p:nvSpPr>
          <p:spPr bwMode="auto">
            <a:xfrm>
              <a:off x="483548" y="6464362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6A20E5B-0AE6-416E-A753-A897D60D1E64}"/>
                </a:ext>
              </a:extLst>
            </p:cNvPr>
            <p:cNvSpPr/>
            <p:nvPr/>
          </p:nvSpPr>
          <p:spPr bwMode="auto">
            <a:xfrm>
              <a:off x="622845" y="6472224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9D3913-C142-4A11-8274-260343DF4815}"/>
              </a:ext>
            </a:extLst>
          </p:cNvPr>
          <p:cNvGrpSpPr/>
          <p:nvPr/>
        </p:nvGrpSpPr>
        <p:grpSpPr>
          <a:xfrm rot="5574880">
            <a:off x="1625108" y="4818319"/>
            <a:ext cx="277688" cy="339178"/>
            <a:chOff x="483548" y="6248338"/>
            <a:chExt cx="277688" cy="339178"/>
          </a:xfrm>
        </p:grpSpPr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D40B556E-CB8D-49E5-9DA0-2000A5728337}"/>
                </a:ext>
              </a:extLst>
            </p:cNvPr>
            <p:cNvSpPr/>
            <p:nvPr/>
          </p:nvSpPr>
          <p:spPr bwMode="auto">
            <a:xfrm>
              <a:off x="483548" y="6248338"/>
              <a:ext cx="277688" cy="216024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744354BD-CEE9-4538-8CA2-74DE97E9C6AD}"/>
                </a:ext>
              </a:extLst>
            </p:cNvPr>
            <p:cNvSpPr/>
            <p:nvPr/>
          </p:nvSpPr>
          <p:spPr bwMode="auto">
            <a:xfrm>
              <a:off x="483548" y="6464362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93FED44-DD19-42BA-9FBD-91833BF28DF1}"/>
                </a:ext>
              </a:extLst>
            </p:cNvPr>
            <p:cNvSpPr/>
            <p:nvPr/>
          </p:nvSpPr>
          <p:spPr bwMode="auto">
            <a:xfrm>
              <a:off x="622845" y="6472224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4EA669D-30B3-40EC-839D-EAE4818940C2}"/>
              </a:ext>
            </a:extLst>
          </p:cNvPr>
          <p:cNvCxnSpPr>
            <a:cxnSpLocks/>
          </p:cNvCxnSpPr>
          <p:nvPr/>
        </p:nvCxnSpPr>
        <p:spPr bwMode="auto">
          <a:xfrm>
            <a:off x="7680176" y="4653136"/>
            <a:ext cx="93610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2555322-448C-4409-BFF9-002CA7FF0DCB}"/>
              </a:ext>
            </a:extLst>
          </p:cNvPr>
          <p:cNvSpPr txBox="1"/>
          <p:nvPr/>
        </p:nvSpPr>
        <p:spPr>
          <a:xfrm>
            <a:off x="7813975" y="4289061"/>
            <a:ext cx="73029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1,5 mm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6049329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004DF-5484-479F-BD40-4B842366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TCDQ Blocks [</a:t>
            </a:r>
            <a:r>
              <a:rPr lang="en-US" b="1" dirty="0"/>
              <a:t>4</a:t>
            </a:r>
            <a:r>
              <a:rPr lang="en-US" b="1" baseline="30000" dirty="0"/>
              <a:t>th</a:t>
            </a:r>
            <a:r>
              <a:rPr lang="en-US" b="1" dirty="0"/>
              <a:t> block </a:t>
            </a:r>
            <a:r>
              <a:rPr lang="en-US" dirty="0"/>
              <a:t>– 1</a:t>
            </a:r>
            <a:r>
              <a:rPr lang="en-US" baseline="30000" dirty="0"/>
              <a:t>st</a:t>
            </a:r>
            <a:r>
              <a:rPr lang="en-US" dirty="0"/>
              <a:t> layer </a:t>
            </a:r>
            <a:r>
              <a:rPr lang="en-US" sz="3600" dirty="0"/>
              <a:t>┴ or // beam]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33A00-FEEB-44FB-86D6-2375EA49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770BC-FC43-44D3-9B1C-8E92B07A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FAFF39-8935-4DAB-9CC2-9015AA03EC6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36160" y="7317432"/>
            <a:ext cx="10968567" cy="4821904"/>
          </a:xfrm>
        </p:spPr>
        <p:txBody>
          <a:bodyPr/>
          <a:lstStyle/>
          <a:p>
            <a:r>
              <a:rPr lang="en-US" dirty="0"/>
              <a:t>4 / 8 </a:t>
            </a:r>
          </a:p>
          <a:p>
            <a:r>
              <a:rPr lang="en-US" dirty="0" err="1"/>
              <a:t>Resumee</a:t>
            </a:r>
            <a:r>
              <a:rPr lang="en-US" dirty="0"/>
              <a:t> slide summary </a:t>
            </a:r>
          </a:p>
          <a:p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D52A33D-3E23-4637-A136-97EFD4CC748A}"/>
              </a:ext>
            </a:extLst>
          </p:cNvPr>
          <p:cNvGrpSpPr/>
          <p:nvPr/>
        </p:nvGrpSpPr>
        <p:grpSpPr>
          <a:xfrm>
            <a:off x="2860" y="1023155"/>
            <a:ext cx="9370943" cy="2899679"/>
            <a:chOff x="2860" y="1023155"/>
            <a:chExt cx="9370943" cy="2899679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903E962-48CF-44E7-AA32-24240BFEB913}"/>
                </a:ext>
              </a:extLst>
            </p:cNvPr>
            <p:cNvGrpSpPr/>
            <p:nvPr/>
          </p:nvGrpSpPr>
          <p:grpSpPr>
            <a:xfrm>
              <a:off x="123123" y="1023155"/>
              <a:ext cx="9250680" cy="2899679"/>
              <a:chOff x="126219" y="991473"/>
              <a:chExt cx="9250680" cy="2899679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580D479E-B293-489B-A063-435987D449A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03314" y="1154848"/>
                <a:ext cx="2978947" cy="2736304"/>
              </a:xfrm>
              <a:prstGeom prst="rect">
                <a:avLst/>
              </a:prstGeom>
            </p:spPr>
          </p:pic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8F47758-8687-4CB0-8F9F-0ADA27989F2D}"/>
                  </a:ext>
                </a:extLst>
              </p:cNvPr>
              <p:cNvSpPr txBox="1"/>
              <p:nvPr/>
            </p:nvSpPr>
            <p:spPr>
              <a:xfrm>
                <a:off x="126219" y="991473"/>
                <a:ext cx="925068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/>
                </a:lvl1pPr>
              </a:lstStyle>
              <a:p>
                <a:r>
                  <a:rPr lang="en-US" dirty="0"/>
                  <a:t>Temperature field [C] - </a:t>
                </a:r>
                <a:r>
                  <a:rPr lang="en-US" sz="1200" dirty="0"/>
                  <a:t>(┴ beam) </a:t>
                </a:r>
                <a:endParaRPr lang="en-GB" sz="1200" dirty="0"/>
              </a:p>
              <a:p>
                <a:endParaRPr lang="en-GB" dirty="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7BC519D9-E445-41E2-BB16-69E65275CDFA}"/>
                </a:ext>
              </a:extLst>
            </p:cNvPr>
            <p:cNvGrpSpPr/>
            <p:nvPr/>
          </p:nvGrpSpPr>
          <p:grpSpPr>
            <a:xfrm>
              <a:off x="2860" y="3095859"/>
              <a:ext cx="981645" cy="795293"/>
              <a:chOff x="301230" y="5476689"/>
              <a:chExt cx="981645" cy="795293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619645F3-68F1-4801-828E-B4F5C6C742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6825" y="5630578"/>
                <a:ext cx="976050" cy="641404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83135B62-CBF1-49FF-8F4C-33FE42ED4C7E}"/>
                  </a:ext>
                </a:extLst>
              </p:cNvPr>
              <p:cNvSpPr txBox="1"/>
              <p:nvPr/>
            </p:nvSpPr>
            <p:spPr>
              <a:xfrm>
                <a:off x="301230" y="5901013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7346380-8B95-4726-9D98-09B1E2E6AB99}"/>
                  </a:ext>
                </a:extLst>
              </p:cNvPr>
              <p:cNvSpPr txBox="1"/>
              <p:nvPr/>
            </p:nvSpPr>
            <p:spPr>
              <a:xfrm>
                <a:off x="642404" y="5476689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BE37FFE-4C6A-4511-98F2-E271127206D1}"/>
              </a:ext>
            </a:extLst>
          </p:cNvPr>
          <p:cNvGrpSpPr/>
          <p:nvPr/>
        </p:nvGrpSpPr>
        <p:grpSpPr>
          <a:xfrm>
            <a:off x="4630337" y="1189183"/>
            <a:ext cx="7901880" cy="3223618"/>
            <a:chOff x="4630337" y="1189183"/>
            <a:chExt cx="7901880" cy="322361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F311801-76BE-4015-BD5A-C22BD409B0B0}"/>
                </a:ext>
              </a:extLst>
            </p:cNvPr>
            <p:cNvGrpSpPr/>
            <p:nvPr/>
          </p:nvGrpSpPr>
          <p:grpSpPr>
            <a:xfrm>
              <a:off x="4655840" y="1189183"/>
              <a:ext cx="7876377" cy="2852649"/>
              <a:chOff x="1062398" y="1134045"/>
              <a:chExt cx="11219758" cy="5358949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553DCA4B-C4A3-4EB0-AFAC-B30BEDC0B9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59632" y="1484785"/>
                <a:ext cx="5444342" cy="5008209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638886-EFDC-4813-BAB3-501DF6838AF8}"/>
                  </a:ext>
                </a:extLst>
              </p:cNvPr>
              <p:cNvSpPr txBox="1"/>
              <p:nvPr/>
            </p:nvSpPr>
            <p:spPr>
              <a:xfrm>
                <a:off x="5565089" y="4441493"/>
                <a:ext cx="6717067" cy="17345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1" dirty="0"/>
                  <a:t>Note: Possible damage at the entrance edge due to tractions. </a:t>
                </a:r>
              </a:p>
              <a:p>
                <a:r>
                  <a:rPr lang="en-GB" b="1" dirty="0"/>
                  <a:t>Very localized.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04D166D-AC40-4630-8C1C-298841A1D412}"/>
                  </a:ext>
                </a:extLst>
              </p:cNvPr>
              <p:cNvSpPr txBox="1"/>
              <p:nvPr/>
            </p:nvSpPr>
            <p:spPr>
              <a:xfrm>
                <a:off x="1062398" y="1134045"/>
                <a:ext cx="6898509" cy="39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Damage according to Max. stress criterion - (┴ beam) </a:t>
                </a:r>
                <a:endParaRPr lang="en-GB" sz="1200" dirty="0"/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83CC886-53E9-4A44-A5B7-D1D9BAB7C3FD}"/>
                </a:ext>
              </a:extLst>
            </p:cNvPr>
            <p:cNvGrpSpPr/>
            <p:nvPr/>
          </p:nvGrpSpPr>
          <p:grpSpPr>
            <a:xfrm>
              <a:off x="4630337" y="3617508"/>
              <a:ext cx="981645" cy="795293"/>
              <a:chOff x="301230" y="5476689"/>
              <a:chExt cx="981645" cy="795293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412C3071-D235-43F0-88D2-3848102C46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6825" y="5630578"/>
                <a:ext cx="976050" cy="641404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2ED086F-ACCE-4A41-95B7-CF302F37A9D4}"/>
                  </a:ext>
                </a:extLst>
              </p:cNvPr>
              <p:cNvSpPr txBox="1"/>
              <p:nvPr/>
            </p:nvSpPr>
            <p:spPr>
              <a:xfrm>
                <a:off x="301230" y="5901013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09F7FCFF-19DF-4EE4-9189-1824F263C9B8}"/>
                  </a:ext>
                </a:extLst>
              </p:cNvPr>
              <p:cNvSpPr txBox="1"/>
              <p:nvPr/>
            </p:nvSpPr>
            <p:spPr>
              <a:xfrm>
                <a:off x="642404" y="5476689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48786D3C-6CCE-4ED0-97BE-721CEDA5D304}"/>
              </a:ext>
            </a:extLst>
          </p:cNvPr>
          <p:cNvGrpSpPr/>
          <p:nvPr/>
        </p:nvGrpSpPr>
        <p:grpSpPr>
          <a:xfrm>
            <a:off x="12410" y="3876656"/>
            <a:ext cx="5612849" cy="3073665"/>
            <a:chOff x="12410" y="3876656"/>
            <a:chExt cx="5612849" cy="3073665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132CEB7-A3A4-4F00-A7EA-BE5BE223AF77}"/>
                </a:ext>
              </a:extLst>
            </p:cNvPr>
            <p:cNvGrpSpPr/>
            <p:nvPr/>
          </p:nvGrpSpPr>
          <p:grpSpPr>
            <a:xfrm>
              <a:off x="186626" y="3876656"/>
              <a:ext cx="5438633" cy="3073665"/>
              <a:chOff x="463529" y="1302450"/>
              <a:chExt cx="11309771" cy="4929463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D2167687-D1E6-490C-8ECC-73D0EAA5D3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3529" y="1473760"/>
                <a:ext cx="6569431" cy="4758153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2BCE9256-DFAE-4454-AB71-F7BF464A1E3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145971" y="3429856"/>
                <a:ext cx="4627329" cy="2696484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CB05EF8-0F5A-48FA-9A52-F82A7A1D9676}"/>
                  </a:ext>
                </a:extLst>
              </p:cNvPr>
              <p:cNvSpPr txBox="1"/>
              <p:nvPr/>
            </p:nvSpPr>
            <p:spPr>
              <a:xfrm>
                <a:off x="743780" y="1302450"/>
                <a:ext cx="7706024" cy="4442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Stress in the vertical direction (y) [Pa] - (┴ beam) </a:t>
                </a:r>
                <a:endParaRPr lang="en-GB" sz="1200" dirty="0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6C972E8A-9C7D-4B0F-A6AA-CE2501D6D99F}"/>
                </a:ext>
              </a:extLst>
            </p:cNvPr>
            <p:cNvGrpSpPr/>
            <p:nvPr/>
          </p:nvGrpSpPr>
          <p:grpSpPr>
            <a:xfrm>
              <a:off x="12410" y="6034264"/>
              <a:ext cx="981645" cy="795293"/>
              <a:chOff x="301230" y="5476689"/>
              <a:chExt cx="981645" cy="795293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4342D66A-6796-4EB4-8F7F-FEE324FC8C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6825" y="5630578"/>
                <a:ext cx="976050" cy="641404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A28ABB2B-A346-4E74-8D75-055F5B73151D}"/>
                  </a:ext>
                </a:extLst>
              </p:cNvPr>
              <p:cNvSpPr txBox="1"/>
              <p:nvPr/>
            </p:nvSpPr>
            <p:spPr>
              <a:xfrm>
                <a:off x="301230" y="5901013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CAC84EAC-5837-4FBE-ABEB-BD44C2079ABE}"/>
                  </a:ext>
                </a:extLst>
              </p:cNvPr>
              <p:cNvSpPr txBox="1"/>
              <p:nvPr/>
            </p:nvSpPr>
            <p:spPr>
              <a:xfrm>
                <a:off x="642404" y="5476689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72389D8-81AF-420F-8531-072F4575570B}"/>
              </a:ext>
            </a:extLst>
          </p:cNvPr>
          <p:cNvGrpSpPr/>
          <p:nvPr/>
        </p:nvGrpSpPr>
        <p:grpSpPr>
          <a:xfrm>
            <a:off x="6544586" y="3908213"/>
            <a:ext cx="5346979" cy="2880628"/>
            <a:chOff x="6544586" y="3908213"/>
            <a:chExt cx="5346979" cy="28806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FFAFD10-BF45-44FE-9765-EA23B66EE5A9}"/>
                </a:ext>
              </a:extLst>
            </p:cNvPr>
            <p:cNvGrpSpPr/>
            <p:nvPr/>
          </p:nvGrpSpPr>
          <p:grpSpPr>
            <a:xfrm>
              <a:off x="7176120" y="3908213"/>
              <a:ext cx="4715445" cy="2880628"/>
              <a:chOff x="-9479" y="1143816"/>
              <a:chExt cx="6180570" cy="5326276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29C06C6E-7E0E-4780-B3E0-6B67C688F07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-9479" y="1628800"/>
                <a:ext cx="6180570" cy="4789173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AD97F3A-DF0E-4092-94FF-9E4626456050}"/>
                  </a:ext>
                </a:extLst>
              </p:cNvPr>
              <p:cNvSpPr txBox="1"/>
              <p:nvPr/>
            </p:nvSpPr>
            <p:spPr>
              <a:xfrm>
                <a:off x="323528" y="1143816"/>
                <a:ext cx="509502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sz="1200"/>
                </a:lvl1pPr>
              </a:lstStyle>
              <a:p>
                <a:r>
                  <a:rPr lang="en-US" dirty="0"/>
                  <a:t>Damage according to Max. stress criterion – (// beam) </a:t>
                </a:r>
                <a:endParaRPr lang="en-GB" dirty="0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AB019CC-7AD1-43B5-BDC1-B64D8B7B15E0}"/>
                  </a:ext>
                </a:extLst>
              </p:cNvPr>
              <p:cNvSpPr txBox="1"/>
              <p:nvPr/>
            </p:nvSpPr>
            <p:spPr>
              <a:xfrm>
                <a:off x="301229" y="5901013"/>
                <a:ext cx="242128" cy="56907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endParaRPr lang="en-GB" sz="1400" dirty="0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3A506F48-C786-4663-8CF0-8598F3CD44A4}"/>
                </a:ext>
              </a:extLst>
            </p:cNvPr>
            <p:cNvGrpSpPr/>
            <p:nvPr/>
          </p:nvGrpSpPr>
          <p:grpSpPr>
            <a:xfrm>
              <a:off x="6544586" y="5883769"/>
              <a:ext cx="981645" cy="795293"/>
              <a:chOff x="301230" y="5476689"/>
              <a:chExt cx="981645" cy="795293"/>
            </a:xfrm>
          </p:grpSpPr>
          <p:pic>
            <p:nvPicPr>
              <p:cNvPr id="46" name="Picture 45">
                <a:extLst>
                  <a:ext uri="{FF2B5EF4-FFF2-40B4-BE49-F238E27FC236}">
                    <a16:creationId xmlns:a16="http://schemas.microsoft.com/office/drawing/2014/main" id="{4B8C2FCD-9BF4-4883-AF20-2984546368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06825" y="5630578"/>
                <a:ext cx="976050" cy="641404"/>
              </a:xfrm>
              <a:prstGeom prst="rect">
                <a:avLst/>
              </a:prstGeom>
            </p:spPr>
          </p:pic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A2217690-B07F-4EE8-A63A-963171289B0D}"/>
                  </a:ext>
                </a:extLst>
              </p:cNvPr>
              <p:cNvSpPr txBox="1"/>
              <p:nvPr/>
            </p:nvSpPr>
            <p:spPr>
              <a:xfrm>
                <a:off x="301230" y="5901013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395D2356-981D-46BC-A4C2-09007AD9FDFC}"/>
                  </a:ext>
                </a:extLst>
              </p:cNvPr>
              <p:cNvSpPr txBox="1"/>
              <p:nvPr/>
            </p:nvSpPr>
            <p:spPr>
              <a:xfrm>
                <a:off x="642404" y="5476689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942442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E88B906B-7914-42EF-95F4-1B1EA64CC4AF}"/>
              </a:ext>
            </a:extLst>
          </p:cNvPr>
          <p:cNvGrpSpPr/>
          <p:nvPr/>
        </p:nvGrpSpPr>
        <p:grpSpPr>
          <a:xfrm>
            <a:off x="103004" y="1224279"/>
            <a:ext cx="3515568" cy="2683934"/>
            <a:chOff x="103004" y="1224279"/>
            <a:chExt cx="3515568" cy="2683934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5175DB4D-E71D-4482-A33C-29FF9CC83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0396" y="1224279"/>
              <a:ext cx="3108176" cy="2683934"/>
            </a:xfrm>
            <a:prstGeom prst="rect">
              <a:avLst/>
            </a:prstGeom>
          </p:spPr>
        </p:pic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9E3B4C5D-5BC8-4578-A25F-AF6979D4FD5C}"/>
                </a:ext>
              </a:extLst>
            </p:cNvPr>
            <p:cNvGrpSpPr/>
            <p:nvPr/>
          </p:nvGrpSpPr>
          <p:grpSpPr>
            <a:xfrm>
              <a:off x="103004" y="3223807"/>
              <a:ext cx="444359" cy="375290"/>
              <a:chOff x="676689" y="5304174"/>
              <a:chExt cx="797437" cy="674784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3324FEA1-D05C-47D8-AAAD-2E7F1069BF4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3568" y="5445224"/>
                <a:ext cx="777395" cy="533734"/>
              </a:xfrm>
              <a:prstGeom prst="rect">
                <a:avLst/>
              </a:prstGeom>
            </p:spPr>
          </p:pic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3AF04DC-789B-45AB-8425-3E6CA393FBD4}"/>
                  </a:ext>
                </a:extLst>
              </p:cNvPr>
              <p:cNvSpPr txBox="1"/>
              <p:nvPr/>
            </p:nvSpPr>
            <p:spPr>
              <a:xfrm>
                <a:off x="981581" y="5304174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85FDFA79-EA46-459A-BDE6-26216BD13A32}"/>
                  </a:ext>
                </a:extLst>
              </p:cNvPr>
              <p:cNvSpPr txBox="1"/>
              <p:nvPr/>
            </p:nvSpPr>
            <p:spPr>
              <a:xfrm>
                <a:off x="1180456" y="5535581"/>
                <a:ext cx="2936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Z</a:t>
                </a:r>
                <a:endParaRPr lang="en-GB" sz="1400" dirty="0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EB093B0E-663A-4FF8-8E6A-F516046FC2E9}"/>
                  </a:ext>
                </a:extLst>
              </p:cNvPr>
              <p:cNvSpPr txBox="1"/>
              <p:nvPr/>
            </p:nvSpPr>
            <p:spPr>
              <a:xfrm>
                <a:off x="676689" y="5535582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C0004DF-5484-479F-BD40-4B84236619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TCDQ Blocks [</a:t>
            </a:r>
            <a:r>
              <a:rPr lang="en-US" b="1" dirty="0"/>
              <a:t>8</a:t>
            </a:r>
            <a:r>
              <a:rPr lang="en-US" b="1" baseline="30000" dirty="0"/>
              <a:t>th</a:t>
            </a:r>
            <a:r>
              <a:rPr lang="en-US" b="1" dirty="0"/>
              <a:t> block </a:t>
            </a:r>
            <a:r>
              <a:rPr lang="en-US" dirty="0"/>
              <a:t>– 1</a:t>
            </a:r>
            <a:r>
              <a:rPr lang="en-US" baseline="30000" dirty="0"/>
              <a:t>st</a:t>
            </a:r>
            <a:r>
              <a:rPr lang="en-US" dirty="0"/>
              <a:t> layer </a:t>
            </a:r>
            <a:r>
              <a:rPr lang="en-US" sz="3600" dirty="0"/>
              <a:t>┴ or // beam]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33A00-FEEB-44FB-86D6-2375EA49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770BC-FC43-44D3-9B1C-8E92B07A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FAFF39-8935-4DAB-9CC2-9015AA03EC6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536160" y="7317432"/>
            <a:ext cx="10968567" cy="4821904"/>
          </a:xfrm>
        </p:spPr>
        <p:txBody>
          <a:bodyPr/>
          <a:lstStyle/>
          <a:p>
            <a:r>
              <a:rPr lang="en-US" dirty="0"/>
              <a:t>4 / 8 </a:t>
            </a:r>
          </a:p>
          <a:p>
            <a:r>
              <a:rPr lang="en-US" dirty="0" err="1"/>
              <a:t>Resumee</a:t>
            </a:r>
            <a:r>
              <a:rPr lang="en-US" dirty="0"/>
              <a:t> slide summary </a:t>
            </a:r>
          </a:p>
          <a:p>
            <a:endParaRPr lang="en-GB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FFAFD10-BF45-44FE-9765-EA23B66EE5A9}"/>
              </a:ext>
            </a:extLst>
          </p:cNvPr>
          <p:cNvGrpSpPr/>
          <p:nvPr/>
        </p:nvGrpSpPr>
        <p:grpSpPr>
          <a:xfrm>
            <a:off x="4389006" y="3852925"/>
            <a:ext cx="3887233" cy="2853217"/>
            <a:chOff x="-591420" y="1001500"/>
            <a:chExt cx="5095026" cy="5275594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AD97F3A-DF0E-4092-94FF-9E4626456050}"/>
                </a:ext>
              </a:extLst>
            </p:cNvPr>
            <p:cNvSpPr txBox="1"/>
            <p:nvPr/>
          </p:nvSpPr>
          <p:spPr>
            <a:xfrm>
              <a:off x="-591420" y="1001500"/>
              <a:ext cx="5095026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200"/>
              </a:lvl1pPr>
            </a:lstStyle>
            <a:p>
              <a:r>
                <a:rPr lang="en-US" dirty="0"/>
                <a:t>Damage according to Max. stress criterion – (// beam) </a:t>
              </a:r>
              <a:endParaRPr lang="en-GB" dirty="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8DF23A5-31CC-4595-ADC6-03312C4FDFCD}"/>
                </a:ext>
              </a:extLst>
            </p:cNvPr>
            <p:cNvGrpSpPr/>
            <p:nvPr/>
          </p:nvGrpSpPr>
          <p:grpSpPr>
            <a:xfrm>
              <a:off x="213228" y="5029913"/>
              <a:ext cx="1049853" cy="1247181"/>
              <a:chOff x="213228" y="5029913"/>
              <a:chExt cx="1049853" cy="1247181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0D96BB5F-8757-4F2E-8799-C15591956AD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7031" y="5060649"/>
                <a:ext cx="976050" cy="1216445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AB019CC-7AD1-43B5-BDC1-B64D8B7B15E0}"/>
                  </a:ext>
                </a:extLst>
              </p:cNvPr>
              <p:cNvSpPr txBox="1"/>
              <p:nvPr/>
            </p:nvSpPr>
            <p:spPr>
              <a:xfrm>
                <a:off x="213228" y="5754288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4C893F2-C9C5-4EA6-BCCC-3A3E47F1E6B4}"/>
                  </a:ext>
                </a:extLst>
              </p:cNvPr>
              <p:cNvSpPr txBox="1"/>
              <p:nvPr/>
            </p:nvSpPr>
            <p:spPr>
              <a:xfrm>
                <a:off x="552758" y="5029913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</p:grp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88F47758-8687-4CB0-8F9F-0ADA27989F2D}"/>
              </a:ext>
            </a:extLst>
          </p:cNvPr>
          <p:cNvSpPr txBox="1"/>
          <p:nvPr/>
        </p:nvSpPr>
        <p:spPr>
          <a:xfrm>
            <a:off x="123123" y="1023155"/>
            <a:ext cx="925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200"/>
            </a:lvl1pPr>
          </a:lstStyle>
          <a:p>
            <a:r>
              <a:rPr lang="en-US" dirty="0"/>
              <a:t>Temperature field [C] - </a:t>
            </a:r>
            <a:r>
              <a:rPr lang="en-US" sz="1200" dirty="0"/>
              <a:t>(┴ beam) </a:t>
            </a:r>
            <a:endParaRPr lang="en-GB" sz="1200" dirty="0"/>
          </a:p>
          <a:p>
            <a:endParaRPr lang="en-GB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F29091E-783E-40FD-8FD1-7077E82BBFC4}"/>
              </a:ext>
            </a:extLst>
          </p:cNvPr>
          <p:cNvGrpSpPr/>
          <p:nvPr/>
        </p:nvGrpSpPr>
        <p:grpSpPr>
          <a:xfrm>
            <a:off x="24174" y="3876656"/>
            <a:ext cx="4002885" cy="2829486"/>
            <a:chOff x="24174" y="3876656"/>
            <a:chExt cx="4002885" cy="282948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CB05EF8-0F5A-48FA-9A52-F82A7A1D9676}"/>
                </a:ext>
              </a:extLst>
            </p:cNvPr>
            <p:cNvSpPr txBox="1"/>
            <p:nvPr/>
          </p:nvSpPr>
          <p:spPr>
            <a:xfrm>
              <a:off x="321393" y="3876656"/>
              <a:ext cx="370566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Stress in the vertical direction (y) [Pa] - (┴ beam) </a:t>
              </a:r>
              <a:endParaRPr lang="en-GB" sz="1200" dirty="0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77EEA8DC-DE66-4E3D-A91C-F65AA8CBFBB6}"/>
                </a:ext>
              </a:extLst>
            </p:cNvPr>
            <p:cNvGrpSpPr/>
            <p:nvPr/>
          </p:nvGrpSpPr>
          <p:grpSpPr>
            <a:xfrm>
              <a:off x="24174" y="4180120"/>
              <a:ext cx="3716139" cy="2526022"/>
              <a:chOff x="24174" y="4180120"/>
              <a:chExt cx="3716139" cy="2526022"/>
            </a:xfrm>
          </p:grpSpPr>
          <p:grpSp>
            <p:nvGrpSpPr>
              <p:cNvPr id="43" name="Group 42">
                <a:extLst>
                  <a:ext uri="{FF2B5EF4-FFF2-40B4-BE49-F238E27FC236}">
                    <a16:creationId xmlns:a16="http://schemas.microsoft.com/office/drawing/2014/main" id="{6DF0C9D6-2730-439E-B87E-283DEA419CCB}"/>
                  </a:ext>
                </a:extLst>
              </p:cNvPr>
              <p:cNvGrpSpPr/>
              <p:nvPr/>
            </p:nvGrpSpPr>
            <p:grpSpPr>
              <a:xfrm>
                <a:off x="400232" y="4180120"/>
                <a:ext cx="3340081" cy="2526022"/>
                <a:chOff x="1024012" y="551005"/>
                <a:chExt cx="6336704" cy="4300284"/>
              </a:xfrm>
            </p:grpSpPr>
            <p:pic>
              <p:nvPicPr>
                <p:cNvPr id="44" name="Picture 43">
                  <a:extLst>
                    <a:ext uri="{FF2B5EF4-FFF2-40B4-BE49-F238E27FC236}">
                      <a16:creationId xmlns:a16="http://schemas.microsoft.com/office/drawing/2014/main" id="{37F110E9-52D6-4F2D-B56E-D9B23372976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024012" y="551005"/>
                  <a:ext cx="6336704" cy="4300284"/>
                </a:xfrm>
                <a:prstGeom prst="rect">
                  <a:avLst/>
                </a:prstGeom>
              </p:spPr>
            </p:pic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E2FD06D9-5A22-43E1-88A2-AF6B0F6C35AB}"/>
                    </a:ext>
                  </a:extLst>
                </p:cNvPr>
                <p:cNvSpPr/>
                <p:nvPr/>
              </p:nvSpPr>
              <p:spPr>
                <a:xfrm>
                  <a:off x="3368824" y="2492896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6" name="Oval 45">
                  <a:extLst>
                    <a:ext uri="{FF2B5EF4-FFF2-40B4-BE49-F238E27FC236}">
                      <a16:creationId xmlns:a16="http://schemas.microsoft.com/office/drawing/2014/main" id="{D70F8B1D-DC59-4F19-8E60-971E3BC83319}"/>
                    </a:ext>
                  </a:extLst>
                </p:cNvPr>
                <p:cNvSpPr/>
                <p:nvPr/>
              </p:nvSpPr>
              <p:spPr>
                <a:xfrm>
                  <a:off x="3656856" y="2420888"/>
                  <a:ext cx="45719" cy="45719"/>
                </a:xfrm>
                <a:prstGeom prst="ellipse">
                  <a:avLst/>
                </a:prstGeom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9043D158-BCFE-40A4-A536-EE841C0D3E1A}"/>
                  </a:ext>
                </a:extLst>
              </p:cNvPr>
              <p:cNvGrpSpPr/>
              <p:nvPr/>
            </p:nvGrpSpPr>
            <p:grpSpPr>
              <a:xfrm>
                <a:off x="24174" y="6071789"/>
                <a:ext cx="552521" cy="526028"/>
                <a:chOff x="676689" y="5304174"/>
                <a:chExt cx="797437" cy="674784"/>
              </a:xfrm>
            </p:grpSpPr>
            <p:pic>
              <p:nvPicPr>
                <p:cNvPr id="48" name="Picture 47">
                  <a:extLst>
                    <a:ext uri="{FF2B5EF4-FFF2-40B4-BE49-F238E27FC236}">
                      <a16:creationId xmlns:a16="http://schemas.microsoft.com/office/drawing/2014/main" id="{0AFD0789-E2D8-4001-A6CB-F6B3129006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83568" y="5445224"/>
                  <a:ext cx="777395" cy="533734"/>
                </a:xfrm>
                <a:prstGeom prst="rect">
                  <a:avLst/>
                </a:prstGeom>
              </p:spPr>
            </p:pic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79839A21-D30C-4C82-BCFD-A995EECBC320}"/>
                    </a:ext>
                  </a:extLst>
                </p:cNvPr>
                <p:cNvSpPr txBox="1"/>
                <p:nvPr/>
              </p:nvSpPr>
              <p:spPr>
                <a:xfrm>
                  <a:off x="981581" y="5304174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Y</a:t>
                  </a:r>
                  <a:endParaRPr lang="en-GB" sz="1400" dirty="0"/>
                </a:p>
              </p:txBody>
            </p:sp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99EC310D-8FBF-418E-BAC0-D4F61036BD79}"/>
                    </a:ext>
                  </a:extLst>
                </p:cNvPr>
                <p:cNvSpPr txBox="1"/>
                <p:nvPr/>
              </p:nvSpPr>
              <p:spPr>
                <a:xfrm>
                  <a:off x="1180456" y="5535581"/>
                  <a:ext cx="293670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Z</a:t>
                  </a:r>
                  <a:endParaRPr lang="en-GB" sz="1400" dirty="0"/>
                </a:p>
              </p:txBody>
            </p:sp>
            <p:sp>
              <p:nvSpPr>
                <p:cNvPr id="51" name="TextBox 50">
                  <a:extLst>
                    <a:ext uri="{FF2B5EF4-FFF2-40B4-BE49-F238E27FC236}">
                      <a16:creationId xmlns:a16="http://schemas.microsoft.com/office/drawing/2014/main" id="{D2927D57-9931-4FB1-94EF-741ACD5A2004}"/>
                    </a:ext>
                  </a:extLst>
                </p:cNvPr>
                <p:cNvSpPr txBox="1"/>
                <p:nvPr/>
              </p:nvSpPr>
              <p:spPr>
                <a:xfrm>
                  <a:off x="676689" y="5535582"/>
                  <a:ext cx="304892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/>
                    <a:t>X</a:t>
                  </a:r>
                  <a:endParaRPr lang="en-GB" sz="1400" dirty="0"/>
                </a:p>
              </p:txBody>
            </p:sp>
          </p:grpSp>
        </p:grp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00037023-44A1-4962-B38E-87100A8C3E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32522" y="1392661"/>
            <a:ext cx="3108176" cy="2462618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FA12460-B1D9-43EE-9A26-518DB1015278}"/>
              </a:ext>
            </a:extLst>
          </p:cNvPr>
          <p:cNvGrpSpPr/>
          <p:nvPr/>
        </p:nvGrpSpPr>
        <p:grpSpPr>
          <a:xfrm>
            <a:off x="4465250" y="1139533"/>
            <a:ext cx="7921760" cy="2831232"/>
            <a:chOff x="4591868" y="1189183"/>
            <a:chExt cx="7921760" cy="2831232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F311801-76BE-4015-BD5A-C22BD409B0B0}"/>
                </a:ext>
              </a:extLst>
            </p:cNvPr>
            <p:cNvGrpSpPr/>
            <p:nvPr/>
          </p:nvGrpSpPr>
          <p:grpSpPr>
            <a:xfrm>
              <a:off x="4655840" y="1189183"/>
              <a:ext cx="7857788" cy="2831232"/>
              <a:chOff x="1062398" y="1134045"/>
              <a:chExt cx="11193278" cy="5318714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3638886-EFDC-4813-BAB3-501DF6838AF8}"/>
                  </a:ext>
                </a:extLst>
              </p:cNvPr>
              <p:cNvSpPr txBox="1"/>
              <p:nvPr/>
            </p:nvSpPr>
            <p:spPr>
              <a:xfrm>
                <a:off x="5538609" y="4718204"/>
                <a:ext cx="6717067" cy="173455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GB" b="1" dirty="0"/>
                  <a:t>Note: Possible damage at entry/exit due to tractions. Possible damage on 2</a:t>
                </a:r>
                <a:r>
                  <a:rPr lang="en-GB" b="1" baseline="30000" dirty="0"/>
                  <a:t>nd</a:t>
                </a:r>
                <a:r>
                  <a:rPr lang="en-GB" b="1" dirty="0"/>
                  <a:t> layer due to compressions. 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04D166D-AC40-4630-8C1C-298841A1D412}"/>
                  </a:ext>
                </a:extLst>
              </p:cNvPr>
              <p:cNvSpPr txBox="1"/>
              <p:nvPr/>
            </p:nvSpPr>
            <p:spPr>
              <a:xfrm>
                <a:off x="1062398" y="1134045"/>
                <a:ext cx="6898509" cy="3952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Damage according to Max. stress criterion - (┴ beam) </a:t>
                </a:r>
                <a:endParaRPr lang="en-GB" sz="1200" dirty="0"/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E65A088-B9A6-480C-8D3F-DF34E6FD0445}"/>
                </a:ext>
              </a:extLst>
            </p:cNvPr>
            <p:cNvGrpSpPr/>
            <p:nvPr/>
          </p:nvGrpSpPr>
          <p:grpSpPr>
            <a:xfrm>
              <a:off x="4591868" y="3007050"/>
              <a:ext cx="1058388" cy="933911"/>
              <a:chOff x="159908" y="4850555"/>
              <a:chExt cx="1058388" cy="933911"/>
            </a:xfrm>
          </p:grpSpPr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E2300004-8D47-4A47-A011-53D8710E91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42246" y="5138759"/>
                <a:ext cx="976050" cy="641404"/>
              </a:xfrm>
              <a:prstGeom prst="rect">
                <a:avLst/>
              </a:prstGeom>
            </p:spPr>
          </p:pic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5D8AAD4E-302F-4B18-990B-8440919811C2}"/>
                  </a:ext>
                </a:extLst>
              </p:cNvPr>
              <p:cNvSpPr txBox="1"/>
              <p:nvPr/>
            </p:nvSpPr>
            <p:spPr>
              <a:xfrm>
                <a:off x="159908" y="5476689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X</a:t>
                </a:r>
                <a:endParaRPr lang="en-GB" sz="1400" dirty="0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DFE8178-303E-4AB7-9B22-4AD98195A4DE}"/>
                  </a:ext>
                </a:extLst>
              </p:cNvPr>
              <p:cNvSpPr txBox="1"/>
              <p:nvPr/>
            </p:nvSpPr>
            <p:spPr>
              <a:xfrm>
                <a:off x="687238" y="4850555"/>
                <a:ext cx="30489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Y</a:t>
                </a:r>
                <a:endParaRPr lang="en-GB" sz="1400" dirty="0"/>
              </a:p>
            </p:txBody>
          </p:sp>
        </p:grpSp>
      </p:grpSp>
      <p:pic>
        <p:nvPicPr>
          <p:cNvPr id="56" name="Picture 55">
            <a:extLst>
              <a:ext uri="{FF2B5EF4-FFF2-40B4-BE49-F238E27FC236}">
                <a16:creationId xmlns:a16="http://schemas.microsoft.com/office/drawing/2014/main" id="{7B8D9939-8126-4ED0-AB05-A25B557B850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65554" y="1091331"/>
            <a:ext cx="2485454" cy="1810448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4F7EBF8-C786-4152-8E85-04F207CC3D6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700976" y="4631119"/>
            <a:ext cx="2535990" cy="2179072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20DD0602-6039-4E2B-A743-A5EA24B3B9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86552" y="4090345"/>
            <a:ext cx="3114424" cy="2767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7219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D76D9A-3E58-412A-B8EA-BCF0A726E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E4F600-6FDA-4279-9494-B05C37B56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26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6B2C4F-5DE6-4D5E-B599-0A9FCBDCC3F8}"/>
              </a:ext>
            </a:extLst>
          </p:cNvPr>
          <p:cNvGraphicFramePr>
            <a:graphicFrameLocks noGrp="1"/>
          </p:cNvGraphicFramePr>
          <p:nvPr/>
        </p:nvGraphicFramePr>
        <p:xfrm>
          <a:off x="2013406" y="1412777"/>
          <a:ext cx="7797433" cy="1487109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442392">
                  <a:extLst>
                    <a:ext uri="{9D8B030D-6E8A-4147-A177-3AD203B41FA5}">
                      <a16:colId xmlns:a16="http://schemas.microsoft.com/office/drawing/2014/main" val="221155452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674018188"/>
                    </a:ext>
                  </a:extLst>
                </a:gridCol>
                <a:gridCol w="778184">
                  <a:extLst>
                    <a:ext uri="{9D8B030D-6E8A-4147-A177-3AD203B41FA5}">
                      <a16:colId xmlns:a16="http://schemas.microsoft.com/office/drawing/2014/main" val="3488225552"/>
                    </a:ext>
                  </a:extLst>
                </a:gridCol>
                <a:gridCol w="1097495">
                  <a:extLst>
                    <a:ext uri="{9D8B030D-6E8A-4147-A177-3AD203B41FA5}">
                      <a16:colId xmlns:a16="http://schemas.microsoft.com/office/drawing/2014/main" val="1515903175"/>
                    </a:ext>
                  </a:extLst>
                </a:gridCol>
                <a:gridCol w="931594">
                  <a:extLst>
                    <a:ext uri="{9D8B030D-6E8A-4147-A177-3AD203B41FA5}">
                      <a16:colId xmlns:a16="http://schemas.microsoft.com/office/drawing/2014/main" val="1809560123"/>
                    </a:ext>
                  </a:extLst>
                </a:gridCol>
                <a:gridCol w="1048044">
                  <a:extLst>
                    <a:ext uri="{9D8B030D-6E8A-4147-A177-3AD203B41FA5}">
                      <a16:colId xmlns:a16="http://schemas.microsoft.com/office/drawing/2014/main" val="298458185"/>
                    </a:ext>
                  </a:extLst>
                </a:gridCol>
                <a:gridCol w="931594">
                  <a:extLst>
                    <a:ext uri="{9D8B030D-6E8A-4147-A177-3AD203B41FA5}">
                      <a16:colId xmlns:a16="http://schemas.microsoft.com/office/drawing/2014/main" val="2854355235"/>
                    </a:ext>
                  </a:extLst>
                </a:gridCol>
                <a:gridCol w="797598">
                  <a:extLst>
                    <a:ext uri="{9D8B030D-6E8A-4147-A177-3AD203B41FA5}">
                      <a16:colId xmlns:a16="http://schemas.microsoft.com/office/drawing/2014/main" val="4052007803"/>
                    </a:ext>
                  </a:extLst>
                </a:gridCol>
                <a:gridCol w="752932">
                  <a:extLst>
                    <a:ext uri="{9D8B030D-6E8A-4147-A177-3AD203B41FA5}">
                      <a16:colId xmlns:a16="http://schemas.microsoft.com/office/drawing/2014/main" val="3189892231"/>
                    </a:ext>
                  </a:extLst>
                </a:gridCol>
                <a:gridCol w="585552">
                  <a:extLst>
                    <a:ext uri="{9D8B030D-6E8A-4147-A177-3AD203B41FA5}">
                      <a16:colId xmlns:a16="http://schemas.microsoft.com/office/drawing/2014/main" val="175707375"/>
                    </a:ext>
                  </a:extLst>
                </a:gridCol>
              </a:tblGrid>
              <a:tr h="507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Block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layer conf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 temp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Interlaminar shear stress[MPa]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 Traction // </a:t>
                      </a:r>
                      <a:r>
                        <a:rPr lang="en-GB" sz="1000" b="1" u="none" strike="noStrike" dirty="0" err="1">
                          <a:effectLst/>
                        </a:rPr>
                        <a:t>fibers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traction ⟂ </a:t>
                      </a:r>
                      <a:r>
                        <a:rPr lang="en-GB" sz="1000" b="1" u="none" strike="noStrike" dirty="0" err="1">
                          <a:effectLst/>
                        </a:rPr>
                        <a:t>fiber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compression ⟂ </a:t>
                      </a:r>
                      <a:r>
                        <a:rPr lang="en-GB" sz="1000" b="1" u="none" strike="noStrike" dirty="0" err="1">
                          <a:effectLst/>
                        </a:rPr>
                        <a:t>fiber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compression // </a:t>
                      </a:r>
                      <a:r>
                        <a:rPr lang="en-GB" sz="1000" b="1" u="none" strike="noStrike" dirty="0" err="1">
                          <a:effectLst/>
                        </a:rPr>
                        <a:t>fiber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Hydrostatic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Inv. safety factor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916433"/>
                  </a:ext>
                </a:extLst>
              </a:tr>
              <a:tr h="206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4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** y/z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1563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3.7 @ between 1st and 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54.8 @ 1st layer </a:t>
                      </a:r>
                      <a:r>
                        <a:rPr lang="en-GB" sz="7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(75.4@edge)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solidFill>
                            <a:schemeClr val="tx1"/>
                          </a:solidFill>
                          <a:effectLst/>
                        </a:rPr>
                        <a:t>not-relevant</a:t>
                      </a:r>
                      <a:endParaRPr lang="en-GB" sz="7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-17.9@1st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-38.5@2nd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solidFill>
                            <a:schemeClr val="tx1"/>
                          </a:solidFill>
                          <a:effectLst/>
                        </a:rPr>
                        <a:t>-24.6 Mpa @2nd layer</a:t>
                      </a:r>
                      <a:endParaRPr lang="en-GB" sz="7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1.039</a:t>
                      </a:r>
                      <a:endParaRPr lang="en-GB" sz="7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821255"/>
                  </a:ext>
                </a:extLst>
              </a:tr>
              <a:tr h="206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4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** z/y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1553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 @ between 1st and 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14.7 @ 2nd layer (48 @ exit)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18.0 @ 1st layer (28.6@ exit edge)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-16.1 @2nd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-42 @ 1st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-26.5 @ 1st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1.56</a:t>
                      </a:r>
                      <a:endParaRPr lang="en-GB" sz="7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53183"/>
                  </a:ext>
                </a:extLst>
              </a:tr>
              <a:tr h="24252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8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** y/z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1848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6.3 (@ between 2nd and 3rd layer)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44 (81@edge)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4.7@edge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-24 @ first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-52.5@ second layer (central region); 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-29.0 @ second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1.308</a:t>
                      </a:r>
                      <a:endParaRPr lang="en-GB" sz="7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865942"/>
                  </a:ext>
                </a:extLst>
              </a:tr>
              <a:tr h="206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8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solidFill>
                            <a:schemeClr val="tx1"/>
                          </a:solidFill>
                          <a:effectLst/>
                        </a:rPr>
                        <a:t>** z/y</a:t>
                      </a:r>
                      <a:endParaRPr lang="en-GB" sz="7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1854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5.4 @ between 1st and 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79.8 @ 2nd layer at entrance</a:t>
                      </a:r>
                      <a:endParaRPr lang="da-DK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11.6@1st layer </a:t>
                      </a:r>
                      <a:r>
                        <a:rPr lang="en-GB" sz="7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(23.5 @ edge)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-24 @ 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-54 @ 1st layer central region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-29.5 @ 1st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2.14</a:t>
                      </a:r>
                      <a:endParaRPr lang="en-GB" sz="7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03405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E45B3FE-8A87-4DAE-83A1-D5F0A9486DC7}"/>
              </a:ext>
            </a:extLst>
          </p:cNvPr>
          <p:cNvSpPr txBox="1"/>
          <p:nvPr/>
        </p:nvSpPr>
        <p:spPr>
          <a:xfrm>
            <a:off x="1317904" y="4232693"/>
            <a:ext cx="916295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Note: </a:t>
            </a:r>
          </a:p>
          <a:p>
            <a:r>
              <a:rPr lang="en-US" sz="1200" dirty="0">
                <a:sym typeface="Wingdings" panose="05000000000000000000" pitchFamily="2" charset="2"/>
              </a:rPr>
              <a:t>   </a:t>
            </a:r>
            <a:r>
              <a:rPr lang="en-US" sz="1200" b="1" dirty="0">
                <a:sym typeface="Wingdings" panose="05000000000000000000" pitchFamily="2" charset="2"/>
              </a:rPr>
              <a:t>V</a:t>
            </a:r>
            <a:r>
              <a:rPr lang="en-US" sz="1200" b="1" dirty="0"/>
              <a:t>alues of the inverse safety factor higher than one means possible damage.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200" dirty="0"/>
              <a:t>In all the cases the damage is </a:t>
            </a:r>
            <a:r>
              <a:rPr lang="en-US" sz="1200" b="1" dirty="0"/>
              <a:t>very localized.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200" dirty="0"/>
              <a:t>Even when predicting damage, it does not mean failure of the block necessary thanks to the </a:t>
            </a:r>
            <a:r>
              <a:rPr lang="en-GB" sz="1200" b="1" dirty="0"/>
              <a:t>pseudo-plastic behaviour</a:t>
            </a:r>
            <a:r>
              <a:rPr lang="en-GB" sz="12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200" dirty="0"/>
              <a:t>HRMT-56 LDV (Laser-Doppler Vibrometer) </a:t>
            </a:r>
            <a:r>
              <a:rPr lang="en-GB" sz="1200" dirty="0" err="1"/>
              <a:t>gatehered</a:t>
            </a:r>
            <a:r>
              <a:rPr lang="en-GB" sz="1200" dirty="0"/>
              <a:t> data to be used for reverse engineering the block responses</a:t>
            </a:r>
          </a:p>
          <a:p>
            <a:r>
              <a:rPr lang="en-US" sz="1400" u="sng" dirty="0"/>
              <a:t>Conclusion:</a:t>
            </a:r>
          </a:p>
          <a:p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b="1" dirty="0">
                <a:sym typeface="Wingdings" panose="05000000000000000000" pitchFamily="2" charset="2"/>
              </a:rPr>
              <a:t>Block 4</a:t>
            </a:r>
            <a:r>
              <a:rPr lang="en-US" sz="1400" dirty="0">
                <a:sym typeface="Wingdings" panose="05000000000000000000" pitchFamily="2" charset="2"/>
              </a:rPr>
              <a:t>: It is expected to be safe and not trigger operational issue. </a:t>
            </a:r>
          </a:p>
          <a:p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b="1" dirty="0">
                <a:sym typeface="Wingdings" panose="05000000000000000000" pitchFamily="2" charset="2"/>
              </a:rPr>
              <a:t>Block 8</a:t>
            </a:r>
            <a:r>
              <a:rPr lang="en-US" sz="1400" dirty="0">
                <a:sym typeface="Wingdings" panose="05000000000000000000" pitchFamily="2" charset="2"/>
              </a:rPr>
              <a:t>: The most loaded. The compression in the first layer, although high, is very localized along a line and expected to be safe for operation. </a:t>
            </a:r>
            <a:endParaRPr lang="en-GB" sz="1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BF4215E-1700-416E-A4EF-752A6AEF79A3}"/>
              </a:ext>
            </a:extLst>
          </p:cNvPr>
          <p:cNvGraphicFramePr>
            <a:graphicFrameLocks noGrp="1"/>
          </p:cNvGraphicFramePr>
          <p:nvPr/>
        </p:nvGraphicFramePr>
        <p:xfrm>
          <a:off x="2999656" y="3108899"/>
          <a:ext cx="5511800" cy="95440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170673282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369967283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685369113"/>
                    </a:ext>
                  </a:extLst>
                </a:gridCol>
                <a:gridCol w="1191320">
                  <a:extLst>
                    <a:ext uri="{9D8B030D-6E8A-4147-A177-3AD203B41FA5}">
                      <a16:colId xmlns:a16="http://schemas.microsoft.com/office/drawing/2014/main" val="3639951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Strength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 // </a:t>
                      </a:r>
                      <a:r>
                        <a:rPr lang="en-GB" sz="1100" u="none" strike="noStrike" dirty="0" err="1">
                          <a:effectLst/>
                        </a:rPr>
                        <a:t>fibers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⟂ </a:t>
                      </a:r>
                      <a:r>
                        <a:rPr lang="en-GB" sz="1100" u="none" strike="noStrike" dirty="0" err="1">
                          <a:effectLst/>
                        </a:rPr>
                        <a:t>fiber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069631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B1 (1.75g/cc)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Tensile Strength</a:t>
                      </a:r>
                      <a:r>
                        <a:rPr lang="en-GB" sz="1100" u="none" strike="noStrike" baseline="30000" dirty="0">
                          <a:effectLst/>
                        </a:rPr>
                        <a:t>#</a:t>
                      </a:r>
                      <a:r>
                        <a:rPr lang="en-GB" sz="1100" u="none" strike="noStrike" dirty="0">
                          <a:effectLst/>
                        </a:rPr>
                        <a:t> [</a:t>
                      </a:r>
                      <a:r>
                        <a:rPr lang="en-GB" sz="1100" u="none" strike="noStrike" dirty="0" err="1">
                          <a:effectLst/>
                        </a:rPr>
                        <a:t>Mpa</a:t>
                      </a:r>
                      <a:r>
                        <a:rPr lang="en-GB" sz="1100" u="none" strike="noStrike" dirty="0">
                          <a:effectLst/>
                        </a:rPr>
                        <a:t>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72.2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17.7 / 9.4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05673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Comp Strength [MPa]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94*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584337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B2 (1.4g/cc)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Tensile Strength [</a:t>
                      </a:r>
                      <a:r>
                        <a:rPr lang="en-GB" sz="1100" u="none" strike="noStrike" dirty="0" err="1">
                          <a:effectLst/>
                        </a:rPr>
                        <a:t>Mpa</a:t>
                      </a:r>
                      <a:r>
                        <a:rPr lang="en-GB" sz="1100" u="none" strike="noStrike" dirty="0">
                          <a:effectLst/>
                        </a:rPr>
                        <a:t>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98490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Comp Strength [MPa]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178*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18.6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107439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A407A4A-FC77-4656-A10C-4715D146F657}"/>
              </a:ext>
            </a:extLst>
          </p:cNvPr>
          <p:cNvSpPr txBox="1"/>
          <p:nvPr/>
        </p:nvSpPr>
        <p:spPr>
          <a:xfrm>
            <a:off x="2922286" y="4011391"/>
            <a:ext cx="29770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*deduced from other tests.</a:t>
            </a:r>
            <a:r>
              <a:rPr lang="en-US" sz="1050" baseline="30000" dirty="0"/>
              <a:t> # </a:t>
            </a:r>
            <a:r>
              <a:rPr lang="en-US" sz="1050" dirty="0"/>
              <a:t>from flexural tests</a:t>
            </a:r>
            <a:endParaRPr lang="en-GB" sz="105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5DE8D85-44FA-4762-B80D-E8F5E81A8821}"/>
              </a:ext>
            </a:extLst>
          </p:cNvPr>
          <p:cNvSpPr txBox="1">
            <a:spLocks/>
          </p:cNvSpPr>
          <p:nvPr/>
        </p:nvSpPr>
        <p:spPr bwMode="auto">
          <a:xfrm>
            <a:off x="609029" y="240757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/>
              <a:t>TCDQ Blocks - Summary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72559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848D451-1495-4F2B-9820-929C01AB6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D6911FA-5947-4098-89AE-3859929BF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27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59D9B2C-A77B-4C07-BB47-850B33B2D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1824" y="2743338"/>
            <a:ext cx="7680176" cy="715840"/>
          </a:xfrm>
        </p:spPr>
        <p:txBody>
          <a:bodyPr vert="horz" lIns="45720" rIns="45720" anchor="ctr">
            <a:noAutofit/>
          </a:bodyPr>
          <a:lstStyle/>
          <a:p>
            <a:pPr marL="457200" indent="-457200" algn="ctr">
              <a:spcAft>
                <a:spcPts val="4200"/>
              </a:spcAft>
            </a:pPr>
            <a:r>
              <a:rPr lang="en-GB" dirty="0"/>
              <a:t>HRMT-HED – Experiment  </a:t>
            </a:r>
            <a:r>
              <a:rPr lang="en-GB" b="1" dirty="0"/>
              <a:t>Preliminary</a:t>
            </a:r>
            <a:r>
              <a:rPr lang="en-GB" dirty="0"/>
              <a:t> Results part 1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45141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en-GB" smtClean="0"/>
              <a:t>03/06/2022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28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34C7C5-7D10-4E03-9C20-B3BFDBF81CC3}"/>
              </a:ext>
            </a:extLst>
          </p:cNvPr>
          <p:cNvSpPr txBox="1">
            <a:spLocks/>
          </p:cNvSpPr>
          <p:nvPr/>
        </p:nvSpPr>
        <p:spPr bwMode="auto">
          <a:xfrm>
            <a:off x="620457" y="330918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/>
              <a:t>TCDQ/S Blocks: HRMT-HED Ts. C</a:t>
            </a:r>
            <a:endParaRPr lang="en-GB" dirty="0"/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CAD30DB4-97FE-4FFF-9865-7D635B87BE68}"/>
              </a:ext>
            </a:extLst>
          </p:cNvPr>
          <p:cNvSpPr txBox="1">
            <a:spLocks/>
          </p:cNvSpPr>
          <p:nvPr/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0B0381-81E6-4F08-8F90-ACA2F5D9F598}" type="datetime1">
              <a:rPr lang="en-GB" smtClean="0"/>
              <a:pPr>
                <a:defRPr/>
              </a:pPr>
              <a:t>03/06/2022</a:t>
            </a:fld>
            <a:endParaRPr lang="en-GB"/>
          </a:p>
        </p:txBody>
      </p:sp>
      <p:pic>
        <p:nvPicPr>
          <p:cNvPr id="70" name="Picture 69" descr="A picture containing electronics&#10;&#10;Description automatically generated">
            <a:extLst>
              <a:ext uri="{FF2B5EF4-FFF2-40B4-BE49-F238E27FC236}">
                <a16:creationId xmlns:a16="http://schemas.microsoft.com/office/drawing/2014/main" id="{3811362B-F98D-47D5-A4E1-D1C497AB6B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08" y="1340768"/>
            <a:ext cx="6816080" cy="4320480"/>
          </a:xfrm>
          <a:prstGeom prst="rect">
            <a:avLst/>
          </a:prstGeom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213AEBD8-C181-41D4-9887-51660981E7DF}"/>
              </a:ext>
            </a:extLst>
          </p:cNvPr>
          <p:cNvSpPr txBox="1"/>
          <p:nvPr/>
        </p:nvSpPr>
        <p:spPr>
          <a:xfrm>
            <a:off x="3275348" y="5353342"/>
            <a:ext cx="2400267" cy="235898"/>
          </a:xfrm>
          <a:prstGeom prst="rect">
            <a:avLst/>
          </a:prstGeom>
          <a:solidFill>
            <a:schemeClr val="bg1"/>
          </a:solidFill>
          <a:ln w="952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933" dirty="0">
                <a:solidFill>
                  <a:schemeClr val="tx1"/>
                </a:solidFill>
              </a:rPr>
              <a:t>FCC-</a:t>
            </a:r>
            <a:r>
              <a:rPr lang="en-US" sz="933" dirty="0" err="1">
                <a:solidFill>
                  <a:schemeClr val="tx1"/>
                </a:solidFill>
              </a:rPr>
              <a:t>ee</a:t>
            </a:r>
            <a:r>
              <a:rPr lang="en-US" sz="933" dirty="0">
                <a:solidFill>
                  <a:schemeClr val="tx1"/>
                </a:solidFill>
              </a:rPr>
              <a:t> &amp; TCDQ/s material targets</a:t>
            </a:r>
            <a:endParaRPr lang="en-GB" sz="933" dirty="0">
              <a:solidFill>
                <a:schemeClr val="tx1"/>
              </a:solidFill>
            </a:endParaRPr>
          </a:p>
        </p:txBody>
      </p:sp>
      <p:graphicFrame>
        <p:nvGraphicFramePr>
          <p:cNvPr id="72" name="Table 11">
            <a:extLst>
              <a:ext uri="{FF2B5EF4-FFF2-40B4-BE49-F238E27FC236}">
                <a16:creationId xmlns:a16="http://schemas.microsoft.com/office/drawing/2014/main" id="{888EA343-D482-4795-8D93-C60E401FC8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0009951"/>
              </p:ext>
            </p:extLst>
          </p:nvPr>
        </p:nvGraphicFramePr>
        <p:xfrm>
          <a:off x="6598075" y="2240705"/>
          <a:ext cx="5617514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147">
                  <a:extLst>
                    <a:ext uri="{9D8B030D-6E8A-4147-A177-3AD203B41FA5}">
                      <a16:colId xmlns:a16="http://schemas.microsoft.com/office/drawing/2014/main" val="2753359470"/>
                    </a:ext>
                  </a:extLst>
                </a:gridCol>
                <a:gridCol w="1874604">
                  <a:extLst>
                    <a:ext uri="{9D8B030D-6E8A-4147-A177-3AD203B41FA5}">
                      <a16:colId xmlns:a16="http://schemas.microsoft.com/office/drawing/2014/main" val="512585045"/>
                    </a:ext>
                  </a:extLst>
                </a:gridCol>
                <a:gridCol w="1303726">
                  <a:extLst>
                    <a:ext uri="{9D8B030D-6E8A-4147-A177-3AD203B41FA5}">
                      <a16:colId xmlns:a16="http://schemas.microsoft.com/office/drawing/2014/main" val="705167083"/>
                    </a:ext>
                  </a:extLst>
                </a:gridCol>
                <a:gridCol w="1700037">
                  <a:extLst>
                    <a:ext uri="{9D8B030D-6E8A-4147-A177-3AD203B41FA5}">
                      <a16:colId xmlns:a16="http://schemas.microsoft.com/office/drawing/2014/main" val="1112631947"/>
                    </a:ext>
                  </a:extLst>
                </a:gridCol>
              </a:tblGrid>
              <a:tr h="504801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Target Train</a:t>
                      </a:r>
                      <a:endParaRPr lang="en-GB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Target material </a:t>
                      </a:r>
                      <a:endParaRPr lang="en-GB" sz="1400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Density &amp; Weight</a:t>
                      </a:r>
                      <a:endParaRPr lang="en-GB" sz="1400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/>
                      <a:r>
                        <a:rPr lang="en-US" sz="1400" b="1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Layout</a:t>
                      </a:r>
                      <a:endParaRPr lang="en-GB" sz="1400" b="1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18824484"/>
                  </a:ext>
                </a:extLst>
              </a:tr>
              <a:tr h="244977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Graphite/ </a:t>
                      </a:r>
                      <a:r>
                        <a:rPr lang="en-US" sz="1050" dirty="0" err="1"/>
                        <a:t>FCCee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1.8 g/cc – 152.8g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[1x] D60x30 mm thick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2205597"/>
                  </a:ext>
                </a:extLst>
              </a:tr>
              <a:tr h="24497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CC/ </a:t>
                      </a:r>
                      <a:r>
                        <a:rPr lang="en-US" sz="1050" dirty="0" err="1"/>
                        <a:t>FCCee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05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1.75 g/cc – 198.1g</a:t>
                      </a:r>
                      <a:endParaRPr lang="en-GB" sz="105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[1x] D60x40 mm thick</a:t>
                      </a:r>
                      <a:endParaRPr lang="en-GB" sz="105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5540494"/>
                  </a:ext>
                </a:extLst>
              </a:tr>
              <a:tr h="244977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CC/ CVT RNFF-sag TCDQ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1.75 g/cc – 14.7g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[1x] 46x20x10.5 mm thick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529547"/>
                  </a:ext>
                </a:extLst>
              </a:tr>
              <a:tr h="24497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CC/ CVT RNFF-sg TCDQ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05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 g/cc – 11.8g</a:t>
                      </a:r>
                      <a:endParaRPr lang="en-GB" sz="105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[1x] 46x20x10.5 mm thick</a:t>
                      </a:r>
                      <a:endParaRPr lang="en-GB" sz="105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738"/>
                  </a:ext>
                </a:extLst>
              </a:tr>
              <a:tr h="244977">
                <a:tc rowSpan="2">
                  <a:txBody>
                    <a:bodyPr/>
                    <a:lstStyle/>
                    <a:p>
                      <a:pPr marL="0" algn="ctr"/>
                      <a:r>
                        <a:rPr lang="en-US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</a:t>
                      </a:r>
                      <a:endParaRPr lang="en-GB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CC/ CVT RNFF-sag TCDS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1.75 g/cc – 14.7g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[1x] 46x20x10.5 mm thick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2929258"/>
                  </a:ext>
                </a:extLst>
              </a:tr>
              <a:tr h="24497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CC/ CVT RNFF-sg TCDS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05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 g/cc – 11.8g</a:t>
                      </a:r>
                      <a:endParaRPr lang="en-GB" sz="105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[1x] 46x20x10.5 mm thick</a:t>
                      </a:r>
                      <a:endParaRPr lang="en-GB" sz="105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3141752"/>
                  </a:ext>
                </a:extLst>
              </a:tr>
              <a:tr h="244977">
                <a:tc rowSpan="2">
                  <a:txBody>
                    <a:bodyPr/>
                    <a:lstStyle/>
                    <a:p>
                      <a:pPr marL="0" algn="ctr"/>
                      <a:r>
                        <a:rPr lang="en-US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  <a:endParaRPr lang="en-GB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CC/ TCDQ/S alt.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1.75 g/cc – 14.7g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[1x] 46x20x10.5 mm thick</a:t>
                      </a:r>
                      <a:endParaRPr lang="en-GB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04534671"/>
                  </a:ext>
                </a:extLst>
              </a:tr>
              <a:tr h="24497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CC/ TCDQ/S alt.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05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1.4 g/cc – 11.8g</a:t>
                      </a:r>
                      <a:endParaRPr lang="en-GB" sz="105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[1x] 46x20x10.5 mm thick</a:t>
                      </a:r>
                      <a:endParaRPr lang="en-GB" sz="105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3990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4184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en-GB" smtClean="0"/>
              <a:t>03/06/2022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29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334C7C5-7D10-4E03-9C20-B3BFDBF81CC3}"/>
              </a:ext>
            </a:extLst>
          </p:cNvPr>
          <p:cNvSpPr txBox="1">
            <a:spLocks/>
          </p:cNvSpPr>
          <p:nvPr/>
        </p:nvSpPr>
        <p:spPr bwMode="auto">
          <a:xfrm>
            <a:off x="620457" y="330918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r>
              <a:rPr lang="en-US" dirty="0"/>
              <a:t>TCDQ/S Blocks: HRMT-HED target design</a:t>
            </a:r>
            <a:endParaRPr lang="en-GB" dirty="0"/>
          </a:p>
        </p:txBody>
      </p:sp>
      <p:pic>
        <p:nvPicPr>
          <p:cNvPr id="11" name="Picture 10" descr="Diagram, engineering drawing&#10;&#10;Description automatically generated">
            <a:extLst>
              <a:ext uri="{FF2B5EF4-FFF2-40B4-BE49-F238E27FC236}">
                <a16:creationId xmlns:a16="http://schemas.microsoft.com/office/drawing/2014/main" id="{959E94EC-6DC1-49B3-8D7D-D3DE42EFF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927800" y="1359806"/>
            <a:ext cx="2675624" cy="20619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8ADF16B-7CC5-40C0-8080-382ED90046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584" y="1416219"/>
            <a:ext cx="1890895" cy="2091076"/>
          </a:xfrm>
          <a:prstGeom prst="rect">
            <a:avLst/>
          </a:prstGeom>
        </p:spPr>
      </p:pic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CAD30DB4-97FE-4FFF-9865-7D635B87BE68}"/>
              </a:ext>
            </a:extLst>
          </p:cNvPr>
          <p:cNvSpPr txBox="1">
            <a:spLocks/>
          </p:cNvSpPr>
          <p:nvPr/>
        </p:nvSpPr>
        <p:spPr bwMode="auto"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EB0B0381-81E6-4F08-8F90-ACA2F5D9F598}" type="datetime1">
              <a:rPr lang="en-GB" smtClean="0"/>
              <a:pPr>
                <a:defRPr/>
              </a:pPr>
              <a:t>03/06/2022</a:t>
            </a:fld>
            <a:endParaRPr lang="en-GB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FFBF1D1A-A76B-42E9-9665-36650FEA7E1F}"/>
              </a:ext>
            </a:extLst>
          </p:cNvPr>
          <p:cNvSpPr txBox="1">
            <a:spLocks/>
          </p:cNvSpPr>
          <p:nvPr/>
        </p:nvSpPr>
        <p:spPr bwMode="auto">
          <a:xfrm>
            <a:off x="10609232" y="6232227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>
              <a:defRPr sz="1200" b="0" i="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D6C380F-326D-3C40-9EE7-7FBAB0953422}" type="slidenum">
              <a:rPr lang="en-GB" smtClean="0"/>
              <a:pPr>
                <a:defRPr/>
              </a:pPr>
              <a:t>29</a:t>
            </a:fld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F59BC48-090B-4E16-B02D-0E6CD7A5C306}"/>
              </a:ext>
            </a:extLst>
          </p:cNvPr>
          <p:cNvSpPr txBox="1"/>
          <p:nvPr/>
        </p:nvSpPr>
        <p:spPr bwMode="auto">
          <a:xfrm>
            <a:off x="18659" y="5661248"/>
            <a:ext cx="4647426" cy="646331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C/C mass (1.4 -1.75 g/cc)= 13.5-16.9 kg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Full frame mass= 258 g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115D963-9E2E-4F3D-BB40-6DC4C3F86766}"/>
              </a:ext>
            </a:extLst>
          </p:cNvPr>
          <p:cNvSpPr txBox="1"/>
          <p:nvPr/>
        </p:nvSpPr>
        <p:spPr bwMode="auto">
          <a:xfrm>
            <a:off x="7266975" y="1067853"/>
            <a:ext cx="312136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Thermo-mechanical analysis</a:t>
            </a:r>
            <a:endParaRPr lang="en-GB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8EC673F-9AF3-493D-B9EA-432811A0FB39}"/>
              </a:ext>
            </a:extLst>
          </p:cNvPr>
          <p:cNvGrpSpPr/>
          <p:nvPr/>
        </p:nvGrpSpPr>
        <p:grpSpPr>
          <a:xfrm flipH="1">
            <a:off x="2098520" y="1596604"/>
            <a:ext cx="60220" cy="377259"/>
            <a:chOff x="1531260" y="1944956"/>
            <a:chExt cx="100244" cy="650313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7F3B590A-0FA0-431C-A58E-D2F81EFEC7DE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54120" y="1944956"/>
              <a:ext cx="77384" cy="621862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FC1F453-8DB1-4206-8B25-94DBBEBCC916}"/>
                </a:ext>
              </a:extLst>
            </p:cNvPr>
            <p:cNvSpPr/>
            <p:nvPr/>
          </p:nvSpPr>
          <p:spPr bwMode="auto">
            <a:xfrm>
              <a:off x="1531260" y="2549549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BF7365B3-E84E-41FA-AD2D-6FDE1EE320F1}"/>
              </a:ext>
            </a:extLst>
          </p:cNvPr>
          <p:cNvSpPr txBox="1"/>
          <p:nvPr/>
        </p:nvSpPr>
        <p:spPr bwMode="auto">
          <a:xfrm>
            <a:off x="1987820" y="1316683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1</a:t>
            </a:r>
            <a:endParaRPr lang="en-GB" sz="1200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1A5E425-F50D-4700-A8AE-EF9A4030092C}"/>
              </a:ext>
            </a:extLst>
          </p:cNvPr>
          <p:cNvGrpSpPr/>
          <p:nvPr/>
        </p:nvGrpSpPr>
        <p:grpSpPr>
          <a:xfrm flipH="1">
            <a:off x="2472204" y="1549326"/>
            <a:ext cx="135256" cy="821731"/>
            <a:chOff x="1538381" y="1944956"/>
            <a:chExt cx="93123" cy="632373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0999FDC-8481-4EFF-8A42-4ED462FFA2FD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54120" y="1944956"/>
              <a:ext cx="77384" cy="621862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ACCDAF3-F851-48B6-832C-556049B94745}"/>
                </a:ext>
              </a:extLst>
            </p:cNvPr>
            <p:cNvSpPr/>
            <p:nvPr/>
          </p:nvSpPr>
          <p:spPr bwMode="auto">
            <a:xfrm flipH="1">
              <a:off x="1538381" y="2542145"/>
              <a:ext cx="31478" cy="35184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AC9022B3-DB77-494D-B6B4-9696A338468B}"/>
              </a:ext>
            </a:extLst>
          </p:cNvPr>
          <p:cNvSpPr txBox="1"/>
          <p:nvPr/>
        </p:nvSpPr>
        <p:spPr bwMode="auto">
          <a:xfrm>
            <a:off x="2345111" y="1272324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2</a:t>
            </a:r>
            <a:endParaRPr lang="en-GB" sz="1200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9863212F-136E-4387-8F9B-8F673275F565}"/>
              </a:ext>
            </a:extLst>
          </p:cNvPr>
          <p:cNvGrpSpPr/>
          <p:nvPr/>
        </p:nvGrpSpPr>
        <p:grpSpPr>
          <a:xfrm>
            <a:off x="2678267" y="1532301"/>
            <a:ext cx="112260" cy="579654"/>
            <a:chOff x="1487580" y="2234629"/>
            <a:chExt cx="112260" cy="606174"/>
          </a:xfrm>
        </p:grpSpPr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52DE0754-17AA-4D4E-A54B-3AEF03ADE70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08400" y="2234629"/>
              <a:ext cx="91440" cy="593376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74CF326-EA3D-4B74-8567-B7E913DAC593}"/>
                </a:ext>
              </a:extLst>
            </p:cNvPr>
            <p:cNvSpPr/>
            <p:nvPr/>
          </p:nvSpPr>
          <p:spPr bwMode="auto">
            <a:xfrm>
              <a:off x="1487580" y="2795083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34EC113E-B33C-42EF-A098-EAEEA19D7965}"/>
              </a:ext>
            </a:extLst>
          </p:cNvPr>
          <p:cNvSpPr txBox="1"/>
          <p:nvPr/>
        </p:nvSpPr>
        <p:spPr bwMode="auto">
          <a:xfrm>
            <a:off x="2703022" y="1245176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3</a:t>
            </a:r>
            <a:endParaRPr lang="en-GB" sz="120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B91C994-760A-45A3-9365-52AA8E136FD0}"/>
              </a:ext>
            </a:extLst>
          </p:cNvPr>
          <p:cNvGrpSpPr/>
          <p:nvPr/>
        </p:nvGrpSpPr>
        <p:grpSpPr>
          <a:xfrm>
            <a:off x="3278504" y="2613034"/>
            <a:ext cx="186048" cy="643794"/>
            <a:chOff x="1634590" y="1431170"/>
            <a:chExt cx="186048" cy="736654"/>
          </a:xfrm>
        </p:grpSpPr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B498D46-5AA7-4158-9E3D-29145728277D}"/>
                </a:ext>
              </a:extLst>
            </p:cNvPr>
            <p:cNvCxnSpPr>
              <a:cxnSpLocks/>
              <a:endCxn id="34" idx="0"/>
            </p:cNvCxnSpPr>
            <p:nvPr/>
          </p:nvCxnSpPr>
          <p:spPr bwMode="auto">
            <a:xfrm>
              <a:off x="1657450" y="1441051"/>
              <a:ext cx="163188" cy="726773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717C1B17-92DE-409E-92C4-CDC97A36A395}"/>
                </a:ext>
              </a:extLst>
            </p:cNvPr>
            <p:cNvSpPr/>
            <p:nvPr/>
          </p:nvSpPr>
          <p:spPr bwMode="auto">
            <a:xfrm>
              <a:off x="1634590" y="1431170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B94905B0-8263-4F52-8B9D-AECB1F89F864}"/>
              </a:ext>
            </a:extLst>
          </p:cNvPr>
          <p:cNvSpPr txBox="1"/>
          <p:nvPr/>
        </p:nvSpPr>
        <p:spPr bwMode="auto">
          <a:xfrm>
            <a:off x="3353852" y="3256829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endParaRPr lang="en-GB" sz="12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0C08AB6-E955-4F97-857D-2DF1D418655D}"/>
              </a:ext>
            </a:extLst>
          </p:cNvPr>
          <p:cNvGrpSpPr/>
          <p:nvPr/>
        </p:nvGrpSpPr>
        <p:grpSpPr>
          <a:xfrm>
            <a:off x="3418832" y="1415678"/>
            <a:ext cx="68580" cy="344863"/>
            <a:chOff x="1531260" y="2234628"/>
            <a:chExt cx="68580" cy="360641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7BDEFBD-0363-4BCD-89AF-0E895C4CA710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54120" y="2234628"/>
              <a:ext cx="45720" cy="332190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CCF9797-3F94-46DD-B5F1-F87E884FE16A}"/>
                </a:ext>
              </a:extLst>
            </p:cNvPr>
            <p:cNvSpPr/>
            <p:nvPr/>
          </p:nvSpPr>
          <p:spPr bwMode="auto">
            <a:xfrm>
              <a:off x="1531260" y="2549549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9D9A9012-2AC0-4460-8759-A9A3A28DF2B1}"/>
              </a:ext>
            </a:extLst>
          </p:cNvPr>
          <p:cNvSpPr txBox="1"/>
          <p:nvPr/>
        </p:nvSpPr>
        <p:spPr bwMode="auto">
          <a:xfrm>
            <a:off x="3399907" y="1128554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5</a:t>
            </a:r>
            <a:endParaRPr lang="en-GB" sz="1200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C4A8517-0A78-4345-B6E0-75A917105CB4}"/>
              </a:ext>
            </a:extLst>
          </p:cNvPr>
          <p:cNvGrpSpPr/>
          <p:nvPr/>
        </p:nvGrpSpPr>
        <p:grpSpPr>
          <a:xfrm>
            <a:off x="4230660" y="1711593"/>
            <a:ext cx="68580" cy="344863"/>
            <a:chOff x="1531260" y="2234628"/>
            <a:chExt cx="68580" cy="360641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E50CF7E3-8BD0-4647-993E-E2196FE5D38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554120" y="2234628"/>
              <a:ext cx="45720" cy="332190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E26A8A4C-1577-46D5-B7C9-FF764CAC2160}"/>
                </a:ext>
              </a:extLst>
            </p:cNvPr>
            <p:cNvSpPr/>
            <p:nvPr/>
          </p:nvSpPr>
          <p:spPr bwMode="auto">
            <a:xfrm>
              <a:off x="1531260" y="2549549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C6619A1F-7C88-40D2-A900-83ECD7B117C2}"/>
              </a:ext>
            </a:extLst>
          </p:cNvPr>
          <p:cNvSpPr txBox="1"/>
          <p:nvPr/>
        </p:nvSpPr>
        <p:spPr bwMode="auto">
          <a:xfrm>
            <a:off x="4203146" y="1455182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6</a:t>
            </a:r>
            <a:endParaRPr lang="en-GB" sz="1200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B6E182A-6FF3-4679-A266-73DF73116CFA}"/>
              </a:ext>
            </a:extLst>
          </p:cNvPr>
          <p:cNvSpPr txBox="1"/>
          <p:nvPr/>
        </p:nvSpPr>
        <p:spPr bwMode="auto">
          <a:xfrm>
            <a:off x="18659" y="3999254"/>
            <a:ext cx="3381247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1 – C/C TCDQ target (1.4-1.75 g/cc)</a:t>
            </a:r>
            <a:endParaRPr lang="en-US" sz="1600" dirty="0"/>
          </a:p>
          <a:p>
            <a:r>
              <a:rPr lang="en-US" sz="1400" dirty="0"/>
              <a:t>2 – C/C pusher</a:t>
            </a:r>
          </a:p>
          <a:p>
            <a:r>
              <a:rPr lang="en-US" sz="1400" dirty="0"/>
              <a:t>3 – Alu C pusher (EN-AW 6082 T6)</a:t>
            </a:r>
          </a:p>
          <a:p>
            <a:r>
              <a:rPr lang="en-US" sz="1400" dirty="0"/>
              <a:t>4 – Compression spring (800 N)</a:t>
            </a:r>
          </a:p>
          <a:p>
            <a:r>
              <a:rPr lang="en-US" sz="1400" dirty="0"/>
              <a:t>5 – Alu Target holder (EN-AW 6082 T6)</a:t>
            </a:r>
          </a:p>
          <a:p>
            <a:r>
              <a:rPr lang="en-US" sz="1400" dirty="0"/>
              <a:t>6 – Alu back plate (EN AW 6082 T6)</a:t>
            </a:r>
          </a:p>
          <a:p>
            <a:r>
              <a:rPr lang="en-US" sz="1400" dirty="0"/>
              <a:t>7 – Screws</a:t>
            </a:r>
          </a:p>
          <a:p>
            <a:endParaRPr lang="en-GB" sz="1600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9CB52EF-E447-420C-93ED-9CF80A02E792}"/>
              </a:ext>
            </a:extLst>
          </p:cNvPr>
          <p:cNvSpPr txBox="1"/>
          <p:nvPr/>
        </p:nvSpPr>
        <p:spPr bwMode="auto">
          <a:xfrm>
            <a:off x="44552" y="3635857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MATERIAL DESCRIPTION</a:t>
            </a:r>
            <a:endParaRPr lang="en-GB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4D069B31-7FAD-44DD-A967-F71120F06D3B}"/>
              </a:ext>
            </a:extLst>
          </p:cNvPr>
          <p:cNvCxnSpPr>
            <a:cxnSpLocks/>
          </p:cNvCxnSpPr>
          <p:nvPr/>
        </p:nvCxnSpPr>
        <p:spPr bwMode="auto">
          <a:xfrm flipV="1">
            <a:off x="119336" y="3965982"/>
            <a:ext cx="2974435" cy="3327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2B4C94C-9D35-40E2-B2F8-C4919AAFD259}"/>
              </a:ext>
            </a:extLst>
          </p:cNvPr>
          <p:cNvSpPr txBox="1"/>
          <p:nvPr/>
        </p:nvSpPr>
        <p:spPr bwMode="auto">
          <a:xfrm>
            <a:off x="231341" y="1061159"/>
            <a:ext cx="15600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Ref: SPSXTHED0119</a:t>
            </a:r>
            <a:endParaRPr lang="en-GB" sz="1100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D147CE0-E80C-44D0-8D82-D2190D0D2AD0}"/>
              </a:ext>
            </a:extLst>
          </p:cNvPr>
          <p:cNvGrpSpPr/>
          <p:nvPr/>
        </p:nvGrpSpPr>
        <p:grpSpPr>
          <a:xfrm>
            <a:off x="4139834" y="2598778"/>
            <a:ext cx="186048" cy="650962"/>
            <a:chOff x="2358998" y="1240475"/>
            <a:chExt cx="186048" cy="744855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90FDA3F9-D235-484A-AA01-A7A167C8F714}"/>
                </a:ext>
              </a:extLst>
            </p:cNvPr>
            <p:cNvCxnSpPr>
              <a:cxnSpLocks/>
              <a:endCxn id="50" idx="0"/>
            </p:cNvCxnSpPr>
            <p:nvPr/>
          </p:nvCxnSpPr>
          <p:spPr bwMode="auto">
            <a:xfrm>
              <a:off x="2381858" y="1258557"/>
              <a:ext cx="163188" cy="726773"/>
            </a:xfrm>
            <a:prstGeom prst="line">
              <a:avLst/>
            </a:prstGeom>
            <a:ln w="127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045404B2-A77F-43C6-A7FC-2222FABEBF99}"/>
                </a:ext>
              </a:extLst>
            </p:cNvPr>
            <p:cNvSpPr/>
            <p:nvPr/>
          </p:nvSpPr>
          <p:spPr bwMode="auto">
            <a:xfrm>
              <a:off x="2358998" y="1240475"/>
              <a:ext cx="45720" cy="45720"/>
            </a:xfrm>
            <a:prstGeom prst="ellipse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167CD862-9BC6-4E0D-A903-F05D805F889B}"/>
              </a:ext>
            </a:extLst>
          </p:cNvPr>
          <p:cNvSpPr txBox="1"/>
          <p:nvPr/>
        </p:nvSpPr>
        <p:spPr bwMode="auto">
          <a:xfrm>
            <a:off x="4230660" y="3249740"/>
            <a:ext cx="221400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/>
              <a:t>7</a:t>
            </a:r>
            <a:endParaRPr lang="en-GB" sz="1200" dirty="0"/>
          </a:p>
        </p:txBody>
      </p:sp>
      <p:graphicFrame>
        <p:nvGraphicFramePr>
          <p:cNvPr id="51" name="Table 50">
            <a:extLst>
              <a:ext uri="{FF2B5EF4-FFF2-40B4-BE49-F238E27FC236}">
                <a16:creationId xmlns:a16="http://schemas.microsoft.com/office/drawing/2014/main" id="{5A722428-522D-4A66-A26D-C4D453A68DFA}"/>
              </a:ext>
            </a:extLst>
          </p:cNvPr>
          <p:cNvGraphicFramePr>
            <a:graphicFrameLocks noGrp="1"/>
          </p:cNvGraphicFramePr>
          <p:nvPr/>
        </p:nvGraphicFramePr>
        <p:xfrm>
          <a:off x="5168658" y="4701176"/>
          <a:ext cx="6734408" cy="1531051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1577800">
                  <a:extLst>
                    <a:ext uri="{9D8B030D-6E8A-4147-A177-3AD203B41FA5}">
                      <a16:colId xmlns:a16="http://schemas.microsoft.com/office/drawing/2014/main" val="1745801342"/>
                    </a:ext>
                  </a:extLst>
                </a:gridCol>
                <a:gridCol w="1056731">
                  <a:extLst>
                    <a:ext uri="{9D8B030D-6E8A-4147-A177-3AD203B41FA5}">
                      <a16:colId xmlns:a16="http://schemas.microsoft.com/office/drawing/2014/main" val="239377612"/>
                    </a:ext>
                  </a:extLst>
                </a:gridCol>
                <a:gridCol w="1103509">
                  <a:extLst>
                    <a:ext uri="{9D8B030D-6E8A-4147-A177-3AD203B41FA5}">
                      <a16:colId xmlns:a16="http://schemas.microsoft.com/office/drawing/2014/main" val="2232649579"/>
                    </a:ext>
                  </a:extLst>
                </a:gridCol>
                <a:gridCol w="1068061">
                  <a:extLst>
                    <a:ext uri="{9D8B030D-6E8A-4147-A177-3AD203B41FA5}">
                      <a16:colId xmlns:a16="http://schemas.microsoft.com/office/drawing/2014/main" val="127721112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139481647"/>
                    </a:ext>
                  </a:extLst>
                </a:gridCol>
                <a:gridCol w="848187">
                  <a:extLst>
                    <a:ext uri="{9D8B030D-6E8A-4147-A177-3AD203B41FA5}">
                      <a16:colId xmlns:a16="http://schemas.microsoft.com/office/drawing/2014/main" val="3278063866"/>
                    </a:ext>
                  </a:extLst>
                </a:gridCol>
              </a:tblGrid>
              <a:tr h="556398"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 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layer conf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beam size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Interlaminar shear stress[</a:t>
                      </a:r>
                      <a:r>
                        <a:rPr lang="en-GB" sz="900" b="1" u="none" strike="noStrike" dirty="0" err="1">
                          <a:effectLst/>
                        </a:rPr>
                        <a:t>Mpa</a:t>
                      </a:r>
                      <a:r>
                        <a:rPr lang="en-GB" sz="900" b="1" u="none" strike="noStrike" dirty="0">
                          <a:effectLst/>
                        </a:rPr>
                        <a:t>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b="1" u="none" strike="noStrike" dirty="0">
                          <a:effectLst/>
                        </a:rPr>
                        <a:t>Max. traction on surface [</a:t>
                      </a:r>
                      <a:r>
                        <a:rPr lang="fr-FR" sz="900" b="1" u="none" strike="noStrike" dirty="0" err="1">
                          <a:effectLst/>
                        </a:rPr>
                        <a:t>Mpa</a:t>
                      </a:r>
                      <a:r>
                        <a:rPr lang="fr-FR" sz="900" b="1" u="none" strike="noStrike" dirty="0">
                          <a:effectLst/>
                        </a:rPr>
                        <a:t>]</a:t>
                      </a:r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900" b="1" u="none" strike="noStrike" dirty="0">
                          <a:effectLst/>
                        </a:rPr>
                        <a:t>Max compression in beam direction [</a:t>
                      </a:r>
                      <a:r>
                        <a:rPr lang="en-GB" sz="900" b="1" u="none" strike="noStrike" dirty="0" err="1">
                          <a:effectLst/>
                        </a:rPr>
                        <a:t>Mpa</a:t>
                      </a:r>
                      <a:r>
                        <a:rPr lang="en-GB" sz="900" b="1" u="none" strike="noStrike" dirty="0">
                          <a:effectLst/>
                        </a:rPr>
                        <a:t>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6362761"/>
                  </a:ext>
                </a:extLst>
              </a:tr>
              <a:tr h="25129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TCDQ block 8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0/90 (vertical)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2.5 mm gap 2.3e11 ppb</a:t>
                      </a:r>
                      <a:endParaRPr lang="en-GB" sz="8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61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78</a:t>
                      </a:r>
                      <a:endParaRPr lang="en-GB" sz="1000" b="1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92321978"/>
                  </a:ext>
                </a:extLst>
              </a:tr>
              <a:tr h="15975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>
                          <a:effectLst/>
                        </a:rPr>
                        <a:t>HRMAT standard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</a:rPr>
                        <a:t> 0/90 (vertical)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0.6x0.6mm 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2.4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40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>
                          <a:effectLst/>
                        </a:rPr>
                        <a:t>68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extLst>
                  <a:ext uri="{0D108BD9-81ED-4DB2-BD59-A6C34878D82A}">
                    <a16:rowId xmlns:a16="http://schemas.microsoft.com/office/drawing/2014/main" val="2971445825"/>
                  </a:ext>
                </a:extLst>
              </a:tr>
              <a:tr h="312312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HRMAT + 3p bending conf. beam impact on </a:t>
                      </a:r>
                      <a:r>
                        <a:rPr lang="en-GB" sz="800" b="1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center</a:t>
                      </a:r>
                      <a:endParaRPr lang="en-GB" sz="8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 0/90 (vertical)</a:t>
                      </a:r>
                      <a:endParaRPr lang="en-GB" sz="8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0.34x1mm (</a:t>
                      </a:r>
                      <a:r>
                        <a:rPr lang="en-GB" sz="800" u="none" strike="noStrike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center</a:t>
                      </a:r>
                      <a:r>
                        <a:rPr lang="en-GB" sz="8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8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 </a:t>
                      </a:r>
                    </a:p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(3.5 intra-laminar)</a:t>
                      </a:r>
                      <a:endParaRPr lang="en-GB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63.7</a:t>
                      </a:r>
                      <a:endParaRPr lang="en-GB" sz="10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68</a:t>
                      </a:r>
                      <a:endParaRPr lang="en-GB" sz="1000" b="0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extLst>
                  <a:ext uri="{0D108BD9-81ED-4DB2-BD59-A6C34878D82A}">
                    <a16:rowId xmlns:a16="http://schemas.microsoft.com/office/drawing/2014/main" val="2935349068"/>
                  </a:ext>
                </a:extLst>
              </a:tr>
              <a:tr h="25129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HRMAT 3p bending conf. beam impact on mid top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u="none" strike="noStrike" dirty="0">
                          <a:effectLst/>
                        </a:rPr>
                        <a:t> 0/90 (vertical)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0.34x1mm (mid top)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4.5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55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u="none" strike="noStrike" dirty="0">
                          <a:effectLst/>
                        </a:rPr>
                        <a:t>68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198" marR="7198" marT="7198" marB="0" anchor="b"/>
                </a:tc>
                <a:extLst>
                  <a:ext uri="{0D108BD9-81ED-4DB2-BD59-A6C34878D82A}">
                    <a16:rowId xmlns:a16="http://schemas.microsoft.com/office/drawing/2014/main" val="2156907748"/>
                  </a:ext>
                </a:extLst>
              </a:tr>
            </a:tbl>
          </a:graphicData>
        </a:graphic>
      </p:graphicFrame>
      <p:pic>
        <p:nvPicPr>
          <p:cNvPr id="52" name="Picture 51" descr="Chart&#10;&#10;Description automatically generated">
            <a:extLst>
              <a:ext uri="{FF2B5EF4-FFF2-40B4-BE49-F238E27FC236}">
                <a16:creationId xmlns:a16="http://schemas.microsoft.com/office/drawing/2014/main" id="{42ACA2ED-4BB8-4C04-B409-0C28E042D62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5190" b="30443"/>
          <a:stretch/>
        </p:blipFill>
        <p:spPr bwMode="auto">
          <a:xfrm>
            <a:off x="4930467" y="1522175"/>
            <a:ext cx="2478205" cy="2405829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54886BA2-8820-4E54-A05F-687FF737684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875" r="60918" b="12038"/>
          <a:stretch/>
        </p:blipFill>
        <p:spPr bwMode="auto">
          <a:xfrm>
            <a:off x="7333300" y="1732181"/>
            <a:ext cx="2459919" cy="2181632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D59BA8F4-D3A6-42A8-A48B-6B968BBA0208}"/>
              </a:ext>
            </a:extLst>
          </p:cNvPr>
          <p:cNvSpPr txBox="1"/>
          <p:nvPr/>
        </p:nvSpPr>
        <p:spPr bwMode="auto">
          <a:xfrm>
            <a:off x="6168769" y="4022394"/>
            <a:ext cx="641522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Temp</a:t>
            </a:r>
            <a:endParaRPr lang="en-GB" sz="1400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27DBBE3-D373-4C40-AB0E-A9B05DA5EAF9}"/>
              </a:ext>
            </a:extLst>
          </p:cNvPr>
          <p:cNvSpPr txBox="1"/>
          <p:nvPr/>
        </p:nvSpPr>
        <p:spPr bwMode="auto">
          <a:xfrm>
            <a:off x="7350265" y="1549323"/>
            <a:ext cx="17331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Max stress in-plane [Pa] </a:t>
            </a:r>
            <a:endParaRPr lang="en-GB" sz="1100" dirty="0"/>
          </a:p>
        </p:txBody>
      </p:sp>
      <p:pic>
        <p:nvPicPr>
          <p:cNvPr id="56" name="Picture 55" descr="Diagram&#10;&#10;Description automatically generated with low confidence">
            <a:extLst>
              <a:ext uri="{FF2B5EF4-FFF2-40B4-BE49-F238E27FC236}">
                <a16:creationId xmlns:a16="http://schemas.microsoft.com/office/drawing/2014/main" id="{41DA08F0-A000-4394-86B2-692E2FE5D98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1776" r="71121" b="20576"/>
          <a:stretch/>
        </p:blipFill>
        <p:spPr bwMode="auto">
          <a:xfrm>
            <a:off x="9828470" y="1777190"/>
            <a:ext cx="2034263" cy="2119651"/>
          </a:xfrm>
          <a:prstGeom prst="rect">
            <a:avLst/>
          </a:prstGeom>
        </p:spPr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32E09E23-E0F8-4980-A41A-6DFEB1624089}"/>
              </a:ext>
            </a:extLst>
          </p:cNvPr>
          <p:cNvSpPr txBox="1"/>
          <p:nvPr/>
        </p:nvSpPr>
        <p:spPr bwMode="auto">
          <a:xfrm>
            <a:off x="9780618" y="1541382"/>
            <a:ext cx="17331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Max stress in-plane [Pa] </a:t>
            </a:r>
            <a:endParaRPr lang="en-GB" sz="110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521DB3E-C6A8-4196-B0CB-7AB74B1A420F}"/>
              </a:ext>
            </a:extLst>
          </p:cNvPr>
          <p:cNvSpPr txBox="1"/>
          <p:nvPr/>
        </p:nvSpPr>
        <p:spPr bwMode="auto">
          <a:xfrm>
            <a:off x="8563259" y="4011201"/>
            <a:ext cx="861133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Pre-load</a:t>
            </a:r>
            <a:endParaRPr lang="en-GB" sz="14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6381912-DD0C-42BF-8A60-46655471F218}"/>
              </a:ext>
            </a:extLst>
          </p:cNvPr>
          <p:cNvSpPr txBox="1"/>
          <p:nvPr/>
        </p:nvSpPr>
        <p:spPr bwMode="auto">
          <a:xfrm>
            <a:off x="10365466" y="4011201"/>
            <a:ext cx="1537600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/>
              <a:t>After beam pulse</a:t>
            </a:r>
            <a:endParaRPr lang="en-GB" sz="1400" dirty="0"/>
          </a:p>
        </p:txBody>
      </p:sp>
      <p:sp>
        <p:nvSpPr>
          <p:cNvPr id="60" name="Arrow: Right 59">
            <a:extLst>
              <a:ext uri="{FF2B5EF4-FFF2-40B4-BE49-F238E27FC236}">
                <a16:creationId xmlns:a16="http://schemas.microsoft.com/office/drawing/2014/main" id="{F02387E9-7E29-483F-BBEE-CA1AFE6B0710}"/>
              </a:ext>
            </a:extLst>
          </p:cNvPr>
          <p:cNvSpPr/>
          <p:nvPr/>
        </p:nvSpPr>
        <p:spPr bwMode="auto">
          <a:xfrm rot="656868">
            <a:off x="7785734" y="3456624"/>
            <a:ext cx="311190" cy="21165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48A048C9-FD64-47F2-9018-5279EADC1B44}"/>
              </a:ext>
            </a:extLst>
          </p:cNvPr>
          <p:cNvSpPr txBox="1"/>
          <p:nvPr/>
        </p:nvSpPr>
        <p:spPr bwMode="auto">
          <a:xfrm rot="881717">
            <a:off x="7626649" y="3195936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800 N</a:t>
            </a:r>
            <a:endParaRPr lang="en-GB" sz="1400" dirty="0"/>
          </a:p>
        </p:txBody>
      </p:sp>
      <p:sp>
        <p:nvSpPr>
          <p:cNvPr id="62" name="Arrow: Right 61">
            <a:extLst>
              <a:ext uri="{FF2B5EF4-FFF2-40B4-BE49-F238E27FC236}">
                <a16:creationId xmlns:a16="http://schemas.microsoft.com/office/drawing/2014/main" id="{B4A48A77-25A1-40A3-B466-ABB557077B3B}"/>
              </a:ext>
            </a:extLst>
          </p:cNvPr>
          <p:cNvSpPr/>
          <p:nvPr/>
        </p:nvSpPr>
        <p:spPr bwMode="auto">
          <a:xfrm>
            <a:off x="10152839" y="3617976"/>
            <a:ext cx="311190" cy="21165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00E57832-E0C1-4730-8136-0A47B26DFCD0}"/>
              </a:ext>
            </a:extLst>
          </p:cNvPr>
          <p:cNvSpPr txBox="1"/>
          <p:nvPr/>
        </p:nvSpPr>
        <p:spPr bwMode="auto">
          <a:xfrm rot="224849">
            <a:off x="9993754" y="3357288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800 N</a:t>
            </a:r>
            <a:endParaRPr lang="en-GB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12A4165-DCF1-4D30-9DF3-53D6F6FE5B83}"/>
              </a:ext>
            </a:extLst>
          </p:cNvPr>
          <p:cNvSpPr txBox="1"/>
          <p:nvPr/>
        </p:nvSpPr>
        <p:spPr bwMode="auto">
          <a:xfrm>
            <a:off x="5164094" y="4348430"/>
            <a:ext cx="4314001" cy="33855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sym typeface="Wingdings" panose="05000000000000000000" pitchFamily="2" charset="2"/>
              </a:rPr>
              <a:t> Model at the level of the layers (symmetry)</a:t>
            </a:r>
            <a:endParaRPr lang="en-GB" sz="1600" dirty="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D20D6EDA-9E93-4C18-98D6-907590D5CFE5}"/>
              </a:ext>
            </a:extLst>
          </p:cNvPr>
          <p:cNvCxnSpPr/>
          <p:nvPr/>
        </p:nvCxnSpPr>
        <p:spPr bwMode="auto">
          <a:xfrm flipV="1">
            <a:off x="2375746" y="3096263"/>
            <a:ext cx="254675" cy="4799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BA3F3C14-1131-4FCE-8D60-5983E4A9CF3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2014390" y="1973863"/>
            <a:ext cx="27509" cy="8581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31118287-2AA5-44E7-BE52-7D90B084FA69}"/>
              </a:ext>
            </a:extLst>
          </p:cNvPr>
          <p:cNvSpPr txBox="1"/>
          <p:nvPr/>
        </p:nvSpPr>
        <p:spPr bwMode="auto">
          <a:xfrm rot="16003976">
            <a:off x="1608112" y="2313638"/>
            <a:ext cx="6543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46 mm</a:t>
            </a:r>
            <a:endParaRPr lang="en-GB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4EBB24A-ACCD-4650-BDE8-72E45523C255}"/>
              </a:ext>
            </a:extLst>
          </p:cNvPr>
          <p:cNvSpPr txBox="1"/>
          <p:nvPr/>
        </p:nvSpPr>
        <p:spPr bwMode="auto">
          <a:xfrm rot="20914379">
            <a:off x="2180400" y="2859882"/>
            <a:ext cx="782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10.5 mm</a:t>
            </a:r>
            <a:endParaRPr lang="en-GB" sz="1200" dirty="0"/>
          </a:p>
        </p:txBody>
      </p:sp>
      <p:sp>
        <p:nvSpPr>
          <p:cNvPr id="69" name="Arrow: Right 17">
            <a:extLst>
              <a:ext uri="{FF2B5EF4-FFF2-40B4-BE49-F238E27FC236}">
                <a16:creationId xmlns:a16="http://schemas.microsoft.com/office/drawing/2014/main" id="{40A2E3A6-B389-4A55-AB61-CBF6D05DFA5F}"/>
              </a:ext>
            </a:extLst>
          </p:cNvPr>
          <p:cNvSpPr/>
          <p:nvPr/>
        </p:nvSpPr>
        <p:spPr bwMode="auto">
          <a:xfrm rot="656868">
            <a:off x="-1084" y="2504272"/>
            <a:ext cx="561554" cy="33395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" dirty="0"/>
              <a:t>Grazing Beam</a:t>
            </a:r>
            <a:endParaRPr lang="en-GB" sz="600" dirty="0"/>
          </a:p>
        </p:txBody>
      </p:sp>
    </p:spTree>
    <p:extLst>
      <p:ext uri="{BB962C8B-B14F-4D97-AF65-F5344CB8AC3E}">
        <p14:creationId xmlns:p14="http://schemas.microsoft.com/office/powerpoint/2010/main" val="38731296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F64778-3A0A-4025-8A14-26EF09DC17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C47065-9614-4C42-AA1B-BE380149D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3709BD4-34C0-4446-B854-56B7A9799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5800" y="2276872"/>
            <a:ext cx="7680176" cy="1435920"/>
          </a:xfrm>
        </p:spPr>
        <p:txBody>
          <a:bodyPr vert="horz" lIns="45720" rIns="45720" anchor="ctr">
            <a:noAutofit/>
          </a:bodyPr>
          <a:lstStyle/>
          <a:p>
            <a:r>
              <a:rPr lang="en-GB" dirty="0"/>
              <a:t>Geometries &amp; In-operation Assessment</a:t>
            </a:r>
          </a:p>
        </p:txBody>
      </p:sp>
    </p:spTree>
    <p:extLst>
      <p:ext uri="{BB962C8B-B14F-4D97-AF65-F5344CB8AC3E}">
        <p14:creationId xmlns:p14="http://schemas.microsoft.com/office/powerpoint/2010/main" val="386480708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004DF-5484-479F-BD40-4B8423661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49" y="154284"/>
            <a:ext cx="10969139" cy="715840"/>
          </a:xfrm>
        </p:spPr>
        <p:txBody>
          <a:bodyPr/>
          <a:lstStyle/>
          <a:p>
            <a:r>
              <a:rPr lang="en-US" dirty="0"/>
              <a:t>HRMT-HED Results </a:t>
            </a:r>
            <a:r>
              <a:rPr lang="en-US" sz="2400" dirty="0"/>
              <a:t>(TCDQ HD.)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33A00-FEEB-44FB-86D6-2375EA49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770BC-FC43-44D3-9B1C-8E92B07A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30</a:t>
            </a:fld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1EBF9BC-D1C0-4AA4-8B30-63FBD3A99F3E}"/>
              </a:ext>
            </a:extLst>
          </p:cNvPr>
          <p:cNvGrpSpPr/>
          <p:nvPr/>
        </p:nvGrpSpPr>
        <p:grpSpPr>
          <a:xfrm>
            <a:off x="356360" y="3836873"/>
            <a:ext cx="6122459" cy="2043801"/>
            <a:chOff x="5807968" y="1340768"/>
            <a:chExt cx="6122459" cy="2043801"/>
          </a:xfrm>
        </p:grpSpPr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065E971D-D1C5-4FD1-9993-64CF35406532}"/>
                </a:ext>
              </a:extLst>
            </p:cNvPr>
            <p:cNvGrpSpPr/>
            <p:nvPr/>
          </p:nvGrpSpPr>
          <p:grpSpPr>
            <a:xfrm>
              <a:off x="5807968" y="1340768"/>
              <a:ext cx="5924833" cy="1781167"/>
              <a:chOff x="5807968" y="1340768"/>
              <a:chExt cx="5924833" cy="1781167"/>
            </a:xfrm>
          </p:grpSpPr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7465A8F1-0084-4635-852E-FFA7EE90013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680176" y="1340768"/>
                <a:ext cx="2010494" cy="1781167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237BF973-9061-4B32-B1FC-E6C4969852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07968" y="1340768"/>
                <a:ext cx="1840571" cy="1781167"/>
              </a:xfrm>
              <a:prstGeom prst="rect">
                <a:avLst/>
              </a:prstGeom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79C835DF-2F72-4A91-8CF8-9C3F75264B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722307" y="1340768"/>
                <a:ext cx="2010494" cy="1781167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3367316E-8E2E-4C4D-94B0-1A9846663570}"/>
                </a:ext>
              </a:extLst>
            </p:cNvPr>
            <p:cNvSpPr txBox="1"/>
            <p:nvPr/>
          </p:nvSpPr>
          <p:spPr>
            <a:xfrm>
              <a:off x="7450912" y="3122959"/>
              <a:ext cx="4479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TCDQ HD / sample 25 – </a:t>
              </a:r>
              <a:r>
                <a:rPr lang="en-US" sz="1100" i="1" dirty="0" err="1"/>
                <a:t>Upst</a:t>
              </a:r>
              <a:r>
                <a:rPr lang="en-US" sz="1100" i="1" dirty="0"/>
                <a:t> / Front / </a:t>
              </a:r>
              <a:r>
                <a:rPr lang="en-US" sz="1100" i="1" dirty="0" err="1"/>
                <a:t>Dwst</a:t>
              </a:r>
              <a:r>
                <a:rPr lang="en-US" sz="1100" i="1" dirty="0"/>
                <a:t> - </a:t>
              </a:r>
              <a:r>
                <a:rPr lang="en-US" sz="1100" i="1" dirty="0" err="1">
                  <a:highlight>
                    <a:srgbClr val="FFFF00"/>
                  </a:highlight>
                </a:rPr>
                <a:t>PostIE</a:t>
              </a:r>
              <a:endParaRPr lang="en-GB" sz="1100" i="1" dirty="0">
                <a:highlight>
                  <a:srgbClr val="FFFF00"/>
                </a:highlight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61BBD7A-8B1D-46CF-A906-6A98C42A8AA5}"/>
              </a:ext>
            </a:extLst>
          </p:cNvPr>
          <p:cNvGrpSpPr/>
          <p:nvPr/>
        </p:nvGrpSpPr>
        <p:grpSpPr>
          <a:xfrm>
            <a:off x="410401" y="1484784"/>
            <a:ext cx="5652898" cy="2044826"/>
            <a:chOff x="440700" y="1499122"/>
            <a:chExt cx="5652898" cy="2044826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6F36BA36-A1DB-46D2-BEBA-2B96A88CEEE6}"/>
                </a:ext>
              </a:extLst>
            </p:cNvPr>
            <p:cNvGrpSpPr/>
            <p:nvPr/>
          </p:nvGrpSpPr>
          <p:grpSpPr>
            <a:xfrm>
              <a:off x="440700" y="1499122"/>
              <a:ext cx="5652898" cy="1782192"/>
              <a:chOff x="443102" y="1843774"/>
              <a:chExt cx="5652898" cy="1782192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45C351BD-5F8C-4C58-9BA2-481DBBAC19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213309" y="1844799"/>
                <a:ext cx="2010494" cy="1781167"/>
              </a:xfrm>
              <a:prstGeom prst="rect">
                <a:avLst/>
              </a:prstGeom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F151E097-A15B-4265-903E-6C9595ECF9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43102" y="1843775"/>
                <a:ext cx="1728191" cy="1782191"/>
              </a:xfrm>
              <a:prstGeom prst="rect">
                <a:avLst/>
              </a:prstGeom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EA5AC68F-4242-439C-9183-9C60C6545E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262764" y="1843774"/>
                <a:ext cx="1833236" cy="1782192"/>
              </a:xfrm>
              <a:prstGeom prst="rect">
                <a:avLst/>
              </a:prstGeom>
            </p:spPr>
          </p:pic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6FC19B3-E2C4-4ECB-BE32-95D9353983E2}"/>
                </a:ext>
              </a:extLst>
            </p:cNvPr>
            <p:cNvSpPr txBox="1"/>
            <p:nvPr/>
          </p:nvSpPr>
          <p:spPr>
            <a:xfrm>
              <a:off x="1415480" y="3282338"/>
              <a:ext cx="4479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TCDQ HD / sample 25 – </a:t>
              </a:r>
              <a:r>
                <a:rPr lang="en-US" sz="1100" i="1" dirty="0" err="1"/>
                <a:t>Upst</a:t>
              </a:r>
              <a:r>
                <a:rPr lang="en-US" sz="1100" i="1" dirty="0"/>
                <a:t> / Front / </a:t>
              </a:r>
              <a:r>
                <a:rPr lang="en-US" sz="1100" i="1" dirty="0" err="1"/>
                <a:t>Dwst</a:t>
              </a:r>
              <a:r>
                <a:rPr lang="en-US" sz="1100" i="1" dirty="0"/>
                <a:t> - </a:t>
              </a:r>
              <a:r>
                <a:rPr lang="en-US" sz="1100" i="1" dirty="0" err="1">
                  <a:highlight>
                    <a:srgbClr val="C0C0C0"/>
                  </a:highlight>
                </a:rPr>
                <a:t>PreIE</a:t>
              </a:r>
              <a:endParaRPr lang="en-GB" sz="1100" i="1" dirty="0">
                <a:highlight>
                  <a:srgbClr val="C0C0C0"/>
                </a:highlight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17A01EC-DA1C-4B71-8098-D5A523EA97C6}"/>
              </a:ext>
            </a:extLst>
          </p:cNvPr>
          <p:cNvGrpSpPr/>
          <p:nvPr/>
        </p:nvGrpSpPr>
        <p:grpSpPr>
          <a:xfrm>
            <a:off x="6600056" y="1089078"/>
            <a:ext cx="5399484" cy="3737662"/>
            <a:chOff x="6600056" y="1124744"/>
            <a:chExt cx="5399484" cy="3737662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9B5213C-AB57-4FA6-B18D-D45EB764A6C7}"/>
                </a:ext>
              </a:extLst>
            </p:cNvPr>
            <p:cNvGrpSpPr/>
            <p:nvPr/>
          </p:nvGrpSpPr>
          <p:grpSpPr>
            <a:xfrm>
              <a:off x="6600056" y="1360436"/>
              <a:ext cx="5399484" cy="3501970"/>
              <a:chOff x="6544183" y="1916832"/>
              <a:chExt cx="5399484" cy="3501970"/>
            </a:xfrm>
          </p:grpSpPr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7416E63C-A406-401E-85BB-518A151E3884}"/>
                  </a:ext>
                </a:extLst>
              </p:cNvPr>
              <p:cNvGrpSpPr/>
              <p:nvPr/>
            </p:nvGrpSpPr>
            <p:grpSpPr>
              <a:xfrm>
                <a:off x="6544183" y="1916832"/>
                <a:ext cx="5207117" cy="3222353"/>
                <a:chOff x="6681471" y="1340770"/>
                <a:chExt cx="5207117" cy="3222353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C83391CB-14DE-4582-9410-0C4D8671484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681471" y="1340770"/>
                  <a:ext cx="2533557" cy="3222353"/>
                </a:xfrm>
                <a:prstGeom prst="rect">
                  <a:avLst/>
                </a:prstGeom>
              </p:spPr>
            </p:pic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831FC413-12F5-4F84-AC29-94D051199CD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 rot="5400000">
                  <a:off x="8958276" y="1632810"/>
                  <a:ext cx="3222351" cy="2638272"/>
                </a:xfrm>
                <a:prstGeom prst="rect">
                  <a:avLst/>
                </a:prstGeom>
              </p:spPr>
            </p:pic>
          </p:grp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9966F6C-4BF0-4EE3-A97A-F02930F5FCB1}"/>
                  </a:ext>
                </a:extLst>
              </p:cNvPr>
              <p:cNvSpPr txBox="1"/>
              <p:nvPr/>
            </p:nvSpPr>
            <p:spPr>
              <a:xfrm>
                <a:off x="7464152" y="5157192"/>
                <a:ext cx="4479515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i="1" dirty="0"/>
                  <a:t>TCDQ HD / sample 25 – </a:t>
                </a:r>
                <a:r>
                  <a:rPr lang="en-US" sz="1100" i="1" dirty="0" err="1"/>
                  <a:t>uCT</a:t>
                </a:r>
                <a:r>
                  <a:rPr lang="en-US" sz="1100" i="1" dirty="0"/>
                  <a:t>  - </a:t>
                </a:r>
                <a:r>
                  <a:rPr lang="en-US" sz="1100" i="1" dirty="0" err="1">
                    <a:highlight>
                      <a:srgbClr val="C0C0C0"/>
                    </a:highlight>
                  </a:rPr>
                  <a:t>PreIE</a:t>
                </a:r>
                <a:r>
                  <a:rPr lang="en-US" sz="1100" i="1" dirty="0"/>
                  <a:t> (left) / </a:t>
                </a:r>
                <a:r>
                  <a:rPr lang="en-US" sz="1100" i="1" dirty="0">
                    <a:highlight>
                      <a:srgbClr val="FFFF00"/>
                    </a:highlight>
                  </a:rPr>
                  <a:t>Post IE </a:t>
                </a:r>
                <a:r>
                  <a:rPr lang="en-US" sz="1100" i="1" dirty="0"/>
                  <a:t>(right)</a:t>
                </a:r>
                <a:endParaRPr lang="en-GB" sz="1100" i="1" dirty="0"/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5073638-FCF1-4BC7-B6BA-08C8CACA25B9}"/>
                </a:ext>
              </a:extLst>
            </p:cNvPr>
            <p:cNvSpPr txBox="1"/>
            <p:nvPr/>
          </p:nvSpPr>
          <p:spPr>
            <a:xfrm>
              <a:off x="8472264" y="1124744"/>
              <a:ext cx="290286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Resolution – </a:t>
              </a:r>
              <a:r>
                <a:rPr lang="en-US" sz="1100" i="1" dirty="0">
                  <a:solidFill>
                    <a:srgbClr val="FF0000"/>
                  </a:solidFill>
                </a:rPr>
                <a:t>28</a:t>
              </a:r>
              <a:r>
                <a:rPr lang="en-US" sz="1100" i="1" dirty="0"/>
                <a:t> um</a:t>
              </a:r>
              <a:endParaRPr lang="en-GB" sz="1100" i="1" dirty="0"/>
            </a:p>
          </p:txBody>
        </p:sp>
      </p:grpSp>
      <p:graphicFrame>
        <p:nvGraphicFramePr>
          <p:cNvPr id="37" name="Table 37">
            <a:extLst>
              <a:ext uri="{FF2B5EF4-FFF2-40B4-BE49-F238E27FC236}">
                <a16:creationId xmlns:a16="http://schemas.microsoft.com/office/drawing/2014/main" id="{726F9AEC-84B8-43D5-A829-65C365F23F05}"/>
              </a:ext>
            </a:extLst>
          </p:cNvPr>
          <p:cNvGraphicFramePr>
            <a:graphicFrameLocks noGrp="1"/>
          </p:cNvGraphicFramePr>
          <p:nvPr/>
        </p:nvGraphicFramePr>
        <p:xfrm>
          <a:off x="6974114" y="4886604"/>
          <a:ext cx="4812732" cy="1328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1405251384"/>
                    </a:ext>
                  </a:extLst>
                </a:gridCol>
                <a:gridCol w="1286193">
                  <a:extLst>
                    <a:ext uri="{9D8B030D-6E8A-4147-A177-3AD203B41FA5}">
                      <a16:colId xmlns:a16="http://schemas.microsoft.com/office/drawing/2014/main" val="1985630458"/>
                    </a:ext>
                  </a:extLst>
                </a:gridCol>
                <a:gridCol w="1351280">
                  <a:extLst>
                    <a:ext uri="{9D8B030D-6E8A-4147-A177-3AD203B41FA5}">
                      <a16:colId xmlns:a16="http://schemas.microsoft.com/office/drawing/2014/main" val="3206271448"/>
                    </a:ext>
                  </a:extLst>
                </a:gridCol>
                <a:gridCol w="807107">
                  <a:extLst>
                    <a:ext uri="{9D8B030D-6E8A-4147-A177-3AD203B41FA5}">
                      <a16:colId xmlns:a16="http://schemas.microsoft.com/office/drawing/2014/main" val="980406625"/>
                    </a:ext>
                  </a:extLst>
                </a:gridCol>
              </a:tblGrid>
              <a:tr h="275600">
                <a:tc>
                  <a:txBody>
                    <a:bodyPr/>
                    <a:lstStyle/>
                    <a:p>
                      <a:r>
                        <a:rPr lang="en-US" sz="1100" dirty="0"/>
                        <a:t>Material / sample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Mass (</a:t>
                      </a:r>
                      <a:r>
                        <a:rPr lang="en-US" sz="1100" dirty="0" err="1"/>
                        <a:t>PreIE</a:t>
                      </a:r>
                      <a:r>
                        <a:rPr lang="en-US" sz="1100" dirty="0"/>
                        <a:t>) [g]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Mass (</a:t>
                      </a:r>
                      <a:r>
                        <a:rPr lang="en-US" sz="1100" dirty="0" err="1"/>
                        <a:t>PostIE</a:t>
                      </a:r>
                      <a:r>
                        <a:rPr lang="en-US" sz="1100" dirty="0"/>
                        <a:t>) [g]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Δm</a:t>
                      </a:r>
                      <a:r>
                        <a:rPr lang="en-US" sz="1100" dirty="0"/>
                        <a:t> [%]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035446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TCDQ HD / s25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17,3918 ± </a:t>
                      </a:r>
                      <a:r>
                        <a:rPr lang="en-US" sz="1050" baseline="0" dirty="0"/>
                        <a:t>0,0001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17,3895 ± </a:t>
                      </a:r>
                      <a:r>
                        <a:rPr lang="en-US" sz="105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0,0001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- 0,01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484986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TCDQ LD / s27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14,2862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14,2800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430680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TCDS HD / s28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16,0949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16,0904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- 0,03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553748"/>
                  </a:ext>
                </a:extLst>
              </a:tr>
              <a:tr h="275409">
                <a:tc>
                  <a:txBody>
                    <a:bodyPr/>
                    <a:lstStyle/>
                    <a:p>
                      <a:r>
                        <a:rPr lang="en-US" sz="1050" dirty="0"/>
                        <a:t>TCDS LD / S29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13,7189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13,7005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795048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0FCC073F-DD0E-4015-883C-4EB1FA3EB0B7}"/>
              </a:ext>
            </a:extLst>
          </p:cNvPr>
          <p:cNvSpPr txBox="1"/>
          <p:nvPr/>
        </p:nvSpPr>
        <p:spPr>
          <a:xfrm rot="156452">
            <a:off x="6970455" y="312231"/>
            <a:ext cx="5107637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No damages observed on any 4 grades under up-to-date Post-IE Analysis – </a:t>
            </a:r>
            <a:r>
              <a:rPr lang="en-US" b="1" dirty="0">
                <a:solidFill>
                  <a:srgbClr val="00B050"/>
                </a:solidFill>
              </a:rPr>
              <a:t>ongoing process</a:t>
            </a:r>
            <a:endParaRPr lang="en-GB" b="1" dirty="0">
              <a:solidFill>
                <a:srgbClr val="00B05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7FF635-0D6A-4D0B-9A33-E6586EF1B1BC}"/>
              </a:ext>
            </a:extLst>
          </p:cNvPr>
          <p:cNvGrpSpPr/>
          <p:nvPr/>
        </p:nvGrpSpPr>
        <p:grpSpPr>
          <a:xfrm>
            <a:off x="1715690" y="4182502"/>
            <a:ext cx="3070050" cy="297585"/>
            <a:chOff x="1715690" y="4182502"/>
            <a:chExt cx="3070050" cy="297585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3F97760-38EE-44BD-A9F9-CE5C158B40CE}"/>
                </a:ext>
              </a:extLst>
            </p:cNvPr>
            <p:cNvGrpSpPr/>
            <p:nvPr/>
          </p:nvGrpSpPr>
          <p:grpSpPr>
            <a:xfrm>
              <a:off x="2185233" y="4182502"/>
              <a:ext cx="1862555" cy="261610"/>
              <a:chOff x="2185233" y="4182502"/>
              <a:chExt cx="1862555" cy="261610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7035D3EB-614E-4EDD-A4F4-F8DF58AB4A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85233" y="4437112"/>
                <a:ext cx="742415" cy="0"/>
              </a:xfrm>
              <a:prstGeom prst="lin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6452EC1-CABA-4E89-863D-35980EACE832}"/>
                  </a:ext>
                </a:extLst>
              </p:cNvPr>
              <p:cNvSpPr txBox="1"/>
              <p:nvPr/>
            </p:nvSpPr>
            <p:spPr>
              <a:xfrm>
                <a:off x="2226158" y="4182502"/>
                <a:ext cx="182163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1 shot</a:t>
                </a:r>
                <a:endParaRPr lang="en-GB" sz="1100" dirty="0"/>
              </a:p>
            </p:txBody>
          </p: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07D48FC-E904-4E0E-8EE4-0D464B01F056}"/>
                </a:ext>
              </a:extLst>
            </p:cNvPr>
            <p:cNvSpPr/>
            <p:nvPr/>
          </p:nvSpPr>
          <p:spPr bwMode="auto">
            <a:xfrm>
              <a:off x="1715690" y="4424580"/>
              <a:ext cx="45719" cy="45719"/>
            </a:xfrm>
            <a:prstGeom prst="ellipse">
              <a:avLst/>
            </a:prstGeom>
            <a:ln w="9525">
              <a:solidFill>
                <a:srgbClr val="FFFF00"/>
              </a:solidFill>
              <a:prstDash val="solid"/>
              <a:tailEnd type="triangle"/>
            </a:ln>
            <a:effectLst>
              <a:glow rad="38100">
                <a:srgbClr val="FFC000">
                  <a:alpha val="76000"/>
                </a:srgb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endParaRPr lang="en-GB" sz="1100">
                <a:solidFill>
                  <a:schemeClr val="tx1"/>
                </a:solidFill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322ABD0-0478-40B2-AC87-F3ACC2C45059}"/>
                </a:ext>
              </a:extLst>
            </p:cNvPr>
            <p:cNvSpPr/>
            <p:nvPr/>
          </p:nvSpPr>
          <p:spPr bwMode="auto">
            <a:xfrm>
              <a:off x="4740021" y="4434368"/>
              <a:ext cx="45719" cy="45719"/>
            </a:xfrm>
            <a:prstGeom prst="ellipse">
              <a:avLst/>
            </a:prstGeom>
            <a:ln w="9525">
              <a:solidFill>
                <a:srgbClr val="FFFF00"/>
              </a:solidFill>
              <a:prstDash val="solid"/>
              <a:tailEnd type="triangle"/>
            </a:ln>
            <a:effectLst>
              <a:glow rad="38100">
                <a:srgbClr val="FFC000">
                  <a:alpha val="76000"/>
                </a:srgb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endParaRPr lang="en-GB" sz="110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3D4AC29-C213-4764-8AF9-4605BB9713BF}"/>
              </a:ext>
            </a:extLst>
          </p:cNvPr>
          <p:cNvGrpSpPr/>
          <p:nvPr/>
        </p:nvGrpSpPr>
        <p:grpSpPr>
          <a:xfrm>
            <a:off x="1711052" y="4259072"/>
            <a:ext cx="3070050" cy="499449"/>
            <a:chOff x="1711052" y="4259072"/>
            <a:chExt cx="3070050" cy="499449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B5022A5-F272-4949-839C-B15400436A9C}"/>
                </a:ext>
              </a:extLst>
            </p:cNvPr>
            <p:cNvGrpSpPr/>
            <p:nvPr/>
          </p:nvGrpSpPr>
          <p:grpSpPr>
            <a:xfrm>
              <a:off x="1711052" y="4259072"/>
              <a:ext cx="3070050" cy="499449"/>
              <a:chOff x="1711052" y="4259072"/>
              <a:chExt cx="3070050" cy="499449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615BF095-DB31-4E16-9BE9-6BA3E54DA39E}"/>
                  </a:ext>
                </a:extLst>
              </p:cNvPr>
              <p:cNvGrpSpPr/>
              <p:nvPr/>
            </p:nvGrpSpPr>
            <p:grpSpPr>
              <a:xfrm>
                <a:off x="2186666" y="4259072"/>
                <a:ext cx="2508233" cy="466802"/>
                <a:chOff x="2138592" y="4258342"/>
                <a:chExt cx="2508233" cy="466802"/>
              </a:xfrm>
            </p:grpSpPr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DEACAB5-A1A1-4DDB-ABA3-A7D81C52D4E0}"/>
                    </a:ext>
                  </a:extLst>
                </p:cNvPr>
                <p:cNvCxnSpPr>
                  <a:cxnSpLocks/>
                </p:cNvCxnSpPr>
                <p:nvPr/>
              </p:nvCxnSpPr>
              <p:spPr bwMode="auto">
                <a:xfrm>
                  <a:off x="2138592" y="4725144"/>
                  <a:ext cx="759116" cy="0"/>
                </a:xfrm>
                <a:prstGeom prst="line">
                  <a:avLst/>
                </a:prstGeom>
                <a:ln w="9525">
                  <a:solidFill>
                    <a:srgbClr val="FFFF00"/>
                  </a:solidFill>
                  <a:prstDash val="solid"/>
                  <a:tailEnd type="triangle"/>
                </a:ln>
                <a:effectLst>
                  <a:glow rad="38100">
                    <a:srgbClr val="FFC000">
                      <a:alpha val="76000"/>
                    </a:srgb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28DCD545-B037-4309-A4F9-2E3FA6A7A02F}"/>
                    </a:ext>
                  </a:extLst>
                </p:cNvPr>
                <p:cNvSpPr txBox="1"/>
                <p:nvPr/>
              </p:nvSpPr>
              <p:spPr>
                <a:xfrm>
                  <a:off x="2825195" y="4258342"/>
                  <a:ext cx="1821630" cy="2616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/>
                    <a:t>3 shots</a:t>
                  </a:r>
                  <a:endParaRPr lang="en-GB" sz="1100" dirty="0"/>
                </a:p>
              </p:txBody>
            </p:sp>
          </p:grp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12E1CA84-FD58-4ED9-8415-12E6CE2C86E0}"/>
                  </a:ext>
                </a:extLst>
              </p:cNvPr>
              <p:cNvSpPr/>
              <p:nvPr/>
            </p:nvSpPr>
            <p:spPr bwMode="auto">
              <a:xfrm>
                <a:off x="1711052" y="4703014"/>
                <a:ext cx="45719" cy="45719"/>
              </a:xfrm>
              <a:prstGeom prst="ellips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endParaRPr lang="en-GB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06CDB7BB-46E4-4E29-B64C-D5AC6C5167AD}"/>
                  </a:ext>
                </a:extLst>
              </p:cNvPr>
              <p:cNvSpPr/>
              <p:nvPr/>
            </p:nvSpPr>
            <p:spPr bwMode="auto">
              <a:xfrm>
                <a:off x="4735383" y="4712802"/>
                <a:ext cx="45719" cy="45719"/>
              </a:xfrm>
              <a:prstGeom prst="ellips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endParaRPr lang="en-GB" sz="11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7A941B4-2015-4191-836A-2D382BBAC51F}"/>
                </a:ext>
              </a:extLst>
            </p:cNvPr>
            <p:cNvSpPr txBox="1"/>
            <p:nvPr/>
          </p:nvSpPr>
          <p:spPr>
            <a:xfrm>
              <a:off x="2226158" y="4484348"/>
              <a:ext cx="18216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3 shots</a:t>
              </a:r>
              <a:endParaRPr lang="en-GB" sz="1100" dirty="0"/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8DB91AB-B9E2-4CA7-9D89-A8CDB4F24625}"/>
              </a:ext>
            </a:extLst>
          </p:cNvPr>
          <p:cNvCxnSpPr/>
          <p:nvPr/>
        </p:nvCxnSpPr>
        <p:spPr bwMode="auto">
          <a:xfrm>
            <a:off x="839416" y="1700807"/>
            <a:ext cx="0" cy="1512168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9990B0A-B454-4A90-A24D-6A44E60FDAC6}"/>
              </a:ext>
            </a:extLst>
          </p:cNvPr>
          <p:cNvSpPr txBox="1"/>
          <p:nvPr/>
        </p:nvSpPr>
        <p:spPr>
          <a:xfrm rot="16200000">
            <a:off x="359939" y="2430425"/>
            <a:ext cx="537939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/>
            </a:lvl1pPr>
          </a:lstStyle>
          <a:p>
            <a:r>
              <a:rPr lang="en-US" dirty="0"/>
              <a:t>46 mm</a:t>
            </a:r>
            <a:endParaRPr lang="en-GB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76F4E79-0F9A-4052-AC36-7A7886B7C274}"/>
              </a:ext>
            </a:extLst>
          </p:cNvPr>
          <p:cNvCxnSpPr>
            <a:cxnSpLocks/>
          </p:cNvCxnSpPr>
          <p:nvPr/>
        </p:nvCxnSpPr>
        <p:spPr bwMode="auto">
          <a:xfrm flipH="1">
            <a:off x="2783632" y="1735610"/>
            <a:ext cx="841306" cy="0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1A529EF-3A1C-42D8-8702-50C3E7F7CE64}"/>
              </a:ext>
            </a:extLst>
          </p:cNvPr>
          <p:cNvSpPr txBox="1"/>
          <p:nvPr/>
        </p:nvSpPr>
        <p:spPr>
          <a:xfrm>
            <a:off x="2927648" y="1332964"/>
            <a:ext cx="600907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/>
            </a:lvl1pPr>
          </a:lstStyle>
          <a:p>
            <a:r>
              <a:rPr lang="en-US" dirty="0"/>
              <a:t>20 mm</a:t>
            </a:r>
            <a:endParaRPr lang="en-GB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186C7A0-9F21-42B2-8231-D38AC2F272DD}"/>
              </a:ext>
            </a:extLst>
          </p:cNvPr>
          <p:cNvCxnSpPr>
            <a:cxnSpLocks/>
          </p:cNvCxnSpPr>
          <p:nvPr/>
        </p:nvCxnSpPr>
        <p:spPr bwMode="auto">
          <a:xfrm flipH="1">
            <a:off x="987350" y="1620407"/>
            <a:ext cx="644154" cy="0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73C80B4-C0F3-43FB-8C66-0BAE76DEB3EC}"/>
              </a:ext>
            </a:extLst>
          </p:cNvPr>
          <p:cNvSpPr txBox="1"/>
          <p:nvPr/>
        </p:nvSpPr>
        <p:spPr>
          <a:xfrm>
            <a:off x="1017266" y="1332964"/>
            <a:ext cx="644154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10,5 mm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44351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CA4F77-4201-4429-8D40-5AA460671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CT-Scan of CVT block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24EE503-0C63-435D-B7CF-280E27CC31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1FF7ED-D5D4-4C72-A81A-7E2DFDDF5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31</a:t>
            </a:fld>
            <a:endParaRPr lang="en-US" dirty="0"/>
          </a:p>
        </p:txBody>
      </p:sp>
      <p:pic>
        <p:nvPicPr>
          <p:cNvPr id="6" name="zoom_1">
            <a:hlinkClick r:id="" action="ppaction://media"/>
            <a:extLst>
              <a:ext uri="{FF2B5EF4-FFF2-40B4-BE49-F238E27FC236}">
                <a16:creationId xmlns:a16="http://schemas.microsoft.com/office/drawing/2014/main" id="{05CD7C44-C153-4AE1-ACA1-13C9AB79E9B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b="2895"/>
          <a:stretch/>
        </p:blipFill>
        <p:spPr>
          <a:xfrm>
            <a:off x="1613756" y="1124743"/>
            <a:ext cx="8964488" cy="475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399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32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7C7EDFA9-7B8C-4438-B474-1679616A3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271" y="3825066"/>
            <a:ext cx="1771990" cy="178055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C66D1BD9-9DA1-4672-B679-10F48BE9E9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0511" y="3825066"/>
            <a:ext cx="2014901" cy="179348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51BC856-6340-4D63-92E7-4AE4294B8F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5073" y="3836873"/>
            <a:ext cx="1821630" cy="17811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28EB5AB-CBCE-4596-8915-C8E6BF1EF3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0540" y="1480456"/>
            <a:ext cx="1567101" cy="18017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CA8977-B55F-4633-8BCA-263E541CBC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928" y="1479909"/>
            <a:ext cx="1659486" cy="17870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0004DF-5484-479F-BD40-4B8423661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49" y="154284"/>
            <a:ext cx="10969139" cy="715840"/>
          </a:xfrm>
        </p:spPr>
        <p:txBody>
          <a:bodyPr/>
          <a:lstStyle/>
          <a:p>
            <a:r>
              <a:rPr lang="en-US" dirty="0"/>
              <a:t>HRMT-HED Results </a:t>
            </a:r>
            <a:r>
              <a:rPr lang="en-US" sz="2400" dirty="0"/>
              <a:t>(TCDQ LD.)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33A00-FEEB-44FB-86D6-2375EA49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770BC-FC43-44D3-9B1C-8E92B07A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32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67316E-8E2E-4C4D-94B0-1A9846663570}"/>
              </a:ext>
            </a:extLst>
          </p:cNvPr>
          <p:cNvSpPr txBox="1"/>
          <p:nvPr/>
        </p:nvSpPr>
        <p:spPr>
          <a:xfrm>
            <a:off x="1999304" y="5619064"/>
            <a:ext cx="4479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TCDQ LD / sample 27 – </a:t>
            </a:r>
            <a:r>
              <a:rPr lang="en-US" sz="1100" i="1" dirty="0" err="1"/>
              <a:t>Upst</a:t>
            </a:r>
            <a:r>
              <a:rPr lang="en-US" sz="1100" i="1" dirty="0"/>
              <a:t> / Front / </a:t>
            </a:r>
            <a:r>
              <a:rPr lang="en-US" sz="1100" i="1" dirty="0" err="1"/>
              <a:t>Dwst</a:t>
            </a:r>
            <a:r>
              <a:rPr lang="en-US" sz="1100" i="1" dirty="0"/>
              <a:t> - </a:t>
            </a:r>
            <a:r>
              <a:rPr lang="en-US" sz="1100" i="1" dirty="0" err="1">
                <a:highlight>
                  <a:srgbClr val="FFFF00"/>
                </a:highlight>
              </a:rPr>
              <a:t>PostIE</a:t>
            </a:r>
            <a:endParaRPr lang="en-GB" sz="1100" i="1" dirty="0">
              <a:highlight>
                <a:srgbClr val="FFFF00"/>
              </a:highligh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C19B3-E2C4-4ECB-BE32-95D9353983E2}"/>
              </a:ext>
            </a:extLst>
          </p:cNvPr>
          <p:cNvSpPr txBox="1"/>
          <p:nvPr/>
        </p:nvSpPr>
        <p:spPr>
          <a:xfrm>
            <a:off x="1387071" y="3267999"/>
            <a:ext cx="4479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TCDQ LD / sample 27 – </a:t>
            </a:r>
            <a:r>
              <a:rPr lang="en-US" sz="1100" i="1" dirty="0" err="1"/>
              <a:t>Upst</a:t>
            </a:r>
            <a:r>
              <a:rPr lang="en-US" sz="1100" i="1" dirty="0"/>
              <a:t> / Front / </a:t>
            </a:r>
            <a:r>
              <a:rPr lang="en-US" sz="1100" i="1" dirty="0" err="1"/>
              <a:t>Dwst</a:t>
            </a:r>
            <a:r>
              <a:rPr lang="en-US" sz="1100" i="1" dirty="0"/>
              <a:t> - </a:t>
            </a:r>
            <a:r>
              <a:rPr lang="en-US" sz="1100" i="1" dirty="0" err="1">
                <a:highlight>
                  <a:srgbClr val="C0C0C0"/>
                </a:highlight>
              </a:rPr>
              <a:t>PreIE</a:t>
            </a:r>
            <a:endParaRPr lang="en-GB" sz="1100" i="1" dirty="0">
              <a:highlight>
                <a:srgbClr val="C0C0C0"/>
              </a:highlight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17A01EC-DA1C-4B71-8098-D5A523EA97C6}"/>
              </a:ext>
            </a:extLst>
          </p:cNvPr>
          <p:cNvGrpSpPr/>
          <p:nvPr/>
        </p:nvGrpSpPr>
        <p:grpSpPr>
          <a:xfrm>
            <a:off x="7520025" y="1089078"/>
            <a:ext cx="4479515" cy="3737662"/>
            <a:chOff x="7520025" y="1124744"/>
            <a:chExt cx="4479515" cy="373766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9966F6C-4BF0-4EE3-A97A-F02930F5FCB1}"/>
                </a:ext>
              </a:extLst>
            </p:cNvPr>
            <p:cNvSpPr txBox="1"/>
            <p:nvPr/>
          </p:nvSpPr>
          <p:spPr>
            <a:xfrm>
              <a:off x="7520025" y="4600796"/>
              <a:ext cx="4479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TCDQ LD / sample 27 – </a:t>
              </a:r>
              <a:r>
                <a:rPr lang="en-US" sz="1100" i="1" dirty="0" err="1"/>
                <a:t>uCT</a:t>
              </a:r>
              <a:r>
                <a:rPr lang="en-US" sz="1100" i="1" dirty="0"/>
                <a:t>  - </a:t>
              </a:r>
              <a:r>
                <a:rPr lang="en-US" sz="1100" i="1" dirty="0" err="1">
                  <a:highlight>
                    <a:srgbClr val="C0C0C0"/>
                  </a:highlight>
                </a:rPr>
                <a:t>PreIE</a:t>
              </a:r>
              <a:r>
                <a:rPr lang="en-US" sz="1100" i="1" dirty="0"/>
                <a:t> (left) / </a:t>
              </a:r>
              <a:r>
                <a:rPr lang="en-US" sz="1100" i="1" dirty="0">
                  <a:highlight>
                    <a:srgbClr val="FFFF00"/>
                  </a:highlight>
                </a:rPr>
                <a:t>Post IE </a:t>
              </a:r>
              <a:r>
                <a:rPr lang="en-US" sz="1100" i="1" dirty="0"/>
                <a:t>(right)</a:t>
              </a:r>
              <a:endParaRPr lang="en-GB" sz="1100" i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5073638-FCF1-4BC7-B6BA-08C8CACA25B9}"/>
                </a:ext>
              </a:extLst>
            </p:cNvPr>
            <p:cNvSpPr txBox="1"/>
            <p:nvPr/>
          </p:nvSpPr>
          <p:spPr>
            <a:xfrm>
              <a:off x="8472264" y="1124744"/>
              <a:ext cx="290286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Resolution – </a:t>
              </a:r>
              <a:r>
                <a:rPr lang="en-US" sz="1100" i="1" dirty="0">
                  <a:solidFill>
                    <a:srgbClr val="FF0000"/>
                  </a:solidFill>
                </a:rPr>
                <a:t>28</a:t>
              </a:r>
              <a:r>
                <a:rPr lang="en-US" sz="1100" i="1" dirty="0"/>
                <a:t> um</a:t>
              </a:r>
              <a:endParaRPr lang="en-GB" sz="1100" i="1" dirty="0"/>
            </a:p>
          </p:txBody>
        </p:sp>
      </p:grpSp>
      <p:graphicFrame>
        <p:nvGraphicFramePr>
          <p:cNvPr id="37" name="Table 37">
            <a:extLst>
              <a:ext uri="{FF2B5EF4-FFF2-40B4-BE49-F238E27FC236}">
                <a16:creationId xmlns:a16="http://schemas.microsoft.com/office/drawing/2014/main" id="{726F9AEC-84B8-43D5-A829-65C365F23F05}"/>
              </a:ext>
            </a:extLst>
          </p:cNvPr>
          <p:cNvGraphicFramePr>
            <a:graphicFrameLocks noGrp="1"/>
          </p:cNvGraphicFramePr>
          <p:nvPr/>
        </p:nvGraphicFramePr>
        <p:xfrm>
          <a:off x="6974114" y="4886604"/>
          <a:ext cx="4812732" cy="1328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1405251384"/>
                    </a:ext>
                  </a:extLst>
                </a:gridCol>
                <a:gridCol w="1286193">
                  <a:extLst>
                    <a:ext uri="{9D8B030D-6E8A-4147-A177-3AD203B41FA5}">
                      <a16:colId xmlns:a16="http://schemas.microsoft.com/office/drawing/2014/main" val="1985630458"/>
                    </a:ext>
                  </a:extLst>
                </a:gridCol>
                <a:gridCol w="1351280">
                  <a:extLst>
                    <a:ext uri="{9D8B030D-6E8A-4147-A177-3AD203B41FA5}">
                      <a16:colId xmlns:a16="http://schemas.microsoft.com/office/drawing/2014/main" val="3206271448"/>
                    </a:ext>
                  </a:extLst>
                </a:gridCol>
                <a:gridCol w="807107">
                  <a:extLst>
                    <a:ext uri="{9D8B030D-6E8A-4147-A177-3AD203B41FA5}">
                      <a16:colId xmlns:a16="http://schemas.microsoft.com/office/drawing/2014/main" val="980406625"/>
                    </a:ext>
                  </a:extLst>
                </a:gridCol>
              </a:tblGrid>
              <a:tr h="275600">
                <a:tc>
                  <a:txBody>
                    <a:bodyPr/>
                    <a:lstStyle/>
                    <a:p>
                      <a:r>
                        <a:rPr lang="en-US" sz="1100" dirty="0"/>
                        <a:t>Material / sample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Mass (</a:t>
                      </a:r>
                      <a:r>
                        <a:rPr lang="en-US" sz="1100" dirty="0" err="1"/>
                        <a:t>PreIE</a:t>
                      </a:r>
                      <a:r>
                        <a:rPr lang="en-US" sz="1100" dirty="0"/>
                        <a:t>) [g]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Mass (</a:t>
                      </a:r>
                      <a:r>
                        <a:rPr lang="en-US" sz="1100" dirty="0" err="1"/>
                        <a:t>PostIE</a:t>
                      </a:r>
                      <a:r>
                        <a:rPr lang="en-US" sz="1100" dirty="0"/>
                        <a:t>) [g]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Δm</a:t>
                      </a:r>
                      <a:r>
                        <a:rPr lang="en-US" sz="1100" dirty="0"/>
                        <a:t> [%]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035446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TCDQ HD / s25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17,3918 ± </a:t>
                      </a:r>
                      <a:r>
                        <a:rPr lang="en-US" sz="1050" baseline="0" dirty="0"/>
                        <a:t>0,0001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17,3895 ± </a:t>
                      </a:r>
                      <a:r>
                        <a:rPr lang="en-US" sz="105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0,0001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- 0,01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484986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TCDQ LD / s27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14,2862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14,2800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430680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TCDS HD / s28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16,0949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16,0904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- 0,03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553748"/>
                  </a:ext>
                </a:extLst>
              </a:tr>
              <a:tr h="275409">
                <a:tc>
                  <a:txBody>
                    <a:bodyPr/>
                    <a:lstStyle/>
                    <a:p>
                      <a:r>
                        <a:rPr lang="en-US" sz="1050" dirty="0"/>
                        <a:t>TCDS LD / S29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13,7189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13,7005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795048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0FCC073F-DD0E-4015-883C-4EB1FA3EB0B7}"/>
              </a:ext>
            </a:extLst>
          </p:cNvPr>
          <p:cNvSpPr txBox="1"/>
          <p:nvPr/>
        </p:nvSpPr>
        <p:spPr>
          <a:xfrm rot="156452">
            <a:off x="6970455" y="312231"/>
            <a:ext cx="5107637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No damages observed on any 4 grades under up-to-date Post-IE Analysis – </a:t>
            </a:r>
            <a:r>
              <a:rPr lang="en-US" b="1" dirty="0">
                <a:solidFill>
                  <a:srgbClr val="00B050"/>
                </a:solidFill>
              </a:rPr>
              <a:t>ongoing process</a:t>
            </a:r>
            <a:endParaRPr lang="en-GB" b="1" dirty="0">
              <a:solidFill>
                <a:srgbClr val="00B05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7FF635-0D6A-4D0B-9A33-E6586EF1B1BC}"/>
              </a:ext>
            </a:extLst>
          </p:cNvPr>
          <p:cNvGrpSpPr/>
          <p:nvPr/>
        </p:nvGrpSpPr>
        <p:grpSpPr>
          <a:xfrm>
            <a:off x="1548261" y="4164086"/>
            <a:ext cx="3140079" cy="284469"/>
            <a:chOff x="1715690" y="4195617"/>
            <a:chExt cx="3140079" cy="284469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3F97760-38EE-44BD-A9F9-CE5C158B40CE}"/>
                </a:ext>
              </a:extLst>
            </p:cNvPr>
            <p:cNvGrpSpPr/>
            <p:nvPr/>
          </p:nvGrpSpPr>
          <p:grpSpPr>
            <a:xfrm>
              <a:off x="2185233" y="4195617"/>
              <a:ext cx="2041711" cy="261610"/>
              <a:chOff x="2185233" y="4195617"/>
              <a:chExt cx="2041711" cy="261610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7035D3EB-614E-4EDD-A4F4-F8DF58AB4A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85233" y="4437112"/>
                <a:ext cx="742415" cy="0"/>
              </a:xfrm>
              <a:prstGeom prst="lin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6452EC1-CABA-4E89-863D-35980EACE832}"/>
                  </a:ext>
                </a:extLst>
              </p:cNvPr>
              <p:cNvSpPr txBox="1"/>
              <p:nvPr/>
            </p:nvSpPr>
            <p:spPr>
              <a:xfrm>
                <a:off x="2405314" y="4195617"/>
                <a:ext cx="182163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1 shot</a:t>
                </a:r>
                <a:endParaRPr lang="en-GB" sz="1100" dirty="0"/>
              </a:p>
            </p:txBody>
          </p: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07D48FC-E904-4E0E-8EE4-0D464B01F056}"/>
                </a:ext>
              </a:extLst>
            </p:cNvPr>
            <p:cNvSpPr/>
            <p:nvPr/>
          </p:nvSpPr>
          <p:spPr bwMode="auto">
            <a:xfrm>
              <a:off x="1715690" y="4424580"/>
              <a:ext cx="45719" cy="45719"/>
            </a:xfrm>
            <a:prstGeom prst="ellipse">
              <a:avLst/>
            </a:prstGeom>
            <a:ln w="9525">
              <a:solidFill>
                <a:srgbClr val="FFFF00"/>
              </a:solidFill>
              <a:prstDash val="solid"/>
              <a:tailEnd type="triangle"/>
            </a:ln>
            <a:effectLst>
              <a:glow rad="38100">
                <a:srgbClr val="FFC000">
                  <a:alpha val="76000"/>
                </a:srgb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endParaRPr lang="en-GB" sz="1100">
                <a:solidFill>
                  <a:schemeClr val="tx1"/>
                </a:solidFill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322ABD0-0478-40B2-AC87-F3ACC2C45059}"/>
                </a:ext>
              </a:extLst>
            </p:cNvPr>
            <p:cNvSpPr/>
            <p:nvPr/>
          </p:nvSpPr>
          <p:spPr bwMode="auto">
            <a:xfrm>
              <a:off x="4810050" y="4434367"/>
              <a:ext cx="45719" cy="45719"/>
            </a:xfrm>
            <a:prstGeom prst="ellipse">
              <a:avLst/>
            </a:prstGeom>
            <a:ln w="9525">
              <a:solidFill>
                <a:srgbClr val="FFFF00"/>
              </a:solidFill>
              <a:prstDash val="solid"/>
              <a:tailEnd type="triangle"/>
            </a:ln>
            <a:effectLst>
              <a:glow rad="38100">
                <a:srgbClr val="FFC000">
                  <a:alpha val="76000"/>
                </a:srgb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endParaRPr lang="en-GB" sz="11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3D4AC29-C213-4764-8AF9-4605BB9713BF}"/>
              </a:ext>
            </a:extLst>
          </p:cNvPr>
          <p:cNvGrpSpPr/>
          <p:nvPr/>
        </p:nvGrpSpPr>
        <p:grpSpPr>
          <a:xfrm>
            <a:off x="1571120" y="4470387"/>
            <a:ext cx="3107859" cy="281472"/>
            <a:chOff x="1711052" y="4477088"/>
            <a:chExt cx="3107859" cy="281472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B5022A5-F272-4949-839C-B15400436A9C}"/>
                </a:ext>
              </a:extLst>
            </p:cNvPr>
            <p:cNvGrpSpPr/>
            <p:nvPr/>
          </p:nvGrpSpPr>
          <p:grpSpPr>
            <a:xfrm>
              <a:off x="1711052" y="4703014"/>
              <a:ext cx="3107859" cy="55546"/>
              <a:chOff x="1711052" y="4703014"/>
              <a:chExt cx="3107859" cy="55546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EDEACAB5-A1A1-4DDB-ABA3-A7D81C52D4E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86666" y="4725874"/>
                <a:ext cx="759116" cy="0"/>
              </a:xfrm>
              <a:prstGeom prst="lin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12E1CA84-FD58-4ED9-8415-12E6CE2C86E0}"/>
                  </a:ext>
                </a:extLst>
              </p:cNvPr>
              <p:cNvSpPr/>
              <p:nvPr/>
            </p:nvSpPr>
            <p:spPr bwMode="auto">
              <a:xfrm>
                <a:off x="1711052" y="4703014"/>
                <a:ext cx="45719" cy="45719"/>
              </a:xfrm>
              <a:prstGeom prst="ellips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endParaRPr lang="en-GB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06CDB7BB-46E4-4E29-B64C-D5AC6C5167AD}"/>
                  </a:ext>
                </a:extLst>
              </p:cNvPr>
              <p:cNvSpPr/>
              <p:nvPr/>
            </p:nvSpPr>
            <p:spPr bwMode="auto">
              <a:xfrm>
                <a:off x="4773192" y="4712841"/>
                <a:ext cx="45719" cy="45719"/>
              </a:xfrm>
              <a:prstGeom prst="ellips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endParaRPr lang="en-GB" sz="11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7A941B4-2015-4191-836A-2D382BBAC51F}"/>
                </a:ext>
              </a:extLst>
            </p:cNvPr>
            <p:cNvSpPr txBox="1"/>
            <p:nvPr/>
          </p:nvSpPr>
          <p:spPr>
            <a:xfrm>
              <a:off x="2353730" y="4477088"/>
              <a:ext cx="18216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3 shots</a:t>
              </a:r>
              <a:endParaRPr lang="en-GB" sz="1100" dirty="0"/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8DB91AB-B9E2-4CA7-9D89-A8CDB4F24625}"/>
              </a:ext>
            </a:extLst>
          </p:cNvPr>
          <p:cNvCxnSpPr/>
          <p:nvPr/>
        </p:nvCxnSpPr>
        <p:spPr bwMode="auto">
          <a:xfrm>
            <a:off x="1199456" y="1713603"/>
            <a:ext cx="0" cy="1512168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9990B0A-B454-4A90-A24D-6A44E60FDAC6}"/>
              </a:ext>
            </a:extLst>
          </p:cNvPr>
          <p:cNvSpPr txBox="1"/>
          <p:nvPr/>
        </p:nvSpPr>
        <p:spPr>
          <a:xfrm rot="16200000">
            <a:off x="743062" y="2430425"/>
            <a:ext cx="537939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/>
            </a:lvl1pPr>
          </a:lstStyle>
          <a:p>
            <a:r>
              <a:rPr lang="en-US" dirty="0"/>
              <a:t>46 mm</a:t>
            </a:r>
            <a:endParaRPr lang="en-GB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76F4E79-0F9A-4052-AC36-7A7886B7C274}"/>
              </a:ext>
            </a:extLst>
          </p:cNvPr>
          <p:cNvCxnSpPr>
            <a:cxnSpLocks/>
          </p:cNvCxnSpPr>
          <p:nvPr/>
        </p:nvCxnSpPr>
        <p:spPr bwMode="auto">
          <a:xfrm flipH="1">
            <a:off x="2783632" y="1735610"/>
            <a:ext cx="841306" cy="0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1A529EF-3A1C-42D8-8702-50C3E7F7CE64}"/>
              </a:ext>
            </a:extLst>
          </p:cNvPr>
          <p:cNvSpPr txBox="1"/>
          <p:nvPr/>
        </p:nvSpPr>
        <p:spPr>
          <a:xfrm>
            <a:off x="2927648" y="1332964"/>
            <a:ext cx="600907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/>
            </a:lvl1pPr>
          </a:lstStyle>
          <a:p>
            <a:r>
              <a:rPr lang="en-US" dirty="0"/>
              <a:t>20 mm</a:t>
            </a:r>
            <a:endParaRPr lang="en-GB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186C7A0-9F21-42B2-8231-D38AC2F272DD}"/>
              </a:ext>
            </a:extLst>
          </p:cNvPr>
          <p:cNvCxnSpPr>
            <a:cxnSpLocks/>
          </p:cNvCxnSpPr>
          <p:nvPr/>
        </p:nvCxnSpPr>
        <p:spPr bwMode="auto">
          <a:xfrm flipH="1">
            <a:off x="1339343" y="1628800"/>
            <a:ext cx="485951" cy="0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73C80B4-C0F3-43FB-8C66-0BAE76DEB3EC}"/>
              </a:ext>
            </a:extLst>
          </p:cNvPr>
          <p:cNvSpPr txBox="1"/>
          <p:nvPr/>
        </p:nvSpPr>
        <p:spPr>
          <a:xfrm>
            <a:off x="1339343" y="1326078"/>
            <a:ext cx="644154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10,5 mm</a:t>
            </a:r>
            <a:endParaRPr lang="en-GB" sz="9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6800754-F261-4473-A8A9-5C0D98D778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56272" y="1481709"/>
            <a:ext cx="1463664" cy="1781168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AE37E295-93B4-4454-B608-6224E17C997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37897" y="1324771"/>
            <a:ext cx="2378750" cy="3222352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4F8B63A3-084E-434A-8BA6-1EDC67EB394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6200000">
            <a:off x="8879652" y="1639927"/>
            <a:ext cx="3222351" cy="2592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81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>
            <a:extLst>
              <a:ext uri="{FF2B5EF4-FFF2-40B4-BE49-F238E27FC236}">
                <a16:creationId xmlns:a16="http://schemas.microsoft.com/office/drawing/2014/main" id="{8585F161-513C-43FC-BA25-78B82A589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784" y="3836358"/>
            <a:ext cx="1590912" cy="1781681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CC4C0857-08ED-4FA5-A33B-91508DBAAA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019" y="3836872"/>
            <a:ext cx="1855505" cy="1781680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5ACC3167-9FC5-4B6E-930D-A98DD71093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784" y="1494005"/>
            <a:ext cx="1623633" cy="182563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DC20E8C-0F31-4BC5-B38B-03B098945E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0800000">
            <a:off x="2252066" y="3836872"/>
            <a:ext cx="1957007" cy="178116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0004DF-5484-479F-BD40-4B8423661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49" y="154284"/>
            <a:ext cx="10969139" cy="715840"/>
          </a:xfrm>
        </p:spPr>
        <p:txBody>
          <a:bodyPr/>
          <a:lstStyle/>
          <a:p>
            <a:r>
              <a:rPr lang="en-US" dirty="0"/>
              <a:t>HRMT-HED Results </a:t>
            </a:r>
            <a:r>
              <a:rPr lang="en-US" sz="2400" dirty="0"/>
              <a:t>(TCDS HD.)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33A00-FEEB-44FB-86D6-2375EA49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770BC-FC43-44D3-9B1C-8E92B07A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33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67316E-8E2E-4C4D-94B0-1A9846663570}"/>
              </a:ext>
            </a:extLst>
          </p:cNvPr>
          <p:cNvSpPr txBox="1"/>
          <p:nvPr/>
        </p:nvSpPr>
        <p:spPr>
          <a:xfrm>
            <a:off x="1999304" y="5619064"/>
            <a:ext cx="4479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TCDS HD / sample 28 – </a:t>
            </a:r>
            <a:r>
              <a:rPr lang="en-US" sz="1100" i="1" dirty="0" err="1"/>
              <a:t>Upst</a:t>
            </a:r>
            <a:r>
              <a:rPr lang="en-US" sz="1100" i="1" dirty="0"/>
              <a:t> / Front / </a:t>
            </a:r>
            <a:r>
              <a:rPr lang="en-US" sz="1100" i="1" dirty="0" err="1"/>
              <a:t>Dwst</a:t>
            </a:r>
            <a:r>
              <a:rPr lang="en-US" sz="1100" i="1" dirty="0"/>
              <a:t> - </a:t>
            </a:r>
            <a:r>
              <a:rPr lang="en-US" sz="1100" i="1" dirty="0" err="1">
                <a:highlight>
                  <a:srgbClr val="FFFF00"/>
                </a:highlight>
              </a:rPr>
              <a:t>PostIE</a:t>
            </a:r>
            <a:endParaRPr lang="en-GB" sz="1100" i="1" dirty="0">
              <a:highlight>
                <a:srgbClr val="FFFF00"/>
              </a:highligh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C19B3-E2C4-4ECB-BE32-95D9353983E2}"/>
              </a:ext>
            </a:extLst>
          </p:cNvPr>
          <p:cNvSpPr txBox="1"/>
          <p:nvPr/>
        </p:nvSpPr>
        <p:spPr>
          <a:xfrm>
            <a:off x="1385181" y="3268000"/>
            <a:ext cx="4479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TCDS HD / sample 28 – </a:t>
            </a:r>
            <a:r>
              <a:rPr lang="en-US" sz="1100" i="1" dirty="0" err="1"/>
              <a:t>Upst</a:t>
            </a:r>
            <a:r>
              <a:rPr lang="en-US" sz="1100" i="1" dirty="0"/>
              <a:t> / Front / </a:t>
            </a:r>
            <a:r>
              <a:rPr lang="en-US" sz="1100" i="1" dirty="0" err="1"/>
              <a:t>Dwst</a:t>
            </a:r>
            <a:r>
              <a:rPr lang="en-US" sz="1100" i="1" dirty="0"/>
              <a:t> - </a:t>
            </a:r>
            <a:r>
              <a:rPr lang="en-US" sz="1100" i="1" dirty="0" err="1">
                <a:highlight>
                  <a:srgbClr val="C0C0C0"/>
                </a:highlight>
              </a:rPr>
              <a:t>PreIE</a:t>
            </a:r>
            <a:endParaRPr lang="en-GB" sz="1100" i="1" dirty="0">
              <a:highlight>
                <a:srgbClr val="C0C0C0"/>
              </a:highlight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17A01EC-DA1C-4B71-8098-D5A523EA97C6}"/>
              </a:ext>
            </a:extLst>
          </p:cNvPr>
          <p:cNvGrpSpPr/>
          <p:nvPr/>
        </p:nvGrpSpPr>
        <p:grpSpPr>
          <a:xfrm>
            <a:off x="7520025" y="1089078"/>
            <a:ext cx="4479515" cy="3737662"/>
            <a:chOff x="7520025" y="1124744"/>
            <a:chExt cx="4479515" cy="373766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9966F6C-4BF0-4EE3-A97A-F02930F5FCB1}"/>
                </a:ext>
              </a:extLst>
            </p:cNvPr>
            <p:cNvSpPr txBox="1"/>
            <p:nvPr/>
          </p:nvSpPr>
          <p:spPr>
            <a:xfrm>
              <a:off x="7520025" y="4600796"/>
              <a:ext cx="4479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TCDS HD / sample 28 – </a:t>
              </a:r>
              <a:r>
                <a:rPr lang="en-US" sz="1100" i="1" dirty="0" err="1"/>
                <a:t>uCT</a:t>
              </a:r>
              <a:r>
                <a:rPr lang="en-US" sz="1100" i="1" dirty="0"/>
                <a:t>  - </a:t>
              </a:r>
              <a:r>
                <a:rPr lang="en-US" sz="1100" i="1" dirty="0" err="1">
                  <a:highlight>
                    <a:srgbClr val="C0C0C0"/>
                  </a:highlight>
                </a:rPr>
                <a:t>PreIE</a:t>
              </a:r>
              <a:r>
                <a:rPr lang="en-US" sz="1100" i="1" dirty="0"/>
                <a:t> (left) / </a:t>
              </a:r>
              <a:r>
                <a:rPr lang="en-US" sz="1100" i="1" dirty="0">
                  <a:highlight>
                    <a:srgbClr val="FFFF00"/>
                  </a:highlight>
                </a:rPr>
                <a:t>Post IE </a:t>
              </a:r>
              <a:r>
                <a:rPr lang="en-US" sz="1100" i="1" dirty="0"/>
                <a:t>(right)</a:t>
              </a:r>
              <a:endParaRPr lang="en-GB" sz="1100" i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5073638-FCF1-4BC7-B6BA-08C8CACA25B9}"/>
                </a:ext>
              </a:extLst>
            </p:cNvPr>
            <p:cNvSpPr txBox="1"/>
            <p:nvPr/>
          </p:nvSpPr>
          <p:spPr>
            <a:xfrm>
              <a:off x="8472264" y="1124744"/>
              <a:ext cx="290286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Resolution – 28 um</a:t>
              </a:r>
              <a:endParaRPr lang="en-GB" sz="1100" i="1" dirty="0"/>
            </a:p>
          </p:txBody>
        </p:sp>
      </p:grpSp>
      <p:graphicFrame>
        <p:nvGraphicFramePr>
          <p:cNvPr id="37" name="Table 37">
            <a:extLst>
              <a:ext uri="{FF2B5EF4-FFF2-40B4-BE49-F238E27FC236}">
                <a16:creationId xmlns:a16="http://schemas.microsoft.com/office/drawing/2014/main" id="{726F9AEC-84B8-43D5-A829-65C365F23F05}"/>
              </a:ext>
            </a:extLst>
          </p:cNvPr>
          <p:cNvGraphicFramePr>
            <a:graphicFrameLocks noGrp="1"/>
          </p:cNvGraphicFramePr>
          <p:nvPr/>
        </p:nvGraphicFramePr>
        <p:xfrm>
          <a:off x="6974114" y="4886604"/>
          <a:ext cx="4812732" cy="1328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1405251384"/>
                    </a:ext>
                  </a:extLst>
                </a:gridCol>
                <a:gridCol w="1286193">
                  <a:extLst>
                    <a:ext uri="{9D8B030D-6E8A-4147-A177-3AD203B41FA5}">
                      <a16:colId xmlns:a16="http://schemas.microsoft.com/office/drawing/2014/main" val="1985630458"/>
                    </a:ext>
                  </a:extLst>
                </a:gridCol>
                <a:gridCol w="1351280">
                  <a:extLst>
                    <a:ext uri="{9D8B030D-6E8A-4147-A177-3AD203B41FA5}">
                      <a16:colId xmlns:a16="http://schemas.microsoft.com/office/drawing/2014/main" val="3206271448"/>
                    </a:ext>
                  </a:extLst>
                </a:gridCol>
                <a:gridCol w="807107">
                  <a:extLst>
                    <a:ext uri="{9D8B030D-6E8A-4147-A177-3AD203B41FA5}">
                      <a16:colId xmlns:a16="http://schemas.microsoft.com/office/drawing/2014/main" val="980406625"/>
                    </a:ext>
                  </a:extLst>
                </a:gridCol>
              </a:tblGrid>
              <a:tr h="275600">
                <a:tc>
                  <a:txBody>
                    <a:bodyPr/>
                    <a:lstStyle/>
                    <a:p>
                      <a:r>
                        <a:rPr lang="en-US" sz="1100" dirty="0"/>
                        <a:t>Material / sample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Mass (</a:t>
                      </a:r>
                      <a:r>
                        <a:rPr lang="en-US" sz="1100" dirty="0" err="1"/>
                        <a:t>PreIE</a:t>
                      </a:r>
                      <a:r>
                        <a:rPr lang="en-US" sz="1100" dirty="0"/>
                        <a:t>) [g]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Mass (</a:t>
                      </a:r>
                      <a:r>
                        <a:rPr lang="en-US" sz="1100" dirty="0" err="1"/>
                        <a:t>PostIE</a:t>
                      </a:r>
                      <a:r>
                        <a:rPr lang="en-US" sz="1100" dirty="0"/>
                        <a:t>) [g]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Δm</a:t>
                      </a:r>
                      <a:r>
                        <a:rPr lang="en-US" sz="1100" dirty="0"/>
                        <a:t> [%]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035446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TCDQ HD / s25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17,3918 ± </a:t>
                      </a:r>
                      <a:r>
                        <a:rPr lang="en-US" sz="1050" baseline="0" dirty="0"/>
                        <a:t>0,0001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17,3895 ± </a:t>
                      </a:r>
                      <a:r>
                        <a:rPr lang="en-US" sz="105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0,0001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- 0,01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484986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TCDQ LD / s27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14,2862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14,2800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430680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TCDS HD / s28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16,0949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16,0904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- 0,03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553748"/>
                  </a:ext>
                </a:extLst>
              </a:tr>
              <a:tr h="275409">
                <a:tc>
                  <a:txBody>
                    <a:bodyPr/>
                    <a:lstStyle/>
                    <a:p>
                      <a:r>
                        <a:rPr lang="en-US" sz="1050" dirty="0"/>
                        <a:t>TCDS LD / S29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13,7189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13,7005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795048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0FCC073F-DD0E-4015-883C-4EB1FA3EB0B7}"/>
              </a:ext>
            </a:extLst>
          </p:cNvPr>
          <p:cNvSpPr txBox="1"/>
          <p:nvPr/>
        </p:nvSpPr>
        <p:spPr>
          <a:xfrm rot="156452">
            <a:off x="6970455" y="312231"/>
            <a:ext cx="5107637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No damages observed on any 4 grades under up-to-date Post-IE Analysis – </a:t>
            </a:r>
            <a:r>
              <a:rPr lang="en-US" b="1" dirty="0">
                <a:solidFill>
                  <a:srgbClr val="00B050"/>
                </a:solidFill>
              </a:rPr>
              <a:t>ongoing process</a:t>
            </a:r>
            <a:endParaRPr lang="en-GB" b="1" dirty="0">
              <a:solidFill>
                <a:srgbClr val="00B05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7FF635-0D6A-4D0B-9A33-E6586EF1B1BC}"/>
              </a:ext>
            </a:extLst>
          </p:cNvPr>
          <p:cNvGrpSpPr/>
          <p:nvPr/>
        </p:nvGrpSpPr>
        <p:grpSpPr>
          <a:xfrm>
            <a:off x="1559496" y="4182502"/>
            <a:ext cx="3142063" cy="300329"/>
            <a:chOff x="1559496" y="4182502"/>
            <a:chExt cx="3142063" cy="300329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3F97760-38EE-44BD-A9F9-CE5C158B40CE}"/>
                </a:ext>
              </a:extLst>
            </p:cNvPr>
            <p:cNvGrpSpPr/>
            <p:nvPr/>
          </p:nvGrpSpPr>
          <p:grpSpPr>
            <a:xfrm>
              <a:off x="2185233" y="4182502"/>
              <a:ext cx="1862555" cy="261610"/>
              <a:chOff x="2185233" y="4182502"/>
              <a:chExt cx="1862555" cy="261610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7035D3EB-614E-4EDD-A4F4-F8DF58AB4A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85233" y="4437112"/>
                <a:ext cx="742415" cy="0"/>
              </a:xfrm>
              <a:prstGeom prst="lin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6452EC1-CABA-4E89-863D-35980EACE832}"/>
                  </a:ext>
                </a:extLst>
              </p:cNvPr>
              <p:cNvSpPr txBox="1"/>
              <p:nvPr/>
            </p:nvSpPr>
            <p:spPr>
              <a:xfrm>
                <a:off x="2226158" y="4182502"/>
                <a:ext cx="182163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1 shot</a:t>
                </a:r>
                <a:endParaRPr lang="en-GB" sz="1100" dirty="0"/>
              </a:p>
            </p:txBody>
          </p: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07D48FC-E904-4E0E-8EE4-0D464B01F056}"/>
                </a:ext>
              </a:extLst>
            </p:cNvPr>
            <p:cNvSpPr/>
            <p:nvPr/>
          </p:nvSpPr>
          <p:spPr bwMode="auto">
            <a:xfrm>
              <a:off x="1559496" y="4424580"/>
              <a:ext cx="45719" cy="45719"/>
            </a:xfrm>
            <a:prstGeom prst="ellipse">
              <a:avLst/>
            </a:prstGeom>
            <a:ln w="9525">
              <a:solidFill>
                <a:srgbClr val="FFFF00"/>
              </a:solidFill>
              <a:prstDash val="solid"/>
              <a:tailEnd type="triangle"/>
            </a:ln>
            <a:effectLst>
              <a:glow rad="38100">
                <a:srgbClr val="FFC000">
                  <a:alpha val="76000"/>
                </a:srgb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endParaRPr lang="en-GB" sz="1100">
                <a:solidFill>
                  <a:schemeClr val="tx1"/>
                </a:solidFill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322ABD0-0478-40B2-AC87-F3ACC2C45059}"/>
                </a:ext>
              </a:extLst>
            </p:cNvPr>
            <p:cNvSpPr/>
            <p:nvPr/>
          </p:nvSpPr>
          <p:spPr bwMode="auto">
            <a:xfrm>
              <a:off x="4655840" y="4437112"/>
              <a:ext cx="45719" cy="45719"/>
            </a:xfrm>
            <a:prstGeom prst="ellipse">
              <a:avLst/>
            </a:prstGeom>
            <a:ln w="9525">
              <a:solidFill>
                <a:srgbClr val="FFFF00"/>
              </a:solidFill>
              <a:prstDash val="solid"/>
              <a:tailEnd type="triangle"/>
            </a:ln>
            <a:effectLst>
              <a:glow rad="38100">
                <a:srgbClr val="FFC000">
                  <a:alpha val="76000"/>
                </a:srgb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endParaRPr lang="en-GB" sz="110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3D4AC29-C213-4764-8AF9-4605BB9713BF}"/>
              </a:ext>
            </a:extLst>
          </p:cNvPr>
          <p:cNvGrpSpPr/>
          <p:nvPr/>
        </p:nvGrpSpPr>
        <p:grpSpPr>
          <a:xfrm>
            <a:off x="1559496" y="4484348"/>
            <a:ext cx="3142063" cy="274173"/>
            <a:chOff x="1559496" y="4484348"/>
            <a:chExt cx="3142063" cy="27417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B5022A5-F272-4949-839C-B15400436A9C}"/>
                </a:ext>
              </a:extLst>
            </p:cNvPr>
            <p:cNvGrpSpPr/>
            <p:nvPr/>
          </p:nvGrpSpPr>
          <p:grpSpPr>
            <a:xfrm>
              <a:off x="1559496" y="4703014"/>
              <a:ext cx="3142063" cy="55507"/>
              <a:chOff x="1559496" y="4703014"/>
              <a:chExt cx="3142063" cy="55507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EDEACAB5-A1A1-4DDB-ABA3-A7D81C52D4E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86666" y="4725874"/>
                <a:ext cx="759116" cy="0"/>
              </a:xfrm>
              <a:prstGeom prst="lin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12E1CA84-FD58-4ED9-8415-12E6CE2C86E0}"/>
                  </a:ext>
                </a:extLst>
              </p:cNvPr>
              <p:cNvSpPr/>
              <p:nvPr/>
            </p:nvSpPr>
            <p:spPr bwMode="auto">
              <a:xfrm>
                <a:off x="1559496" y="4703014"/>
                <a:ext cx="45719" cy="45719"/>
              </a:xfrm>
              <a:prstGeom prst="ellips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endParaRPr lang="en-GB" sz="110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06CDB7BB-46E4-4E29-B64C-D5AC6C5167AD}"/>
                  </a:ext>
                </a:extLst>
              </p:cNvPr>
              <p:cNvSpPr/>
              <p:nvPr/>
            </p:nvSpPr>
            <p:spPr bwMode="auto">
              <a:xfrm>
                <a:off x="4655840" y="4712802"/>
                <a:ext cx="45719" cy="45719"/>
              </a:xfrm>
              <a:prstGeom prst="ellips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endParaRPr lang="en-GB" sz="11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7A941B4-2015-4191-836A-2D382BBAC51F}"/>
                </a:ext>
              </a:extLst>
            </p:cNvPr>
            <p:cNvSpPr txBox="1"/>
            <p:nvPr/>
          </p:nvSpPr>
          <p:spPr>
            <a:xfrm>
              <a:off x="2226158" y="4484348"/>
              <a:ext cx="18216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3 shots</a:t>
              </a:r>
              <a:endParaRPr lang="en-GB" sz="1100" dirty="0"/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8DB91AB-B9E2-4CA7-9D89-A8CDB4F24625}"/>
              </a:ext>
            </a:extLst>
          </p:cNvPr>
          <p:cNvCxnSpPr/>
          <p:nvPr/>
        </p:nvCxnSpPr>
        <p:spPr bwMode="auto">
          <a:xfrm>
            <a:off x="1055440" y="1754808"/>
            <a:ext cx="0" cy="1512168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9990B0A-B454-4A90-A24D-6A44E60FDAC6}"/>
              </a:ext>
            </a:extLst>
          </p:cNvPr>
          <p:cNvSpPr txBox="1"/>
          <p:nvPr/>
        </p:nvSpPr>
        <p:spPr>
          <a:xfrm rot="16200000">
            <a:off x="367227" y="2573001"/>
            <a:ext cx="537939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/>
            </a:lvl1pPr>
          </a:lstStyle>
          <a:p>
            <a:r>
              <a:rPr lang="en-US" dirty="0"/>
              <a:t>46 mm</a:t>
            </a:r>
            <a:endParaRPr lang="en-GB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76F4E79-0F9A-4052-AC36-7A7886B7C274}"/>
              </a:ext>
            </a:extLst>
          </p:cNvPr>
          <p:cNvCxnSpPr>
            <a:cxnSpLocks/>
          </p:cNvCxnSpPr>
          <p:nvPr/>
        </p:nvCxnSpPr>
        <p:spPr bwMode="auto">
          <a:xfrm flipH="1">
            <a:off x="2783632" y="1735610"/>
            <a:ext cx="841306" cy="0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1A529EF-3A1C-42D8-8702-50C3E7F7CE64}"/>
              </a:ext>
            </a:extLst>
          </p:cNvPr>
          <p:cNvSpPr txBox="1"/>
          <p:nvPr/>
        </p:nvSpPr>
        <p:spPr>
          <a:xfrm>
            <a:off x="2903831" y="1231629"/>
            <a:ext cx="600907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/>
            </a:lvl1pPr>
          </a:lstStyle>
          <a:p>
            <a:r>
              <a:rPr lang="en-US" dirty="0"/>
              <a:t>20 mm</a:t>
            </a:r>
            <a:endParaRPr lang="en-GB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186C7A0-9F21-42B2-8231-D38AC2F272DD}"/>
              </a:ext>
            </a:extLst>
          </p:cNvPr>
          <p:cNvCxnSpPr>
            <a:cxnSpLocks/>
          </p:cNvCxnSpPr>
          <p:nvPr/>
        </p:nvCxnSpPr>
        <p:spPr bwMode="auto">
          <a:xfrm flipH="1">
            <a:off x="1199456" y="1692439"/>
            <a:ext cx="648072" cy="0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73C80B4-C0F3-43FB-8C66-0BAE76DEB3EC}"/>
              </a:ext>
            </a:extLst>
          </p:cNvPr>
          <p:cNvSpPr txBox="1"/>
          <p:nvPr/>
        </p:nvSpPr>
        <p:spPr>
          <a:xfrm>
            <a:off x="1259600" y="1385176"/>
            <a:ext cx="644154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10,5 mm</a:t>
            </a:r>
            <a:endParaRPr lang="en-GB" sz="9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3A07243-56A6-4E49-9CC8-3D0489505AB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6329102" y="1747938"/>
            <a:ext cx="3196434" cy="236648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2E00A4-AB80-45D3-ACB2-B28EEFDDD3D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200000">
            <a:off x="8862766" y="1601847"/>
            <a:ext cx="3192029" cy="2645642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5090CAF-7136-45D0-9962-36664869101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85233" y="1483760"/>
            <a:ext cx="1957008" cy="1825636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FE925CCF-8EB1-408B-A062-B502894AB9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184614" y="1483760"/>
            <a:ext cx="2096579" cy="181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52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5">
            <a:extLst>
              <a:ext uri="{FF2B5EF4-FFF2-40B4-BE49-F238E27FC236}">
                <a16:creationId xmlns:a16="http://schemas.microsoft.com/office/drawing/2014/main" id="{81133209-B5C6-4371-85CF-4DC29C8F9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5110" y="3817727"/>
            <a:ext cx="1748108" cy="1781168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D7853325-F0A6-43A8-B598-F19D8BAAF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978" y="3825884"/>
            <a:ext cx="1905580" cy="1792155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30224A2-1396-4C24-9B6E-406C00AC84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930" y="1465726"/>
            <a:ext cx="1919303" cy="181111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346AECC5-D7A3-46CC-8B95-97D485E4F3E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76687" y="1465726"/>
            <a:ext cx="1673370" cy="178219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0CD2118-DC24-4ECB-8A8D-DCC5DFDEA9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31130" y="3825885"/>
            <a:ext cx="1977997" cy="17811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0004DF-5484-479F-BD40-4B8423661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49" y="154284"/>
            <a:ext cx="10969139" cy="715840"/>
          </a:xfrm>
        </p:spPr>
        <p:txBody>
          <a:bodyPr/>
          <a:lstStyle/>
          <a:p>
            <a:r>
              <a:rPr lang="en-US" dirty="0"/>
              <a:t>HRMT-HED Results </a:t>
            </a:r>
            <a:r>
              <a:rPr lang="en-US" sz="2400" dirty="0"/>
              <a:t>(TCDS LD.)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33A00-FEEB-44FB-86D6-2375EA49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770BC-FC43-44D3-9B1C-8E92B07A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34</a:t>
            </a:fld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67316E-8E2E-4C4D-94B0-1A9846663570}"/>
              </a:ext>
            </a:extLst>
          </p:cNvPr>
          <p:cNvSpPr txBox="1"/>
          <p:nvPr/>
        </p:nvSpPr>
        <p:spPr>
          <a:xfrm>
            <a:off x="1999304" y="5619064"/>
            <a:ext cx="4479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TCDS LD / sample 29 – </a:t>
            </a:r>
            <a:r>
              <a:rPr lang="en-US" sz="1100" i="1" dirty="0" err="1"/>
              <a:t>Upst</a:t>
            </a:r>
            <a:r>
              <a:rPr lang="en-US" sz="1100" i="1" dirty="0"/>
              <a:t> / Front / </a:t>
            </a:r>
            <a:r>
              <a:rPr lang="en-US" sz="1100" i="1" dirty="0" err="1"/>
              <a:t>Dwst</a:t>
            </a:r>
            <a:r>
              <a:rPr lang="en-US" sz="1100" i="1" dirty="0"/>
              <a:t> - </a:t>
            </a:r>
            <a:r>
              <a:rPr lang="en-US" sz="1100" i="1" dirty="0" err="1">
                <a:highlight>
                  <a:srgbClr val="FFFF00"/>
                </a:highlight>
              </a:rPr>
              <a:t>PostIE</a:t>
            </a:r>
            <a:endParaRPr lang="en-GB" sz="1100" i="1" dirty="0">
              <a:highlight>
                <a:srgbClr val="FFFF00"/>
              </a:highlight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6FC19B3-E2C4-4ECB-BE32-95D9353983E2}"/>
              </a:ext>
            </a:extLst>
          </p:cNvPr>
          <p:cNvSpPr txBox="1"/>
          <p:nvPr/>
        </p:nvSpPr>
        <p:spPr>
          <a:xfrm>
            <a:off x="1385181" y="3268000"/>
            <a:ext cx="447951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/>
              <a:t>TCDS LD / sample 29 – </a:t>
            </a:r>
            <a:r>
              <a:rPr lang="en-US" sz="1100" i="1" dirty="0" err="1"/>
              <a:t>Upst</a:t>
            </a:r>
            <a:r>
              <a:rPr lang="en-US" sz="1100" i="1" dirty="0"/>
              <a:t> / Front / </a:t>
            </a:r>
            <a:r>
              <a:rPr lang="en-US" sz="1100" i="1" dirty="0" err="1"/>
              <a:t>Dwst</a:t>
            </a:r>
            <a:r>
              <a:rPr lang="en-US" sz="1100" i="1" dirty="0"/>
              <a:t> - </a:t>
            </a:r>
            <a:r>
              <a:rPr lang="en-US" sz="1100" i="1" dirty="0" err="1">
                <a:highlight>
                  <a:srgbClr val="C0C0C0"/>
                </a:highlight>
              </a:rPr>
              <a:t>PreIE</a:t>
            </a:r>
            <a:endParaRPr lang="en-GB" sz="1100" i="1" dirty="0">
              <a:highlight>
                <a:srgbClr val="C0C0C0"/>
              </a:highlight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17A01EC-DA1C-4B71-8098-D5A523EA97C6}"/>
              </a:ext>
            </a:extLst>
          </p:cNvPr>
          <p:cNvGrpSpPr/>
          <p:nvPr/>
        </p:nvGrpSpPr>
        <p:grpSpPr>
          <a:xfrm>
            <a:off x="7520025" y="1089078"/>
            <a:ext cx="4479515" cy="3737662"/>
            <a:chOff x="7520025" y="1124744"/>
            <a:chExt cx="4479515" cy="3737662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49966F6C-4BF0-4EE3-A97A-F02930F5FCB1}"/>
                </a:ext>
              </a:extLst>
            </p:cNvPr>
            <p:cNvSpPr txBox="1"/>
            <p:nvPr/>
          </p:nvSpPr>
          <p:spPr>
            <a:xfrm>
              <a:off x="7520025" y="4600796"/>
              <a:ext cx="44795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TCDS LD / sample 29 – </a:t>
              </a:r>
              <a:r>
                <a:rPr lang="en-US" sz="1100" i="1" dirty="0" err="1"/>
                <a:t>uCT</a:t>
              </a:r>
              <a:r>
                <a:rPr lang="en-US" sz="1100" i="1" dirty="0"/>
                <a:t>  - </a:t>
              </a:r>
              <a:r>
                <a:rPr lang="en-US" sz="1100" i="1" dirty="0" err="1">
                  <a:highlight>
                    <a:srgbClr val="C0C0C0"/>
                  </a:highlight>
                </a:rPr>
                <a:t>PreIE</a:t>
              </a:r>
              <a:r>
                <a:rPr lang="en-US" sz="1100" i="1" dirty="0"/>
                <a:t> (left) / </a:t>
              </a:r>
              <a:r>
                <a:rPr lang="en-US" sz="1100" i="1" dirty="0">
                  <a:highlight>
                    <a:srgbClr val="FFFF00"/>
                  </a:highlight>
                </a:rPr>
                <a:t>Post IE </a:t>
              </a:r>
              <a:r>
                <a:rPr lang="en-US" sz="1100" i="1" dirty="0"/>
                <a:t>(right)</a:t>
              </a:r>
              <a:endParaRPr lang="en-GB" sz="1100" i="1" dirty="0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5073638-FCF1-4BC7-B6BA-08C8CACA25B9}"/>
                </a:ext>
              </a:extLst>
            </p:cNvPr>
            <p:cNvSpPr txBox="1"/>
            <p:nvPr/>
          </p:nvSpPr>
          <p:spPr>
            <a:xfrm>
              <a:off x="8472264" y="1124744"/>
              <a:ext cx="2902861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Resolution – 28 um</a:t>
              </a:r>
              <a:endParaRPr lang="en-GB" sz="1100" i="1" dirty="0"/>
            </a:p>
          </p:txBody>
        </p:sp>
      </p:grpSp>
      <p:graphicFrame>
        <p:nvGraphicFramePr>
          <p:cNvPr id="37" name="Table 37">
            <a:extLst>
              <a:ext uri="{FF2B5EF4-FFF2-40B4-BE49-F238E27FC236}">
                <a16:creationId xmlns:a16="http://schemas.microsoft.com/office/drawing/2014/main" id="{726F9AEC-84B8-43D5-A829-65C365F23F05}"/>
              </a:ext>
            </a:extLst>
          </p:cNvPr>
          <p:cNvGraphicFramePr>
            <a:graphicFrameLocks noGrp="1"/>
          </p:cNvGraphicFramePr>
          <p:nvPr/>
        </p:nvGraphicFramePr>
        <p:xfrm>
          <a:off x="6974114" y="4886604"/>
          <a:ext cx="4812732" cy="1328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1405251384"/>
                    </a:ext>
                  </a:extLst>
                </a:gridCol>
                <a:gridCol w="1286193">
                  <a:extLst>
                    <a:ext uri="{9D8B030D-6E8A-4147-A177-3AD203B41FA5}">
                      <a16:colId xmlns:a16="http://schemas.microsoft.com/office/drawing/2014/main" val="1985630458"/>
                    </a:ext>
                  </a:extLst>
                </a:gridCol>
                <a:gridCol w="1351280">
                  <a:extLst>
                    <a:ext uri="{9D8B030D-6E8A-4147-A177-3AD203B41FA5}">
                      <a16:colId xmlns:a16="http://schemas.microsoft.com/office/drawing/2014/main" val="3206271448"/>
                    </a:ext>
                  </a:extLst>
                </a:gridCol>
                <a:gridCol w="807107">
                  <a:extLst>
                    <a:ext uri="{9D8B030D-6E8A-4147-A177-3AD203B41FA5}">
                      <a16:colId xmlns:a16="http://schemas.microsoft.com/office/drawing/2014/main" val="980406625"/>
                    </a:ext>
                  </a:extLst>
                </a:gridCol>
              </a:tblGrid>
              <a:tr h="275600">
                <a:tc>
                  <a:txBody>
                    <a:bodyPr/>
                    <a:lstStyle/>
                    <a:p>
                      <a:r>
                        <a:rPr lang="en-US" sz="1100" dirty="0"/>
                        <a:t>Material / sample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Mass (</a:t>
                      </a:r>
                      <a:r>
                        <a:rPr lang="en-US" sz="1100" dirty="0" err="1"/>
                        <a:t>PreIE</a:t>
                      </a:r>
                      <a:r>
                        <a:rPr lang="en-US" sz="1100" dirty="0"/>
                        <a:t>) [g]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Mass (</a:t>
                      </a:r>
                      <a:r>
                        <a:rPr lang="en-US" sz="1100" dirty="0" err="1"/>
                        <a:t>PostIE</a:t>
                      </a:r>
                      <a:r>
                        <a:rPr lang="en-US" sz="1100" dirty="0"/>
                        <a:t>) [g]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err="1"/>
                        <a:t>Δm</a:t>
                      </a:r>
                      <a:r>
                        <a:rPr lang="en-US" sz="1100" dirty="0"/>
                        <a:t> [%]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6035446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TCDQ HD / s25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17,3918 ± </a:t>
                      </a:r>
                      <a:r>
                        <a:rPr lang="en-US" sz="1050" baseline="0" dirty="0"/>
                        <a:t>0,0001</a:t>
                      </a:r>
                      <a:endParaRPr lang="en-GB" sz="160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17,3895 ± </a:t>
                      </a:r>
                      <a:r>
                        <a:rPr lang="en-US" sz="105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0,0001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/>
                      <a:r>
                        <a:rPr lang="en-US" sz="11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- 0,01</a:t>
                      </a:r>
                      <a:endParaRPr lang="en-GB" sz="1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5484986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TCDQ LD / s27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14,2862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14,2800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430680"/>
                  </a:ext>
                </a:extLst>
              </a:tr>
              <a:tr h="240401">
                <a:tc>
                  <a:txBody>
                    <a:bodyPr/>
                    <a:lstStyle/>
                    <a:p>
                      <a:r>
                        <a:rPr lang="en-US" sz="1050" dirty="0"/>
                        <a:t>TCDS HD / s28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16,0949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16,0904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- 0,03</a:t>
                      </a:r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0553748"/>
                  </a:ext>
                </a:extLst>
              </a:tr>
              <a:tr h="275409">
                <a:tc>
                  <a:txBody>
                    <a:bodyPr/>
                    <a:lstStyle/>
                    <a:p>
                      <a:r>
                        <a:rPr lang="en-US" sz="1050" dirty="0"/>
                        <a:t>TCDS LD / S29</a:t>
                      </a:r>
                      <a:endParaRPr lang="en-GB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13,7189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13,7005 ± </a:t>
                      </a:r>
                      <a:r>
                        <a:rPr lang="en-US" sz="1050" baseline="0" dirty="0"/>
                        <a:t>0,0001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- 0,01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7795048"/>
                  </a:ext>
                </a:extLst>
              </a:tr>
            </a:tbl>
          </a:graphicData>
        </a:graphic>
      </p:graphicFrame>
      <p:sp>
        <p:nvSpPr>
          <p:cNvPr id="71" name="TextBox 70">
            <a:extLst>
              <a:ext uri="{FF2B5EF4-FFF2-40B4-BE49-F238E27FC236}">
                <a16:creationId xmlns:a16="http://schemas.microsoft.com/office/drawing/2014/main" id="{0FCC073F-DD0E-4015-883C-4EB1FA3EB0B7}"/>
              </a:ext>
            </a:extLst>
          </p:cNvPr>
          <p:cNvSpPr txBox="1"/>
          <p:nvPr/>
        </p:nvSpPr>
        <p:spPr>
          <a:xfrm rot="156452">
            <a:off x="6970455" y="312231"/>
            <a:ext cx="5107637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No damages observed on any 4 grades under up-to-date Post-IE Analysis – </a:t>
            </a:r>
            <a:r>
              <a:rPr lang="en-US" b="1" dirty="0">
                <a:solidFill>
                  <a:srgbClr val="00B050"/>
                </a:solidFill>
              </a:rPr>
              <a:t>ongoing process</a:t>
            </a:r>
            <a:endParaRPr lang="en-GB" b="1" dirty="0">
              <a:solidFill>
                <a:srgbClr val="00B05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D7FF635-0D6A-4D0B-9A33-E6586EF1B1BC}"/>
              </a:ext>
            </a:extLst>
          </p:cNvPr>
          <p:cNvGrpSpPr/>
          <p:nvPr/>
        </p:nvGrpSpPr>
        <p:grpSpPr>
          <a:xfrm>
            <a:off x="1585785" y="4182502"/>
            <a:ext cx="3199955" cy="297585"/>
            <a:chOff x="1585785" y="4182502"/>
            <a:chExt cx="3199955" cy="297585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93F97760-38EE-44BD-A9F9-CE5C158B40CE}"/>
                </a:ext>
              </a:extLst>
            </p:cNvPr>
            <p:cNvGrpSpPr/>
            <p:nvPr/>
          </p:nvGrpSpPr>
          <p:grpSpPr>
            <a:xfrm>
              <a:off x="2185233" y="4182502"/>
              <a:ext cx="1862555" cy="261610"/>
              <a:chOff x="2185233" y="4182502"/>
              <a:chExt cx="1862555" cy="261610"/>
            </a:xfrm>
          </p:grpSpPr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7035D3EB-614E-4EDD-A4F4-F8DF58AB4A98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85233" y="4437112"/>
                <a:ext cx="742415" cy="0"/>
              </a:xfrm>
              <a:prstGeom prst="lin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76452EC1-CABA-4E89-863D-35980EACE832}"/>
                  </a:ext>
                </a:extLst>
              </p:cNvPr>
              <p:cNvSpPr txBox="1"/>
              <p:nvPr/>
            </p:nvSpPr>
            <p:spPr>
              <a:xfrm>
                <a:off x="2226158" y="4182502"/>
                <a:ext cx="1821630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/>
                  <a:t>1 shot</a:t>
                </a:r>
                <a:endParaRPr lang="en-GB" sz="1100" dirty="0"/>
              </a:p>
            </p:txBody>
          </p:sp>
        </p:grp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207D48FC-E904-4E0E-8EE4-0D464B01F056}"/>
                </a:ext>
              </a:extLst>
            </p:cNvPr>
            <p:cNvSpPr/>
            <p:nvPr/>
          </p:nvSpPr>
          <p:spPr bwMode="auto">
            <a:xfrm>
              <a:off x="1585785" y="4424580"/>
              <a:ext cx="45719" cy="45719"/>
            </a:xfrm>
            <a:prstGeom prst="ellipse">
              <a:avLst/>
            </a:prstGeom>
            <a:ln w="9525">
              <a:solidFill>
                <a:srgbClr val="FFFF00"/>
              </a:solidFill>
              <a:prstDash val="solid"/>
              <a:tailEnd type="triangle"/>
            </a:ln>
            <a:effectLst>
              <a:glow rad="38100">
                <a:srgbClr val="FFC000">
                  <a:alpha val="76000"/>
                </a:srgb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endParaRPr lang="en-GB" sz="1100">
                <a:solidFill>
                  <a:schemeClr val="tx1"/>
                </a:solidFill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2322ABD0-0478-40B2-AC87-F3ACC2C45059}"/>
                </a:ext>
              </a:extLst>
            </p:cNvPr>
            <p:cNvSpPr/>
            <p:nvPr/>
          </p:nvSpPr>
          <p:spPr bwMode="auto">
            <a:xfrm>
              <a:off x="4740021" y="4434368"/>
              <a:ext cx="45719" cy="45719"/>
            </a:xfrm>
            <a:prstGeom prst="ellipse">
              <a:avLst/>
            </a:prstGeom>
            <a:ln w="9525">
              <a:solidFill>
                <a:srgbClr val="FFFF00"/>
              </a:solidFill>
              <a:prstDash val="solid"/>
              <a:tailEnd type="triangle"/>
            </a:ln>
            <a:effectLst>
              <a:glow rad="38100">
                <a:srgbClr val="FFC000">
                  <a:alpha val="76000"/>
                </a:srgb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wrap="square" rtlCol="0">
              <a:spAutoFit/>
            </a:bodyPr>
            <a:lstStyle/>
            <a:p>
              <a:endParaRPr lang="en-GB" sz="1100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3D4AC29-C213-4764-8AF9-4605BB9713BF}"/>
              </a:ext>
            </a:extLst>
          </p:cNvPr>
          <p:cNvGrpSpPr/>
          <p:nvPr/>
        </p:nvGrpSpPr>
        <p:grpSpPr>
          <a:xfrm>
            <a:off x="1585785" y="4484348"/>
            <a:ext cx="3195317" cy="274173"/>
            <a:chOff x="1585785" y="4484348"/>
            <a:chExt cx="3195317" cy="274173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B5022A5-F272-4949-839C-B15400436A9C}"/>
                </a:ext>
              </a:extLst>
            </p:cNvPr>
            <p:cNvGrpSpPr/>
            <p:nvPr/>
          </p:nvGrpSpPr>
          <p:grpSpPr>
            <a:xfrm>
              <a:off x="1585785" y="4703014"/>
              <a:ext cx="3195317" cy="55507"/>
              <a:chOff x="1585785" y="4703014"/>
              <a:chExt cx="3195317" cy="55507"/>
            </a:xfrm>
          </p:grpSpPr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EDEACAB5-A1A1-4DDB-ABA3-A7D81C52D4E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186666" y="4725874"/>
                <a:ext cx="759116" cy="0"/>
              </a:xfrm>
              <a:prstGeom prst="lin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12E1CA84-FD58-4ED9-8415-12E6CE2C86E0}"/>
                  </a:ext>
                </a:extLst>
              </p:cNvPr>
              <p:cNvSpPr/>
              <p:nvPr/>
            </p:nvSpPr>
            <p:spPr bwMode="auto">
              <a:xfrm>
                <a:off x="1585785" y="4703014"/>
                <a:ext cx="45719" cy="45719"/>
              </a:xfrm>
              <a:prstGeom prst="ellips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endParaRPr lang="en-GB" sz="11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06CDB7BB-46E4-4E29-B64C-D5AC6C5167AD}"/>
                  </a:ext>
                </a:extLst>
              </p:cNvPr>
              <p:cNvSpPr/>
              <p:nvPr/>
            </p:nvSpPr>
            <p:spPr bwMode="auto">
              <a:xfrm>
                <a:off x="4735383" y="4712802"/>
                <a:ext cx="45719" cy="45719"/>
              </a:xfrm>
              <a:prstGeom prst="ellipse">
                <a:avLst/>
              </a:prstGeom>
              <a:ln w="9525">
                <a:solidFill>
                  <a:srgbClr val="FFFF00"/>
                </a:solidFill>
                <a:prstDash val="solid"/>
                <a:tailEnd type="triangle"/>
              </a:ln>
              <a:effectLst>
                <a:glow rad="38100">
                  <a:srgbClr val="FFC000">
                    <a:alpha val="76000"/>
                  </a:srgb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wrap="square" rtlCol="0">
                <a:spAutoFit/>
              </a:bodyPr>
              <a:lstStyle/>
              <a:p>
                <a:endParaRPr lang="en-GB" sz="110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7A941B4-2015-4191-836A-2D382BBAC51F}"/>
                </a:ext>
              </a:extLst>
            </p:cNvPr>
            <p:cNvSpPr txBox="1"/>
            <p:nvPr/>
          </p:nvSpPr>
          <p:spPr>
            <a:xfrm>
              <a:off x="2226158" y="4484348"/>
              <a:ext cx="182163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3 shots</a:t>
              </a:r>
              <a:endParaRPr lang="en-GB" sz="1100" dirty="0"/>
            </a:p>
          </p:txBody>
        </p:sp>
      </p:grp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78DB91AB-B9E2-4CA7-9D89-A8CDB4F24625}"/>
              </a:ext>
            </a:extLst>
          </p:cNvPr>
          <p:cNvCxnSpPr/>
          <p:nvPr/>
        </p:nvCxnSpPr>
        <p:spPr bwMode="auto">
          <a:xfrm>
            <a:off x="1174324" y="1620407"/>
            <a:ext cx="0" cy="1512168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A9990B0A-B454-4A90-A24D-6A44E60FDAC6}"/>
              </a:ext>
            </a:extLst>
          </p:cNvPr>
          <p:cNvSpPr txBox="1"/>
          <p:nvPr/>
        </p:nvSpPr>
        <p:spPr>
          <a:xfrm rot="16200000">
            <a:off x="635157" y="2358417"/>
            <a:ext cx="537939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/>
            </a:lvl1pPr>
          </a:lstStyle>
          <a:p>
            <a:r>
              <a:rPr lang="en-US" dirty="0"/>
              <a:t>46 mm</a:t>
            </a:r>
            <a:endParaRPr lang="en-GB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76F4E79-0F9A-4052-AC36-7A7886B7C274}"/>
              </a:ext>
            </a:extLst>
          </p:cNvPr>
          <p:cNvCxnSpPr>
            <a:cxnSpLocks/>
          </p:cNvCxnSpPr>
          <p:nvPr/>
        </p:nvCxnSpPr>
        <p:spPr bwMode="auto">
          <a:xfrm flipH="1">
            <a:off x="2878428" y="1620407"/>
            <a:ext cx="841306" cy="0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21A529EF-3A1C-42D8-8702-50C3E7F7CE64}"/>
              </a:ext>
            </a:extLst>
          </p:cNvPr>
          <p:cNvSpPr txBox="1"/>
          <p:nvPr/>
        </p:nvSpPr>
        <p:spPr>
          <a:xfrm>
            <a:off x="2977061" y="1267153"/>
            <a:ext cx="600907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/>
            </a:lvl1pPr>
          </a:lstStyle>
          <a:p>
            <a:r>
              <a:rPr lang="en-US" dirty="0"/>
              <a:t>20 mm</a:t>
            </a:r>
            <a:endParaRPr lang="en-GB" dirty="0"/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186C7A0-9F21-42B2-8231-D38AC2F272DD}"/>
              </a:ext>
            </a:extLst>
          </p:cNvPr>
          <p:cNvCxnSpPr>
            <a:cxnSpLocks/>
          </p:cNvCxnSpPr>
          <p:nvPr/>
        </p:nvCxnSpPr>
        <p:spPr bwMode="auto">
          <a:xfrm flipH="1">
            <a:off x="1301435" y="1508667"/>
            <a:ext cx="644154" cy="0"/>
          </a:xfrm>
          <a:prstGeom prst="straightConnector1">
            <a:avLst/>
          </a:prstGeom>
          <a:ln w="9525"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73C80B4-C0F3-43FB-8C66-0BAE76DEB3EC}"/>
              </a:ext>
            </a:extLst>
          </p:cNvPr>
          <p:cNvSpPr txBox="1"/>
          <p:nvPr/>
        </p:nvSpPr>
        <p:spPr>
          <a:xfrm>
            <a:off x="1192158" y="1177544"/>
            <a:ext cx="644154" cy="230832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dirty="0"/>
              <a:t>10,5 mm</a:t>
            </a:r>
            <a:endParaRPr lang="en-GB" sz="9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F8E627A-2D92-4624-A4FD-FACBF18DB2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5400000">
            <a:off x="6246309" y="1658292"/>
            <a:ext cx="3222353" cy="25553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E96A35-7A7B-4153-A047-4FF3BE072B6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8875306" y="1653251"/>
            <a:ext cx="3232439" cy="2555309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57324EA5-9C34-40FA-967C-6EEFBEAEEB7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13063" y="1495330"/>
            <a:ext cx="1930364" cy="1752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4039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0F4941-E0F5-403F-B80B-90BC867302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3710E6-91F8-4137-8864-40DEF9184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35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444A75D-8153-43FA-86AE-7F6CA1339E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44072" y="2738447"/>
            <a:ext cx="7303421" cy="715840"/>
          </a:xfrm>
        </p:spPr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685954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004DF-5484-479F-BD40-4B8423661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677" y="204499"/>
            <a:ext cx="10969139" cy="715840"/>
          </a:xfrm>
        </p:spPr>
        <p:txBody>
          <a:bodyPr/>
          <a:lstStyle/>
          <a:p>
            <a:r>
              <a:rPr lang="en-US" dirty="0"/>
              <a:t>Conclusions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233A00-FEEB-44FB-86D6-2375EA498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9770BC-FC43-44D3-9B1C-8E92B07AF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36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8FAFF39-8935-4DAB-9CC2-9015AA03EC6B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09601" y="1245522"/>
            <a:ext cx="10968567" cy="74331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No operational limitations during Run3 for </a:t>
            </a:r>
            <a:r>
              <a:rPr lang="en-US" b="1" dirty="0"/>
              <a:t>TCDQ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					</a:t>
            </a:r>
            <a:r>
              <a:rPr lang="en-US" sz="1900" dirty="0"/>
              <a:t>CC expected to be robust enough </a:t>
            </a:r>
            <a:endParaRPr lang="en-GB" sz="1900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84A48939-6F9F-4714-8CF5-049F1F7B098A}"/>
              </a:ext>
            </a:extLst>
          </p:cNvPr>
          <p:cNvSpPr txBox="1">
            <a:spLocks/>
          </p:cNvSpPr>
          <p:nvPr/>
        </p:nvSpPr>
        <p:spPr bwMode="auto">
          <a:xfrm>
            <a:off x="609601" y="1988840"/>
            <a:ext cx="10968567" cy="743318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25425" indent="-225425" algn="l">
              <a:lnSpc>
                <a:spcPct val="100000"/>
              </a:lnSpc>
              <a:spcBef>
                <a:spcPts val="900"/>
              </a:spcBef>
              <a:buClr>
                <a:srgbClr val="5AA3D9"/>
              </a:buClr>
              <a:buSzPct val="100000"/>
              <a:buFont typeface="Wingdings" panose="05000000000000000000" pitchFamily="2" charset="2"/>
              <a:buChar char="§"/>
              <a:defRPr sz="3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4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20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8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>
              <a:lnSpc>
                <a:spcPct val="10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SzPct val="100000"/>
              <a:buFont typeface="Wingdings" panose="05000000000000000000" pitchFamily="2" charset="2"/>
              <a:buChar char="§"/>
              <a:defRPr sz="1600" b="0" i="0">
                <a:solidFill>
                  <a:srgbClr val="4D4D4D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>
              <a:spcBef>
                <a:spcPts val="0"/>
              </a:spcBef>
              <a:buClr>
                <a:schemeClr val="accent5"/>
              </a:buClr>
              <a:buFont typeface="Arial"/>
              <a:buChar char="-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>
              <a:spcBef>
                <a:spcPts val="0"/>
              </a:spcBef>
              <a:buClr>
                <a:schemeClr val="accent6"/>
              </a:buClr>
              <a:buSzPct val="100000"/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▪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>
              <a:spcBef>
                <a:spcPts val="0"/>
              </a:spcBef>
              <a:buClr>
                <a:schemeClr val="accent6"/>
              </a:buClr>
              <a:buFont typeface="Arial"/>
              <a:buChar char="•"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TCDQ</a:t>
            </a:r>
            <a:r>
              <a:rPr lang="en-US" dirty="0"/>
              <a:t> material (all CC) is forecasted to be OK for HL-LHC: </a:t>
            </a:r>
            <a:br>
              <a:rPr lang="en-US" dirty="0"/>
            </a:br>
            <a:r>
              <a:rPr lang="en-US" dirty="0"/>
              <a:t>					</a:t>
            </a:r>
            <a:r>
              <a:rPr lang="en-US" sz="1900" dirty="0"/>
              <a:t>Local damage on CC not expected to involve operational limitations</a:t>
            </a:r>
          </a:p>
          <a:p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D0C201E-0A65-47F0-925B-6347C0C86639}"/>
              </a:ext>
            </a:extLst>
          </p:cNvPr>
          <p:cNvSpPr/>
          <p:nvPr/>
        </p:nvSpPr>
        <p:spPr bwMode="auto">
          <a:xfrm>
            <a:off x="400539" y="1118791"/>
            <a:ext cx="11386689" cy="1740098"/>
          </a:xfrm>
          <a:prstGeom prst="round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4DB7451-3285-45FB-A99A-C29B1A871360}"/>
              </a:ext>
            </a:extLst>
          </p:cNvPr>
          <p:cNvGrpSpPr/>
          <p:nvPr/>
        </p:nvGrpSpPr>
        <p:grpSpPr>
          <a:xfrm>
            <a:off x="400539" y="2858889"/>
            <a:ext cx="11595750" cy="3639264"/>
            <a:chOff x="400539" y="2858889"/>
            <a:chExt cx="11595750" cy="3639264"/>
          </a:xfrm>
        </p:grpSpPr>
        <p:sp>
          <p:nvSpPr>
            <p:cNvPr id="8" name="Content Placeholder 4">
              <a:extLst>
                <a:ext uri="{FF2B5EF4-FFF2-40B4-BE49-F238E27FC236}">
                  <a16:creationId xmlns:a16="http://schemas.microsoft.com/office/drawing/2014/main" id="{130E2CF6-56E9-424C-B7A3-D497E71E290C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609600" y="2985620"/>
              <a:ext cx="11386689" cy="3512533"/>
            </a:xfrm>
            <a:prstGeom prst="rect">
              <a:avLst/>
            </a:prstGeom>
          </p:spPr>
          <p:txBody>
            <a:bodyPr vert="horz">
              <a:normAutofit fontScale="77500" lnSpcReduction="20000"/>
            </a:bodyPr>
            <a:lstStyle>
              <a:lvl1pPr marL="225425" indent="-225425" algn="l">
                <a:lnSpc>
                  <a:spcPct val="100000"/>
                </a:lnSpc>
                <a:spcBef>
                  <a:spcPts val="900"/>
                </a:spcBef>
                <a:buClr>
                  <a:srgbClr val="5AA3D9"/>
                </a:buClr>
                <a:buSzPct val="100000"/>
                <a:buFont typeface="Wingdings" panose="05000000000000000000" pitchFamily="2" charset="2"/>
                <a:buChar char="§"/>
                <a:defRPr sz="3000" b="0" i="0">
                  <a:solidFill>
                    <a:srgbClr val="4D4D4D"/>
                  </a:solidFill>
                  <a:latin typeface="+mn-lt"/>
                  <a:ea typeface="+mn-ea"/>
                  <a:cs typeface="Ubuntu Light"/>
                </a:defRPr>
              </a:lvl1pPr>
              <a:lvl2pPr marL="460375" indent="-228600" algn="l">
                <a:lnSpc>
                  <a:spcPct val="100000"/>
                </a:lnSpc>
                <a:spcBef>
                  <a:spcPts val="900"/>
                </a:spcBef>
                <a:buClr>
                  <a:schemeClr val="bg1">
                    <a:lumMod val="75000"/>
                  </a:schemeClr>
                </a:buClr>
                <a:buSzPct val="100000"/>
                <a:buFont typeface="Wingdings" panose="05000000000000000000" pitchFamily="2" charset="2"/>
                <a:buChar char="§"/>
                <a:defRPr sz="2400" b="0" i="0">
                  <a:solidFill>
                    <a:srgbClr val="4D4D4D"/>
                  </a:solidFill>
                  <a:latin typeface="+mn-lt"/>
                  <a:ea typeface="+mn-ea"/>
                  <a:cs typeface="Ubuntu Light"/>
                </a:defRPr>
              </a:lvl2pPr>
              <a:lvl3pPr marL="685800" indent="-225425" algn="l">
                <a:lnSpc>
                  <a:spcPct val="100000"/>
                </a:lnSpc>
                <a:spcBef>
                  <a:spcPts val="900"/>
                </a:spcBef>
                <a:buClr>
                  <a:schemeClr val="bg1">
                    <a:lumMod val="75000"/>
                  </a:schemeClr>
                </a:buClr>
                <a:buSzPct val="100000"/>
                <a:buFont typeface="Wingdings" panose="05000000000000000000" pitchFamily="2" charset="2"/>
                <a:buChar char="§"/>
                <a:defRPr sz="2000" b="0" i="0">
                  <a:solidFill>
                    <a:srgbClr val="4D4D4D"/>
                  </a:solidFill>
                  <a:latin typeface="+mn-lt"/>
                  <a:ea typeface="+mn-ea"/>
                  <a:cs typeface="Ubuntu Light"/>
                </a:defRPr>
              </a:lvl3pPr>
              <a:lvl4pPr marL="909638" indent="-223838" algn="l">
                <a:lnSpc>
                  <a:spcPct val="100000"/>
                </a:lnSpc>
                <a:spcBef>
                  <a:spcPts val="900"/>
                </a:spcBef>
                <a:buClr>
                  <a:schemeClr val="bg1">
                    <a:lumMod val="75000"/>
                  </a:schemeClr>
                </a:buClr>
                <a:buSzPct val="100000"/>
                <a:buFont typeface="Wingdings" panose="05000000000000000000" pitchFamily="2" charset="2"/>
                <a:buChar char="§"/>
                <a:defRPr sz="1800" b="0" i="0">
                  <a:solidFill>
                    <a:srgbClr val="4D4D4D"/>
                  </a:solidFill>
                  <a:latin typeface="+mn-lt"/>
                  <a:ea typeface="+mn-ea"/>
                  <a:cs typeface="Ubuntu Light"/>
                </a:defRPr>
              </a:lvl4pPr>
              <a:lvl5pPr marL="1146175" indent="-236538" algn="l">
                <a:lnSpc>
                  <a:spcPct val="100000"/>
                </a:lnSpc>
                <a:spcBef>
                  <a:spcPts val="900"/>
                </a:spcBef>
                <a:buClr>
                  <a:schemeClr val="bg1">
                    <a:lumMod val="75000"/>
                  </a:schemeClr>
                </a:buClr>
                <a:buSzPct val="100000"/>
                <a:buFont typeface="Wingdings" panose="05000000000000000000" pitchFamily="2" charset="2"/>
                <a:buChar char="§"/>
                <a:defRPr sz="1600" b="0" i="0">
                  <a:solidFill>
                    <a:srgbClr val="4D4D4D"/>
                  </a:solidFill>
                  <a:latin typeface="+mn-lt"/>
                  <a:ea typeface="+mn-ea"/>
                  <a:cs typeface="Ubuntu Light"/>
                </a:defRPr>
              </a:lvl5pPr>
              <a:lvl6pPr marL="1700784" indent="-182880" algn="l">
                <a:spcBef>
                  <a:spcPts val="0"/>
                </a:spcBef>
                <a:buClr>
                  <a:schemeClr val="accent5"/>
                </a:buClr>
                <a:buFont typeface="Arial"/>
                <a:buChar char="-"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>
                <a:spcBef>
                  <a:spcPts val="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sz="18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>
                <a:spcBef>
                  <a:spcPts val="0"/>
                </a:spcBef>
                <a:buClr>
                  <a:schemeClr val="accent6"/>
                </a:buClr>
                <a:buFont typeface="Arial"/>
                <a:buChar char="▪"/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>
                <a:spcBef>
                  <a:spcPts val="0"/>
                </a:spcBef>
                <a:buClr>
                  <a:schemeClr val="accent6"/>
                </a:buClr>
                <a:buFont typeface="Arial"/>
                <a:buChar char="•"/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b="1" dirty="0"/>
                <a:t>TCDS</a:t>
              </a:r>
              <a:r>
                <a:rPr lang="en-US" dirty="0"/>
                <a:t> Graphite &amp; CC are OK for Run3</a:t>
              </a:r>
            </a:p>
            <a:p>
              <a:r>
                <a:rPr lang="en-US" b="1" dirty="0"/>
                <a:t>TCDS</a:t>
              </a:r>
              <a:r>
                <a:rPr lang="en-US" dirty="0"/>
                <a:t> Graphite blocks integrity is not fully guaranteed for HL-LHC:</a:t>
              </a:r>
            </a:p>
            <a:p>
              <a:pPr marL="460375" lvl="2" indent="0">
                <a:buNone/>
              </a:pPr>
              <a:r>
                <a:rPr lang="en-US" dirty="0"/>
                <a:t>	C2020 grade has material prop. uncertainties (T</a:t>
              </a:r>
              <a:r>
                <a:rPr lang="en-US" baseline="-25000" dirty="0"/>
                <a:t>s</a:t>
              </a:r>
              <a:r>
                <a:rPr lang="en-US" dirty="0"/>
                <a:t>). Simulations for failure results gotten from conservative models</a:t>
              </a:r>
            </a:p>
            <a:p>
              <a:pPr marL="460375" lvl="2" indent="0">
                <a:buNone/>
              </a:pPr>
              <a:r>
                <a:rPr lang="en-US" dirty="0"/>
                <a:t>	Replacement of Graphite blocks within TCDS with CC blocks could be considered (contacts &amp; alternatives tested 	available). </a:t>
              </a:r>
            </a:p>
            <a:p>
              <a:pPr marL="460375" lvl="2" indent="0">
                <a:buNone/>
              </a:pPr>
              <a:r>
                <a:rPr lang="en-GB" dirty="0"/>
                <a:t>	C2020 samples could unfortunately not be included in HRMT-56 (HED)</a:t>
              </a:r>
            </a:p>
            <a:p>
              <a:r>
                <a:rPr lang="en-GB" b="1" dirty="0"/>
                <a:t>TCDS</a:t>
              </a:r>
              <a:r>
                <a:rPr lang="en-GB" dirty="0"/>
                <a:t> Titanium blocks integrity: </a:t>
              </a:r>
            </a:p>
            <a:p>
              <a:pPr marL="460375" lvl="2" indent="0">
                <a:buNone/>
              </a:pPr>
              <a:r>
                <a:rPr lang="en-GB" dirty="0"/>
                <a:t>	Induced distortion remains acceptable for asynchronous beam at 1,8e11 ppb </a:t>
              </a:r>
              <a:br>
                <a:rPr lang="en-GB" dirty="0"/>
              </a:br>
              <a:r>
                <a:rPr lang="en-GB" dirty="0"/>
                <a:t>	– to be seen if cumulative effect of multiple </a:t>
              </a:r>
              <a:r>
                <a:rPr lang="en-GB" dirty="0" err="1"/>
                <a:t>asyn</a:t>
              </a:r>
              <a:r>
                <a:rPr lang="en-GB" dirty="0"/>
                <a:t>. beams can still be tolerated (more simulations)</a:t>
              </a:r>
            </a:p>
            <a:p>
              <a:pPr marL="460375" lvl="2" indent="0">
                <a:buNone/>
              </a:pPr>
              <a:r>
                <a:rPr lang="en-GB" dirty="0"/>
                <a:t>	Simulations show plastic strain reaching 1,2% for HL-LHC intensity (2,3e11 ppb) </a:t>
              </a:r>
              <a:br>
                <a:rPr lang="en-GB" dirty="0"/>
              </a:br>
              <a:r>
                <a:rPr lang="en-GB" dirty="0"/>
                <a:t>	- although necking point is still far (~10%), material integrity for several accidental shots should be assessed. </a:t>
              </a:r>
            </a:p>
            <a:p>
              <a:pPr lvl="2"/>
              <a:endParaRPr lang="en-US" dirty="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08EAE806-724E-4F46-AC25-C509B896A259}"/>
                </a:ext>
              </a:extLst>
            </p:cNvPr>
            <p:cNvSpPr/>
            <p:nvPr/>
          </p:nvSpPr>
          <p:spPr bwMode="auto">
            <a:xfrm>
              <a:off x="400539" y="2858889"/>
              <a:ext cx="11386689" cy="3512533"/>
            </a:xfrm>
            <a:prstGeom prst="roundRect">
              <a:avLst/>
            </a:prstGeom>
            <a:noFill/>
            <a:ln/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580607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/>
          </p:cNvSpPr>
          <p:nvPr/>
        </p:nvSpPr>
        <p:spPr bwMode="auto">
          <a:xfrm>
            <a:off x="6456040" y="2636912"/>
            <a:ext cx="4019550" cy="2952749"/>
          </a:xfrm>
          <a:prstGeom prst="rect">
            <a:avLst/>
          </a:prstGeom>
        </p:spPr>
        <p:txBody>
          <a:bodyPr/>
          <a:lstStyle>
            <a:lvl1pPr algn="l">
              <a:spcBef>
                <a:spcPts val="0"/>
              </a:spcBef>
              <a:buNone/>
              <a:defRPr sz="3600" b="0" i="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>
              <a:defRPr/>
            </a:pPr>
            <a:r>
              <a:rPr lang="en-GB" dirty="0"/>
              <a:t>Thank you for </a:t>
            </a:r>
          </a:p>
          <a:p>
            <a:pPr algn="r">
              <a:defRPr/>
            </a:pPr>
            <a:r>
              <a:rPr lang="en-GB" dirty="0"/>
              <a:t>your attention!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3B7A43C-E341-456B-84CE-9A499506E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B35585-E064-4972-9F69-54BEDB56D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36AC806-A840-435A-8763-3A521C455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23157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9C72D-1874-4D8D-A16F-A27350A9E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TCDQ/S CFC Material Inventory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BBB874-A528-4617-A461-7CFAE3282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BCF7C5-28B1-4C38-8CDD-B014CC5FA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39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FB0C106-0046-4358-AB95-D503FD7914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187668"/>
              </p:ext>
            </p:extLst>
          </p:nvPr>
        </p:nvGraphicFramePr>
        <p:xfrm>
          <a:off x="1127448" y="1274878"/>
          <a:ext cx="9090521" cy="3454509"/>
        </p:xfrm>
        <a:graphic>
          <a:graphicData uri="http://schemas.openxmlformats.org/drawingml/2006/table">
            <a:tbl>
              <a:tblPr>
                <a:tableStyleId>{EB9631B5-78F2-41C9-869B-9F39066F8104}</a:tableStyleId>
              </a:tblPr>
              <a:tblGrid>
                <a:gridCol w="1096668">
                  <a:extLst>
                    <a:ext uri="{9D8B030D-6E8A-4147-A177-3AD203B41FA5}">
                      <a16:colId xmlns:a16="http://schemas.microsoft.com/office/drawing/2014/main" val="3477907696"/>
                    </a:ext>
                  </a:extLst>
                </a:gridCol>
                <a:gridCol w="1075165">
                  <a:extLst>
                    <a:ext uri="{9D8B030D-6E8A-4147-A177-3AD203B41FA5}">
                      <a16:colId xmlns:a16="http://schemas.microsoft.com/office/drawing/2014/main" val="1919930006"/>
                    </a:ext>
                  </a:extLst>
                </a:gridCol>
                <a:gridCol w="1279446">
                  <a:extLst>
                    <a:ext uri="{9D8B030D-6E8A-4147-A177-3AD203B41FA5}">
                      <a16:colId xmlns:a16="http://schemas.microsoft.com/office/drawing/2014/main" val="2941712195"/>
                    </a:ext>
                  </a:extLst>
                </a:gridCol>
                <a:gridCol w="1225688">
                  <a:extLst>
                    <a:ext uri="{9D8B030D-6E8A-4147-A177-3AD203B41FA5}">
                      <a16:colId xmlns:a16="http://schemas.microsoft.com/office/drawing/2014/main" val="2248827438"/>
                    </a:ext>
                  </a:extLst>
                </a:gridCol>
                <a:gridCol w="1075165">
                  <a:extLst>
                    <a:ext uri="{9D8B030D-6E8A-4147-A177-3AD203B41FA5}">
                      <a16:colId xmlns:a16="http://schemas.microsoft.com/office/drawing/2014/main" val="2878193666"/>
                    </a:ext>
                  </a:extLst>
                </a:gridCol>
                <a:gridCol w="1185370">
                  <a:extLst>
                    <a:ext uri="{9D8B030D-6E8A-4147-A177-3AD203B41FA5}">
                      <a16:colId xmlns:a16="http://schemas.microsoft.com/office/drawing/2014/main" val="861906927"/>
                    </a:ext>
                  </a:extLst>
                </a:gridCol>
                <a:gridCol w="1188481">
                  <a:extLst>
                    <a:ext uri="{9D8B030D-6E8A-4147-A177-3AD203B41FA5}">
                      <a16:colId xmlns:a16="http://schemas.microsoft.com/office/drawing/2014/main" val="2770359469"/>
                    </a:ext>
                  </a:extLst>
                </a:gridCol>
                <a:gridCol w="437707">
                  <a:extLst>
                    <a:ext uri="{9D8B030D-6E8A-4147-A177-3AD203B41FA5}">
                      <a16:colId xmlns:a16="http://schemas.microsoft.com/office/drawing/2014/main" val="3991842540"/>
                    </a:ext>
                  </a:extLst>
                </a:gridCol>
                <a:gridCol w="526831">
                  <a:extLst>
                    <a:ext uri="{9D8B030D-6E8A-4147-A177-3AD203B41FA5}">
                      <a16:colId xmlns:a16="http://schemas.microsoft.com/office/drawing/2014/main" val="3672186544"/>
                    </a:ext>
                  </a:extLst>
                </a:gridCol>
              </a:tblGrid>
              <a:tr h="256227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u="sng" strike="noStrike" dirty="0">
                          <a:effectLst/>
                        </a:rPr>
                        <a:t>BLOCKS</a:t>
                      </a:r>
                      <a:endParaRPr lang="en-GB" sz="1100" b="1" i="0" u="sng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198011705"/>
                  </a:ext>
                </a:extLst>
              </a:tr>
              <a:tr h="1841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64448822"/>
                  </a:ext>
                </a:extLst>
              </a:tr>
              <a:tr h="366039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TCDQ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DRAWING NUMBER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inventory (26/08/2020)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Block to be tested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MME characterization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DAI number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Date 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056783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HD = 1.75 g/cc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LHCTCDQA0030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5004416</a:t>
                      </a:r>
                      <a:endParaRPr lang="en-GB" sz="800" b="0" i="0" u="none" strike="noStrike" dirty="0">
                        <a:solidFill>
                          <a:srgbClr val="9C57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Jul-12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71034092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HD = 1.75 g/cc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LHCTCDQA0034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5004416</a:t>
                      </a:r>
                      <a:endParaRPr lang="en-GB" sz="800" b="0" i="0" u="none" strike="noStrike" dirty="0">
                        <a:solidFill>
                          <a:srgbClr val="9C57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Jul-12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3281370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HD = 1.75 g/cc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LHCTCDQA0035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B1</a:t>
                      </a:r>
                      <a:endParaRPr lang="en-GB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5004416</a:t>
                      </a:r>
                      <a:endParaRPr lang="en-GB" sz="800" b="0" i="0" u="none" strike="noStrike" dirty="0">
                        <a:solidFill>
                          <a:srgbClr val="9C57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Jul-12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9048746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LD = 1.4 g/cc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LHCTCDQA0032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5004416</a:t>
                      </a:r>
                      <a:endParaRPr lang="en-GB" sz="800" b="0" i="0" u="none" strike="noStrike" dirty="0">
                        <a:solidFill>
                          <a:srgbClr val="9C57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Jul-12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3492787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LD = 1.4 g/cc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LHCTCDQA0033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B2</a:t>
                      </a:r>
                      <a:endParaRPr lang="en-GB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5004416</a:t>
                      </a:r>
                      <a:endParaRPr lang="en-GB" sz="800" b="0" i="0" u="none" strike="noStrike" dirty="0">
                        <a:solidFill>
                          <a:srgbClr val="9C57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Jul-12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950530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LD = 1.4 g/cc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LHCTCDQA0028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3763692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LD = 1.4 g/cc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LHCTCDQA0029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75473532"/>
                  </a:ext>
                </a:extLst>
              </a:tr>
              <a:tr h="18414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7910230"/>
                  </a:ext>
                </a:extLst>
              </a:tr>
              <a:tr h="18414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TCDS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0346985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HD = 1.75 g/cc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LHCTCDSA0008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1-23.6 / 2-23.9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B3</a:t>
                      </a:r>
                      <a:endParaRPr lang="en-GB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1967821 &amp; 2067495</a:t>
                      </a:r>
                      <a:endParaRPr lang="en-GB" sz="800" b="0" i="0" u="none" strike="noStrike" dirty="0">
                        <a:solidFill>
                          <a:srgbClr val="9C57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Sep-05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Jan-06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40871599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1.9 g/cc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LHCTCDSA0007</a:t>
                      </a:r>
                      <a:endParaRPr lang="en-GB" sz="8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47468591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LD = 1.4 g/cc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LHCTCDSA0032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1-23.7/ 1-23.8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966857785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LD = 1.4 g/cc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LHCTCDSA0051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B4 </a:t>
                      </a:r>
                      <a:endParaRPr lang="en-GB" sz="8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1967821</a:t>
                      </a:r>
                      <a:endParaRPr lang="en-GB" sz="800" b="0" i="0" u="none" strike="noStrike" dirty="0">
                        <a:solidFill>
                          <a:srgbClr val="9C57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Sep-05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3173778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GRAPHITE 1.77 g/cc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LHCTCDSA0009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165555168"/>
                  </a:ext>
                </a:extLst>
              </a:tr>
              <a:tr h="17537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GRAPHITE 1.77 g/cc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LHCTCDSA0031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</a:rPr>
                        <a:t>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01683376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D6FCDDD6-1F32-4943-9F92-E6F149C83350}"/>
              </a:ext>
            </a:extLst>
          </p:cNvPr>
          <p:cNvSpPr txBox="1"/>
          <p:nvPr/>
        </p:nvSpPr>
        <p:spPr>
          <a:xfrm>
            <a:off x="7608169" y="1393483"/>
            <a:ext cx="4248472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Currently with STI-TCD </a:t>
            </a:r>
            <a:r>
              <a:rPr lang="en-US" sz="1200" dirty="0"/>
              <a:t>(P. Andreu B864/2-A01)</a:t>
            </a:r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C54AD47-804C-4960-AA8B-5445CED93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9616" y="4825732"/>
            <a:ext cx="6528048" cy="202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3175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4A4CC7D3-1A24-49C8-B126-710B60D769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417" y="1247508"/>
            <a:ext cx="7900617" cy="3521249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TCDQ/ TCDS: overview</a:t>
            </a: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B0B0381-81E6-4F08-8F90-ACA2F5D9F598}" type="datetime1">
              <a:rPr lang="en-GB" smtClean="0"/>
              <a:t>03/06/2022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4</a:t>
            </a:fld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D4BDB1-25A2-47B7-A944-DE9EB529A78D}"/>
              </a:ext>
            </a:extLst>
          </p:cNvPr>
          <p:cNvSpPr/>
          <p:nvPr/>
        </p:nvSpPr>
        <p:spPr>
          <a:xfrm>
            <a:off x="1872567" y="4802584"/>
            <a:ext cx="851481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TCDS – A fixed diluter block installed immediately upstream of the MSD magnets (IR6)</a:t>
            </a:r>
          </a:p>
          <a:p>
            <a:r>
              <a:rPr lang="en-GB" sz="1600" dirty="0"/>
              <a:t>TCDQ –  A mobile diluter block to protect the Q4 magnets, (IR6)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8F66E08-A8BC-4F17-8F94-8767B2B010C5}"/>
              </a:ext>
            </a:extLst>
          </p:cNvPr>
          <p:cNvSpPr/>
          <p:nvPr/>
        </p:nvSpPr>
        <p:spPr>
          <a:xfrm>
            <a:off x="1556082" y="5553188"/>
            <a:ext cx="889222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ym typeface="Wingdings" panose="05000000000000000000" pitchFamily="2" charset="2"/>
              </a:rPr>
              <a:t></a:t>
            </a:r>
            <a:r>
              <a:rPr lang="en-GB" sz="1600" dirty="0"/>
              <a:t>Asynchronous firing of MKD kickers would cause the beam to sweep over the septum walls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DE460-A0F9-4296-B505-56F2A73A97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0" y="231612"/>
            <a:ext cx="10969139" cy="715840"/>
          </a:xfrm>
        </p:spPr>
        <p:txBody>
          <a:bodyPr>
            <a:normAutofit/>
          </a:bodyPr>
          <a:lstStyle/>
          <a:p>
            <a:r>
              <a:rPr lang="en-US" dirty="0"/>
              <a:t>TCDQ/S Blocks: Materials Properties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D1CBB2-D427-4BAE-AF45-A38227CACB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A3FA81-FF25-4FA2-99D8-547981D0F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F2A8D6-687E-4889-994C-8DA782AE8B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06" y="1584678"/>
            <a:ext cx="6596756" cy="16328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4C22A1-4EEC-4E2E-88C1-421C2EDA543E}"/>
              </a:ext>
            </a:extLst>
          </p:cNvPr>
          <p:cNvSpPr txBox="1"/>
          <p:nvPr/>
        </p:nvSpPr>
        <p:spPr>
          <a:xfrm>
            <a:off x="95206" y="1000522"/>
            <a:ext cx="110516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CfC</a:t>
            </a:r>
            <a:r>
              <a:rPr lang="en-US" sz="1600" b="1" dirty="0"/>
              <a:t> RNFF-SG/SAG (from CVT) </a:t>
            </a:r>
            <a:r>
              <a:rPr lang="en-US" sz="1600" dirty="0"/>
              <a:t>is an orthotropic material. The fibers are in the y and z axes (+ small fibers in X).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0FF7D5-4433-4CD2-A822-D0BF8E6E9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3329" y="3377130"/>
            <a:ext cx="2160240" cy="148833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44FB718-25E2-4FCB-A1CB-3AEAB041B5C6}"/>
              </a:ext>
            </a:extLst>
          </p:cNvPr>
          <p:cNvSpPr/>
          <p:nvPr/>
        </p:nvSpPr>
        <p:spPr>
          <a:xfrm>
            <a:off x="1591290" y="5883119"/>
            <a:ext cx="8393142" cy="338554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/>
              <a:t>Simulations are very sensitive to material properties, especially Young’s Modulus and CTE </a:t>
            </a:r>
          </a:p>
        </p:txBody>
      </p:sp>
      <p:pic>
        <p:nvPicPr>
          <p:cNvPr id="13" name="Picture 2" descr="Manufacturing process">
            <a:extLst>
              <a:ext uri="{FF2B5EF4-FFF2-40B4-BE49-F238E27FC236}">
                <a16:creationId xmlns:a16="http://schemas.microsoft.com/office/drawing/2014/main" id="{BB2062E5-0884-4E0C-AD68-67DF024ADB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r:link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344" y="3268883"/>
            <a:ext cx="1571966" cy="2521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ight Arrow 18">
            <a:extLst>
              <a:ext uri="{FF2B5EF4-FFF2-40B4-BE49-F238E27FC236}">
                <a16:creationId xmlns:a16="http://schemas.microsoft.com/office/drawing/2014/main" id="{C3F7F647-52BA-4661-BBA1-6508A3AF2BEC}"/>
              </a:ext>
            </a:extLst>
          </p:cNvPr>
          <p:cNvSpPr/>
          <p:nvPr/>
        </p:nvSpPr>
        <p:spPr>
          <a:xfrm rot="1247801">
            <a:off x="1837786" y="3389149"/>
            <a:ext cx="795592" cy="27974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>
                <a:solidFill>
                  <a:schemeClr val="tx1"/>
                </a:solidFill>
              </a:rPr>
              <a:t>Beam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C252262-5196-4E38-BB47-3292183635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992359" y="3185767"/>
            <a:ext cx="1647932" cy="171147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392EF4EE-D1B2-4148-A16D-0BBD9D73E716}"/>
              </a:ext>
            </a:extLst>
          </p:cNvPr>
          <p:cNvSpPr/>
          <p:nvPr/>
        </p:nvSpPr>
        <p:spPr>
          <a:xfrm>
            <a:off x="8760296" y="775129"/>
            <a:ext cx="39601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RNFF = Rapid-CVI Needled </a:t>
            </a:r>
            <a:r>
              <a:rPr lang="en-GB" sz="1600" i="1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Fiber</a:t>
            </a:r>
            <a:r>
              <a:rPr lang="en-GB" sz="1600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-Fabric </a:t>
            </a:r>
            <a:endParaRPr lang="en-GB" sz="1600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0C81F94-F560-4344-8134-D76EF7A1F49E}"/>
              </a:ext>
            </a:extLst>
          </p:cNvPr>
          <p:cNvSpPr txBox="1"/>
          <p:nvPr/>
        </p:nvSpPr>
        <p:spPr>
          <a:xfrm>
            <a:off x="2889604" y="2024008"/>
            <a:ext cx="1838320" cy="1116028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bg1"/>
                </a:solidFill>
              </a:rPr>
              <a:t>NOT Known, assumption: taking data from 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1.75 g/cc grade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A4FC31D-4CAF-428C-A91D-D8D7B3F6799B}"/>
              </a:ext>
            </a:extLst>
          </p:cNvPr>
          <p:cNvSpPr txBox="1"/>
          <p:nvPr/>
        </p:nvSpPr>
        <p:spPr>
          <a:xfrm>
            <a:off x="2487879" y="6657945"/>
            <a:ext cx="85092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*Main source: Luca </a:t>
            </a:r>
            <a:r>
              <a:rPr lang="en-US" sz="1000" dirty="0" err="1"/>
              <a:t>Massidda</a:t>
            </a:r>
            <a:r>
              <a:rPr lang="en-US" sz="1000" dirty="0"/>
              <a:t>, CRS4 – “Structural Analysis of the TCDS Collimator New Design” (EDMS 716298)</a:t>
            </a:r>
          </a:p>
          <a:p>
            <a:r>
              <a:rPr lang="en-US" sz="1000" dirty="0"/>
              <a:t>                     </a:t>
            </a:r>
            <a:endParaRPr lang="en-US" sz="1200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EA98B2-01BA-4CB0-8E75-BF9C176EC40F}"/>
              </a:ext>
            </a:extLst>
          </p:cNvPr>
          <p:cNvCxnSpPr/>
          <p:nvPr/>
        </p:nvCxnSpPr>
        <p:spPr bwMode="auto">
          <a:xfrm>
            <a:off x="6790167" y="1584678"/>
            <a:ext cx="25913" cy="414857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>
            <a:extLst>
              <a:ext uri="{FF2B5EF4-FFF2-40B4-BE49-F238E27FC236}">
                <a16:creationId xmlns:a16="http://schemas.microsoft.com/office/drawing/2014/main" id="{6C92C0C0-0B89-4E69-909A-BBE7068188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13805" y="1561542"/>
            <a:ext cx="4945109" cy="327607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2B5C915-DFAD-41DB-9873-CE81B0EA62AA}"/>
              </a:ext>
            </a:extLst>
          </p:cNvPr>
          <p:cNvSpPr txBox="1"/>
          <p:nvPr/>
        </p:nvSpPr>
        <p:spPr>
          <a:xfrm>
            <a:off x="7714651" y="1287418"/>
            <a:ext cx="41282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Characterization campaign of CFC</a:t>
            </a:r>
            <a:endParaRPr lang="en-GB" b="1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95BBE92-F1B1-4F99-8A77-13F5DF3EDF64}"/>
              </a:ext>
            </a:extLst>
          </p:cNvPr>
          <p:cNvSpPr txBox="1"/>
          <p:nvPr/>
        </p:nvSpPr>
        <p:spPr>
          <a:xfrm>
            <a:off x="7055547" y="4945982"/>
            <a:ext cx="4945109" cy="830997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GB" sz="1200" dirty="0"/>
              <a:t>B1: RNFF-sag version 2012 material with the 1.75g/cm3 density, </a:t>
            </a:r>
          </a:p>
          <a:p>
            <a:r>
              <a:rPr lang="en-GB" sz="1200" dirty="0"/>
              <a:t>B2: RNFF-sg version 2012 material, with the 1.4g/cm3 density</a:t>
            </a:r>
          </a:p>
          <a:p>
            <a:r>
              <a:rPr lang="en-GB" sz="1200" dirty="0"/>
              <a:t>B3: RNFF-sag version 2005 material with the 1.75g/cm3 density</a:t>
            </a:r>
          </a:p>
          <a:p>
            <a:r>
              <a:rPr lang="en-GB" sz="1200" dirty="0"/>
              <a:t>B4: RNFF-sg version 2005 material with the 1.4g/cm3 density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F305E9B3-717E-4E90-A084-2B2FD0A3257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27033" y="1585530"/>
            <a:ext cx="4908457" cy="3189927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5181491B-82FB-4972-950B-954A48137743}"/>
              </a:ext>
            </a:extLst>
          </p:cNvPr>
          <p:cNvGrpSpPr/>
          <p:nvPr/>
        </p:nvGrpSpPr>
        <p:grpSpPr>
          <a:xfrm>
            <a:off x="6943294" y="1347528"/>
            <a:ext cx="5070826" cy="3495581"/>
            <a:chOff x="6929830" y="1385605"/>
            <a:chExt cx="5070826" cy="349558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F7C9B90F-B1DD-4297-BEEF-E7DA4B316F72}"/>
                </a:ext>
              </a:extLst>
            </p:cNvPr>
            <p:cNvSpPr/>
            <p:nvPr/>
          </p:nvSpPr>
          <p:spPr bwMode="auto">
            <a:xfrm>
              <a:off x="6929830" y="1385605"/>
              <a:ext cx="5070826" cy="34955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7DDE6CE-37D4-48BC-A0CD-2D2192A3EA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6097" t="15022" r="4250" b="17837"/>
            <a:stretch/>
          </p:blipFill>
          <p:spPr>
            <a:xfrm rot="5400000">
              <a:off x="8685554" y="-20237"/>
              <a:ext cx="1387240" cy="4604203"/>
            </a:xfrm>
            <a:prstGeom prst="rect">
              <a:avLst/>
            </a:prstGeom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940BE9D7-A20A-4E88-AA08-970B38D0DEA3}"/>
                </a:ext>
              </a:extLst>
            </p:cNvPr>
            <p:cNvGrpSpPr/>
            <p:nvPr/>
          </p:nvGrpSpPr>
          <p:grpSpPr>
            <a:xfrm>
              <a:off x="6978149" y="3254487"/>
              <a:ext cx="4807404" cy="1527664"/>
              <a:chOff x="7017542" y="3321855"/>
              <a:chExt cx="4807404" cy="1527664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4A8F859F-5FC2-42C2-8EAF-B478C450299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9"/>
              <a:srcRect l="58412" t="9796" b="7687"/>
              <a:stretch/>
            </p:blipFill>
            <p:spPr>
              <a:xfrm rot="16200000">
                <a:off x="9666404" y="2628031"/>
                <a:ext cx="1437180" cy="2879904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26149530-7C8D-4251-A17C-C910840E56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017542" y="3321855"/>
                <a:ext cx="1938234" cy="1527664"/>
              </a:xfrm>
              <a:prstGeom prst="rect">
                <a:avLst/>
              </a:prstGeom>
            </p:spPr>
          </p:pic>
        </p:grpSp>
        <p:sp>
          <p:nvSpPr>
            <p:cNvPr id="34" name="Arrow: Down 33">
              <a:extLst>
                <a:ext uri="{FF2B5EF4-FFF2-40B4-BE49-F238E27FC236}">
                  <a16:creationId xmlns:a16="http://schemas.microsoft.com/office/drawing/2014/main" id="{A833A17C-B473-4110-8FA5-579E3095EDBC}"/>
                </a:ext>
              </a:extLst>
            </p:cNvPr>
            <p:cNvSpPr/>
            <p:nvPr/>
          </p:nvSpPr>
          <p:spPr bwMode="auto">
            <a:xfrm>
              <a:off x="9192344" y="2975485"/>
              <a:ext cx="144016" cy="262969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1495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963FC-D032-42C5-9586-F7BE58451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C2020 Mechanical Properties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3565C8-918B-4143-BB51-35B43BA43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C9B06B-B58E-4550-A8F7-E7DFA0DEA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0000000-0008-0000-0300-00000B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4328" y="1962442"/>
            <a:ext cx="3954749" cy="3122742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6C4070-6E07-45BF-9C58-01D7AC8EEFAF}"/>
              </a:ext>
            </a:extLst>
          </p:cNvPr>
          <p:cNvCxnSpPr/>
          <p:nvPr/>
        </p:nvCxnSpPr>
        <p:spPr bwMode="auto">
          <a:xfrm>
            <a:off x="5879976" y="1612185"/>
            <a:ext cx="0" cy="46085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CFA70DC-73CC-46F9-9CFF-2E78A24609F7}"/>
              </a:ext>
            </a:extLst>
          </p:cNvPr>
          <p:cNvSpPr txBox="1"/>
          <p:nvPr/>
        </p:nvSpPr>
        <p:spPr>
          <a:xfrm>
            <a:off x="2460533" y="1612185"/>
            <a:ext cx="2044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Mersen datasheet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000000-0008-0000-0300-000009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85071" y="1931470"/>
            <a:ext cx="2923299" cy="24811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A580EB9-7EE7-4316-9C4E-699926712B52}"/>
              </a:ext>
            </a:extLst>
          </p:cNvPr>
          <p:cNvSpPr txBox="1"/>
          <p:nvPr/>
        </p:nvSpPr>
        <p:spPr>
          <a:xfrm>
            <a:off x="7289528" y="1574457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N. Simos et al. [1]</a:t>
            </a:r>
            <a:endParaRPr lang="en-GB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6F5A6802-BA57-4D80-BB7D-BFEE133E16CA}"/>
              </a:ext>
            </a:extLst>
          </p:cNvPr>
          <p:cNvGraphicFramePr>
            <a:graphicFrameLocks noGrp="1"/>
          </p:cNvGraphicFramePr>
          <p:nvPr/>
        </p:nvGraphicFramePr>
        <p:xfrm>
          <a:off x="6644326" y="4284660"/>
          <a:ext cx="2923298" cy="111009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461649">
                  <a:extLst>
                    <a:ext uri="{9D8B030D-6E8A-4147-A177-3AD203B41FA5}">
                      <a16:colId xmlns:a16="http://schemas.microsoft.com/office/drawing/2014/main" val="964308529"/>
                    </a:ext>
                  </a:extLst>
                </a:gridCol>
                <a:gridCol w="1461649">
                  <a:extLst>
                    <a:ext uri="{9D8B030D-6E8A-4147-A177-3AD203B41FA5}">
                      <a16:colId xmlns:a16="http://schemas.microsoft.com/office/drawing/2014/main" val="3750866325"/>
                    </a:ext>
                  </a:extLst>
                </a:gridCol>
              </a:tblGrid>
              <a:tr h="277523">
                <a:tc gridSpan="2">
                  <a:txBody>
                    <a:bodyPr/>
                    <a:lstStyle/>
                    <a:p>
                      <a:r>
                        <a:rPr lang="en-US" sz="1200" dirty="0"/>
                        <a:t>Mechanical properties</a:t>
                      </a:r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8939764"/>
                  </a:ext>
                </a:extLst>
              </a:tr>
              <a:tr h="277523">
                <a:tc>
                  <a:txBody>
                    <a:bodyPr/>
                    <a:lstStyle/>
                    <a:p>
                      <a:r>
                        <a:rPr lang="en-US" sz="1200" dirty="0"/>
                        <a:t>CTE at RT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2.6e-6 [1/C°]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239578"/>
                  </a:ext>
                </a:extLst>
              </a:tr>
              <a:tr h="277523">
                <a:tc>
                  <a:txBody>
                    <a:bodyPr/>
                    <a:lstStyle/>
                    <a:p>
                      <a:r>
                        <a:rPr lang="en-US" sz="1200" dirty="0"/>
                        <a:t>Tensile strength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 </a:t>
                      </a:r>
                      <a:r>
                        <a:rPr lang="en-US" sz="1200" dirty="0" err="1"/>
                        <a:t>Mpa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0388951"/>
                  </a:ext>
                </a:extLst>
              </a:tr>
              <a:tr h="277523">
                <a:tc>
                  <a:txBody>
                    <a:bodyPr/>
                    <a:lstStyle/>
                    <a:p>
                      <a:r>
                        <a:rPr lang="en-US" sz="1200" dirty="0"/>
                        <a:t>Young’s Modulus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5.9 </a:t>
                      </a:r>
                      <a:r>
                        <a:rPr lang="en-US" sz="1200" dirty="0" err="1"/>
                        <a:t>GPa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7859494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C81D460E-E12B-412E-9FD7-D68637B54771}"/>
              </a:ext>
            </a:extLst>
          </p:cNvPr>
          <p:cNvSpPr txBox="1"/>
          <p:nvPr/>
        </p:nvSpPr>
        <p:spPr>
          <a:xfrm>
            <a:off x="4146104" y="1096093"/>
            <a:ext cx="3749744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/>
              <a:t>Mersen Isostatic Graphite C2020</a:t>
            </a:r>
            <a:endParaRPr lang="en-GB" b="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D67F349-CABC-4867-8ED4-318B10857A76}"/>
              </a:ext>
            </a:extLst>
          </p:cNvPr>
          <p:cNvSpPr txBox="1"/>
          <p:nvPr/>
        </p:nvSpPr>
        <p:spPr>
          <a:xfrm>
            <a:off x="6312024" y="6328097"/>
            <a:ext cx="457200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[1] N. Simos et al. Proton irradiated graphite grades for a long baseline neutrino facility experiment. PHYSICAL REVIEW ACCELERATORS AND BEAMS 20, 071002 (2017)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95C074-08FA-400B-980F-3F11B11DFCDB}"/>
              </a:ext>
            </a:extLst>
          </p:cNvPr>
          <p:cNvSpPr txBox="1"/>
          <p:nvPr/>
        </p:nvSpPr>
        <p:spPr>
          <a:xfrm>
            <a:off x="6026656" y="5515239"/>
            <a:ext cx="457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“’The erratic nature of C-2020 mechanical behaviour is attributed to its microstructure and is further supported by the wide scattering of the mechanical data of the unirradiated material’’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7688F37-5FF6-49C8-8115-7291934395FD}"/>
              </a:ext>
            </a:extLst>
          </p:cNvPr>
          <p:cNvCxnSpPr/>
          <p:nvPr/>
        </p:nvCxnSpPr>
        <p:spPr bwMode="auto">
          <a:xfrm flipH="1" flipV="1">
            <a:off x="7757512" y="2439569"/>
            <a:ext cx="288032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897EDB2-3A06-4594-8DD6-C9D67063EDC2}"/>
              </a:ext>
            </a:extLst>
          </p:cNvPr>
          <p:cNvSpPr txBox="1"/>
          <p:nvPr/>
        </p:nvSpPr>
        <p:spPr>
          <a:xfrm>
            <a:off x="7757512" y="2831532"/>
            <a:ext cx="11657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</a:rPr>
              <a:t>Brittle material</a:t>
            </a:r>
            <a:endParaRPr lang="en-GB" sz="1200" dirty="0">
              <a:solidFill>
                <a:schemeClr val="accent1"/>
              </a:solidFill>
            </a:endParaRP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B53614CA-57A6-469F-82B9-D3C34B7B8905}"/>
              </a:ext>
            </a:extLst>
          </p:cNvPr>
          <p:cNvGraphicFramePr>
            <a:graphicFrameLocks noGrp="1"/>
          </p:cNvGraphicFramePr>
          <p:nvPr/>
        </p:nvGraphicFramePr>
        <p:xfrm>
          <a:off x="836753" y="5292094"/>
          <a:ext cx="4896544" cy="8573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93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20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075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950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49311">
                <a:tc>
                  <a:txBody>
                    <a:bodyPr/>
                    <a:lstStyle/>
                    <a:p>
                      <a:pPr algn="just"/>
                      <a:r>
                        <a:rPr lang="en-US" sz="1100" dirty="0"/>
                        <a:t>Graphite TCDS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100" dirty="0"/>
                        <a:t>Density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Tensile strength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Compressive strength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Young Modulus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0627">
                <a:tc>
                  <a:txBody>
                    <a:bodyPr/>
                    <a:lstStyle/>
                    <a:p>
                      <a:pPr algn="just"/>
                      <a:r>
                        <a:rPr lang="en-US" sz="1100" b="1" dirty="0"/>
                        <a:t>Graphite C2020*</a:t>
                      </a:r>
                    </a:p>
                  </a:txBody>
                  <a:tcPr marL="0" marR="25200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/>
                        <a:t> </a:t>
                      </a:r>
                      <a:r>
                        <a:rPr lang="en-US" sz="1100" b="1" baseline="0" dirty="0"/>
                        <a:t> </a:t>
                      </a:r>
                      <a:r>
                        <a:rPr lang="en-US" sz="1100" b="1" dirty="0"/>
                        <a:t>1,77 g</a:t>
                      </a:r>
                      <a:r>
                        <a:rPr lang="en-GB" sz="1100" b="1" dirty="0">
                          <a:effectLst/>
                        </a:rPr>
                        <a:t>/cm³</a:t>
                      </a:r>
                      <a:endParaRPr lang="en-US" sz="11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252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35 MPa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99 </a:t>
                      </a:r>
                      <a:r>
                        <a:rPr lang="en-US" sz="1100" b="1" dirty="0" err="1"/>
                        <a:t>Mpa</a:t>
                      </a:r>
                      <a:endParaRPr lang="en-US" sz="11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/>
                        <a:t>10.7 </a:t>
                      </a:r>
                      <a:r>
                        <a:rPr lang="en-US" sz="1100" b="1" dirty="0" err="1"/>
                        <a:t>GPa</a:t>
                      </a:r>
                      <a:endParaRPr lang="en-US" sz="11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0483792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1981200" y="5932295"/>
            <a:ext cx="85092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Main source: MIL-HDBK-5J, DEPARTMENT OF DEFENSE HANDBOOK: METALLIC MATERIALS AND ELEMENTS FOR AEROSPACE VEHICLE STRUCTURES     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100577" y="1645365"/>
          <a:ext cx="7563815" cy="3505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7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89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171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83028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Properties</a:t>
                      </a:r>
                      <a:r>
                        <a:rPr lang="en-GB" sz="1400" baseline="0" dirty="0">
                          <a:effectLst/>
                        </a:rPr>
                        <a:t> </a:t>
                      </a:r>
                      <a:r>
                        <a:rPr lang="en-GB" sz="1400" dirty="0">
                          <a:effectLst/>
                        </a:rPr>
                        <a:t>(at RT)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Units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Ti6Al4V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125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Density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l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g/cm³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4,43</a:t>
                      </a:r>
                      <a:endParaRPr lang="en-US" sz="140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5943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Yield Strength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MPa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925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3648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Tensile Strength 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MPa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 rtl="0" eaLnBrk="1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1120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3648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Young Modulus E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 err="1">
                          <a:effectLst/>
                        </a:rPr>
                        <a:t>GPa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113,8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5806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Thermal Conductivity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W/m·°C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7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903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Melting Point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marR="0" indent="0" algn="just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°C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1604-1660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903"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Specific Heat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J/kg·°C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513</a:t>
                      </a:r>
                      <a:endParaRPr lang="en-US" sz="1400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288400" y="5309402"/>
            <a:ext cx="71178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All the properties modelled as a function of the temperature</a:t>
            </a:r>
          </a:p>
        </p:txBody>
      </p:sp>
      <p:sp>
        <p:nvSpPr>
          <p:cNvPr id="8" name="Titre 2"/>
          <p:cNvSpPr txBox="1">
            <a:spLocks/>
          </p:cNvSpPr>
          <p:nvPr/>
        </p:nvSpPr>
        <p:spPr>
          <a:xfrm>
            <a:off x="2288400" y="3324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TCDS Titanium Material Properties</a:t>
            </a:r>
          </a:p>
        </p:txBody>
      </p:sp>
      <p:sp>
        <p:nvSpPr>
          <p:cNvPr id="9" name="Rectangle 8"/>
          <p:cNvSpPr/>
          <p:nvPr/>
        </p:nvSpPr>
        <p:spPr>
          <a:xfrm>
            <a:off x="2207568" y="5609129"/>
            <a:ext cx="84604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Palatino"/>
                <a:ea typeface="Times New Roman" panose="02020603050405020304" pitchFamily="18" charset="0"/>
                <a:cs typeface="Times New Roman" panose="02020603050405020304" pitchFamily="18" charset="0"/>
              </a:rPr>
              <a:t>The titanium was modeled as a plastic material. (</a:t>
            </a:r>
            <a:r>
              <a:rPr lang="en-US" dirty="0"/>
              <a:t>Multilinear kinematic hardening</a:t>
            </a:r>
            <a:r>
              <a:rPr lang="en-US" dirty="0">
                <a:latin typeface="Palatino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7668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F38073-2C91-4655-A052-54894FB36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3486C5-AD87-4D52-8EB0-BF53DEA7D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1B29F6-5CDC-4690-B66A-DFE37AF24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43</a:t>
            </a:fld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B320D3E-AFCB-403E-83FB-BE3B7CCC40B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F96F2AF-9F7A-417F-B46F-B62AF1CD7A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76200"/>
            <a:ext cx="11620500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67753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51E0E-B022-49A2-A961-A6F812E88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Post-process of Material properties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42472D8-B477-4B80-8236-07EFACBB24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27478BC-DA31-4180-8B82-5C0256E81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44</a:t>
            </a:fld>
            <a:endParaRPr lang="en-US" dirty="0"/>
          </a:p>
        </p:txBody>
      </p:sp>
      <p:pic>
        <p:nvPicPr>
          <p:cNvPr id="6" name="zoom_0">
            <a:hlinkClick r:id="" action="ppaction://media"/>
            <a:extLst>
              <a:ext uri="{FF2B5EF4-FFF2-40B4-BE49-F238E27FC236}">
                <a16:creationId xmlns:a16="http://schemas.microsoft.com/office/drawing/2014/main" id="{E02220F9-10CB-48B4-A3B2-FA8534DAB06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b="3800"/>
          <a:stretch/>
        </p:blipFill>
        <p:spPr>
          <a:xfrm>
            <a:off x="1524000" y="857250"/>
            <a:ext cx="9144000" cy="4948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27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8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923567-CCB0-405C-864B-AB7242EB0C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TCDS analysis: </a:t>
            </a:r>
            <a:r>
              <a:rPr lang="en-US" b="1" dirty="0"/>
              <a:t>2</a:t>
            </a:r>
            <a:r>
              <a:rPr lang="en-US" b="1" baseline="30000" dirty="0"/>
              <a:t>th</a:t>
            </a:r>
            <a:r>
              <a:rPr lang="en-US" b="1" dirty="0"/>
              <a:t> block </a:t>
            </a:r>
            <a:r>
              <a:rPr lang="en-US" dirty="0"/>
              <a:t>(C2020)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505C34-766F-42DB-9933-528B2E053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88C3F7-17DE-46B8-AABA-115C8E693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45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1C28E8-2B33-49D2-B9D3-085884C4576F}"/>
              </a:ext>
            </a:extLst>
          </p:cNvPr>
          <p:cNvSpPr txBox="1"/>
          <p:nvPr/>
        </p:nvSpPr>
        <p:spPr>
          <a:xfrm>
            <a:off x="7248128" y="1166842"/>
            <a:ext cx="43306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~ 2 M </a:t>
            </a:r>
            <a:r>
              <a:rPr lang="en-US" dirty="0" err="1"/>
              <a:t>DoF</a:t>
            </a:r>
            <a:r>
              <a:rPr lang="en-US" dirty="0"/>
              <a:t>. 1st order elements. Full integration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Local refinement at free surfaces and edges. Characteristic element size ~ 82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Time step 0.9 Courant 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Simulation time 0.4ms</a:t>
            </a:r>
            <a:r>
              <a:rPr lang="en-US" dirty="0">
                <a:sym typeface="Wingdings" panose="05000000000000000000" pitchFamily="2" charset="2"/>
              </a:rPr>
              <a:t> enough time to capture wave reflections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Symmetrical model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Cooling system is included via frictional contact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Viscous-elastic model is included in order to consider the viscous energy dissipation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Non-reflective boundary on top of the cooling system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3D844AA-5BAB-4592-A3D8-1175FBB9D1E5}"/>
              </a:ext>
            </a:extLst>
          </p:cNvPr>
          <p:cNvGrpSpPr/>
          <p:nvPr/>
        </p:nvGrpSpPr>
        <p:grpSpPr>
          <a:xfrm>
            <a:off x="609600" y="1484784"/>
            <a:ext cx="6321838" cy="4104456"/>
            <a:chOff x="551384" y="1412776"/>
            <a:chExt cx="6321838" cy="340504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4CCE1BE-D23C-435B-9B6B-0899A8CF2C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1384" y="1412776"/>
              <a:ext cx="6321838" cy="3365762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F964566-4B26-411F-B05C-615780FDD70E}"/>
                </a:ext>
              </a:extLst>
            </p:cNvPr>
            <p:cNvGrpSpPr/>
            <p:nvPr/>
          </p:nvGrpSpPr>
          <p:grpSpPr>
            <a:xfrm>
              <a:off x="4088980" y="4381761"/>
              <a:ext cx="2151036" cy="436060"/>
              <a:chOff x="2564980" y="4381761"/>
              <a:chExt cx="2151036" cy="436060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6A8D58E0-0255-477C-98E3-F51F5F749AF4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564980" y="4485357"/>
                <a:ext cx="427740" cy="129074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Isosceles Triangle 9">
                <a:extLst>
                  <a:ext uri="{FF2B5EF4-FFF2-40B4-BE49-F238E27FC236}">
                    <a16:creationId xmlns:a16="http://schemas.microsoft.com/office/drawing/2014/main" id="{E170F073-3BB6-4CE5-8F3E-D1E2856FE92C}"/>
                  </a:ext>
                </a:extLst>
              </p:cNvPr>
              <p:cNvSpPr/>
              <p:nvPr/>
            </p:nvSpPr>
            <p:spPr bwMode="auto">
              <a:xfrm rot="1007497">
                <a:off x="2580270" y="4381761"/>
                <a:ext cx="127654" cy="124693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Isosceles Triangle 10">
                <a:extLst>
                  <a:ext uri="{FF2B5EF4-FFF2-40B4-BE49-F238E27FC236}">
                    <a16:creationId xmlns:a16="http://schemas.microsoft.com/office/drawing/2014/main" id="{B6473781-F9BF-46C7-8D41-C2F649F0C269}"/>
                  </a:ext>
                </a:extLst>
              </p:cNvPr>
              <p:cNvSpPr/>
              <p:nvPr/>
            </p:nvSpPr>
            <p:spPr bwMode="auto">
              <a:xfrm rot="20007345" flipV="1">
                <a:off x="2581755" y="4713207"/>
                <a:ext cx="127654" cy="104614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2" name="Straight Connector 11">
                <a:extLst>
                  <a:ext uri="{FF2B5EF4-FFF2-40B4-BE49-F238E27FC236}">
                    <a16:creationId xmlns:a16="http://schemas.microsoft.com/office/drawing/2014/main" id="{7E260FE8-A087-4C7F-8442-885B806B8071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2608680" y="4581128"/>
                <a:ext cx="2107336" cy="0"/>
              </a:xfrm>
              <a:prstGeom prst="line">
                <a:avLst/>
              </a:prstGeom>
              <a:ln>
                <a:prstDash val="sys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A895F7BD-BB78-402C-92FB-ED89E78F34E9}"/>
                  </a:ext>
                </a:extLst>
              </p:cNvPr>
              <p:cNvCxnSpPr>
                <a:cxnSpLocks/>
                <a:endCxn id="11" idx="2"/>
              </p:cNvCxnSpPr>
              <p:nvPr/>
            </p:nvCxnSpPr>
            <p:spPr bwMode="auto">
              <a:xfrm flipH="1">
                <a:off x="2565108" y="4522235"/>
                <a:ext cx="404278" cy="225009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82767985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A7510-4B03-41E9-82DB-A4327D599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TCDS analysis: 9</a:t>
            </a:r>
            <a:r>
              <a:rPr lang="en-US" baseline="30000" dirty="0"/>
              <a:t>th</a:t>
            </a:r>
            <a:r>
              <a:rPr lang="en-US" dirty="0"/>
              <a:t> block (//beam) 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A83A530-AEDD-44A0-A6EB-E68C1ED7B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428398-2596-4100-93BF-9294041F8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46</a:t>
            </a:fld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A10435F-BD5B-4FF7-A1B6-C62F590049E7}"/>
              </a:ext>
            </a:extLst>
          </p:cNvPr>
          <p:cNvGrpSpPr/>
          <p:nvPr/>
        </p:nvGrpSpPr>
        <p:grpSpPr>
          <a:xfrm>
            <a:off x="1609428" y="1628801"/>
            <a:ext cx="5562128" cy="4182185"/>
            <a:chOff x="474712" y="1124744"/>
            <a:chExt cx="6275040" cy="483025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41E6396-6BF7-431E-A8C8-C4D1FF36755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712" y="1124744"/>
              <a:ext cx="6275040" cy="4773240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7EEC90C5-574E-4F70-AD67-ED6D302830AD}"/>
                </a:ext>
              </a:extLst>
            </p:cNvPr>
            <p:cNvGrpSpPr/>
            <p:nvPr/>
          </p:nvGrpSpPr>
          <p:grpSpPr>
            <a:xfrm rot="1007497">
              <a:off x="621616" y="5586970"/>
              <a:ext cx="504056" cy="144016"/>
              <a:chOff x="539552" y="5661248"/>
              <a:chExt cx="504056" cy="144016"/>
            </a:xfrm>
          </p:grpSpPr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B2FB6AA2-C9D7-4C24-BCE0-C88DB6BDB94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9552" y="5805264"/>
                <a:ext cx="50405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Isosceles Triangle 12">
                <a:extLst>
                  <a:ext uri="{FF2B5EF4-FFF2-40B4-BE49-F238E27FC236}">
                    <a16:creationId xmlns:a16="http://schemas.microsoft.com/office/drawing/2014/main" id="{655ECC10-603B-4716-A70B-35F0484854E9}"/>
                  </a:ext>
                </a:extLst>
              </p:cNvPr>
              <p:cNvSpPr/>
              <p:nvPr/>
            </p:nvSpPr>
            <p:spPr bwMode="auto">
              <a:xfrm>
                <a:off x="539552" y="5661248"/>
                <a:ext cx="144016" cy="144016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ECE27DBC-56D8-4131-950E-5A520C2739A9}"/>
                </a:ext>
              </a:extLst>
            </p:cNvPr>
            <p:cNvGrpSpPr/>
            <p:nvPr/>
          </p:nvGrpSpPr>
          <p:grpSpPr>
            <a:xfrm rot="20007345" flipV="1">
              <a:off x="611991" y="5834176"/>
              <a:ext cx="504056" cy="120825"/>
              <a:chOff x="539552" y="5661248"/>
              <a:chExt cx="504056" cy="144016"/>
            </a:xfrm>
          </p:grpSpPr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AC725AFD-CC4C-4292-A6FA-2EBB3D5C70FD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>
                <a:off x="539552" y="5805264"/>
                <a:ext cx="504056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Isosceles Triangle 16">
                <a:extLst>
                  <a:ext uri="{FF2B5EF4-FFF2-40B4-BE49-F238E27FC236}">
                    <a16:creationId xmlns:a16="http://schemas.microsoft.com/office/drawing/2014/main" id="{20E97244-A3D6-4DA1-9C71-EC507E8D633B}"/>
                  </a:ext>
                </a:extLst>
              </p:cNvPr>
              <p:cNvSpPr/>
              <p:nvPr/>
            </p:nvSpPr>
            <p:spPr bwMode="auto">
              <a:xfrm>
                <a:off x="539552" y="5661248"/>
                <a:ext cx="144016" cy="144016"/>
              </a:xfrm>
              <a:prstGeom prst="triangl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308A931-0F9F-442D-B150-AAAF9C38E6F4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1343" y="5763989"/>
              <a:ext cx="2386657" cy="27211"/>
            </a:xfrm>
            <a:prstGeom prst="line">
              <a:avLst/>
            </a:prstGeom>
            <a:ln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2FF94872-FB55-48B3-BDBF-CDF34360C72C}"/>
              </a:ext>
            </a:extLst>
          </p:cNvPr>
          <p:cNvSpPr txBox="1"/>
          <p:nvPr/>
        </p:nvSpPr>
        <p:spPr>
          <a:xfrm>
            <a:off x="6744072" y="1628800"/>
            <a:ext cx="36724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~ 2 M </a:t>
            </a:r>
            <a:r>
              <a:rPr lang="en-US" dirty="0" err="1"/>
              <a:t>DoF</a:t>
            </a:r>
            <a:r>
              <a:rPr lang="en-US" dirty="0"/>
              <a:t>. 1st order elements. Full integration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Layered technology 0/90 conf.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Local refinement at free surfaces and edges. Characteristic element size ~ 130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Time step 0.9 Courant 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Simulation time 0.4ms</a:t>
            </a:r>
            <a:r>
              <a:rPr lang="en-US" dirty="0">
                <a:sym typeface="Wingdings" panose="05000000000000000000" pitchFamily="2" charset="2"/>
              </a:rPr>
              <a:t> enough time to capture waves reflections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Symmetrical model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>
                <a:sym typeface="Wingdings" panose="05000000000000000000" pitchFamily="2" charset="2"/>
              </a:rPr>
              <a:t>Cooling system is included via frictional contact</a:t>
            </a:r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72B05C7-A646-4F4F-AFEB-9F744222CA20}"/>
              </a:ext>
            </a:extLst>
          </p:cNvPr>
          <p:cNvGrpSpPr/>
          <p:nvPr/>
        </p:nvGrpSpPr>
        <p:grpSpPr>
          <a:xfrm>
            <a:off x="5447929" y="5319784"/>
            <a:ext cx="880890" cy="718241"/>
            <a:chOff x="3490543" y="5538169"/>
            <a:chExt cx="880890" cy="71824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6BAA86A-9B7E-4F96-AD0E-F200A269B1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1881" y="5570420"/>
              <a:ext cx="864096" cy="668571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3F2A5C5-175B-4888-8236-AA45B403A17F}"/>
                </a:ext>
              </a:extLst>
            </p:cNvPr>
            <p:cNvSpPr txBox="1"/>
            <p:nvPr/>
          </p:nvSpPr>
          <p:spPr>
            <a:xfrm>
              <a:off x="4084175" y="5861805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X</a:t>
              </a:r>
              <a:endParaRPr lang="en-GB" sz="12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1606B9B-1179-4E15-8483-60B0F2AF4DBD}"/>
                </a:ext>
              </a:extLst>
            </p:cNvPr>
            <p:cNvSpPr txBox="1"/>
            <p:nvPr/>
          </p:nvSpPr>
          <p:spPr>
            <a:xfrm>
              <a:off x="3780300" y="5538169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Y</a:t>
              </a:r>
              <a:endParaRPr lang="en-GB" sz="12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2F215B8-6293-4F71-86E3-01436503D5F5}"/>
                </a:ext>
              </a:extLst>
            </p:cNvPr>
            <p:cNvSpPr txBox="1"/>
            <p:nvPr/>
          </p:nvSpPr>
          <p:spPr>
            <a:xfrm>
              <a:off x="3490543" y="5979411"/>
              <a:ext cx="2872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Z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3890783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74B98D-953C-4EC6-AF76-0040F9A4F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TCDQ Numerical model details (CCs)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9EBD90-BB1A-42DB-B67E-6DE3B3F5F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F3F88-397D-4139-BBDD-FB337BF3C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9D5E34-1F1D-49CC-A7BE-0D5EFE347B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0928" y="1123976"/>
            <a:ext cx="5606945" cy="48928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A9AD1E-1D14-4D91-A676-65D95AD0B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5730" y="3450192"/>
            <a:ext cx="4376936" cy="26361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39F5F62-D0EE-43D2-84D5-CDD20352E39D}"/>
              </a:ext>
            </a:extLst>
          </p:cNvPr>
          <p:cNvSpPr/>
          <p:nvPr/>
        </p:nvSpPr>
        <p:spPr>
          <a:xfrm>
            <a:off x="3919321" y="3219506"/>
            <a:ext cx="648072" cy="576065"/>
          </a:xfrm>
          <a:prstGeom prst="roundRect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2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425A07C-1317-47B4-AB61-09617733CF7F}"/>
              </a:ext>
            </a:extLst>
          </p:cNvPr>
          <p:cNvCxnSpPr>
            <a:cxnSpLocks/>
          </p:cNvCxnSpPr>
          <p:nvPr/>
        </p:nvCxnSpPr>
        <p:spPr>
          <a:xfrm>
            <a:off x="4541497" y="3264953"/>
            <a:ext cx="2104671" cy="331367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D29C91C-E884-4703-B7BC-E5C3D7DCE1D8}"/>
              </a:ext>
            </a:extLst>
          </p:cNvPr>
          <p:cNvCxnSpPr>
            <a:cxnSpLocks/>
          </p:cNvCxnSpPr>
          <p:nvPr/>
        </p:nvCxnSpPr>
        <p:spPr>
          <a:xfrm>
            <a:off x="4544693" y="3760520"/>
            <a:ext cx="2216781" cy="2188760"/>
          </a:xfrm>
          <a:prstGeom prst="line">
            <a:avLst/>
          </a:prstGeom>
          <a:ln>
            <a:solidFill>
              <a:schemeClr val="bg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E194FB81-A6CF-4EEF-BFED-B268C1EEDC3E}"/>
              </a:ext>
            </a:extLst>
          </p:cNvPr>
          <p:cNvSpPr txBox="1"/>
          <p:nvPr/>
        </p:nvSpPr>
        <p:spPr>
          <a:xfrm>
            <a:off x="6761474" y="1244715"/>
            <a:ext cx="52389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~ 5 M </a:t>
            </a:r>
            <a:r>
              <a:rPr lang="en-US" dirty="0" err="1"/>
              <a:t>DoF</a:t>
            </a:r>
            <a:r>
              <a:rPr lang="en-US" dirty="0"/>
              <a:t>. 1st order elements. Full integration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Local refinement at free surfaces and edges. Characteristic element size ~ 70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Time step 0.9 Courant N ~ 1ns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dirty="0"/>
              <a:t>Simulation time 0.4ms</a:t>
            </a:r>
            <a:r>
              <a:rPr lang="en-US" dirty="0">
                <a:sym typeface="Wingdings" panose="05000000000000000000" pitchFamily="2" charset="2"/>
              </a:rPr>
              <a:t> enough time to capture wave reflections </a:t>
            </a:r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0BB4B7E4-5F27-45EA-A466-8839E33365E3}"/>
              </a:ext>
            </a:extLst>
          </p:cNvPr>
          <p:cNvGrpSpPr/>
          <p:nvPr/>
        </p:nvGrpSpPr>
        <p:grpSpPr>
          <a:xfrm>
            <a:off x="2207568" y="5810368"/>
            <a:ext cx="277688" cy="339178"/>
            <a:chOff x="483548" y="6248338"/>
            <a:chExt cx="277688" cy="339178"/>
          </a:xfrm>
        </p:grpSpPr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9FD8EB05-C62C-4D3D-9104-7869EE20CF59}"/>
                </a:ext>
              </a:extLst>
            </p:cNvPr>
            <p:cNvSpPr/>
            <p:nvPr/>
          </p:nvSpPr>
          <p:spPr bwMode="auto">
            <a:xfrm>
              <a:off x="483548" y="6248338"/>
              <a:ext cx="277688" cy="216024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D654F5A-654E-4285-A227-C8B13145D528}"/>
                </a:ext>
              </a:extLst>
            </p:cNvPr>
            <p:cNvSpPr/>
            <p:nvPr/>
          </p:nvSpPr>
          <p:spPr bwMode="auto">
            <a:xfrm>
              <a:off x="483548" y="6464362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C51DB233-33CD-4454-959D-FE4F7EE8F772}"/>
                </a:ext>
              </a:extLst>
            </p:cNvPr>
            <p:cNvSpPr/>
            <p:nvPr/>
          </p:nvSpPr>
          <p:spPr bwMode="auto">
            <a:xfrm>
              <a:off x="622845" y="6472224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1F70BDC-0759-4D49-8013-BA4C02FBB7B8}"/>
              </a:ext>
            </a:extLst>
          </p:cNvPr>
          <p:cNvGrpSpPr/>
          <p:nvPr/>
        </p:nvGrpSpPr>
        <p:grpSpPr>
          <a:xfrm>
            <a:off x="3503712" y="5818316"/>
            <a:ext cx="277688" cy="339178"/>
            <a:chOff x="483548" y="6248338"/>
            <a:chExt cx="277688" cy="339178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D2DCA818-2192-47ED-851A-A70BDE48801D}"/>
                </a:ext>
              </a:extLst>
            </p:cNvPr>
            <p:cNvSpPr/>
            <p:nvPr/>
          </p:nvSpPr>
          <p:spPr bwMode="auto">
            <a:xfrm>
              <a:off x="483548" y="6248338"/>
              <a:ext cx="277688" cy="216024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3690DF1-0D41-49C7-BE40-8AF7B2FB99C8}"/>
                </a:ext>
              </a:extLst>
            </p:cNvPr>
            <p:cNvSpPr/>
            <p:nvPr/>
          </p:nvSpPr>
          <p:spPr bwMode="auto">
            <a:xfrm>
              <a:off x="483548" y="6464362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1DA24B2-3E05-4D5D-AFE3-03481F5B7D2F}"/>
                </a:ext>
              </a:extLst>
            </p:cNvPr>
            <p:cNvSpPr/>
            <p:nvPr/>
          </p:nvSpPr>
          <p:spPr bwMode="auto">
            <a:xfrm>
              <a:off x="622845" y="6472224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99DCA75-BB9C-447F-8414-A24D4C9E5FE4}"/>
              </a:ext>
            </a:extLst>
          </p:cNvPr>
          <p:cNvGrpSpPr/>
          <p:nvPr/>
        </p:nvGrpSpPr>
        <p:grpSpPr>
          <a:xfrm rot="5574880">
            <a:off x="1611676" y="2398586"/>
            <a:ext cx="277688" cy="339178"/>
            <a:chOff x="483548" y="6248338"/>
            <a:chExt cx="277688" cy="339178"/>
          </a:xfrm>
        </p:grpSpPr>
        <p:sp>
          <p:nvSpPr>
            <p:cNvPr id="22" name="Isosceles Triangle 21">
              <a:extLst>
                <a:ext uri="{FF2B5EF4-FFF2-40B4-BE49-F238E27FC236}">
                  <a16:creationId xmlns:a16="http://schemas.microsoft.com/office/drawing/2014/main" id="{33151D4E-9CAF-42BF-A3F3-20F5DD13ED11}"/>
                </a:ext>
              </a:extLst>
            </p:cNvPr>
            <p:cNvSpPr/>
            <p:nvPr/>
          </p:nvSpPr>
          <p:spPr bwMode="auto">
            <a:xfrm>
              <a:off x="483548" y="6248338"/>
              <a:ext cx="277688" cy="216024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D4980177-8565-4F4E-9EC1-29D1EACA5915}"/>
                </a:ext>
              </a:extLst>
            </p:cNvPr>
            <p:cNvSpPr/>
            <p:nvPr/>
          </p:nvSpPr>
          <p:spPr bwMode="auto">
            <a:xfrm>
              <a:off x="483548" y="6464362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6A20E5B-0AE6-416E-A753-A897D60D1E64}"/>
                </a:ext>
              </a:extLst>
            </p:cNvPr>
            <p:cNvSpPr/>
            <p:nvPr/>
          </p:nvSpPr>
          <p:spPr bwMode="auto">
            <a:xfrm>
              <a:off x="622845" y="6472224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9D3913-C142-4A11-8274-260343DF4815}"/>
              </a:ext>
            </a:extLst>
          </p:cNvPr>
          <p:cNvGrpSpPr/>
          <p:nvPr/>
        </p:nvGrpSpPr>
        <p:grpSpPr>
          <a:xfrm rot="5574880">
            <a:off x="1625108" y="4818319"/>
            <a:ext cx="277688" cy="339178"/>
            <a:chOff x="483548" y="6248338"/>
            <a:chExt cx="277688" cy="339178"/>
          </a:xfrm>
        </p:grpSpPr>
        <p:sp>
          <p:nvSpPr>
            <p:cNvPr id="26" name="Isosceles Triangle 25">
              <a:extLst>
                <a:ext uri="{FF2B5EF4-FFF2-40B4-BE49-F238E27FC236}">
                  <a16:creationId xmlns:a16="http://schemas.microsoft.com/office/drawing/2014/main" id="{D40B556E-CB8D-49E5-9DA0-2000A5728337}"/>
                </a:ext>
              </a:extLst>
            </p:cNvPr>
            <p:cNvSpPr/>
            <p:nvPr/>
          </p:nvSpPr>
          <p:spPr bwMode="auto">
            <a:xfrm>
              <a:off x="483548" y="6248338"/>
              <a:ext cx="277688" cy="216024"/>
            </a:xfrm>
            <a:prstGeom prst="triangl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744354BD-CEE9-4538-8CA2-74DE97E9C6AD}"/>
                </a:ext>
              </a:extLst>
            </p:cNvPr>
            <p:cNvSpPr/>
            <p:nvPr/>
          </p:nvSpPr>
          <p:spPr bwMode="auto">
            <a:xfrm>
              <a:off x="483548" y="6464362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93FED44-DD19-42BA-9FBD-91833BF28DF1}"/>
                </a:ext>
              </a:extLst>
            </p:cNvPr>
            <p:cNvSpPr/>
            <p:nvPr/>
          </p:nvSpPr>
          <p:spPr bwMode="auto">
            <a:xfrm>
              <a:off x="622845" y="6472224"/>
              <a:ext cx="117183" cy="1152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4EA669D-30B3-40EC-839D-EAE4818940C2}"/>
              </a:ext>
            </a:extLst>
          </p:cNvPr>
          <p:cNvCxnSpPr>
            <a:cxnSpLocks/>
          </p:cNvCxnSpPr>
          <p:nvPr/>
        </p:nvCxnSpPr>
        <p:spPr bwMode="auto">
          <a:xfrm>
            <a:off x="7680176" y="4653136"/>
            <a:ext cx="93610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22555322-448C-4409-BFF9-002CA7FF0DCB}"/>
              </a:ext>
            </a:extLst>
          </p:cNvPr>
          <p:cNvSpPr txBox="1"/>
          <p:nvPr/>
        </p:nvSpPr>
        <p:spPr>
          <a:xfrm>
            <a:off x="7813975" y="4289061"/>
            <a:ext cx="730297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1,5 mm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923017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305158-8C5E-4DFE-93F1-5FCD6EFD1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TCDQ Summary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D76D9A-3E58-412A-B8EA-BCF0A726E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E4F600-6FDA-4279-9494-B05C37B561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48</a:t>
            </a:fld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B6B2C4F-5DE6-4D5E-B599-0A9FCBDCC3F8}"/>
              </a:ext>
            </a:extLst>
          </p:cNvPr>
          <p:cNvGraphicFramePr>
            <a:graphicFrameLocks noGrp="1"/>
          </p:cNvGraphicFramePr>
          <p:nvPr/>
        </p:nvGraphicFramePr>
        <p:xfrm>
          <a:off x="2013406" y="1412777"/>
          <a:ext cx="7797433" cy="1487109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442392">
                  <a:extLst>
                    <a:ext uri="{9D8B030D-6E8A-4147-A177-3AD203B41FA5}">
                      <a16:colId xmlns:a16="http://schemas.microsoft.com/office/drawing/2014/main" val="221155452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674018188"/>
                    </a:ext>
                  </a:extLst>
                </a:gridCol>
                <a:gridCol w="778184">
                  <a:extLst>
                    <a:ext uri="{9D8B030D-6E8A-4147-A177-3AD203B41FA5}">
                      <a16:colId xmlns:a16="http://schemas.microsoft.com/office/drawing/2014/main" val="3488225552"/>
                    </a:ext>
                  </a:extLst>
                </a:gridCol>
                <a:gridCol w="1097495">
                  <a:extLst>
                    <a:ext uri="{9D8B030D-6E8A-4147-A177-3AD203B41FA5}">
                      <a16:colId xmlns:a16="http://schemas.microsoft.com/office/drawing/2014/main" val="1515903175"/>
                    </a:ext>
                  </a:extLst>
                </a:gridCol>
                <a:gridCol w="931594">
                  <a:extLst>
                    <a:ext uri="{9D8B030D-6E8A-4147-A177-3AD203B41FA5}">
                      <a16:colId xmlns:a16="http://schemas.microsoft.com/office/drawing/2014/main" val="1809560123"/>
                    </a:ext>
                  </a:extLst>
                </a:gridCol>
                <a:gridCol w="1048044">
                  <a:extLst>
                    <a:ext uri="{9D8B030D-6E8A-4147-A177-3AD203B41FA5}">
                      <a16:colId xmlns:a16="http://schemas.microsoft.com/office/drawing/2014/main" val="298458185"/>
                    </a:ext>
                  </a:extLst>
                </a:gridCol>
                <a:gridCol w="931594">
                  <a:extLst>
                    <a:ext uri="{9D8B030D-6E8A-4147-A177-3AD203B41FA5}">
                      <a16:colId xmlns:a16="http://schemas.microsoft.com/office/drawing/2014/main" val="2854355235"/>
                    </a:ext>
                  </a:extLst>
                </a:gridCol>
                <a:gridCol w="797598">
                  <a:extLst>
                    <a:ext uri="{9D8B030D-6E8A-4147-A177-3AD203B41FA5}">
                      <a16:colId xmlns:a16="http://schemas.microsoft.com/office/drawing/2014/main" val="4052007803"/>
                    </a:ext>
                  </a:extLst>
                </a:gridCol>
                <a:gridCol w="752932">
                  <a:extLst>
                    <a:ext uri="{9D8B030D-6E8A-4147-A177-3AD203B41FA5}">
                      <a16:colId xmlns:a16="http://schemas.microsoft.com/office/drawing/2014/main" val="3189892231"/>
                    </a:ext>
                  </a:extLst>
                </a:gridCol>
                <a:gridCol w="585552">
                  <a:extLst>
                    <a:ext uri="{9D8B030D-6E8A-4147-A177-3AD203B41FA5}">
                      <a16:colId xmlns:a16="http://schemas.microsoft.com/office/drawing/2014/main" val="175707375"/>
                    </a:ext>
                  </a:extLst>
                </a:gridCol>
              </a:tblGrid>
              <a:tr h="507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Block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layer conf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 temp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Interlaminar shear stress[MPa]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 Traction // </a:t>
                      </a:r>
                      <a:r>
                        <a:rPr lang="en-GB" sz="1000" b="1" u="none" strike="noStrike" dirty="0" err="1">
                          <a:effectLst/>
                        </a:rPr>
                        <a:t>fibers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traction ⟂ </a:t>
                      </a:r>
                      <a:r>
                        <a:rPr lang="en-GB" sz="1000" b="1" u="none" strike="noStrike" dirty="0" err="1">
                          <a:effectLst/>
                        </a:rPr>
                        <a:t>fiber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compression ⟂ </a:t>
                      </a:r>
                      <a:r>
                        <a:rPr lang="en-GB" sz="1000" b="1" u="none" strike="noStrike" dirty="0" err="1">
                          <a:effectLst/>
                        </a:rPr>
                        <a:t>fiber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compression // </a:t>
                      </a:r>
                      <a:r>
                        <a:rPr lang="en-GB" sz="1000" b="1" u="none" strike="noStrike" dirty="0" err="1">
                          <a:effectLst/>
                        </a:rPr>
                        <a:t>fiber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Hydrostatic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Inv. safety factor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916433"/>
                  </a:ext>
                </a:extLst>
              </a:tr>
              <a:tr h="206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4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** y/z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1563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3.7 @ between 1st and 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54.8 @ 1st layer </a:t>
                      </a:r>
                      <a:r>
                        <a:rPr lang="en-GB" sz="7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(75.4@edge)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solidFill>
                            <a:schemeClr val="tx1"/>
                          </a:solidFill>
                          <a:effectLst/>
                        </a:rPr>
                        <a:t>not-relevant</a:t>
                      </a:r>
                      <a:endParaRPr lang="en-GB" sz="7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-17.9@1st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-38.5@2nd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solidFill>
                            <a:schemeClr val="tx1"/>
                          </a:solidFill>
                          <a:effectLst/>
                        </a:rPr>
                        <a:t>-24.6 Mpa @2nd layer</a:t>
                      </a:r>
                      <a:endParaRPr lang="en-GB" sz="7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1.039</a:t>
                      </a:r>
                      <a:endParaRPr lang="en-GB" sz="7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821255"/>
                  </a:ext>
                </a:extLst>
              </a:tr>
              <a:tr h="206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4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** z/y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1553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 @ between 1st and 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14.7 @ 2nd layer (48 @ exit)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18.0 @ 1st layer (28.6@ exit edge)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-16.1 @2nd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-42 @ 1st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-26.5 @ 1st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1.56</a:t>
                      </a:r>
                      <a:endParaRPr lang="en-GB" sz="7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53183"/>
                  </a:ext>
                </a:extLst>
              </a:tr>
              <a:tr h="242527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8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** y/z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1848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6.3 (@ between 2nd and 3rd layer)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44 (81@edge)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4.7@edge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-24 @ first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-52.5@ second layer (central region); 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-29.0 @ second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1.308</a:t>
                      </a:r>
                      <a:endParaRPr lang="en-GB" sz="7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4865942"/>
                  </a:ext>
                </a:extLst>
              </a:tr>
              <a:tr h="206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8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solidFill>
                            <a:schemeClr val="tx1"/>
                          </a:solidFill>
                          <a:effectLst/>
                        </a:rPr>
                        <a:t>** z/y</a:t>
                      </a:r>
                      <a:endParaRPr lang="en-GB" sz="700" b="1" i="0" u="none" strike="noStrike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1854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5.4 @ between 1st and 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a-DK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79.8 @ 2nd layer at entrance</a:t>
                      </a:r>
                      <a:endParaRPr lang="da-DK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11.6@1st layer </a:t>
                      </a:r>
                      <a:r>
                        <a:rPr lang="en-GB" sz="700" b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(23.5 @ edge)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-24 @ 2nd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-54 @ 1st layer central region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solidFill>
                            <a:schemeClr val="tx1"/>
                          </a:solidFill>
                          <a:effectLst/>
                        </a:rPr>
                        <a:t>-29.5 @ 1st layer</a:t>
                      </a:r>
                      <a:endParaRPr lang="en-GB" sz="7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rgbClr val="C00000"/>
                          </a:solidFill>
                          <a:effectLst/>
                        </a:rPr>
                        <a:t>2.14</a:t>
                      </a:r>
                      <a:endParaRPr lang="en-GB" sz="700" b="1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103405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E45B3FE-8A87-4DAE-83A1-D5F0A9486DC7}"/>
              </a:ext>
            </a:extLst>
          </p:cNvPr>
          <p:cNvSpPr txBox="1"/>
          <p:nvPr/>
        </p:nvSpPr>
        <p:spPr>
          <a:xfrm>
            <a:off x="2207568" y="4221088"/>
            <a:ext cx="822685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u="sng" dirty="0"/>
              <a:t>Note: </a:t>
            </a:r>
          </a:p>
          <a:p>
            <a:r>
              <a:rPr lang="en-US" sz="1200" dirty="0">
                <a:sym typeface="Wingdings" panose="05000000000000000000" pitchFamily="2" charset="2"/>
              </a:rPr>
              <a:t> V</a:t>
            </a:r>
            <a:r>
              <a:rPr lang="en-US" sz="1200" dirty="0"/>
              <a:t>alues of the inverse safety factor higher than one means possible damage.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sz="1200" dirty="0"/>
              <a:t>In all the cases the damage is very localized.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200" dirty="0"/>
              <a:t>Even when predicting damage, it does not mean failure of the block necessary thanks to the pseudo-plastic behaviour.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200" dirty="0"/>
              <a:t>Post-damage analysis requires of ad-hoc complex characterization and complex material model fitting (reverse engineering) out of scope of present analysis.</a:t>
            </a:r>
          </a:p>
          <a:p>
            <a:r>
              <a:rPr lang="en-US" sz="1200" u="sng" dirty="0"/>
              <a:t>Conclusion:</a:t>
            </a:r>
          </a:p>
          <a:p>
            <a:r>
              <a:rPr lang="en-US" sz="1200" dirty="0">
                <a:sym typeface="Wingdings" panose="05000000000000000000" pitchFamily="2" charset="2"/>
              </a:rPr>
              <a:t>Block 4: It is expected to be safe and not trigger operational issue. </a:t>
            </a:r>
            <a:r>
              <a:rPr lang="en-US" sz="1200" b="1" dirty="0">
                <a:sym typeface="Wingdings" panose="05000000000000000000" pitchFamily="2" charset="2"/>
              </a:rPr>
              <a:t>Shear to be confirmed with CVT.</a:t>
            </a:r>
          </a:p>
          <a:p>
            <a:r>
              <a:rPr lang="en-US" sz="1200" dirty="0">
                <a:sym typeface="Wingdings" panose="05000000000000000000" pitchFamily="2" charset="2"/>
              </a:rPr>
              <a:t>Block 8: The most loaded. The compression in the first layer, although high, is very localized along a line and expected to be safe for operation. </a:t>
            </a:r>
            <a:r>
              <a:rPr lang="en-US" sz="1200" b="1" dirty="0">
                <a:sym typeface="Wingdings" panose="05000000000000000000" pitchFamily="2" charset="2"/>
              </a:rPr>
              <a:t>Shear is higher (6.3 MPa) to be confirmed with CVT.</a:t>
            </a:r>
          </a:p>
          <a:p>
            <a:endParaRPr lang="en-GB" sz="1200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BF4215E-1700-416E-A4EF-752A6AEF79A3}"/>
              </a:ext>
            </a:extLst>
          </p:cNvPr>
          <p:cNvGraphicFramePr>
            <a:graphicFrameLocks noGrp="1"/>
          </p:cNvGraphicFramePr>
          <p:nvPr/>
        </p:nvGraphicFramePr>
        <p:xfrm>
          <a:off x="2999656" y="3108899"/>
          <a:ext cx="5511800" cy="95440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170673282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369967283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685369113"/>
                    </a:ext>
                  </a:extLst>
                </a:gridCol>
                <a:gridCol w="1191320">
                  <a:extLst>
                    <a:ext uri="{9D8B030D-6E8A-4147-A177-3AD203B41FA5}">
                      <a16:colId xmlns:a16="http://schemas.microsoft.com/office/drawing/2014/main" val="3639951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Strength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 // </a:t>
                      </a:r>
                      <a:r>
                        <a:rPr lang="en-GB" sz="1100" u="none" strike="noStrike" dirty="0" err="1">
                          <a:effectLst/>
                        </a:rPr>
                        <a:t>fibers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⟂ </a:t>
                      </a:r>
                      <a:r>
                        <a:rPr lang="en-GB" sz="1100" u="none" strike="noStrike" dirty="0" err="1">
                          <a:effectLst/>
                        </a:rPr>
                        <a:t>fiber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069631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B1 (1.75g/cc)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Tensile Strength</a:t>
                      </a:r>
                      <a:r>
                        <a:rPr lang="en-GB" sz="1100" u="none" strike="noStrike" baseline="30000" dirty="0">
                          <a:effectLst/>
                        </a:rPr>
                        <a:t>#</a:t>
                      </a:r>
                      <a:r>
                        <a:rPr lang="en-GB" sz="1100" u="none" strike="noStrike" dirty="0">
                          <a:effectLst/>
                        </a:rPr>
                        <a:t> [</a:t>
                      </a:r>
                      <a:r>
                        <a:rPr lang="en-GB" sz="1100" u="none" strike="noStrike" dirty="0" err="1">
                          <a:effectLst/>
                        </a:rPr>
                        <a:t>Mpa</a:t>
                      </a:r>
                      <a:r>
                        <a:rPr lang="en-GB" sz="1100" u="none" strike="noStrike" dirty="0">
                          <a:effectLst/>
                        </a:rPr>
                        <a:t>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72.2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17.7 / 9.4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056736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Comp Strength [MPa]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94*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94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584337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B2 (1.4g/cc)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Tensile Strength [</a:t>
                      </a:r>
                      <a:r>
                        <a:rPr lang="en-GB" sz="1100" u="none" strike="noStrike" dirty="0" err="1">
                          <a:effectLst/>
                        </a:rPr>
                        <a:t>Mpa</a:t>
                      </a:r>
                      <a:r>
                        <a:rPr lang="en-GB" sz="1100" u="none" strike="noStrike" dirty="0">
                          <a:effectLst/>
                        </a:rPr>
                        <a:t>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10.3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98490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Comp Strength [MPa]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178*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18.6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107439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A407A4A-FC77-4656-A10C-4715D146F657}"/>
              </a:ext>
            </a:extLst>
          </p:cNvPr>
          <p:cNvSpPr txBox="1"/>
          <p:nvPr/>
        </p:nvSpPr>
        <p:spPr>
          <a:xfrm>
            <a:off x="2922286" y="4011391"/>
            <a:ext cx="29770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*deduced from other tests.</a:t>
            </a:r>
            <a:r>
              <a:rPr lang="en-US" sz="1050" baseline="30000" dirty="0"/>
              <a:t> # </a:t>
            </a:r>
            <a:r>
              <a:rPr lang="en-US" sz="1050" dirty="0"/>
              <a:t>from flexural tests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49275441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TCDS summary</a:t>
            </a:r>
            <a:endParaRPr lang="en-GB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061FC70-CB45-4A4E-A5F9-873E79BEB100}" type="datetime1">
              <a:rPr lang="en-GB" smtClean="0"/>
              <a:t>03/06/2022</a:t>
            </a:fld>
            <a:endParaRPr lang="en-GB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8D6C380F-326D-3C40-9EE7-7FBAB0953422}" type="slidenum">
              <a:rPr lang="en-GB" smtClean="0"/>
              <a:t>49</a:t>
            </a:fld>
            <a:endParaRPr lang="en-GB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1720525-8EA2-4D02-97C7-0EFA2F17558A}"/>
              </a:ext>
            </a:extLst>
          </p:cNvPr>
          <p:cNvGraphicFramePr>
            <a:graphicFrameLocks noGrp="1"/>
          </p:cNvGraphicFramePr>
          <p:nvPr/>
        </p:nvGraphicFramePr>
        <p:xfrm>
          <a:off x="1971949" y="3842838"/>
          <a:ext cx="5409355" cy="88368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872852">
                  <a:extLst>
                    <a:ext uri="{9D8B030D-6E8A-4147-A177-3AD203B41FA5}">
                      <a16:colId xmlns:a16="http://schemas.microsoft.com/office/drawing/2014/main" val="3640479093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45160715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2508428146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430124192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3698196315"/>
                    </a:ext>
                  </a:extLst>
                </a:gridCol>
                <a:gridCol w="1224135">
                  <a:extLst>
                    <a:ext uri="{9D8B030D-6E8A-4147-A177-3AD203B41FA5}">
                      <a16:colId xmlns:a16="http://schemas.microsoft.com/office/drawing/2014/main" val="3024201075"/>
                    </a:ext>
                  </a:extLst>
                </a:gridCol>
              </a:tblGrid>
              <a:tr h="78764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50" b="1" u="none" strike="noStrike" dirty="0">
                          <a:effectLst/>
                        </a:rPr>
                        <a:t>Block </a:t>
                      </a:r>
                      <a:endParaRPr lang="en-GB" sz="105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Material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Max temperature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Max. traction [MPa]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Max compression  [MPa]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900" b="1" u="none" strike="noStrike" dirty="0">
                          <a:effectLst/>
                        </a:rPr>
                        <a:t>Christensen failure for brittle [MPa]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9313403"/>
                  </a:ext>
                </a:extLst>
              </a:tr>
              <a:tr h="75013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TCDS block 19</a:t>
                      </a:r>
                      <a:endParaRPr lang="en-GB" sz="8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 2020 (Mersen)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391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20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26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TS_25:1.25; TS_30:0.98; TS_35:0.78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1828933"/>
                  </a:ext>
                </a:extLst>
              </a:tr>
              <a:tr h="75013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TCDS block 19</a:t>
                      </a:r>
                      <a:endParaRPr lang="en-GB" sz="8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 2020 (N. Simos)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391.4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11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14</a:t>
                      </a:r>
                      <a:endParaRPr lang="en-GB" sz="700" b="0" i="0" u="none" strike="noStrike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TD_25:0.67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91761123"/>
                  </a:ext>
                </a:extLst>
              </a:tr>
              <a:tr h="78764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u="none" strike="noStrike" dirty="0">
                          <a:effectLst/>
                        </a:rPr>
                        <a:t>TCDS block 2</a:t>
                      </a:r>
                      <a:endParaRPr lang="en-GB" sz="800" b="1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GR 2020 (Mersen)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409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22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21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 dirty="0">
                          <a:effectLst/>
                        </a:rPr>
                        <a:t>TS_25:0.89, TS_30:0.7</a:t>
                      </a:r>
                      <a:endParaRPr lang="en-GB" sz="700" b="0" i="0" u="none" strike="noStrike" dirty="0">
                        <a:solidFill>
                          <a:srgbClr val="0061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3751" marR="3751" marT="3751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3532128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20FD178-7C2A-406E-AD7D-660A6A2B3ED5}"/>
              </a:ext>
            </a:extLst>
          </p:cNvPr>
          <p:cNvGraphicFramePr>
            <a:graphicFrameLocks noGrp="1"/>
          </p:cNvGraphicFramePr>
          <p:nvPr/>
        </p:nvGraphicFramePr>
        <p:xfrm>
          <a:off x="1558951" y="1430447"/>
          <a:ext cx="7797433" cy="944135"/>
        </p:xfrm>
        <a:graphic>
          <a:graphicData uri="http://schemas.openxmlformats.org/drawingml/2006/table">
            <a:tbl>
              <a:tblPr>
                <a:tableStyleId>{793D81CF-94F2-401A-BA57-92F5A7B2D0C5}</a:tableStyleId>
              </a:tblPr>
              <a:tblGrid>
                <a:gridCol w="442392">
                  <a:extLst>
                    <a:ext uri="{9D8B030D-6E8A-4147-A177-3AD203B41FA5}">
                      <a16:colId xmlns:a16="http://schemas.microsoft.com/office/drawing/2014/main" val="2211554529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val="674018188"/>
                    </a:ext>
                  </a:extLst>
                </a:gridCol>
                <a:gridCol w="778184">
                  <a:extLst>
                    <a:ext uri="{9D8B030D-6E8A-4147-A177-3AD203B41FA5}">
                      <a16:colId xmlns:a16="http://schemas.microsoft.com/office/drawing/2014/main" val="3488225552"/>
                    </a:ext>
                  </a:extLst>
                </a:gridCol>
                <a:gridCol w="1097495">
                  <a:extLst>
                    <a:ext uri="{9D8B030D-6E8A-4147-A177-3AD203B41FA5}">
                      <a16:colId xmlns:a16="http://schemas.microsoft.com/office/drawing/2014/main" val="1515903175"/>
                    </a:ext>
                  </a:extLst>
                </a:gridCol>
                <a:gridCol w="931594">
                  <a:extLst>
                    <a:ext uri="{9D8B030D-6E8A-4147-A177-3AD203B41FA5}">
                      <a16:colId xmlns:a16="http://schemas.microsoft.com/office/drawing/2014/main" val="1809560123"/>
                    </a:ext>
                  </a:extLst>
                </a:gridCol>
                <a:gridCol w="1048044">
                  <a:extLst>
                    <a:ext uri="{9D8B030D-6E8A-4147-A177-3AD203B41FA5}">
                      <a16:colId xmlns:a16="http://schemas.microsoft.com/office/drawing/2014/main" val="298458185"/>
                    </a:ext>
                  </a:extLst>
                </a:gridCol>
                <a:gridCol w="931594">
                  <a:extLst>
                    <a:ext uri="{9D8B030D-6E8A-4147-A177-3AD203B41FA5}">
                      <a16:colId xmlns:a16="http://schemas.microsoft.com/office/drawing/2014/main" val="2854355235"/>
                    </a:ext>
                  </a:extLst>
                </a:gridCol>
                <a:gridCol w="869516">
                  <a:extLst>
                    <a:ext uri="{9D8B030D-6E8A-4147-A177-3AD203B41FA5}">
                      <a16:colId xmlns:a16="http://schemas.microsoft.com/office/drawing/2014/main" val="4052007803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3189892231"/>
                    </a:ext>
                  </a:extLst>
                </a:gridCol>
                <a:gridCol w="546486">
                  <a:extLst>
                    <a:ext uri="{9D8B030D-6E8A-4147-A177-3AD203B41FA5}">
                      <a16:colId xmlns:a16="http://schemas.microsoft.com/office/drawing/2014/main" val="175707375"/>
                    </a:ext>
                  </a:extLst>
                </a:gridCol>
              </a:tblGrid>
              <a:tr h="50784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Block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layer conf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 temp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Interlaminar shear stress[MPa]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 Traction // </a:t>
                      </a:r>
                      <a:r>
                        <a:rPr lang="en-GB" sz="1000" b="1" u="none" strike="noStrike" dirty="0" err="1">
                          <a:effectLst/>
                        </a:rPr>
                        <a:t>fibers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traction ⟂ </a:t>
                      </a:r>
                      <a:r>
                        <a:rPr lang="en-GB" sz="1000" b="1" u="none" strike="noStrike" dirty="0" err="1">
                          <a:effectLst/>
                        </a:rPr>
                        <a:t>fibers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compression ⟂ </a:t>
                      </a:r>
                      <a:r>
                        <a:rPr lang="en-GB" sz="1000" b="1" u="none" strike="noStrike" dirty="0" err="1">
                          <a:effectLst/>
                        </a:rPr>
                        <a:t>fibers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Max. compression // </a:t>
                      </a:r>
                      <a:r>
                        <a:rPr lang="en-GB" sz="1000" b="1" u="none" strike="noStrike" dirty="0" err="1">
                          <a:effectLst/>
                        </a:rPr>
                        <a:t>fibers</a:t>
                      </a:r>
                      <a:r>
                        <a:rPr lang="en-GB" sz="1000" b="1" u="none" strike="noStrike" dirty="0">
                          <a:effectLst/>
                        </a:rPr>
                        <a:t>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Hydrostatic [MPa]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Inv. safety factor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2916433"/>
                  </a:ext>
                </a:extLst>
              </a:tr>
              <a:tr h="206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9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** y/z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1156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3.76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50.2 @1st layer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12@ y+ layers at entrance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-18 @ z+ layers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-23@z+ layers central region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16.5 @z+layers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1.16</a:t>
                      </a:r>
                      <a:endParaRPr lang="en-GB" sz="7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6821255"/>
                  </a:ext>
                </a:extLst>
              </a:tr>
              <a:tr h="206294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# 9</a:t>
                      </a:r>
                      <a:endParaRPr lang="en-GB" sz="10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** z/y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1169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4.3</a:t>
                      </a:r>
                      <a:endParaRPr lang="en-GB" sz="7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55.1 @ y+ layer at edge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13@ 1st z+ layer (and y+ layers at entrance)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-18.7@ z+ layers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-22.2 @ z+ layers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16.8 @ z+ layers</a:t>
                      </a: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C00000"/>
                          </a:solidFill>
                          <a:effectLst/>
                          <a:latin typeface="Calibri" panose="020F0502020204030204" pitchFamily="34" charset="0"/>
                        </a:rPr>
                        <a:t>1.31</a:t>
                      </a:r>
                      <a:endParaRPr lang="en-GB" sz="700" b="0" i="0" u="none" strike="noStrike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4787" marR="4787" marT="4787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53183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C516898E-AACD-43EC-A1B3-52624CA95454}"/>
              </a:ext>
            </a:extLst>
          </p:cNvPr>
          <p:cNvSpPr txBox="1"/>
          <p:nvPr/>
        </p:nvSpPr>
        <p:spPr>
          <a:xfrm>
            <a:off x="4520671" y="108527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CFC block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7BA1EF2-6112-4300-8040-64B4ACA716E6}"/>
              </a:ext>
            </a:extLst>
          </p:cNvPr>
          <p:cNvSpPr txBox="1"/>
          <p:nvPr/>
        </p:nvSpPr>
        <p:spPr bwMode="auto">
          <a:xfrm>
            <a:off x="3644350" y="3493008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Graphite C2020</a:t>
            </a:r>
            <a:endParaRPr lang="en-GB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4AD20D2E-C2D0-4EBB-9DBC-DAC1E87B21ED}"/>
              </a:ext>
            </a:extLst>
          </p:cNvPr>
          <p:cNvGraphicFramePr>
            <a:graphicFrameLocks noGrp="1"/>
          </p:cNvGraphicFramePr>
          <p:nvPr/>
        </p:nvGraphicFramePr>
        <p:xfrm>
          <a:off x="2648463" y="2382277"/>
          <a:ext cx="5511800" cy="573405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170673282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369967283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3685369113"/>
                    </a:ext>
                  </a:extLst>
                </a:gridCol>
                <a:gridCol w="1191320">
                  <a:extLst>
                    <a:ext uri="{9D8B030D-6E8A-4147-A177-3AD203B41FA5}">
                      <a16:colId xmlns:a16="http://schemas.microsoft.com/office/drawing/2014/main" val="363995100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Strength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 // </a:t>
                      </a:r>
                      <a:r>
                        <a:rPr lang="en-GB" sz="1100" u="none" strike="noStrike" dirty="0" err="1">
                          <a:effectLst/>
                        </a:rPr>
                        <a:t>fibers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⟂ </a:t>
                      </a:r>
                      <a:r>
                        <a:rPr lang="en-GB" sz="1100" u="none" strike="noStrike" dirty="0" err="1">
                          <a:effectLst/>
                        </a:rPr>
                        <a:t>fiber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3069631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 dirty="0">
                          <a:effectLst/>
                        </a:rPr>
                        <a:t>B4 (1.4g/cc)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Tensile Strength [</a:t>
                      </a:r>
                      <a:r>
                        <a:rPr lang="en-GB" sz="1100" u="none" strike="noStrike" dirty="0" err="1">
                          <a:effectLst/>
                        </a:rPr>
                        <a:t>Mpa</a:t>
                      </a:r>
                      <a:r>
                        <a:rPr lang="en-GB" sz="1100" u="none" strike="noStrike" dirty="0">
                          <a:effectLst/>
                        </a:rPr>
                        <a:t>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10.3</a:t>
                      </a:r>
                    </a:p>
                  </a:txBody>
                  <a:tcPr marL="9525" marR="9525" marT="9525" marB="0"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8984901"/>
                  </a:ext>
                </a:extLst>
              </a:tr>
              <a:tr h="19050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u="none" strike="noStrike" dirty="0">
                          <a:effectLst/>
                        </a:rPr>
                        <a:t>Comp Strength [MPa]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96*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</a:t>
                      </a: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5.3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18107439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BC979FF3-F547-4DFC-B3A8-36E514A61D74}"/>
              </a:ext>
            </a:extLst>
          </p:cNvPr>
          <p:cNvGraphicFramePr>
            <a:graphicFrameLocks noGrp="1"/>
          </p:cNvGraphicFramePr>
          <p:nvPr/>
        </p:nvGraphicFramePr>
        <p:xfrm>
          <a:off x="2999656" y="4783686"/>
          <a:ext cx="4032448" cy="93934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413208">
                  <a:extLst>
                    <a:ext uri="{9D8B030D-6E8A-4147-A177-3AD203B41FA5}">
                      <a16:colId xmlns:a16="http://schemas.microsoft.com/office/drawing/2014/main" val="1832697250"/>
                    </a:ext>
                  </a:extLst>
                </a:gridCol>
                <a:gridCol w="1827152">
                  <a:extLst>
                    <a:ext uri="{9D8B030D-6E8A-4147-A177-3AD203B41FA5}">
                      <a16:colId xmlns:a16="http://schemas.microsoft.com/office/drawing/2014/main" val="1276696128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410145722"/>
                    </a:ext>
                  </a:extLst>
                </a:gridCol>
              </a:tblGrid>
              <a:tr h="145949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 C2020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000" b="1" u="none" strike="noStrike" dirty="0">
                          <a:effectLst/>
                        </a:rPr>
                        <a:t> Reference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u="none" strike="noStrike" dirty="0">
                          <a:effectLst/>
                        </a:rPr>
                        <a:t> Strength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2186689"/>
                  </a:ext>
                </a:extLst>
              </a:tr>
              <a:tr h="138999">
                <a:tc rowSpan="3"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Tensile strength [MPa]</a:t>
                      </a:r>
                    </a:p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 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u="none" strike="noStrike" dirty="0">
                          <a:effectLst/>
                        </a:rPr>
                        <a:t> L. Massidda’s report (2006)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30-40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extLst>
                  <a:ext uri="{0D108BD9-81ED-4DB2-BD59-A6C34878D82A}">
                    <a16:rowId xmlns:a16="http://schemas.microsoft.com/office/drawing/2014/main" val="2219747282"/>
                  </a:ext>
                </a:extLst>
              </a:tr>
              <a:tr h="138999">
                <a:tc vMerge="1"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Mersen data sheet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extLst>
                  <a:ext uri="{0D108BD9-81ED-4DB2-BD59-A6C34878D82A}">
                    <a16:rowId xmlns:a16="http://schemas.microsoft.com/office/drawing/2014/main" val="3791553298"/>
                  </a:ext>
                </a:extLst>
              </a:tr>
              <a:tr h="145949">
                <a:tc vMerge="1"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N. Simos et al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25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extLst>
                  <a:ext uri="{0D108BD9-81ED-4DB2-BD59-A6C34878D82A}">
                    <a16:rowId xmlns:a16="http://schemas.microsoft.com/office/drawing/2014/main" val="3711263531"/>
                  </a:ext>
                </a:extLst>
              </a:tr>
              <a:tr h="138999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GB" sz="1000" b="1" u="none" strike="noStrike" dirty="0">
                          <a:effectLst/>
                        </a:rPr>
                        <a:t>Compressive strength [MPa]</a:t>
                      </a: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marL="0" marR="0" lvl="0" indent="0" algn="l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800" u="none" strike="noStrike" dirty="0">
                          <a:effectLst/>
                        </a:rPr>
                        <a:t> L. Massidda’s report (2006)</a:t>
                      </a:r>
                      <a:endParaRPr lang="it-IT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35 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extLst>
                  <a:ext uri="{0D108BD9-81ED-4DB2-BD59-A6C34878D82A}">
                    <a16:rowId xmlns:a16="http://schemas.microsoft.com/office/drawing/2014/main" val="138384704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</a:rPr>
                        <a:t>Mersen data sheet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</a:rPr>
                        <a:t>99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15" marR="8315" marT="8315" marB="0" anchor="b"/>
                </a:tc>
                <a:extLst>
                  <a:ext uri="{0D108BD9-81ED-4DB2-BD59-A6C34878D82A}">
                    <a16:rowId xmlns:a16="http://schemas.microsoft.com/office/drawing/2014/main" val="1092564703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628932C-3266-4BCF-A7CA-50688A31BF91}"/>
              </a:ext>
            </a:extLst>
          </p:cNvPr>
          <p:cNvCxnSpPr/>
          <p:nvPr/>
        </p:nvCxnSpPr>
        <p:spPr bwMode="auto">
          <a:xfrm>
            <a:off x="1524000" y="3451899"/>
            <a:ext cx="9036496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8C69319-B714-4046-A147-08F643970068}"/>
              </a:ext>
            </a:extLst>
          </p:cNvPr>
          <p:cNvSpPr txBox="1"/>
          <p:nvPr/>
        </p:nvSpPr>
        <p:spPr>
          <a:xfrm>
            <a:off x="7523788" y="3726271"/>
            <a:ext cx="30598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Note: Graphite materials are considered brittle materials, which means sudden fracture when the maximum strength is reached</a:t>
            </a:r>
            <a:endParaRPr lang="en-GB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E191B1-3CDF-4726-969A-C14AF74C8DD2}"/>
              </a:ext>
            </a:extLst>
          </p:cNvPr>
          <p:cNvSpPr txBox="1"/>
          <p:nvPr/>
        </p:nvSpPr>
        <p:spPr>
          <a:xfrm>
            <a:off x="7256489" y="5409871"/>
            <a:ext cx="26901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ym typeface="Wingdings" panose="05000000000000000000" pitchFamily="2" charset="2"/>
              </a:rPr>
              <a:t> No critical failure is expected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1649760" y="5742377"/>
            <a:ext cx="87849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However, Christensen criteria with 25MPa of traction limit gives a SF of 1.25. in this case we can expect a block failure.  </a:t>
            </a:r>
            <a:endParaRPr lang="en-GB" sz="1400" dirty="0"/>
          </a:p>
        </p:txBody>
      </p:sp>
      <p:sp>
        <p:nvSpPr>
          <p:cNvPr id="18" name="TextBox 17"/>
          <p:cNvSpPr txBox="1"/>
          <p:nvPr/>
        </p:nvSpPr>
        <p:spPr bwMode="auto">
          <a:xfrm>
            <a:off x="1883024" y="3051243"/>
            <a:ext cx="87849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ym typeface="Wingdings" panose="05000000000000000000" pitchFamily="2" charset="2"/>
              </a:rPr>
              <a:t>The </a:t>
            </a:r>
            <a:r>
              <a:rPr lang="en-US" sz="1400" dirty="0" err="1">
                <a:sym typeface="Wingdings" panose="05000000000000000000" pitchFamily="2" charset="2"/>
              </a:rPr>
              <a:t>CfC</a:t>
            </a:r>
            <a:r>
              <a:rPr lang="en-US" sz="1400" dirty="0">
                <a:sym typeface="Wingdings" panose="05000000000000000000" pitchFamily="2" charset="2"/>
              </a:rPr>
              <a:t> is expected to be safe and not trigger operational issue. </a:t>
            </a:r>
            <a:r>
              <a:rPr lang="en-US" sz="1400" b="1" dirty="0">
                <a:sym typeface="Wingdings" panose="05000000000000000000" pitchFamily="2" charset="2"/>
              </a:rPr>
              <a:t>Shear to be confirmed with CVT.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TCDS description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4077072"/>
            <a:ext cx="9046801" cy="222199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65344" y="6375282"/>
            <a:ext cx="85872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*For more information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W. </a:t>
            </a:r>
            <a:r>
              <a:rPr lang="en-US" sz="12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Weterings</a:t>
            </a:r>
            <a:r>
              <a:rPr lang="en-US" sz="1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"TCDS diluter to protect MSD septum magnets," CERN EDMS document No. 393973, 2006.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29635" y="1097583"/>
            <a:ext cx="2612750" cy="215007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75920" y="5442224"/>
            <a:ext cx="52920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Cu coating of a few microns thickness is applied to the all graphite and C-C composite parts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444867" y="3047762"/>
            <a:ext cx="2267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Two jaws</a:t>
            </a:r>
          </a:p>
          <a:p>
            <a:r>
              <a:rPr lang="en-GB" sz="1200" dirty="0"/>
              <a:t>6 m long absorbers 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2F60E1E-72F4-44F7-A53F-F960D59D241B}"/>
              </a:ext>
            </a:extLst>
          </p:cNvPr>
          <p:cNvGrpSpPr/>
          <p:nvPr/>
        </p:nvGrpSpPr>
        <p:grpSpPr>
          <a:xfrm>
            <a:off x="1550818" y="1065770"/>
            <a:ext cx="4055204" cy="1801686"/>
            <a:chOff x="1533084" y="1093879"/>
            <a:chExt cx="4055204" cy="218872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/>
            <a:srcRect t="11151" r="49713" b="5901"/>
            <a:stretch/>
          </p:blipFill>
          <p:spPr>
            <a:xfrm>
              <a:off x="1533084" y="1132526"/>
              <a:ext cx="4055204" cy="2150075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1826845" y="1093879"/>
              <a:ext cx="34676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chemeClr val="bg1"/>
                  </a:solidFill>
                </a:rPr>
                <a:t>Target Collimator Dump Septum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8800" y="1132418"/>
            <a:ext cx="2191020" cy="1648887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829BE25-570E-479C-8A3E-4F370DEC4974}"/>
              </a:ext>
            </a:extLst>
          </p:cNvPr>
          <p:cNvGrpSpPr/>
          <p:nvPr/>
        </p:nvGrpSpPr>
        <p:grpSpPr>
          <a:xfrm>
            <a:off x="1550818" y="2872569"/>
            <a:ext cx="8947674" cy="1168185"/>
            <a:chOff x="2768988" y="2873262"/>
            <a:chExt cx="5539812" cy="1168185"/>
          </a:xfrm>
        </p:grpSpPr>
        <p:sp>
          <p:nvSpPr>
            <p:cNvPr id="11" name="Right Arrow 10"/>
            <p:cNvSpPr/>
            <p:nvPr/>
          </p:nvSpPr>
          <p:spPr>
            <a:xfrm rot="21366104">
              <a:off x="2776832" y="3452877"/>
              <a:ext cx="1439116" cy="27974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Beam to TDE</a:t>
              </a: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7"/>
            <a:srcRect l="64343" t="45800" r="3932" b="26901"/>
            <a:stretch/>
          </p:blipFill>
          <p:spPr>
            <a:xfrm>
              <a:off x="4245729" y="2873262"/>
              <a:ext cx="4063071" cy="1088890"/>
            </a:xfrm>
            <a:prstGeom prst="rect">
              <a:avLst/>
            </a:prstGeom>
          </p:spPr>
        </p:pic>
        <p:sp>
          <p:nvSpPr>
            <p:cNvPr id="16" name="Right Arrow 15"/>
            <p:cNvSpPr/>
            <p:nvPr/>
          </p:nvSpPr>
          <p:spPr>
            <a:xfrm>
              <a:off x="2768988" y="3761705"/>
              <a:ext cx="1568197" cy="27974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Stored Beam</a:t>
              </a:r>
            </a:p>
          </p:txBody>
        </p:sp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6000" y="180000"/>
            <a:ext cx="8254800" cy="720000"/>
          </a:xfrm>
        </p:spPr>
        <p:txBody>
          <a:bodyPr/>
          <a:lstStyle/>
          <a:p>
            <a:r>
              <a:rPr lang="en-US" dirty="0"/>
              <a:t>Ongoing studies: PLAN B for TCDQ/S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/>
              <a:t>S362-01 from Ariane Group:</a:t>
            </a:r>
          </a:p>
          <a:p>
            <a:r>
              <a:rPr lang="en-US" dirty="0"/>
              <a:t>Cylindrical pre-form (as for TCDIL collimators);</a:t>
            </a:r>
          </a:p>
          <a:p>
            <a:r>
              <a:rPr lang="en-US" dirty="0"/>
              <a:t>Density between 1.72 and 1.79 g/cc;</a:t>
            </a:r>
          </a:p>
          <a:p>
            <a:r>
              <a:rPr lang="en-US" dirty="0"/>
              <a:t>0.35 mm thick layers;</a:t>
            </a:r>
          </a:p>
          <a:p>
            <a:r>
              <a:rPr lang="en-US" dirty="0"/>
              <a:t>Characterization available;</a:t>
            </a:r>
          </a:p>
          <a:p>
            <a:r>
              <a:rPr lang="en-US" dirty="0"/>
              <a:t>Homogeneous properties usable for this problem (thin layers);</a:t>
            </a:r>
          </a:p>
          <a:p>
            <a:r>
              <a:rPr lang="en-US" dirty="0"/>
              <a:t>Non-linear behavior dominated by fracture: linear elastic simulation performed with </a:t>
            </a:r>
            <a:r>
              <a:rPr lang="en-US" dirty="0" err="1"/>
              <a:t>Ansys</a:t>
            </a:r>
            <a:r>
              <a:rPr lang="en-US" dirty="0"/>
              <a:t> (conservative);</a:t>
            </a:r>
          </a:p>
          <a:p>
            <a:endParaRPr lang="en-US" dirty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73625" t="23625" r="16250" b="54326"/>
          <a:stretch/>
        </p:blipFill>
        <p:spPr>
          <a:xfrm>
            <a:off x="8472264" y="2285373"/>
            <a:ext cx="1918536" cy="1342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37918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Ongoing studies: PLAN B for TCDQ/S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1219200"/>
            <a:ext cx="8892480" cy="50901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u="sng" dirty="0"/>
              <a:t>S362-01 from Ariane Group: Thermo-mechanical results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>
              <a:sym typeface="Wingdings" panose="05000000000000000000" pitchFamily="2" charset="2"/>
            </a:endParaRP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A </a:t>
            </a:r>
            <a:r>
              <a:rPr lang="en-US" dirty="0" err="1"/>
              <a:t>CfC</a:t>
            </a:r>
            <a:r>
              <a:rPr lang="en-US" dirty="0"/>
              <a:t> 1.75 g/cc alternative!</a:t>
            </a:r>
          </a:p>
          <a:p>
            <a:r>
              <a:rPr lang="en-US" dirty="0"/>
              <a:t>Missing material data for 1.4 g/cc!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51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725" b="30228"/>
          <a:stretch/>
        </p:blipFill>
        <p:spPr>
          <a:xfrm>
            <a:off x="5951984" y="1672392"/>
            <a:ext cx="3995936" cy="294314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31875"/>
          <a:stretch/>
        </p:blipFill>
        <p:spPr>
          <a:xfrm>
            <a:off x="1631504" y="1844824"/>
            <a:ext cx="3851920" cy="25083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495603" y="4578223"/>
            <a:ext cx="52566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Tensile strength @(1500-2000°C)= 174-188 MPa</a:t>
            </a:r>
          </a:p>
          <a:p>
            <a:r>
              <a:rPr lang="en-US"/>
              <a:t>Min. </a:t>
            </a:r>
            <a:r>
              <a:rPr lang="en-US" dirty="0"/>
              <a:t>safety factor (compression dir. beam) &gt; 1.03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680564" y="1525624"/>
            <a:ext cx="248978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Preliminary results</a:t>
            </a:r>
          </a:p>
        </p:txBody>
      </p:sp>
    </p:spTree>
    <p:extLst>
      <p:ext uri="{BB962C8B-B14F-4D97-AF65-F5344CB8AC3E}">
        <p14:creationId xmlns:p14="http://schemas.microsoft.com/office/powerpoint/2010/main" val="43237531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2035D5-7037-4309-A854-4CFB79AF4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0C6621-20D2-4340-BEEB-C33A4C4DB1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061FC70-CB45-4A4E-A5F9-873E79BEB100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B0C8C7-DA47-458B-BC1F-08416DEAD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31504" y="1124745"/>
            <a:ext cx="8928992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TCDQ</a:t>
            </a:r>
            <a:r>
              <a:rPr lang="en-US" sz="1400" dirty="0"/>
              <a:t> Block #4</a:t>
            </a:r>
          </a:p>
          <a:p>
            <a:r>
              <a:rPr lang="en-US" sz="1400" dirty="0">
                <a:sym typeface="Wingdings" panose="05000000000000000000" pitchFamily="2" charset="2"/>
              </a:rPr>
              <a:t>Expected to be safe and not trigger operational issue. </a:t>
            </a:r>
          </a:p>
          <a:p>
            <a:r>
              <a:rPr lang="en-US" sz="1400" b="1" dirty="0">
                <a:sym typeface="Wingdings" panose="05000000000000000000" pitchFamily="2" charset="2"/>
              </a:rPr>
              <a:t>Shear (4 MPa) to be confirmed with CVT.</a:t>
            </a:r>
          </a:p>
          <a:p>
            <a:endParaRPr lang="en-US" sz="1400" dirty="0"/>
          </a:p>
          <a:p>
            <a:r>
              <a:rPr lang="en-US" sz="1400" b="1" dirty="0"/>
              <a:t>TCDQ</a:t>
            </a:r>
            <a:r>
              <a:rPr lang="en-US" sz="1400" dirty="0"/>
              <a:t> Block #8</a:t>
            </a:r>
          </a:p>
          <a:p>
            <a:r>
              <a:rPr lang="en-US" sz="1400" dirty="0">
                <a:sym typeface="Wingdings" panose="05000000000000000000" pitchFamily="2" charset="2"/>
              </a:rPr>
              <a:t>The most loaded. The compression in the first layer, although high, is very localized along a line and expected to be safe for operation. </a:t>
            </a:r>
            <a:r>
              <a:rPr lang="en-US" sz="1400" b="1" dirty="0">
                <a:sym typeface="Wingdings" panose="05000000000000000000" pitchFamily="2" charset="2"/>
              </a:rPr>
              <a:t>Shear is higher (6.3 MPa) to be confirmed with CVT.</a:t>
            </a:r>
          </a:p>
          <a:p>
            <a:endParaRPr lang="en-US" sz="1400" dirty="0"/>
          </a:p>
          <a:p>
            <a:r>
              <a:rPr lang="en-US" sz="1400" dirty="0"/>
              <a:t>Shear?</a:t>
            </a:r>
          </a:p>
          <a:p>
            <a:endParaRPr lang="en-US" sz="1400" dirty="0"/>
          </a:p>
          <a:p>
            <a:r>
              <a:rPr lang="en-US" sz="1400" b="1" dirty="0"/>
              <a:t>TCDS</a:t>
            </a:r>
            <a:r>
              <a:rPr lang="en-US" sz="1400" dirty="0"/>
              <a:t> </a:t>
            </a:r>
          </a:p>
          <a:p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 err="1">
                <a:sym typeface="Wingdings" panose="05000000000000000000" pitchFamily="2" charset="2"/>
              </a:rPr>
              <a:t>CfC</a:t>
            </a:r>
            <a:r>
              <a:rPr lang="en-US" sz="1400" dirty="0">
                <a:sym typeface="Wingdings" panose="05000000000000000000" pitchFamily="2" charset="2"/>
              </a:rPr>
              <a:t> Block #9: expected to be safe and not trigger operational issue. </a:t>
            </a:r>
            <a:r>
              <a:rPr lang="en-US" sz="1400" b="1" dirty="0">
                <a:sym typeface="Wingdings" panose="05000000000000000000" pitchFamily="2" charset="2"/>
              </a:rPr>
              <a:t>Shear (</a:t>
            </a:r>
            <a:r>
              <a:rPr lang="en-US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3.6 ??</a:t>
            </a:r>
            <a:r>
              <a:rPr lang="en-US" sz="1400" b="1" dirty="0">
                <a:sym typeface="Wingdings" panose="05000000000000000000" pitchFamily="2" charset="2"/>
              </a:rPr>
              <a:t>MPa) to be analyzed with CVT.</a:t>
            </a:r>
          </a:p>
          <a:p>
            <a:endParaRPr lang="en-US" sz="1400" dirty="0">
              <a:sym typeface="Wingdings" panose="05000000000000000000" pitchFamily="2" charset="2"/>
            </a:endParaRPr>
          </a:p>
          <a:p>
            <a:r>
              <a:rPr lang="en-US" sz="1400" dirty="0">
                <a:sym typeface="Wingdings" panose="05000000000000000000" pitchFamily="2" charset="2"/>
              </a:rPr>
              <a:t></a:t>
            </a:r>
            <a:r>
              <a:rPr lang="en-US" sz="1400" dirty="0"/>
              <a:t>Graphite shall break if the most conservative properties from different sources are selected.</a:t>
            </a:r>
          </a:p>
          <a:p>
            <a:endParaRPr lang="en-US" sz="1400" dirty="0"/>
          </a:p>
          <a:p>
            <a:endParaRPr lang="en-US" sz="1400" u="sng" dirty="0"/>
          </a:p>
          <a:p>
            <a:r>
              <a:rPr lang="en-US" sz="1400" u="sng" dirty="0"/>
              <a:t>Run#3</a:t>
            </a:r>
          </a:p>
          <a:p>
            <a:r>
              <a:rPr lang="en-US" sz="1400" dirty="0"/>
              <a:t>TCDS Graphite (both blocks 2 and 19) and </a:t>
            </a:r>
            <a:r>
              <a:rPr lang="en-US" sz="1400" dirty="0" err="1"/>
              <a:t>CfC</a:t>
            </a:r>
            <a:r>
              <a:rPr lang="en-US" sz="1400" dirty="0"/>
              <a:t> block #9 are expected to survive </a:t>
            </a:r>
            <a:r>
              <a:rPr lang="en-US" sz="1400" dirty="0" err="1"/>
              <a:t>fo</a:t>
            </a:r>
            <a:r>
              <a:rPr lang="en-US" sz="1400" dirty="0"/>
              <a:t> Run#3 (1.8e11ppb)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1206767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C7F287-148D-48BB-9880-1D5B1C551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CVT discussion on material properties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A5D7AC-0E45-434D-95F3-A3964DB8B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4A08A-E32E-4813-9FE4-7E38C9DCCF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53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666B4B-B985-4650-B6AB-5806409B9F0D}"/>
              </a:ext>
            </a:extLst>
          </p:cNvPr>
          <p:cNvSpPr txBox="1"/>
          <p:nvPr/>
        </p:nvSpPr>
        <p:spPr>
          <a:xfrm>
            <a:off x="2351584" y="1556793"/>
            <a:ext cx="7712454" cy="41088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en-US" dirty="0"/>
              <a:t>Interlaminar shear strength depends strongly on the density and thermal treatment:</a:t>
            </a:r>
          </a:p>
          <a:p>
            <a:pPr marL="857250" lvl="1" indent="-4000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/>
              <a:t>Low density at 1.6 g/cc </a:t>
            </a:r>
            <a:r>
              <a:rPr lang="en-US" dirty="0">
                <a:sym typeface="Wingdings" panose="05000000000000000000" pitchFamily="2" charset="2"/>
              </a:rPr>
              <a:t>20-22 MPa</a:t>
            </a:r>
          </a:p>
          <a:p>
            <a:pPr marL="857250" lvl="1" indent="-4000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High density above 1.75 g/cc  35-40 MPa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en-US" dirty="0">
                <a:sym typeface="Wingdings" panose="05000000000000000000" pitchFamily="2" charset="2"/>
              </a:rPr>
              <a:t>The supplied batches in 2012 were thermally treated:</a:t>
            </a:r>
          </a:p>
          <a:p>
            <a:pPr marL="857250" lvl="1" indent="-4000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Low density at about 2000°C</a:t>
            </a:r>
          </a:p>
          <a:p>
            <a:pPr marL="857250" lvl="1" indent="-4000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US" dirty="0">
                <a:sym typeface="Wingdings" panose="05000000000000000000" pitchFamily="2" charset="2"/>
              </a:rPr>
              <a:t>High density at about 2400-2500°C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en-US" dirty="0">
                <a:sym typeface="Wingdings" panose="05000000000000000000" pitchFamily="2" charset="2"/>
              </a:rPr>
              <a:t>There is not information about previous batches</a:t>
            </a:r>
          </a:p>
          <a:p>
            <a:pPr marL="400050" indent="-400050">
              <a:lnSpc>
                <a:spcPct val="150000"/>
              </a:lnSpc>
              <a:buFont typeface="+mj-lt"/>
              <a:buAutoNum type="romanUcPeriod"/>
            </a:pPr>
            <a:r>
              <a:rPr lang="en-US" dirty="0">
                <a:sym typeface="Wingdings" panose="05000000000000000000" pitchFamily="2" charset="2"/>
              </a:rPr>
              <a:t>Reduction of the ILS about 20% when thermally treated above 2200°C</a:t>
            </a:r>
            <a:endParaRPr lang="en-US" dirty="0"/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4415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A6433-C200-48C7-863B-FD3D8BCFD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363" y="236768"/>
            <a:ext cx="11199402" cy="715840"/>
          </a:xfrm>
        </p:spPr>
        <p:txBody>
          <a:bodyPr vert="horz" lIns="45720" rIns="45720" anchor="ctr">
            <a:normAutofit/>
          </a:bodyPr>
          <a:lstStyle/>
          <a:p>
            <a:r>
              <a:rPr lang="en-GB" dirty="0"/>
              <a:t>TCDS Energy deposition (single MKD module pre-fire)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9D2322-FF7D-45AD-933E-E861F1DB4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6BDDA6-ECDE-442B-AD9D-B2DB0897C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6</a:t>
            </a:fld>
            <a:endParaRPr lang="en-US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323D729-30FC-4792-B598-EAD53AB3A263}"/>
              </a:ext>
            </a:extLst>
          </p:cNvPr>
          <p:cNvGrpSpPr/>
          <p:nvPr/>
        </p:nvGrpSpPr>
        <p:grpSpPr>
          <a:xfrm>
            <a:off x="191344" y="2807722"/>
            <a:ext cx="8438727" cy="3692268"/>
            <a:chOff x="976461" y="2273060"/>
            <a:chExt cx="7302068" cy="415812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7F55F8E-00B3-41A9-BD35-5EBD102FE3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6461" y="2273060"/>
              <a:ext cx="7302068" cy="415812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4282DFB-454F-4106-8088-426B44E02CFF}"/>
                </a:ext>
              </a:extLst>
            </p:cNvPr>
            <p:cNvSpPr txBox="1"/>
            <p:nvPr/>
          </p:nvSpPr>
          <p:spPr>
            <a:xfrm>
              <a:off x="2657613" y="5423619"/>
              <a:ext cx="464165" cy="87499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err="1">
                  <a:solidFill>
                    <a:srgbClr val="FF0000"/>
                  </a:solidFill>
                </a:rPr>
                <a:t>CfC</a:t>
              </a:r>
              <a:r>
                <a:rPr lang="en-US" sz="800" dirty="0">
                  <a:solidFill>
                    <a:srgbClr val="FF0000"/>
                  </a:solidFill>
                </a:rPr>
                <a:t> (1.75) g/cm³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9487254-6FB7-494F-A8A5-DFDE7510810B}"/>
                </a:ext>
              </a:extLst>
            </p:cNvPr>
            <p:cNvSpPr txBox="1"/>
            <p:nvPr/>
          </p:nvSpPr>
          <p:spPr>
            <a:xfrm>
              <a:off x="5230411" y="2660375"/>
              <a:ext cx="841762" cy="2426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err="1">
                  <a:solidFill>
                    <a:srgbClr val="FF0000"/>
                  </a:solidFill>
                </a:rPr>
                <a:t>CfC</a:t>
              </a:r>
              <a:r>
                <a:rPr lang="en-US" sz="800" dirty="0">
                  <a:solidFill>
                    <a:srgbClr val="FF0000"/>
                  </a:solidFill>
                </a:rPr>
                <a:t> (1.75) g/cm³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E4A3819-6654-440C-9FF7-EA5A0BDD7A43}"/>
                </a:ext>
              </a:extLst>
            </p:cNvPr>
            <p:cNvCxnSpPr/>
            <p:nvPr/>
          </p:nvCxnSpPr>
          <p:spPr>
            <a:xfrm>
              <a:off x="2650180" y="3295039"/>
              <a:ext cx="7434" cy="1548000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A0ED200-0FBB-48DC-BEE4-E79572B5CACE}"/>
                </a:ext>
              </a:extLst>
            </p:cNvPr>
            <p:cNvCxnSpPr>
              <a:endCxn id="12" idx="0"/>
            </p:cNvCxnSpPr>
            <p:nvPr/>
          </p:nvCxnSpPr>
          <p:spPr>
            <a:xfrm>
              <a:off x="3121095" y="3079595"/>
              <a:ext cx="685" cy="2867997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7EC57E63-D701-4EDE-ADFD-DFC94D4C7300}"/>
                </a:ext>
              </a:extLst>
            </p:cNvPr>
            <p:cNvSpPr txBox="1"/>
            <p:nvPr/>
          </p:nvSpPr>
          <p:spPr>
            <a:xfrm>
              <a:off x="2165677" y="3079595"/>
              <a:ext cx="575684" cy="418474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rgbClr val="FF0000"/>
                  </a:solidFill>
                </a:rPr>
                <a:t>Block 2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C489F6A-04ED-4AF5-8DAC-9FEDE5E8DE0E}"/>
                </a:ext>
              </a:extLst>
            </p:cNvPr>
            <p:cNvSpPr txBox="1"/>
            <p:nvPr/>
          </p:nvSpPr>
          <p:spPr>
            <a:xfrm>
              <a:off x="2840210" y="5947593"/>
              <a:ext cx="563137" cy="418474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rgbClr val="FF0000"/>
                  </a:solidFill>
                </a:rPr>
                <a:t>Block 4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4239083-D918-47A8-8A54-9EB169147A2D}"/>
                </a:ext>
              </a:extLst>
            </p:cNvPr>
            <p:cNvSpPr txBox="1"/>
            <p:nvPr/>
          </p:nvSpPr>
          <p:spPr>
            <a:xfrm>
              <a:off x="7189158" y="3615771"/>
              <a:ext cx="575684" cy="418474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rgbClr val="FF0000"/>
                  </a:solidFill>
                </a:rPr>
                <a:t>Block 23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C37F90B-483C-49A3-A885-FB7009F2A147}"/>
                </a:ext>
              </a:extLst>
            </p:cNvPr>
            <p:cNvSpPr txBox="1"/>
            <p:nvPr/>
          </p:nvSpPr>
          <p:spPr>
            <a:xfrm>
              <a:off x="3621559" y="2473903"/>
              <a:ext cx="575684" cy="418474"/>
            </a:xfrm>
            <a:prstGeom prst="rect">
              <a:avLst/>
            </a:prstGeom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sz="800" dirty="0">
                  <a:solidFill>
                    <a:srgbClr val="FF0000"/>
                  </a:solidFill>
                </a:rPr>
                <a:t>Block 9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06BFB09-F15E-4FD9-83D6-3E97CB2279F9}"/>
                </a:ext>
              </a:extLst>
            </p:cNvPr>
            <p:cNvCxnSpPr/>
            <p:nvPr/>
          </p:nvCxnSpPr>
          <p:spPr>
            <a:xfrm>
              <a:off x="7476139" y="3831214"/>
              <a:ext cx="7434" cy="648000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858651F-2553-4818-9A7D-4ACE5747ED0C}"/>
                </a:ext>
              </a:extLst>
            </p:cNvPr>
            <p:cNvCxnSpPr/>
            <p:nvPr/>
          </p:nvCxnSpPr>
          <p:spPr>
            <a:xfrm>
              <a:off x="3931453" y="2689347"/>
              <a:ext cx="7434" cy="288000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DA4780B-AA54-4ACD-ADA1-08054B3F44BC}"/>
                </a:ext>
              </a:extLst>
            </p:cNvPr>
            <p:cNvSpPr txBox="1"/>
            <p:nvPr/>
          </p:nvSpPr>
          <p:spPr>
            <a:xfrm flipH="1">
              <a:off x="3147936" y="5583653"/>
              <a:ext cx="1581901" cy="24262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800" dirty="0" err="1">
                  <a:solidFill>
                    <a:srgbClr val="FF0000"/>
                  </a:solidFill>
                </a:rPr>
                <a:t>CfC</a:t>
              </a:r>
              <a:r>
                <a:rPr lang="en-US" sz="800" dirty="0">
                  <a:solidFill>
                    <a:srgbClr val="FF0000"/>
                  </a:solidFill>
                </a:rPr>
                <a:t> (1.4) g/cm³</a:t>
              </a:r>
            </a:p>
          </p:txBody>
        </p:sp>
      </p:grp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B363A4BE-91AC-41F4-80A3-524044520B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4575360"/>
              </p:ext>
            </p:extLst>
          </p:nvPr>
        </p:nvGraphicFramePr>
        <p:xfrm>
          <a:off x="556735" y="1081337"/>
          <a:ext cx="3049824" cy="1615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4915">
                  <a:extLst>
                    <a:ext uri="{9D8B030D-6E8A-4147-A177-3AD203B41FA5}">
                      <a16:colId xmlns:a16="http://schemas.microsoft.com/office/drawing/2014/main" val="677755887"/>
                    </a:ext>
                  </a:extLst>
                </a:gridCol>
                <a:gridCol w="1294909">
                  <a:extLst>
                    <a:ext uri="{9D8B030D-6E8A-4147-A177-3AD203B41FA5}">
                      <a16:colId xmlns:a16="http://schemas.microsoft.com/office/drawing/2014/main" val="3177203195"/>
                    </a:ext>
                  </a:extLst>
                </a:gridCol>
              </a:tblGrid>
              <a:tr h="214989">
                <a:tc>
                  <a:txBody>
                    <a:bodyPr/>
                    <a:lstStyle/>
                    <a:p>
                      <a:r>
                        <a:rPr lang="en-US" sz="1000" dirty="0"/>
                        <a:t>Parameters</a:t>
                      </a:r>
                      <a:endParaRPr lang="en-GB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HL-LHC25ns</a:t>
                      </a:r>
                      <a:endParaRPr lang="en-GB" sz="1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710370"/>
                  </a:ext>
                </a:extLst>
              </a:tr>
              <a:tr h="20155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Bunch</a:t>
                      </a:r>
                      <a:r>
                        <a:rPr lang="en-US" sz="900" baseline="0" dirty="0"/>
                        <a:t> intensity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2.3e11</a:t>
                      </a:r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3035643"/>
                  </a:ext>
                </a:extLst>
              </a:tr>
              <a:tr h="20155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Number of bunches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65</a:t>
                      </a:r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2287679"/>
                  </a:ext>
                </a:extLst>
              </a:tr>
              <a:tr h="20155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Total pulse intensity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1.5e13</a:t>
                      </a:r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38679809"/>
                  </a:ext>
                </a:extLst>
              </a:tr>
              <a:tr h="20155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Beam energy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/>
                        <a:t>7 </a:t>
                      </a:r>
                      <a:r>
                        <a:rPr lang="en-US" sz="900" b="1" dirty="0" err="1"/>
                        <a:t>TeV</a:t>
                      </a:r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770917"/>
                  </a:ext>
                </a:extLst>
              </a:tr>
              <a:tr h="20155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Pulse length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/>
                        <a:t>1.1 </a:t>
                      </a:r>
                      <a:r>
                        <a:rPr lang="en-GB" sz="9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µs</a:t>
                      </a:r>
                      <a:endParaRPr lang="en-US" sz="9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53838888"/>
                  </a:ext>
                </a:extLst>
              </a:tr>
              <a:tr h="201552">
                <a:tc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Beam emittance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/>
                        <a:t>2.1 </a:t>
                      </a:r>
                      <a:r>
                        <a:rPr lang="en-GB" sz="900" b="1" dirty="0">
                          <a:effectLst/>
                          <a:latin typeface="+mn-lt"/>
                          <a:ea typeface="+mn-ea"/>
                          <a:cs typeface="+mn-cs"/>
                        </a:rPr>
                        <a:t>µm</a:t>
                      </a:r>
                      <a:endParaRPr lang="en-US" sz="900" b="1" dirty="0"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697651"/>
                  </a:ext>
                </a:extLst>
              </a:tr>
            </a:tbl>
          </a:graphicData>
        </a:graphic>
      </p:graphicFrame>
      <p:grpSp>
        <p:nvGrpSpPr>
          <p:cNvPr id="28" name="Group 27">
            <a:extLst>
              <a:ext uri="{FF2B5EF4-FFF2-40B4-BE49-F238E27FC236}">
                <a16:creationId xmlns:a16="http://schemas.microsoft.com/office/drawing/2014/main" id="{1F379440-DF8E-4100-A58B-2ABA12AAEF6D}"/>
              </a:ext>
            </a:extLst>
          </p:cNvPr>
          <p:cNvGrpSpPr/>
          <p:nvPr/>
        </p:nvGrpSpPr>
        <p:grpSpPr>
          <a:xfrm>
            <a:off x="4177893" y="1063553"/>
            <a:ext cx="7717057" cy="1639607"/>
            <a:chOff x="3634722" y="737379"/>
            <a:chExt cx="4496522" cy="1504363"/>
          </a:xfrm>
        </p:grpSpPr>
        <p:sp>
          <p:nvSpPr>
            <p:cNvPr id="20" name="Right Arrow 18">
              <a:extLst>
                <a:ext uri="{FF2B5EF4-FFF2-40B4-BE49-F238E27FC236}">
                  <a16:creationId xmlns:a16="http://schemas.microsoft.com/office/drawing/2014/main" id="{C6AD79DB-7689-4BB2-B34F-7411BEA7F1CA}"/>
                </a:ext>
              </a:extLst>
            </p:cNvPr>
            <p:cNvSpPr/>
            <p:nvPr/>
          </p:nvSpPr>
          <p:spPr>
            <a:xfrm rot="21073867">
              <a:off x="3634722" y="2001372"/>
              <a:ext cx="485725" cy="24037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>
                  <a:solidFill>
                    <a:schemeClr val="bg1"/>
                  </a:solidFill>
                </a:rPr>
                <a:t>Beam</a:t>
              </a:r>
            </a:p>
          </p:txBody>
        </p:sp>
        <p:pic>
          <p:nvPicPr>
            <p:cNvPr id="21" name="Picture 20" descr="Description Singapore Road Signs - Warning Sign - Other Dangers.svg">
              <a:extLst>
                <a:ext uri="{FF2B5EF4-FFF2-40B4-BE49-F238E27FC236}">
                  <a16:creationId xmlns:a16="http://schemas.microsoft.com/office/drawing/2014/main" id="{24DF5738-3636-4507-B3E6-2C70985D31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77614" y="1511746"/>
              <a:ext cx="416169" cy="365472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A189B68-AF89-4B79-80EA-0F4909FF43C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602"/>
            <a:stretch/>
          </p:blipFill>
          <p:spPr>
            <a:xfrm>
              <a:off x="4142266" y="737379"/>
              <a:ext cx="3848415" cy="1298635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408B48E-7178-476A-A9CA-357ECEFC9CBD}"/>
                </a:ext>
              </a:extLst>
            </p:cNvPr>
            <p:cNvSpPr txBox="1"/>
            <p:nvPr/>
          </p:nvSpPr>
          <p:spPr>
            <a:xfrm rot="20946516">
              <a:off x="4707741" y="1812638"/>
              <a:ext cx="58876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/>
                <a:t>Block 4</a:t>
              </a:r>
              <a:endParaRPr lang="en-GB" sz="500" b="1" dirty="0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07C4576-68DD-4F56-8E1A-4BBC21E55D91}"/>
                </a:ext>
              </a:extLst>
            </p:cNvPr>
            <p:cNvSpPr txBox="1"/>
            <p:nvPr/>
          </p:nvSpPr>
          <p:spPr>
            <a:xfrm rot="20946516">
              <a:off x="5542647" y="1453150"/>
              <a:ext cx="58876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/>
                <a:t>Block 9</a:t>
              </a:r>
              <a:endParaRPr lang="en-GB" sz="500" b="1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35BC9C6-232A-4A2F-9F37-53EE5CFECBC4}"/>
                </a:ext>
              </a:extLst>
            </p:cNvPr>
            <p:cNvSpPr txBox="1"/>
            <p:nvPr/>
          </p:nvSpPr>
          <p:spPr>
            <a:xfrm rot="20946516">
              <a:off x="7108625" y="1302059"/>
              <a:ext cx="58876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/>
                <a:t>Block 19</a:t>
              </a:r>
              <a:endParaRPr lang="en-GB" sz="500" b="1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DF365EE-EDF1-4544-9502-7EFA5B656A80}"/>
                </a:ext>
              </a:extLst>
            </p:cNvPr>
            <p:cNvSpPr txBox="1"/>
            <p:nvPr/>
          </p:nvSpPr>
          <p:spPr>
            <a:xfrm rot="20946516">
              <a:off x="7542480" y="1222359"/>
              <a:ext cx="588764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b="1" dirty="0"/>
                <a:t>Block 23</a:t>
              </a:r>
              <a:endParaRPr lang="en-GB" sz="500" b="1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084C1699-5448-448E-8C57-9F90F59E1FBB}"/>
              </a:ext>
            </a:extLst>
          </p:cNvPr>
          <p:cNvSpPr txBox="1"/>
          <p:nvPr/>
        </p:nvSpPr>
        <p:spPr>
          <a:xfrm flipH="1">
            <a:off x="6546235" y="3112692"/>
            <a:ext cx="8248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Graphite (1.77 g/cm³)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045227-DB0F-4BE1-B190-B7DF24C8D3D9}"/>
              </a:ext>
            </a:extLst>
          </p:cNvPr>
          <p:cNvSpPr txBox="1"/>
          <p:nvPr/>
        </p:nvSpPr>
        <p:spPr>
          <a:xfrm>
            <a:off x="8760296" y="3802206"/>
            <a:ext cx="333202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Failure scenario: </a:t>
            </a:r>
            <a:r>
              <a:rPr lang="en-US" sz="1200" b="1" dirty="0">
                <a:solidFill>
                  <a:srgbClr val="002060"/>
                </a:solidFill>
              </a:rPr>
              <a:t>Erratic extraction of the kickers </a:t>
            </a:r>
            <a:r>
              <a:rPr lang="en-US" sz="900" dirty="0">
                <a:solidFill>
                  <a:srgbClr val="002060"/>
                </a:solidFill>
              </a:rPr>
              <a:t>(not firing synchronous with abortion gap) </a:t>
            </a:r>
          </a:p>
          <a:p>
            <a:r>
              <a:rPr lang="en-US" sz="1400" dirty="0">
                <a:solidFill>
                  <a:srgbClr val="002060"/>
                </a:solidFill>
                <a:sym typeface="Wingdings" panose="05000000000000000000" pitchFamily="2" charset="2"/>
              </a:rPr>
              <a:t></a:t>
            </a:r>
            <a:r>
              <a:rPr lang="en-US" sz="1200" dirty="0">
                <a:solidFill>
                  <a:srgbClr val="002060"/>
                </a:solidFill>
                <a:sym typeface="Wingdings" panose="05000000000000000000" pitchFamily="2" charset="2"/>
              </a:rPr>
              <a:t> Bunches are kicked with partial strength</a:t>
            </a:r>
            <a:br>
              <a:rPr lang="en-US" sz="1200" dirty="0">
                <a:solidFill>
                  <a:srgbClr val="002060"/>
                </a:solidFill>
                <a:sym typeface="Wingdings" panose="05000000000000000000" pitchFamily="2" charset="2"/>
              </a:rPr>
            </a:br>
            <a:r>
              <a:rPr lang="en-US" sz="1400" dirty="0">
                <a:solidFill>
                  <a:srgbClr val="002060"/>
                </a:solidFill>
                <a:sym typeface="Wingdings" panose="05000000000000000000" pitchFamily="2" charset="2"/>
              </a:rPr>
              <a:t> </a:t>
            </a:r>
            <a:r>
              <a:rPr lang="en-US" sz="1200" dirty="0">
                <a:solidFill>
                  <a:srgbClr val="002060"/>
                </a:solidFill>
                <a:sym typeface="Wingdings" panose="05000000000000000000" pitchFamily="2" charset="2"/>
              </a:rPr>
              <a:t>These bunches are swept across aperture </a:t>
            </a:r>
            <a:br>
              <a:rPr lang="en-US" sz="1200" dirty="0">
                <a:solidFill>
                  <a:srgbClr val="002060"/>
                </a:solidFill>
                <a:sym typeface="Wingdings" panose="05000000000000000000" pitchFamily="2" charset="2"/>
              </a:rPr>
            </a:br>
            <a:r>
              <a:rPr lang="en-US" sz="1200" dirty="0">
                <a:solidFill>
                  <a:srgbClr val="002060"/>
                </a:solidFill>
                <a:sym typeface="Wingdings" panose="05000000000000000000" pitchFamily="2" charset="2"/>
              </a:rPr>
              <a:t>(intercepted by TCDQ and TCDS) </a:t>
            </a:r>
          </a:p>
          <a:p>
            <a:br>
              <a:rPr lang="en-GB" sz="1400" dirty="0">
                <a:solidFill>
                  <a:srgbClr val="002060"/>
                </a:solidFill>
              </a:rPr>
            </a:br>
            <a:r>
              <a:rPr lang="en-GB" sz="1200" dirty="0">
                <a:solidFill>
                  <a:srgbClr val="002060"/>
                </a:solidFill>
              </a:rPr>
              <a:t>Less important on TCDS the type of failure due to it being further away from beam</a:t>
            </a:r>
            <a:endParaRPr lang="en-GB" sz="1400" dirty="0">
              <a:solidFill>
                <a:srgbClr val="002060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43DC7A6-E1D3-4CAF-9B21-98D5802E66CD}"/>
              </a:ext>
            </a:extLst>
          </p:cNvPr>
          <p:cNvSpPr txBox="1"/>
          <p:nvPr/>
        </p:nvSpPr>
        <p:spPr>
          <a:xfrm>
            <a:off x="6452425" y="3996713"/>
            <a:ext cx="665296" cy="21544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rgbClr val="FF0000"/>
                </a:solidFill>
              </a:rPr>
              <a:t>Block 19</a:t>
            </a:r>
          </a:p>
        </p:txBody>
      </p:sp>
    </p:spTree>
    <p:extLst>
      <p:ext uri="{BB962C8B-B14F-4D97-AF65-F5344CB8AC3E}">
        <p14:creationId xmlns:p14="http://schemas.microsoft.com/office/powerpoint/2010/main" val="3765012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 vert="horz" lIns="45720" rIns="45720" anchor="ctr">
            <a:normAutofit/>
          </a:bodyPr>
          <a:lstStyle/>
          <a:p>
            <a:r>
              <a:rPr lang="en-GB"/>
              <a:t>TCDQ description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4523656" y="309201"/>
            <a:ext cx="766834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A 10.4 m long 3-tank system, on a mobile support girder, with 9 m absorber length installed at ~12.5 m in front of the Q4 magnet. Each tank consists of 12 absorber blocks, made of carbon fibre reinforced carbon (CFC), having a density of 1.75 or 1.4 g/cm</a:t>
            </a:r>
            <a:r>
              <a:rPr lang="en-GB" sz="1400" baseline="30000" dirty="0"/>
              <a:t>3</a:t>
            </a:r>
            <a:r>
              <a:rPr lang="en-GB" sz="1400" dirty="0"/>
              <a:t>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E07CF71-C1D0-4F55-8E62-B3D3D184EC99}"/>
              </a:ext>
            </a:extLst>
          </p:cNvPr>
          <p:cNvGrpSpPr/>
          <p:nvPr/>
        </p:nvGrpSpPr>
        <p:grpSpPr>
          <a:xfrm>
            <a:off x="1388723" y="1189596"/>
            <a:ext cx="9287999" cy="2018047"/>
            <a:chOff x="1388723" y="1189596"/>
            <a:chExt cx="9287999" cy="201804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594" t="29000" r="2413" b="6425"/>
            <a:stretch/>
          </p:blipFill>
          <p:spPr>
            <a:xfrm>
              <a:off x="1388723" y="1189596"/>
              <a:ext cx="3888432" cy="2018047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601309" y="1205542"/>
              <a:ext cx="5057564" cy="116711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19158" y="2439621"/>
              <a:ext cx="5057564" cy="738664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8723" y="3310549"/>
            <a:ext cx="1913501" cy="1486604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302224" y="3334764"/>
            <a:ext cx="17136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dirty="0"/>
              <a:t>Cross-section of the TCDQ structure showing the graphite (left) and CFC (right) absorber blocks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423756" y="3797821"/>
            <a:ext cx="58681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ts val="600"/>
              </a:spcBef>
              <a:spcAft>
                <a:spcPts val="600"/>
              </a:spcAft>
            </a:pP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36 blocks of 250 mm of carbon composite (CFC) with different densities:</a:t>
            </a:r>
          </a:p>
          <a:p>
            <a:pPr marL="1200150" lvl="2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4 blocks of high-density CFC (1.75 g/cm</a:t>
            </a:r>
            <a:r>
              <a:rPr lang="en-US" baseline="30000" dirty="0"/>
              <a:t>3</a:t>
            </a:r>
            <a:r>
              <a:rPr lang="en-US" dirty="0"/>
              <a:t>)</a:t>
            </a:r>
          </a:p>
          <a:p>
            <a:pPr marL="1200150" lvl="2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16 blocks of low-density CFC (1.4 g/cm</a:t>
            </a:r>
            <a:r>
              <a:rPr lang="en-US" baseline="30000" dirty="0"/>
              <a:t>3</a:t>
            </a:r>
            <a:r>
              <a:rPr lang="en-US" dirty="0"/>
              <a:t>)</a:t>
            </a:r>
          </a:p>
          <a:p>
            <a:pPr marL="1200150" lvl="2" indent="-285750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16 blocks of high-density CFC (1.75 g/cm</a:t>
            </a:r>
            <a:r>
              <a:rPr lang="en-US" baseline="30000" dirty="0"/>
              <a:t>3</a:t>
            </a:r>
            <a:r>
              <a:rPr lang="en-US" dirty="0"/>
              <a:t>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88993" y="4868473"/>
            <a:ext cx="1913231" cy="1299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746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37FB7-3C6E-4DC4-BB61-4E9C9DD11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TCDQ Energy density deposition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55B8E4-16E7-4BBF-9FE9-3992ED9EE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0B0381-81E6-4F08-8F90-ACA2F5D9F598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94791-1222-405B-984B-1D7CCB38F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8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5097ED1-518E-4D6A-9577-994335E17C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8706915"/>
              </p:ext>
            </p:extLst>
          </p:nvPr>
        </p:nvGraphicFramePr>
        <p:xfrm>
          <a:off x="353241" y="1195162"/>
          <a:ext cx="2790432" cy="1260858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1378552">
                  <a:extLst>
                    <a:ext uri="{9D8B030D-6E8A-4147-A177-3AD203B41FA5}">
                      <a16:colId xmlns:a16="http://schemas.microsoft.com/office/drawing/2014/main" val="3699423026"/>
                    </a:ext>
                  </a:extLst>
                </a:gridCol>
                <a:gridCol w="1411880">
                  <a:extLst>
                    <a:ext uri="{9D8B030D-6E8A-4147-A177-3AD203B41FA5}">
                      <a16:colId xmlns:a16="http://schemas.microsoft.com/office/drawing/2014/main" val="1943939157"/>
                    </a:ext>
                  </a:extLst>
                </a:gridCol>
              </a:tblGrid>
              <a:tr h="146224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effectLst/>
                        </a:rPr>
                        <a:t>Beam Parameters</a:t>
                      </a:r>
                      <a:endParaRPr lang="en-US" sz="1000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000" kern="1200" dirty="0">
                          <a:effectLst/>
                        </a:rPr>
                        <a:t>HL-LHC25ns</a:t>
                      </a:r>
                      <a:endParaRPr lang="en-US" sz="1000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61571892"/>
                  </a:ext>
                </a:extLst>
              </a:tr>
              <a:tr h="189372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kern="1200" dirty="0">
                          <a:effectLst/>
                        </a:rPr>
                        <a:t>Bunch  Intensity</a:t>
                      </a:r>
                      <a:endParaRPr lang="en-US" sz="900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1200" dirty="0">
                          <a:effectLst/>
                        </a:rPr>
                        <a:t>2.3E11 </a:t>
                      </a:r>
                      <a:endParaRPr lang="en-US" sz="900" b="1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766908689"/>
                  </a:ext>
                </a:extLst>
              </a:tr>
              <a:tr h="202157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kern="1200" dirty="0">
                          <a:effectLst/>
                        </a:rPr>
                        <a:t>Number of bunches</a:t>
                      </a:r>
                      <a:endParaRPr lang="en-US" sz="900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1200" dirty="0">
                          <a:effectLst/>
                        </a:rPr>
                        <a:t>50</a:t>
                      </a:r>
                      <a:endParaRPr lang="en-US" sz="900" b="1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74534793"/>
                  </a:ext>
                </a:extLst>
              </a:tr>
              <a:tr h="19976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kern="1200" dirty="0">
                          <a:effectLst/>
                        </a:rPr>
                        <a:t>Beam energy</a:t>
                      </a:r>
                      <a:endParaRPr lang="en-US" sz="900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1200" dirty="0">
                          <a:effectLst/>
                        </a:rPr>
                        <a:t>7 TeV</a:t>
                      </a:r>
                      <a:endParaRPr lang="en-US" sz="900" b="1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5039735"/>
                  </a:ext>
                </a:extLst>
              </a:tr>
              <a:tr h="249700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kern="1200" dirty="0">
                          <a:effectLst/>
                        </a:rPr>
                        <a:t>Pulse length</a:t>
                      </a:r>
                      <a:endParaRPr lang="en-US" sz="900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900" b="1" kern="1200" dirty="0">
                          <a:effectLst/>
                        </a:rPr>
                        <a:t>950ns</a:t>
                      </a:r>
                      <a:endParaRPr lang="en-US" sz="900" b="1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63105949"/>
                  </a:ext>
                </a:extLst>
              </a:tr>
              <a:tr h="238513">
                <a:tc>
                  <a:txBody>
                    <a:bodyPr/>
                    <a:lstStyle/>
                    <a:p>
                      <a:pPr marL="0" marR="0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 kern="1200" dirty="0">
                          <a:effectLst/>
                        </a:rPr>
                        <a:t>Beam emittance</a:t>
                      </a:r>
                      <a:endParaRPr lang="en-US" sz="900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900" b="1" kern="1200" dirty="0">
                          <a:effectLst/>
                        </a:rPr>
                        <a:t>2.1 µm</a:t>
                      </a:r>
                      <a:endParaRPr lang="en-US" sz="900" b="1" dirty="0">
                        <a:effectLst/>
                        <a:latin typeface="Palatino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9494874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2FF52C1-050F-42A4-BCFC-565D53165015}"/>
              </a:ext>
            </a:extLst>
          </p:cNvPr>
          <p:cNvSpPr txBox="1"/>
          <p:nvPr/>
        </p:nvSpPr>
        <p:spPr>
          <a:xfrm>
            <a:off x="730469" y="2414086"/>
            <a:ext cx="18517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Table 1. Beam parameters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A3DE2F4-E171-400F-A4C4-75D26D5FEA08}"/>
              </a:ext>
            </a:extLst>
          </p:cNvPr>
          <p:cNvGrpSpPr/>
          <p:nvPr/>
        </p:nvGrpSpPr>
        <p:grpSpPr>
          <a:xfrm>
            <a:off x="4141368" y="1085379"/>
            <a:ext cx="5880714" cy="2584073"/>
            <a:chOff x="4141368" y="1101310"/>
            <a:chExt cx="5880714" cy="258407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9C8CD6D-B753-4F98-A605-B93E021290D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61442" y="1101310"/>
              <a:ext cx="5760640" cy="2448212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249D705-D7FA-4A82-B4FF-1526301F77BD}"/>
                </a:ext>
              </a:extLst>
            </p:cNvPr>
            <p:cNvSpPr txBox="1"/>
            <p:nvPr/>
          </p:nvSpPr>
          <p:spPr>
            <a:xfrm>
              <a:off x="5033994" y="3423773"/>
              <a:ext cx="42354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/>
                <a:t>Fig. 1. Energy deposition distribution [2] Courtesy of M. I Frankl. </a:t>
              </a:r>
            </a:p>
          </p:txBody>
        </p:sp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D2AC9D53-ADBB-448D-A414-37EF4377A7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08171" y="1929701"/>
              <a:ext cx="611765" cy="90596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62C997D-0C36-475F-B9F5-109FA4D83813}"/>
                </a:ext>
              </a:extLst>
            </p:cNvPr>
            <p:cNvSpPr txBox="1"/>
            <p:nvPr/>
          </p:nvSpPr>
          <p:spPr>
            <a:xfrm>
              <a:off x="4141368" y="2771268"/>
              <a:ext cx="12017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CFC Block 4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C7CA56A-372E-4316-817E-147AEA23B6F3}"/>
                </a:ext>
              </a:extLst>
            </p:cNvPr>
            <p:cNvSpPr txBox="1"/>
            <p:nvPr/>
          </p:nvSpPr>
          <p:spPr>
            <a:xfrm>
              <a:off x="5824134" y="2623781"/>
              <a:ext cx="12017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CFC Block 8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8C96F0EF-1636-4E4E-AB24-361F754CFA0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00784" y="1896260"/>
              <a:ext cx="386770" cy="76201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C4FF2DAB-7917-4C21-B904-6FE20C90CCD8}"/>
              </a:ext>
            </a:extLst>
          </p:cNvPr>
          <p:cNvSpPr/>
          <p:nvPr/>
        </p:nvSpPr>
        <p:spPr>
          <a:xfrm>
            <a:off x="-67477" y="5208137"/>
            <a:ext cx="528153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The TCDQ gap affects the energy deposition.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From the mechanical point of view, the 4</a:t>
            </a:r>
            <a:r>
              <a:rPr lang="en-US" sz="1200" baseline="30000" dirty="0"/>
              <a:t>th</a:t>
            </a:r>
            <a:r>
              <a:rPr lang="en-US" sz="1200" dirty="0"/>
              <a:t> and 8</a:t>
            </a:r>
            <a:r>
              <a:rPr lang="en-US" sz="1200" baseline="30000" dirty="0"/>
              <a:t>th</a:t>
            </a:r>
            <a:r>
              <a:rPr lang="en-US" sz="1200" dirty="0"/>
              <a:t> blocks (high- and low-density CFC blocks, respectively) are the most affected.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64FE3E9-8A65-4C93-BD13-74CD0DD3AA5D}"/>
              </a:ext>
            </a:extLst>
          </p:cNvPr>
          <p:cNvSpPr txBox="1"/>
          <p:nvPr/>
        </p:nvSpPr>
        <p:spPr>
          <a:xfrm>
            <a:off x="-23888" y="6008356"/>
            <a:ext cx="982493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/>
              <a:t>[2] A. Lechner, C. Bracco, M. Calviani, S. Gilardoni, C. Di Paolo, M. Fraser, M. Frankl, B. Goddard, F.X Nuiry, A. Perillo Marcone, T. Polzin, C. Wiesner , </a:t>
            </a:r>
            <a:r>
              <a:rPr lang="en-US" sz="600" i="1" dirty="0"/>
              <a:t>Run III limitations TCDQ, TCDS, TDE (related to beam impact)</a:t>
            </a:r>
            <a:r>
              <a:rPr lang="en-US" sz="600" dirty="0"/>
              <a:t>, CERN indico</a:t>
            </a:r>
          </a:p>
          <a:p>
            <a:r>
              <a:rPr lang="en-US" sz="600" dirty="0"/>
              <a:t>[3] A. Lechner, M. Atanasov, C. Bracco, J. Borburgh, M. Calviani, C. Di Paolo, M. Fraser, M. Frankl, B. Goddard, A. Perillo Marcone, C. Wiesner, W. Weterings , </a:t>
            </a:r>
            <a:r>
              <a:rPr lang="en-US" sz="600" i="1" dirty="0"/>
              <a:t>Energy deposition and thermo-mechanical studies for IR6 protection devices and downstream magnets/septa</a:t>
            </a:r>
            <a:r>
              <a:rPr lang="en-US" sz="600" dirty="0"/>
              <a:t>, CERN indico</a:t>
            </a:r>
          </a:p>
          <a:p>
            <a:endParaRPr lang="en-US" sz="500" dirty="0"/>
          </a:p>
          <a:p>
            <a:endParaRPr lang="en-US" sz="500" dirty="0"/>
          </a:p>
          <a:p>
            <a:endParaRPr lang="en-US" sz="5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DE96091-7AFC-46B5-9702-2D1F24D475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94917" y="1123058"/>
            <a:ext cx="1827748" cy="2311508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9DE8AB9C-9DC2-45F4-98FA-9599FB744745}"/>
              </a:ext>
            </a:extLst>
          </p:cNvPr>
          <p:cNvGrpSpPr/>
          <p:nvPr/>
        </p:nvGrpSpPr>
        <p:grpSpPr>
          <a:xfrm>
            <a:off x="5411627" y="3728661"/>
            <a:ext cx="6246333" cy="2322802"/>
            <a:chOff x="5703575" y="3808009"/>
            <a:chExt cx="4753086" cy="21459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90C42A4-494E-4FC3-B10B-67E95007C16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31198" y="3808009"/>
              <a:ext cx="4464496" cy="1925862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A6CF37A-044F-4DE8-8198-C34B7009BBE1}"/>
                </a:ext>
              </a:extLst>
            </p:cNvPr>
            <p:cNvSpPr txBox="1"/>
            <p:nvPr/>
          </p:nvSpPr>
          <p:spPr>
            <a:xfrm>
              <a:off x="5703575" y="5712223"/>
              <a:ext cx="4753086" cy="241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i="1" dirty="0"/>
                <a:t>Table 2. Peak doses as function of the gap and beam intensity [3]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1D7678E-C4D9-4602-800E-A46551C10184}"/>
                </a:ext>
              </a:extLst>
            </p:cNvPr>
            <p:cNvSpPr/>
            <p:nvPr/>
          </p:nvSpPr>
          <p:spPr>
            <a:xfrm>
              <a:off x="9262219" y="4063361"/>
              <a:ext cx="688100" cy="432048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9378D3C6-62ED-40D1-96DB-B96F58B3552D}"/>
              </a:ext>
            </a:extLst>
          </p:cNvPr>
          <p:cNvSpPr txBox="1"/>
          <p:nvPr/>
        </p:nvSpPr>
        <p:spPr>
          <a:xfrm>
            <a:off x="191115" y="2618614"/>
            <a:ext cx="388866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Failure scenario</a:t>
            </a:r>
            <a:r>
              <a:rPr lang="en-US" sz="1400" dirty="0">
                <a:solidFill>
                  <a:schemeClr val="tx1">
                    <a:lumMod val="50000"/>
                  </a:schemeClr>
                </a:solidFill>
              </a:rPr>
              <a:t>: </a:t>
            </a:r>
            <a:r>
              <a:rPr lang="en-US" sz="1200" b="1" dirty="0">
                <a:solidFill>
                  <a:schemeClr val="tx1">
                    <a:lumMod val="50000"/>
                  </a:schemeClr>
                </a:solidFill>
              </a:rPr>
              <a:t>Erratic extraction of the kickers </a:t>
            </a:r>
            <a:r>
              <a:rPr lang="en-US" sz="900" dirty="0">
                <a:solidFill>
                  <a:schemeClr val="tx1">
                    <a:lumMod val="50000"/>
                  </a:schemeClr>
                </a:solidFill>
              </a:rPr>
              <a:t>(not firing synchronous with abortion gap) </a:t>
            </a:r>
          </a:p>
          <a:p>
            <a:r>
              <a:rPr lang="en-US" sz="1400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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 Bunches are kicked with partial strength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1400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 </a:t>
            </a:r>
            <a:r>
              <a:rPr lang="en-US" sz="1200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These bunches are swept across aperture </a:t>
            </a:r>
            <a:br>
              <a:rPr lang="en-US" sz="1200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</a:br>
            <a:r>
              <a:rPr lang="en-US" sz="1200" dirty="0">
                <a:solidFill>
                  <a:schemeClr val="tx1">
                    <a:lumMod val="50000"/>
                  </a:schemeClr>
                </a:solidFill>
                <a:sym typeface="Wingdings" panose="05000000000000000000" pitchFamily="2" charset="2"/>
              </a:rPr>
              <a:t>(intercepted by TCDQ and TCDS) </a:t>
            </a:r>
            <a:endParaRPr lang="en-GB" sz="14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931804F-6915-46E2-A21F-142B74A42B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435" y="3645137"/>
            <a:ext cx="2876238" cy="1587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935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C17818-8FDB-4FBB-A347-F9B8503FF3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622CBF-F3F3-4916-A1D3-BD13530337FB}" type="datetime1">
              <a:rPr lang="fr-FR" smtClean="0"/>
              <a:t>03/06/2022</a:t>
            </a:fld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37F91F7-746A-40A4-8DAF-51690C95E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6C380F-326D-3C40-9EE7-7FBAB0953422}" type="slidenum">
              <a:rPr lang="en-US" smtClean="0"/>
              <a:t>9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D477FEE-E247-45E5-A021-98C9542D5C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2184" y="2852936"/>
            <a:ext cx="7303421" cy="715840"/>
          </a:xfrm>
        </p:spPr>
        <p:txBody>
          <a:bodyPr vert="horz" lIns="45720" rIns="45720" anchor="ctr">
            <a:noAutofit/>
          </a:bodyPr>
          <a:lstStyle/>
          <a:p>
            <a:r>
              <a:rPr lang="en-US" dirty="0"/>
              <a:t>Strategy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3714819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ustom 6">
      <a:dk1>
        <a:srgbClr val="4C4C4C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Technic">
      <a:fillStyleLst>
        <a:solidFill>
          <a:schemeClr val="phClr"/>
        </a:solidFill>
        <a:gradFill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/>
        </a:gradFill>
      </a:bgFillStyleLst>
    </a:fmtScheme>
  </a:themeElements>
  <a:objectDefaults>
    <a:spDef>
      <a:spPr bwMode="auto"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EC119363C39C469A384AB5E04343F1" ma:contentTypeVersion="0" ma:contentTypeDescription="Create a new document." ma:contentTypeScope="" ma:versionID="af4344a90efd31c7a5c38aba7d66ce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F4CC875-C401-4233-8B71-2C068EC6D3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A024D3-BF3C-4888-9114-7E7558FC4F7B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50987FA8-5CC2-4B9B-BD0C-15A83ABCA4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 copy</Template>
  <TotalTime>10712</TotalTime>
  <Words>5829</Words>
  <Application>Microsoft Office PowerPoint</Application>
  <DocSecurity>0</DocSecurity>
  <PresentationFormat>Widescreen</PresentationFormat>
  <Paragraphs>1250</Paragraphs>
  <Slides>53</Slides>
  <Notes>7</Notes>
  <HiddenSlides>0</HiddenSlides>
  <MMClips>2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61" baseType="lpstr">
      <vt:lpstr>Calibri</vt:lpstr>
      <vt:lpstr>Symbol</vt:lpstr>
      <vt:lpstr>Palatino</vt:lpstr>
      <vt:lpstr>Verdana</vt:lpstr>
      <vt:lpstr>Wingdings</vt:lpstr>
      <vt:lpstr>Arial</vt:lpstr>
      <vt:lpstr>Times New Roman</vt:lpstr>
      <vt:lpstr>CERN_ENdept_Presentation_ArialFont copy</vt:lpstr>
      <vt:lpstr>TCDQ/TCDS for Run 3 and HL-LHC: Characterization, Simulations and HRMT-56 Preliminary Results. </vt:lpstr>
      <vt:lpstr>Agenda</vt:lpstr>
      <vt:lpstr>Geometries &amp; In-operation Assessment</vt:lpstr>
      <vt:lpstr>TCDQ/ TCDS: overview</vt:lpstr>
      <vt:lpstr>TCDS description </vt:lpstr>
      <vt:lpstr>TCDS Energy deposition (single MKD module pre-fire)</vt:lpstr>
      <vt:lpstr>TCDQ description</vt:lpstr>
      <vt:lpstr>TCDQ Energy density deposition</vt:lpstr>
      <vt:lpstr>Strategy</vt:lpstr>
      <vt:lpstr>Multi-disciplinary approach </vt:lpstr>
      <vt:lpstr>TCDQ/S Blocks: Materials Properties</vt:lpstr>
      <vt:lpstr>PowerPoint Presentation</vt:lpstr>
      <vt:lpstr>CFC Layered-Characterization: example</vt:lpstr>
      <vt:lpstr>PowerPoint Presentation</vt:lpstr>
      <vt:lpstr>PowerPoint Presentation</vt:lpstr>
      <vt:lpstr>Simulations Package Results </vt:lpstr>
      <vt:lpstr>Numerical models</vt:lpstr>
      <vt:lpstr>TCDS analysis: 2th block (C2020) / 9th block (CC) </vt:lpstr>
      <vt:lpstr>TCDS Blocks [2nd block – C2020] </vt:lpstr>
      <vt:lpstr>TCDS Blocks [9th block – 1st layer ┴ or // beam] </vt:lpstr>
      <vt:lpstr>TCDS Blocks [19th  block – C2020] </vt:lpstr>
      <vt:lpstr>TCDS summary</vt:lpstr>
      <vt:lpstr>TCDQ Numerical model details (CCs)</vt:lpstr>
      <vt:lpstr>TCDQ Blocks [4th block – 1st layer ┴ or // beam] </vt:lpstr>
      <vt:lpstr>TCDQ Blocks [8th block – 1st layer ┴ or // beam] </vt:lpstr>
      <vt:lpstr>PowerPoint Presentation</vt:lpstr>
      <vt:lpstr>HRMT-HED – Experiment  Preliminary Results part 1 </vt:lpstr>
      <vt:lpstr>PowerPoint Presentation</vt:lpstr>
      <vt:lpstr>PowerPoint Presentation</vt:lpstr>
      <vt:lpstr>HRMT-HED Results (TCDQ HD.)</vt:lpstr>
      <vt:lpstr>CT-Scan of CVT block</vt:lpstr>
      <vt:lpstr>HRMT-HED Results (TCDQ LD.)</vt:lpstr>
      <vt:lpstr>HRMT-HED Results (TCDS HD.)</vt:lpstr>
      <vt:lpstr>HRMT-HED Results (TCDS LD.)</vt:lpstr>
      <vt:lpstr>Conclusions</vt:lpstr>
      <vt:lpstr>Conclusions </vt:lpstr>
      <vt:lpstr>PowerPoint Presentation</vt:lpstr>
      <vt:lpstr>Back-up slides</vt:lpstr>
      <vt:lpstr>TCDQ/S CFC Material Inventory</vt:lpstr>
      <vt:lpstr>TCDQ/S Blocks: Materials Properties</vt:lpstr>
      <vt:lpstr>C2020 Mechanical Properties</vt:lpstr>
      <vt:lpstr>PowerPoint Presentation</vt:lpstr>
      <vt:lpstr>PowerPoint Presentation</vt:lpstr>
      <vt:lpstr>Post-process of Material properties</vt:lpstr>
      <vt:lpstr>TCDS analysis: 2th block (C2020) </vt:lpstr>
      <vt:lpstr>TCDS analysis: 9th block (//beam) </vt:lpstr>
      <vt:lpstr>TCDQ Numerical model details (CCs)</vt:lpstr>
      <vt:lpstr>TCDQ Summary</vt:lpstr>
      <vt:lpstr>TCDS summary</vt:lpstr>
      <vt:lpstr>Ongoing studies: PLAN B for TCDQ/S</vt:lpstr>
      <vt:lpstr>Ongoing studies: PLAN B for TCDQ/S</vt:lpstr>
      <vt:lpstr>Conclusions</vt:lpstr>
      <vt:lpstr>CVT discussion on material properties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Sylvia MARTAKIS</dc:creator>
  <cp:keywords/>
  <dc:description/>
  <cp:lastModifiedBy>Pablo Andreu Munoz</cp:lastModifiedBy>
  <cp:revision>138</cp:revision>
  <dcterms:created xsi:type="dcterms:W3CDTF">2020-09-04T12:34:15Z</dcterms:created>
  <dcterms:modified xsi:type="dcterms:W3CDTF">2022-06-03T08:02:37Z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0x01010054EC119363C39C469A384AB5E04343F1</vt:lpwstr>
  </property>
</Properties>
</file>