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58" r:id="rId2"/>
  </p:sldMasterIdLst>
  <p:notesMasterIdLst>
    <p:notesMasterId r:id="rId16"/>
  </p:notesMasterIdLst>
  <p:sldIdLst>
    <p:sldId id="269" r:id="rId3"/>
    <p:sldId id="278" r:id="rId4"/>
    <p:sldId id="292" r:id="rId5"/>
    <p:sldId id="2147196517" r:id="rId6"/>
    <p:sldId id="2147196518" r:id="rId7"/>
    <p:sldId id="2147196519" r:id="rId8"/>
    <p:sldId id="2147196520" r:id="rId9"/>
    <p:sldId id="284" r:id="rId10"/>
    <p:sldId id="2147196522" r:id="rId11"/>
    <p:sldId id="2147196523" r:id="rId12"/>
    <p:sldId id="2147196525" r:id="rId13"/>
    <p:sldId id="2147196524" r:id="rId14"/>
    <p:sldId id="259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CE265C2A-0E81-4724-864C-8118059E4403}">
          <p14:sldIdLst>
            <p14:sldId id="269"/>
            <p14:sldId id="278"/>
            <p14:sldId id="292"/>
            <p14:sldId id="2147196517"/>
            <p14:sldId id="2147196518"/>
            <p14:sldId id="2147196519"/>
            <p14:sldId id="2147196520"/>
            <p14:sldId id="284"/>
            <p14:sldId id="2147196522"/>
            <p14:sldId id="2147196523"/>
            <p14:sldId id="2147196525"/>
            <p14:sldId id="2147196524"/>
            <p14:sldId id="25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156" userDrawn="1">
          <p15:clr>
            <a:srgbClr val="A4A3A4"/>
          </p15:clr>
        </p15:guide>
        <p15:guide id="2" pos="3840">
          <p15:clr>
            <a:srgbClr val="A4A3A4"/>
          </p15:clr>
        </p15:guide>
        <p15:guide id="3" pos="39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C1CC"/>
    <a:srgbClr val="00A57F"/>
    <a:srgbClr val="D5F0F7"/>
    <a:srgbClr val="104347"/>
    <a:srgbClr val="9AA020"/>
    <a:srgbClr val="DCE169"/>
    <a:srgbClr val="55C1DD"/>
    <a:srgbClr val="7DFFE0"/>
    <a:srgbClr val="EAEDA5"/>
    <a:srgbClr val="9EDB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516" autoAdjust="0"/>
    <p:restoredTop sz="73995" autoAdjust="0"/>
  </p:normalViewPr>
  <p:slideViewPr>
    <p:cSldViewPr snapToGrid="0">
      <p:cViewPr varScale="1">
        <p:scale>
          <a:sx n="114" d="100"/>
          <a:sy n="114" d="100"/>
        </p:scale>
        <p:origin x="424" y="168"/>
      </p:cViewPr>
      <p:guideLst>
        <p:guide orient="horz" pos="4156"/>
        <p:guide pos="3840"/>
        <p:guide pos="39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\lulrici\Library\Containers\com.apple.mail\Data\Library\Mail%20Downloads\FC4E5405-32C2-4102-B1F2-6D2E47B9E843\IdeaBox_results_ej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consultdss.sharepoint.com/teams/AM_CERN/Shared%20Documents/General/2021_EnvCampaign/Working%20Docs/Surveys/Analysis/Survey_result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90"/>
      <c:rotY val="0"/>
      <c:depthPercent val="100"/>
      <c:rAngAx val="0"/>
      <c:perspective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rgbClr val="00A57F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E303-487E-9C02-C97545567F2D}"/>
              </c:ext>
            </c:extLst>
          </c:dPt>
          <c:dPt>
            <c:idx val="1"/>
            <c:bubble3D val="0"/>
            <c:spPr>
              <a:solidFill>
                <a:srgbClr val="104347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E303-487E-9C02-C97545567F2D}"/>
              </c:ext>
            </c:extLst>
          </c:dPt>
          <c:dPt>
            <c:idx val="2"/>
            <c:bubble3D val="0"/>
            <c:spPr>
              <a:solidFill>
                <a:srgbClr val="55C1DD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E303-487E-9C02-C97545567F2D}"/>
              </c:ext>
            </c:extLst>
          </c:dPt>
          <c:dPt>
            <c:idx val="3"/>
            <c:bubble3D val="0"/>
            <c:spPr>
              <a:solidFill>
                <a:srgbClr val="DCE169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E303-487E-9C02-C97545567F2D}"/>
              </c:ext>
            </c:extLst>
          </c:dPt>
          <c:dPt>
            <c:idx val="4"/>
            <c:bubble3D val="0"/>
            <c:spPr>
              <a:solidFill>
                <a:srgbClr val="00D2A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E303-487E-9C02-C97545567F2D}"/>
              </c:ext>
            </c:extLst>
          </c:dPt>
          <c:dPt>
            <c:idx val="5"/>
            <c:bubble3D val="0"/>
            <c:spPr>
              <a:solidFill>
                <a:srgbClr val="1E7D8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B-E303-487E-9C02-C97545567F2D}"/>
              </c:ext>
            </c:extLst>
          </c:dPt>
          <c:dPt>
            <c:idx val="6"/>
            <c:bubble3D val="0"/>
            <c:spPr>
              <a:solidFill>
                <a:srgbClr val="9EDBEC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D-E303-487E-9C02-C97545567F2D}"/>
              </c:ext>
            </c:extLst>
          </c:dPt>
          <c:dPt>
            <c:idx val="7"/>
            <c:bubble3D val="0"/>
            <c:spPr>
              <a:solidFill>
                <a:srgbClr val="EAEDA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F-E303-487E-9C02-C97545567F2D}"/>
              </c:ext>
            </c:extLst>
          </c:dPt>
          <c:dPt>
            <c:idx val="8"/>
            <c:bubble3D val="0"/>
            <c:spPr>
              <a:solidFill>
                <a:srgbClr val="7DFFE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1-E303-487E-9C02-C97545567F2D}"/>
              </c:ext>
            </c:extLst>
          </c:dPt>
          <c:dPt>
            <c:idx val="9"/>
            <c:bubble3D val="0"/>
            <c:spPr>
              <a:solidFill>
                <a:srgbClr val="2EC1CC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3-E303-487E-9C02-C97545567F2D}"/>
              </c:ext>
            </c:extLst>
          </c:dPt>
          <c:dPt>
            <c:idx val="10"/>
            <c:bubble3D val="0"/>
            <c:spPr>
              <a:solidFill>
                <a:srgbClr val="D5F0F7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5-E303-487E-9C02-C97545567F2D}"/>
              </c:ext>
            </c:extLst>
          </c:dPt>
          <c:dPt>
            <c:idx val="11"/>
            <c:bubble3D val="0"/>
            <c:spPr>
              <a:solidFill>
                <a:srgbClr val="9AA02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7-E303-487E-9C02-C97545567F2D}"/>
              </c:ext>
            </c:extLst>
          </c:dPt>
          <c:dPt>
            <c:idx val="12"/>
            <c:bubble3D val="0"/>
            <c:spPr>
              <a:solidFill>
                <a:schemeClr val="accent1">
                  <a:lumMod val="80000"/>
                  <a:lumOff val="2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9-E303-487E-9C02-C97545567F2D}"/>
              </c:ext>
            </c:extLst>
          </c:dPt>
          <c:dPt>
            <c:idx val="13"/>
            <c:bubble3D val="0"/>
            <c:spPr>
              <a:solidFill>
                <a:schemeClr val="accent2">
                  <a:lumMod val="80000"/>
                  <a:lumOff val="2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B-E303-487E-9C02-C97545567F2D}"/>
              </c:ext>
            </c:extLst>
          </c:dPt>
          <c:dLbls>
            <c:dLbl>
              <c:idx val="0"/>
              <c:layout>
                <c:manualLayout>
                  <c:x val="8.1563868242646803E-2"/>
                  <c:y val="7.3655631363186688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303-487E-9C02-C97545567F2D}"/>
                </c:ext>
              </c:extLst>
            </c:dLbl>
            <c:dLbl>
              <c:idx val="1"/>
              <c:layout>
                <c:manualLayout>
                  <c:x val="6.0928341601638361E-2"/>
                  <c:y val="-1.6455488265635781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303-487E-9C02-C97545567F2D}"/>
                </c:ext>
              </c:extLst>
            </c:dLbl>
            <c:dLbl>
              <c:idx val="2"/>
              <c:layout>
                <c:manualLayout>
                  <c:x val="5.778496963384061E-2"/>
                  <c:y val="2.8526788810647626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E303-487E-9C02-C97545567F2D}"/>
                </c:ext>
              </c:extLst>
            </c:dLbl>
            <c:dLbl>
              <c:idx val="3"/>
              <c:layout>
                <c:manualLayout>
                  <c:x val="3.4327994244553513E-3"/>
                  <c:y val="9.0233592150077199E-3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E303-487E-9C02-C97545567F2D}"/>
                </c:ext>
              </c:extLst>
            </c:dLbl>
            <c:dLbl>
              <c:idx val="4"/>
              <c:layout>
                <c:manualLayout>
                  <c:x val="7.2618926768122597E-3"/>
                  <c:y val="3.4376996338600932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E303-487E-9C02-C97545567F2D}"/>
                </c:ext>
              </c:extLst>
            </c:dLbl>
            <c:dLbl>
              <c:idx val="5"/>
              <c:layout>
                <c:manualLayout>
                  <c:x val="3.9867114763549039E-3"/>
                  <c:y val="0.11618192872333355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050" b="1" i="0" u="none" strike="noStrike" kern="1200" baseline="0">
                      <a:solidFill>
                        <a:srgbClr val="104347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CH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0887326317727815"/>
                      <c:h val="9.8867714144691088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B-E303-487E-9C02-C97545567F2D}"/>
                </c:ext>
              </c:extLst>
            </c:dLbl>
            <c:dLbl>
              <c:idx val="6"/>
              <c:layout>
                <c:manualLayout>
                  <c:x val="-7.3497014910222841E-2"/>
                  <c:y val="0.13388778100339999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E303-487E-9C02-C97545567F2D}"/>
                </c:ext>
              </c:extLst>
            </c:dLbl>
            <c:dLbl>
              <c:idx val="7"/>
              <c:layout>
                <c:manualLayout>
                  <c:x val="-4.4663044918813767E-2"/>
                  <c:y val="0.11239152378091448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E303-487E-9C02-C97545567F2D}"/>
                </c:ext>
              </c:extLst>
            </c:dLbl>
            <c:dLbl>
              <c:idx val="8"/>
              <c:layout>
                <c:manualLayout>
                  <c:x val="-9.9133516913125941E-2"/>
                  <c:y val="9.0257486489469255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E303-487E-9C02-C97545567F2D}"/>
                </c:ext>
              </c:extLst>
            </c:dLbl>
            <c:dLbl>
              <c:idx val="9"/>
              <c:layout>
                <c:manualLayout>
                  <c:x val="-0.15068144740862124"/>
                  <c:y val="5.0615973184121935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E303-487E-9C02-C97545567F2D}"/>
                </c:ext>
              </c:extLst>
            </c:dLbl>
            <c:dLbl>
              <c:idx val="10"/>
              <c:layout>
                <c:manualLayout>
                  <c:x val="-0.23646801952993146"/>
                  <c:y val="-1.4532611670037537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E303-487E-9C02-C97545567F2D}"/>
                </c:ext>
              </c:extLst>
            </c:dLbl>
            <c:dLbl>
              <c:idx val="11"/>
              <c:layout>
                <c:manualLayout>
                  <c:x val="-2.2486213287198676E-2"/>
                  <c:y val="-3.3505486738128726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E303-487E-9C02-C97545567F2D}"/>
                </c:ext>
              </c:extLst>
            </c:dLbl>
            <c:dLbl>
              <c:idx val="12"/>
              <c:layout>
                <c:manualLayout>
                  <c:x val="0.1737465360763458"/>
                  <c:y val="9.9739202641141236E-3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9-E303-487E-9C02-C97545567F2D}"/>
                </c:ext>
              </c:extLst>
            </c:dLbl>
            <c:dLbl>
              <c:idx val="13"/>
              <c:layout>
                <c:manualLayout>
                  <c:x val="0.34535699483472743"/>
                  <c:y val="1.0593601700641926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B-E303-487E-9C02-C97545567F2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1" i="0" u="none" strike="noStrike" kern="1200" baseline="0">
                    <a:solidFill>
                      <a:srgbClr val="104347"/>
                    </a:solidFill>
                    <a:latin typeface="+mn-lt"/>
                    <a:ea typeface="+mn-ea"/>
                    <a:cs typeface="+mn-cs"/>
                  </a:defRPr>
                </a:pPr>
                <a:endParaRPr lang="en-CH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'Theme breakdwon'!$A$44:$A$57</c:f>
              <c:strCache>
                <c:ptCount val="14"/>
                <c:pt idx="0">
                  <c:v>Lighting</c:v>
                </c:pt>
                <c:pt idx="1">
                  <c:v>Equipment switch off</c:v>
                </c:pt>
                <c:pt idx="2">
                  <c:v>Cooling &amp; ventilation</c:v>
                </c:pt>
                <c:pt idx="3">
                  <c:v>Heating &amp; heat recovery</c:v>
                </c:pt>
                <c:pt idx="4">
                  <c:v>Solar panels</c:v>
                </c:pt>
                <c:pt idx="5">
                  <c:v>Mobility issues (including electrical cars and charging)</c:v>
                </c:pt>
                <c:pt idx="6">
                  <c:v>Building optimisation</c:v>
                </c:pt>
                <c:pt idx="7">
                  <c:v>Energy performance of new projects &amp; equipment</c:v>
                </c:pt>
                <c:pt idx="8">
                  <c:v>Water consumption</c:v>
                </c:pt>
                <c:pt idx="9">
                  <c:v>Lean programming</c:v>
                </c:pt>
                <c:pt idx="10">
                  <c:v>Biodiversity</c:v>
                </c:pt>
                <c:pt idx="11">
                  <c:v>Lift use</c:v>
                </c:pt>
                <c:pt idx="12">
                  <c:v>Optimise detectors</c:v>
                </c:pt>
                <c:pt idx="13">
                  <c:v>Waste management</c:v>
                </c:pt>
              </c:strCache>
            </c:strRef>
          </c:cat>
          <c:val>
            <c:numRef>
              <c:f>'Theme breakdwon'!$B$44:$B$57</c:f>
              <c:numCache>
                <c:formatCode>General</c:formatCode>
                <c:ptCount val="14"/>
                <c:pt idx="0">
                  <c:v>17</c:v>
                </c:pt>
                <c:pt idx="1">
                  <c:v>7</c:v>
                </c:pt>
                <c:pt idx="2">
                  <c:v>7</c:v>
                </c:pt>
                <c:pt idx="3">
                  <c:v>6</c:v>
                </c:pt>
                <c:pt idx="4">
                  <c:v>5</c:v>
                </c:pt>
                <c:pt idx="5">
                  <c:v>8</c:v>
                </c:pt>
                <c:pt idx="6">
                  <c:v>3</c:v>
                </c:pt>
                <c:pt idx="7">
                  <c:v>5</c:v>
                </c:pt>
                <c:pt idx="8">
                  <c:v>3</c:v>
                </c:pt>
                <c:pt idx="9">
                  <c:v>2</c:v>
                </c:pt>
                <c:pt idx="10">
                  <c:v>2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C-E303-487E-9C02-C97545567F2D}"/>
            </c:ext>
          </c:extLst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CH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b="1" dirty="0">
                <a:solidFill>
                  <a:schemeClr val="bg2">
                    <a:lumMod val="25000"/>
                  </a:schemeClr>
                </a:solidFill>
              </a:rPr>
              <a:t>Percentages of participants interested</a:t>
            </a:r>
            <a:r>
              <a:rPr lang="en-GB" b="1" baseline="0" dirty="0">
                <a:solidFill>
                  <a:schemeClr val="bg2">
                    <a:lumMod val="25000"/>
                  </a:schemeClr>
                </a:solidFill>
              </a:rPr>
              <a:t> in other forms of engagement</a:t>
            </a:r>
            <a:endParaRPr lang="en-GB" b="1" dirty="0">
              <a:solidFill>
                <a:schemeClr val="bg2">
                  <a:lumMod val="25000"/>
                </a:schemeClr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bg2">
                  <a:lumMod val="25000"/>
                </a:schemeClr>
              </a:solidFill>
              <a:latin typeface="+mn-lt"/>
              <a:ea typeface="+mn-ea"/>
              <a:cs typeface="+mn-cs"/>
            </a:defRPr>
          </a:pPr>
          <a:endParaRPr lang="en-CH"/>
        </a:p>
      </c:txPr>
    </c:title>
    <c:autoTitleDeleted val="0"/>
    <c:plotArea>
      <c:layout/>
      <c:barChart>
        <c:barDir val="col"/>
        <c:grouping val="clustered"/>
        <c:varyColors val="1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rgbClr val="00A57F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9A0B-4A5F-9356-30EAFE685CFF}"/>
              </c:ext>
            </c:extLst>
          </c:dPt>
          <c:dPt>
            <c:idx val="1"/>
            <c:invertIfNegative val="0"/>
            <c:bubble3D val="0"/>
            <c:spPr>
              <a:solidFill>
                <a:srgbClr val="104347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9A0B-4A5F-9356-30EAFE685CFF}"/>
              </c:ext>
            </c:extLst>
          </c:dPt>
          <c:dPt>
            <c:idx val="2"/>
            <c:invertIfNegative val="0"/>
            <c:bubble3D val="0"/>
            <c:spPr>
              <a:solidFill>
                <a:srgbClr val="DCE169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9A0B-4A5F-9356-30EAFE685CFF}"/>
              </c:ext>
            </c:extLst>
          </c:dPt>
          <c:dPt>
            <c:idx val="3"/>
            <c:invertIfNegative val="0"/>
            <c:bubble3D val="0"/>
            <c:spPr>
              <a:solidFill>
                <a:srgbClr val="00D2A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9A0B-4A5F-9356-30EAFE685CFF}"/>
              </c:ext>
            </c:extLst>
          </c:dPt>
          <c:dPt>
            <c:idx val="4"/>
            <c:invertIfNegative val="0"/>
            <c:bubble3D val="0"/>
            <c:spPr>
              <a:solidFill>
                <a:srgbClr val="55C1DD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9A0B-4A5F-9356-30EAFE685CFF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2">
                        <a:lumMod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CH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Graphs!$L$68:$L$72</c:f>
              <c:strCache>
                <c:ptCount val="5"/>
                <c:pt idx="0">
                  <c:v>Articles about new issues</c:v>
                </c:pt>
                <c:pt idx="1">
                  <c:v>Activities</c:v>
                </c:pt>
                <c:pt idx="2">
                  <c:v>Interviews of experts working on environmental issues</c:v>
                </c:pt>
                <c:pt idx="3">
                  <c:v>Contests</c:v>
                </c:pt>
                <c:pt idx="4">
                  <c:v>Other (please specify)</c:v>
                </c:pt>
              </c:strCache>
            </c:strRef>
          </c:cat>
          <c:val>
            <c:numRef>
              <c:f>Graphs!$K$68:$K$72</c:f>
              <c:numCache>
                <c:formatCode>0%</c:formatCode>
                <c:ptCount val="5"/>
                <c:pt idx="0">
                  <c:v>0.69396551724137934</c:v>
                </c:pt>
                <c:pt idx="1">
                  <c:v>0.65086206896551724</c:v>
                </c:pt>
                <c:pt idx="2">
                  <c:v>0.53017241379310343</c:v>
                </c:pt>
                <c:pt idx="3">
                  <c:v>0.19396551724137931</c:v>
                </c:pt>
                <c:pt idx="4">
                  <c:v>8.1896551724137928E-2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9A0B-4A5F-9356-30EAFE685C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769082688"/>
        <c:axId val="1149256096"/>
      </c:barChart>
      <c:catAx>
        <c:axId val="17690826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1149256096"/>
        <c:crosses val="autoZero"/>
        <c:auto val="1"/>
        <c:lblAlgn val="ctr"/>
        <c:lblOffset val="100"/>
        <c:noMultiLvlLbl val="0"/>
      </c:catAx>
      <c:valAx>
        <c:axId val="11492560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2"/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17690826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CH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B1E0F6-951C-425C-9332-0C102B531294}" type="datetimeFigureOut">
              <a:rPr lang="en-GB" smtClean="0"/>
              <a:t>15/09/2022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AFAC84-B53D-4C74-88DB-C6F7F1D6CF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5014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22363"/>
            <a:ext cx="10515600" cy="2387600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/>
              <a:t>15/09/2022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9883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A1384E4-00A2-034F-9179-F5B2A6B17B0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7931" y="0"/>
            <a:ext cx="12372622" cy="69507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2744" y="2083242"/>
            <a:ext cx="11346512" cy="2118485"/>
          </a:xfrm>
        </p:spPr>
        <p:txBody>
          <a:bodyPr lIns="0" tIns="0" rIns="0" bIns="0" anchor="b" anchorCtr="0">
            <a:normAutofit/>
          </a:bodyPr>
          <a:lstStyle>
            <a:lvl1pPr algn="l">
              <a:defRPr sz="5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7565" y="5860111"/>
            <a:ext cx="5820355" cy="997889"/>
          </a:xfrm>
        </p:spPr>
        <p:txBody>
          <a:bodyPr lIns="0" tIns="0" rIns="0" bIns="0"/>
          <a:lstStyle>
            <a:lvl1pPr marL="0" indent="0" algn="l"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EDDC63-4E56-CC47-B08B-A05C77F233B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664605" y="6359055"/>
            <a:ext cx="4215160" cy="498945"/>
          </a:xfrm>
          <a:prstGeom prst="rect">
            <a:avLst/>
          </a:prstGeom>
        </p:spPr>
        <p:txBody>
          <a:bodyPr rIns="0"/>
          <a:lstStyle>
            <a:lvl1pPr marL="0" indent="0" algn="r">
              <a:buNone/>
              <a:defRPr sz="1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r">
              <a:buNone/>
              <a:defRPr>
                <a:solidFill>
                  <a:schemeClr val="bg1"/>
                </a:solidFill>
              </a:defRPr>
            </a:lvl2pPr>
            <a:lvl3pPr marL="914400" indent="0" algn="r">
              <a:buNone/>
              <a:defRPr>
                <a:solidFill>
                  <a:schemeClr val="bg1"/>
                </a:solidFill>
              </a:defRPr>
            </a:lvl3pPr>
            <a:lvl4pPr marL="1371600" indent="0" algn="r">
              <a:buNone/>
              <a:defRPr>
                <a:solidFill>
                  <a:schemeClr val="bg1"/>
                </a:solidFill>
              </a:defRPr>
            </a:lvl4pPr>
            <a:lvl5pPr marL="1828800" indent="0" algn="r">
              <a:buNone/>
              <a:defRPr>
                <a:solidFill>
                  <a:schemeClr val="bg1"/>
                </a:solidFill>
              </a:defRPr>
            </a:lvl5pPr>
          </a:lstStyle>
          <a:p>
            <a:r>
              <a:rPr lang="en-GB" noProof="0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969633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1F4E0A6-B000-E949-B7B2-BBB44381C0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0311" y="0"/>
            <a:ext cx="12372622" cy="6950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0217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5248625" y="2582248"/>
            <a:ext cx="1694751" cy="1693505"/>
            <a:chOff x="5002612" y="2336416"/>
            <a:chExt cx="2186777" cy="2185169"/>
          </a:xfrm>
        </p:grpSpPr>
        <p:sp>
          <p:nvSpPr>
            <p:cNvPr id="7" name="Rectangle 6"/>
            <p:cNvSpPr/>
            <p:nvPr userDrawn="1"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61580" y="2603638"/>
              <a:ext cx="1668840" cy="1650725"/>
            </a:xfrm>
            <a:prstGeom prst="rect">
              <a:avLst/>
            </a:prstGeom>
          </p:spPr>
        </p:pic>
      </p:grp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0042" y="4300467"/>
            <a:ext cx="1671914" cy="227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1474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5260975" y="2603500"/>
            <a:ext cx="1670050" cy="1651000"/>
            <a:chOff x="3314" y="1640"/>
            <a:chExt cx="1052" cy="1040"/>
          </a:xfrm>
          <a:solidFill>
            <a:schemeClr val="tx1"/>
          </a:solidFill>
        </p:grpSpPr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3400" y="1928"/>
              <a:ext cx="137" cy="159"/>
            </a:xfrm>
            <a:custGeom>
              <a:avLst/>
              <a:gdLst>
                <a:gd name="T0" fmla="*/ 134 w 137"/>
                <a:gd name="T1" fmla="*/ 143 h 159"/>
                <a:gd name="T2" fmla="*/ 117 w 137"/>
                <a:gd name="T3" fmla="*/ 151 h 159"/>
                <a:gd name="T4" fmla="*/ 92 w 137"/>
                <a:gd name="T5" fmla="*/ 157 h 159"/>
                <a:gd name="T6" fmla="*/ 82 w 137"/>
                <a:gd name="T7" fmla="*/ 159 h 159"/>
                <a:gd name="T8" fmla="*/ 48 w 137"/>
                <a:gd name="T9" fmla="*/ 153 h 159"/>
                <a:gd name="T10" fmla="*/ 22 w 137"/>
                <a:gd name="T11" fmla="*/ 137 h 159"/>
                <a:gd name="T12" fmla="*/ 5 w 137"/>
                <a:gd name="T13" fmla="*/ 111 h 159"/>
                <a:gd name="T14" fmla="*/ 0 w 137"/>
                <a:gd name="T15" fmla="*/ 79 h 159"/>
                <a:gd name="T16" fmla="*/ 1 w 137"/>
                <a:gd name="T17" fmla="*/ 62 h 159"/>
                <a:gd name="T18" fmla="*/ 12 w 137"/>
                <a:gd name="T19" fmla="*/ 33 h 159"/>
                <a:gd name="T20" fmla="*/ 35 w 137"/>
                <a:gd name="T21" fmla="*/ 13 h 159"/>
                <a:gd name="T22" fmla="*/ 67 w 137"/>
                <a:gd name="T23" fmla="*/ 2 h 159"/>
                <a:gd name="T24" fmla="*/ 84 w 137"/>
                <a:gd name="T25" fmla="*/ 0 h 159"/>
                <a:gd name="T26" fmla="*/ 112 w 137"/>
                <a:gd name="T27" fmla="*/ 3 h 159"/>
                <a:gd name="T28" fmla="*/ 137 w 137"/>
                <a:gd name="T29" fmla="*/ 10 h 159"/>
                <a:gd name="T30" fmla="*/ 134 w 137"/>
                <a:gd name="T31" fmla="*/ 20 h 159"/>
                <a:gd name="T32" fmla="*/ 130 w 137"/>
                <a:gd name="T33" fmla="*/ 29 h 159"/>
                <a:gd name="T34" fmla="*/ 122 w 137"/>
                <a:gd name="T35" fmla="*/ 22 h 159"/>
                <a:gd name="T36" fmla="*/ 98 w 137"/>
                <a:gd name="T37" fmla="*/ 12 h 159"/>
                <a:gd name="T38" fmla="*/ 82 w 137"/>
                <a:gd name="T39" fmla="*/ 10 h 159"/>
                <a:gd name="T40" fmla="*/ 61 w 137"/>
                <a:gd name="T41" fmla="*/ 14 h 159"/>
                <a:gd name="T42" fmla="*/ 42 w 137"/>
                <a:gd name="T43" fmla="*/ 27 h 159"/>
                <a:gd name="T44" fmla="*/ 28 w 137"/>
                <a:gd name="T45" fmla="*/ 49 h 159"/>
                <a:gd name="T46" fmla="*/ 22 w 137"/>
                <a:gd name="T47" fmla="*/ 79 h 159"/>
                <a:gd name="T48" fmla="*/ 24 w 137"/>
                <a:gd name="T49" fmla="*/ 94 h 159"/>
                <a:gd name="T50" fmla="*/ 34 w 137"/>
                <a:gd name="T51" fmla="*/ 120 h 159"/>
                <a:gd name="T52" fmla="*/ 52 w 137"/>
                <a:gd name="T53" fmla="*/ 137 h 159"/>
                <a:gd name="T54" fmla="*/ 74 w 137"/>
                <a:gd name="T55" fmla="*/ 146 h 159"/>
                <a:gd name="T56" fmla="*/ 85 w 137"/>
                <a:gd name="T57" fmla="*/ 147 h 159"/>
                <a:gd name="T58" fmla="*/ 102 w 137"/>
                <a:gd name="T59" fmla="*/ 144 h 159"/>
                <a:gd name="T60" fmla="*/ 117 w 137"/>
                <a:gd name="T61" fmla="*/ 139 h 159"/>
                <a:gd name="T62" fmla="*/ 137 w 137"/>
                <a:gd name="T63" fmla="*/ 124 h 159"/>
                <a:gd name="T64" fmla="*/ 134 w 137"/>
                <a:gd name="T65" fmla="*/ 1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159">
                  <a:moveTo>
                    <a:pt x="134" y="143"/>
                  </a:moveTo>
                  <a:lnTo>
                    <a:pt x="134" y="143"/>
                  </a:lnTo>
                  <a:lnTo>
                    <a:pt x="127" y="147"/>
                  </a:lnTo>
                  <a:lnTo>
                    <a:pt x="117" y="151"/>
                  </a:lnTo>
                  <a:lnTo>
                    <a:pt x="101" y="156"/>
                  </a:lnTo>
                  <a:lnTo>
                    <a:pt x="92" y="157"/>
                  </a:lnTo>
                  <a:lnTo>
                    <a:pt x="82" y="159"/>
                  </a:lnTo>
                  <a:lnTo>
                    <a:pt x="82" y="159"/>
                  </a:lnTo>
                  <a:lnTo>
                    <a:pt x="65" y="157"/>
                  </a:lnTo>
                  <a:lnTo>
                    <a:pt x="48" y="153"/>
                  </a:lnTo>
                  <a:lnTo>
                    <a:pt x="34" y="146"/>
                  </a:lnTo>
                  <a:lnTo>
                    <a:pt x="22" y="137"/>
                  </a:lnTo>
                  <a:lnTo>
                    <a:pt x="12" y="124"/>
                  </a:lnTo>
                  <a:lnTo>
                    <a:pt x="5" y="111"/>
                  </a:lnTo>
                  <a:lnTo>
                    <a:pt x="1" y="96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1" y="62"/>
                  </a:lnTo>
                  <a:lnTo>
                    <a:pt x="5" y="46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5" y="13"/>
                  </a:lnTo>
                  <a:lnTo>
                    <a:pt x="50" y="6"/>
                  </a:lnTo>
                  <a:lnTo>
                    <a:pt x="67" y="2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112" y="3"/>
                  </a:lnTo>
                  <a:lnTo>
                    <a:pt x="127" y="7"/>
                  </a:lnTo>
                  <a:lnTo>
                    <a:pt x="137" y="10"/>
                  </a:lnTo>
                  <a:lnTo>
                    <a:pt x="137" y="10"/>
                  </a:lnTo>
                  <a:lnTo>
                    <a:pt x="134" y="20"/>
                  </a:lnTo>
                  <a:lnTo>
                    <a:pt x="131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2" y="22"/>
                  </a:lnTo>
                  <a:lnTo>
                    <a:pt x="111" y="16"/>
                  </a:lnTo>
                  <a:lnTo>
                    <a:pt x="98" y="12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72" y="10"/>
                  </a:lnTo>
                  <a:lnTo>
                    <a:pt x="61" y="14"/>
                  </a:lnTo>
                  <a:lnTo>
                    <a:pt x="51" y="19"/>
                  </a:lnTo>
                  <a:lnTo>
                    <a:pt x="42" y="27"/>
                  </a:lnTo>
                  <a:lnTo>
                    <a:pt x="34" y="36"/>
                  </a:lnTo>
                  <a:lnTo>
                    <a:pt x="28" y="49"/>
                  </a:lnTo>
                  <a:lnTo>
                    <a:pt x="24" y="63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4" y="94"/>
                  </a:lnTo>
                  <a:lnTo>
                    <a:pt x="28" y="107"/>
                  </a:lnTo>
                  <a:lnTo>
                    <a:pt x="34" y="120"/>
                  </a:lnTo>
                  <a:lnTo>
                    <a:pt x="42" y="129"/>
                  </a:lnTo>
                  <a:lnTo>
                    <a:pt x="52" y="137"/>
                  </a:lnTo>
                  <a:lnTo>
                    <a:pt x="62" y="143"/>
                  </a:lnTo>
                  <a:lnTo>
                    <a:pt x="74" y="146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94" y="146"/>
                  </a:lnTo>
                  <a:lnTo>
                    <a:pt x="102" y="144"/>
                  </a:lnTo>
                  <a:lnTo>
                    <a:pt x="110" y="143"/>
                  </a:lnTo>
                  <a:lnTo>
                    <a:pt x="117" y="139"/>
                  </a:lnTo>
                  <a:lnTo>
                    <a:pt x="127" y="131"/>
                  </a:lnTo>
                  <a:lnTo>
                    <a:pt x="137" y="124"/>
                  </a:lnTo>
                  <a:lnTo>
                    <a:pt x="137" y="126"/>
                  </a:lnTo>
                  <a:lnTo>
                    <a:pt x="134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3562" y="1931"/>
              <a:ext cx="96" cy="153"/>
            </a:xfrm>
            <a:custGeom>
              <a:avLst/>
              <a:gdLst>
                <a:gd name="T0" fmla="*/ 95 w 96"/>
                <a:gd name="T1" fmla="*/ 144 h 153"/>
                <a:gd name="T2" fmla="*/ 95 w 96"/>
                <a:gd name="T3" fmla="*/ 144 h 153"/>
                <a:gd name="T4" fmla="*/ 96 w 96"/>
                <a:gd name="T5" fmla="*/ 136 h 153"/>
                <a:gd name="T6" fmla="*/ 96 w 96"/>
                <a:gd name="T7" fmla="*/ 136 h 153"/>
                <a:gd name="T8" fmla="*/ 59 w 96"/>
                <a:gd name="T9" fmla="*/ 137 h 153"/>
                <a:gd name="T10" fmla="*/ 23 w 96"/>
                <a:gd name="T11" fmla="*/ 138 h 153"/>
                <a:gd name="T12" fmla="*/ 23 w 96"/>
                <a:gd name="T13" fmla="*/ 138 h 153"/>
                <a:gd name="T14" fmla="*/ 23 w 96"/>
                <a:gd name="T15" fmla="*/ 80 h 153"/>
                <a:gd name="T16" fmla="*/ 23 w 96"/>
                <a:gd name="T17" fmla="*/ 80 h 153"/>
                <a:gd name="T18" fmla="*/ 47 w 96"/>
                <a:gd name="T19" fmla="*/ 80 h 153"/>
                <a:gd name="T20" fmla="*/ 79 w 96"/>
                <a:gd name="T21" fmla="*/ 81 h 153"/>
                <a:gd name="T22" fmla="*/ 79 w 96"/>
                <a:gd name="T23" fmla="*/ 81 h 153"/>
                <a:gd name="T24" fmla="*/ 77 w 96"/>
                <a:gd name="T25" fmla="*/ 74 h 153"/>
                <a:gd name="T26" fmla="*/ 77 w 96"/>
                <a:gd name="T27" fmla="*/ 74 h 153"/>
                <a:gd name="T28" fmla="*/ 79 w 96"/>
                <a:gd name="T29" fmla="*/ 66 h 153"/>
                <a:gd name="T30" fmla="*/ 79 w 96"/>
                <a:gd name="T31" fmla="*/ 66 h 153"/>
                <a:gd name="T32" fmla="*/ 56 w 96"/>
                <a:gd name="T33" fmla="*/ 67 h 153"/>
                <a:gd name="T34" fmla="*/ 23 w 96"/>
                <a:gd name="T35" fmla="*/ 67 h 153"/>
                <a:gd name="T36" fmla="*/ 23 w 96"/>
                <a:gd name="T37" fmla="*/ 67 h 153"/>
                <a:gd name="T38" fmla="*/ 23 w 96"/>
                <a:gd name="T39" fmla="*/ 11 h 153"/>
                <a:gd name="T40" fmla="*/ 23 w 96"/>
                <a:gd name="T41" fmla="*/ 11 h 153"/>
                <a:gd name="T42" fmla="*/ 63 w 96"/>
                <a:gd name="T43" fmla="*/ 13 h 153"/>
                <a:gd name="T44" fmla="*/ 93 w 96"/>
                <a:gd name="T45" fmla="*/ 14 h 153"/>
                <a:gd name="T46" fmla="*/ 93 w 96"/>
                <a:gd name="T47" fmla="*/ 14 h 153"/>
                <a:gd name="T48" fmla="*/ 92 w 96"/>
                <a:gd name="T49" fmla="*/ 7 h 153"/>
                <a:gd name="T50" fmla="*/ 92 w 96"/>
                <a:gd name="T51" fmla="*/ 7 h 153"/>
                <a:gd name="T52" fmla="*/ 93 w 96"/>
                <a:gd name="T53" fmla="*/ 0 h 153"/>
                <a:gd name="T54" fmla="*/ 93 w 96"/>
                <a:gd name="T55" fmla="*/ 0 h 153"/>
                <a:gd name="T56" fmla="*/ 47 w 96"/>
                <a:gd name="T57" fmla="*/ 1 h 153"/>
                <a:gd name="T58" fmla="*/ 47 w 96"/>
                <a:gd name="T59" fmla="*/ 1 h 153"/>
                <a:gd name="T60" fmla="*/ 0 w 96"/>
                <a:gd name="T61" fmla="*/ 0 h 153"/>
                <a:gd name="T62" fmla="*/ 0 w 96"/>
                <a:gd name="T63" fmla="*/ 0 h 153"/>
                <a:gd name="T64" fmla="*/ 0 w 96"/>
                <a:gd name="T65" fmla="*/ 29 h 153"/>
                <a:gd name="T66" fmla="*/ 2 w 96"/>
                <a:gd name="T67" fmla="*/ 57 h 153"/>
                <a:gd name="T68" fmla="*/ 2 w 96"/>
                <a:gd name="T69" fmla="*/ 94 h 153"/>
                <a:gd name="T70" fmla="*/ 2 w 96"/>
                <a:gd name="T71" fmla="*/ 94 h 153"/>
                <a:gd name="T72" fmla="*/ 0 w 96"/>
                <a:gd name="T73" fmla="*/ 124 h 153"/>
                <a:gd name="T74" fmla="*/ 0 w 96"/>
                <a:gd name="T75" fmla="*/ 153 h 153"/>
                <a:gd name="T76" fmla="*/ 0 w 96"/>
                <a:gd name="T77" fmla="*/ 153 h 153"/>
                <a:gd name="T78" fmla="*/ 47 w 96"/>
                <a:gd name="T79" fmla="*/ 151 h 153"/>
                <a:gd name="T80" fmla="*/ 47 w 96"/>
                <a:gd name="T81" fmla="*/ 151 h 153"/>
                <a:gd name="T82" fmla="*/ 49 w 96"/>
                <a:gd name="T83" fmla="*/ 151 h 153"/>
                <a:gd name="T84" fmla="*/ 49 w 96"/>
                <a:gd name="T85" fmla="*/ 151 h 153"/>
                <a:gd name="T86" fmla="*/ 66 w 96"/>
                <a:gd name="T87" fmla="*/ 151 h 153"/>
                <a:gd name="T88" fmla="*/ 66 w 96"/>
                <a:gd name="T89" fmla="*/ 151 h 153"/>
                <a:gd name="T90" fmla="*/ 96 w 96"/>
                <a:gd name="T91" fmla="*/ 153 h 153"/>
                <a:gd name="T92" fmla="*/ 96 w 96"/>
                <a:gd name="T93" fmla="*/ 153 h 153"/>
                <a:gd name="T94" fmla="*/ 96 w 96"/>
                <a:gd name="T95" fmla="*/ 153 h 153"/>
                <a:gd name="T96" fmla="*/ 96 w 96"/>
                <a:gd name="T97" fmla="*/ 153 h 153"/>
                <a:gd name="T98" fmla="*/ 95 w 96"/>
                <a:gd name="T99" fmla="*/ 144 h 153"/>
                <a:gd name="T100" fmla="*/ 95 w 96"/>
                <a:gd name="T101" fmla="*/ 14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" h="153">
                  <a:moveTo>
                    <a:pt x="95" y="144"/>
                  </a:moveTo>
                  <a:lnTo>
                    <a:pt x="95" y="144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59" y="137"/>
                  </a:lnTo>
                  <a:lnTo>
                    <a:pt x="23" y="138"/>
                  </a:lnTo>
                  <a:lnTo>
                    <a:pt x="23" y="138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47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56" y="67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63" y="13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2" y="57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0" y="124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5" y="144"/>
                  </a:lnTo>
                  <a:lnTo>
                    <a:pt x="95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" name="Freeform 7"/>
            <p:cNvSpPr>
              <a:spLocks noEditPoints="1"/>
            </p:cNvSpPr>
            <p:nvPr userDrawn="1"/>
          </p:nvSpPr>
          <p:spPr bwMode="auto">
            <a:xfrm>
              <a:off x="3684" y="1931"/>
              <a:ext cx="117" cy="153"/>
            </a:xfrm>
            <a:custGeom>
              <a:avLst/>
              <a:gdLst>
                <a:gd name="T0" fmla="*/ 23 w 117"/>
                <a:gd name="T1" fmla="*/ 96 h 153"/>
                <a:gd name="T2" fmla="*/ 23 w 117"/>
                <a:gd name="T3" fmla="*/ 124 h 153"/>
                <a:gd name="T4" fmla="*/ 24 w 117"/>
                <a:gd name="T5" fmla="*/ 153 h 153"/>
                <a:gd name="T6" fmla="*/ 13 w 117"/>
                <a:gd name="T7" fmla="*/ 151 h 153"/>
                <a:gd name="T8" fmla="*/ 0 w 117"/>
                <a:gd name="T9" fmla="*/ 153 h 153"/>
                <a:gd name="T10" fmla="*/ 3 w 117"/>
                <a:gd name="T11" fmla="*/ 96 h 153"/>
                <a:gd name="T12" fmla="*/ 3 w 117"/>
                <a:gd name="T13" fmla="*/ 57 h 153"/>
                <a:gd name="T14" fmla="*/ 0 w 117"/>
                <a:gd name="T15" fmla="*/ 0 h 153"/>
                <a:gd name="T16" fmla="*/ 28 w 117"/>
                <a:gd name="T17" fmla="*/ 1 h 153"/>
                <a:gd name="T18" fmla="*/ 53 w 117"/>
                <a:gd name="T19" fmla="*/ 0 h 153"/>
                <a:gd name="T20" fmla="*/ 63 w 117"/>
                <a:gd name="T21" fmla="*/ 0 h 153"/>
                <a:gd name="T22" fmla="*/ 80 w 117"/>
                <a:gd name="T23" fmla="*/ 3 h 153"/>
                <a:gd name="T24" fmla="*/ 92 w 117"/>
                <a:gd name="T25" fmla="*/ 11 h 153"/>
                <a:gd name="T26" fmla="*/ 100 w 117"/>
                <a:gd name="T27" fmla="*/ 26 h 153"/>
                <a:gd name="T28" fmla="*/ 101 w 117"/>
                <a:gd name="T29" fmla="*/ 34 h 153"/>
                <a:gd name="T30" fmla="*/ 97 w 117"/>
                <a:gd name="T31" fmla="*/ 54 h 153"/>
                <a:gd name="T32" fmla="*/ 84 w 117"/>
                <a:gd name="T33" fmla="*/ 66 h 153"/>
                <a:gd name="T34" fmla="*/ 70 w 117"/>
                <a:gd name="T35" fmla="*/ 74 h 153"/>
                <a:gd name="T36" fmla="*/ 55 w 117"/>
                <a:gd name="T37" fmla="*/ 77 h 153"/>
                <a:gd name="T38" fmla="*/ 117 w 117"/>
                <a:gd name="T39" fmla="*/ 153 h 153"/>
                <a:gd name="T40" fmla="*/ 104 w 117"/>
                <a:gd name="T41" fmla="*/ 151 h 153"/>
                <a:gd name="T42" fmla="*/ 90 w 117"/>
                <a:gd name="T43" fmla="*/ 153 h 153"/>
                <a:gd name="T44" fmla="*/ 65 w 117"/>
                <a:gd name="T45" fmla="*/ 117 h 153"/>
                <a:gd name="T46" fmla="*/ 34 w 117"/>
                <a:gd name="T47" fmla="*/ 77 h 153"/>
                <a:gd name="T48" fmla="*/ 23 w 117"/>
                <a:gd name="T49" fmla="*/ 77 h 153"/>
                <a:gd name="T50" fmla="*/ 37 w 117"/>
                <a:gd name="T51" fmla="*/ 70 h 153"/>
                <a:gd name="T52" fmla="*/ 51 w 117"/>
                <a:gd name="T53" fmla="*/ 69 h 153"/>
                <a:gd name="T54" fmla="*/ 65 w 117"/>
                <a:gd name="T55" fmla="*/ 63 h 153"/>
                <a:gd name="T56" fmla="*/ 75 w 117"/>
                <a:gd name="T57" fmla="*/ 53 h 153"/>
                <a:gd name="T58" fmla="*/ 80 w 117"/>
                <a:gd name="T59" fmla="*/ 39 h 153"/>
                <a:gd name="T60" fmla="*/ 78 w 117"/>
                <a:gd name="T61" fmla="*/ 30 h 153"/>
                <a:gd name="T62" fmla="*/ 72 w 117"/>
                <a:gd name="T63" fmla="*/ 19 h 153"/>
                <a:gd name="T64" fmla="*/ 63 w 117"/>
                <a:gd name="T65" fmla="*/ 13 h 153"/>
                <a:gd name="T66" fmla="*/ 45 w 117"/>
                <a:gd name="T67" fmla="*/ 9 h 153"/>
                <a:gd name="T68" fmla="*/ 24 w 117"/>
                <a:gd name="T69" fmla="*/ 10 h 153"/>
                <a:gd name="T70" fmla="*/ 23 w 117"/>
                <a:gd name="T71" fmla="*/ 57 h 153"/>
                <a:gd name="T72" fmla="*/ 23 w 117"/>
                <a:gd name="T73" fmla="*/ 69 h 153"/>
                <a:gd name="T74" fmla="*/ 37 w 117"/>
                <a:gd name="T75" fmla="*/ 7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53">
                  <a:moveTo>
                    <a:pt x="23" y="77"/>
                  </a:moveTo>
                  <a:lnTo>
                    <a:pt x="23" y="96"/>
                  </a:lnTo>
                  <a:lnTo>
                    <a:pt x="23" y="96"/>
                  </a:lnTo>
                  <a:lnTo>
                    <a:pt x="23" y="124"/>
                  </a:lnTo>
                  <a:lnTo>
                    <a:pt x="24" y="153"/>
                  </a:lnTo>
                  <a:lnTo>
                    <a:pt x="24" y="153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24"/>
                  </a:lnTo>
                  <a:lnTo>
                    <a:pt x="3" y="9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71" y="1"/>
                  </a:lnTo>
                  <a:lnTo>
                    <a:pt x="80" y="3"/>
                  </a:lnTo>
                  <a:lnTo>
                    <a:pt x="87" y="7"/>
                  </a:lnTo>
                  <a:lnTo>
                    <a:pt x="92" y="11"/>
                  </a:lnTo>
                  <a:lnTo>
                    <a:pt x="97" y="17"/>
                  </a:lnTo>
                  <a:lnTo>
                    <a:pt x="100" y="26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00" y="46"/>
                  </a:lnTo>
                  <a:lnTo>
                    <a:pt x="97" y="54"/>
                  </a:lnTo>
                  <a:lnTo>
                    <a:pt x="91" y="61"/>
                  </a:lnTo>
                  <a:lnTo>
                    <a:pt x="84" y="66"/>
                  </a:lnTo>
                  <a:lnTo>
                    <a:pt x="77" y="70"/>
                  </a:lnTo>
                  <a:lnTo>
                    <a:pt x="70" y="74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85" y="114"/>
                  </a:lnTo>
                  <a:lnTo>
                    <a:pt x="117" y="153"/>
                  </a:lnTo>
                  <a:lnTo>
                    <a:pt x="117" y="153"/>
                  </a:lnTo>
                  <a:lnTo>
                    <a:pt x="104" y="151"/>
                  </a:lnTo>
                  <a:lnTo>
                    <a:pt x="104" y="151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65" y="117"/>
                  </a:lnTo>
                  <a:lnTo>
                    <a:pt x="50" y="9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23" y="77"/>
                  </a:lnTo>
                  <a:lnTo>
                    <a:pt x="23" y="77"/>
                  </a:lnTo>
                  <a:close/>
                  <a:moveTo>
                    <a:pt x="37" y="70"/>
                  </a:moveTo>
                  <a:lnTo>
                    <a:pt x="37" y="70"/>
                  </a:lnTo>
                  <a:lnTo>
                    <a:pt x="51" y="69"/>
                  </a:lnTo>
                  <a:lnTo>
                    <a:pt x="58" y="66"/>
                  </a:lnTo>
                  <a:lnTo>
                    <a:pt x="65" y="63"/>
                  </a:lnTo>
                  <a:lnTo>
                    <a:pt x="71" y="59"/>
                  </a:lnTo>
                  <a:lnTo>
                    <a:pt x="75" y="53"/>
                  </a:lnTo>
                  <a:lnTo>
                    <a:pt x="78" y="47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78" y="30"/>
                  </a:lnTo>
                  <a:lnTo>
                    <a:pt x="77" y="24"/>
                  </a:lnTo>
                  <a:lnTo>
                    <a:pt x="72" y="19"/>
                  </a:lnTo>
                  <a:lnTo>
                    <a:pt x="68" y="16"/>
                  </a:lnTo>
                  <a:lnTo>
                    <a:pt x="63" y="13"/>
                  </a:lnTo>
                  <a:lnTo>
                    <a:pt x="57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69"/>
                  </a:lnTo>
                  <a:lnTo>
                    <a:pt x="23" y="69"/>
                  </a:lnTo>
                  <a:lnTo>
                    <a:pt x="37" y="70"/>
                  </a:lnTo>
                  <a:lnTo>
                    <a:pt x="37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3821" y="1930"/>
              <a:ext cx="135" cy="155"/>
            </a:xfrm>
            <a:custGeom>
              <a:avLst/>
              <a:gdLst>
                <a:gd name="T0" fmla="*/ 135 w 135"/>
                <a:gd name="T1" fmla="*/ 1 h 155"/>
                <a:gd name="T2" fmla="*/ 135 w 135"/>
                <a:gd name="T3" fmla="*/ 1 h 155"/>
                <a:gd name="T4" fmla="*/ 125 w 135"/>
                <a:gd name="T5" fmla="*/ 1 h 155"/>
                <a:gd name="T6" fmla="*/ 125 w 135"/>
                <a:gd name="T7" fmla="*/ 1 h 155"/>
                <a:gd name="T8" fmla="*/ 117 w 135"/>
                <a:gd name="T9" fmla="*/ 1 h 155"/>
                <a:gd name="T10" fmla="*/ 117 w 135"/>
                <a:gd name="T11" fmla="*/ 1 h 155"/>
                <a:gd name="T12" fmla="*/ 118 w 135"/>
                <a:gd name="T13" fmla="*/ 37 h 155"/>
                <a:gd name="T14" fmla="*/ 120 w 135"/>
                <a:gd name="T15" fmla="*/ 74 h 155"/>
                <a:gd name="T16" fmla="*/ 120 w 135"/>
                <a:gd name="T17" fmla="*/ 74 h 155"/>
                <a:gd name="T18" fmla="*/ 118 w 135"/>
                <a:gd name="T19" fmla="*/ 114 h 155"/>
                <a:gd name="T20" fmla="*/ 118 w 135"/>
                <a:gd name="T21" fmla="*/ 114 h 155"/>
                <a:gd name="T22" fmla="*/ 10 w 135"/>
                <a:gd name="T23" fmla="*/ 0 h 155"/>
                <a:gd name="T24" fmla="*/ 1 w 135"/>
                <a:gd name="T25" fmla="*/ 0 h 155"/>
                <a:gd name="T26" fmla="*/ 1 w 135"/>
                <a:gd name="T27" fmla="*/ 0 h 155"/>
                <a:gd name="T28" fmla="*/ 3 w 135"/>
                <a:gd name="T29" fmla="*/ 57 h 155"/>
                <a:gd name="T30" fmla="*/ 3 w 135"/>
                <a:gd name="T31" fmla="*/ 57 h 155"/>
                <a:gd name="T32" fmla="*/ 3 w 135"/>
                <a:gd name="T33" fmla="*/ 109 h 155"/>
                <a:gd name="T34" fmla="*/ 0 w 135"/>
                <a:gd name="T35" fmla="*/ 154 h 155"/>
                <a:gd name="T36" fmla="*/ 0 w 135"/>
                <a:gd name="T37" fmla="*/ 154 h 155"/>
                <a:gd name="T38" fmla="*/ 10 w 135"/>
                <a:gd name="T39" fmla="*/ 152 h 155"/>
                <a:gd name="T40" fmla="*/ 10 w 135"/>
                <a:gd name="T41" fmla="*/ 152 h 155"/>
                <a:gd name="T42" fmla="*/ 20 w 135"/>
                <a:gd name="T43" fmla="*/ 154 h 155"/>
                <a:gd name="T44" fmla="*/ 20 w 135"/>
                <a:gd name="T45" fmla="*/ 154 h 155"/>
                <a:gd name="T46" fmla="*/ 18 w 135"/>
                <a:gd name="T47" fmla="*/ 118 h 155"/>
                <a:gd name="T48" fmla="*/ 17 w 135"/>
                <a:gd name="T49" fmla="*/ 79 h 155"/>
                <a:gd name="T50" fmla="*/ 17 w 135"/>
                <a:gd name="T51" fmla="*/ 79 h 155"/>
                <a:gd name="T52" fmla="*/ 17 w 135"/>
                <a:gd name="T53" fmla="*/ 38 h 155"/>
                <a:gd name="T54" fmla="*/ 17 w 135"/>
                <a:gd name="T55" fmla="*/ 38 h 155"/>
                <a:gd name="T56" fmla="*/ 71 w 135"/>
                <a:gd name="T57" fmla="*/ 95 h 155"/>
                <a:gd name="T58" fmla="*/ 107 w 135"/>
                <a:gd name="T59" fmla="*/ 134 h 155"/>
                <a:gd name="T60" fmla="*/ 127 w 135"/>
                <a:gd name="T61" fmla="*/ 155 h 155"/>
                <a:gd name="T62" fmla="*/ 134 w 135"/>
                <a:gd name="T63" fmla="*/ 155 h 155"/>
                <a:gd name="T64" fmla="*/ 134 w 135"/>
                <a:gd name="T65" fmla="*/ 155 h 155"/>
                <a:gd name="T66" fmla="*/ 132 w 135"/>
                <a:gd name="T67" fmla="*/ 98 h 155"/>
                <a:gd name="T68" fmla="*/ 132 w 135"/>
                <a:gd name="T69" fmla="*/ 98 h 155"/>
                <a:gd name="T70" fmla="*/ 134 w 135"/>
                <a:gd name="T71" fmla="*/ 45 h 155"/>
                <a:gd name="T72" fmla="*/ 135 w 135"/>
                <a:gd name="T73" fmla="*/ 1 h 155"/>
                <a:gd name="T74" fmla="*/ 135 w 135"/>
                <a:gd name="T75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5" h="155">
                  <a:moveTo>
                    <a:pt x="135" y="1"/>
                  </a:moveTo>
                  <a:lnTo>
                    <a:pt x="135" y="1"/>
                  </a:lnTo>
                  <a:lnTo>
                    <a:pt x="125" y="1"/>
                  </a:lnTo>
                  <a:lnTo>
                    <a:pt x="125" y="1"/>
                  </a:lnTo>
                  <a:lnTo>
                    <a:pt x="117" y="1"/>
                  </a:lnTo>
                  <a:lnTo>
                    <a:pt x="117" y="1"/>
                  </a:lnTo>
                  <a:lnTo>
                    <a:pt x="118" y="37"/>
                  </a:lnTo>
                  <a:lnTo>
                    <a:pt x="120" y="74"/>
                  </a:lnTo>
                  <a:lnTo>
                    <a:pt x="120" y="74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109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18" y="11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71" y="95"/>
                  </a:lnTo>
                  <a:lnTo>
                    <a:pt x="107" y="134"/>
                  </a:lnTo>
                  <a:lnTo>
                    <a:pt x="127" y="155"/>
                  </a:lnTo>
                  <a:lnTo>
                    <a:pt x="134" y="155"/>
                  </a:lnTo>
                  <a:lnTo>
                    <a:pt x="134" y="155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4" y="45"/>
                  </a:lnTo>
                  <a:lnTo>
                    <a:pt x="135" y="1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477" y="2144"/>
              <a:ext cx="77" cy="185"/>
            </a:xfrm>
            <a:custGeom>
              <a:avLst/>
              <a:gdLst>
                <a:gd name="T0" fmla="*/ 77 w 77"/>
                <a:gd name="T1" fmla="*/ 185 h 185"/>
                <a:gd name="T2" fmla="*/ 77 w 77"/>
                <a:gd name="T3" fmla="*/ 185 h 185"/>
                <a:gd name="T4" fmla="*/ 63 w 77"/>
                <a:gd name="T5" fmla="*/ 159 h 185"/>
                <a:gd name="T6" fmla="*/ 50 w 77"/>
                <a:gd name="T7" fmla="*/ 134 h 185"/>
                <a:gd name="T8" fmla="*/ 40 w 77"/>
                <a:gd name="T9" fmla="*/ 109 h 185"/>
                <a:gd name="T10" fmla="*/ 33 w 77"/>
                <a:gd name="T11" fmla="*/ 85 h 185"/>
                <a:gd name="T12" fmla="*/ 27 w 77"/>
                <a:gd name="T13" fmla="*/ 62 h 185"/>
                <a:gd name="T14" fmla="*/ 23 w 77"/>
                <a:gd name="T15" fmla="*/ 40 h 185"/>
                <a:gd name="T16" fmla="*/ 20 w 77"/>
                <a:gd name="T17" fmla="*/ 18 h 185"/>
                <a:gd name="T18" fmla="*/ 20 w 77"/>
                <a:gd name="T19" fmla="*/ 0 h 185"/>
                <a:gd name="T20" fmla="*/ 20 w 77"/>
                <a:gd name="T21" fmla="*/ 0 h 185"/>
                <a:gd name="T22" fmla="*/ 0 w 77"/>
                <a:gd name="T23" fmla="*/ 0 h 185"/>
                <a:gd name="T24" fmla="*/ 0 w 77"/>
                <a:gd name="T25" fmla="*/ 0 h 185"/>
                <a:gd name="T26" fmla="*/ 0 w 77"/>
                <a:gd name="T27" fmla="*/ 20 h 185"/>
                <a:gd name="T28" fmla="*/ 3 w 77"/>
                <a:gd name="T29" fmla="*/ 41 h 185"/>
                <a:gd name="T30" fmla="*/ 7 w 77"/>
                <a:gd name="T31" fmla="*/ 62 h 185"/>
                <a:gd name="T32" fmla="*/ 11 w 77"/>
                <a:gd name="T33" fmla="*/ 84 h 185"/>
                <a:gd name="T34" fmla="*/ 17 w 77"/>
                <a:gd name="T35" fmla="*/ 105 h 185"/>
                <a:gd name="T36" fmla="*/ 25 w 77"/>
                <a:gd name="T37" fmla="*/ 127 h 185"/>
                <a:gd name="T38" fmla="*/ 34 w 77"/>
                <a:gd name="T39" fmla="*/ 148 h 185"/>
                <a:gd name="T40" fmla="*/ 44 w 77"/>
                <a:gd name="T41" fmla="*/ 169 h 185"/>
                <a:gd name="T42" fmla="*/ 44 w 77"/>
                <a:gd name="T43" fmla="*/ 169 h 185"/>
                <a:gd name="T44" fmla="*/ 51 w 77"/>
                <a:gd name="T45" fmla="*/ 174 h 185"/>
                <a:gd name="T46" fmla="*/ 60 w 77"/>
                <a:gd name="T47" fmla="*/ 178 h 185"/>
                <a:gd name="T48" fmla="*/ 77 w 77"/>
                <a:gd name="T49" fmla="*/ 185 h 185"/>
                <a:gd name="T50" fmla="*/ 77 w 77"/>
                <a:gd name="T5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185">
                  <a:moveTo>
                    <a:pt x="77" y="185"/>
                  </a:moveTo>
                  <a:lnTo>
                    <a:pt x="77" y="185"/>
                  </a:lnTo>
                  <a:lnTo>
                    <a:pt x="63" y="159"/>
                  </a:lnTo>
                  <a:lnTo>
                    <a:pt x="50" y="134"/>
                  </a:lnTo>
                  <a:lnTo>
                    <a:pt x="40" y="109"/>
                  </a:lnTo>
                  <a:lnTo>
                    <a:pt x="33" y="85"/>
                  </a:lnTo>
                  <a:lnTo>
                    <a:pt x="27" y="62"/>
                  </a:lnTo>
                  <a:lnTo>
                    <a:pt x="23" y="40"/>
                  </a:lnTo>
                  <a:lnTo>
                    <a:pt x="20" y="1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41"/>
                  </a:lnTo>
                  <a:lnTo>
                    <a:pt x="7" y="62"/>
                  </a:lnTo>
                  <a:lnTo>
                    <a:pt x="11" y="84"/>
                  </a:lnTo>
                  <a:lnTo>
                    <a:pt x="17" y="105"/>
                  </a:lnTo>
                  <a:lnTo>
                    <a:pt x="25" y="127"/>
                  </a:lnTo>
                  <a:lnTo>
                    <a:pt x="34" y="14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51" y="174"/>
                  </a:lnTo>
                  <a:lnTo>
                    <a:pt x="60" y="178"/>
                  </a:lnTo>
                  <a:lnTo>
                    <a:pt x="77" y="185"/>
                  </a:lnTo>
                  <a:lnTo>
                    <a:pt x="77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314" y="1640"/>
              <a:ext cx="1052" cy="1040"/>
            </a:xfrm>
            <a:custGeom>
              <a:avLst/>
              <a:gdLst>
                <a:gd name="T0" fmla="*/ 393 w 1052"/>
                <a:gd name="T1" fmla="*/ 0 h 1040"/>
                <a:gd name="T2" fmla="*/ 345 w 1052"/>
                <a:gd name="T3" fmla="*/ 1 h 1040"/>
                <a:gd name="T4" fmla="*/ 274 w 1052"/>
                <a:gd name="T5" fmla="*/ 14 h 1040"/>
                <a:gd name="T6" fmla="*/ 208 w 1052"/>
                <a:gd name="T7" fmla="*/ 39 h 1040"/>
                <a:gd name="T8" fmla="*/ 98 w 1052"/>
                <a:gd name="T9" fmla="*/ 123 h 1040"/>
                <a:gd name="T10" fmla="*/ 26 w 1052"/>
                <a:gd name="T11" fmla="*/ 240 h 1040"/>
                <a:gd name="T12" fmla="*/ 0 w 1052"/>
                <a:gd name="T13" fmla="*/ 375 h 1040"/>
                <a:gd name="T14" fmla="*/ 6 w 1052"/>
                <a:gd name="T15" fmla="*/ 441 h 1040"/>
                <a:gd name="T16" fmla="*/ 37 w 1052"/>
                <a:gd name="T17" fmla="*/ 575 h 1040"/>
                <a:gd name="T18" fmla="*/ 53 w 1052"/>
                <a:gd name="T19" fmla="*/ 562 h 1040"/>
                <a:gd name="T20" fmla="*/ 90 w 1052"/>
                <a:gd name="T21" fmla="*/ 618 h 1040"/>
                <a:gd name="T22" fmla="*/ 160 w 1052"/>
                <a:gd name="T23" fmla="*/ 682 h 1040"/>
                <a:gd name="T24" fmla="*/ 247 w 1052"/>
                <a:gd name="T25" fmla="*/ 728 h 1040"/>
                <a:gd name="T26" fmla="*/ 347 w 1052"/>
                <a:gd name="T27" fmla="*/ 749 h 1040"/>
                <a:gd name="T28" fmla="*/ 430 w 1052"/>
                <a:gd name="T29" fmla="*/ 746 h 1040"/>
                <a:gd name="T30" fmla="*/ 532 w 1052"/>
                <a:gd name="T31" fmla="*/ 716 h 1040"/>
                <a:gd name="T32" fmla="*/ 248 w 1052"/>
                <a:gd name="T33" fmla="*/ 1040 h 1040"/>
                <a:gd name="T34" fmla="*/ 584 w 1052"/>
                <a:gd name="T35" fmla="*/ 710 h 1040"/>
                <a:gd name="T36" fmla="*/ 688 w 1052"/>
                <a:gd name="T37" fmla="*/ 585 h 1040"/>
                <a:gd name="T38" fmla="*/ 725 w 1052"/>
                <a:gd name="T39" fmla="*/ 515 h 1040"/>
                <a:gd name="T40" fmla="*/ 748 w 1052"/>
                <a:gd name="T41" fmla="*/ 424 h 1040"/>
                <a:gd name="T42" fmla="*/ 894 w 1052"/>
                <a:gd name="T43" fmla="*/ 1039 h 1040"/>
                <a:gd name="T44" fmla="*/ 802 w 1052"/>
                <a:gd name="T45" fmla="*/ 541 h 1040"/>
                <a:gd name="T46" fmla="*/ 752 w 1052"/>
                <a:gd name="T47" fmla="*/ 318 h 1040"/>
                <a:gd name="T48" fmla="*/ 712 w 1052"/>
                <a:gd name="T49" fmla="*/ 210 h 1040"/>
                <a:gd name="T50" fmla="*/ 672 w 1052"/>
                <a:gd name="T51" fmla="*/ 167 h 1040"/>
                <a:gd name="T52" fmla="*/ 687 w 1052"/>
                <a:gd name="T53" fmla="*/ 207 h 1040"/>
                <a:gd name="T54" fmla="*/ 725 w 1052"/>
                <a:gd name="T55" fmla="*/ 315 h 1040"/>
                <a:gd name="T56" fmla="*/ 731 w 1052"/>
                <a:gd name="T57" fmla="*/ 394 h 1040"/>
                <a:gd name="T58" fmla="*/ 721 w 1052"/>
                <a:gd name="T59" fmla="*/ 464 h 1040"/>
                <a:gd name="T60" fmla="*/ 688 w 1052"/>
                <a:gd name="T61" fmla="*/ 545 h 1040"/>
                <a:gd name="T62" fmla="*/ 602 w 1052"/>
                <a:gd name="T63" fmla="*/ 649 h 1040"/>
                <a:gd name="T64" fmla="*/ 498 w 1052"/>
                <a:gd name="T65" fmla="*/ 709 h 1040"/>
                <a:gd name="T66" fmla="*/ 430 w 1052"/>
                <a:gd name="T67" fmla="*/ 726 h 1040"/>
                <a:gd name="T68" fmla="*/ 375 w 1052"/>
                <a:gd name="T69" fmla="*/ 730 h 1040"/>
                <a:gd name="T70" fmla="*/ 304 w 1052"/>
                <a:gd name="T71" fmla="*/ 723 h 1040"/>
                <a:gd name="T72" fmla="*/ 237 w 1052"/>
                <a:gd name="T73" fmla="*/ 703 h 1040"/>
                <a:gd name="T74" fmla="*/ 124 w 1052"/>
                <a:gd name="T75" fmla="*/ 626 h 1040"/>
                <a:gd name="T76" fmla="*/ 49 w 1052"/>
                <a:gd name="T77" fmla="*/ 514 h 1040"/>
                <a:gd name="T78" fmla="*/ 27 w 1052"/>
                <a:gd name="T79" fmla="*/ 447 h 1040"/>
                <a:gd name="T80" fmla="*/ 20 w 1052"/>
                <a:gd name="T81" fmla="*/ 375 h 1040"/>
                <a:gd name="T82" fmla="*/ 24 w 1052"/>
                <a:gd name="T83" fmla="*/ 321 h 1040"/>
                <a:gd name="T84" fmla="*/ 41 w 1052"/>
                <a:gd name="T85" fmla="*/ 253 h 1040"/>
                <a:gd name="T86" fmla="*/ 101 w 1052"/>
                <a:gd name="T87" fmla="*/ 150 h 1040"/>
                <a:gd name="T88" fmla="*/ 207 w 1052"/>
                <a:gd name="T89" fmla="*/ 63 h 1040"/>
                <a:gd name="T90" fmla="*/ 287 w 1052"/>
                <a:gd name="T91" fmla="*/ 31 h 1040"/>
                <a:gd name="T92" fmla="*/ 358 w 1052"/>
                <a:gd name="T93" fmla="*/ 20 h 1040"/>
                <a:gd name="T94" fmla="*/ 440 w 1052"/>
                <a:gd name="T95" fmla="*/ 26 h 1040"/>
                <a:gd name="T96" fmla="*/ 555 w 1052"/>
                <a:gd name="T97" fmla="*/ 68 h 1040"/>
                <a:gd name="T98" fmla="*/ 625 w 1052"/>
                <a:gd name="T99" fmla="*/ 108 h 1040"/>
                <a:gd name="T100" fmla="*/ 625 w 1052"/>
                <a:gd name="T101" fmla="*/ 97 h 1040"/>
                <a:gd name="T102" fmla="*/ 548 w 1052"/>
                <a:gd name="T103" fmla="*/ 44 h 1040"/>
                <a:gd name="T104" fmla="*/ 481 w 1052"/>
                <a:gd name="T105" fmla="*/ 19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2" h="1040">
                  <a:moveTo>
                    <a:pt x="1052" y="4"/>
                  </a:moveTo>
                  <a:lnTo>
                    <a:pt x="1052" y="4"/>
                  </a:lnTo>
                  <a:lnTo>
                    <a:pt x="782" y="1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61" y="0"/>
                  </a:lnTo>
                  <a:lnTo>
                    <a:pt x="345" y="1"/>
                  </a:lnTo>
                  <a:lnTo>
                    <a:pt x="345" y="1"/>
                  </a:lnTo>
                  <a:lnTo>
                    <a:pt x="327" y="3"/>
                  </a:lnTo>
                  <a:lnTo>
                    <a:pt x="308" y="6"/>
                  </a:lnTo>
                  <a:lnTo>
                    <a:pt x="291" y="10"/>
                  </a:lnTo>
                  <a:lnTo>
                    <a:pt x="274" y="14"/>
                  </a:lnTo>
                  <a:lnTo>
                    <a:pt x="257" y="19"/>
                  </a:lnTo>
                  <a:lnTo>
                    <a:pt x="240" y="24"/>
                  </a:lnTo>
                  <a:lnTo>
                    <a:pt x="224" y="31"/>
                  </a:lnTo>
                  <a:lnTo>
                    <a:pt x="208" y="39"/>
                  </a:lnTo>
                  <a:lnTo>
                    <a:pt x="178" y="56"/>
                  </a:lnTo>
                  <a:lnTo>
                    <a:pt x="150" y="76"/>
                  </a:lnTo>
                  <a:lnTo>
                    <a:pt x="123" y="98"/>
                  </a:lnTo>
                  <a:lnTo>
                    <a:pt x="98" y="123"/>
                  </a:lnTo>
                  <a:lnTo>
                    <a:pt x="77" y="150"/>
                  </a:lnTo>
                  <a:lnTo>
                    <a:pt x="57" y="178"/>
                  </a:lnTo>
                  <a:lnTo>
                    <a:pt x="40" y="208"/>
                  </a:lnTo>
                  <a:lnTo>
                    <a:pt x="26" y="240"/>
                  </a:lnTo>
                  <a:lnTo>
                    <a:pt x="14" y="272"/>
                  </a:lnTo>
                  <a:lnTo>
                    <a:pt x="7" y="305"/>
                  </a:lnTo>
                  <a:lnTo>
                    <a:pt x="1" y="340"/>
                  </a:lnTo>
                  <a:lnTo>
                    <a:pt x="0" y="375"/>
                  </a:lnTo>
                  <a:lnTo>
                    <a:pt x="0" y="375"/>
                  </a:lnTo>
                  <a:lnTo>
                    <a:pt x="0" y="397"/>
                  </a:lnTo>
                  <a:lnTo>
                    <a:pt x="3" y="418"/>
                  </a:lnTo>
                  <a:lnTo>
                    <a:pt x="6" y="441"/>
                  </a:lnTo>
                  <a:lnTo>
                    <a:pt x="10" y="465"/>
                  </a:lnTo>
                  <a:lnTo>
                    <a:pt x="21" y="516"/>
                  </a:lnTo>
                  <a:lnTo>
                    <a:pt x="37" y="575"/>
                  </a:lnTo>
                  <a:lnTo>
                    <a:pt x="37" y="575"/>
                  </a:lnTo>
                  <a:lnTo>
                    <a:pt x="106" y="810"/>
                  </a:lnTo>
                  <a:lnTo>
                    <a:pt x="126" y="810"/>
                  </a:lnTo>
                  <a:lnTo>
                    <a:pt x="51" y="562"/>
                  </a:lnTo>
                  <a:lnTo>
                    <a:pt x="53" y="562"/>
                  </a:lnTo>
                  <a:lnTo>
                    <a:pt x="53" y="562"/>
                  </a:lnTo>
                  <a:lnTo>
                    <a:pt x="63" y="581"/>
                  </a:lnTo>
                  <a:lnTo>
                    <a:pt x="76" y="599"/>
                  </a:lnTo>
                  <a:lnTo>
                    <a:pt x="90" y="618"/>
                  </a:lnTo>
                  <a:lnTo>
                    <a:pt x="106" y="635"/>
                  </a:lnTo>
                  <a:lnTo>
                    <a:pt x="123" y="652"/>
                  </a:lnTo>
                  <a:lnTo>
                    <a:pt x="140" y="668"/>
                  </a:lnTo>
                  <a:lnTo>
                    <a:pt x="160" y="682"/>
                  </a:lnTo>
                  <a:lnTo>
                    <a:pt x="180" y="695"/>
                  </a:lnTo>
                  <a:lnTo>
                    <a:pt x="201" y="708"/>
                  </a:lnTo>
                  <a:lnTo>
                    <a:pt x="224" y="719"/>
                  </a:lnTo>
                  <a:lnTo>
                    <a:pt x="247" y="728"/>
                  </a:lnTo>
                  <a:lnTo>
                    <a:pt x="271" y="736"/>
                  </a:lnTo>
                  <a:lnTo>
                    <a:pt x="295" y="742"/>
                  </a:lnTo>
                  <a:lnTo>
                    <a:pt x="321" y="746"/>
                  </a:lnTo>
                  <a:lnTo>
                    <a:pt x="347" y="749"/>
                  </a:lnTo>
                  <a:lnTo>
                    <a:pt x="374" y="750"/>
                  </a:lnTo>
                  <a:lnTo>
                    <a:pt x="374" y="750"/>
                  </a:lnTo>
                  <a:lnTo>
                    <a:pt x="401" y="749"/>
                  </a:lnTo>
                  <a:lnTo>
                    <a:pt x="430" y="746"/>
                  </a:lnTo>
                  <a:lnTo>
                    <a:pt x="457" y="742"/>
                  </a:lnTo>
                  <a:lnTo>
                    <a:pt x="482" y="735"/>
                  </a:lnTo>
                  <a:lnTo>
                    <a:pt x="508" y="726"/>
                  </a:lnTo>
                  <a:lnTo>
                    <a:pt x="532" y="716"/>
                  </a:lnTo>
                  <a:lnTo>
                    <a:pt x="555" y="703"/>
                  </a:lnTo>
                  <a:lnTo>
                    <a:pt x="577" y="689"/>
                  </a:lnTo>
                  <a:lnTo>
                    <a:pt x="577" y="690"/>
                  </a:lnTo>
                  <a:lnTo>
                    <a:pt x="248" y="1040"/>
                  </a:lnTo>
                  <a:lnTo>
                    <a:pt x="274" y="1040"/>
                  </a:lnTo>
                  <a:lnTo>
                    <a:pt x="274" y="1040"/>
                  </a:lnTo>
                  <a:lnTo>
                    <a:pt x="584" y="710"/>
                  </a:lnTo>
                  <a:lnTo>
                    <a:pt x="584" y="710"/>
                  </a:lnTo>
                  <a:lnTo>
                    <a:pt x="624" y="668"/>
                  </a:lnTo>
                  <a:lnTo>
                    <a:pt x="654" y="632"/>
                  </a:lnTo>
                  <a:lnTo>
                    <a:pt x="675" y="605"/>
                  </a:lnTo>
                  <a:lnTo>
                    <a:pt x="688" y="585"/>
                  </a:lnTo>
                  <a:lnTo>
                    <a:pt x="688" y="585"/>
                  </a:lnTo>
                  <a:lnTo>
                    <a:pt x="704" y="558"/>
                  </a:lnTo>
                  <a:lnTo>
                    <a:pt x="714" y="538"/>
                  </a:lnTo>
                  <a:lnTo>
                    <a:pt x="725" y="515"/>
                  </a:lnTo>
                  <a:lnTo>
                    <a:pt x="734" y="488"/>
                  </a:lnTo>
                  <a:lnTo>
                    <a:pt x="742" y="457"/>
                  </a:lnTo>
                  <a:lnTo>
                    <a:pt x="745" y="441"/>
                  </a:lnTo>
                  <a:lnTo>
                    <a:pt x="748" y="424"/>
                  </a:lnTo>
                  <a:lnTo>
                    <a:pt x="748" y="405"/>
                  </a:lnTo>
                  <a:lnTo>
                    <a:pt x="749" y="385"/>
                  </a:lnTo>
                  <a:lnTo>
                    <a:pt x="749" y="385"/>
                  </a:lnTo>
                  <a:lnTo>
                    <a:pt x="894" y="1039"/>
                  </a:lnTo>
                  <a:lnTo>
                    <a:pt x="914" y="1039"/>
                  </a:lnTo>
                  <a:lnTo>
                    <a:pt x="914" y="1039"/>
                  </a:lnTo>
                  <a:lnTo>
                    <a:pt x="851" y="758"/>
                  </a:lnTo>
                  <a:lnTo>
                    <a:pt x="802" y="541"/>
                  </a:lnTo>
                  <a:lnTo>
                    <a:pt x="769" y="392"/>
                  </a:lnTo>
                  <a:lnTo>
                    <a:pt x="769" y="392"/>
                  </a:lnTo>
                  <a:lnTo>
                    <a:pt x="761" y="354"/>
                  </a:lnTo>
                  <a:lnTo>
                    <a:pt x="752" y="318"/>
                  </a:lnTo>
                  <a:lnTo>
                    <a:pt x="742" y="285"/>
                  </a:lnTo>
                  <a:lnTo>
                    <a:pt x="732" y="257"/>
                  </a:lnTo>
                  <a:lnTo>
                    <a:pt x="722" y="233"/>
                  </a:lnTo>
                  <a:lnTo>
                    <a:pt x="712" y="210"/>
                  </a:lnTo>
                  <a:lnTo>
                    <a:pt x="701" y="191"/>
                  </a:lnTo>
                  <a:lnTo>
                    <a:pt x="691" y="175"/>
                  </a:lnTo>
                  <a:lnTo>
                    <a:pt x="691" y="175"/>
                  </a:lnTo>
                  <a:lnTo>
                    <a:pt x="672" y="167"/>
                  </a:lnTo>
                  <a:lnTo>
                    <a:pt x="657" y="161"/>
                  </a:lnTo>
                  <a:lnTo>
                    <a:pt x="657" y="161"/>
                  </a:lnTo>
                  <a:lnTo>
                    <a:pt x="672" y="183"/>
                  </a:lnTo>
                  <a:lnTo>
                    <a:pt x="687" y="207"/>
                  </a:lnTo>
                  <a:lnTo>
                    <a:pt x="699" y="231"/>
                  </a:lnTo>
                  <a:lnTo>
                    <a:pt x="711" y="258"/>
                  </a:lnTo>
                  <a:lnTo>
                    <a:pt x="719" y="287"/>
                  </a:lnTo>
                  <a:lnTo>
                    <a:pt x="725" y="315"/>
                  </a:lnTo>
                  <a:lnTo>
                    <a:pt x="729" y="345"/>
                  </a:lnTo>
                  <a:lnTo>
                    <a:pt x="731" y="375"/>
                  </a:lnTo>
                  <a:lnTo>
                    <a:pt x="731" y="375"/>
                  </a:lnTo>
                  <a:lnTo>
                    <a:pt x="731" y="394"/>
                  </a:lnTo>
                  <a:lnTo>
                    <a:pt x="729" y="412"/>
                  </a:lnTo>
                  <a:lnTo>
                    <a:pt x="728" y="429"/>
                  </a:lnTo>
                  <a:lnTo>
                    <a:pt x="724" y="447"/>
                  </a:lnTo>
                  <a:lnTo>
                    <a:pt x="721" y="464"/>
                  </a:lnTo>
                  <a:lnTo>
                    <a:pt x="715" y="481"/>
                  </a:lnTo>
                  <a:lnTo>
                    <a:pt x="709" y="498"/>
                  </a:lnTo>
                  <a:lnTo>
                    <a:pt x="704" y="514"/>
                  </a:lnTo>
                  <a:lnTo>
                    <a:pt x="688" y="545"/>
                  </a:lnTo>
                  <a:lnTo>
                    <a:pt x="671" y="573"/>
                  </a:lnTo>
                  <a:lnTo>
                    <a:pt x="649" y="602"/>
                  </a:lnTo>
                  <a:lnTo>
                    <a:pt x="627" y="626"/>
                  </a:lnTo>
                  <a:lnTo>
                    <a:pt x="602" y="649"/>
                  </a:lnTo>
                  <a:lnTo>
                    <a:pt x="574" y="671"/>
                  </a:lnTo>
                  <a:lnTo>
                    <a:pt x="545" y="688"/>
                  </a:lnTo>
                  <a:lnTo>
                    <a:pt x="514" y="703"/>
                  </a:lnTo>
                  <a:lnTo>
                    <a:pt x="498" y="709"/>
                  </a:lnTo>
                  <a:lnTo>
                    <a:pt x="481" y="715"/>
                  </a:lnTo>
                  <a:lnTo>
                    <a:pt x="464" y="719"/>
                  </a:lnTo>
                  <a:lnTo>
                    <a:pt x="447" y="723"/>
                  </a:lnTo>
                  <a:lnTo>
                    <a:pt x="430" y="726"/>
                  </a:lnTo>
                  <a:lnTo>
                    <a:pt x="413" y="729"/>
                  </a:lnTo>
                  <a:lnTo>
                    <a:pt x="394" y="730"/>
                  </a:lnTo>
                  <a:lnTo>
                    <a:pt x="375" y="730"/>
                  </a:lnTo>
                  <a:lnTo>
                    <a:pt x="375" y="730"/>
                  </a:lnTo>
                  <a:lnTo>
                    <a:pt x="357" y="730"/>
                  </a:lnTo>
                  <a:lnTo>
                    <a:pt x="340" y="729"/>
                  </a:lnTo>
                  <a:lnTo>
                    <a:pt x="321" y="726"/>
                  </a:lnTo>
                  <a:lnTo>
                    <a:pt x="304" y="723"/>
                  </a:lnTo>
                  <a:lnTo>
                    <a:pt x="287" y="719"/>
                  </a:lnTo>
                  <a:lnTo>
                    <a:pt x="270" y="715"/>
                  </a:lnTo>
                  <a:lnTo>
                    <a:pt x="254" y="709"/>
                  </a:lnTo>
                  <a:lnTo>
                    <a:pt x="237" y="703"/>
                  </a:lnTo>
                  <a:lnTo>
                    <a:pt x="207" y="688"/>
                  </a:lnTo>
                  <a:lnTo>
                    <a:pt x="177" y="671"/>
                  </a:lnTo>
                  <a:lnTo>
                    <a:pt x="150" y="649"/>
                  </a:lnTo>
                  <a:lnTo>
                    <a:pt x="124" y="626"/>
                  </a:lnTo>
                  <a:lnTo>
                    <a:pt x="101" y="602"/>
                  </a:lnTo>
                  <a:lnTo>
                    <a:pt x="81" y="573"/>
                  </a:lnTo>
                  <a:lnTo>
                    <a:pt x="63" y="545"/>
                  </a:lnTo>
                  <a:lnTo>
                    <a:pt x="49" y="514"/>
                  </a:lnTo>
                  <a:lnTo>
                    <a:pt x="41" y="498"/>
                  </a:lnTo>
                  <a:lnTo>
                    <a:pt x="36" y="481"/>
                  </a:lnTo>
                  <a:lnTo>
                    <a:pt x="31" y="464"/>
                  </a:lnTo>
                  <a:lnTo>
                    <a:pt x="27" y="447"/>
                  </a:lnTo>
                  <a:lnTo>
                    <a:pt x="24" y="429"/>
                  </a:lnTo>
                  <a:lnTo>
                    <a:pt x="21" y="412"/>
                  </a:lnTo>
                  <a:lnTo>
                    <a:pt x="20" y="394"/>
                  </a:lnTo>
                  <a:lnTo>
                    <a:pt x="20" y="375"/>
                  </a:lnTo>
                  <a:lnTo>
                    <a:pt x="20" y="375"/>
                  </a:lnTo>
                  <a:lnTo>
                    <a:pt x="20" y="357"/>
                  </a:lnTo>
                  <a:lnTo>
                    <a:pt x="21" y="340"/>
                  </a:lnTo>
                  <a:lnTo>
                    <a:pt x="24" y="321"/>
                  </a:lnTo>
                  <a:lnTo>
                    <a:pt x="27" y="304"/>
                  </a:lnTo>
                  <a:lnTo>
                    <a:pt x="31" y="287"/>
                  </a:lnTo>
                  <a:lnTo>
                    <a:pt x="36" y="270"/>
                  </a:lnTo>
                  <a:lnTo>
                    <a:pt x="41" y="253"/>
                  </a:lnTo>
                  <a:lnTo>
                    <a:pt x="49" y="237"/>
                  </a:lnTo>
                  <a:lnTo>
                    <a:pt x="63" y="205"/>
                  </a:lnTo>
                  <a:lnTo>
                    <a:pt x="81" y="177"/>
                  </a:lnTo>
                  <a:lnTo>
                    <a:pt x="101" y="150"/>
                  </a:lnTo>
                  <a:lnTo>
                    <a:pt x="124" y="124"/>
                  </a:lnTo>
                  <a:lnTo>
                    <a:pt x="150" y="101"/>
                  </a:lnTo>
                  <a:lnTo>
                    <a:pt x="177" y="80"/>
                  </a:lnTo>
                  <a:lnTo>
                    <a:pt x="207" y="63"/>
                  </a:lnTo>
                  <a:lnTo>
                    <a:pt x="237" y="47"/>
                  </a:lnTo>
                  <a:lnTo>
                    <a:pt x="254" y="41"/>
                  </a:lnTo>
                  <a:lnTo>
                    <a:pt x="270" y="36"/>
                  </a:lnTo>
                  <a:lnTo>
                    <a:pt x="287" y="31"/>
                  </a:lnTo>
                  <a:lnTo>
                    <a:pt x="304" y="27"/>
                  </a:lnTo>
                  <a:lnTo>
                    <a:pt x="321" y="24"/>
                  </a:lnTo>
                  <a:lnTo>
                    <a:pt x="340" y="21"/>
                  </a:lnTo>
                  <a:lnTo>
                    <a:pt x="358" y="20"/>
                  </a:lnTo>
                  <a:lnTo>
                    <a:pt x="375" y="20"/>
                  </a:lnTo>
                  <a:lnTo>
                    <a:pt x="375" y="20"/>
                  </a:lnTo>
                  <a:lnTo>
                    <a:pt x="408" y="21"/>
                  </a:lnTo>
                  <a:lnTo>
                    <a:pt x="440" y="26"/>
                  </a:lnTo>
                  <a:lnTo>
                    <a:pt x="471" y="33"/>
                  </a:lnTo>
                  <a:lnTo>
                    <a:pt x="500" y="43"/>
                  </a:lnTo>
                  <a:lnTo>
                    <a:pt x="528" y="54"/>
                  </a:lnTo>
                  <a:lnTo>
                    <a:pt x="555" y="68"/>
                  </a:lnTo>
                  <a:lnTo>
                    <a:pt x="581" y="86"/>
                  </a:lnTo>
                  <a:lnTo>
                    <a:pt x="605" y="104"/>
                  </a:lnTo>
                  <a:lnTo>
                    <a:pt x="605" y="104"/>
                  </a:lnTo>
                  <a:lnTo>
                    <a:pt x="625" y="108"/>
                  </a:lnTo>
                  <a:lnTo>
                    <a:pt x="642" y="113"/>
                  </a:lnTo>
                  <a:lnTo>
                    <a:pt x="644" y="113"/>
                  </a:lnTo>
                  <a:lnTo>
                    <a:pt x="644" y="113"/>
                  </a:lnTo>
                  <a:lnTo>
                    <a:pt x="625" y="97"/>
                  </a:lnTo>
                  <a:lnTo>
                    <a:pt x="608" y="81"/>
                  </a:lnTo>
                  <a:lnTo>
                    <a:pt x="588" y="68"/>
                  </a:lnTo>
                  <a:lnTo>
                    <a:pt x="568" y="56"/>
                  </a:lnTo>
                  <a:lnTo>
                    <a:pt x="548" y="44"/>
                  </a:lnTo>
                  <a:lnTo>
                    <a:pt x="527" y="34"/>
                  </a:lnTo>
                  <a:lnTo>
                    <a:pt x="504" y="26"/>
                  </a:lnTo>
                  <a:lnTo>
                    <a:pt x="481" y="19"/>
                  </a:lnTo>
                  <a:lnTo>
                    <a:pt x="481" y="19"/>
                  </a:lnTo>
                  <a:lnTo>
                    <a:pt x="481" y="17"/>
                  </a:lnTo>
                  <a:lnTo>
                    <a:pt x="1052" y="21"/>
                  </a:lnTo>
                  <a:lnTo>
                    <a:pt x="10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3571" y="1733"/>
              <a:ext cx="708" cy="613"/>
            </a:xfrm>
            <a:custGeom>
              <a:avLst/>
              <a:gdLst>
                <a:gd name="T0" fmla="*/ 654 w 708"/>
                <a:gd name="T1" fmla="*/ 354 h 613"/>
                <a:gd name="T2" fmla="*/ 654 w 708"/>
                <a:gd name="T3" fmla="*/ 354 h 613"/>
                <a:gd name="T4" fmla="*/ 645 w 708"/>
                <a:gd name="T5" fmla="*/ 302 h 613"/>
                <a:gd name="T6" fmla="*/ 628 w 708"/>
                <a:gd name="T7" fmla="*/ 249 h 613"/>
                <a:gd name="T8" fmla="*/ 604 w 708"/>
                <a:gd name="T9" fmla="*/ 199 h 613"/>
                <a:gd name="T10" fmla="*/ 574 w 708"/>
                <a:gd name="T11" fmla="*/ 157 h 613"/>
                <a:gd name="T12" fmla="*/ 561 w 708"/>
                <a:gd name="T13" fmla="*/ 141 h 613"/>
                <a:gd name="T14" fmla="*/ 531 w 708"/>
                <a:gd name="T15" fmla="*/ 111 h 613"/>
                <a:gd name="T16" fmla="*/ 498 w 708"/>
                <a:gd name="T17" fmla="*/ 85 h 613"/>
                <a:gd name="T18" fmla="*/ 462 w 708"/>
                <a:gd name="T19" fmla="*/ 63 h 613"/>
                <a:gd name="T20" fmla="*/ 425 w 708"/>
                <a:gd name="T21" fmla="*/ 45 h 613"/>
                <a:gd name="T22" fmla="*/ 387 w 708"/>
                <a:gd name="T23" fmla="*/ 31 h 613"/>
                <a:gd name="T24" fmla="*/ 345 w 708"/>
                <a:gd name="T25" fmla="*/ 21 h 613"/>
                <a:gd name="T26" fmla="*/ 303 w 708"/>
                <a:gd name="T27" fmla="*/ 17 h 613"/>
                <a:gd name="T28" fmla="*/ 281 w 708"/>
                <a:gd name="T29" fmla="*/ 17 h 613"/>
                <a:gd name="T30" fmla="*/ 238 w 708"/>
                <a:gd name="T31" fmla="*/ 18 h 613"/>
                <a:gd name="T32" fmla="*/ 198 w 708"/>
                <a:gd name="T33" fmla="*/ 25 h 613"/>
                <a:gd name="T34" fmla="*/ 160 w 708"/>
                <a:gd name="T35" fmla="*/ 35 h 613"/>
                <a:gd name="T36" fmla="*/ 124 w 708"/>
                <a:gd name="T37" fmla="*/ 51 h 613"/>
                <a:gd name="T38" fmla="*/ 88 w 708"/>
                <a:gd name="T39" fmla="*/ 70 h 613"/>
                <a:gd name="T40" fmla="*/ 57 w 708"/>
                <a:gd name="T41" fmla="*/ 91 h 613"/>
                <a:gd name="T42" fmla="*/ 27 w 708"/>
                <a:gd name="T43" fmla="*/ 117 h 613"/>
                <a:gd name="T44" fmla="*/ 0 w 708"/>
                <a:gd name="T45" fmla="*/ 144 h 613"/>
                <a:gd name="T46" fmla="*/ 16 w 708"/>
                <a:gd name="T47" fmla="*/ 157 h 613"/>
                <a:gd name="T48" fmla="*/ 41 w 708"/>
                <a:gd name="T49" fmla="*/ 130 h 613"/>
                <a:gd name="T50" fmla="*/ 68 w 708"/>
                <a:gd name="T51" fmla="*/ 107 h 613"/>
                <a:gd name="T52" fmla="*/ 100 w 708"/>
                <a:gd name="T53" fmla="*/ 85 h 613"/>
                <a:gd name="T54" fmla="*/ 133 w 708"/>
                <a:gd name="T55" fmla="*/ 68 h 613"/>
                <a:gd name="T56" fmla="*/ 167 w 708"/>
                <a:gd name="T57" fmla="*/ 55 h 613"/>
                <a:gd name="T58" fmla="*/ 203 w 708"/>
                <a:gd name="T59" fmla="*/ 44 h 613"/>
                <a:gd name="T60" fmla="*/ 241 w 708"/>
                <a:gd name="T61" fmla="*/ 38 h 613"/>
                <a:gd name="T62" fmla="*/ 281 w 708"/>
                <a:gd name="T63" fmla="*/ 35 h 613"/>
                <a:gd name="T64" fmla="*/ 304 w 708"/>
                <a:gd name="T65" fmla="*/ 37 h 613"/>
                <a:gd name="T66" fmla="*/ 351 w 708"/>
                <a:gd name="T67" fmla="*/ 43 h 613"/>
                <a:gd name="T68" fmla="*/ 395 w 708"/>
                <a:gd name="T69" fmla="*/ 54 h 613"/>
                <a:gd name="T70" fmla="*/ 435 w 708"/>
                <a:gd name="T71" fmla="*/ 71 h 613"/>
                <a:gd name="T72" fmla="*/ 474 w 708"/>
                <a:gd name="T73" fmla="*/ 91 h 613"/>
                <a:gd name="T74" fmla="*/ 508 w 708"/>
                <a:gd name="T75" fmla="*/ 117 h 613"/>
                <a:gd name="T76" fmla="*/ 538 w 708"/>
                <a:gd name="T77" fmla="*/ 145 h 613"/>
                <a:gd name="T78" fmla="*/ 565 w 708"/>
                <a:gd name="T79" fmla="*/ 177 h 613"/>
                <a:gd name="T80" fmla="*/ 577 w 708"/>
                <a:gd name="T81" fmla="*/ 194 h 613"/>
                <a:gd name="T82" fmla="*/ 595 w 708"/>
                <a:gd name="T83" fmla="*/ 225 h 613"/>
                <a:gd name="T84" fmla="*/ 609 w 708"/>
                <a:gd name="T85" fmla="*/ 258 h 613"/>
                <a:gd name="T86" fmla="*/ 629 w 708"/>
                <a:gd name="T87" fmla="*/ 326 h 613"/>
                <a:gd name="T88" fmla="*/ 638 w 708"/>
                <a:gd name="T89" fmla="*/ 393 h 613"/>
                <a:gd name="T90" fmla="*/ 635 w 708"/>
                <a:gd name="T91" fmla="*/ 455 h 613"/>
                <a:gd name="T92" fmla="*/ 631 w 708"/>
                <a:gd name="T93" fmla="*/ 478 h 613"/>
                <a:gd name="T94" fmla="*/ 617 w 708"/>
                <a:gd name="T95" fmla="*/ 526 h 613"/>
                <a:gd name="T96" fmla="*/ 599 w 708"/>
                <a:gd name="T97" fmla="*/ 566 h 613"/>
                <a:gd name="T98" fmla="*/ 594 w 708"/>
                <a:gd name="T99" fmla="*/ 613 h 613"/>
                <a:gd name="T100" fmla="*/ 608 w 708"/>
                <a:gd name="T101" fmla="*/ 589 h 613"/>
                <a:gd name="T102" fmla="*/ 632 w 708"/>
                <a:gd name="T103" fmla="*/ 538 h 613"/>
                <a:gd name="T104" fmla="*/ 651 w 708"/>
                <a:gd name="T105" fmla="*/ 476 h 613"/>
                <a:gd name="T106" fmla="*/ 667 w 708"/>
                <a:gd name="T107" fmla="*/ 393 h 613"/>
                <a:gd name="T108" fmla="*/ 674 w 708"/>
                <a:gd name="T109" fmla="*/ 342 h 613"/>
                <a:gd name="T110" fmla="*/ 708 w 708"/>
                <a:gd name="T11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8" h="613">
                  <a:moveTo>
                    <a:pt x="688" y="0"/>
                  </a:moveTo>
                  <a:lnTo>
                    <a:pt x="654" y="354"/>
                  </a:lnTo>
                  <a:lnTo>
                    <a:pt x="654" y="354"/>
                  </a:lnTo>
                  <a:lnTo>
                    <a:pt x="654" y="354"/>
                  </a:lnTo>
                  <a:lnTo>
                    <a:pt x="651" y="328"/>
                  </a:lnTo>
                  <a:lnTo>
                    <a:pt x="645" y="302"/>
                  </a:lnTo>
                  <a:lnTo>
                    <a:pt x="637" y="275"/>
                  </a:lnTo>
                  <a:lnTo>
                    <a:pt x="628" y="249"/>
                  </a:lnTo>
                  <a:lnTo>
                    <a:pt x="617" y="224"/>
                  </a:lnTo>
                  <a:lnTo>
                    <a:pt x="604" y="199"/>
                  </a:lnTo>
                  <a:lnTo>
                    <a:pt x="589" y="177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61" y="141"/>
                  </a:lnTo>
                  <a:lnTo>
                    <a:pt x="545" y="125"/>
                  </a:lnTo>
                  <a:lnTo>
                    <a:pt x="531" y="111"/>
                  </a:lnTo>
                  <a:lnTo>
                    <a:pt x="515" y="98"/>
                  </a:lnTo>
                  <a:lnTo>
                    <a:pt x="498" y="85"/>
                  </a:lnTo>
                  <a:lnTo>
                    <a:pt x="481" y="74"/>
                  </a:lnTo>
                  <a:lnTo>
                    <a:pt x="462" y="63"/>
                  </a:lnTo>
                  <a:lnTo>
                    <a:pt x="445" y="54"/>
                  </a:lnTo>
                  <a:lnTo>
                    <a:pt x="425" y="45"/>
                  </a:lnTo>
                  <a:lnTo>
                    <a:pt x="407" y="37"/>
                  </a:lnTo>
                  <a:lnTo>
                    <a:pt x="387" y="31"/>
                  </a:lnTo>
                  <a:lnTo>
                    <a:pt x="365" y="25"/>
                  </a:lnTo>
                  <a:lnTo>
                    <a:pt x="345" y="21"/>
                  </a:lnTo>
                  <a:lnTo>
                    <a:pt x="324" y="18"/>
                  </a:lnTo>
                  <a:lnTo>
                    <a:pt x="303" y="17"/>
                  </a:lnTo>
                  <a:lnTo>
                    <a:pt x="281" y="17"/>
                  </a:lnTo>
                  <a:lnTo>
                    <a:pt x="281" y="17"/>
                  </a:lnTo>
                  <a:lnTo>
                    <a:pt x="260" y="17"/>
                  </a:lnTo>
                  <a:lnTo>
                    <a:pt x="238" y="18"/>
                  </a:lnTo>
                  <a:lnTo>
                    <a:pt x="218" y="21"/>
                  </a:lnTo>
                  <a:lnTo>
                    <a:pt x="198" y="25"/>
                  </a:lnTo>
                  <a:lnTo>
                    <a:pt x="180" y="30"/>
                  </a:lnTo>
                  <a:lnTo>
                    <a:pt x="160" y="35"/>
                  </a:lnTo>
                  <a:lnTo>
                    <a:pt x="141" y="43"/>
                  </a:lnTo>
                  <a:lnTo>
                    <a:pt x="124" y="51"/>
                  </a:lnTo>
                  <a:lnTo>
                    <a:pt x="106" y="60"/>
                  </a:lnTo>
                  <a:lnTo>
                    <a:pt x="88" y="70"/>
                  </a:lnTo>
                  <a:lnTo>
                    <a:pt x="73" y="80"/>
                  </a:lnTo>
                  <a:lnTo>
                    <a:pt x="57" y="91"/>
                  </a:lnTo>
                  <a:lnTo>
                    <a:pt x="41" y="102"/>
                  </a:lnTo>
                  <a:lnTo>
                    <a:pt x="27" y="117"/>
                  </a:lnTo>
                  <a:lnTo>
                    <a:pt x="13" y="130"/>
                  </a:lnTo>
                  <a:lnTo>
                    <a:pt x="0" y="144"/>
                  </a:lnTo>
                  <a:lnTo>
                    <a:pt x="16" y="157"/>
                  </a:lnTo>
                  <a:lnTo>
                    <a:pt x="16" y="157"/>
                  </a:lnTo>
                  <a:lnTo>
                    <a:pt x="28" y="142"/>
                  </a:lnTo>
                  <a:lnTo>
                    <a:pt x="41" y="130"/>
                  </a:lnTo>
                  <a:lnTo>
                    <a:pt x="54" y="118"/>
                  </a:lnTo>
                  <a:lnTo>
                    <a:pt x="68" y="107"/>
                  </a:lnTo>
                  <a:lnTo>
                    <a:pt x="84" y="95"/>
                  </a:lnTo>
                  <a:lnTo>
                    <a:pt x="100" y="85"/>
                  </a:lnTo>
                  <a:lnTo>
                    <a:pt x="116" y="77"/>
                  </a:lnTo>
                  <a:lnTo>
                    <a:pt x="133" y="68"/>
                  </a:lnTo>
                  <a:lnTo>
                    <a:pt x="150" y="61"/>
                  </a:lnTo>
                  <a:lnTo>
                    <a:pt x="167" y="55"/>
                  </a:lnTo>
                  <a:lnTo>
                    <a:pt x="184" y="50"/>
                  </a:lnTo>
                  <a:lnTo>
                    <a:pt x="203" y="44"/>
                  </a:lnTo>
                  <a:lnTo>
                    <a:pt x="221" y="41"/>
                  </a:lnTo>
                  <a:lnTo>
                    <a:pt x="241" y="38"/>
                  </a:lnTo>
                  <a:lnTo>
                    <a:pt x="261" y="37"/>
                  </a:lnTo>
                  <a:lnTo>
                    <a:pt x="281" y="35"/>
                  </a:lnTo>
                  <a:lnTo>
                    <a:pt x="281" y="35"/>
                  </a:lnTo>
                  <a:lnTo>
                    <a:pt x="304" y="37"/>
                  </a:lnTo>
                  <a:lnTo>
                    <a:pt x="328" y="38"/>
                  </a:lnTo>
                  <a:lnTo>
                    <a:pt x="351" y="43"/>
                  </a:lnTo>
                  <a:lnTo>
                    <a:pt x="374" y="48"/>
                  </a:lnTo>
                  <a:lnTo>
                    <a:pt x="395" y="54"/>
                  </a:lnTo>
                  <a:lnTo>
                    <a:pt x="415" y="63"/>
                  </a:lnTo>
                  <a:lnTo>
                    <a:pt x="435" y="71"/>
                  </a:lnTo>
                  <a:lnTo>
                    <a:pt x="455" y="81"/>
                  </a:lnTo>
                  <a:lnTo>
                    <a:pt x="474" y="91"/>
                  </a:lnTo>
                  <a:lnTo>
                    <a:pt x="491" y="104"/>
                  </a:lnTo>
                  <a:lnTo>
                    <a:pt x="508" y="117"/>
                  </a:lnTo>
                  <a:lnTo>
                    <a:pt x="524" y="131"/>
                  </a:lnTo>
                  <a:lnTo>
                    <a:pt x="538" y="145"/>
                  </a:lnTo>
                  <a:lnTo>
                    <a:pt x="552" y="161"/>
                  </a:lnTo>
                  <a:lnTo>
                    <a:pt x="565" y="177"/>
                  </a:lnTo>
                  <a:lnTo>
                    <a:pt x="577" y="194"/>
                  </a:lnTo>
                  <a:lnTo>
                    <a:pt x="577" y="194"/>
                  </a:lnTo>
                  <a:lnTo>
                    <a:pt x="587" y="209"/>
                  </a:lnTo>
                  <a:lnTo>
                    <a:pt x="595" y="225"/>
                  </a:lnTo>
                  <a:lnTo>
                    <a:pt x="602" y="241"/>
                  </a:lnTo>
                  <a:lnTo>
                    <a:pt x="609" y="258"/>
                  </a:lnTo>
                  <a:lnTo>
                    <a:pt x="621" y="292"/>
                  </a:lnTo>
                  <a:lnTo>
                    <a:pt x="629" y="326"/>
                  </a:lnTo>
                  <a:lnTo>
                    <a:pt x="635" y="359"/>
                  </a:lnTo>
                  <a:lnTo>
                    <a:pt x="638" y="393"/>
                  </a:lnTo>
                  <a:lnTo>
                    <a:pt x="638" y="425"/>
                  </a:lnTo>
                  <a:lnTo>
                    <a:pt x="635" y="455"/>
                  </a:lnTo>
                  <a:lnTo>
                    <a:pt x="635" y="455"/>
                  </a:lnTo>
                  <a:lnTo>
                    <a:pt x="631" y="478"/>
                  </a:lnTo>
                  <a:lnTo>
                    <a:pt x="622" y="509"/>
                  </a:lnTo>
                  <a:lnTo>
                    <a:pt x="617" y="526"/>
                  </a:lnTo>
                  <a:lnTo>
                    <a:pt x="608" y="546"/>
                  </a:lnTo>
                  <a:lnTo>
                    <a:pt x="599" y="566"/>
                  </a:lnTo>
                  <a:lnTo>
                    <a:pt x="587" y="586"/>
                  </a:lnTo>
                  <a:lnTo>
                    <a:pt x="594" y="613"/>
                  </a:lnTo>
                  <a:lnTo>
                    <a:pt x="594" y="613"/>
                  </a:lnTo>
                  <a:lnTo>
                    <a:pt x="608" y="589"/>
                  </a:lnTo>
                  <a:lnTo>
                    <a:pt x="621" y="565"/>
                  </a:lnTo>
                  <a:lnTo>
                    <a:pt x="632" y="538"/>
                  </a:lnTo>
                  <a:lnTo>
                    <a:pt x="642" y="509"/>
                  </a:lnTo>
                  <a:lnTo>
                    <a:pt x="651" y="476"/>
                  </a:lnTo>
                  <a:lnTo>
                    <a:pt x="659" y="438"/>
                  </a:lnTo>
                  <a:lnTo>
                    <a:pt x="667" y="393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95" y="128"/>
                  </a:lnTo>
                  <a:lnTo>
                    <a:pt x="708" y="0"/>
                  </a:lnTo>
                  <a:lnTo>
                    <a:pt x="6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987003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C6077-A970-44A0-AF59-C84E61B47504}" type="datetime1">
              <a:rPr lang="en-GB" smtClean="0"/>
              <a:t>15/09/2022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0386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196234"/>
          </a:xfrm>
        </p:spPr>
        <p:txBody>
          <a:bodyPr/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196234"/>
          </a:xfrm>
        </p:spPr>
        <p:txBody>
          <a:bodyPr/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/>
              <a:t>15/09/2022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4988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3420000" cy="4101042"/>
          </a:xfrm>
        </p:spPr>
        <p:txBody>
          <a:bodyPr/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386000" y="1825625"/>
            <a:ext cx="3420000" cy="4101042"/>
          </a:xfrm>
        </p:spPr>
        <p:txBody>
          <a:bodyPr/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/>
              <a:t>15/09/2022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8668C51-C960-0D4C-BFF7-F96E45146457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7933800" y="1825625"/>
            <a:ext cx="3420000" cy="4101042"/>
          </a:xfrm>
        </p:spPr>
        <p:txBody>
          <a:bodyPr/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56960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5085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5085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/>
              <a:t>15/09/2022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1315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/>
              <a:t>15/09/2022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3954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/>
              <a:t>15/09/2022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816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/>
              <a:t>15/09/2022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96965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/>
              <a:t>15/09/2022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1213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w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B7785C4-FD67-2C48-B0F4-5E5BCF05C23A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030932"/>
            <a:ext cx="12192000" cy="84736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608" y="6138369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1852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37351" y="6262302"/>
            <a:ext cx="872071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70E6A0D-B971-47F6-B20D-619954E64387}" type="datetime1">
              <a:rPr lang="en-GB" smtClean="0"/>
              <a:pPr/>
              <a:t>15/09/2022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67468" y="6262302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24361" y="6278898"/>
            <a:ext cx="482600" cy="331932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BCD55979-00CC-4874-A80E-0959E76EB92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5000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6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57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59" r:id="rId2"/>
    <p:sldLayoutId id="2147483660" r:id="rId3"/>
    <p:sldLayoutId id="2147483661" r:id="rId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jp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55EA2C-B352-2747-B767-8AAF26D9674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Year of Environmental awareness</a:t>
            </a:r>
            <a:r>
              <a:rPr lang="en-GB"/>
              <a:t>: outcome </a:t>
            </a:r>
            <a:r>
              <a:rPr lang="en-GB" dirty="0"/>
              <a:t>and future perspectives</a:t>
            </a:r>
            <a:br>
              <a:rPr lang="en-GB" dirty="0"/>
            </a:br>
            <a:br>
              <a:rPr lang="en-GB" dirty="0"/>
            </a:br>
            <a:r>
              <a:rPr lang="en-GB" sz="3200" dirty="0"/>
              <a:t>CERN, 15 September 2022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E0E6CC3A-2B1B-5B44-98C2-C24DF9519BF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Luisa </a:t>
            </a:r>
            <a:r>
              <a:rPr lang="en-US" dirty="0" err="1"/>
              <a:t>Ulrici</a:t>
            </a:r>
            <a:endParaRPr lang="en-US" dirty="0"/>
          </a:p>
          <a:p>
            <a:r>
              <a:rPr lang="en-US" dirty="0"/>
              <a:t>HSE-ENV Deputy </a:t>
            </a:r>
            <a:r>
              <a:rPr lang="en-US"/>
              <a:t>Group Leader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32160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Content Placeholder 8" descr="Diagram, icon&#10;&#10;Description automatically generated">
            <a:extLst>
              <a:ext uri="{FF2B5EF4-FFF2-40B4-BE49-F238E27FC236}">
                <a16:creationId xmlns:a16="http://schemas.microsoft.com/office/drawing/2014/main" id="{B7640782-3205-7D20-C57C-2DC5CA4BF7A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14619" y="0"/>
            <a:ext cx="1177381" cy="1005628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3A9C64-2436-4449-BA6A-48D6608154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15/09/2022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2D256C-9651-5B0B-D5AE-3D381D364C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Year of Environmental Awareness: communication campaign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D722E9-7CAE-6B71-9112-C99053D40A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10</a:t>
            </a:fld>
            <a:endParaRPr lang="en-GB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038941FE-6649-3C2E-4541-B9519E339F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H" sz="3600" dirty="0"/>
              <a:t>Events (survey outcome 1/2) </a:t>
            </a:r>
            <a:endParaRPr lang="en-US" sz="3600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261E234-D05C-CD49-CBDD-517A0A2D9E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928104" cy="418529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CH" sz="2400" dirty="0"/>
          </a:p>
          <a:p>
            <a:pPr marL="0" indent="0">
              <a:buNone/>
            </a:pPr>
            <a:endParaRPr lang="en-CH" sz="2400" dirty="0"/>
          </a:p>
          <a:p>
            <a:pPr marL="0" indent="0">
              <a:buNone/>
            </a:pPr>
            <a:endParaRPr lang="en-CH" sz="2400" dirty="0"/>
          </a:p>
          <a:p>
            <a:pPr marL="0" indent="0">
              <a:buNone/>
            </a:pPr>
            <a:endParaRPr lang="en-CH" sz="2400" dirty="0"/>
          </a:p>
          <a:p>
            <a:pPr marL="0" indent="0">
              <a:buNone/>
            </a:pPr>
            <a:endParaRPr lang="en-CH" sz="2400" dirty="0"/>
          </a:p>
          <a:p>
            <a:pPr marL="0" indent="0">
              <a:buNone/>
            </a:pPr>
            <a:r>
              <a:rPr lang="en-CH" sz="2400" dirty="0"/>
              <a:t>Satisfaction was above average for every event.</a:t>
            </a:r>
          </a:p>
          <a:p>
            <a:pPr marL="0" indent="0" algn="ctr">
              <a:buNone/>
            </a:pPr>
            <a:r>
              <a:rPr lang="fr-CH" sz="2400" i="1" dirty="0"/>
              <a:t>NB: </a:t>
            </a:r>
            <a:r>
              <a:rPr lang="en-CH" sz="2400" i="1" dirty="0"/>
              <a:t>answers from the survey are not representative of the </a:t>
            </a:r>
            <a:r>
              <a:rPr lang="en-CH" sz="2400" i="1" dirty="0">
                <a:solidFill>
                  <a:schemeClr val="accent5"/>
                </a:solidFill>
              </a:rPr>
              <a:t>actual </a:t>
            </a:r>
            <a:r>
              <a:rPr lang="fr-CH" sz="2400" i="1" dirty="0">
                <a:solidFill>
                  <a:schemeClr val="accent5"/>
                </a:solidFill>
              </a:rPr>
              <a:t>participation</a:t>
            </a:r>
            <a:r>
              <a:rPr lang="en-CH" sz="2400" i="1" dirty="0"/>
              <a:t>. </a:t>
            </a:r>
          </a:p>
          <a:p>
            <a:pPr>
              <a:buFont typeface="Wingdings" pitchFamily="2" charset="2"/>
              <a:buChar char="à"/>
            </a:pPr>
            <a:endParaRPr lang="en-CH" sz="2400" dirty="0"/>
          </a:p>
          <a:p>
            <a:pPr>
              <a:buFont typeface="Wingdings" pitchFamily="2" charset="2"/>
              <a:buChar char="à"/>
            </a:pPr>
            <a:endParaRPr lang="en-CH" sz="2400" dirty="0"/>
          </a:p>
          <a:p>
            <a:pPr marL="0" indent="0">
              <a:buNone/>
            </a:pPr>
            <a:endParaRPr lang="en-CH" sz="2400" dirty="0"/>
          </a:p>
        </p:txBody>
      </p:sp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CA73ABB3-1EA1-290F-E581-7802AAABBA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8077056"/>
              </p:ext>
            </p:extLst>
          </p:nvPr>
        </p:nvGraphicFramePr>
        <p:xfrm>
          <a:off x="838200" y="1810129"/>
          <a:ext cx="8127999" cy="202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2252783932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525492242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30475977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CH" dirty="0"/>
                        <a:t>Event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Participation</a:t>
                      </a:r>
                    </a:p>
                    <a:p>
                      <a:pPr algn="ctr"/>
                      <a:r>
                        <a:rPr lang="en-CH" dirty="0"/>
                        <a:t>(over 232 answers)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/>
                        <a:t>Satisfaction (1-4; 4: very satisfied)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821481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dirty="0"/>
                        <a:t>Launch event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/>
                        <a:t>5%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2.43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092743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/>
                        <a:t>Tidy-up week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/>
                        <a:t>16%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2.63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792789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/>
                        <a:t>Energy consumption idea box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/>
                        <a:t>4%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2.54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16807834"/>
                  </a:ext>
                </a:extLst>
              </a:tr>
            </a:tbl>
          </a:graphicData>
        </a:graphic>
      </p:graphicFrame>
      <p:pic>
        <p:nvPicPr>
          <p:cNvPr id="11" name="Picture 4" descr="Environment campaign posters: Tidy-up week">
            <a:extLst>
              <a:ext uri="{FF2B5EF4-FFF2-40B4-BE49-F238E27FC236}">
                <a16:creationId xmlns:a16="http://schemas.microsoft.com/office/drawing/2014/main" id="{797AFC76-9438-05DA-1CBB-893537BEB4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4498" y="1960441"/>
            <a:ext cx="2692003" cy="19030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71EA5C6-3942-1237-FA7C-AD1225BCD6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44179" y="3830542"/>
            <a:ext cx="3321482" cy="296388"/>
          </a:xfrm>
          <a:prstGeom prst="rect">
            <a:avLst/>
          </a:prstGeom>
        </p:spPr>
      </p:pic>
      <p:pic>
        <p:nvPicPr>
          <p:cNvPr id="14" name="Picture 6" descr="CERN environmental year">
            <a:extLst>
              <a:ext uri="{FF2B5EF4-FFF2-40B4-BE49-F238E27FC236}">
                <a16:creationId xmlns:a16="http://schemas.microsoft.com/office/drawing/2014/main" id="{D9320D3A-4F15-08CF-C5BA-2113899E30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1797" y="344364"/>
            <a:ext cx="2692003" cy="19032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721B884-25C6-A27E-30AE-F11B8709E92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59939" y="4191902"/>
            <a:ext cx="3064422" cy="2165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5078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Content Placeholder 8" descr="Diagram, icon&#10;&#10;Description automatically generated">
            <a:extLst>
              <a:ext uri="{FF2B5EF4-FFF2-40B4-BE49-F238E27FC236}">
                <a16:creationId xmlns:a16="http://schemas.microsoft.com/office/drawing/2014/main" id="{B7640782-3205-7D20-C57C-2DC5CA4BF7A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14619" y="0"/>
            <a:ext cx="1177381" cy="1005628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3A9C64-2436-4449-BA6A-48D6608154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15/09/2022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2D256C-9651-5B0B-D5AE-3D381D364C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Year of Environmental Awareness: communication campaign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D722E9-7CAE-6B71-9112-C99053D40A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11</a:t>
            </a:fld>
            <a:endParaRPr lang="en-GB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038941FE-6649-3C2E-4541-B9519E339F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H" sz="3600" dirty="0"/>
              <a:t>Perspective on future events (survey outcome 2/2)</a:t>
            </a:r>
            <a:endParaRPr lang="en-US" sz="3600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090DD10-EA09-8ECB-9EB8-5E7841341D18}"/>
              </a:ext>
            </a:extLst>
          </p:cNvPr>
          <p:cNvSpPr txBox="1">
            <a:spLocks/>
          </p:cNvSpPr>
          <p:nvPr/>
        </p:nvSpPr>
        <p:spPr>
          <a:xfrm>
            <a:off x="908761" y="4918211"/>
            <a:ext cx="10515600" cy="9779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CH" sz="1400" dirty="0"/>
              <a:t>«</a:t>
            </a:r>
            <a:r>
              <a:rPr lang="en-CH" sz="1400" dirty="0"/>
              <a:t>Other</a:t>
            </a:r>
            <a:r>
              <a:rPr lang="fr-CH" sz="1400" dirty="0"/>
              <a:t>»</a:t>
            </a:r>
            <a:r>
              <a:rPr lang="en-CH" sz="1400" dirty="0"/>
              <a:t> includes:</a:t>
            </a:r>
            <a:r>
              <a:rPr lang="en-GB" sz="1400" dirty="0"/>
              <a:t> explanations of CERN's strategic development goals and targets for new projects (and existing facilities), </a:t>
            </a:r>
            <a:r>
              <a:rPr lang="en-GB" sz="1400" i="1" dirty="0"/>
              <a:t>ad hoc </a:t>
            </a:r>
            <a:r>
              <a:rPr lang="en-GB" sz="1400" dirty="0"/>
              <a:t>workshops and campaigns to raise awareness about specific issues, concrete initiatives engaging the groups/sections, more hackathons.</a:t>
            </a:r>
            <a:endParaRPr lang="en-CH" sz="14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CH" sz="1400" i="1" dirty="0"/>
              <a:t>Percentages do not add up to 100% as participants could provide several answers</a:t>
            </a:r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436E2BDD-2F42-6EBE-F5B9-56061D77547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90627626"/>
              </p:ext>
            </p:extLst>
          </p:nvPr>
        </p:nvGraphicFramePr>
        <p:xfrm>
          <a:off x="908761" y="1690688"/>
          <a:ext cx="10445039" cy="31143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8862919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Content Placeholder 8" descr="Diagram, icon&#10;&#10;Description automatically generated">
            <a:extLst>
              <a:ext uri="{FF2B5EF4-FFF2-40B4-BE49-F238E27FC236}">
                <a16:creationId xmlns:a16="http://schemas.microsoft.com/office/drawing/2014/main" id="{B7640782-3205-7D20-C57C-2DC5CA4BF7A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14619" y="0"/>
            <a:ext cx="1177381" cy="1005628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3A9C64-2436-4449-BA6A-48D6608154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15/09/2022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2D256C-9651-5B0B-D5AE-3D381D364C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Year of Environmental Awareness: communication campaign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D722E9-7CAE-6B71-9112-C99053D40A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12</a:t>
            </a:fld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37EF737A-5AD0-BF23-3BA6-41C0262DAA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0063"/>
            <a:ext cx="10515600" cy="1325563"/>
          </a:xfrm>
        </p:spPr>
        <p:txBody>
          <a:bodyPr>
            <a:normAutofit/>
          </a:bodyPr>
          <a:lstStyle/>
          <a:p>
            <a:r>
              <a:rPr lang="en-CH" sz="3600" dirty="0"/>
              <a:t>Excellent collaboration: A BIG THANK YOU!</a:t>
            </a:r>
            <a:endParaRPr lang="en-GB" sz="3600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9ADDA20F-9D1A-0696-62A1-FB783DDC060C}"/>
              </a:ext>
            </a:extLst>
          </p:cNvPr>
          <p:cNvSpPr/>
          <p:nvPr/>
        </p:nvSpPr>
        <p:spPr>
          <a:xfrm>
            <a:off x="4296920" y="2149816"/>
            <a:ext cx="2645177" cy="2645177"/>
          </a:xfrm>
          <a:custGeom>
            <a:avLst/>
            <a:gdLst>
              <a:gd name="connsiteX0" fmla="*/ 0 w 2645177"/>
              <a:gd name="connsiteY0" fmla="*/ 1322589 h 2645177"/>
              <a:gd name="connsiteX1" fmla="*/ 1322589 w 2645177"/>
              <a:gd name="connsiteY1" fmla="*/ 0 h 2645177"/>
              <a:gd name="connsiteX2" fmla="*/ 2645178 w 2645177"/>
              <a:gd name="connsiteY2" fmla="*/ 1322589 h 2645177"/>
              <a:gd name="connsiteX3" fmla="*/ 1322589 w 2645177"/>
              <a:gd name="connsiteY3" fmla="*/ 2645178 h 2645177"/>
              <a:gd name="connsiteX4" fmla="*/ 0 w 2645177"/>
              <a:gd name="connsiteY4" fmla="*/ 1322589 h 26451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45177" h="2645177">
                <a:moveTo>
                  <a:pt x="0" y="1322589"/>
                </a:moveTo>
                <a:cubicBezTo>
                  <a:pt x="0" y="592143"/>
                  <a:pt x="592143" y="0"/>
                  <a:pt x="1322589" y="0"/>
                </a:cubicBezTo>
                <a:cubicBezTo>
                  <a:pt x="2053035" y="0"/>
                  <a:pt x="2645178" y="592143"/>
                  <a:pt x="2645178" y="1322589"/>
                </a:cubicBezTo>
                <a:cubicBezTo>
                  <a:pt x="2645178" y="2053035"/>
                  <a:pt x="2053035" y="2645178"/>
                  <a:pt x="1322589" y="2645178"/>
                </a:cubicBezTo>
                <a:cubicBezTo>
                  <a:pt x="592143" y="2645178"/>
                  <a:pt x="0" y="2053035"/>
                  <a:pt x="0" y="1322589"/>
                </a:cubicBez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alpha val="50000"/>
              <a:hueOff val="0"/>
              <a:satOff val="0"/>
              <a:lumOff val="0"/>
              <a:alphaOff val="0"/>
            </a:schemeClr>
          </a:fillRef>
          <a:effectRef idx="0">
            <a:schemeClr val="accent2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415317" tIns="415317" rIns="415317" bIns="415317" numCol="1" spcCol="1270" anchor="ctr" anchorCtr="0">
            <a:noAutofit/>
          </a:bodyPr>
          <a:lstStyle/>
          <a:p>
            <a:pPr marL="0" lvl="0" indent="0"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2200" kern="1200" dirty="0"/>
              <a:t>Year of environmental awareness</a:t>
            </a:r>
          </a:p>
          <a:p>
            <a:pPr marL="0" lvl="0" indent="0"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2200" b="1" kern="1200" dirty="0"/>
              <a:t>Project team</a:t>
            </a: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B3E67A97-487C-A2F7-00F0-D631A33EE857}"/>
              </a:ext>
            </a:extLst>
          </p:cNvPr>
          <p:cNvSpPr/>
          <p:nvPr/>
        </p:nvSpPr>
        <p:spPr>
          <a:xfrm>
            <a:off x="4958214" y="1088492"/>
            <a:ext cx="1322588" cy="1322588"/>
          </a:xfrm>
          <a:custGeom>
            <a:avLst/>
            <a:gdLst>
              <a:gd name="connsiteX0" fmla="*/ 0 w 1322588"/>
              <a:gd name="connsiteY0" fmla="*/ 661294 h 1322588"/>
              <a:gd name="connsiteX1" fmla="*/ 661294 w 1322588"/>
              <a:gd name="connsiteY1" fmla="*/ 0 h 1322588"/>
              <a:gd name="connsiteX2" fmla="*/ 1322588 w 1322588"/>
              <a:gd name="connsiteY2" fmla="*/ 661294 h 1322588"/>
              <a:gd name="connsiteX3" fmla="*/ 661294 w 1322588"/>
              <a:gd name="connsiteY3" fmla="*/ 1322588 h 1322588"/>
              <a:gd name="connsiteX4" fmla="*/ 0 w 1322588"/>
              <a:gd name="connsiteY4" fmla="*/ 661294 h 1322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2588" h="1322588">
                <a:moveTo>
                  <a:pt x="0" y="661294"/>
                </a:moveTo>
                <a:cubicBezTo>
                  <a:pt x="0" y="296071"/>
                  <a:pt x="296071" y="0"/>
                  <a:pt x="661294" y="0"/>
                </a:cubicBezTo>
                <a:cubicBezTo>
                  <a:pt x="1026517" y="0"/>
                  <a:pt x="1322588" y="296071"/>
                  <a:pt x="1322588" y="661294"/>
                </a:cubicBezTo>
                <a:cubicBezTo>
                  <a:pt x="1322588" y="1026517"/>
                  <a:pt x="1026517" y="1322588"/>
                  <a:pt x="661294" y="1322588"/>
                </a:cubicBezTo>
                <a:cubicBezTo>
                  <a:pt x="296071" y="1322588"/>
                  <a:pt x="0" y="1026517"/>
                  <a:pt x="0" y="661294"/>
                </a:cubicBez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alpha val="50000"/>
              <a:hueOff val="-782922"/>
              <a:satOff val="461"/>
              <a:lumOff val="-392"/>
              <a:alphaOff val="0"/>
            </a:schemeClr>
          </a:fillRef>
          <a:effectRef idx="0">
            <a:schemeClr val="accent2">
              <a:alpha val="50000"/>
              <a:hueOff val="-782922"/>
              <a:satOff val="461"/>
              <a:lumOff val="-392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208929" tIns="208929" rIns="208929" bIns="208929" numCol="1" spcCol="1270" anchor="ctr" anchorCtr="0">
            <a:noAutofit/>
          </a:bodyPr>
          <a:lstStyle/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200" kern="1200" dirty="0" err="1"/>
              <a:t>dss</a:t>
            </a:r>
            <a:r>
              <a:rPr lang="en-GB" sz="1200" i="1" kern="1200" baseline="30000" dirty="0"/>
              <a:t>+</a:t>
            </a:r>
          </a:p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200" kern="1200" dirty="0"/>
              <a:t>Articles,</a:t>
            </a:r>
          </a:p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200" kern="1200" dirty="0"/>
              <a:t>survey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DCBFA042-5F38-188C-3BD2-7C4E3A54CE26}"/>
              </a:ext>
            </a:extLst>
          </p:cNvPr>
          <p:cNvSpPr/>
          <p:nvPr/>
        </p:nvSpPr>
        <p:spPr>
          <a:xfrm>
            <a:off x="6176289" y="1593035"/>
            <a:ext cx="1322588" cy="1322588"/>
          </a:xfrm>
          <a:custGeom>
            <a:avLst/>
            <a:gdLst>
              <a:gd name="connsiteX0" fmla="*/ 0 w 1322588"/>
              <a:gd name="connsiteY0" fmla="*/ 661294 h 1322588"/>
              <a:gd name="connsiteX1" fmla="*/ 661294 w 1322588"/>
              <a:gd name="connsiteY1" fmla="*/ 0 h 1322588"/>
              <a:gd name="connsiteX2" fmla="*/ 1322588 w 1322588"/>
              <a:gd name="connsiteY2" fmla="*/ 661294 h 1322588"/>
              <a:gd name="connsiteX3" fmla="*/ 661294 w 1322588"/>
              <a:gd name="connsiteY3" fmla="*/ 1322588 h 1322588"/>
              <a:gd name="connsiteX4" fmla="*/ 0 w 1322588"/>
              <a:gd name="connsiteY4" fmla="*/ 661294 h 1322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2588" h="1322588">
                <a:moveTo>
                  <a:pt x="0" y="661294"/>
                </a:moveTo>
                <a:cubicBezTo>
                  <a:pt x="0" y="296071"/>
                  <a:pt x="296071" y="0"/>
                  <a:pt x="661294" y="0"/>
                </a:cubicBezTo>
                <a:cubicBezTo>
                  <a:pt x="1026517" y="0"/>
                  <a:pt x="1322588" y="296071"/>
                  <a:pt x="1322588" y="661294"/>
                </a:cubicBezTo>
                <a:cubicBezTo>
                  <a:pt x="1322588" y="1026517"/>
                  <a:pt x="1026517" y="1322588"/>
                  <a:pt x="661294" y="1322588"/>
                </a:cubicBezTo>
                <a:cubicBezTo>
                  <a:pt x="296071" y="1322588"/>
                  <a:pt x="0" y="1026517"/>
                  <a:pt x="0" y="661294"/>
                </a:cubicBez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alpha val="50000"/>
              <a:hueOff val="-1565844"/>
              <a:satOff val="921"/>
              <a:lumOff val="-784"/>
              <a:alphaOff val="0"/>
            </a:schemeClr>
          </a:fillRef>
          <a:effectRef idx="0">
            <a:schemeClr val="accent2">
              <a:alpha val="50000"/>
              <a:hueOff val="-1565844"/>
              <a:satOff val="921"/>
              <a:lumOff val="-784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208929" tIns="208929" rIns="208929" bIns="208929" numCol="1" spcCol="1270" anchor="ctr" anchorCtr="0">
            <a:noAutofit/>
          </a:bodyPr>
          <a:lstStyle/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200" kern="1200" dirty="0"/>
              <a:t>Kevin Moles</a:t>
            </a:r>
          </a:p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200" kern="1200" dirty="0"/>
              <a:t>Graphics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811B1047-0C24-BAE8-A053-8A6CEF0FBC2E}"/>
              </a:ext>
            </a:extLst>
          </p:cNvPr>
          <p:cNvSpPr/>
          <p:nvPr/>
        </p:nvSpPr>
        <p:spPr>
          <a:xfrm>
            <a:off x="6680833" y="2811110"/>
            <a:ext cx="1322588" cy="1322588"/>
          </a:xfrm>
          <a:custGeom>
            <a:avLst/>
            <a:gdLst>
              <a:gd name="connsiteX0" fmla="*/ 0 w 1322588"/>
              <a:gd name="connsiteY0" fmla="*/ 661294 h 1322588"/>
              <a:gd name="connsiteX1" fmla="*/ 661294 w 1322588"/>
              <a:gd name="connsiteY1" fmla="*/ 0 h 1322588"/>
              <a:gd name="connsiteX2" fmla="*/ 1322588 w 1322588"/>
              <a:gd name="connsiteY2" fmla="*/ 661294 h 1322588"/>
              <a:gd name="connsiteX3" fmla="*/ 661294 w 1322588"/>
              <a:gd name="connsiteY3" fmla="*/ 1322588 h 1322588"/>
              <a:gd name="connsiteX4" fmla="*/ 0 w 1322588"/>
              <a:gd name="connsiteY4" fmla="*/ 661294 h 1322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2588" h="1322588">
                <a:moveTo>
                  <a:pt x="0" y="661294"/>
                </a:moveTo>
                <a:cubicBezTo>
                  <a:pt x="0" y="296071"/>
                  <a:pt x="296071" y="0"/>
                  <a:pt x="661294" y="0"/>
                </a:cubicBezTo>
                <a:cubicBezTo>
                  <a:pt x="1026517" y="0"/>
                  <a:pt x="1322588" y="296071"/>
                  <a:pt x="1322588" y="661294"/>
                </a:cubicBezTo>
                <a:cubicBezTo>
                  <a:pt x="1322588" y="1026517"/>
                  <a:pt x="1026517" y="1322588"/>
                  <a:pt x="661294" y="1322588"/>
                </a:cubicBezTo>
                <a:cubicBezTo>
                  <a:pt x="296071" y="1322588"/>
                  <a:pt x="0" y="1026517"/>
                  <a:pt x="0" y="661294"/>
                </a:cubicBez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alpha val="50000"/>
              <a:hueOff val="-2348765"/>
              <a:satOff val="1382"/>
              <a:lumOff val="-1176"/>
              <a:alphaOff val="0"/>
            </a:schemeClr>
          </a:fillRef>
          <a:effectRef idx="0">
            <a:schemeClr val="accent2">
              <a:alpha val="50000"/>
              <a:hueOff val="-2348765"/>
              <a:satOff val="1382"/>
              <a:lumOff val="-1176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208929" tIns="208929" rIns="208929" bIns="208929" numCol="1" spcCol="1270" anchor="ctr" anchorCtr="0">
            <a:noAutofit/>
          </a:bodyPr>
          <a:lstStyle/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200" kern="1200" dirty="0"/>
              <a:t>IR/ECO</a:t>
            </a: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6C5E8B21-7C9D-3B59-D5B2-9F85A0969836}"/>
              </a:ext>
            </a:extLst>
          </p:cNvPr>
          <p:cNvSpPr/>
          <p:nvPr/>
        </p:nvSpPr>
        <p:spPr>
          <a:xfrm>
            <a:off x="6176289" y="4029185"/>
            <a:ext cx="1322588" cy="1322588"/>
          </a:xfrm>
          <a:custGeom>
            <a:avLst/>
            <a:gdLst>
              <a:gd name="connsiteX0" fmla="*/ 0 w 1322588"/>
              <a:gd name="connsiteY0" fmla="*/ 661294 h 1322588"/>
              <a:gd name="connsiteX1" fmla="*/ 661294 w 1322588"/>
              <a:gd name="connsiteY1" fmla="*/ 0 h 1322588"/>
              <a:gd name="connsiteX2" fmla="*/ 1322588 w 1322588"/>
              <a:gd name="connsiteY2" fmla="*/ 661294 h 1322588"/>
              <a:gd name="connsiteX3" fmla="*/ 661294 w 1322588"/>
              <a:gd name="connsiteY3" fmla="*/ 1322588 h 1322588"/>
              <a:gd name="connsiteX4" fmla="*/ 0 w 1322588"/>
              <a:gd name="connsiteY4" fmla="*/ 661294 h 1322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2588" h="1322588">
                <a:moveTo>
                  <a:pt x="0" y="661294"/>
                </a:moveTo>
                <a:cubicBezTo>
                  <a:pt x="0" y="296071"/>
                  <a:pt x="296071" y="0"/>
                  <a:pt x="661294" y="0"/>
                </a:cubicBezTo>
                <a:cubicBezTo>
                  <a:pt x="1026517" y="0"/>
                  <a:pt x="1322588" y="296071"/>
                  <a:pt x="1322588" y="661294"/>
                </a:cubicBezTo>
                <a:cubicBezTo>
                  <a:pt x="1322588" y="1026517"/>
                  <a:pt x="1026517" y="1322588"/>
                  <a:pt x="661294" y="1322588"/>
                </a:cubicBezTo>
                <a:cubicBezTo>
                  <a:pt x="296071" y="1322588"/>
                  <a:pt x="0" y="1026517"/>
                  <a:pt x="0" y="661294"/>
                </a:cubicBez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alpha val="50000"/>
              <a:hueOff val="-3131687"/>
              <a:satOff val="1842"/>
              <a:lumOff val="-1568"/>
              <a:alphaOff val="0"/>
            </a:schemeClr>
          </a:fillRef>
          <a:effectRef idx="0">
            <a:schemeClr val="accent2">
              <a:alpha val="50000"/>
              <a:hueOff val="-3131687"/>
              <a:satOff val="1842"/>
              <a:lumOff val="-1568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208929" tIns="208929" rIns="208929" bIns="208929" numCol="1" spcCol="1270" anchor="ctr" anchorCtr="0">
            <a:noAutofit/>
          </a:bodyPr>
          <a:lstStyle/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200" kern="1200" dirty="0"/>
              <a:t>DG/TMC: </a:t>
            </a:r>
          </a:p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200" kern="1200" dirty="0"/>
              <a:t>translation</a:t>
            </a: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85ABF4F9-73BB-C76D-4580-825BA291B25B}"/>
              </a:ext>
            </a:extLst>
          </p:cNvPr>
          <p:cNvSpPr/>
          <p:nvPr/>
        </p:nvSpPr>
        <p:spPr>
          <a:xfrm>
            <a:off x="4958214" y="4533729"/>
            <a:ext cx="1322588" cy="1322588"/>
          </a:xfrm>
          <a:custGeom>
            <a:avLst/>
            <a:gdLst>
              <a:gd name="connsiteX0" fmla="*/ 0 w 1322588"/>
              <a:gd name="connsiteY0" fmla="*/ 661294 h 1322588"/>
              <a:gd name="connsiteX1" fmla="*/ 661294 w 1322588"/>
              <a:gd name="connsiteY1" fmla="*/ 0 h 1322588"/>
              <a:gd name="connsiteX2" fmla="*/ 1322588 w 1322588"/>
              <a:gd name="connsiteY2" fmla="*/ 661294 h 1322588"/>
              <a:gd name="connsiteX3" fmla="*/ 661294 w 1322588"/>
              <a:gd name="connsiteY3" fmla="*/ 1322588 h 1322588"/>
              <a:gd name="connsiteX4" fmla="*/ 0 w 1322588"/>
              <a:gd name="connsiteY4" fmla="*/ 661294 h 1322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2588" h="1322588">
                <a:moveTo>
                  <a:pt x="0" y="661294"/>
                </a:moveTo>
                <a:cubicBezTo>
                  <a:pt x="0" y="296071"/>
                  <a:pt x="296071" y="0"/>
                  <a:pt x="661294" y="0"/>
                </a:cubicBezTo>
                <a:cubicBezTo>
                  <a:pt x="1026517" y="0"/>
                  <a:pt x="1322588" y="296071"/>
                  <a:pt x="1322588" y="661294"/>
                </a:cubicBezTo>
                <a:cubicBezTo>
                  <a:pt x="1322588" y="1026517"/>
                  <a:pt x="1026517" y="1322588"/>
                  <a:pt x="661294" y="1322588"/>
                </a:cubicBezTo>
                <a:cubicBezTo>
                  <a:pt x="296071" y="1322588"/>
                  <a:pt x="0" y="1026517"/>
                  <a:pt x="0" y="661294"/>
                </a:cubicBez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alpha val="50000"/>
              <a:hueOff val="-3914609"/>
              <a:satOff val="2303"/>
              <a:lumOff val="-1961"/>
              <a:alphaOff val="0"/>
            </a:schemeClr>
          </a:fillRef>
          <a:effectRef idx="0">
            <a:schemeClr val="accent2">
              <a:alpha val="50000"/>
              <a:hueOff val="-3914609"/>
              <a:satOff val="2303"/>
              <a:lumOff val="-1961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208929" tIns="208929" rIns="208929" bIns="208929" numCol="1" spcCol="1270" anchor="ctr" anchorCtr="0">
            <a:noAutofit/>
          </a:bodyPr>
          <a:lstStyle/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200" kern="1200" dirty="0"/>
              <a:t>DSOs</a:t>
            </a: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E5F06CD6-6445-A324-795F-E8BE58EAFEAA}"/>
              </a:ext>
            </a:extLst>
          </p:cNvPr>
          <p:cNvSpPr/>
          <p:nvPr/>
        </p:nvSpPr>
        <p:spPr>
          <a:xfrm>
            <a:off x="3740139" y="4029185"/>
            <a:ext cx="1322588" cy="1322588"/>
          </a:xfrm>
          <a:custGeom>
            <a:avLst/>
            <a:gdLst>
              <a:gd name="connsiteX0" fmla="*/ 0 w 1322588"/>
              <a:gd name="connsiteY0" fmla="*/ 661294 h 1322588"/>
              <a:gd name="connsiteX1" fmla="*/ 661294 w 1322588"/>
              <a:gd name="connsiteY1" fmla="*/ 0 h 1322588"/>
              <a:gd name="connsiteX2" fmla="*/ 1322588 w 1322588"/>
              <a:gd name="connsiteY2" fmla="*/ 661294 h 1322588"/>
              <a:gd name="connsiteX3" fmla="*/ 661294 w 1322588"/>
              <a:gd name="connsiteY3" fmla="*/ 1322588 h 1322588"/>
              <a:gd name="connsiteX4" fmla="*/ 0 w 1322588"/>
              <a:gd name="connsiteY4" fmla="*/ 661294 h 1322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2588" h="1322588">
                <a:moveTo>
                  <a:pt x="0" y="661294"/>
                </a:moveTo>
                <a:cubicBezTo>
                  <a:pt x="0" y="296071"/>
                  <a:pt x="296071" y="0"/>
                  <a:pt x="661294" y="0"/>
                </a:cubicBezTo>
                <a:cubicBezTo>
                  <a:pt x="1026517" y="0"/>
                  <a:pt x="1322588" y="296071"/>
                  <a:pt x="1322588" y="661294"/>
                </a:cubicBezTo>
                <a:cubicBezTo>
                  <a:pt x="1322588" y="1026517"/>
                  <a:pt x="1026517" y="1322588"/>
                  <a:pt x="661294" y="1322588"/>
                </a:cubicBezTo>
                <a:cubicBezTo>
                  <a:pt x="296071" y="1322588"/>
                  <a:pt x="0" y="1026517"/>
                  <a:pt x="0" y="661294"/>
                </a:cubicBez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alpha val="50000"/>
              <a:hueOff val="-4697531"/>
              <a:satOff val="2764"/>
              <a:lumOff val="-2353"/>
              <a:alphaOff val="0"/>
            </a:schemeClr>
          </a:fillRef>
          <a:effectRef idx="0">
            <a:schemeClr val="accent2">
              <a:alpha val="50000"/>
              <a:hueOff val="-4697531"/>
              <a:satOff val="2764"/>
              <a:lumOff val="-2353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208929" tIns="208929" rIns="208929" bIns="208929" numCol="1" spcCol="1270" anchor="ctr" anchorCtr="0">
            <a:noAutofit/>
          </a:bodyPr>
          <a:lstStyle/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200" kern="1200" dirty="0"/>
              <a:t>CEPS</a:t>
            </a:r>
          </a:p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200" kern="1200" dirty="0"/>
              <a:t>(funding)</a:t>
            </a: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447AE699-75A2-9E29-AF90-AE76F3BDF161}"/>
              </a:ext>
            </a:extLst>
          </p:cNvPr>
          <p:cNvSpPr/>
          <p:nvPr/>
        </p:nvSpPr>
        <p:spPr>
          <a:xfrm>
            <a:off x="3235596" y="2811110"/>
            <a:ext cx="1322588" cy="1322588"/>
          </a:xfrm>
          <a:custGeom>
            <a:avLst/>
            <a:gdLst>
              <a:gd name="connsiteX0" fmla="*/ 0 w 1322588"/>
              <a:gd name="connsiteY0" fmla="*/ 661294 h 1322588"/>
              <a:gd name="connsiteX1" fmla="*/ 661294 w 1322588"/>
              <a:gd name="connsiteY1" fmla="*/ 0 h 1322588"/>
              <a:gd name="connsiteX2" fmla="*/ 1322588 w 1322588"/>
              <a:gd name="connsiteY2" fmla="*/ 661294 h 1322588"/>
              <a:gd name="connsiteX3" fmla="*/ 661294 w 1322588"/>
              <a:gd name="connsiteY3" fmla="*/ 1322588 h 1322588"/>
              <a:gd name="connsiteX4" fmla="*/ 0 w 1322588"/>
              <a:gd name="connsiteY4" fmla="*/ 661294 h 1322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2588" h="1322588">
                <a:moveTo>
                  <a:pt x="0" y="661294"/>
                </a:moveTo>
                <a:cubicBezTo>
                  <a:pt x="0" y="296071"/>
                  <a:pt x="296071" y="0"/>
                  <a:pt x="661294" y="0"/>
                </a:cubicBezTo>
                <a:cubicBezTo>
                  <a:pt x="1026517" y="0"/>
                  <a:pt x="1322588" y="296071"/>
                  <a:pt x="1322588" y="661294"/>
                </a:cubicBezTo>
                <a:cubicBezTo>
                  <a:pt x="1322588" y="1026517"/>
                  <a:pt x="1026517" y="1322588"/>
                  <a:pt x="661294" y="1322588"/>
                </a:cubicBezTo>
                <a:cubicBezTo>
                  <a:pt x="296071" y="1322588"/>
                  <a:pt x="0" y="1026517"/>
                  <a:pt x="0" y="661294"/>
                </a:cubicBez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alpha val="50000"/>
              <a:hueOff val="-5480453"/>
              <a:satOff val="3224"/>
              <a:lumOff val="-2745"/>
              <a:alphaOff val="0"/>
            </a:schemeClr>
          </a:fillRef>
          <a:effectRef idx="0">
            <a:schemeClr val="accent2">
              <a:alpha val="50000"/>
              <a:hueOff val="-5480453"/>
              <a:satOff val="3224"/>
              <a:lumOff val="-2745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208929" tIns="208929" rIns="208929" bIns="208929" numCol="1" spcCol="1270" anchor="ctr" anchorCtr="0">
            <a:noAutofit/>
          </a:bodyPr>
          <a:lstStyle/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200" kern="1200" dirty="0"/>
              <a:t>HSE</a:t>
            </a: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3C736DFE-5A34-693B-9DFC-9D216D8D5B0C}"/>
              </a:ext>
            </a:extLst>
          </p:cNvPr>
          <p:cNvSpPr/>
          <p:nvPr/>
        </p:nvSpPr>
        <p:spPr>
          <a:xfrm>
            <a:off x="3740139" y="1593035"/>
            <a:ext cx="1322588" cy="1322588"/>
          </a:xfrm>
          <a:custGeom>
            <a:avLst/>
            <a:gdLst>
              <a:gd name="connsiteX0" fmla="*/ 0 w 1322588"/>
              <a:gd name="connsiteY0" fmla="*/ 661294 h 1322588"/>
              <a:gd name="connsiteX1" fmla="*/ 661294 w 1322588"/>
              <a:gd name="connsiteY1" fmla="*/ 0 h 1322588"/>
              <a:gd name="connsiteX2" fmla="*/ 1322588 w 1322588"/>
              <a:gd name="connsiteY2" fmla="*/ 661294 h 1322588"/>
              <a:gd name="connsiteX3" fmla="*/ 661294 w 1322588"/>
              <a:gd name="connsiteY3" fmla="*/ 1322588 h 1322588"/>
              <a:gd name="connsiteX4" fmla="*/ 0 w 1322588"/>
              <a:gd name="connsiteY4" fmla="*/ 661294 h 1322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2588" h="1322588">
                <a:moveTo>
                  <a:pt x="0" y="661294"/>
                </a:moveTo>
                <a:cubicBezTo>
                  <a:pt x="0" y="296071"/>
                  <a:pt x="296071" y="0"/>
                  <a:pt x="661294" y="0"/>
                </a:cubicBezTo>
                <a:cubicBezTo>
                  <a:pt x="1026517" y="0"/>
                  <a:pt x="1322588" y="296071"/>
                  <a:pt x="1322588" y="661294"/>
                </a:cubicBezTo>
                <a:cubicBezTo>
                  <a:pt x="1322588" y="1026517"/>
                  <a:pt x="1026517" y="1322588"/>
                  <a:pt x="661294" y="1322588"/>
                </a:cubicBezTo>
                <a:cubicBezTo>
                  <a:pt x="296071" y="1322588"/>
                  <a:pt x="0" y="1026517"/>
                  <a:pt x="0" y="661294"/>
                </a:cubicBez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alpha val="50000"/>
              <a:hueOff val="-6263375"/>
              <a:satOff val="3685"/>
              <a:lumOff val="-3137"/>
              <a:alphaOff val="0"/>
            </a:schemeClr>
          </a:fillRef>
          <a:effectRef idx="0">
            <a:schemeClr val="accent2">
              <a:alpha val="50000"/>
              <a:hueOff val="-6263375"/>
              <a:satOff val="3685"/>
              <a:lumOff val="-3137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208929" tIns="208929" rIns="208929" bIns="208929" numCol="1" spcCol="1270" anchor="ctr" anchorCtr="0">
            <a:noAutofit/>
          </a:bodyPr>
          <a:lstStyle/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200" kern="1200" dirty="0"/>
              <a:t>CERN departments</a:t>
            </a:r>
          </a:p>
          <a:p>
            <a:pPr marL="0" lvl="0" indent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200" kern="1200" dirty="0"/>
              <a:t>and units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824D086-2251-47A1-9C07-FEED6B7C252F}"/>
              </a:ext>
            </a:extLst>
          </p:cNvPr>
          <p:cNvGrpSpPr/>
          <p:nvPr/>
        </p:nvGrpSpPr>
        <p:grpSpPr>
          <a:xfrm>
            <a:off x="3675377" y="1152332"/>
            <a:ext cx="644936" cy="605655"/>
            <a:chOff x="746332" y="861781"/>
            <a:chExt cx="1322588" cy="1322588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FB6D803D-D962-88EF-DEA5-CD18185E731B}"/>
                </a:ext>
              </a:extLst>
            </p:cNvPr>
            <p:cNvSpPr/>
            <p:nvPr/>
          </p:nvSpPr>
          <p:spPr>
            <a:xfrm>
              <a:off x="746332" y="861781"/>
              <a:ext cx="1322588" cy="1322588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alpha val="50000"/>
                <a:hueOff val="-6263375"/>
                <a:satOff val="3685"/>
                <a:lumOff val="-3137"/>
                <a:alphaOff val="0"/>
              </a:schemeClr>
            </a:fillRef>
            <a:effectRef idx="0">
              <a:schemeClr val="accent2">
                <a:alpha val="50000"/>
                <a:hueOff val="-6263375"/>
                <a:satOff val="3685"/>
                <a:lumOff val="-3137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22" name="Oval 4">
              <a:extLst>
                <a:ext uri="{FF2B5EF4-FFF2-40B4-BE49-F238E27FC236}">
                  <a16:creationId xmlns:a16="http://schemas.microsoft.com/office/drawing/2014/main" id="{5A316C34-6228-4946-C5C7-83608D11E22A}"/>
                </a:ext>
              </a:extLst>
            </p:cNvPr>
            <p:cNvSpPr txBox="1"/>
            <p:nvPr/>
          </p:nvSpPr>
          <p:spPr>
            <a:xfrm>
              <a:off x="940021" y="1055470"/>
              <a:ext cx="935210" cy="93521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15240" tIns="15240" rIns="15240" bIns="15240" numCol="1" spcCol="1270" anchor="ctr" anchorCtr="0">
              <a:noAutofit/>
            </a:bodyPr>
            <a:lstStyle/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sz="1200" kern="1200" dirty="0"/>
            </a:p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200" kern="1200" dirty="0"/>
                <a:t>IT</a:t>
              </a:r>
            </a:p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sz="1200" kern="1200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2C6E0C23-AB2C-C7AC-8A62-E9071F82C938}"/>
              </a:ext>
            </a:extLst>
          </p:cNvPr>
          <p:cNvGrpSpPr/>
          <p:nvPr/>
        </p:nvGrpSpPr>
        <p:grpSpPr>
          <a:xfrm>
            <a:off x="4242495" y="1088020"/>
            <a:ext cx="644936" cy="605655"/>
            <a:chOff x="746332" y="861781"/>
            <a:chExt cx="1322588" cy="1322588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FDB066BD-B49E-5846-F615-239D95FFA6BA}"/>
                </a:ext>
              </a:extLst>
            </p:cNvPr>
            <p:cNvSpPr/>
            <p:nvPr/>
          </p:nvSpPr>
          <p:spPr>
            <a:xfrm>
              <a:off x="746332" y="861781"/>
              <a:ext cx="1322588" cy="1322588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alpha val="50000"/>
                <a:hueOff val="-6263375"/>
                <a:satOff val="3685"/>
                <a:lumOff val="-3137"/>
                <a:alphaOff val="0"/>
              </a:schemeClr>
            </a:fillRef>
            <a:effectRef idx="0">
              <a:schemeClr val="accent2">
                <a:alpha val="50000"/>
                <a:hueOff val="-6263375"/>
                <a:satOff val="3685"/>
                <a:lumOff val="-3137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25" name="Oval 4">
              <a:extLst>
                <a:ext uri="{FF2B5EF4-FFF2-40B4-BE49-F238E27FC236}">
                  <a16:creationId xmlns:a16="http://schemas.microsoft.com/office/drawing/2014/main" id="{2FA21F9E-B2DE-34C6-D241-EF6D3FA6AD2D}"/>
                </a:ext>
              </a:extLst>
            </p:cNvPr>
            <p:cNvSpPr txBox="1"/>
            <p:nvPr/>
          </p:nvSpPr>
          <p:spPr>
            <a:xfrm>
              <a:off x="940021" y="1055470"/>
              <a:ext cx="935210" cy="93521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15240" tIns="15240" rIns="15240" bIns="15240" numCol="1" spcCol="1270" anchor="ctr" anchorCtr="0">
              <a:noAutofit/>
            </a:bodyPr>
            <a:lstStyle/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sz="1200" kern="1200" dirty="0"/>
            </a:p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200" dirty="0"/>
                <a:t>SCE</a:t>
              </a:r>
              <a:endParaRPr lang="en-GB" sz="1200" kern="1200" dirty="0"/>
            </a:p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sz="1200" kern="1200" dirty="0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DB6E08FC-F1D8-4625-651C-419C61A3BEA4}"/>
              </a:ext>
            </a:extLst>
          </p:cNvPr>
          <p:cNvGrpSpPr/>
          <p:nvPr/>
        </p:nvGrpSpPr>
        <p:grpSpPr>
          <a:xfrm>
            <a:off x="3258460" y="1554367"/>
            <a:ext cx="644936" cy="605655"/>
            <a:chOff x="746332" y="861781"/>
            <a:chExt cx="1322588" cy="1322588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A173FFDD-14A5-EA69-D3C3-7C23E7623A91}"/>
                </a:ext>
              </a:extLst>
            </p:cNvPr>
            <p:cNvSpPr/>
            <p:nvPr/>
          </p:nvSpPr>
          <p:spPr>
            <a:xfrm>
              <a:off x="746332" y="861781"/>
              <a:ext cx="1322588" cy="1322588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alpha val="50000"/>
                <a:hueOff val="-6263375"/>
                <a:satOff val="3685"/>
                <a:lumOff val="-3137"/>
                <a:alphaOff val="0"/>
              </a:schemeClr>
            </a:fillRef>
            <a:effectRef idx="0">
              <a:schemeClr val="accent2">
                <a:alpha val="50000"/>
                <a:hueOff val="-6263375"/>
                <a:satOff val="3685"/>
                <a:lumOff val="-3137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28" name="Oval 4">
              <a:extLst>
                <a:ext uri="{FF2B5EF4-FFF2-40B4-BE49-F238E27FC236}">
                  <a16:creationId xmlns:a16="http://schemas.microsoft.com/office/drawing/2014/main" id="{66625E8F-82D0-27EB-630F-22BC469177DE}"/>
                </a:ext>
              </a:extLst>
            </p:cNvPr>
            <p:cNvSpPr txBox="1"/>
            <p:nvPr/>
          </p:nvSpPr>
          <p:spPr>
            <a:xfrm>
              <a:off x="940021" y="1055470"/>
              <a:ext cx="935210" cy="93521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15240" tIns="15240" rIns="15240" bIns="15240" numCol="1" spcCol="1270" anchor="ctr" anchorCtr="0">
              <a:noAutofit/>
            </a:bodyPr>
            <a:lstStyle/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sz="1200" kern="1200" dirty="0"/>
            </a:p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200" dirty="0"/>
                <a:t>EN</a:t>
              </a:r>
              <a:endParaRPr lang="en-GB" sz="1200" kern="1200" dirty="0"/>
            </a:p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sz="1200" kern="1200" dirty="0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FBD95B40-9966-D8AD-4525-EF2CC2C01367}"/>
              </a:ext>
            </a:extLst>
          </p:cNvPr>
          <p:cNvGrpSpPr/>
          <p:nvPr/>
        </p:nvGrpSpPr>
        <p:grpSpPr>
          <a:xfrm>
            <a:off x="2720051" y="2855054"/>
            <a:ext cx="644936" cy="605655"/>
            <a:chOff x="746332" y="861781"/>
            <a:chExt cx="1322588" cy="1322588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DE8A9E84-353F-E39A-D41F-365F53F2BD0B}"/>
                </a:ext>
              </a:extLst>
            </p:cNvPr>
            <p:cNvSpPr/>
            <p:nvPr/>
          </p:nvSpPr>
          <p:spPr>
            <a:xfrm>
              <a:off x="746332" y="861781"/>
              <a:ext cx="1322588" cy="1322588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alpha val="50000"/>
                <a:hueOff val="-6263375"/>
                <a:satOff val="3685"/>
                <a:lumOff val="-3137"/>
                <a:alphaOff val="0"/>
              </a:schemeClr>
            </a:fillRef>
            <a:effectRef idx="0">
              <a:schemeClr val="accent2">
                <a:alpha val="50000"/>
                <a:hueOff val="-6263375"/>
                <a:satOff val="3685"/>
                <a:lumOff val="-3137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31" name="Oval 4">
              <a:extLst>
                <a:ext uri="{FF2B5EF4-FFF2-40B4-BE49-F238E27FC236}">
                  <a16:creationId xmlns:a16="http://schemas.microsoft.com/office/drawing/2014/main" id="{DAC78200-657E-4A7F-D72A-CC00E0EF00C3}"/>
                </a:ext>
              </a:extLst>
            </p:cNvPr>
            <p:cNvSpPr txBox="1"/>
            <p:nvPr/>
          </p:nvSpPr>
          <p:spPr>
            <a:xfrm>
              <a:off x="940021" y="1055470"/>
              <a:ext cx="935210" cy="93521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15240" tIns="15240" rIns="15240" bIns="15240" numCol="1" spcCol="1270" anchor="ctr" anchorCtr="0">
              <a:noAutofit/>
            </a:bodyPr>
            <a:lstStyle/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sz="1200" dirty="0"/>
            </a:p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200" kern="1200" dirty="0"/>
                <a:t>DH</a:t>
              </a:r>
            </a:p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sz="1200" kern="1200" dirty="0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84F00971-BA5C-376D-0DFC-8E033C48B627}"/>
              </a:ext>
            </a:extLst>
          </p:cNvPr>
          <p:cNvGrpSpPr/>
          <p:nvPr/>
        </p:nvGrpSpPr>
        <p:grpSpPr>
          <a:xfrm>
            <a:off x="2720051" y="3420938"/>
            <a:ext cx="644936" cy="605655"/>
            <a:chOff x="746332" y="861781"/>
            <a:chExt cx="1322588" cy="1322588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332178FC-E148-9108-2111-C69EA97BC09E}"/>
                </a:ext>
              </a:extLst>
            </p:cNvPr>
            <p:cNvSpPr/>
            <p:nvPr/>
          </p:nvSpPr>
          <p:spPr>
            <a:xfrm>
              <a:off x="746332" y="861781"/>
              <a:ext cx="1322588" cy="1322588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alpha val="50000"/>
                <a:hueOff val="-6263375"/>
                <a:satOff val="3685"/>
                <a:lumOff val="-3137"/>
                <a:alphaOff val="0"/>
              </a:schemeClr>
            </a:fillRef>
            <a:effectRef idx="0">
              <a:schemeClr val="accent2">
                <a:alpha val="50000"/>
                <a:hueOff val="-6263375"/>
                <a:satOff val="3685"/>
                <a:lumOff val="-3137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34" name="Oval 4">
              <a:extLst>
                <a:ext uri="{FF2B5EF4-FFF2-40B4-BE49-F238E27FC236}">
                  <a16:creationId xmlns:a16="http://schemas.microsoft.com/office/drawing/2014/main" id="{51C8DE9C-F2F3-0074-D5D4-47AF57CABB38}"/>
                </a:ext>
              </a:extLst>
            </p:cNvPr>
            <p:cNvSpPr txBox="1"/>
            <p:nvPr/>
          </p:nvSpPr>
          <p:spPr>
            <a:xfrm>
              <a:off x="940021" y="1055470"/>
              <a:ext cx="935210" cy="93521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15240" tIns="15240" rIns="15240" bIns="15240" numCol="1" spcCol="1270" anchor="ctr" anchorCtr="0">
              <a:noAutofit/>
            </a:bodyPr>
            <a:lstStyle/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sz="1200" kern="1200" dirty="0"/>
            </a:p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200" dirty="0"/>
                <a:t>ENV</a:t>
              </a:r>
            </a:p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200" kern="1200" dirty="0"/>
                <a:t>group</a:t>
              </a:r>
            </a:p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sz="1200" kern="1200" dirty="0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5BFFEE6C-CC82-7799-5688-3FC1068B087B}"/>
              </a:ext>
            </a:extLst>
          </p:cNvPr>
          <p:cNvGrpSpPr/>
          <p:nvPr/>
        </p:nvGrpSpPr>
        <p:grpSpPr>
          <a:xfrm>
            <a:off x="3172180" y="2066325"/>
            <a:ext cx="644936" cy="605655"/>
            <a:chOff x="746332" y="861781"/>
            <a:chExt cx="1322588" cy="1322588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DD5AD196-2BF8-1E9F-7FCB-BF00E9E6A9AE}"/>
                </a:ext>
              </a:extLst>
            </p:cNvPr>
            <p:cNvSpPr/>
            <p:nvPr/>
          </p:nvSpPr>
          <p:spPr>
            <a:xfrm>
              <a:off x="746332" y="861781"/>
              <a:ext cx="1322588" cy="1322588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alpha val="50000"/>
                <a:hueOff val="-6263375"/>
                <a:satOff val="3685"/>
                <a:lumOff val="-3137"/>
                <a:alphaOff val="0"/>
              </a:schemeClr>
            </a:fillRef>
            <a:effectRef idx="0">
              <a:schemeClr val="accent2">
                <a:alpha val="50000"/>
                <a:hueOff val="-6263375"/>
                <a:satOff val="3685"/>
                <a:lumOff val="-3137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37" name="Oval 4">
              <a:extLst>
                <a:ext uri="{FF2B5EF4-FFF2-40B4-BE49-F238E27FC236}">
                  <a16:creationId xmlns:a16="http://schemas.microsoft.com/office/drawing/2014/main" id="{4A99C6F6-D19A-AF59-438A-D5427CF3A1CD}"/>
                </a:ext>
              </a:extLst>
            </p:cNvPr>
            <p:cNvSpPr txBox="1"/>
            <p:nvPr/>
          </p:nvSpPr>
          <p:spPr>
            <a:xfrm>
              <a:off x="940021" y="1055470"/>
              <a:ext cx="935210" cy="93521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15240" tIns="15240" rIns="15240" bIns="15240" numCol="1" spcCol="1270" anchor="ctr" anchorCtr="0">
              <a:noAutofit/>
            </a:bodyPr>
            <a:lstStyle/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sz="1200" kern="1200" dirty="0"/>
            </a:p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200" kern="1200" dirty="0"/>
                <a:t>FAP</a:t>
              </a:r>
            </a:p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sz="1200" kern="1200" dirty="0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74C537E8-EBF6-C4E6-1369-A84E470E5C1E}"/>
              </a:ext>
            </a:extLst>
          </p:cNvPr>
          <p:cNvGrpSpPr/>
          <p:nvPr/>
        </p:nvGrpSpPr>
        <p:grpSpPr>
          <a:xfrm>
            <a:off x="3144451" y="1012727"/>
            <a:ext cx="644936" cy="605655"/>
            <a:chOff x="746332" y="861781"/>
            <a:chExt cx="1322588" cy="1322588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82B4F107-0AF2-3779-DDCE-5770FC20711D}"/>
                </a:ext>
              </a:extLst>
            </p:cNvPr>
            <p:cNvSpPr/>
            <p:nvPr/>
          </p:nvSpPr>
          <p:spPr>
            <a:xfrm>
              <a:off x="746332" y="861781"/>
              <a:ext cx="1322588" cy="1322588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alpha val="50000"/>
                <a:hueOff val="-6263375"/>
                <a:satOff val="3685"/>
                <a:lumOff val="-3137"/>
                <a:alphaOff val="0"/>
              </a:schemeClr>
            </a:fillRef>
            <a:effectRef idx="0">
              <a:schemeClr val="accent2">
                <a:alpha val="50000"/>
                <a:hueOff val="-6263375"/>
                <a:satOff val="3685"/>
                <a:lumOff val="-3137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40" name="Oval 4">
              <a:extLst>
                <a:ext uri="{FF2B5EF4-FFF2-40B4-BE49-F238E27FC236}">
                  <a16:creationId xmlns:a16="http://schemas.microsoft.com/office/drawing/2014/main" id="{FAD49E22-CAAA-FC59-C7C2-0D298FB478A3}"/>
                </a:ext>
              </a:extLst>
            </p:cNvPr>
            <p:cNvSpPr txBox="1"/>
            <p:nvPr/>
          </p:nvSpPr>
          <p:spPr>
            <a:xfrm>
              <a:off x="940021" y="1055470"/>
              <a:ext cx="935210" cy="93521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15240" tIns="15240" rIns="15240" bIns="15240" numCol="1" spcCol="1270" anchor="ctr" anchorCtr="0">
              <a:noAutofit/>
            </a:bodyPr>
            <a:lstStyle/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sz="1200" kern="1200" dirty="0"/>
            </a:p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200" dirty="0"/>
                <a:t>EP</a:t>
              </a:r>
              <a:endParaRPr lang="en-GB" sz="1200" kern="1200" dirty="0"/>
            </a:p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sz="1200" kern="1200" dirty="0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F9A57E67-62F9-14FC-EF0D-143C9F066D18}"/>
              </a:ext>
            </a:extLst>
          </p:cNvPr>
          <p:cNvGrpSpPr/>
          <p:nvPr/>
        </p:nvGrpSpPr>
        <p:grpSpPr>
          <a:xfrm>
            <a:off x="2718001" y="1371973"/>
            <a:ext cx="644936" cy="605655"/>
            <a:chOff x="746332" y="861781"/>
            <a:chExt cx="1322588" cy="1322588"/>
          </a:xfrm>
        </p:grpSpPr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888C710F-D3CB-861B-0F6E-5E9EFAB9CFC8}"/>
                </a:ext>
              </a:extLst>
            </p:cNvPr>
            <p:cNvSpPr/>
            <p:nvPr/>
          </p:nvSpPr>
          <p:spPr>
            <a:xfrm>
              <a:off x="746332" y="861781"/>
              <a:ext cx="1322588" cy="1322588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alpha val="50000"/>
                <a:hueOff val="-6263375"/>
                <a:satOff val="3685"/>
                <a:lumOff val="-3137"/>
                <a:alphaOff val="0"/>
              </a:schemeClr>
            </a:fillRef>
            <a:effectRef idx="0">
              <a:schemeClr val="accent2">
                <a:alpha val="50000"/>
                <a:hueOff val="-6263375"/>
                <a:satOff val="3685"/>
                <a:lumOff val="-3137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43" name="Oval 4">
              <a:extLst>
                <a:ext uri="{FF2B5EF4-FFF2-40B4-BE49-F238E27FC236}">
                  <a16:creationId xmlns:a16="http://schemas.microsoft.com/office/drawing/2014/main" id="{30A26F2A-FCC2-E11C-08AA-3B6C4B36602E}"/>
                </a:ext>
              </a:extLst>
            </p:cNvPr>
            <p:cNvSpPr txBox="1"/>
            <p:nvPr/>
          </p:nvSpPr>
          <p:spPr>
            <a:xfrm>
              <a:off x="940021" y="1055470"/>
              <a:ext cx="935210" cy="93521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15240" tIns="15240" rIns="15240" bIns="15240" numCol="1" spcCol="1270" anchor="ctr" anchorCtr="0">
              <a:noAutofit/>
            </a:bodyPr>
            <a:lstStyle/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sz="1200" kern="1200" dirty="0"/>
            </a:p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200" kern="1200" dirty="0"/>
                <a:t>TE</a:t>
              </a:r>
            </a:p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sz="1200" kern="1200" dirty="0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3A7B45FD-F513-6246-DA01-F00286C0EA46}"/>
              </a:ext>
            </a:extLst>
          </p:cNvPr>
          <p:cNvGrpSpPr/>
          <p:nvPr/>
        </p:nvGrpSpPr>
        <p:grpSpPr>
          <a:xfrm>
            <a:off x="2631721" y="1904334"/>
            <a:ext cx="644936" cy="605655"/>
            <a:chOff x="746332" y="861781"/>
            <a:chExt cx="1322588" cy="1322588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89B7DE47-85B9-93CC-ADAD-FA0F59E2B758}"/>
                </a:ext>
              </a:extLst>
            </p:cNvPr>
            <p:cNvSpPr/>
            <p:nvPr/>
          </p:nvSpPr>
          <p:spPr>
            <a:xfrm>
              <a:off x="746332" y="861781"/>
              <a:ext cx="1322588" cy="1322588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alpha val="50000"/>
                <a:hueOff val="-6263375"/>
                <a:satOff val="3685"/>
                <a:lumOff val="-3137"/>
                <a:alphaOff val="0"/>
              </a:schemeClr>
            </a:fillRef>
            <a:effectRef idx="0">
              <a:schemeClr val="accent2">
                <a:alpha val="50000"/>
                <a:hueOff val="-6263375"/>
                <a:satOff val="3685"/>
                <a:lumOff val="-3137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46" name="Oval 4">
              <a:extLst>
                <a:ext uri="{FF2B5EF4-FFF2-40B4-BE49-F238E27FC236}">
                  <a16:creationId xmlns:a16="http://schemas.microsoft.com/office/drawing/2014/main" id="{C11B79F1-FA75-E26F-89AA-23A2BE2C6CEB}"/>
                </a:ext>
              </a:extLst>
            </p:cNvPr>
            <p:cNvSpPr txBox="1"/>
            <p:nvPr/>
          </p:nvSpPr>
          <p:spPr>
            <a:xfrm>
              <a:off x="940021" y="1055470"/>
              <a:ext cx="935210" cy="93521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15240" tIns="15240" rIns="15240" bIns="15240" numCol="1" spcCol="1270" anchor="ctr" anchorCtr="0">
              <a:noAutofit/>
            </a:bodyPr>
            <a:lstStyle/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sz="1200" kern="1200" dirty="0"/>
            </a:p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200" kern="1200" dirty="0"/>
                <a:t>BE</a:t>
              </a:r>
            </a:p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sz="1200" kern="1200" dirty="0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C9FA2A2D-3463-9DEA-627C-4CC9D799961C}"/>
              </a:ext>
            </a:extLst>
          </p:cNvPr>
          <p:cNvGrpSpPr/>
          <p:nvPr/>
        </p:nvGrpSpPr>
        <p:grpSpPr>
          <a:xfrm>
            <a:off x="2164253" y="1548386"/>
            <a:ext cx="644936" cy="605655"/>
            <a:chOff x="746332" y="861781"/>
            <a:chExt cx="1322588" cy="1322588"/>
          </a:xfrm>
        </p:grpSpPr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6FB6DFC4-D8A5-A625-4D02-744523DF2226}"/>
                </a:ext>
              </a:extLst>
            </p:cNvPr>
            <p:cNvSpPr/>
            <p:nvPr/>
          </p:nvSpPr>
          <p:spPr>
            <a:xfrm>
              <a:off x="746332" y="861781"/>
              <a:ext cx="1322588" cy="1322588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alpha val="50000"/>
                <a:hueOff val="-6263375"/>
                <a:satOff val="3685"/>
                <a:lumOff val="-3137"/>
                <a:alphaOff val="0"/>
              </a:schemeClr>
            </a:fillRef>
            <a:effectRef idx="0">
              <a:schemeClr val="accent2">
                <a:alpha val="50000"/>
                <a:hueOff val="-6263375"/>
                <a:satOff val="3685"/>
                <a:lumOff val="-3137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49" name="Oval 4">
              <a:extLst>
                <a:ext uri="{FF2B5EF4-FFF2-40B4-BE49-F238E27FC236}">
                  <a16:creationId xmlns:a16="http://schemas.microsoft.com/office/drawing/2014/main" id="{131C26F0-6EE1-E690-2CDC-B251D7285B91}"/>
                </a:ext>
              </a:extLst>
            </p:cNvPr>
            <p:cNvSpPr txBox="1"/>
            <p:nvPr/>
          </p:nvSpPr>
          <p:spPr>
            <a:xfrm>
              <a:off x="940021" y="1055470"/>
              <a:ext cx="935210" cy="93521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15240" tIns="15240" rIns="15240" bIns="15240" numCol="1" spcCol="1270" anchor="ctr" anchorCtr="0">
              <a:noAutofit/>
            </a:bodyPr>
            <a:lstStyle/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sz="1200" kern="1200" dirty="0"/>
            </a:p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200" dirty="0"/>
                <a:t>IPT</a:t>
              </a:r>
              <a:endParaRPr lang="en-GB" sz="1200" kern="1200" dirty="0"/>
            </a:p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sz="1200" kern="1200" dirty="0"/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378B354F-CE8B-ABDC-BA4E-39D244B1A8C9}"/>
              </a:ext>
            </a:extLst>
          </p:cNvPr>
          <p:cNvGrpSpPr/>
          <p:nvPr/>
        </p:nvGrpSpPr>
        <p:grpSpPr>
          <a:xfrm>
            <a:off x="2281198" y="1042803"/>
            <a:ext cx="644936" cy="605655"/>
            <a:chOff x="746332" y="861781"/>
            <a:chExt cx="1322588" cy="1322588"/>
          </a:xfrm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6ABF290D-4F24-CCB9-97A3-171B9081DC98}"/>
                </a:ext>
              </a:extLst>
            </p:cNvPr>
            <p:cNvSpPr/>
            <p:nvPr/>
          </p:nvSpPr>
          <p:spPr>
            <a:xfrm>
              <a:off x="746332" y="861781"/>
              <a:ext cx="1322588" cy="1322588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alpha val="50000"/>
                <a:hueOff val="-6263375"/>
                <a:satOff val="3685"/>
                <a:lumOff val="-3137"/>
                <a:alphaOff val="0"/>
              </a:schemeClr>
            </a:fillRef>
            <a:effectRef idx="0">
              <a:schemeClr val="accent2">
                <a:alpha val="50000"/>
                <a:hueOff val="-6263375"/>
                <a:satOff val="3685"/>
                <a:lumOff val="-3137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52" name="Oval 4">
              <a:extLst>
                <a:ext uri="{FF2B5EF4-FFF2-40B4-BE49-F238E27FC236}">
                  <a16:creationId xmlns:a16="http://schemas.microsoft.com/office/drawing/2014/main" id="{25AF8379-FC1E-B619-5F2C-324AFE23EDF3}"/>
                </a:ext>
              </a:extLst>
            </p:cNvPr>
            <p:cNvSpPr txBox="1"/>
            <p:nvPr/>
          </p:nvSpPr>
          <p:spPr>
            <a:xfrm>
              <a:off x="940021" y="1055470"/>
              <a:ext cx="935210" cy="93521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15240" tIns="15240" rIns="15240" bIns="15240" numCol="1" spcCol="1270" anchor="ctr" anchorCtr="0">
              <a:noAutofit/>
            </a:bodyPr>
            <a:lstStyle/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sz="1200" kern="1200" dirty="0"/>
            </a:p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200" kern="1200" dirty="0"/>
                <a:t>SY</a:t>
              </a:r>
            </a:p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sz="1200" kern="1200" dirty="0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13D0E8A-FA84-A35D-9FA0-1BAFF2030659}"/>
              </a:ext>
            </a:extLst>
          </p:cNvPr>
          <p:cNvGrpSpPr/>
          <p:nvPr/>
        </p:nvGrpSpPr>
        <p:grpSpPr>
          <a:xfrm>
            <a:off x="2088001" y="2052921"/>
            <a:ext cx="644936" cy="605655"/>
            <a:chOff x="746332" y="861781"/>
            <a:chExt cx="1322588" cy="1322588"/>
          </a:xfrm>
        </p:grpSpPr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2B59A510-8990-CB39-6EF9-2621DC041EA5}"/>
                </a:ext>
              </a:extLst>
            </p:cNvPr>
            <p:cNvSpPr/>
            <p:nvPr/>
          </p:nvSpPr>
          <p:spPr>
            <a:xfrm>
              <a:off x="746332" y="861781"/>
              <a:ext cx="1322588" cy="1322588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alpha val="50000"/>
                <a:hueOff val="-6263375"/>
                <a:satOff val="3685"/>
                <a:lumOff val="-3137"/>
                <a:alphaOff val="0"/>
              </a:schemeClr>
            </a:fillRef>
            <a:effectRef idx="0">
              <a:schemeClr val="accent2">
                <a:alpha val="50000"/>
                <a:hueOff val="-6263375"/>
                <a:satOff val="3685"/>
                <a:lumOff val="-3137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55" name="Oval 4">
              <a:extLst>
                <a:ext uri="{FF2B5EF4-FFF2-40B4-BE49-F238E27FC236}">
                  <a16:creationId xmlns:a16="http://schemas.microsoft.com/office/drawing/2014/main" id="{DB9658B5-7FFC-A32F-8400-0C5EAE9D9BB1}"/>
                </a:ext>
              </a:extLst>
            </p:cNvPr>
            <p:cNvSpPr txBox="1"/>
            <p:nvPr/>
          </p:nvSpPr>
          <p:spPr>
            <a:xfrm>
              <a:off x="940021" y="1055470"/>
              <a:ext cx="935210" cy="93521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15240" tIns="15240" rIns="15240" bIns="15240" numCol="1" spcCol="1270" anchor="ctr" anchorCtr="0">
              <a:noAutofit/>
            </a:bodyPr>
            <a:lstStyle/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sz="1200" kern="1200" dirty="0"/>
            </a:p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200" dirty="0"/>
                <a:t>IR</a:t>
              </a:r>
              <a:endParaRPr lang="en-GB" sz="1200" kern="1200" dirty="0"/>
            </a:p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sz="1200" kern="1200" dirty="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80A50925-E0FD-5575-B6DC-85F474CB7550}"/>
              </a:ext>
            </a:extLst>
          </p:cNvPr>
          <p:cNvGrpSpPr/>
          <p:nvPr/>
        </p:nvGrpSpPr>
        <p:grpSpPr>
          <a:xfrm>
            <a:off x="1607313" y="1748617"/>
            <a:ext cx="644936" cy="605655"/>
            <a:chOff x="746332" y="861781"/>
            <a:chExt cx="1322588" cy="1322588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64190334-072F-0498-05C1-3F0AB1FFB098}"/>
                </a:ext>
              </a:extLst>
            </p:cNvPr>
            <p:cNvSpPr/>
            <p:nvPr/>
          </p:nvSpPr>
          <p:spPr>
            <a:xfrm>
              <a:off x="746332" y="861781"/>
              <a:ext cx="1322588" cy="1322588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alpha val="50000"/>
                <a:hueOff val="-6263375"/>
                <a:satOff val="3685"/>
                <a:lumOff val="-3137"/>
                <a:alphaOff val="0"/>
              </a:schemeClr>
            </a:fillRef>
            <a:effectRef idx="0">
              <a:schemeClr val="accent2">
                <a:alpha val="50000"/>
                <a:hueOff val="-6263375"/>
                <a:satOff val="3685"/>
                <a:lumOff val="-3137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58" name="Oval 4">
              <a:extLst>
                <a:ext uri="{FF2B5EF4-FFF2-40B4-BE49-F238E27FC236}">
                  <a16:creationId xmlns:a16="http://schemas.microsoft.com/office/drawing/2014/main" id="{B3E8E2BA-C14D-76F1-FC9D-550302393627}"/>
                </a:ext>
              </a:extLst>
            </p:cNvPr>
            <p:cNvSpPr txBox="1"/>
            <p:nvPr/>
          </p:nvSpPr>
          <p:spPr>
            <a:xfrm>
              <a:off x="940021" y="1055470"/>
              <a:ext cx="935210" cy="93521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15240" tIns="15240" rIns="15240" bIns="15240" numCol="1" spcCol="1270" anchor="ctr" anchorCtr="0">
              <a:noAutofit/>
            </a:bodyPr>
            <a:lstStyle/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sz="1200" kern="1200" dirty="0"/>
            </a:p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200" kern="1200" dirty="0"/>
                <a:t>HR</a:t>
              </a:r>
            </a:p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sz="1200" kern="1200" dirty="0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1392F0FB-37F0-03DB-E82D-B4F4FC3F9D4F}"/>
              </a:ext>
            </a:extLst>
          </p:cNvPr>
          <p:cNvGrpSpPr/>
          <p:nvPr/>
        </p:nvGrpSpPr>
        <p:grpSpPr>
          <a:xfrm>
            <a:off x="7615124" y="2360634"/>
            <a:ext cx="819790" cy="858356"/>
            <a:chOff x="3960782" y="1723090"/>
            <a:chExt cx="1322588" cy="1322588"/>
          </a:xfrm>
        </p:grpSpPr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08944574-43F2-91F9-DA44-F99487206EB9}"/>
                </a:ext>
              </a:extLst>
            </p:cNvPr>
            <p:cNvSpPr/>
            <p:nvPr/>
          </p:nvSpPr>
          <p:spPr>
            <a:xfrm>
              <a:off x="3960782" y="1723090"/>
              <a:ext cx="1322588" cy="1322588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alpha val="50000"/>
                <a:hueOff val="-2348765"/>
                <a:satOff val="1382"/>
                <a:lumOff val="-1176"/>
                <a:alphaOff val="0"/>
              </a:schemeClr>
            </a:fillRef>
            <a:effectRef idx="0">
              <a:schemeClr val="accent2">
                <a:alpha val="50000"/>
                <a:hueOff val="-2348765"/>
                <a:satOff val="1382"/>
                <a:lumOff val="-1176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61" name="Oval 4">
              <a:extLst>
                <a:ext uri="{FF2B5EF4-FFF2-40B4-BE49-F238E27FC236}">
                  <a16:creationId xmlns:a16="http://schemas.microsoft.com/office/drawing/2014/main" id="{6347EEAC-2844-BCF8-F6AF-934A0380AD4A}"/>
                </a:ext>
              </a:extLst>
            </p:cNvPr>
            <p:cNvSpPr txBox="1"/>
            <p:nvPr/>
          </p:nvSpPr>
          <p:spPr>
            <a:xfrm>
              <a:off x="4154471" y="1916779"/>
              <a:ext cx="935210" cy="93521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15240" tIns="15240" rIns="15240" bIns="15240" numCol="1" spcCol="1270" anchor="ctr" anchorCtr="0">
              <a:noAutofit/>
            </a:bodyPr>
            <a:lstStyle/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200" dirty="0"/>
                <a:t>Visual</a:t>
              </a:r>
            </a:p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200" kern="1200" dirty="0"/>
                <a:t>identity</a:t>
              </a: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CA3F1293-5290-7272-2AA2-0D2E36A12923}"/>
              </a:ext>
            </a:extLst>
          </p:cNvPr>
          <p:cNvGrpSpPr/>
          <p:nvPr/>
        </p:nvGrpSpPr>
        <p:grpSpPr>
          <a:xfrm>
            <a:off x="7904963" y="3093286"/>
            <a:ext cx="819790" cy="858356"/>
            <a:chOff x="3960782" y="1723090"/>
            <a:chExt cx="1322588" cy="1322588"/>
          </a:xfrm>
        </p:grpSpPr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352F6A93-107B-C3D4-4B73-4F802DF6122B}"/>
                </a:ext>
              </a:extLst>
            </p:cNvPr>
            <p:cNvSpPr/>
            <p:nvPr/>
          </p:nvSpPr>
          <p:spPr>
            <a:xfrm>
              <a:off x="3960782" y="1723090"/>
              <a:ext cx="1322588" cy="1322588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alpha val="50000"/>
                <a:hueOff val="-2348765"/>
                <a:satOff val="1382"/>
                <a:lumOff val="-1176"/>
                <a:alphaOff val="0"/>
              </a:schemeClr>
            </a:fillRef>
            <a:effectRef idx="0">
              <a:schemeClr val="accent2">
                <a:alpha val="50000"/>
                <a:hueOff val="-2348765"/>
                <a:satOff val="1382"/>
                <a:lumOff val="-1176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64" name="Oval 4">
              <a:extLst>
                <a:ext uri="{FF2B5EF4-FFF2-40B4-BE49-F238E27FC236}">
                  <a16:creationId xmlns:a16="http://schemas.microsoft.com/office/drawing/2014/main" id="{652A030F-3856-FDD6-F05D-0D16C98CECA4}"/>
                </a:ext>
              </a:extLst>
            </p:cNvPr>
            <p:cNvSpPr txBox="1"/>
            <p:nvPr/>
          </p:nvSpPr>
          <p:spPr>
            <a:xfrm>
              <a:off x="4154471" y="1916779"/>
              <a:ext cx="935210" cy="93521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15240" tIns="15240" rIns="15240" bIns="15240" numCol="1" spcCol="1270" anchor="ctr" anchorCtr="0">
              <a:noAutofit/>
            </a:bodyPr>
            <a:lstStyle/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200" dirty="0"/>
                <a:t>Internal comm</a:t>
              </a:r>
              <a:endParaRPr lang="en-GB" sz="1200" kern="1200" dirty="0"/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4F5033E2-7DBA-C76B-9811-20D3FCCB456F}"/>
              </a:ext>
            </a:extLst>
          </p:cNvPr>
          <p:cNvGrpSpPr/>
          <p:nvPr/>
        </p:nvGrpSpPr>
        <p:grpSpPr>
          <a:xfrm>
            <a:off x="7589148" y="3787769"/>
            <a:ext cx="819790" cy="858356"/>
            <a:chOff x="3960782" y="1723090"/>
            <a:chExt cx="1322588" cy="1322588"/>
          </a:xfrm>
        </p:grpSpPr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028D69ED-23A3-6672-345C-FE83325B5889}"/>
                </a:ext>
              </a:extLst>
            </p:cNvPr>
            <p:cNvSpPr/>
            <p:nvPr/>
          </p:nvSpPr>
          <p:spPr>
            <a:xfrm>
              <a:off x="3960782" y="1723090"/>
              <a:ext cx="1322588" cy="1322588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alpha val="50000"/>
                <a:hueOff val="-2348765"/>
                <a:satOff val="1382"/>
                <a:lumOff val="-1176"/>
                <a:alphaOff val="0"/>
              </a:schemeClr>
            </a:fillRef>
            <a:effectRef idx="0">
              <a:schemeClr val="accent2">
                <a:alpha val="50000"/>
                <a:hueOff val="-2348765"/>
                <a:satOff val="1382"/>
                <a:lumOff val="-1176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67" name="Oval 4">
              <a:extLst>
                <a:ext uri="{FF2B5EF4-FFF2-40B4-BE49-F238E27FC236}">
                  <a16:creationId xmlns:a16="http://schemas.microsoft.com/office/drawing/2014/main" id="{931D6E83-07B2-15BD-DB4A-EF6D52AF06E0}"/>
                </a:ext>
              </a:extLst>
            </p:cNvPr>
            <p:cNvSpPr txBox="1"/>
            <p:nvPr/>
          </p:nvSpPr>
          <p:spPr>
            <a:xfrm>
              <a:off x="4154471" y="1916779"/>
              <a:ext cx="935210" cy="93521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15240" tIns="15240" rIns="15240" bIns="15240" numCol="1" spcCol="1270" anchor="ctr" anchorCtr="0">
              <a:noAutofit/>
            </a:bodyPr>
            <a:lstStyle/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200" dirty="0"/>
                <a:t>Media comm</a:t>
              </a:r>
              <a:endParaRPr lang="en-GB" sz="1200" kern="1200" dirty="0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0A919BAD-4593-DF88-3D88-6BA01206EE16}"/>
              </a:ext>
            </a:extLst>
          </p:cNvPr>
          <p:cNvGrpSpPr/>
          <p:nvPr/>
        </p:nvGrpSpPr>
        <p:grpSpPr>
          <a:xfrm>
            <a:off x="2237309" y="3104611"/>
            <a:ext cx="644936" cy="605655"/>
            <a:chOff x="746332" y="861781"/>
            <a:chExt cx="1322588" cy="1322588"/>
          </a:xfrm>
        </p:grpSpPr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13D001D2-8C01-0163-89A3-0EDC26F004B6}"/>
                </a:ext>
              </a:extLst>
            </p:cNvPr>
            <p:cNvSpPr/>
            <p:nvPr/>
          </p:nvSpPr>
          <p:spPr>
            <a:xfrm>
              <a:off x="746332" y="861781"/>
              <a:ext cx="1322588" cy="1322588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alpha val="50000"/>
                <a:hueOff val="-6263375"/>
                <a:satOff val="3685"/>
                <a:lumOff val="-3137"/>
                <a:alphaOff val="0"/>
              </a:schemeClr>
            </a:fillRef>
            <a:effectRef idx="0">
              <a:schemeClr val="accent2">
                <a:alpha val="50000"/>
                <a:hueOff val="-6263375"/>
                <a:satOff val="3685"/>
                <a:lumOff val="-3137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70" name="Oval 4">
              <a:extLst>
                <a:ext uri="{FF2B5EF4-FFF2-40B4-BE49-F238E27FC236}">
                  <a16:creationId xmlns:a16="http://schemas.microsoft.com/office/drawing/2014/main" id="{D995E31A-6BB1-4406-2420-6A1E687BCA35}"/>
                </a:ext>
              </a:extLst>
            </p:cNvPr>
            <p:cNvSpPr txBox="1"/>
            <p:nvPr/>
          </p:nvSpPr>
          <p:spPr>
            <a:xfrm>
              <a:off x="940021" y="1055470"/>
              <a:ext cx="935210" cy="93521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15240" tIns="15240" rIns="15240" bIns="15240" numCol="1" spcCol="1270" anchor="ctr" anchorCtr="0">
              <a:noAutofit/>
            </a:bodyPr>
            <a:lstStyle/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sz="1200" dirty="0"/>
            </a:p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200" dirty="0"/>
                <a:t>TS</a:t>
              </a:r>
            </a:p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200" kern="1200" dirty="0"/>
                <a:t>group</a:t>
              </a:r>
            </a:p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sz="1200" kern="1200" dirty="0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9B98C3D1-D054-3337-3973-15F2EDA74D11}"/>
              </a:ext>
            </a:extLst>
          </p:cNvPr>
          <p:cNvGrpSpPr/>
          <p:nvPr/>
        </p:nvGrpSpPr>
        <p:grpSpPr>
          <a:xfrm>
            <a:off x="1710813" y="1206541"/>
            <a:ext cx="644936" cy="605655"/>
            <a:chOff x="746332" y="861781"/>
            <a:chExt cx="1322588" cy="1322588"/>
          </a:xfrm>
        </p:grpSpPr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431C38C4-5633-7E60-5DFE-4C04AA206582}"/>
                </a:ext>
              </a:extLst>
            </p:cNvPr>
            <p:cNvSpPr/>
            <p:nvPr/>
          </p:nvSpPr>
          <p:spPr>
            <a:xfrm>
              <a:off x="746332" y="861781"/>
              <a:ext cx="1322588" cy="1322588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alpha val="50000"/>
                <a:hueOff val="-6263375"/>
                <a:satOff val="3685"/>
                <a:lumOff val="-3137"/>
                <a:alphaOff val="0"/>
              </a:schemeClr>
            </a:fillRef>
            <a:effectRef idx="0">
              <a:schemeClr val="accent2">
                <a:alpha val="50000"/>
                <a:hueOff val="-6263375"/>
                <a:satOff val="3685"/>
                <a:lumOff val="-3137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73" name="Oval 4">
              <a:extLst>
                <a:ext uri="{FF2B5EF4-FFF2-40B4-BE49-F238E27FC236}">
                  <a16:creationId xmlns:a16="http://schemas.microsoft.com/office/drawing/2014/main" id="{A1BC7B70-CDBD-D446-523C-3581A1026061}"/>
                </a:ext>
              </a:extLst>
            </p:cNvPr>
            <p:cNvSpPr txBox="1"/>
            <p:nvPr/>
          </p:nvSpPr>
          <p:spPr>
            <a:xfrm>
              <a:off x="940021" y="1055470"/>
              <a:ext cx="935210" cy="93521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15240" tIns="15240" rIns="15240" bIns="15240" numCol="1" spcCol="1270" anchor="ctr" anchorCtr="0">
              <a:noAutofit/>
            </a:bodyPr>
            <a:lstStyle/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sz="1200" kern="1200" dirty="0"/>
            </a:p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200" dirty="0"/>
                <a:t>TH</a:t>
              </a:r>
              <a:endParaRPr lang="en-GB" sz="1200" kern="1200" dirty="0"/>
            </a:p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sz="1200" kern="1200" dirty="0"/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EED8A565-A555-481A-E8FC-D7C590F8BF65}"/>
              </a:ext>
            </a:extLst>
          </p:cNvPr>
          <p:cNvGrpSpPr/>
          <p:nvPr/>
        </p:nvGrpSpPr>
        <p:grpSpPr>
          <a:xfrm>
            <a:off x="1151754" y="1458347"/>
            <a:ext cx="644936" cy="605655"/>
            <a:chOff x="746332" y="861781"/>
            <a:chExt cx="1322588" cy="1322588"/>
          </a:xfrm>
        </p:grpSpPr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EB980ED3-2EE5-ECE1-11C5-DC634579F389}"/>
                </a:ext>
              </a:extLst>
            </p:cNvPr>
            <p:cNvSpPr/>
            <p:nvPr/>
          </p:nvSpPr>
          <p:spPr>
            <a:xfrm>
              <a:off x="746332" y="861781"/>
              <a:ext cx="1322588" cy="1322588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alpha val="50000"/>
                <a:hueOff val="-6263375"/>
                <a:satOff val="3685"/>
                <a:lumOff val="-3137"/>
                <a:alphaOff val="0"/>
              </a:schemeClr>
            </a:fillRef>
            <a:effectRef idx="0">
              <a:schemeClr val="accent2">
                <a:alpha val="50000"/>
                <a:hueOff val="-6263375"/>
                <a:satOff val="3685"/>
                <a:lumOff val="-3137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76" name="Oval 4">
              <a:extLst>
                <a:ext uri="{FF2B5EF4-FFF2-40B4-BE49-F238E27FC236}">
                  <a16:creationId xmlns:a16="http://schemas.microsoft.com/office/drawing/2014/main" id="{CB23ED0C-E38E-12FB-9437-E01880A5C2B0}"/>
                </a:ext>
              </a:extLst>
            </p:cNvPr>
            <p:cNvSpPr txBox="1"/>
            <p:nvPr/>
          </p:nvSpPr>
          <p:spPr>
            <a:xfrm>
              <a:off x="940021" y="1055470"/>
              <a:ext cx="935210" cy="93521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15240" tIns="15240" rIns="15240" bIns="15240" numCol="1" spcCol="1270" anchor="ctr" anchorCtr="0">
              <a:noAutofit/>
            </a:bodyPr>
            <a:lstStyle/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sz="1200" dirty="0"/>
            </a:p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200" dirty="0"/>
                <a:t>ATS/</a:t>
              </a:r>
            </a:p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200" kern="1200" dirty="0"/>
                <a:t>FCC</a:t>
              </a:r>
            </a:p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sz="1200" kern="1200" dirty="0"/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79A1D9CC-7593-6CF9-A5F0-F155B0BD7DBE}"/>
              </a:ext>
            </a:extLst>
          </p:cNvPr>
          <p:cNvGrpSpPr/>
          <p:nvPr/>
        </p:nvGrpSpPr>
        <p:grpSpPr>
          <a:xfrm>
            <a:off x="1121345" y="2005468"/>
            <a:ext cx="644936" cy="605655"/>
            <a:chOff x="746332" y="861781"/>
            <a:chExt cx="1322588" cy="1322588"/>
          </a:xfrm>
        </p:grpSpPr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42AF3D4B-1978-4599-2DFC-7F1C30BDECCE}"/>
                </a:ext>
              </a:extLst>
            </p:cNvPr>
            <p:cNvSpPr/>
            <p:nvPr/>
          </p:nvSpPr>
          <p:spPr>
            <a:xfrm>
              <a:off x="746332" y="861781"/>
              <a:ext cx="1322588" cy="1322588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alpha val="50000"/>
                <a:hueOff val="-6263375"/>
                <a:satOff val="3685"/>
                <a:lumOff val="-3137"/>
                <a:alphaOff val="0"/>
              </a:schemeClr>
            </a:fillRef>
            <a:effectRef idx="0">
              <a:schemeClr val="accent2">
                <a:alpha val="50000"/>
                <a:hueOff val="-6263375"/>
                <a:satOff val="3685"/>
                <a:lumOff val="-3137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79" name="Oval 4">
              <a:extLst>
                <a:ext uri="{FF2B5EF4-FFF2-40B4-BE49-F238E27FC236}">
                  <a16:creationId xmlns:a16="http://schemas.microsoft.com/office/drawing/2014/main" id="{4BBA7134-F6D0-E9DF-0913-0F918FA9097B}"/>
                </a:ext>
              </a:extLst>
            </p:cNvPr>
            <p:cNvSpPr txBox="1"/>
            <p:nvPr/>
          </p:nvSpPr>
          <p:spPr>
            <a:xfrm>
              <a:off x="940021" y="1055470"/>
              <a:ext cx="935210" cy="93521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15240" tIns="15240" rIns="15240" bIns="15240" numCol="1" spcCol="1270" anchor="ctr" anchorCtr="0">
              <a:noAutofit/>
            </a:bodyPr>
            <a:lstStyle/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sz="1200" kern="1200" dirty="0"/>
            </a:p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200" kern="1200" dirty="0"/>
                <a:t>IPT/</a:t>
              </a:r>
            </a:p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200" kern="1200" dirty="0"/>
                <a:t>KT</a:t>
              </a:r>
            </a:p>
            <a:p>
              <a:pPr marL="0" lvl="0" indent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sz="12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587566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"/>
                            </p:stCondLst>
                            <p:childTnLst>
                              <p:par>
                                <p:cTn id="55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50"/>
                            </p:stCondLst>
                            <p:childTnLst>
                              <p:par>
                                <p:cTn id="61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250"/>
                            </p:stCondLst>
                            <p:childTnLst>
                              <p:par>
                                <p:cTn id="67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500"/>
                            </p:stCondLst>
                            <p:childTnLst>
                              <p:par>
                                <p:cTn id="70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750"/>
                            </p:stCondLst>
                            <p:childTnLst>
                              <p:par>
                                <p:cTn id="73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000"/>
                            </p:stCondLst>
                            <p:childTnLst>
                              <p:par>
                                <p:cTn id="76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250"/>
                            </p:stCondLst>
                            <p:childTnLst>
                              <p:par>
                                <p:cTn id="79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500"/>
                            </p:stCondLst>
                            <p:childTnLst>
                              <p:par>
                                <p:cTn id="82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750"/>
                            </p:stCondLst>
                            <p:childTnLst>
                              <p:par>
                                <p:cTn id="85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3000"/>
                            </p:stCondLst>
                            <p:childTnLst>
                              <p:par>
                                <p:cTn id="88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3250"/>
                            </p:stCondLst>
                            <p:childTnLst>
                              <p:par>
                                <p:cTn id="91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2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C336935A-4228-734E-9AEF-9B13868360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7512235" y="2199109"/>
            <a:ext cx="1575868" cy="3220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53666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F825C4-7B54-A619-7EAF-97DF6A333A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3014420"/>
          </a:xfrm>
        </p:spPr>
        <p:txBody>
          <a:bodyPr anchor="b">
            <a:normAutofit/>
          </a:bodyPr>
          <a:lstStyle/>
          <a:p>
            <a:r>
              <a:rPr lang="en-US" b="1" dirty="0"/>
              <a:t>Year of Environmental Awareness: review of special actions</a:t>
            </a:r>
            <a:endParaRPr lang="en-GB" dirty="0"/>
          </a:p>
        </p:txBody>
      </p:sp>
      <p:pic>
        <p:nvPicPr>
          <p:cNvPr id="6" name="Content Placeholder 8" descr="Diagram, icon&#10;&#10;Description automatically generated">
            <a:extLst>
              <a:ext uri="{FF2B5EF4-FFF2-40B4-BE49-F238E27FC236}">
                <a16:creationId xmlns:a16="http://schemas.microsoft.com/office/drawing/2014/main" id="{5E3930A4-AEF4-E8DF-B8A3-1DDDE8A18447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419215" y="987425"/>
            <a:ext cx="5700145" cy="4873625"/>
          </a:xfrm>
          <a:prstGeom prst="rect">
            <a:avLst/>
          </a:prstGeom>
          <a:noFill/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F94032E5-4E9C-C9D1-ACE2-3E2D5C268E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7" y="3669224"/>
            <a:ext cx="3932237" cy="1026762"/>
          </a:xfrm>
        </p:spPr>
        <p:txBody>
          <a:bodyPr>
            <a:normAutofit/>
          </a:bodyPr>
          <a:lstStyle/>
          <a:p>
            <a:r>
              <a:rPr lang="en-GB" dirty="0"/>
              <a:t>Focus on the Tidy-up week and the Energy Idea Box</a:t>
            </a:r>
          </a:p>
        </p:txBody>
      </p:sp>
      <p:sp>
        <p:nvSpPr>
          <p:cNvPr id="11" name="Date Placeholder 4">
            <a:extLst>
              <a:ext uri="{FF2B5EF4-FFF2-40B4-BE49-F238E27FC236}">
                <a16:creationId xmlns:a16="http://schemas.microsoft.com/office/drawing/2014/main" id="{6A64ED6F-40A6-EF94-AD34-F298F939776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37351" y="6262302"/>
            <a:ext cx="87207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5A1DCF47-207F-4B8A-9E7B-BC96AAF80379}" type="datetime1">
              <a:rPr lang="en-GB" smtClean="0"/>
              <a:pPr>
                <a:spcAft>
                  <a:spcPts val="600"/>
                </a:spcAft>
              </a:pPr>
              <a:t>15/09/2022</a:t>
            </a:fld>
            <a:endParaRPr lang="en-GB"/>
          </a:p>
        </p:txBody>
      </p:sp>
      <p:sp>
        <p:nvSpPr>
          <p:cNvPr id="15" name="Slide Number Placeholder 6">
            <a:extLst>
              <a:ext uri="{FF2B5EF4-FFF2-40B4-BE49-F238E27FC236}">
                <a16:creationId xmlns:a16="http://schemas.microsoft.com/office/drawing/2014/main" id="{96A0E94E-C8D6-35E4-9005-EEB63D0838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24361" y="6278898"/>
            <a:ext cx="482600" cy="331932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CD55979-00CC-4874-A80E-0959E76EB92F}" type="slidenum">
              <a:rPr lang="en-GB" smtClean="0"/>
              <a:pPr>
                <a:spcAft>
                  <a:spcPts val="600"/>
                </a:spcAft>
              </a:pPr>
              <a:t>2</a:t>
            </a:fld>
            <a:endParaRPr lang="en-GB"/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FEA75506-72EA-E46E-5992-169DF46009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66938" y="6262688"/>
            <a:ext cx="4572000" cy="365125"/>
          </a:xfrm>
        </p:spPr>
        <p:txBody>
          <a:bodyPr/>
          <a:lstStyle/>
          <a:p>
            <a:r>
              <a:rPr lang="en-GB" dirty="0"/>
              <a:t>Year of Environmental Awareness: communication campaign</a:t>
            </a:r>
          </a:p>
        </p:txBody>
      </p:sp>
      <p:sp>
        <p:nvSpPr>
          <p:cNvPr id="9" name="Footer Placeholder 5">
            <a:extLst>
              <a:ext uri="{FF2B5EF4-FFF2-40B4-BE49-F238E27FC236}">
                <a16:creationId xmlns:a16="http://schemas.microsoft.com/office/drawing/2014/main" id="{16E22D06-6B0A-BBFD-5458-52CE0B82504B}"/>
              </a:ext>
            </a:extLst>
          </p:cNvPr>
          <p:cNvSpPr txBox="1">
            <a:spLocks/>
          </p:cNvSpPr>
          <p:nvPr/>
        </p:nvSpPr>
        <p:spPr>
          <a:xfrm>
            <a:off x="2167468" y="6262302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Year of Environmental Awareness: communication campaign</a:t>
            </a:r>
          </a:p>
        </p:txBody>
      </p:sp>
    </p:spTree>
    <p:extLst>
      <p:ext uri="{BB962C8B-B14F-4D97-AF65-F5344CB8AC3E}">
        <p14:creationId xmlns:p14="http://schemas.microsoft.com/office/powerpoint/2010/main" val="19779749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Content Placeholder 8" descr="Diagram, icon&#10;&#10;Description automatically generated">
            <a:extLst>
              <a:ext uri="{FF2B5EF4-FFF2-40B4-BE49-F238E27FC236}">
                <a16:creationId xmlns:a16="http://schemas.microsoft.com/office/drawing/2014/main" id="{B7640782-3205-7D20-C57C-2DC5CA4BF7A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14619" y="0"/>
            <a:ext cx="1177381" cy="1005628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3A9C64-2436-4449-BA6A-48D6608154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15/09/2022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2D256C-9651-5B0B-D5AE-3D381D364C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Year of Environmental Awareness: communication campaign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D722E9-7CAE-6B71-9112-C99053D40A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3</a:t>
            </a:fld>
            <a:endParaRPr lang="en-GB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B94FDF72-E774-4AED-EEB3-8A67327986C1}"/>
              </a:ext>
            </a:extLst>
          </p:cNvPr>
          <p:cNvSpPr txBox="1">
            <a:spLocks/>
          </p:cNvSpPr>
          <p:nvPr/>
        </p:nvSpPr>
        <p:spPr>
          <a:xfrm>
            <a:off x="543918" y="8198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sz="3600" dirty="0"/>
              <a:t>The Tidy-up Week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2C163C6-708D-765C-4804-6A65C354E2F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523" t="21551" r="38081" b="7286"/>
          <a:stretch/>
        </p:blipFill>
        <p:spPr>
          <a:xfrm>
            <a:off x="5823612" y="893831"/>
            <a:ext cx="5876776" cy="5070338"/>
          </a:xfrm>
          <a:prstGeom prst="rect">
            <a:avLst/>
          </a:prstGeom>
        </p:spPr>
      </p:pic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EE3946D2-EA3B-3955-D614-915FE8CBD2ED}"/>
              </a:ext>
            </a:extLst>
          </p:cNvPr>
          <p:cNvSpPr txBox="1">
            <a:spLocks/>
          </p:cNvSpPr>
          <p:nvPr/>
        </p:nvSpPr>
        <p:spPr>
          <a:xfrm>
            <a:off x="543918" y="1810138"/>
            <a:ext cx="5105400" cy="3907909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endParaRPr lang="fr-CH" sz="1800" b="1" dirty="0"/>
          </a:p>
          <a:p>
            <a:pPr marL="0" indent="0">
              <a:lnSpc>
                <a:spcPct val="110000"/>
              </a:lnSpc>
              <a:buNone/>
            </a:pPr>
            <a:r>
              <a:rPr lang="fr-CH" sz="3800" b="1" dirty="0"/>
              <a:t>Ran </a:t>
            </a:r>
            <a:r>
              <a:rPr lang="fr-CH" sz="3800" b="1" dirty="0" err="1"/>
              <a:t>from</a:t>
            </a:r>
            <a:r>
              <a:rPr lang="fr-CH" sz="3800" b="1" dirty="0"/>
              <a:t> 18 to 22 </a:t>
            </a:r>
            <a:r>
              <a:rPr lang="fr-CH" sz="3800" b="1" dirty="0" err="1"/>
              <a:t>October</a:t>
            </a:r>
            <a:r>
              <a:rPr lang="fr-CH" sz="3800" b="1" dirty="0"/>
              <a:t> 2021</a:t>
            </a:r>
          </a:p>
          <a:p>
            <a:pPr>
              <a:lnSpc>
                <a:spcPct val="110000"/>
              </a:lnSpc>
            </a:pPr>
            <a:r>
              <a:rPr lang="en-GB" sz="3100" b="1" dirty="0"/>
              <a:t>Objective</a:t>
            </a:r>
            <a:r>
              <a:rPr lang="en-GB" sz="3100" dirty="0"/>
              <a:t>: to raise awareness about reducing waste and properly sort recyclable materials</a:t>
            </a:r>
          </a:p>
          <a:p>
            <a:pPr>
              <a:lnSpc>
                <a:spcPct val="110000"/>
              </a:lnSpc>
            </a:pPr>
            <a:r>
              <a:rPr lang="en-GB" sz="3100" dirty="0"/>
              <a:t>Organised in collaboration with </a:t>
            </a:r>
            <a:r>
              <a:rPr lang="en-GB" sz="3100" b="1" dirty="0"/>
              <a:t>DSOs / TSOs </a:t>
            </a:r>
            <a:r>
              <a:rPr lang="en-GB" sz="3100" dirty="0"/>
              <a:t>and operational </a:t>
            </a:r>
            <a:r>
              <a:rPr lang="en-GB" sz="3100" b="1" dirty="0"/>
              <a:t>support services </a:t>
            </a:r>
            <a:r>
              <a:rPr lang="en-GB" sz="3100" dirty="0"/>
              <a:t>(transport and waste management services)</a:t>
            </a:r>
          </a:p>
          <a:p>
            <a:pPr>
              <a:lnSpc>
                <a:spcPct val="110000"/>
              </a:lnSpc>
            </a:pPr>
            <a:r>
              <a:rPr lang="en-US" sz="3100" b="1" dirty="0"/>
              <a:t>15 (+2) </a:t>
            </a:r>
            <a:r>
              <a:rPr lang="en-US" sz="3100" dirty="0"/>
              <a:t>buildings as test</a:t>
            </a:r>
          </a:p>
          <a:p>
            <a:pPr marL="285750" indent="-285750">
              <a:lnSpc>
                <a:spcPct val="120000"/>
              </a:lnSpc>
            </a:pPr>
            <a:r>
              <a:rPr lang="en-US" dirty="0" err="1"/>
              <a:t>Centralisation</a:t>
            </a:r>
            <a:r>
              <a:rPr lang="en-US" dirty="0"/>
              <a:t> of the communication/requests by the </a:t>
            </a:r>
            <a:r>
              <a:rPr lang="en-US" b="1" dirty="0" err="1"/>
              <a:t>organising</a:t>
            </a:r>
            <a:r>
              <a:rPr lang="en-US" b="1" dirty="0"/>
              <a:t> committee</a:t>
            </a:r>
            <a:r>
              <a:rPr lang="en-US" dirty="0"/>
              <a:t>.</a:t>
            </a:r>
          </a:p>
          <a:p>
            <a:pPr marL="285750" indent="-285750">
              <a:lnSpc>
                <a:spcPct val="120000"/>
              </a:lnSpc>
            </a:pPr>
            <a:r>
              <a:rPr lang="en-US" dirty="0"/>
              <a:t>Availability of an </a:t>
            </a:r>
            <a:r>
              <a:rPr lang="en-US" b="1" dirty="0"/>
              <a:t>operational</a:t>
            </a:r>
            <a:r>
              <a:rPr lang="en-US" dirty="0"/>
              <a:t> </a:t>
            </a:r>
            <a:r>
              <a:rPr lang="en-US" b="1" dirty="0"/>
              <a:t>team</a:t>
            </a:r>
            <a:r>
              <a:rPr lang="en-US" dirty="0"/>
              <a:t> composed of:</a:t>
            </a:r>
          </a:p>
          <a:p>
            <a:pPr marL="742950" lvl="1" indent="-285750">
              <a:lnSpc>
                <a:spcPct val="120000"/>
              </a:lnSpc>
            </a:pPr>
            <a:r>
              <a:rPr lang="en-US" dirty="0"/>
              <a:t>2 transport agents (FOSELEV), </a:t>
            </a:r>
          </a:p>
          <a:p>
            <a:pPr marL="742950" lvl="1" indent="-285750">
              <a:lnSpc>
                <a:spcPct val="120000"/>
              </a:lnSpc>
            </a:pPr>
            <a:r>
              <a:rPr lang="en-US" dirty="0"/>
              <a:t>1 mover (SERCO)</a:t>
            </a:r>
          </a:p>
          <a:p>
            <a:pPr marL="742950" lvl="1" indent="-285750">
              <a:lnSpc>
                <a:spcPct val="120000"/>
              </a:lnSpc>
            </a:pPr>
            <a:r>
              <a:rPr lang="en-US" dirty="0"/>
              <a:t>1 RP technician (CERAP). </a:t>
            </a:r>
          </a:p>
          <a:p>
            <a:pPr>
              <a:lnSpc>
                <a:spcPct val="110000"/>
              </a:lnSpc>
            </a:pPr>
            <a:endParaRPr lang="en-US" sz="2400" dirty="0"/>
          </a:p>
          <a:p>
            <a:pPr>
              <a:lnSpc>
                <a:spcPct val="100000"/>
              </a:lnSpc>
            </a:pPr>
            <a:endParaRPr lang="en-GB" sz="2200" dirty="0"/>
          </a:p>
          <a:p>
            <a:pPr marL="0" indent="0">
              <a:lnSpc>
                <a:spcPct val="100000"/>
              </a:lnSpc>
              <a:buNone/>
            </a:pPr>
            <a:endParaRPr lang="fr-CH" sz="2200" dirty="0"/>
          </a:p>
          <a:p>
            <a:pPr marL="0" indent="0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None/>
            </a:pPr>
            <a:endParaRPr lang="fr-CH" sz="22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768E9C3-6E4E-BE40-9156-2FF6E8EA47A8}"/>
              </a:ext>
            </a:extLst>
          </p:cNvPr>
          <p:cNvSpPr txBox="1"/>
          <p:nvPr/>
        </p:nvSpPr>
        <p:spPr>
          <a:xfrm>
            <a:off x="543918" y="1419294"/>
            <a:ext cx="6097554" cy="4764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fr-CH" sz="2400" b="1" dirty="0" err="1">
                <a:solidFill>
                  <a:srgbClr val="00A47F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Thank</a:t>
            </a:r>
            <a:r>
              <a:rPr lang="fr-CH" sz="2400" b="1" dirty="0">
                <a:solidFill>
                  <a:srgbClr val="00A47F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 </a:t>
            </a:r>
            <a:r>
              <a:rPr lang="fr-CH" sz="2400" b="1" dirty="0" err="1">
                <a:solidFill>
                  <a:srgbClr val="00A47F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you</a:t>
            </a:r>
            <a:r>
              <a:rPr lang="fr-CH" sz="2400" b="1" dirty="0">
                <a:solidFill>
                  <a:srgbClr val="00A47F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 for </a:t>
            </a:r>
            <a:r>
              <a:rPr lang="fr-CH" sz="2400" b="1" dirty="0" err="1">
                <a:solidFill>
                  <a:srgbClr val="00A47F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your</a:t>
            </a:r>
            <a:r>
              <a:rPr lang="fr-CH" sz="2400" b="1" dirty="0">
                <a:solidFill>
                  <a:srgbClr val="00A47F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 participation!</a:t>
            </a:r>
          </a:p>
        </p:txBody>
      </p:sp>
    </p:spTree>
    <p:extLst>
      <p:ext uri="{BB962C8B-B14F-4D97-AF65-F5344CB8AC3E}">
        <p14:creationId xmlns:p14="http://schemas.microsoft.com/office/powerpoint/2010/main" val="39386782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Content Placeholder 8" descr="Diagram, icon&#10;&#10;Description automatically generated">
            <a:extLst>
              <a:ext uri="{FF2B5EF4-FFF2-40B4-BE49-F238E27FC236}">
                <a16:creationId xmlns:a16="http://schemas.microsoft.com/office/drawing/2014/main" id="{B7640782-3205-7D20-C57C-2DC5CA4BF7A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14619" y="0"/>
            <a:ext cx="1177381" cy="1005628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3A9C64-2436-4449-BA6A-48D6608154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15/09/2022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2D256C-9651-5B0B-D5AE-3D381D364C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Year of Environmental Awareness: communication campaign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D722E9-7CAE-6B71-9112-C99053D40A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4</a:t>
            </a:fld>
            <a:endParaRPr lang="en-GB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038941FE-6649-3C2E-4541-B9519E339F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1135" y="55692"/>
            <a:ext cx="10515600" cy="1325563"/>
          </a:xfrm>
        </p:spPr>
        <p:txBody>
          <a:bodyPr>
            <a:normAutofit/>
          </a:bodyPr>
          <a:lstStyle/>
          <a:p>
            <a:r>
              <a:rPr lang="fr-CH" sz="3600" dirty="0"/>
              <a:t>The </a:t>
            </a:r>
            <a:r>
              <a:rPr lang="fr-CH" sz="3600" dirty="0" err="1"/>
              <a:t>week</a:t>
            </a:r>
            <a:r>
              <a:rPr lang="fr-CH" sz="3600" dirty="0"/>
              <a:t> in </a:t>
            </a:r>
            <a:r>
              <a:rPr lang="fr-CH" sz="3600" dirty="0" err="1"/>
              <a:t>pictures</a:t>
            </a:r>
            <a:r>
              <a:rPr lang="fr-CH" sz="3600" dirty="0"/>
              <a:t>…</a:t>
            </a:r>
            <a:endParaRPr lang="en-US" sz="36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585CBDE-4790-338C-F091-2608216FF62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591961" y="1739029"/>
            <a:ext cx="2468192" cy="175264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04168A3-547A-D6AE-379C-163927BA22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602" y="1836778"/>
            <a:ext cx="2683559" cy="201266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0779326-17CF-75BE-9AB3-B5B38CF34176}"/>
              </a:ext>
            </a:extLst>
          </p:cNvPr>
          <p:cNvSpPr txBox="1"/>
          <p:nvPr/>
        </p:nvSpPr>
        <p:spPr>
          <a:xfrm>
            <a:off x="1382855" y="1252002"/>
            <a:ext cx="14496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/>
              <a:t>Impressive </a:t>
            </a:r>
            <a:r>
              <a:rPr lang="fr-CH" sz="1600" dirty="0" err="1"/>
              <a:t>quantities</a:t>
            </a:r>
            <a:endParaRPr lang="en-GB" sz="16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13389B9-58C9-B1FC-06FF-25D16CC77B8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094" y="3914171"/>
            <a:ext cx="2686419" cy="201481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198D389-338C-E74F-6516-2B3A52F798D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994487" y="3912345"/>
            <a:ext cx="2688854" cy="201664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D5B7650-54F7-3391-183F-FC52E80CED14}"/>
              </a:ext>
            </a:extLst>
          </p:cNvPr>
          <p:cNvSpPr txBox="1"/>
          <p:nvPr/>
        </p:nvSpPr>
        <p:spPr>
          <a:xfrm>
            <a:off x="4081228" y="929015"/>
            <a:ext cx="1864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Folder collection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E53BE45-0F94-A9A8-719A-B0F33CBA6B4F}"/>
              </a:ext>
            </a:extLst>
          </p:cNvPr>
          <p:cNvSpPr txBox="1"/>
          <p:nvPr/>
        </p:nvSpPr>
        <p:spPr>
          <a:xfrm>
            <a:off x="6489621" y="702564"/>
            <a:ext cx="5398122" cy="48567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rgbClr val="FF0000"/>
                </a:solidFill>
              </a:rPr>
              <a:t>And in numbers… collected waste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30 m</a:t>
            </a:r>
            <a:r>
              <a:rPr lang="en-GB" baseline="30000" dirty="0"/>
              <a:t>3</a:t>
            </a:r>
            <a:r>
              <a:rPr lang="en-GB" dirty="0"/>
              <a:t> furniture (cupboards, chairs, tables)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30 m</a:t>
            </a:r>
            <a:r>
              <a:rPr lang="en-GB" baseline="30000" dirty="0"/>
              <a:t>3</a:t>
            </a:r>
            <a:r>
              <a:rPr lang="en-GB" dirty="0"/>
              <a:t> plastic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8 m</a:t>
            </a:r>
            <a:r>
              <a:rPr lang="en-GB" baseline="30000" dirty="0"/>
              <a:t>3</a:t>
            </a:r>
            <a:r>
              <a:rPr lang="en-GB" dirty="0"/>
              <a:t> folders (2 m</a:t>
            </a:r>
            <a:r>
              <a:rPr lang="en-GB" baseline="30000" dirty="0"/>
              <a:t>3</a:t>
            </a:r>
            <a:r>
              <a:rPr lang="en-GB" dirty="0"/>
              <a:t> recyclable)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4-5 m</a:t>
            </a:r>
            <a:r>
              <a:rPr lang="en-GB" baseline="30000" dirty="0"/>
              <a:t>3</a:t>
            </a:r>
            <a:r>
              <a:rPr lang="en-GB" dirty="0"/>
              <a:t> IT material.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3 m</a:t>
            </a:r>
            <a:r>
              <a:rPr lang="en-GB" baseline="30000" dirty="0"/>
              <a:t>3</a:t>
            </a:r>
            <a:r>
              <a:rPr lang="en-GB" dirty="0"/>
              <a:t> electronic waste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5 m</a:t>
            </a:r>
            <a:r>
              <a:rPr lang="en-GB" baseline="30000" dirty="0"/>
              <a:t>3</a:t>
            </a:r>
            <a:r>
              <a:rPr lang="en-GB" dirty="0"/>
              <a:t> cables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2 m</a:t>
            </a:r>
            <a:r>
              <a:rPr lang="en-GB" baseline="30000" dirty="0"/>
              <a:t>3</a:t>
            </a:r>
            <a:r>
              <a:rPr lang="en-GB" dirty="0"/>
              <a:t> aluminium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6 m</a:t>
            </a:r>
            <a:r>
              <a:rPr lang="en-GB" baseline="30000" dirty="0"/>
              <a:t>3</a:t>
            </a:r>
            <a:r>
              <a:rPr lang="en-GB" dirty="0"/>
              <a:t> metal</a:t>
            </a:r>
            <a:br>
              <a:rPr lang="en-GB" dirty="0"/>
            </a:br>
            <a:r>
              <a:rPr lang="en-GB" dirty="0"/>
              <a:t>4 m</a:t>
            </a:r>
            <a:r>
              <a:rPr lang="en-GB" baseline="30000" dirty="0"/>
              <a:t>3</a:t>
            </a:r>
            <a:r>
              <a:rPr lang="en-GB" dirty="0"/>
              <a:t> household appliances (fridges, ovens)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6 glass pieces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35 kg batteries</a:t>
            </a:r>
          </a:p>
          <a:p>
            <a:endParaRPr lang="en-US" dirty="0"/>
          </a:p>
          <a:p>
            <a:r>
              <a:rPr lang="en-US" dirty="0"/>
              <a:t>Cardboard: About 3T (on top of the average 5 to 6 T per week)</a:t>
            </a:r>
          </a:p>
          <a:p>
            <a:r>
              <a:rPr lang="en-US" dirty="0"/>
              <a:t>Alu cans: about 70 kg (on top of the average 50 kg / week)</a:t>
            </a:r>
          </a:p>
        </p:txBody>
      </p:sp>
    </p:spTree>
    <p:extLst>
      <p:ext uri="{BB962C8B-B14F-4D97-AF65-F5344CB8AC3E}">
        <p14:creationId xmlns:p14="http://schemas.microsoft.com/office/powerpoint/2010/main" val="32258311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Content Placeholder 8" descr="Diagram, icon&#10;&#10;Description automatically generated">
            <a:extLst>
              <a:ext uri="{FF2B5EF4-FFF2-40B4-BE49-F238E27FC236}">
                <a16:creationId xmlns:a16="http://schemas.microsoft.com/office/drawing/2014/main" id="{B7640782-3205-7D20-C57C-2DC5CA4BF7A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14619" y="0"/>
            <a:ext cx="1177381" cy="1005628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3A9C64-2436-4449-BA6A-48D6608154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15/09/2022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2D256C-9651-5B0B-D5AE-3D381D364C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Year of Environmental Awareness: communication campaign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D722E9-7CAE-6B71-9112-C99053D40A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5</a:t>
            </a:fld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B50DDE4-8FB7-F562-84CF-73BE63C0F263}"/>
              </a:ext>
            </a:extLst>
          </p:cNvPr>
          <p:cNvSpPr txBox="1">
            <a:spLocks/>
          </p:cNvSpPr>
          <p:nvPr/>
        </p:nvSpPr>
        <p:spPr>
          <a:xfrm>
            <a:off x="838200" y="7063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sz="3600" dirty="0"/>
              <a:t>The Tidy-up week:  lessons learnt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C43F2663-256F-C88C-0860-2021E6C71820}"/>
              </a:ext>
            </a:extLst>
          </p:cNvPr>
          <p:cNvSpPr txBox="1">
            <a:spLocks/>
          </p:cNvSpPr>
          <p:nvPr/>
        </p:nvSpPr>
        <p:spPr>
          <a:xfrm>
            <a:off x="760126" y="1396200"/>
            <a:ext cx="10671748" cy="435255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-457200" algn="just">
              <a:lnSpc>
                <a:spcPct val="150000"/>
              </a:lnSpc>
              <a:buClr>
                <a:schemeClr val="accent1"/>
              </a:buClr>
              <a:tabLst>
                <a:tab pos="914400" algn="l"/>
              </a:tabLst>
            </a:pPr>
            <a:r>
              <a:rPr lang="fr-CH" sz="1800" dirty="0" err="1"/>
              <a:t>Improvement</a:t>
            </a:r>
            <a:r>
              <a:rPr lang="fr-CH" sz="1800" dirty="0"/>
              <a:t> of </a:t>
            </a:r>
            <a:r>
              <a:rPr lang="fr-CH" sz="1800" dirty="0" err="1"/>
              <a:t>conventional</a:t>
            </a:r>
            <a:r>
              <a:rPr lang="fr-CH" sz="1800" dirty="0"/>
              <a:t> </a:t>
            </a:r>
            <a:r>
              <a:rPr lang="fr-CH" sz="1800" dirty="0" err="1"/>
              <a:t>waste</a:t>
            </a:r>
            <a:r>
              <a:rPr lang="fr-CH" sz="1800" dirty="0"/>
              <a:t> collection </a:t>
            </a:r>
          </a:p>
          <a:p>
            <a:pPr marL="457200" lvl="1" indent="-457200" algn="just">
              <a:lnSpc>
                <a:spcPct val="150000"/>
              </a:lnSpc>
              <a:buClr>
                <a:schemeClr val="accent1"/>
              </a:buClr>
              <a:tabLst>
                <a:tab pos="914400" algn="l"/>
              </a:tabLst>
            </a:pPr>
            <a:r>
              <a:rPr lang="en-GB" sz="1800" dirty="0"/>
              <a:t>Feedback provided to SCE on simplification of the collection of some specific waste types </a:t>
            </a:r>
            <a:endParaRPr lang="fr-CH" sz="1800" dirty="0"/>
          </a:p>
          <a:p>
            <a:pPr marL="457200" lvl="1" indent="-457200" algn="just">
              <a:lnSpc>
                <a:spcPct val="150000"/>
              </a:lnSpc>
              <a:buClr>
                <a:schemeClr val="accent1"/>
              </a:buClr>
              <a:tabLst>
                <a:tab pos="914400" algn="l"/>
              </a:tabLst>
            </a:pPr>
            <a:r>
              <a:rPr lang="fr-CH" sz="1800" dirty="0"/>
              <a:t>First collection of folders </a:t>
            </a:r>
            <a:r>
              <a:rPr lang="fr-CH" sz="1800" dirty="0" err="1"/>
              <a:t>successful</a:t>
            </a:r>
            <a:endParaRPr lang="fr-CH" sz="1800" dirty="0"/>
          </a:p>
          <a:p>
            <a:pPr marL="457200" lvl="1" indent="-457200" algn="just">
              <a:lnSpc>
                <a:spcPct val="150000"/>
              </a:lnSpc>
              <a:buClr>
                <a:schemeClr val="accent1"/>
              </a:buClr>
              <a:tabLst>
                <a:tab pos="914400" algn="l"/>
              </a:tabLst>
            </a:pPr>
            <a:r>
              <a:rPr lang="en-US" sz="1800" dirty="0"/>
              <a:t>Occupants of about 15 further buildings have approached the </a:t>
            </a:r>
            <a:r>
              <a:rPr lang="en-US" sz="1800" dirty="0" err="1"/>
              <a:t>organising</a:t>
            </a:r>
            <a:r>
              <a:rPr lang="en-US" sz="1800" dirty="0"/>
              <a:t> team and are on a “waiting list”. </a:t>
            </a:r>
          </a:p>
          <a:p>
            <a:pPr marL="457200" lvl="1" indent="-457200" algn="just">
              <a:lnSpc>
                <a:spcPct val="150000"/>
              </a:lnSpc>
              <a:buClr>
                <a:schemeClr val="accent1"/>
              </a:buClr>
              <a:tabLst>
                <a:tab pos="914400" algn="l"/>
              </a:tabLst>
            </a:pPr>
            <a:r>
              <a:rPr lang="en-US" sz="1800" dirty="0"/>
              <a:t>Maintain the coordination team but simplify the preparatory work by simple exchanges with the TSOs. </a:t>
            </a:r>
          </a:p>
          <a:p>
            <a:pPr marL="457200" lvl="1" indent="-457200" algn="just">
              <a:lnSpc>
                <a:spcPct val="150000"/>
              </a:lnSpc>
              <a:buClr>
                <a:schemeClr val="accent1"/>
              </a:buClr>
              <a:tabLst>
                <a:tab pos="914400" algn="l"/>
              </a:tabLst>
            </a:pPr>
            <a:r>
              <a:rPr lang="en-US" sz="1800" dirty="0" err="1"/>
              <a:t>Organise</a:t>
            </a:r>
            <a:r>
              <a:rPr lang="en-US" sz="1800" dirty="0"/>
              <a:t> the event in a period of availability for the service involved (transport, waste reception, radiation protection): </a:t>
            </a:r>
          </a:p>
          <a:p>
            <a:pPr marL="914400" lvl="2" indent="-457200" algn="just">
              <a:lnSpc>
                <a:spcPct val="150000"/>
              </a:lnSpc>
              <a:buClr>
                <a:schemeClr val="accent1"/>
              </a:buClr>
              <a:tabLst>
                <a:tab pos="914400" algn="l"/>
              </a:tabLst>
            </a:pPr>
            <a:r>
              <a:rPr lang="en-US" sz="1600" dirty="0"/>
              <a:t>Outside technical stops and YETS/EYETS and avoiding summer period</a:t>
            </a:r>
          </a:p>
          <a:p>
            <a:pPr marL="457200" lvl="1" indent="-457200" algn="just">
              <a:lnSpc>
                <a:spcPct val="150000"/>
              </a:lnSpc>
              <a:buClr>
                <a:schemeClr val="accent1"/>
              </a:buClr>
              <a:tabLst>
                <a:tab pos="914400" algn="l"/>
              </a:tabLst>
            </a:pPr>
            <a:r>
              <a:rPr lang="en-US" sz="1800" dirty="0"/>
              <a:t>The respect of the ADR transport requirements is mandatory</a:t>
            </a:r>
            <a:endParaRPr lang="en-CH" sz="1800" dirty="0"/>
          </a:p>
        </p:txBody>
      </p:sp>
    </p:spTree>
    <p:extLst>
      <p:ext uri="{BB962C8B-B14F-4D97-AF65-F5344CB8AC3E}">
        <p14:creationId xmlns:p14="http://schemas.microsoft.com/office/powerpoint/2010/main" val="7265519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Content Placeholder 8" descr="Diagram, icon&#10;&#10;Description automatically generated">
            <a:extLst>
              <a:ext uri="{FF2B5EF4-FFF2-40B4-BE49-F238E27FC236}">
                <a16:creationId xmlns:a16="http://schemas.microsoft.com/office/drawing/2014/main" id="{B7640782-3205-7D20-C57C-2DC5CA4BF7A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14619" y="0"/>
            <a:ext cx="1177381" cy="1005628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3A9C64-2436-4449-BA6A-48D6608154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15/09/2022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2D256C-9651-5B0B-D5AE-3D381D364C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Year of Environmental Awareness: communication campaign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D722E9-7CAE-6B71-9112-C99053D40A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6</a:t>
            </a:fld>
            <a:endParaRPr lang="en-GB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038941FE-6649-3C2E-4541-B9519E339F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Idea Box: optimising CERN’s energy consumption</a:t>
            </a:r>
            <a:endParaRPr lang="en-US" sz="3600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309F7D4-E48E-5AE7-080C-E84FD3F409AF}"/>
              </a:ext>
            </a:extLst>
          </p:cNvPr>
          <p:cNvSpPr txBox="1">
            <a:spLocks/>
          </p:cNvSpPr>
          <p:nvPr/>
        </p:nvSpPr>
        <p:spPr>
          <a:xfrm>
            <a:off x="783020" y="2055813"/>
            <a:ext cx="7159134" cy="3785419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CH" sz="5100" b="1" dirty="0" err="1">
                <a:solidFill>
                  <a:srgbClr val="00A47F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Thank</a:t>
            </a:r>
            <a:r>
              <a:rPr lang="fr-CH" sz="5100" b="1" dirty="0">
                <a:solidFill>
                  <a:srgbClr val="00A47F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 </a:t>
            </a:r>
            <a:r>
              <a:rPr lang="fr-CH" sz="5100" b="1" dirty="0" err="1">
                <a:solidFill>
                  <a:srgbClr val="00A47F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you</a:t>
            </a:r>
            <a:r>
              <a:rPr lang="fr-CH" sz="5100" b="1" dirty="0">
                <a:solidFill>
                  <a:srgbClr val="00A47F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 for </a:t>
            </a:r>
            <a:r>
              <a:rPr lang="fr-CH" sz="5100" b="1" dirty="0" err="1">
                <a:solidFill>
                  <a:srgbClr val="00A47F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taking</a:t>
            </a:r>
            <a:r>
              <a:rPr lang="fr-CH" sz="5100" b="1" dirty="0">
                <a:solidFill>
                  <a:srgbClr val="00A47F"/>
                </a:solidFill>
                <a:latin typeface="Open Sans" pitchFamily="2" charset="0"/>
                <a:ea typeface="Open Sans" pitchFamily="2" charset="0"/>
                <a:cs typeface="Open Sans" pitchFamily="2" charset="0"/>
              </a:rPr>
              <a:t> part!</a:t>
            </a:r>
          </a:p>
          <a:p>
            <a:pPr marL="0" indent="0">
              <a:buNone/>
            </a:pPr>
            <a:endParaRPr lang="fr-CH" b="1" dirty="0"/>
          </a:p>
          <a:p>
            <a:pPr marL="0" indent="0">
              <a:buNone/>
            </a:pPr>
            <a:r>
              <a:rPr lang="fr-CH" b="1" dirty="0"/>
              <a:t>Ran from 2 to 30 June 2022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b="1" dirty="0"/>
              <a:t>Objective</a:t>
            </a:r>
            <a:r>
              <a:rPr lang="en-GB" dirty="0"/>
              <a:t>: to identify feasible ideas for CERN to optimise our energy consumption</a:t>
            </a:r>
          </a:p>
          <a:p>
            <a:r>
              <a:rPr lang="en-GB" dirty="0"/>
              <a:t>42 ideas received</a:t>
            </a:r>
          </a:p>
          <a:p>
            <a:r>
              <a:rPr lang="en-GB" dirty="0"/>
              <a:t>39 identified for follow up further to first review by the HSE campaign team</a:t>
            </a:r>
          </a:p>
          <a:p>
            <a:r>
              <a:rPr lang="en-GB" dirty="0"/>
              <a:t>Submitted for assessment of feasibility and applicability to a jury of 3 people:</a:t>
            </a:r>
          </a:p>
          <a:p>
            <a:pPr lvl="1"/>
            <a:r>
              <a:rPr lang="en-GB" dirty="0"/>
              <a:t>The chair of the Energy Management Panel, </a:t>
            </a:r>
          </a:p>
          <a:p>
            <a:pPr lvl="1"/>
            <a:r>
              <a:rPr lang="en-GB" dirty="0"/>
              <a:t>The Energy Coordinator</a:t>
            </a:r>
          </a:p>
          <a:p>
            <a:pPr lvl="1"/>
            <a:r>
              <a:rPr lang="en-GB" dirty="0"/>
              <a:t>The Infrastructure Section Leader (Site and Civil Engineering group)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73885ABC-0B69-29E7-91B8-D1C1AD9E484D}"/>
              </a:ext>
            </a:extLst>
          </p:cNvPr>
          <p:cNvGrpSpPr/>
          <p:nvPr/>
        </p:nvGrpSpPr>
        <p:grpSpPr>
          <a:xfrm>
            <a:off x="8121843" y="2665754"/>
            <a:ext cx="3785118" cy="2356139"/>
            <a:chOff x="5405862" y="1290514"/>
            <a:chExt cx="6019331" cy="4273725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75DCBDBD-619B-682E-49BE-33980B488D8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405862" y="1290514"/>
              <a:ext cx="6019331" cy="4273725"/>
            </a:xfrm>
            <a:prstGeom prst="rect">
              <a:avLst/>
            </a:prstGeom>
            <a:effectLst/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16984F9-854E-5691-65F9-96FCE5A0CDBB}"/>
                </a:ext>
              </a:extLst>
            </p:cNvPr>
            <p:cNvSpPr/>
            <p:nvPr/>
          </p:nvSpPr>
          <p:spPr>
            <a:xfrm>
              <a:off x="5726623" y="5098942"/>
              <a:ext cx="2239505" cy="465297"/>
            </a:xfrm>
            <a:prstGeom prst="rect">
              <a:avLst/>
            </a:prstGeom>
            <a:noFill/>
            <a:ln w="5715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D6B17CAB-8472-8DBF-F983-F10EEBC3BC72}"/>
                </a:ext>
              </a:extLst>
            </p:cNvPr>
            <p:cNvCxnSpPr/>
            <p:nvPr/>
          </p:nvCxnSpPr>
          <p:spPr>
            <a:xfrm>
              <a:off x="5633634" y="3967566"/>
              <a:ext cx="348712" cy="1108129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128380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Content Placeholder 8" descr="Diagram, icon&#10;&#10;Description automatically generated">
            <a:extLst>
              <a:ext uri="{FF2B5EF4-FFF2-40B4-BE49-F238E27FC236}">
                <a16:creationId xmlns:a16="http://schemas.microsoft.com/office/drawing/2014/main" id="{B7640782-3205-7D20-C57C-2DC5CA4BF7A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14619" y="0"/>
            <a:ext cx="1177381" cy="1005628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3A9C64-2436-4449-BA6A-48D6608154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15/09/2022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2D256C-9651-5B0B-D5AE-3D381D364C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Year of Environmental Awareness: communication campaign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D722E9-7CAE-6B71-9112-C99053D40A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7</a:t>
            </a:fld>
            <a:endParaRPr lang="en-GB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038941FE-6649-3C2E-4541-B9519E339F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991" y="13863"/>
            <a:ext cx="10515600" cy="1325563"/>
          </a:xfrm>
        </p:spPr>
        <p:txBody>
          <a:bodyPr>
            <a:normAutofit/>
          </a:bodyPr>
          <a:lstStyle/>
          <a:p>
            <a:r>
              <a:rPr lang="en-GB" sz="3600" dirty="0"/>
              <a:t>The Idea Box – submissions</a:t>
            </a:r>
            <a:endParaRPr lang="en-US" sz="3600" dirty="0"/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A2CE683A-2C8D-F563-540A-7191C1F6509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62162768"/>
              </p:ext>
            </p:extLst>
          </p:nvPr>
        </p:nvGraphicFramePr>
        <p:xfrm>
          <a:off x="5074446" y="844111"/>
          <a:ext cx="6994597" cy="50832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E698983-0F5B-7CC6-E417-1A0CE987BDE8}"/>
              </a:ext>
            </a:extLst>
          </p:cNvPr>
          <p:cNvSpPr txBox="1">
            <a:spLocks/>
          </p:cNvSpPr>
          <p:nvPr/>
        </p:nvSpPr>
        <p:spPr>
          <a:xfrm>
            <a:off x="247892" y="1396200"/>
            <a:ext cx="4694498" cy="4196234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lnSpc>
                <a:spcPct val="120000"/>
              </a:lnSpc>
              <a:buNone/>
            </a:pPr>
            <a:r>
              <a:rPr lang="en-CH" dirty="0"/>
              <a:t>Main feedback:</a:t>
            </a:r>
          </a:p>
          <a:p>
            <a:pPr lvl="1">
              <a:lnSpc>
                <a:spcPct val="120000"/>
              </a:lnSpc>
              <a:buFontTx/>
              <a:buChar char="-"/>
            </a:pPr>
            <a:r>
              <a:rPr lang="en-GB" dirty="0"/>
              <a:t>L</a:t>
            </a:r>
            <a:r>
              <a:rPr lang="en-CH" dirty="0"/>
              <a:t>ighting</a:t>
            </a:r>
          </a:p>
          <a:p>
            <a:pPr lvl="1">
              <a:lnSpc>
                <a:spcPct val="120000"/>
              </a:lnSpc>
              <a:buFontTx/>
              <a:buChar char="-"/>
            </a:pPr>
            <a:r>
              <a:rPr lang="en-GB" dirty="0"/>
              <a:t>H</a:t>
            </a:r>
            <a:r>
              <a:rPr lang="en-CH" dirty="0"/>
              <a:t>eating/cooling/heat recovery </a:t>
            </a:r>
          </a:p>
          <a:p>
            <a:pPr lvl="1">
              <a:lnSpc>
                <a:spcPct val="120000"/>
              </a:lnSpc>
              <a:buFontTx/>
              <a:buChar char="-"/>
            </a:pPr>
            <a:r>
              <a:rPr lang="en-GB" dirty="0"/>
              <a:t>E</a:t>
            </a:r>
            <a:r>
              <a:rPr lang="en-CH" dirty="0"/>
              <a:t>quipment energy efficiency and saving (including IT)</a:t>
            </a:r>
          </a:p>
          <a:p>
            <a:pPr lvl="1">
              <a:lnSpc>
                <a:spcPct val="120000"/>
              </a:lnSpc>
              <a:buFontTx/>
              <a:buChar char="-"/>
            </a:pPr>
            <a:r>
              <a:rPr lang="en-GB" dirty="0"/>
              <a:t>R</a:t>
            </a:r>
            <a:r>
              <a:rPr lang="en-CH" dirty="0"/>
              <a:t>esponsible behaviour for saving energy</a:t>
            </a:r>
          </a:p>
          <a:p>
            <a:pPr lvl="1">
              <a:lnSpc>
                <a:spcPct val="120000"/>
              </a:lnSpc>
              <a:buFontTx/>
              <a:buChar char="-"/>
            </a:pPr>
            <a:endParaRPr lang="en-CH" dirty="0"/>
          </a:p>
          <a:p>
            <a:pPr marL="457200" lvl="1" indent="0">
              <a:lnSpc>
                <a:spcPct val="120000"/>
              </a:lnSpc>
              <a:buNone/>
            </a:pPr>
            <a:r>
              <a:rPr lang="en-CH" dirty="0"/>
              <a:t>Some concerns (not directly related to energy): </a:t>
            </a:r>
          </a:p>
          <a:p>
            <a:pPr lvl="1">
              <a:lnSpc>
                <a:spcPct val="120000"/>
              </a:lnSpc>
              <a:buFontTx/>
              <a:buChar char="-"/>
            </a:pPr>
            <a:r>
              <a:rPr lang="en-GB" dirty="0"/>
              <a:t>M</a:t>
            </a:r>
            <a:r>
              <a:rPr lang="en-CH" dirty="0"/>
              <a:t>obility</a:t>
            </a:r>
          </a:p>
          <a:p>
            <a:pPr lvl="1">
              <a:lnSpc>
                <a:spcPct val="120000"/>
              </a:lnSpc>
              <a:buFontTx/>
              <a:buChar char="-"/>
            </a:pPr>
            <a:r>
              <a:rPr lang="en-GB" dirty="0"/>
              <a:t>W</a:t>
            </a:r>
            <a:r>
              <a:rPr lang="en-CH" dirty="0"/>
              <a:t>ater consumption</a:t>
            </a:r>
          </a:p>
          <a:p>
            <a:pPr lvl="1">
              <a:buFontTx/>
              <a:buChar char="-"/>
            </a:pP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969541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 descr="Diagram, icon&#10;&#10;Description automatically generated">
            <a:extLst>
              <a:ext uri="{FF2B5EF4-FFF2-40B4-BE49-F238E27FC236}">
                <a16:creationId xmlns:a16="http://schemas.microsoft.com/office/drawing/2014/main" id="{F0C9F53B-2F06-08E0-D939-CE10267A9C2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1014619" y="0"/>
            <a:ext cx="1177381" cy="1005628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4C2A704-7D87-2EAD-39B2-0210382FD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4982" y="24957"/>
            <a:ext cx="10515600" cy="1325563"/>
          </a:xfrm>
        </p:spPr>
        <p:txBody>
          <a:bodyPr>
            <a:normAutofit/>
          </a:bodyPr>
          <a:lstStyle/>
          <a:p>
            <a:r>
              <a:rPr lang="en-GB" sz="3600" dirty="0"/>
              <a:t>The Idea box – some figures 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3A9C64-2436-4449-BA6A-48D6608154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/>
              <a:t>15/09/2022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2D256C-9651-5B0B-D5AE-3D381D364C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D722E9-7CAE-6B71-9112-C99053D40A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8</a:t>
            </a:fld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AEDDE86-CE17-CF67-F39A-677B694045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229" y="2109730"/>
            <a:ext cx="4766021" cy="339172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E8E5A11-00AE-251D-EB26-C46EA80E1A47}"/>
              </a:ext>
            </a:extLst>
          </p:cNvPr>
          <p:cNvSpPr txBox="1"/>
          <p:nvPr/>
        </p:nvSpPr>
        <p:spPr>
          <a:xfrm>
            <a:off x="361204" y="993884"/>
            <a:ext cx="1106315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>
              <a:buClr>
                <a:schemeClr val="accent1"/>
              </a:buClr>
              <a:tabLst>
                <a:tab pos="914400" algn="l"/>
              </a:tabLst>
            </a:pPr>
            <a:r>
              <a:rPr lang="fr-CH" sz="2000" dirty="0" err="1"/>
              <a:t>Consolidated</a:t>
            </a:r>
            <a:r>
              <a:rPr lang="fr-CH" sz="2000" dirty="0"/>
              <a:t> global figures </a:t>
            </a:r>
            <a:r>
              <a:rPr lang="en-GB" sz="2000" dirty="0"/>
              <a:t>–</a:t>
            </a:r>
            <a:r>
              <a:rPr lang="fr-CH" sz="2000" dirty="0"/>
              <a:t> </a:t>
            </a:r>
            <a:r>
              <a:rPr lang="fr-CH" sz="2000" dirty="0" err="1"/>
              <a:t>established</a:t>
            </a:r>
            <a:r>
              <a:rPr lang="fr-CH" sz="2000" dirty="0"/>
              <a:t> in the </a:t>
            </a:r>
            <a:r>
              <a:rPr lang="fr-CH" sz="2000" dirty="0" err="1"/>
              <a:t>framework</a:t>
            </a:r>
            <a:r>
              <a:rPr lang="fr-CH" sz="2000" dirty="0"/>
              <a:t> of the </a:t>
            </a:r>
            <a:r>
              <a:rPr lang="fr-CH" sz="2000" dirty="0" err="1"/>
              <a:t>energy</a:t>
            </a:r>
            <a:r>
              <a:rPr lang="fr-CH" sz="2000" dirty="0"/>
              <a:t> performance plan </a:t>
            </a:r>
            <a:r>
              <a:rPr lang="fr-CH" sz="2000" dirty="0" err="1"/>
              <a:t>prepared</a:t>
            </a:r>
            <a:r>
              <a:rPr lang="fr-CH" sz="2000" dirty="0"/>
              <a:t> in </a:t>
            </a:r>
            <a:r>
              <a:rPr lang="fr-CH" sz="2000" dirty="0" err="1"/>
              <a:t>view</a:t>
            </a:r>
            <a:r>
              <a:rPr lang="fr-CH" sz="2000" dirty="0"/>
              <a:t> of the  ISO 50001 Certification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C2FB165-58E4-3056-8DB5-6F6336CA50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10974" y="2109730"/>
            <a:ext cx="3481026" cy="314402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F62928E-BF60-E4B4-282D-43372292634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48483" y="2109730"/>
            <a:ext cx="3860737" cy="3061575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348C9642-F482-9ADE-1B35-3A89DFA8E59A}"/>
              </a:ext>
            </a:extLst>
          </p:cNvPr>
          <p:cNvSpPr/>
          <p:nvPr/>
        </p:nvSpPr>
        <p:spPr>
          <a:xfrm>
            <a:off x="5766816" y="2387939"/>
            <a:ext cx="972652" cy="316991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3C3072A-20F2-9D3B-9058-234A66EA276B}"/>
              </a:ext>
            </a:extLst>
          </p:cNvPr>
          <p:cNvSpPr txBox="1"/>
          <p:nvPr/>
        </p:nvSpPr>
        <p:spPr>
          <a:xfrm>
            <a:off x="401133" y="5463192"/>
            <a:ext cx="9328234" cy="456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5425" lvl="1" indent="-225425" algn="just"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  <a:tabLst>
                <a:tab pos="914400" algn="l"/>
              </a:tabLst>
            </a:pPr>
            <a:r>
              <a:rPr lang="fr-CH" sz="1800" dirty="0"/>
              <a:t>Main </a:t>
            </a:r>
            <a:r>
              <a:rPr lang="fr-CH" sz="1800" dirty="0" err="1"/>
              <a:t>tool</a:t>
            </a:r>
            <a:r>
              <a:rPr lang="fr-CH" sz="1800" dirty="0"/>
              <a:t> to monitor </a:t>
            </a:r>
            <a:r>
              <a:rPr lang="fr-CH" sz="1800" dirty="0" err="1"/>
              <a:t>electricity</a:t>
            </a:r>
            <a:r>
              <a:rPr lang="fr-CH" sz="1800" dirty="0"/>
              <a:t> use </a:t>
            </a:r>
            <a:r>
              <a:rPr lang="fr-CH" sz="1800" b="1" dirty="0"/>
              <a:t>– </a:t>
            </a:r>
            <a:r>
              <a:rPr lang="fr-CH" sz="1800" dirty="0" err="1">
                <a:solidFill>
                  <a:srgbClr val="0070C0"/>
                </a:solidFill>
              </a:rPr>
              <a:t>WebEnergy</a:t>
            </a:r>
            <a:r>
              <a:rPr lang="fr-CH" sz="1800" dirty="0">
                <a:solidFill>
                  <a:srgbClr val="0070C0"/>
                </a:solidFill>
              </a:rPr>
              <a:t> (</a:t>
            </a:r>
            <a:r>
              <a:rPr lang="fr-CH" sz="1800" dirty="0" err="1">
                <a:solidFill>
                  <a:srgbClr val="0070C0"/>
                </a:solidFill>
              </a:rPr>
              <a:t>energy.cern.ch</a:t>
            </a:r>
            <a:r>
              <a:rPr lang="fr-CH" sz="1800" dirty="0">
                <a:solidFill>
                  <a:srgbClr val="0070C0"/>
                </a:solidFill>
              </a:rPr>
              <a:t>)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AF4C93-B2CB-F064-788E-F287BE3CD671}"/>
              </a:ext>
            </a:extLst>
          </p:cNvPr>
          <p:cNvSpPr/>
          <p:nvPr/>
        </p:nvSpPr>
        <p:spPr>
          <a:xfrm>
            <a:off x="930166" y="2109730"/>
            <a:ext cx="3610303" cy="2782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4442EF9-8177-545C-3EB8-1D202364C662}"/>
              </a:ext>
            </a:extLst>
          </p:cNvPr>
          <p:cNvSpPr txBox="1"/>
          <p:nvPr/>
        </p:nvSpPr>
        <p:spPr>
          <a:xfrm>
            <a:off x="1300655" y="2161922"/>
            <a:ext cx="266437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50" dirty="0" err="1"/>
              <a:t>CERN’s</a:t>
            </a:r>
            <a:r>
              <a:rPr lang="fr-CH" sz="1050" dirty="0"/>
              <a:t> </a:t>
            </a:r>
            <a:r>
              <a:rPr lang="fr-CH" sz="1050" dirty="0" err="1"/>
              <a:t>energy</a:t>
            </a:r>
            <a:r>
              <a:rPr lang="fr-CH" sz="1050" dirty="0"/>
              <a:t> </a:t>
            </a:r>
            <a:r>
              <a:rPr lang="fr-CH" sz="1050" dirty="0" err="1"/>
              <a:t>consumption</a:t>
            </a:r>
            <a:r>
              <a:rPr lang="fr-CH" sz="1050" dirty="0"/>
              <a:t> 2011 - 2021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31456371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Content Placeholder 8" descr="Diagram, icon&#10;&#10;Description automatically generated">
            <a:extLst>
              <a:ext uri="{FF2B5EF4-FFF2-40B4-BE49-F238E27FC236}">
                <a16:creationId xmlns:a16="http://schemas.microsoft.com/office/drawing/2014/main" id="{B7640782-3205-7D20-C57C-2DC5CA4BF7A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14619" y="0"/>
            <a:ext cx="1177381" cy="1005628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3A9C64-2436-4449-BA6A-48D6608154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15/09/2022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2D256C-9651-5B0B-D5AE-3D381D364C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Year of Environmental Awareness: communication campaign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D722E9-7CAE-6B71-9112-C99053D40A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9</a:t>
            </a:fld>
            <a:endParaRPr lang="en-GB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038941FE-6649-3C2E-4541-B9519E339F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The Idea Box – feedback</a:t>
            </a:r>
            <a:endParaRPr lang="en-US" sz="3600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B32E47C-14A8-FA61-C325-ED24D921CDB3}"/>
              </a:ext>
            </a:extLst>
          </p:cNvPr>
          <p:cNvSpPr txBox="1">
            <a:spLocks/>
          </p:cNvSpPr>
          <p:nvPr/>
        </p:nvSpPr>
        <p:spPr>
          <a:xfrm>
            <a:off x="6494105" y="1377687"/>
            <a:ext cx="5171555" cy="2051313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1" indent="-285750">
              <a:lnSpc>
                <a:spcPct val="100000"/>
              </a:lnSpc>
              <a:buClr>
                <a:schemeClr val="accent1"/>
              </a:buClr>
              <a:tabLst>
                <a:tab pos="914400" algn="l"/>
              </a:tabLst>
            </a:pPr>
            <a:r>
              <a:rPr lang="fr-CH" sz="2000" dirty="0" err="1"/>
              <a:t>Many</a:t>
            </a:r>
            <a:r>
              <a:rPr lang="fr-CH" sz="2000" dirty="0"/>
              <a:t> </a:t>
            </a:r>
            <a:r>
              <a:rPr lang="fr-CH" sz="2000" dirty="0" err="1"/>
              <a:t>other</a:t>
            </a:r>
            <a:r>
              <a:rPr lang="fr-CH" sz="2000" dirty="0"/>
              <a:t> </a:t>
            </a:r>
            <a:r>
              <a:rPr lang="fr-CH" sz="2000" dirty="0" err="1"/>
              <a:t>studies</a:t>
            </a:r>
            <a:r>
              <a:rPr lang="fr-CH" sz="2000" dirty="0"/>
              <a:t> (</a:t>
            </a:r>
            <a:r>
              <a:rPr lang="fr-CH" sz="2000" dirty="0" err="1"/>
              <a:t>with</a:t>
            </a:r>
            <a:r>
              <a:rPr lang="fr-CH" sz="2000" dirty="0"/>
              <a:t> ROI) to </a:t>
            </a:r>
            <a:r>
              <a:rPr lang="fr-CH" sz="2000" dirty="0" err="1"/>
              <a:t>be</a:t>
            </a:r>
            <a:r>
              <a:rPr lang="fr-CH" sz="2000" dirty="0"/>
              <a:t> </a:t>
            </a:r>
            <a:r>
              <a:rPr lang="fr-CH" sz="2000" dirty="0" err="1"/>
              <a:t>done</a:t>
            </a:r>
            <a:r>
              <a:rPr lang="fr-CH" sz="2000" dirty="0"/>
              <a:t> to </a:t>
            </a:r>
            <a:r>
              <a:rPr lang="fr-CH" sz="2000" dirty="0" err="1"/>
              <a:t>assess</a:t>
            </a:r>
            <a:r>
              <a:rPr lang="fr-CH" sz="2000" dirty="0"/>
              <a:t> </a:t>
            </a:r>
            <a:r>
              <a:rPr lang="fr-CH" sz="2000" dirty="0" err="1"/>
              <a:t>potential</a:t>
            </a:r>
            <a:r>
              <a:rPr lang="fr-CH" sz="2000" dirty="0"/>
              <a:t> future </a:t>
            </a:r>
            <a:r>
              <a:rPr lang="fr-CH" sz="2000" dirty="0" err="1"/>
              <a:t>savings</a:t>
            </a:r>
            <a:endParaRPr lang="fr-CH" sz="2000" dirty="0"/>
          </a:p>
          <a:p>
            <a:pPr marL="285750" lvl="1" indent="-285750">
              <a:lnSpc>
                <a:spcPct val="100000"/>
              </a:lnSpc>
              <a:buClr>
                <a:schemeClr val="accent1"/>
              </a:buClr>
              <a:tabLst>
                <a:tab pos="914400" algn="l"/>
              </a:tabLst>
            </a:pPr>
            <a:r>
              <a:rPr lang="en-GB" sz="2000" dirty="0"/>
              <a:t>As part of the ISO 50001 certification, occasions will be provided to the CERN community to provide ideas and feedback 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F5A432F-AA18-C16C-4B5C-D8DA2A0A95A8}"/>
              </a:ext>
            </a:extLst>
          </p:cNvPr>
          <p:cNvSpPr txBox="1">
            <a:spLocks/>
          </p:cNvSpPr>
          <p:nvPr/>
        </p:nvSpPr>
        <p:spPr>
          <a:xfrm>
            <a:off x="926841" y="1377687"/>
            <a:ext cx="5478624" cy="4352551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lnSpc>
                <a:spcPct val="100000"/>
              </a:lnSpc>
              <a:buClr>
                <a:schemeClr val="accent1"/>
              </a:buClr>
              <a:buNone/>
              <a:tabLst>
                <a:tab pos="914400" algn="l"/>
              </a:tabLst>
            </a:pPr>
            <a:r>
              <a:rPr lang="fr-CH" sz="2000" b="1" dirty="0"/>
              <a:t>Action plan for the </a:t>
            </a:r>
            <a:r>
              <a:rPr lang="fr-CH" sz="2000" b="1" dirty="0" err="1"/>
              <a:t>next</a:t>
            </a:r>
            <a:r>
              <a:rPr lang="fr-CH" sz="2000" b="1" dirty="0"/>
              <a:t> 5 </a:t>
            </a:r>
            <a:r>
              <a:rPr lang="fr-CH" sz="2000" b="1" dirty="0" err="1"/>
              <a:t>years</a:t>
            </a:r>
            <a:r>
              <a:rPr lang="fr-CH" sz="2000" b="1" dirty="0"/>
              <a:t> </a:t>
            </a:r>
            <a:r>
              <a:rPr lang="fr-CH" sz="2000" b="1" dirty="0" err="1"/>
              <a:t>includes</a:t>
            </a:r>
            <a:r>
              <a:rPr lang="fr-CH" sz="2000" b="1" dirty="0"/>
              <a:t>:</a:t>
            </a:r>
          </a:p>
          <a:p>
            <a:pPr marL="285750" lvl="1" indent="-285750">
              <a:lnSpc>
                <a:spcPct val="100000"/>
              </a:lnSpc>
              <a:buClr>
                <a:schemeClr val="accent1"/>
              </a:buClr>
              <a:tabLst>
                <a:tab pos="914400" algn="l"/>
              </a:tabLst>
            </a:pPr>
            <a:r>
              <a:rPr lang="fr-CH" sz="2000" dirty="0"/>
              <a:t>Optimisation of </a:t>
            </a:r>
            <a:r>
              <a:rPr lang="fr-CH" sz="2000" dirty="0" err="1"/>
              <a:t>energy</a:t>
            </a:r>
            <a:r>
              <a:rPr lang="fr-CH" sz="2000" dirty="0"/>
              <a:t> </a:t>
            </a:r>
            <a:r>
              <a:rPr lang="fr-CH" sz="2000" dirty="0" err="1"/>
              <a:t>consumption</a:t>
            </a:r>
            <a:r>
              <a:rPr lang="fr-CH" sz="2000" dirty="0"/>
              <a:t> for </a:t>
            </a:r>
            <a:r>
              <a:rPr lang="fr-CH" sz="2000" dirty="0" err="1"/>
              <a:t>accelerators</a:t>
            </a:r>
            <a:r>
              <a:rPr lang="fr-CH" sz="2000" dirty="0"/>
              <a:t>: ~ 50 GWh for LHC </a:t>
            </a:r>
            <a:r>
              <a:rPr lang="fr-CH" sz="2000" dirty="0" err="1"/>
              <a:t>cryogenics</a:t>
            </a:r>
            <a:r>
              <a:rPr lang="fr-CH" sz="2000" dirty="0"/>
              <a:t> in 2022 to start </a:t>
            </a:r>
            <a:r>
              <a:rPr lang="fr-CH" sz="2000" dirty="0" err="1"/>
              <a:t>with</a:t>
            </a:r>
            <a:r>
              <a:rPr lang="fr-CH" sz="2000" dirty="0"/>
              <a:t>,  </a:t>
            </a:r>
            <a:r>
              <a:rPr lang="en-GB" sz="2000" dirty="0"/>
              <a:t>adjustment of YETS (length &amp; timing) for up to ~100 GWh/</a:t>
            </a:r>
            <a:r>
              <a:rPr lang="en-GB" sz="2000" dirty="0" err="1"/>
              <a:t>yr</a:t>
            </a:r>
            <a:endParaRPr lang="fr-CH" sz="2000" dirty="0"/>
          </a:p>
          <a:p>
            <a:pPr marL="285750" lvl="1" indent="-285750">
              <a:lnSpc>
                <a:spcPct val="100000"/>
              </a:lnSpc>
              <a:buClr>
                <a:schemeClr val="accent1"/>
              </a:buClr>
              <a:tabLst>
                <a:tab pos="914400" algn="l"/>
              </a:tabLst>
            </a:pPr>
            <a:r>
              <a:rPr lang="fr-CH" sz="2000" dirty="0"/>
              <a:t>75 building consolidation </a:t>
            </a:r>
            <a:r>
              <a:rPr lang="fr-CH" sz="2000" dirty="0" err="1"/>
              <a:t>projects</a:t>
            </a:r>
            <a:r>
              <a:rPr lang="fr-CH" sz="2000" dirty="0"/>
              <a:t>: ~ 10 GWh/</a:t>
            </a:r>
            <a:r>
              <a:rPr lang="fr-CH" sz="2000" dirty="0" err="1"/>
              <a:t>year</a:t>
            </a:r>
            <a:r>
              <a:rPr lang="fr-CH" sz="2000" dirty="0"/>
              <a:t> of </a:t>
            </a:r>
            <a:r>
              <a:rPr lang="fr-CH" sz="2000" dirty="0" err="1"/>
              <a:t>expected</a:t>
            </a:r>
            <a:r>
              <a:rPr lang="fr-CH" sz="2000" dirty="0"/>
              <a:t> </a:t>
            </a:r>
            <a:r>
              <a:rPr lang="fr-CH" sz="2000" dirty="0" err="1"/>
              <a:t>savings</a:t>
            </a:r>
            <a:r>
              <a:rPr lang="fr-CH" sz="2000" dirty="0"/>
              <a:t> (thermal + </a:t>
            </a:r>
            <a:r>
              <a:rPr lang="fr-CH" sz="2000" dirty="0" err="1"/>
              <a:t>electrical</a:t>
            </a:r>
            <a:r>
              <a:rPr lang="fr-CH" sz="2000" dirty="0"/>
              <a:t>)</a:t>
            </a:r>
          </a:p>
          <a:p>
            <a:pPr marL="53975" lvl="1" indent="-285750">
              <a:lnSpc>
                <a:spcPct val="100000"/>
              </a:lnSpc>
              <a:buClr>
                <a:schemeClr val="accent1"/>
              </a:buClr>
              <a:tabLst>
                <a:tab pos="914400" algn="l"/>
              </a:tabLst>
            </a:pPr>
            <a:r>
              <a:rPr lang="fr-CH" sz="2000" dirty="0" err="1"/>
              <a:t>Heat</a:t>
            </a:r>
            <a:r>
              <a:rPr lang="fr-CH" sz="2000" dirty="0"/>
              <a:t> </a:t>
            </a:r>
            <a:r>
              <a:rPr lang="fr-CH" sz="2000" dirty="0" err="1"/>
              <a:t>recovery</a:t>
            </a:r>
            <a:r>
              <a:rPr lang="fr-CH" sz="2000" dirty="0"/>
              <a:t> </a:t>
            </a:r>
            <a:r>
              <a:rPr lang="fr-CH" sz="2000" dirty="0" err="1"/>
              <a:t>projects</a:t>
            </a:r>
            <a:r>
              <a:rPr lang="fr-CH" sz="2200" dirty="0"/>
              <a:t>: </a:t>
            </a:r>
          </a:p>
          <a:p>
            <a:pPr marL="968375" lvl="3" indent="-285750">
              <a:lnSpc>
                <a:spcPct val="100000"/>
              </a:lnSpc>
              <a:buClr>
                <a:schemeClr val="accent1"/>
              </a:buClr>
              <a:tabLst>
                <a:tab pos="914400" algn="l"/>
              </a:tabLst>
            </a:pPr>
            <a:r>
              <a:rPr lang="fr-CH" sz="1800" dirty="0"/>
              <a:t>Ferney-Voltaire: ~ 20 GWh/</a:t>
            </a:r>
            <a:r>
              <a:rPr lang="fr-CH" sz="1800" dirty="0" err="1"/>
              <a:t>year</a:t>
            </a:r>
            <a:r>
              <a:rPr lang="fr-CH" sz="1800" dirty="0"/>
              <a:t> made </a:t>
            </a:r>
            <a:r>
              <a:rPr lang="fr-CH" sz="1800" dirty="0" err="1"/>
              <a:t>available</a:t>
            </a:r>
            <a:r>
              <a:rPr lang="fr-CH" sz="1800" dirty="0"/>
              <a:t> for </a:t>
            </a:r>
            <a:r>
              <a:rPr lang="fr-CH" sz="1800" dirty="0" err="1"/>
              <a:t>neighbours</a:t>
            </a:r>
            <a:endParaRPr lang="fr-CH" sz="1800" dirty="0"/>
          </a:p>
          <a:p>
            <a:pPr marL="968375" lvl="3" indent="-285750">
              <a:lnSpc>
                <a:spcPct val="100000"/>
              </a:lnSpc>
              <a:buClr>
                <a:schemeClr val="accent1"/>
              </a:buClr>
              <a:tabLst>
                <a:tab pos="914400" algn="l"/>
              </a:tabLst>
            </a:pPr>
            <a:r>
              <a:rPr lang="fr-CH" sz="1800" dirty="0"/>
              <a:t>Meyrin and </a:t>
            </a:r>
            <a:r>
              <a:rPr lang="fr-CH" sz="1800" dirty="0" err="1"/>
              <a:t>Prévessin</a:t>
            </a:r>
            <a:r>
              <a:rPr lang="fr-CH" sz="1800" dirty="0"/>
              <a:t>: 30+ GWh/</a:t>
            </a:r>
            <a:r>
              <a:rPr lang="fr-CH" sz="1800" dirty="0" err="1"/>
              <a:t>year</a:t>
            </a:r>
            <a:r>
              <a:rPr lang="fr-CH" sz="1800" dirty="0"/>
              <a:t> of </a:t>
            </a:r>
            <a:r>
              <a:rPr lang="fr-CH" sz="1800" dirty="0" err="1"/>
              <a:t>expected</a:t>
            </a:r>
            <a:r>
              <a:rPr lang="fr-CH" sz="1800" dirty="0"/>
              <a:t> </a:t>
            </a:r>
            <a:r>
              <a:rPr lang="fr-CH" sz="1800" dirty="0" err="1"/>
              <a:t>savings</a:t>
            </a:r>
            <a:r>
              <a:rPr lang="fr-CH" sz="1800" dirty="0"/>
              <a:t> on </a:t>
            </a:r>
            <a:r>
              <a:rPr lang="fr-CH" sz="1800" dirty="0" err="1"/>
              <a:t>gas</a:t>
            </a:r>
            <a:r>
              <a:rPr lang="fr-CH" sz="1800" dirty="0"/>
              <a:t> </a:t>
            </a:r>
            <a:r>
              <a:rPr lang="fr-CH" sz="1800" dirty="0" err="1"/>
              <a:t>consumption</a:t>
            </a:r>
            <a:endParaRPr lang="fr-CH" sz="18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5766832-A093-37FA-F59E-4A2DEE8AD52B}"/>
              </a:ext>
            </a:extLst>
          </p:cNvPr>
          <p:cNvSpPr txBox="1"/>
          <p:nvPr/>
        </p:nvSpPr>
        <p:spPr>
          <a:xfrm>
            <a:off x="6805966" y="3664431"/>
            <a:ext cx="4859694" cy="153888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285750" lvl="1" indent="-285750" algn="ctr">
              <a:lnSpc>
                <a:spcPct val="100000"/>
              </a:lnSpc>
              <a:buClr>
                <a:schemeClr val="accent1"/>
              </a:buClr>
              <a:tabLst>
                <a:tab pos="914400" algn="l"/>
              </a:tabLst>
            </a:pPr>
            <a:r>
              <a:rPr lang="en-GB" sz="2000" dirty="0">
                <a:solidFill>
                  <a:srgbClr val="00A57F"/>
                </a:solidFill>
              </a:rPr>
              <a:t>CERN &amp; the environment workshop October 12-13: </a:t>
            </a:r>
          </a:p>
          <a:p>
            <a:pPr marL="285750" lvl="1" indent="-285750">
              <a:buClr>
                <a:schemeClr val="accent1"/>
              </a:buClr>
              <a:tabLst>
                <a:tab pos="914400" algn="l"/>
              </a:tabLst>
            </a:pPr>
            <a:r>
              <a:rPr lang="en-GB" dirty="0">
                <a:solidFill>
                  <a:srgbClr val="00A57F"/>
                </a:solidFill>
              </a:rPr>
              <a:t>will include presentation of axes for reducing</a:t>
            </a:r>
          </a:p>
          <a:p>
            <a:pPr marL="285750" lvl="1" indent="-285750">
              <a:buClr>
                <a:schemeClr val="accent1"/>
              </a:buClr>
              <a:tabLst>
                <a:tab pos="914400" algn="l"/>
              </a:tabLst>
            </a:pPr>
            <a:r>
              <a:rPr lang="en-GB" dirty="0">
                <a:solidFill>
                  <a:srgbClr val="00A57F"/>
                </a:solidFill>
              </a:rPr>
              <a:t>energy consumption, improving efficiency and</a:t>
            </a:r>
          </a:p>
          <a:p>
            <a:pPr marL="285750" lvl="1" indent="-285750">
              <a:buClr>
                <a:schemeClr val="accent1"/>
              </a:buClr>
              <a:tabLst>
                <a:tab pos="914400" algn="l"/>
              </a:tabLst>
            </a:pPr>
            <a:r>
              <a:rPr lang="en-GB" dirty="0">
                <a:solidFill>
                  <a:srgbClr val="00A57F"/>
                </a:solidFill>
              </a:rPr>
              <a:t>increase energy recovery.</a:t>
            </a:r>
          </a:p>
        </p:txBody>
      </p:sp>
    </p:spTree>
    <p:extLst>
      <p:ext uri="{BB962C8B-B14F-4D97-AF65-F5344CB8AC3E}">
        <p14:creationId xmlns:p14="http://schemas.microsoft.com/office/powerpoint/2010/main" val="190693271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_HSE_colors">
      <a:dk1>
        <a:srgbClr val="0055A0"/>
      </a:dk1>
      <a:lt1>
        <a:srgbClr val="FFFFFF"/>
      </a:lt1>
      <a:dk2>
        <a:srgbClr val="1C8DCD"/>
      </a:dk2>
      <a:lt2>
        <a:srgbClr val="E7E6E6"/>
      </a:lt2>
      <a:accent1>
        <a:srgbClr val="1C998E"/>
      </a:accent1>
      <a:accent2>
        <a:srgbClr val="418AC5"/>
      </a:accent2>
      <a:accent3>
        <a:srgbClr val="5EC135"/>
      </a:accent3>
      <a:accent4>
        <a:srgbClr val="E8BE28"/>
      </a:accent4>
      <a:accent5>
        <a:srgbClr val="A0252B"/>
      </a:accent5>
      <a:accent6>
        <a:srgbClr val="1A4670"/>
      </a:accent6>
      <a:hlink>
        <a:srgbClr val="1C998E"/>
      </a:hlink>
      <a:folHlink>
        <a:srgbClr val="00CEB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3FA29CF4-3125-4586-A7A3-AEB2F5A885CD}" vid="{A3C9296E-78CC-44DA-A513-D30B5B2B90BA}"/>
    </a:ext>
  </a:extLst>
</a:theme>
</file>

<file path=ppt/theme/theme2.xml><?xml version="1.0" encoding="utf-8"?>
<a:theme xmlns:a="http://schemas.openxmlformats.org/drawingml/2006/main" name="End Slides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3FA29CF4-3125-4586-A7A3-AEB2F5A885CD}" vid="{FC0BFA91-CBC9-4388-B1A2-42C4FD0AEA25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6396</TotalTime>
  <Words>985</Words>
  <Application>Microsoft Macintosh PowerPoint</Application>
  <PresentationFormat>Widescreen</PresentationFormat>
  <Paragraphs>201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Open Sans</vt:lpstr>
      <vt:lpstr>Wingdings</vt:lpstr>
      <vt:lpstr>CERNCorporate16-9</vt:lpstr>
      <vt:lpstr>End Slides</vt:lpstr>
      <vt:lpstr>Year of Environmental awareness: outcome and future perspectives  CERN, 15 September 2022</vt:lpstr>
      <vt:lpstr>Year of Environmental Awareness: review of special actions</vt:lpstr>
      <vt:lpstr>PowerPoint Presentation</vt:lpstr>
      <vt:lpstr>The week in pictures…</vt:lpstr>
      <vt:lpstr>PowerPoint Presentation</vt:lpstr>
      <vt:lpstr>Idea Box: optimising CERN’s energy consumption</vt:lpstr>
      <vt:lpstr>The Idea Box – submissions</vt:lpstr>
      <vt:lpstr>The Idea box – some figures </vt:lpstr>
      <vt:lpstr>The Idea Box – feedback</vt:lpstr>
      <vt:lpstr>Events (survey outcome 1/2) </vt:lpstr>
      <vt:lpstr>Perspective on future events (survey outcome 2/2)</vt:lpstr>
      <vt:lpstr>Excellent collaboration: A BIG THANK YOU!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Luisa Ulrici</cp:lastModifiedBy>
  <cp:revision>55</cp:revision>
  <dcterms:created xsi:type="dcterms:W3CDTF">2022-08-25T12:00:34Z</dcterms:created>
  <dcterms:modified xsi:type="dcterms:W3CDTF">2022-09-15T09:31:14Z</dcterms:modified>
</cp:coreProperties>
</file>