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61" r:id="rId3"/>
    <p:sldId id="263" r:id="rId4"/>
    <p:sldId id="262" r:id="rId5"/>
    <p:sldId id="264" r:id="rId6"/>
    <p:sldId id="265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F32D"/>
    <a:srgbClr val="4BACB9"/>
    <a:srgbClr val="1FB4BB"/>
    <a:srgbClr val="CC3399"/>
    <a:srgbClr val="398893"/>
    <a:srgbClr val="9D773A"/>
    <a:srgbClr val="ADA1B2"/>
    <a:srgbClr val="ADA199"/>
    <a:srgbClr val="C0B6B0"/>
    <a:srgbClr val="D5C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88" autoAdjust="0"/>
    <p:restoredTop sz="94694"/>
  </p:normalViewPr>
  <p:slideViewPr>
    <p:cSldViewPr snapToGrid="0">
      <p:cViewPr varScale="1">
        <p:scale>
          <a:sx n="110" d="100"/>
          <a:sy n="110" d="100"/>
        </p:scale>
        <p:origin x="139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C4787-7901-451D-A9E3-0DDFC46448E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C45DA-AE63-4C0D-AC89-AF0A60A8E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2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BC45DA-AE63-4C0D-AC89-AF0A60A8EF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9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BC45DA-AE63-4C0D-AC89-AF0A60A8EF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59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BC45DA-AE63-4C0D-AC89-AF0A60A8EF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16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69850" indent="0" algn="just">
              <a:buNone/>
            </a:pP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BC45DA-AE63-4C0D-AC89-AF0A60A8EF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2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AFB0A-9DCE-E5CB-8DB4-0B4FC419F7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A9F88B-A3A9-3E79-B097-E33E663833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4AC19-6E21-0322-26F6-09B0F74EA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0ACA2-D699-681B-357A-6A1842639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20C5C-A3A4-B5EB-09AD-F929BB5CB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5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AF0C0-C047-40BB-ED64-91C232979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E74953-7FFF-BD4D-E964-B16574264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F9E49-7B3B-F4B9-FED0-FBA12645C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51CC2-E98E-9095-B2E7-32C25DF68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2ADAD-ADEF-6107-38DC-B631E9EB3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3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BF871D-E809-22D0-E479-C1BD2099B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FECB06-74A3-4B11-8A58-050E39434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62B85-AC5C-FEE7-005A-7863282FE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428ED-9D1D-B9C4-AAD0-5F1613EC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14591-DB5B-EB9C-058F-D2497D531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9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457FC-A227-7340-508C-E361E9341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FAFE8-F7A6-7551-AC77-EEDD00537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104B0-8F3F-1F3F-0221-82AF2D3D4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96A05-7861-61C1-AC26-D053D298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EE3BB-1B16-8CC7-4314-E736D53C0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83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935F0-D28C-4880-A9AB-D91E90994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AE705-809F-072E-4E84-7A5598AE8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46D84-9D7E-DD8D-19F7-56D165A1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78DDC-CE0E-4457-DA6C-938369631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33E46-CF05-565E-DCEB-52957CC99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7E472-3324-6F9C-C5F7-1299D324B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95926-C99D-1CD5-6030-E6E0ECF23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F0E94E-0947-73D8-8885-DA5992D2A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E78A4-E481-506D-020D-D152A3FC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4D7CB2-AEA5-91CB-177A-7B401E067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D27F29-064B-7924-6C6D-EDC39E55F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5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3A103-C0F3-7574-E4C3-D89305202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81038-C004-0F90-925E-7B554DBA4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EA7669-EA95-42FD-67B9-31A4F6527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129FC8-7BE8-9E16-F4D0-7A2B8AC980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DFF338-BD3A-C39A-137C-76A7CD9C61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37983E-E7C7-29FB-6C33-62CAA9EAC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B4856-F4DA-522C-EB4E-ED38A7EDA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A35526-B704-24F9-3FE9-62899F51F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5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D125-CC83-890B-DB04-82C27A1DD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9C815F-A94B-2862-60E7-44E7BCE0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ED6AE-FC9F-3A2A-1AC3-C53B0CAE9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33ABC2-B04A-47A5-8F31-A467E3ABD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2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FC21AB-6541-1ABB-529E-26528522B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3CBDD-CFFA-4C44-DAA2-3CEFBF0F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8CC2B-8E83-E9C9-19A3-31FDCFBBF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1DDED-EB2E-D39B-C2E5-B48566FA2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507EA-DA2B-DD84-E92E-2713D70A5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08371-C44F-0D47-291A-456E29472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8E57C-D88A-150B-E3F6-CB51405E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BE16E-5814-788F-F2C1-5570A7709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C5235-C08E-038C-66CE-DF12E871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48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8ADC2-02F9-7B21-3E15-872028EBD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B08E3C-06DE-402F-405B-77C05E5039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0702E-2BFE-B5E2-45CC-1632159C8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AA803-72A9-179D-BD6A-8D739E8F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4943E-F994-9A03-A8CB-F92F1D6A8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797255-EB16-3176-21FD-E3C609E7F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5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72C0E9-E80B-BC9E-610F-251F6D42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B6316-B96F-6BD9-3949-8DB278BAA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5BF52-9C1F-23C4-166F-C19025528D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1D427-D641-43C8-9874-E012280AB44D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2D8D2-8E9D-17F7-D9E6-D10212C894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64896-CDDE-8709-CEE0-F3EAB943C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ECC72-1A05-410C-B54E-45F06C0E9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81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34" Type="http://schemas.openxmlformats.org/officeDocument/2006/relationships/image" Target="../media/image35.sv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2" Type="http://schemas.openxmlformats.org/officeDocument/2006/relationships/image" Target="../media/image3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32" Type="http://schemas.openxmlformats.org/officeDocument/2006/relationships/image" Target="../media/image33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svg"/><Relationship Id="rId36" Type="http://schemas.openxmlformats.org/officeDocument/2006/relationships/image" Target="../media/image37.sv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Relationship Id="rId30" Type="http://schemas.openxmlformats.org/officeDocument/2006/relationships/image" Target="../media/image31.svg"/><Relationship Id="rId35" Type="http://schemas.openxmlformats.org/officeDocument/2006/relationships/image" Target="../media/image36.png"/><Relationship Id="rId8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svg"/><Relationship Id="rId3" Type="http://schemas.openxmlformats.org/officeDocument/2006/relationships/image" Target="../media/image27.svg"/><Relationship Id="rId7" Type="http://schemas.openxmlformats.org/officeDocument/2006/relationships/image" Target="../media/image31.sv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svg"/><Relationship Id="rId5" Type="http://schemas.openxmlformats.org/officeDocument/2006/relationships/image" Target="../media/image29.svg"/><Relationship Id="rId15" Type="http://schemas.microsoft.com/office/2007/relationships/hdphoto" Target="../media/hdphoto1.wdp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svg"/><Relationship Id="rId1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0.png"/><Relationship Id="rId7" Type="http://schemas.openxmlformats.org/officeDocument/2006/relationships/image" Target="../media/image19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1.jpg"/><Relationship Id="rId4" Type="http://schemas.microsoft.com/office/2007/relationships/hdphoto" Target="../media/hdphoto2.wdp"/><Relationship Id="rId9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18" Type="http://schemas.openxmlformats.org/officeDocument/2006/relationships/image" Target="../media/image37.svg"/><Relationship Id="rId3" Type="http://schemas.openxmlformats.org/officeDocument/2006/relationships/image" Target="../media/image4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5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30.png"/><Relationship Id="rId5" Type="http://schemas.microsoft.com/office/2007/relationships/hdphoto" Target="../media/hdphoto3.wdp"/><Relationship Id="rId15" Type="http://schemas.openxmlformats.org/officeDocument/2006/relationships/image" Target="../media/image34.png"/><Relationship Id="rId10" Type="http://schemas.openxmlformats.org/officeDocument/2006/relationships/image" Target="../media/image29.svg"/><Relationship Id="rId4" Type="http://schemas.openxmlformats.org/officeDocument/2006/relationships/image" Target="../media/image43.png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14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37.svg"/><Relationship Id="rId5" Type="http://schemas.openxmlformats.org/officeDocument/2006/relationships/image" Target="../media/image47.png"/><Relationship Id="rId15" Type="http://schemas.openxmlformats.org/officeDocument/2006/relationships/image" Target="../media/image16.png"/><Relationship Id="rId10" Type="http://schemas.openxmlformats.org/officeDocument/2006/relationships/image" Target="../media/image36.png"/><Relationship Id="rId4" Type="http://schemas.openxmlformats.org/officeDocument/2006/relationships/image" Target="../media/image46.emf"/><Relationship Id="rId9" Type="http://schemas.openxmlformats.org/officeDocument/2006/relationships/image" Target="../media/image35.svg"/><Relationship Id="rId1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website&#10;&#10;Description automatically generated">
            <a:extLst>
              <a:ext uri="{FF2B5EF4-FFF2-40B4-BE49-F238E27FC236}">
                <a16:creationId xmlns:a16="http://schemas.microsoft.com/office/drawing/2014/main" id="{3276DAFA-A4E4-D96F-BBB9-A5AF02B8A5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0" b="9855"/>
          <a:stretch/>
        </p:blipFill>
        <p:spPr>
          <a:xfrm>
            <a:off x="1" y="0"/>
            <a:ext cx="12221760" cy="6858000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982E6F26-7FD4-F5C7-379E-F98D3C7DD226}"/>
              </a:ext>
            </a:extLst>
          </p:cNvPr>
          <p:cNvSpPr>
            <a:spLocks noGrp="1" noChangeAspect="1"/>
          </p:cNvSpPr>
          <p:nvPr>
            <p:ph type="subTitle" idx="1"/>
          </p:nvPr>
        </p:nvSpPr>
        <p:spPr>
          <a:xfrm>
            <a:off x="4551685" y="4929714"/>
            <a:ext cx="5750556" cy="789094"/>
          </a:xfrm>
        </p:spPr>
        <p:txBody>
          <a:bodyPr>
            <a:noAutofit/>
          </a:bodyPr>
          <a:lstStyle/>
          <a:p>
            <a:pPr algn="r">
              <a:spcBef>
                <a:spcPts val="600"/>
              </a:spcBef>
            </a:pPr>
            <a:r>
              <a:rPr lang="en-GB" sz="1450" b="1" dirty="0">
                <a:solidFill>
                  <a:srgbClr val="00499B"/>
                </a:solidFill>
                <a:latin typeface="Abadi Extra Light" panose="020B0204020104020204" pitchFamily="34" charset="0"/>
              </a:rPr>
              <a:t>Mar CAPEANS</a:t>
            </a:r>
          </a:p>
          <a:p>
            <a:pPr algn="r">
              <a:lnSpc>
                <a:spcPts val="1500"/>
              </a:lnSpc>
              <a:spcBef>
                <a:spcPts val="600"/>
              </a:spcBef>
            </a:pPr>
            <a:r>
              <a:rPr lang="en-GB" sz="1450" b="1" dirty="0">
                <a:solidFill>
                  <a:srgbClr val="00499B"/>
                </a:solidFill>
                <a:latin typeface="Abadi Extra Light" panose="020B0204020104020204" pitchFamily="34" charset="0"/>
              </a:rPr>
              <a:t>“CERN Year of Environmental Awareness: outcome and future perspectives”</a:t>
            </a:r>
          </a:p>
          <a:p>
            <a:pPr algn="r">
              <a:spcBef>
                <a:spcPts val="600"/>
              </a:spcBef>
            </a:pPr>
            <a:r>
              <a:rPr lang="en-GB" sz="1450" b="1" dirty="0">
                <a:solidFill>
                  <a:srgbClr val="00499B"/>
                </a:solidFill>
                <a:latin typeface="Abadi Extra Light" panose="020B0204020104020204" pitchFamily="34" charset="0"/>
              </a:rPr>
              <a:t>15 September 2022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AD69B6FE-80F9-EFB9-8D7A-E11F040309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381" y="5718437"/>
            <a:ext cx="2960193" cy="85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372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1">
            <a:extLst>
              <a:ext uri="{FF2B5EF4-FFF2-40B4-BE49-F238E27FC236}">
                <a16:creationId xmlns:a16="http://schemas.microsoft.com/office/drawing/2014/main" id="{02FF08DD-7073-83B5-109A-3E388C33BD89}"/>
              </a:ext>
            </a:extLst>
          </p:cNvPr>
          <p:cNvSpPr txBox="1">
            <a:spLocks/>
          </p:cNvSpPr>
          <p:nvPr/>
        </p:nvSpPr>
        <p:spPr>
          <a:xfrm>
            <a:off x="-42937" y="-277701"/>
            <a:ext cx="6373649" cy="6081363"/>
          </a:xfrm>
          <a:prstGeom prst="ellipse">
            <a:avLst/>
          </a:prstGeom>
          <a:gradFill flip="none" rotWithShape="1">
            <a:gsLst>
              <a:gs pos="16000">
                <a:srgbClr val="4BACB9"/>
              </a:gs>
              <a:gs pos="36000">
                <a:srgbClr val="4BACB9">
                  <a:alpha val="49804"/>
                </a:srgbClr>
              </a:gs>
              <a:gs pos="60000">
                <a:srgbClr val="00B050">
                  <a:alpha val="50000"/>
                </a:srgbClr>
              </a:gs>
              <a:gs pos="79000">
                <a:schemeClr val="bg1">
                  <a:alpha val="50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txBody>
          <a:bodyPr vert="horz" lIns="108000" tIns="540000" rIns="108000" bIns="54000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500"/>
              </a:lnSpc>
            </a:pPr>
            <a:r>
              <a:rPr lang="en-GB" sz="4500" b="1" dirty="0">
                <a:solidFill>
                  <a:srgbClr val="002060"/>
                </a:solidFill>
                <a:latin typeface="Abadi Extra Light" panose="020B0204020104020204" pitchFamily="34" charset="0"/>
              </a:rPr>
              <a:t>IMPLEMENTATION AXIS IN SCE</a:t>
            </a:r>
            <a:endParaRPr lang="en-US" sz="4500" b="1" dirty="0">
              <a:solidFill>
                <a:schemeClr val="bg1"/>
              </a:solidFill>
              <a:latin typeface="Abadi Extra Light" panose="020B0204020104020204" pitchFamily="34" charset="0"/>
            </a:endParaRPr>
          </a:p>
        </p:txBody>
      </p:sp>
      <p:pic>
        <p:nvPicPr>
          <p:cNvPr id="97" name="Picture 96" descr="A picture containing saw, knife&#10;&#10;Description automatically generated">
            <a:extLst>
              <a:ext uri="{FF2B5EF4-FFF2-40B4-BE49-F238E27FC236}">
                <a16:creationId xmlns:a16="http://schemas.microsoft.com/office/drawing/2014/main" id="{BCB40930-7408-738E-1C1E-828A1A264F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6"/>
          <a:stretch/>
        </p:blipFill>
        <p:spPr>
          <a:xfrm>
            <a:off x="0" y="4677576"/>
            <a:ext cx="12192000" cy="2050196"/>
          </a:xfrm>
          <a:prstGeom prst="rect">
            <a:avLst/>
          </a:prstGeom>
        </p:spPr>
      </p:pic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BE79B94-F60A-43C3-F6BB-E1B2EA31FD07}"/>
              </a:ext>
            </a:extLst>
          </p:cNvPr>
          <p:cNvSpPr/>
          <p:nvPr/>
        </p:nvSpPr>
        <p:spPr>
          <a:xfrm>
            <a:off x="0" y="3009900"/>
            <a:ext cx="12217400" cy="3689984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7400" h="2110548">
                <a:moveTo>
                  <a:pt x="0" y="1005135"/>
                </a:moveTo>
                <a:cubicBezTo>
                  <a:pt x="252941" y="1197751"/>
                  <a:pt x="505883" y="1390368"/>
                  <a:pt x="800100" y="1551235"/>
                </a:cubicBezTo>
                <a:cubicBezTo>
                  <a:pt x="1094317" y="1712102"/>
                  <a:pt x="1424517" y="1877202"/>
                  <a:pt x="1765300" y="1970335"/>
                </a:cubicBezTo>
                <a:cubicBezTo>
                  <a:pt x="2106083" y="2063468"/>
                  <a:pt x="2400300" y="2116385"/>
                  <a:pt x="2844800" y="2110035"/>
                </a:cubicBezTo>
                <a:cubicBezTo>
                  <a:pt x="3289300" y="2103685"/>
                  <a:pt x="3831167" y="2069818"/>
                  <a:pt x="4432300" y="1932235"/>
                </a:cubicBezTo>
                <a:cubicBezTo>
                  <a:pt x="5033433" y="1794652"/>
                  <a:pt x="5789083" y="1517368"/>
                  <a:pt x="6451600" y="1284535"/>
                </a:cubicBezTo>
                <a:cubicBezTo>
                  <a:pt x="7114117" y="1051702"/>
                  <a:pt x="7848600" y="727852"/>
                  <a:pt x="8407400" y="535235"/>
                </a:cubicBezTo>
                <a:cubicBezTo>
                  <a:pt x="8966200" y="342618"/>
                  <a:pt x="9378950" y="217735"/>
                  <a:pt x="9804400" y="128835"/>
                </a:cubicBezTo>
                <a:cubicBezTo>
                  <a:pt x="10229850" y="39935"/>
                  <a:pt x="10557933" y="12418"/>
                  <a:pt x="10960100" y="1835"/>
                </a:cubicBezTo>
                <a:cubicBezTo>
                  <a:pt x="11362267" y="-8748"/>
                  <a:pt x="11789833" y="28293"/>
                  <a:pt x="12217400" y="65335"/>
                </a:cubicBezTo>
              </a:path>
            </a:pathLst>
          </a:cu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E85F158-981A-8BD7-7FFF-E034F87CB3E2}"/>
              </a:ext>
            </a:extLst>
          </p:cNvPr>
          <p:cNvSpPr/>
          <p:nvPr/>
        </p:nvSpPr>
        <p:spPr>
          <a:xfrm>
            <a:off x="129051" y="3390900"/>
            <a:ext cx="12062949" cy="3171975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7400" h="2110548">
                <a:moveTo>
                  <a:pt x="0" y="1005135"/>
                </a:moveTo>
                <a:cubicBezTo>
                  <a:pt x="252941" y="1197751"/>
                  <a:pt x="505883" y="1390368"/>
                  <a:pt x="800100" y="1551235"/>
                </a:cubicBezTo>
                <a:cubicBezTo>
                  <a:pt x="1094317" y="1712102"/>
                  <a:pt x="1424517" y="1877202"/>
                  <a:pt x="1765300" y="1970335"/>
                </a:cubicBezTo>
                <a:cubicBezTo>
                  <a:pt x="2106083" y="2063468"/>
                  <a:pt x="2400300" y="2116385"/>
                  <a:pt x="2844800" y="2110035"/>
                </a:cubicBezTo>
                <a:cubicBezTo>
                  <a:pt x="3289300" y="2103685"/>
                  <a:pt x="3831167" y="2069818"/>
                  <a:pt x="4432300" y="1932235"/>
                </a:cubicBezTo>
                <a:cubicBezTo>
                  <a:pt x="5033433" y="1794652"/>
                  <a:pt x="5789083" y="1517368"/>
                  <a:pt x="6451600" y="1284535"/>
                </a:cubicBezTo>
                <a:cubicBezTo>
                  <a:pt x="7114117" y="1051702"/>
                  <a:pt x="7848600" y="727852"/>
                  <a:pt x="8407400" y="535235"/>
                </a:cubicBezTo>
                <a:cubicBezTo>
                  <a:pt x="8966200" y="342618"/>
                  <a:pt x="9378950" y="217735"/>
                  <a:pt x="9804400" y="128835"/>
                </a:cubicBezTo>
                <a:cubicBezTo>
                  <a:pt x="10229850" y="39935"/>
                  <a:pt x="10557933" y="12418"/>
                  <a:pt x="10960100" y="1835"/>
                </a:cubicBezTo>
                <a:cubicBezTo>
                  <a:pt x="11362267" y="-8748"/>
                  <a:pt x="11789833" y="28293"/>
                  <a:pt x="12217400" y="65335"/>
                </a:cubicBezTo>
              </a:path>
            </a:pathLst>
          </a:custGeom>
          <a:noFill/>
          <a:ln>
            <a:solidFill>
              <a:srgbClr val="4BAC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4D45306-DB36-D97B-E930-4D4F2CE783A4}"/>
              </a:ext>
            </a:extLst>
          </p:cNvPr>
          <p:cNvSpPr/>
          <p:nvPr/>
        </p:nvSpPr>
        <p:spPr>
          <a:xfrm>
            <a:off x="0" y="3643065"/>
            <a:ext cx="12217400" cy="2110548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7400" h="2110548">
                <a:moveTo>
                  <a:pt x="0" y="1005135"/>
                </a:moveTo>
                <a:cubicBezTo>
                  <a:pt x="252941" y="1197751"/>
                  <a:pt x="505883" y="1390368"/>
                  <a:pt x="800100" y="1551235"/>
                </a:cubicBezTo>
                <a:cubicBezTo>
                  <a:pt x="1094317" y="1712102"/>
                  <a:pt x="1424517" y="1877202"/>
                  <a:pt x="1765300" y="1970335"/>
                </a:cubicBezTo>
                <a:cubicBezTo>
                  <a:pt x="2106083" y="2063468"/>
                  <a:pt x="2400300" y="2116385"/>
                  <a:pt x="2844800" y="2110035"/>
                </a:cubicBezTo>
                <a:cubicBezTo>
                  <a:pt x="3289300" y="2103685"/>
                  <a:pt x="3831167" y="2069818"/>
                  <a:pt x="4432300" y="1932235"/>
                </a:cubicBezTo>
                <a:cubicBezTo>
                  <a:pt x="5033433" y="1794652"/>
                  <a:pt x="5789083" y="1517368"/>
                  <a:pt x="6451600" y="1284535"/>
                </a:cubicBezTo>
                <a:cubicBezTo>
                  <a:pt x="7114117" y="1051702"/>
                  <a:pt x="7848600" y="727852"/>
                  <a:pt x="8407400" y="535235"/>
                </a:cubicBezTo>
                <a:cubicBezTo>
                  <a:pt x="8966200" y="342618"/>
                  <a:pt x="9378950" y="217735"/>
                  <a:pt x="9804400" y="128835"/>
                </a:cubicBezTo>
                <a:cubicBezTo>
                  <a:pt x="10229850" y="39935"/>
                  <a:pt x="10557933" y="12418"/>
                  <a:pt x="10960100" y="1835"/>
                </a:cubicBezTo>
                <a:cubicBezTo>
                  <a:pt x="11362267" y="-8748"/>
                  <a:pt x="11789833" y="28293"/>
                  <a:pt x="12217400" y="65335"/>
                </a:cubicBezTo>
              </a:path>
            </a:pathLst>
          </a:cu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picture containing saw, knife&#10;&#10;Description automatically generated">
            <a:extLst>
              <a:ext uri="{FF2B5EF4-FFF2-40B4-BE49-F238E27FC236}">
                <a16:creationId xmlns:a16="http://schemas.microsoft.com/office/drawing/2014/main" id="{8C181524-C218-DFD6-B539-43F5A52A08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4BACB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6"/>
          <a:stretch/>
        </p:blipFill>
        <p:spPr>
          <a:xfrm>
            <a:off x="0" y="3800277"/>
            <a:ext cx="12192000" cy="259071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922C333-5901-F30E-72D3-66C60AE101B6}"/>
              </a:ext>
            </a:extLst>
          </p:cNvPr>
          <p:cNvSpPr txBox="1">
            <a:spLocks noChangeAspect="1"/>
          </p:cNvSpPr>
          <p:nvPr/>
        </p:nvSpPr>
        <p:spPr>
          <a:xfrm>
            <a:off x="63500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lIns="36000" rIns="0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GHG Emissions</a:t>
            </a:r>
          </a:p>
          <a:p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400" b="1" spc="-40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Reduction by 28%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4BD23B2-55F7-56A4-E947-76DB1761FC96}"/>
              </a:ext>
            </a:extLst>
          </p:cNvPr>
          <p:cNvSpPr txBox="1">
            <a:spLocks noChangeAspect="1"/>
          </p:cNvSpPr>
          <p:nvPr/>
        </p:nvSpPr>
        <p:spPr>
          <a:xfrm>
            <a:off x="1805408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Energy Consumption</a:t>
            </a:r>
          </a:p>
          <a:p>
            <a:r>
              <a:rPr lang="en-GB" sz="1400" b="1" spc="-40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</a:rPr>
              <a:t>Limit raise by 5%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89BD964-B5A3-E177-8C6C-E7772736ED61}"/>
              </a:ext>
            </a:extLst>
          </p:cNvPr>
          <p:cNvSpPr txBox="1">
            <a:spLocks noChangeAspect="1"/>
          </p:cNvSpPr>
          <p:nvPr/>
        </p:nvSpPr>
        <p:spPr>
          <a:xfrm>
            <a:off x="3547316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Water Consumption</a:t>
            </a:r>
          </a:p>
          <a:p>
            <a:r>
              <a:rPr lang="en-GB" sz="1400" b="1" spc="-40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</a:rPr>
              <a:t>Limit raise by 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149064-C9A3-9D35-91E0-2E72C52F2860}"/>
              </a:ext>
            </a:extLst>
          </p:cNvPr>
          <p:cNvSpPr txBox="1">
            <a:spLocks noChangeAspect="1"/>
          </p:cNvSpPr>
          <p:nvPr/>
        </p:nvSpPr>
        <p:spPr>
          <a:xfrm>
            <a:off x="5289224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Noise</a:t>
            </a:r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5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Restrict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4549485-8FBF-9CEA-5C26-C4066A7F49B5}"/>
              </a:ext>
            </a:extLst>
          </p:cNvPr>
          <p:cNvSpPr txBox="1">
            <a:spLocks noChangeAspect="1"/>
          </p:cNvSpPr>
          <p:nvPr/>
        </p:nvSpPr>
        <p:spPr>
          <a:xfrm>
            <a:off x="10514949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Biodiversity</a:t>
            </a:r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5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Protect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2DF62A-06D0-CD6C-030B-5AC8CB8DEEA0}"/>
              </a:ext>
            </a:extLst>
          </p:cNvPr>
          <p:cNvSpPr txBox="1">
            <a:spLocks noChangeAspect="1"/>
          </p:cNvSpPr>
          <p:nvPr/>
        </p:nvSpPr>
        <p:spPr>
          <a:xfrm>
            <a:off x="7031132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Commuting</a:t>
            </a:r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5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Constant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9D9E508-027E-80B6-3C5E-5D4259AE0BC0}"/>
              </a:ext>
            </a:extLst>
          </p:cNvPr>
          <p:cNvSpPr txBox="1">
            <a:spLocks noChangeAspect="1"/>
          </p:cNvSpPr>
          <p:nvPr/>
        </p:nvSpPr>
        <p:spPr>
          <a:xfrm>
            <a:off x="8773040" y="4735632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5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Waste</a:t>
            </a:r>
            <a:endParaRPr lang="en-GB" sz="15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500" b="1" spc="-40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Increase recycling rate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6DCA5C-4D69-218F-713B-6FAFE08089DC}"/>
              </a:ext>
            </a:extLst>
          </p:cNvPr>
          <p:cNvGrpSpPr>
            <a:grpSpLocks noChangeAspect="1"/>
          </p:cNvGrpSpPr>
          <p:nvPr/>
        </p:nvGrpSpPr>
        <p:grpSpPr>
          <a:xfrm>
            <a:off x="4296102" y="5249390"/>
            <a:ext cx="1360640" cy="1360640"/>
            <a:chOff x="1049302" y="1499115"/>
            <a:chExt cx="3332198" cy="3332198"/>
          </a:xfrm>
        </p:grpSpPr>
        <p:pic>
          <p:nvPicPr>
            <p:cNvPr id="26" name="Graphic 25" descr="Water with solid fill">
              <a:extLst>
                <a:ext uri="{FF2B5EF4-FFF2-40B4-BE49-F238E27FC236}">
                  <a16:creationId xmlns:a16="http://schemas.microsoft.com/office/drawing/2014/main" id="{D833CC8F-FF7D-5F75-3F30-4C3CE10FF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41401" y="1766445"/>
              <a:ext cx="2748000" cy="2748000"/>
            </a:xfrm>
            <a:prstGeom prst="rect">
              <a:avLst/>
            </a:prstGeom>
          </p:spPr>
        </p:pic>
        <p:pic>
          <p:nvPicPr>
            <p:cNvPr id="27" name="Graphic 26" descr="Water outline">
              <a:extLst>
                <a:ext uri="{FF2B5EF4-FFF2-40B4-BE49-F238E27FC236}">
                  <a16:creationId xmlns:a16="http://schemas.microsoft.com/office/drawing/2014/main" id="{88D3DACB-F0FC-D554-2CE6-0B09B866A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724801" y="1981200"/>
              <a:ext cx="1981200" cy="1981200"/>
            </a:xfrm>
            <a:prstGeom prst="rect">
              <a:avLst/>
            </a:prstGeom>
          </p:spPr>
        </p:pic>
        <p:pic>
          <p:nvPicPr>
            <p:cNvPr id="28" name="Graphic 27" descr="Handwashing outline">
              <a:extLst>
                <a:ext uri="{FF2B5EF4-FFF2-40B4-BE49-F238E27FC236}">
                  <a16:creationId xmlns:a16="http://schemas.microsoft.com/office/drawing/2014/main" id="{5DBEBD2D-92C0-A51C-D68F-FB707D0F2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220101" y="2763392"/>
              <a:ext cx="905245" cy="905245"/>
            </a:xfrm>
            <a:prstGeom prst="rect">
              <a:avLst/>
            </a:prstGeom>
          </p:spPr>
        </p:pic>
        <p:pic>
          <p:nvPicPr>
            <p:cNvPr id="30" name="Graphic 29" descr="Water outline">
              <a:extLst>
                <a:ext uri="{FF2B5EF4-FFF2-40B4-BE49-F238E27FC236}">
                  <a16:creationId xmlns:a16="http://schemas.microsoft.com/office/drawing/2014/main" id="{2FB8D0FB-BB8E-09C2-627E-ACDA9F4F2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49302" y="1499115"/>
              <a:ext cx="3332198" cy="3332198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5A039D-51CC-7ABA-0610-8B8B4C6556EE}"/>
              </a:ext>
            </a:extLst>
          </p:cNvPr>
          <p:cNvGrpSpPr/>
          <p:nvPr/>
        </p:nvGrpSpPr>
        <p:grpSpPr>
          <a:xfrm>
            <a:off x="7641255" y="3980451"/>
            <a:ext cx="975600" cy="914400"/>
            <a:chOff x="7664731" y="5285549"/>
            <a:chExt cx="975600" cy="9144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CE0F54B-1137-2408-C182-1506CB3C0641}"/>
                </a:ext>
              </a:extLst>
            </p:cNvPr>
            <p:cNvSpPr/>
            <p:nvPr/>
          </p:nvSpPr>
          <p:spPr>
            <a:xfrm>
              <a:off x="7848331" y="5339615"/>
              <a:ext cx="792000" cy="792000"/>
            </a:xfrm>
            <a:prstGeom prst="ellipse">
              <a:avLst/>
            </a:prstGeom>
            <a:noFill/>
            <a:ln w="63500" cmpd="dbl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Graphic 41" descr="Transfer with solid fill">
              <a:extLst>
                <a:ext uri="{FF2B5EF4-FFF2-40B4-BE49-F238E27FC236}">
                  <a16:creationId xmlns:a16="http://schemas.microsoft.com/office/drawing/2014/main" id="{0E53BE2D-6CAB-BE1B-D28C-78D4EC8BB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664731" y="5285549"/>
              <a:ext cx="914400" cy="91440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0A578D-4ACD-CC47-B7D5-1A4A7DE67A28}"/>
              </a:ext>
            </a:extLst>
          </p:cNvPr>
          <p:cNvGrpSpPr>
            <a:grpSpLocks noChangeAspect="1"/>
          </p:cNvGrpSpPr>
          <p:nvPr/>
        </p:nvGrpSpPr>
        <p:grpSpPr>
          <a:xfrm>
            <a:off x="9350450" y="3969966"/>
            <a:ext cx="1035448" cy="1035448"/>
            <a:chOff x="8737498" y="4753070"/>
            <a:chExt cx="2236706" cy="2236705"/>
          </a:xfrm>
        </p:grpSpPr>
        <p:pic>
          <p:nvPicPr>
            <p:cNvPr id="56" name="Graphic 55" descr="Garbage with solid fill">
              <a:extLst>
                <a:ext uri="{FF2B5EF4-FFF2-40B4-BE49-F238E27FC236}">
                  <a16:creationId xmlns:a16="http://schemas.microsoft.com/office/drawing/2014/main" id="{9386D31F-D181-3074-36C7-3F3D479F1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367035" y="5473459"/>
              <a:ext cx="914400" cy="914400"/>
            </a:xfrm>
            <a:prstGeom prst="rect">
              <a:avLst/>
            </a:prstGeom>
          </p:spPr>
        </p:pic>
        <p:pic>
          <p:nvPicPr>
            <p:cNvPr id="58" name="Graphic 57" descr="Recycle with solid fill">
              <a:extLst>
                <a:ext uri="{FF2B5EF4-FFF2-40B4-BE49-F238E27FC236}">
                  <a16:creationId xmlns:a16="http://schemas.microsoft.com/office/drawing/2014/main" id="{BE674328-3B8E-A608-B851-95C8EC1DF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8737498" y="4753070"/>
              <a:ext cx="2236706" cy="223670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1069F34-FDE6-051B-C2D5-6C643EEDC682}"/>
              </a:ext>
            </a:extLst>
          </p:cNvPr>
          <p:cNvGrpSpPr/>
          <p:nvPr/>
        </p:nvGrpSpPr>
        <p:grpSpPr>
          <a:xfrm>
            <a:off x="11274898" y="3980451"/>
            <a:ext cx="998694" cy="914400"/>
            <a:chOff x="11274898" y="3980451"/>
            <a:chExt cx="998694" cy="914400"/>
          </a:xfrm>
        </p:grpSpPr>
        <p:pic>
          <p:nvPicPr>
            <p:cNvPr id="62" name="Graphic 61" descr="Deciduous tree with solid fill">
              <a:extLst>
                <a:ext uri="{FF2B5EF4-FFF2-40B4-BE49-F238E27FC236}">
                  <a16:creationId xmlns:a16="http://schemas.microsoft.com/office/drawing/2014/main" id="{C8DBE46B-635B-9580-F47A-9ACAFD337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1274898" y="4241793"/>
              <a:ext cx="584724" cy="584724"/>
            </a:xfrm>
            <a:prstGeom prst="rect">
              <a:avLst/>
            </a:prstGeom>
          </p:spPr>
        </p:pic>
        <p:pic>
          <p:nvPicPr>
            <p:cNvPr id="63" name="Graphic 62" descr="Deciduous tree with solid fill">
              <a:extLst>
                <a:ext uri="{FF2B5EF4-FFF2-40B4-BE49-F238E27FC236}">
                  <a16:creationId xmlns:a16="http://schemas.microsoft.com/office/drawing/2014/main" id="{F768AC81-6D5C-D7F0-0287-9BBD3D5DD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1359192" y="3980451"/>
              <a:ext cx="914400" cy="91440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9850D86-1AE9-71E7-FBD2-BBF7D46F6D90}"/>
              </a:ext>
            </a:extLst>
          </p:cNvPr>
          <p:cNvGrpSpPr>
            <a:grpSpLocks noChangeAspect="1"/>
          </p:cNvGrpSpPr>
          <p:nvPr/>
        </p:nvGrpSpPr>
        <p:grpSpPr>
          <a:xfrm>
            <a:off x="5969033" y="5190777"/>
            <a:ext cx="981459" cy="981460"/>
            <a:chOff x="5145957" y="2105035"/>
            <a:chExt cx="2162920" cy="2162920"/>
          </a:xfrm>
        </p:grpSpPr>
        <p:pic>
          <p:nvPicPr>
            <p:cNvPr id="83" name="Graphic 82" descr="Headphones with solid fill">
              <a:extLst>
                <a:ext uri="{FF2B5EF4-FFF2-40B4-BE49-F238E27FC236}">
                  <a16:creationId xmlns:a16="http://schemas.microsoft.com/office/drawing/2014/main" id="{1596F7DB-B2AF-DAA6-E34A-386CA7108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5145957" y="2105035"/>
              <a:ext cx="2162920" cy="2162920"/>
            </a:xfrm>
            <a:prstGeom prst="rect">
              <a:avLst/>
            </a:prstGeom>
          </p:spPr>
        </p:pic>
        <p:pic>
          <p:nvPicPr>
            <p:cNvPr id="85" name="Graphic 84" descr="Voice with solid fill">
              <a:extLst>
                <a:ext uri="{FF2B5EF4-FFF2-40B4-BE49-F238E27FC236}">
                  <a16:creationId xmlns:a16="http://schemas.microsoft.com/office/drawing/2014/main" id="{032D5930-8042-D99B-8317-A16D75DBC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5664200" y="2997200"/>
              <a:ext cx="1163600" cy="1163600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40E7163-A5B6-2A31-EC23-FCA94A29888E}"/>
              </a:ext>
            </a:extLst>
          </p:cNvPr>
          <p:cNvGrpSpPr/>
          <p:nvPr/>
        </p:nvGrpSpPr>
        <p:grpSpPr>
          <a:xfrm>
            <a:off x="2474390" y="5402086"/>
            <a:ext cx="988900" cy="988901"/>
            <a:chOff x="2474390" y="5402086"/>
            <a:chExt cx="988900" cy="988901"/>
          </a:xfrm>
        </p:grpSpPr>
        <p:pic>
          <p:nvPicPr>
            <p:cNvPr id="48" name="Graphic 47" descr="Pie chart with solid fill">
              <a:extLst>
                <a:ext uri="{FF2B5EF4-FFF2-40B4-BE49-F238E27FC236}">
                  <a16:creationId xmlns:a16="http://schemas.microsoft.com/office/drawing/2014/main" id="{31FA9C00-9D16-DA2A-D686-36CD5A7C5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2474390" y="5402086"/>
              <a:ext cx="988900" cy="988901"/>
            </a:xfrm>
            <a:prstGeom prst="rect">
              <a:avLst/>
            </a:prstGeom>
          </p:spPr>
        </p:pic>
        <p:pic>
          <p:nvPicPr>
            <p:cNvPr id="77" name="Graphic 76" descr="Battery charging outline">
              <a:extLst>
                <a:ext uri="{FF2B5EF4-FFF2-40B4-BE49-F238E27FC236}">
                  <a16:creationId xmlns:a16="http://schemas.microsoft.com/office/drawing/2014/main" id="{AF56E876-FC98-D711-BC05-80B4EA084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3022772" y="5631729"/>
              <a:ext cx="289058" cy="289056"/>
            </a:xfrm>
            <a:prstGeom prst="rect">
              <a:avLst/>
            </a:prstGeom>
          </p:spPr>
        </p:pic>
        <p:pic>
          <p:nvPicPr>
            <p:cNvPr id="65" name="Graphic 64" descr="Empty battery with solid fill">
              <a:extLst>
                <a:ext uri="{FF2B5EF4-FFF2-40B4-BE49-F238E27FC236}">
                  <a16:creationId xmlns:a16="http://schemas.microsoft.com/office/drawing/2014/main" id="{91090043-7C48-A29D-69FD-DB4FFB11F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2772802" y="5988382"/>
              <a:ext cx="236815" cy="236814"/>
            </a:xfrm>
            <a:prstGeom prst="rect">
              <a:avLst/>
            </a:prstGeom>
          </p:spPr>
        </p:pic>
        <p:pic>
          <p:nvPicPr>
            <p:cNvPr id="88" name="Graphic 87" descr="Fuel with solid fill">
              <a:extLst>
                <a:ext uri="{FF2B5EF4-FFF2-40B4-BE49-F238E27FC236}">
                  <a16:creationId xmlns:a16="http://schemas.microsoft.com/office/drawing/2014/main" id="{EB9F28C9-A18D-D66E-8AA6-747BE7ED4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 flipH="1">
              <a:off x="2570823" y="5726306"/>
              <a:ext cx="358374" cy="358374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D47F934-DE54-07BE-77A6-88665CC2E6FC}"/>
              </a:ext>
            </a:extLst>
          </p:cNvPr>
          <p:cNvGrpSpPr/>
          <p:nvPr/>
        </p:nvGrpSpPr>
        <p:grpSpPr>
          <a:xfrm>
            <a:off x="806982" y="5363734"/>
            <a:ext cx="1102436" cy="951647"/>
            <a:chOff x="694878" y="5340128"/>
            <a:chExt cx="1102436" cy="951647"/>
          </a:xfrm>
        </p:grpSpPr>
        <p:pic>
          <p:nvPicPr>
            <p:cNvPr id="90" name="Graphic 89" descr="Power Plant with solid fill">
              <a:extLst>
                <a:ext uri="{FF2B5EF4-FFF2-40B4-BE49-F238E27FC236}">
                  <a16:creationId xmlns:a16="http://schemas.microsoft.com/office/drawing/2014/main" id="{BB4CFB66-6412-89B8-55A0-84F2FC41D9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 b="41720"/>
            <a:stretch/>
          </p:blipFill>
          <p:spPr>
            <a:xfrm>
              <a:off x="694878" y="5340128"/>
              <a:ext cx="914400" cy="756702"/>
            </a:xfrm>
            <a:prstGeom prst="rect">
              <a:avLst/>
            </a:prstGeom>
          </p:spPr>
        </p:pic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8E909F8-47A9-12F3-AF52-77AF2EF184C2}"/>
                </a:ext>
              </a:extLst>
            </p:cNvPr>
            <p:cNvCxnSpPr/>
            <p:nvPr/>
          </p:nvCxnSpPr>
          <p:spPr>
            <a:xfrm flipV="1">
              <a:off x="786314" y="6208071"/>
              <a:ext cx="723880" cy="0"/>
            </a:xfrm>
            <a:prstGeom prst="line">
              <a:avLst/>
            </a:prstGeom>
            <a:ln w="76200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6FEEA7D-5AAC-F79F-1E6A-5576801CB3ED}"/>
                </a:ext>
              </a:extLst>
            </p:cNvPr>
            <p:cNvCxnSpPr/>
            <p:nvPr/>
          </p:nvCxnSpPr>
          <p:spPr>
            <a:xfrm flipV="1">
              <a:off x="771284" y="6291775"/>
              <a:ext cx="723880" cy="0"/>
            </a:xfrm>
            <a:prstGeom prst="line">
              <a:avLst/>
            </a:prstGeom>
            <a:ln w="9525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6" name="Graphic 95" descr="Power Plant with solid fill">
              <a:extLst>
                <a:ext uri="{FF2B5EF4-FFF2-40B4-BE49-F238E27FC236}">
                  <a16:creationId xmlns:a16="http://schemas.microsoft.com/office/drawing/2014/main" id="{021A0759-CE14-2758-4709-DFF954EF30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 b="64228"/>
            <a:stretch/>
          </p:blipFill>
          <p:spPr>
            <a:xfrm>
              <a:off x="697513" y="5352008"/>
              <a:ext cx="1099801" cy="464457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7F25D66B-A14B-489C-8C41-45E79F47F4B4}"/>
              </a:ext>
            </a:extLst>
          </p:cNvPr>
          <p:cNvSpPr txBox="1"/>
          <p:nvPr/>
        </p:nvSpPr>
        <p:spPr>
          <a:xfrm>
            <a:off x="654474" y="-308619"/>
            <a:ext cx="34553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9000" dirty="0">
                <a:solidFill>
                  <a:srgbClr val="002060"/>
                </a:solidFill>
                <a:latin typeface="Abadi" panose="020B0604020104020204" pitchFamily="34" charset="0"/>
              </a:rPr>
              <a:t>3</a:t>
            </a:r>
            <a:endParaRPr lang="en-US" sz="190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BDE947C-9134-35EC-E312-C2B499A963B5}"/>
              </a:ext>
            </a:extLst>
          </p:cNvPr>
          <p:cNvSpPr/>
          <p:nvPr/>
        </p:nvSpPr>
        <p:spPr>
          <a:xfrm>
            <a:off x="5916480" y="1145042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Sustainability integrated into operations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BBC1FB8-109B-A14D-9E9F-4BBE6AD8CE9A}"/>
              </a:ext>
            </a:extLst>
          </p:cNvPr>
          <p:cNvSpPr/>
          <p:nvPr/>
        </p:nvSpPr>
        <p:spPr>
          <a:xfrm>
            <a:off x="5916480" y="1989422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Projects of large impact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EC21D79-7FBF-CCFD-0051-A30FC57F21EF}"/>
              </a:ext>
            </a:extLst>
          </p:cNvPr>
          <p:cNvSpPr/>
          <p:nvPr/>
        </p:nvSpPr>
        <p:spPr>
          <a:xfrm>
            <a:off x="5916480" y="2833803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Pilots of scalable projects</a:t>
            </a:r>
          </a:p>
        </p:txBody>
      </p:sp>
    </p:spTree>
    <p:extLst>
      <p:ext uri="{BB962C8B-B14F-4D97-AF65-F5344CB8AC3E}">
        <p14:creationId xmlns:p14="http://schemas.microsoft.com/office/powerpoint/2010/main" val="11244833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>
            <a:extLst>
              <a:ext uri="{FF2B5EF4-FFF2-40B4-BE49-F238E27FC236}">
                <a16:creationId xmlns:a16="http://schemas.microsoft.com/office/drawing/2014/main" id="{DBDE947C-9134-35EC-E312-C2B499A963B5}"/>
              </a:ext>
            </a:extLst>
          </p:cNvPr>
          <p:cNvSpPr/>
          <p:nvPr/>
        </p:nvSpPr>
        <p:spPr>
          <a:xfrm>
            <a:off x="211478" y="215185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Sustainability integrated into operations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540F57-01B9-A931-4721-50CE176EBBEF}"/>
              </a:ext>
            </a:extLst>
          </p:cNvPr>
          <p:cNvSpPr txBox="1">
            <a:spLocks noChangeAspect="1"/>
          </p:cNvSpPr>
          <p:nvPr/>
        </p:nvSpPr>
        <p:spPr>
          <a:xfrm>
            <a:off x="8690614" y="215185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1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GHG Emissions</a:t>
            </a: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Reduction by 28%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6953A5-1A4A-6C5E-DC51-C22C346894BA}"/>
              </a:ext>
            </a:extLst>
          </p:cNvPr>
          <p:cNvSpPr txBox="1">
            <a:spLocks noChangeAspect="1"/>
          </p:cNvSpPr>
          <p:nvPr/>
        </p:nvSpPr>
        <p:spPr>
          <a:xfrm>
            <a:off x="10432522" y="215185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1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Energy Consumption</a:t>
            </a: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Limit raise by 5%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7EE9BCA-268D-4971-F0AA-4211CC10459C}"/>
              </a:ext>
            </a:extLst>
          </p:cNvPr>
          <p:cNvGrpSpPr/>
          <p:nvPr/>
        </p:nvGrpSpPr>
        <p:grpSpPr>
          <a:xfrm>
            <a:off x="11101504" y="881639"/>
            <a:ext cx="988900" cy="988901"/>
            <a:chOff x="2474390" y="5402086"/>
            <a:chExt cx="988900" cy="988901"/>
          </a:xfrm>
        </p:grpSpPr>
        <p:pic>
          <p:nvPicPr>
            <p:cNvPr id="21" name="Graphic 20" descr="Pie chart with solid fill">
              <a:extLst>
                <a:ext uri="{FF2B5EF4-FFF2-40B4-BE49-F238E27FC236}">
                  <a16:creationId xmlns:a16="http://schemas.microsoft.com/office/drawing/2014/main" id="{E08190C9-BE88-7AA3-CA77-FE5EB052C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74390" y="5402086"/>
              <a:ext cx="988900" cy="988901"/>
            </a:xfrm>
            <a:prstGeom prst="rect">
              <a:avLst/>
            </a:prstGeom>
          </p:spPr>
        </p:pic>
        <p:pic>
          <p:nvPicPr>
            <p:cNvPr id="23" name="Graphic 22" descr="Battery charging outline">
              <a:extLst>
                <a:ext uri="{FF2B5EF4-FFF2-40B4-BE49-F238E27FC236}">
                  <a16:creationId xmlns:a16="http://schemas.microsoft.com/office/drawing/2014/main" id="{2163F659-E790-81DC-080B-36C0B5593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09617" y="5589456"/>
              <a:ext cx="316166" cy="316165"/>
            </a:xfrm>
            <a:prstGeom prst="rect">
              <a:avLst/>
            </a:prstGeom>
          </p:spPr>
        </p:pic>
        <p:pic>
          <p:nvPicPr>
            <p:cNvPr id="24" name="Graphic 23" descr="Empty battery with solid fill">
              <a:extLst>
                <a:ext uri="{FF2B5EF4-FFF2-40B4-BE49-F238E27FC236}">
                  <a16:creationId xmlns:a16="http://schemas.microsoft.com/office/drawing/2014/main" id="{5E96ABB6-ADE3-52AF-3761-19EAA944A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772802" y="6045532"/>
              <a:ext cx="236815" cy="236814"/>
            </a:xfrm>
            <a:prstGeom prst="rect">
              <a:avLst/>
            </a:prstGeom>
          </p:spPr>
        </p:pic>
        <p:pic>
          <p:nvPicPr>
            <p:cNvPr id="25" name="Graphic 24" descr="Fuel with solid fill">
              <a:extLst>
                <a:ext uri="{FF2B5EF4-FFF2-40B4-BE49-F238E27FC236}">
                  <a16:creationId xmlns:a16="http://schemas.microsoft.com/office/drawing/2014/main" id="{53756F5C-86FB-7E3D-D0A4-74F3D82F4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flipH="1">
              <a:off x="2570823" y="5783456"/>
              <a:ext cx="358374" cy="358374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4F0E49C-C5A0-1D94-F0CB-823680B8C8E0}"/>
              </a:ext>
            </a:extLst>
          </p:cNvPr>
          <p:cNvGrpSpPr/>
          <p:nvPr/>
        </p:nvGrpSpPr>
        <p:grpSpPr>
          <a:xfrm>
            <a:off x="9434096" y="843287"/>
            <a:ext cx="1102436" cy="951647"/>
            <a:chOff x="694878" y="5340128"/>
            <a:chExt cx="1102436" cy="951647"/>
          </a:xfrm>
        </p:grpSpPr>
        <p:pic>
          <p:nvPicPr>
            <p:cNvPr id="27" name="Graphic 26" descr="Power Plant with solid fill">
              <a:extLst>
                <a:ext uri="{FF2B5EF4-FFF2-40B4-BE49-F238E27FC236}">
                  <a16:creationId xmlns:a16="http://schemas.microsoft.com/office/drawing/2014/main" id="{9634C590-8765-CDB3-0D86-5387BFEAC3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b="41720"/>
            <a:stretch/>
          </p:blipFill>
          <p:spPr>
            <a:xfrm>
              <a:off x="694878" y="5340128"/>
              <a:ext cx="914400" cy="756702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EC4F539-60EA-DD72-2A78-0F8E75D3C195}"/>
                </a:ext>
              </a:extLst>
            </p:cNvPr>
            <p:cNvCxnSpPr/>
            <p:nvPr/>
          </p:nvCxnSpPr>
          <p:spPr>
            <a:xfrm flipV="1">
              <a:off x="786314" y="6208071"/>
              <a:ext cx="723880" cy="0"/>
            </a:xfrm>
            <a:prstGeom prst="line">
              <a:avLst/>
            </a:prstGeom>
            <a:ln w="76200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65845EC-A2BA-C677-832C-D51689CD909E}"/>
                </a:ext>
              </a:extLst>
            </p:cNvPr>
            <p:cNvCxnSpPr/>
            <p:nvPr/>
          </p:nvCxnSpPr>
          <p:spPr>
            <a:xfrm flipV="1">
              <a:off x="771284" y="6291775"/>
              <a:ext cx="723880" cy="0"/>
            </a:xfrm>
            <a:prstGeom prst="line">
              <a:avLst/>
            </a:prstGeom>
            <a:ln w="9525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Graphic 29" descr="Power Plant with solid fill">
              <a:extLst>
                <a:ext uri="{FF2B5EF4-FFF2-40B4-BE49-F238E27FC236}">
                  <a16:creationId xmlns:a16="http://schemas.microsoft.com/office/drawing/2014/main" id="{C080DE2D-F787-E7C7-C616-6A5F78045B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b="64228"/>
            <a:stretch/>
          </p:blipFill>
          <p:spPr>
            <a:xfrm>
              <a:off x="697513" y="5352008"/>
              <a:ext cx="1099801" cy="464457"/>
            </a:xfrm>
            <a:prstGeom prst="rect">
              <a:avLst/>
            </a:prstGeom>
          </p:spPr>
        </p:pic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6BC5CC2-B52A-74B8-CE58-27B9DF692898}"/>
              </a:ext>
            </a:extLst>
          </p:cNvPr>
          <p:cNvSpPr/>
          <p:nvPr/>
        </p:nvSpPr>
        <p:spPr>
          <a:xfrm flipV="1">
            <a:off x="8433139" y="81361"/>
            <a:ext cx="3758861" cy="1194566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  <a:gd name="connsiteX0" fmla="*/ 0 w 12165045"/>
              <a:gd name="connsiteY0" fmla="*/ 1535307 h 2110548"/>
              <a:gd name="connsiteX1" fmla="*/ 747745 w 12165045"/>
              <a:gd name="connsiteY1" fmla="*/ 1551235 h 2110548"/>
              <a:gd name="connsiteX2" fmla="*/ 1712945 w 12165045"/>
              <a:gd name="connsiteY2" fmla="*/ 1970335 h 2110548"/>
              <a:gd name="connsiteX3" fmla="*/ 2792445 w 12165045"/>
              <a:gd name="connsiteY3" fmla="*/ 2110035 h 2110548"/>
              <a:gd name="connsiteX4" fmla="*/ 4379945 w 12165045"/>
              <a:gd name="connsiteY4" fmla="*/ 1932235 h 2110548"/>
              <a:gd name="connsiteX5" fmla="*/ 6399245 w 12165045"/>
              <a:gd name="connsiteY5" fmla="*/ 1284535 h 2110548"/>
              <a:gd name="connsiteX6" fmla="*/ 8355045 w 12165045"/>
              <a:gd name="connsiteY6" fmla="*/ 535235 h 2110548"/>
              <a:gd name="connsiteX7" fmla="*/ 9752045 w 12165045"/>
              <a:gd name="connsiteY7" fmla="*/ 128835 h 2110548"/>
              <a:gd name="connsiteX8" fmla="*/ 10907745 w 12165045"/>
              <a:gd name="connsiteY8" fmla="*/ 1835 h 2110548"/>
              <a:gd name="connsiteX9" fmla="*/ 12165045 w 12165045"/>
              <a:gd name="connsiteY9" fmla="*/ 65335 h 2110548"/>
              <a:gd name="connsiteX0" fmla="*/ 0 w 12165045"/>
              <a:gd name="connsiteY0" fmla="*/ 1535307 h 2110339"/>
              <a:gd name="connsiteX1" fmla="*/ 710349 w 12165045"/>
              <a:gd name="connsiteY1" fmla="*/ 1801711 h 2110339"/>
              <a:gd name="connsiteX2" fmla="*/ 1712945 w 12165045"/>
              <a:gd name="connsiteY2" fmla="*/ 1970335 h 2110339"/>
              <a:gd name="connsiteX3" fmla="*/ 2792445 w 12165045"/>
              <a:gd name="connsiteY3" fmla="*/ 2110035 h 2110339"/>
              <a:gd name="connsiteX4" fmla="*/ 4379945 w 12165045"/>
              <a:gd name="connsiteY4" fmla="*/ 1932235 h 2110339"/>
              <a:gd name="connsiteX5" fmla="*/ 6399245 w 12165045"/>
              <a:gd name="connsiteY5" fmla="*/ 1284535 h 2110339"/>
              <a:gd name="connsiteX6" fmla="*/ 8355045 w 12165045"/>
              <a:gd name="connsiteY6" fmla="*/ 535235 h 2110339"/>
              <a:gd name="connsiteX7" fmla="*/ 9752045 w 12165045"/>
              <a:gd name="connsiteY7" fmla="*/ 128835 h 2110339"/>
              <a:gd name="connsiteX8" fmla="*/ 10907745 w 12165045"/>
              <a:gd name="connsiteY8" fmla="*/ 1835 h 2110339"/>
              <a:gd name="connsiteX9" fmla="*/ 12165045 w 12165045"/>
              <a:gd name="connsiteY9" fmla="*/ 65335 h 2110339"/>
              <a:gd name="connsiteX0" fmla="*/ 0 w 12239838"/>
              <a:gd name="connsiteY0" fmla="*/ 1614624 h 2110339"/>
              <a:gd name="connsiteX1" fmla="*/ 785142 w 12239838"/>
              <a:gd name="connsiteY1" fmla="*/ 1801711 h 2110339"/>
              <a:gd name="connsiteX2" fmla="*/ 1787738 w 12239838"/>
              <a:gd name="connsiteY2" fmla="*/ 1970335 h 2110339"/>
              <a:gd name="connsiteX3" fmla="*/ 2867238 w 12239838"/>
              <a:gd name="connsiteY3" fmla="*/ 2110035 h 2110339"/>
              <a:gd name="connsiteX4" fmla="*/ 4454738 w 12239838"/>
              <a:gd name="connsiteY4" fmla="*/ 1932235 h 2110339"/>
              <a:gd name="connsiteX5" fmla="*/ 6474038 w 12239838"/>
              <a:gd name="connsiteY5" fmla="*/ 1284535 h 2110339"/>
              <a:gd name="connsiteX6" fmla="*/ 8429838 w 12239838"/>
              <a:gd name="connsiteY6" fmla="*/ 535235 h 2110339"/>
              <a:gd name="connsiteX7" fmla="*/ 9826838 w 12239838"/>
              <a:gd name="connsiteY7" fmla="*/ 128835 h 2110339"/>
              <a:gd name="connsiteX8" fmla="*/ 10982538 w 12239838"/>
              <a:gd name="connsiteY8" fmla="*/ 1835 h 2110339"/>
              <a:gd name="connsiteX9" fmla="*/ 12239838 w 12239838"/>
              <a:gd name="connsiteY9" fmla="*/ 65335 h 2110339"/>
              <a:gd name="connsiteX0" fmla="*/ 0 w 12239838"/>
              <a:gd name="connsiteY0" fmla="*/ 1614624 h 2110339"/>
              <a:gd name="connsiteX1" fmla="*/ 785142 w 12239838"/>
              <a:gd name="connsiteY1" fmla="*/ 1801711 h 2110339"/>
              <a:gd name="connsiteX2" fmla="*/ 1787738 w 12239838"/>
              <a:gd name="connsiteY2" fmla="*/ 1970335 h 2110339"/>
              <a:gd name="connsiteX3" fmla="*/ 2867238 w 12239838"/>
              <a:gd name="connsiteY3" fmla="*/ 2110035 h 2110339"/>
              <a:gd name="connsiteX4" fmla="*/ 4454738 w 12239838"/>
              <a:gd name="connsiteY4" fmla="*/ 1932235 h 2110339"/>
              <a:gd name="connsiteX5" fmla="*/ 6474038 w 12239838"/>
              <a:gd name="connsiteY5" fmla="*/ 1284535 h 2110339"/>
              <a:gd name="connsiteX6" fmla="*/ 8429838 w 12239838"/>
              <a:gd name="connsiteY6" fmla="*/ 535235 h 2110339"/>
              <a:gd name="connsiteX7" fmla="*/ 9826838 w 12239838"/>
              <a:gd name="connsiteY7" fmla="*/ 128835 h 2110339"/>
              <a:gd name="connsiteX8" fmla="*/ 10982538 w 12239838"/>
              <a:gd name="connsiteY8" fmla="*/ 1835 h 2110339"/>
              <a:gd name="connsiteX9" fmla="*/ 12239838 w 12239838"/>
              <a:gd name="connsiteY9" fmla="*/ 65335 h 2110339"/>
              <a:gd name="connsiteX0" fmla="*/ 0 w 12239838"/>
              <a:gd name="connsiteY0" fmla="*/ 1614624 h 2113300"/>
              <a:gd name="connsiteX1" fmla="*/ 785142 w 12239838"/>
              <a:gd name="connsiteY1" fmla="*/ 1801711 h 2113300"/>
              <a:gd name="connsiteX2" fmla="*/ 1772779 w 12239838"/>
              <a:gd name="connsiteY2" fmla="*/ 2028779 h 2113300"/>
              <a:gd name="connsiteX3" fmla="*/ 2867238 w 12239838"/>
              <a:gd name="connsiteY3" fmla="*/ 2110035 h 2113300"/>
              <a:gd name="connsiteX4" fmla="*/ 4454738 w 12239838"/>
              <a:gd name="connsiteY4" fmla="*/ 1932235 h 2113300"/>
              <a:gd name="connsiteX5" fmla="*/ 6474038 w 12239838"/>
              <a:gd name="connsiteY5" fmla="*/ 1284535 h 2113300"/>
              <a:gd name="connsiteX6" fmla="*/ 8429838 w 12239838"/>
              <a:gd name="connsiteY6" fmla="*/ 535235 h 2113300"/>
              <a:gd name="connsiteX7" fmla="*/ 9826838 w 12239838"/>
              <a:gd name="connsiteY7" fmla="*/ 128835 h 2113300"/>
              <a:gd name="connsiteX8" fmla="*/ 10982538 w 12239838"/>
              <a:gd name="connsiteY8" fmla="*/ 1835 h 2113300"/>
              <a:gd name="connsiteX9" fmla="*/ 12239838 w 12239838"/>
              <a:gd name="connsiteY9" fmla="*/ 65335 h 2113300"/>
              <a:gd name="connsiteX0" fmla="*/ 0 w 12239838"/>
              <a:gd name="connsiteY0" fmla="*/ 1614624 h 2112674"/>
              <a:gd name="connsiteX1" fmla="*/ 927247 w 12239838"/>
              <a:gd name="connsiteY1" fmla="*/ 1893552 h 2112674"/>
              <a:gd name="connsiteX2" fmla="*/ 1772779 w 12239838"/>
              <a:gd name="connsiteY2" fmla="*/ 2028779 h 2112674"/>
              <a:gd name="connsiteX3" fmla="*/ 2867238 w 12239838"/>
              <a:gd name="connsiteY3" fmla="*/ 2110035 h 2112674"/>
              <a:gd name="connsiteX4" fmla="*/ 4454738 w 12239838"/>
              <a:gd name="connsiteY4" fmla="*/ 1932235 h 2112674"/>
              <a:gd name="connsiteX5" fmla="*/ 6474038 w 12239838"/>
              <a:gd name="connsiteY5" fmla="*/ 1284535 h 2112674"/>
              <a:gd name="connsiteX6" fmla="*/ 8429838 w 12239838"/>
              <a:gd name="connsiteY6" fmla="*/ 535235 h 2112674"/>
              <a:gd name="connsiteX7" fmla="*/ 9826838 w 12239838"/>
              <a:gd name="connsiteY7" fmla="*/ 128835 h 2112674"/>
              <a:gd name="connsiteX8" fmla="*/ 10982538 w 12239838"/>
              <a:gd name="connsiteY8" fmla="*/ 1835 h 2112674"/>
              <a:gd name="connsiteX9" fmla="*/ 12239838 w 12239838"/>
              <a:gd name="connsiteY9" fmla="*/ 65335 h 2112674"/>
              <a:gd name="connsiteX0" fmla="*/ 0 w 11806048"/>
              <a:gd name="connsiteY0" fmla="*/ 1789956 h 2112674"/>
              <a:gd name="connsiteX1" fmla="*/ 493457 w 11806048"/>
              <a:gd name="connsiteY1" fmla="*/ 1893552 h 2112674"/>
              <a:gd name="connsiteX2" fmla="*/ 1338989 w 11806048"/>
              <a:gd name="connsiteY2" fmla="*/ 2028779 h 2112674"/>
              <a:gd name="connsiteX3" fmla="*/ 2433448 w 11806048"/>
              <a:gd name="connsiteY3" fmla="*/ 2110035 h 2112674"/>
              <a:gd name="connsiteX4" fmla="*/ 4020948 w 11806048"/>
              <a:gd name="connsiteY4" fmla="*/ 1932235 h 2112674"/>
              <a:gd name="connsiteX5" fmla="*/ 6040248 w 11806048"/>
              <a:gd name="connsiteY5" fmla="*/ 1284535 h 2112674"/>
              <a:gd name="connsiteX6" fmla="*/ 7996048 w 11806048"/>
              <a:gd name="connsiteY6" fmla="*/ 535235 h 2112674"/>
              <a:gd name="connsiteX7" fmla="*/ 9393048 w 11806048"/>
              <a:gd name="connsiteY7" fmla="*/ 128835 h 2112674"/>
              <a:gd name="connsiteX8" fmla="*/ 10548748 w 11806048"/>
              <a:gd name="connsiteY8" fmla="*/ 1835 h 2112674"/>
              <a:gd name="connsiteX9" fmla="*/ 11806048 w 11806048"/>
              <a:gd name="connsiteY9" fmla="*/ 65335 h 2112674"/>
              <a:gd name="connsiteX0" fmla="*/ 0 w 11806048"/>
              <a:gd name="connsiteY0" fmla="*/ 1789956 h 2112401"/>
              <a:gd name="connsiteX1" fmla="*/ 680435 w 11806048"/>
              <a:gd name="connsiteY1" fmla="*/ 1947821 h 2112401"/>
              <a:gd name="connsiteX2" fmla="*/ 1338989 w 11806048"/>
              <a:gd name="connsiteY2" fmla="*/ 2028779 h 2112401"/>
              <a:gd name="connsiteX3" fmla="*/ 2433448 w 11806048"/>
              <a:gd name="connsiteY3" fmla="*/ 2110035 h 2112401"/>
              <a:gd name="connsiteX4" fmla="*/ 4020948 w 11806048"/>
              <a:gd name="connsiteY4" fmla="*/ 1932235 h 2112401"/>
              <a:gd name="connsiteX5" fmla="*/ 6040248 w 11806048"/>
              <a:gd name="connsiteY5" fmla="*/ 1284535 h 2112401"/>
              <a:gd name="connsiteX6" fmla="*/ 7996048 w 11806048"/>
              <a:gd name="connsiteY6" fmla="*/ 535235 h 2112401"/>
              <a:gd name="connsiteX7" fmla="*/ 9393048 w 11806048"/>
              <a:gd name="connsiteY7" fmla="*/ 128835 h 2112401"/>
              <a:gd name="connsiteX8" fmla="*/ 10548748 w 11806048"/>
              <a:gd name="connsiteY8" fmla="*/ 1835 h 2112401"/>
              <a:gd name="connsiteX9" fmla="*/ 11806048 w 11806048"/>
              <a:gd name="connsiteY9" fmla="*/ 65335 h 2112401"/>
              <a:gd name="connsiteX0" fmla="*/ 0 w 11806048"/>
              <a:gd name="connsiteY0" fmla="*/ 1789956 h 2113823"/>
              <a:gd name="connsiteX1" fmla="*/ 680435 w 11806048"/>
              <a:gd name="connsiteY1" fmla="*/ 1947821 h 2113823"/>
              <a:gd name="connsiteX2" fmla="*/ 1361427 w 11806048"/>
              <a:gd name="connsiteY2" fmla="*/ 2045478 h 2113823"/>
              <a:gd name="connsiteX3" fmla="*/ 2433448 w 11806048"/>
              <a:gd name="connsiteY3" fmla="*/ 2110035 h 2113823"/>
              <a:gd name="connsiteX4" fmla="*/ 4020948 w 11806048"/>
              <a:gd name="connsiteY4" fmla="*/ 1932235 h 2113823"/>
              <a:gd name="connsiteX5" fmla="*/ 6040248 w 11806048"/>
              <a:gd name="connsiteY5" fmla="*/ 1284535 h 2113823"/>
              <a:gd name="connsiteX6" fmla="*/ 7996048 w 11806048"/>
              <a:gd name="connsiteY6" fmla="*/ 535235 h 2113823"/>
              <a:gd name="connsiteX7" fmla="*/ 9393048 w 11806048"/>
              <a:gd name="connsiteY7" fmla="*/ 128835 h 2113823"/>
              <a:gd name="connsiteX8" fmla="*/ 10548748 w 11806048"/>
              <a:gd name="connsiteY8" fmla="*/ 1835 h 2113823"/>
              <a:gd name="connsiteX9" fmla="*/ 11806048 w 11806048"/>
              <a:gd name="connsiteY9" fmla="*/ 65335 h 2113823"/>
              <a:gd name="connsiteX0" fmla="*/ 0 w 11806048"/>
              <a:gd name="connsiteY0" fmla="*/ 1789956 h 2098035"/>
              <a:gd name="connsiteX1" fmla="*/ 680435 w 11806048"/>
              <a:gd name="connsiteY1" fmla="*/ 1947821 h 2098035"/>
              <a:gd name="connsiteX2" fmla="*/ 1361427 w 11806048"/>
              <a:gd name="connsiteY2" fmla="*/ 2045478 h 2098035"/>
              <a:gd name="connsiteX3" fmla="*/ 2396051 w 11806048"/>
              <a:gd name="connsiteY3" fmla="*/ 2093336 h 2098035"/>
              <a:gd name="connsiteX4" fmla="*/ 4020948 w 11806048"/>
              <a:gd name="connsiteY4" fmla="*/ 1932235 h 2098035"/>
              <a:gd name="connsiteX5" fmla="*/ 6040248 w 11806048"/>
              <a:gd name="connsiteY5" fmla="*/ 1284535 h 2098035"/>
              <a:gd name="connsiteX6" fmla="*/ 7996048 w 11806048"/>
              <a:gd name="connsiteY6" fmla="*/ 535235 h 2098035"/>
              <a:gd name="connsiteX7" fmla="*/ 9393048 w 11806048"/>
              <a:gd name="connsiteY7" fmla="*/ 128835 h 2098035"/>
              <a:gd name="connsiteX8" fmla="*/ 10548748 w 11806048"/>
              <a:gd name="connsiteY8" fmla="*/ 1835 h 2098035"/>
              <a:gd name="connsiteX9" fmla="*/ 11806048 w 11806048"/>
              <a:gd name="connsiteY9" fmla="*/ 65335 h 2098035"/>
              <a:gd name="connsiteX0" fmla="*/ 0 w 11806048"/>
              <a:gd name="connsiteY0" fmla="*/ 1789956 h 2094199"/>
              <a:gd name="connsiteX1" fmla="*/ 680435 w 11806048"/>
              <a:gd name="connsiteY1" fmla="*/ 1947821 h 2094199"/>
              <a:gd name="connsiteX2" fmla="*/ 1361427 w 11806048"/>
              <a:gd name="connsiteY2" fmla="*/ 2045478 h 2094199"/>
              <a:gd name="connsiteX3" fmla="*/ 2396051 w 11806048"/>
              <a:gd name="connsiteY3" fmla="*/ 2093336 h 2094199"/>
              <a:gd name="connsiteX4" fmla="*/ 4020948 w 11806048"/>
              <a:gd name="connsiteY4" fmla="*/ 1932235 h 2094199"/>
              <a:gd name="connsiteX5" fmla="*/ 6040248 w 11806048"/>
              <a:gd name="connsiteY5" fmla="*/ 1284535 h 2094199"/>
              <a:gd name="connsiteX6" fmla="*/ 7996048 w 11806048"/>
              <a:gd name="connsiteY6" fmla="*/ 535235 h 2094199"/>
              <a:gd name="connsiteX7" fmla="*/ 9393048 w 11806048"/>
              <a:gd name="connsiteY7" fmla="*/ 128835 h 2094199"/>
              <a:gd name="connsiteX8" fmla="*/ 10548748 w 11806048"/>
              <a:gd name="connsiteY8" fmla="*/ 1835 h 2094199"/>
              <a:gd name="connsiteX9" fmla="*/ 11806048 w 11806048"/>
              <a:gd name="connsiteY9" fmla="*/ 65335 h 209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06048" h="2094199">
                <a:moveTo>
                  <a:pt x="0" y="1789956"/>
                </a:moveTo>
                <a:cubicBezTo>
                  <a:pt x="649335" y="1953349"/>
                  <a:pt x="453531" y="1905234"/>
                  <a:pt x="680435" y="1947821"/>
                </a:cubicBezTo>
                <a:cubicBezTo>
                  <a:pt x="907339" y="1990408"/>
                  <a:pt x="1075491" y="2021226"/>
                  <a:pt x="1361427" y="2045478"/>
                </a:cubicBezTo>
                <a:cubicBezTo>
                  <a:pt x="1647363" y="2069730"/>
                  <a:pt x="1937837" y="2099686"/>
                  <a:pt x="2396051" y="2093336"/>
                </a:cubicBezTo>
                <a:cubicBezTo>
                  <a:pt x="2854265" y="2086986"/>
                  <a:pt x="3413582" y="2067035"/>
                  <a:pt x="4020948" y="1932235"/>
                </a:cubicBezTo>
                <a:cubicBezTo>
                  <a:pt x="4628314" y="1797435"/>
                  <a:pt x="5377731" y="1517368"/>
                  <a:pt x="6040248" y="1284535"/>
                </a:cubicBezTo>
                <a:cubicBezTo>
                  <a:pt x="6702765" y="1051702"/>
                  <a:pt x="7437248" y="727852"/>
                  <a:pt x="7996048" y="535235"/>
                </a:cubicBezTo>
                <a:cubicBezTo>
                  <a:pt x="8554848" y="342618"/>
                  <a:pt x="8967598" y="217735"/>
                  <a:pt x="9393048" y="128835"/>
                </a:cubicBezTo>
                <a:cubicBezTo>
                  <a:pt x="9818498" y="39935"/>
                  <a:pt x="10146581" y="12418"/>
                  <a:pt x="10548748" y="1835"/>
                </a:cubicBezTo>
                <a:cubicBezTo>
                  <a:pt x="10950915" y="-8748"/>
                  <a:pt x="11378481" y="28293"/>
                  <a:pt x="11806048" y="65335"/>
                </a:cubicBezTo>
              </a:path>
            </a:pathLst>
          </a:custGeom>
          <a:noFill/>
          <a:ln>
            <a:solidFill>
              <a:srgbClr val="4BAC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A picture containing text, sky, outdoor, scene&#10;&#10;Description automatically generated">
            <a:extLst>
              <a:ext uri="{FF2B5EF4-FFF2-40B4-BE49-F238E27FC236}">
                <a16:creationId xmlns:a16="http://schemas.microsoft.com/office/drawing/2014/main" id="{92DEC055-4C2F-6C62-ED52-DA6E0379A54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6525"/>
                    </a14:imgEffect>
                    <a14:imgEffect>
                      <a14:saturation sat="91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26" t="19715" b="15977"/>
          <a:stretch/>
        </p:blipFill>
        <p:spPr>
          <a:xfrm>
            <a:off x="0" y="1907386"/>
            <a:ext cx="12203864" cy="2728624"/>
          </a:xfrm>
          <a:prstGeom prst="rect">
            <a:avLst/>
          </a:prstGeom>
        </p:spPr>
      </p:pic>
      <p:pic>
        <p:nvPicPr>
          <p:cNvPr id="51" name="Picture 5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12FDC1F-4D72-1BCA-511A-B842A96474E5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 t="31099" b="26686"/>
          <a:stretch/>
        </p:blipFill>
        <p:spPr>
          <a:xfrm>
            <a:off x="-1" y="4847931"/>
            <a:ext cx="12191997" cy="2008448"/>
          </a:xfrm>
          <a:prstGeom prst="rect">
            <a:avLst/>
          </a:prstGeom>
        </p:spPr>
      </p:pic>
      <p:sp>
        <p:nvSpPr>
          <p:cNvPr id="52" name="Content Placeholder 6">
            <a:extLst>
              <a:ext uri="{FF2B5EF4-FFF2-40B4-BE49-F238E27FC236}">
                <a16:creationId xmlns:a16="http://schemas.microsoft.com/office/drawing/2014/main" id="{99B16670-BE73-4F89-37E1-F52084CEE6DF}"/>
              </a:ext>
            </a:extLst>
          </p:cNvPr>
          <p:cNvSpPr txBox="1">
            <a:spLocks noChangeAspect="1"/>
          </p:cNvSpPr>
          <p:nvPr/>
        </p:nvSpPr>
        <p:spPr>
          <a:xfrm>
            <a:off x="4101412" y="5704547"/>
            <a:ext cx="8096518" cy="938268"/>
          </a:xfrm>
          <a:prstGeom prst="rect">
            <a:avLst/>
          </a:prstGeom>
          <a:solidFill>
            <a:srgbClr val="73A6DB">
              <a:alpha val="48000"/>
            </a:srgbClr>
          </a:solidFill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Target:</a:t>
            </a:r>
            <a:r>
              <a:rPr lang="en-GB" sz="1600" dirty="0">
                <a:solidFill>
                  <a:srgbClr val="CC3399"/>
                </a:solidFill>
                <a:latin typeface="+mj-lt"/>
              </a:rPr>
              <a:t> </a:t>
            </a:r>
            <a:r>
              <a:rPr lang="en-GB" b="1" dirty="0">
                <a:solidFill>
                  <a:srgbClr val="45F32D"/>
                </a:solidFill>
                <a:latin typeface="Arial Black" panose="020B0A04020102020204" pitchFamily="34" charset="0"/>
              </a:rPr>
              <a:t>5%</a:t>
            </a:r>
            <a:r>
              <a:rPr lang="en-GB" sz="2400" dirty="0">
                <a:solidFill>
                  <a:srgbClr val="45F32D"/>
                </a:solidFill>
                <a:latin typeface="+mj-lt"/>
              </a:rPr>
              <a:t> </a:t>
            </a:r>
            <a:r>
              <a:rPr lang="en-GB" sz="1600" dirty="0">
                <a:solidFill>
                  <a:schemeClr val="bg1"/>
                </a:solidFill>
                <a:latin typeface="+mj-lt"/>
              </a:rPr>
              <a:t>reduction of electricity &amp; gas consumption on campus operations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Actions: optimization of district heating, reduced public lighting, accelerated replacement to LED  lighting, sleep-mode for unoccupied infrastructures…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278A38B-CE36-49A0-7339-CAD146363CE5}"/>
              </a:ext>
            </a:extLst>
          </p:cNvPr>
          <p:cNvSpPr txBox="1"/>
          <p:nvPr/>
        </p:nvSpPr>
        <p:spPr>
          <a:xfrm>
            <a:off x="4107345" y="5102082"/>
            <a:ext cx="8096519" cy="461665"/>
          </a:xfrm>
          <a:prstGeom prst="rect">
            <a:avLst/>
          </a:prstGeom>
          <a:solidFill>
            <a:srgbClr val="347FCA">
              <a:alpha val="47843"/>
            </a:srgb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latin typeface="+mj-lt"/>
              </a:rPr>
              <a:t>Energy saving on Campus</a:t>
            </a:r>
          </a:p>
        </p:txBody>
      </p:sp>
      <p:sp>
        <p:nvSpPr>
          <p:cNvPr id="54" name="Content Placeholder 5">
            <a:extLst>
              <a:ext uri="{FF2B5EF4-FFF2-40B4-BE49-F238E27FC236}">
                <a16:creationId xmlns:a16="http://schemas.microsoft.com/office/drawing/2014/main" id="{A5E6840A-2782-6B35-910A-0FDFF8621D9B}"/>
              </a:ext>
            </a:extLst>
          </p:cNvPr>
          <p:cNvSpPr>
            <a:spLocks noGrp="1" noChangeAspect="1"/>
          </p:cNvSpPr>
          <p:nvPr>
            <p:ph sz="half" idx="1"/>
          </p:nvPr>
        </p:nvSpPr>
        <p:spPr>
          <a:xfrm>
            <a:off x="-2" y="3275945"/>
            <a:ext cx="7508384" cy="1254491"/>
          </a:xfrm>
          <a:solidFill>
            <a:srgbClr val="8EA2C3">
              <a:alpha val="76000"/>
            </a:srgb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45F32D"/>
                </a:solidFill>
                <a:latin typeface="Arial Black" panose="020B0A04020102020204" pitchFamily="34" charset="0"/>
              </a:rPr>
              <a:t>40%</a:t>
            </a:r>
            <a:r>
              <a:rPr lang="en-GB" b="1" dirty="0">
                <a:solidFill>
                  <a:srgbClr val="45F32D"/>
                </a:solidFill>
                <a:latin typeface="+mj-lt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invested into environmental actions: </a:t>
            </a:r>
          </a:p>
          <a:p>
            <a:pPr>
              <a:spcBef>
                <a:spcPts val="400"/>
              </a:spcBef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Global renovation of 2 buildings/y with energy efficiency improvement &gt;60%</a:t>
            </a:r>
          </a:p>
          <a:p>
            <a:pPr>
              <a:spcBef>
                <a:spcPts val="400"/>
              </a:spcBef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Building envelope actions: roofs, windows, facades</a:t>
            </a:r>
          </a:p>
          <a:p>
            <a:pPr>
              <a:spcBef>
                <a:spcPts val="400"/>
              </a:spcBef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Change of indoor and public lighting, HVAC systems, automation, monitoring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738F40-F33A-5B88-E216-0FB495CA3CB5}"/>
              </a:ext>
            </a:extLst>
          </p:cNvPr>
          <p:cNvSpPr txBox="1"/>
          <p:nvPr/>
        </p:nvSpPr>
        <p:spPr>
          <a:xfrm>
            <a:off x="-11864" y="1930457"/>
            <a:ext cx="7508383" cy="1200329"/>
          </a:xfrm>
          <a:prstGeom prst="rect">
            <a:avLst/>
          </a:prstGeom>
          <a:solidFill>
            <a:srgbClr val="5E7BAA">
              <a:alpha val="75686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sz="2400" dirty="0"/>
              <a:t>Site Consolidation programme</a:t>
            </a:r>
          </a:p>
          <a:p>
            <a:r>
              <a:rPr lang="en-GB" sz="1600" b="0" dirty="0"/>
              <a:t>The mission is to plan capital investments and carry out, in a rolling time window of 10 years, the pre-emptive repairs and improvement of infrastructures assets that are essential for CERN’s scientific programme</a:t>
            </a:r>
            <a:endParaRPr lang="en-CH" sz="1600" b="0" dirty="0"/>
          </a:p>
        </p:txBody>
      </p:sp>
    </p:spTree>
    <p:extLst>
      <p:ext uri="{BB962C8B-B14F-4D97-AF65-F5344CB8AC3E}">
        <p14:creationId xmlns:p14="http://schemas.microsoft.com/office/powerpoint/2010/main" val="6071512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6" descr="Green color antenna white bee Free Photo">
            <a:extLst>
              <a:ext uri="{FF2B5EF4-FFF2-40B4-BE49-F238E27FC236}">
                <a16:creationId xmlns:a16="http://schemas.microsoft.com/office/drawing/2014/main" id="{1E0783AA-7F4B-1F00-C33A-90B3320440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539" b="32812"/>
          <a:stretch/>
        </p:blipFill>
        <p:spPr bwMode="auto">
          <a:xfrm>
            <a:off x="0" y="2178652"/>
            <a:ext cx="12206363" cy="2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 descr="A picture containing tiled, bathroom&#10;&#10;Description automatically generated">
            <a:extLst>
              <a:ext uri="{FF2B5EF4-FFF2-40B4-BE49-F238E27FC236}">
                <a16:creationId xmlns:a16="http://schemas.microsoft.com/office/drawing/2014/main" id="{EDEB5DA6-6DEB-2A91-22C2-C35146056D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" t="14408" r="350" b="15402"/>
          <a:stretch/>
        </p:blipFill>
        <p:spPr>
          <a:xfrm>
            <a:off x="0" y="4468016"/>
            <a:ext cx="12206363" cy="2398582"/>
          </a:xfrm>
          <a:prstGeom prst="rect">
            <a:avLst/>
          </a:prstGeom>
          <a:ln>
            <a:noFill/>
          </a:ln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id="{DBDE947C-9134-35EC-E312-C2B499A963B5}"/>
              </a:ext>
            </a:extLst>
          </p:cNvPr>
          <p:cNvSpPr/>
          <p:nvPr/>
        </p:nvSpPr>
        <p:spPr>
          <a:xfrm>
            <a:off x="211478" y="215185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Sustainability integrated into operations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518985-CA49-FBAC-11A5-E2C43882E50E}"/>
              </a:ext>
            </a:extLst>
          </p:cNvPr>
          <p:cNvSpPr txBox="1">
            <a:spLocks noChangeAspect="1"/>
          </p:cNvSpPr>
          <p:nvPr/>
        </p:nvSpPr>
        <p:spPr>
          <a:xfrm>
            <a:off x="10432522" y="755181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1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Biodiversity</a:t>
            </a:r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Protect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1077F97-DAEA-A304-762B-4E332084C11E}"/>
              </a:ext>
            </a:extLst>
          </p:cNvPr>
          <p:cNvGrpSpPr/>
          <p:nvPr/>
        </p:nvGrpSpPr>
        <p:grpSpPr>
          <a:xfrm>
            <a:off x="11192471" y="0"/>
            <a:ext cx="998694" cy="914400"/>
            <a:chOff x="11274898" y="3980451"/>
            <a:chExt cx="998694" cy="914400"/>
          </a:xfrm>
        </p:grpSpPr>
        <p:pic>
          <p:nvPicPr>
            <p:cNvPr id="60" name="Graphic 59" descr="Deciduous tree with solid fill">
              <a:extLst>
                <a:ext uri="{FF2B5EF4-FFF2-40B4-BE49-F238E27FC236}">
                  <a16:creationId xmlns:a16="http://schemas.microsoft.com/office/drawing/2014/main" id="{0CA4CBB6-1C91-59B9-4244-E24972058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274898" y="4241793"/>
              <a:ext cx="584724" cy="584724"/>
            </a:xfrm>
            <a:prstGeom prst="rect">
              <a:avLst/>
            </a:prstGeom>
          </p:spPr>
        </p:pic>
        <p:pic>
          <p:nvPicPr>
            <p:cNvPr id="61" name="Graphic 60" descr="Deciduous tree with solid fill">
              <a:extLst>
                <a:ext uri="{FF2B5EF4-FFF2-40B4-BE49-F238E27FC236}">
                  <a16:creationId xmlns:a16="http://schemas.microsoft.com/office/drawing/2014/main" id="{52F67BD2-C2BD-E4D4-F530-A37EDF023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1359192" y="3980451"/>
              <a:ext cx="914400" cy="914400"/>
            </a:xfrm>
            <a:prstGeom prst="rect">
              <a:avLst/>
            </a:prstGeom>
          </p:spPr>
        </p:pic>
      </p:grp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B4C9259-BFE9-4F5F-B79B-0BE7E3D3C139}"/>
              </a:ext>
            </a:extLst>
          </p:cNvPr>
          <p:cNvSpPr/>
          <p:nvPr/>
        </p:nvSpPr>
        <p:spPr>
          <a:xfrm>
            <a:off x="9245600" y="423033"/>
            <a:ext cx="2946400" cy="914401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7400" h="2110548">
                <a:moveTo>
                  <a:pt x="0" y="1005135"/>
                </a:moveTo>
                <a:cubicBezTo>
                  <a:pt x="252941" y="1197751"/>
                  <a:pt x="505883" y="1390368"/>
                  <a:pt x="800100" y="1551235"/>
                </a:cubicBezTo>
                <a:cubicBezTo>
                  <a:pt x="1094317" y="1712102"/>
                  <a:pt x="1424517" y="1877202"/>
                  <a:pt x="1765300" y="1970335"/>
                </a:cubicBezTo>
                <a:cubicBezTo>
                  <a:pt x="2106083" y="2063468"/>
                  <a:pt x="2400300" y="2116385"/>
                  <a:pt x="2844800" y="2110035"/>
                </a:cubicBezTo>
                <a:cubicBezTo>
                  <a:pt x="3289300" y="2103685"/>
                  <a:pt x="3831167" y="2069818"/>
                  <a:pt x="4432300" y="1932235"/>
                </a:cubicBezTo>
                <a:cubicBezTo>
                  <a:pt x="5033433" y="1794652"/>
                  <a:pt x="5789083" y="1517368"/>
                  <a:pt x="6451600" y="1284535"/>
                </a:cubicBezTo>
                <a:cubicBezTo>
                  <a:pt x="7114117" y="1051702"/>
                  <a:pt x="7848600" y="727852"/>
                  <a:pt x="8407400" y="535235"/>
                </a:cubicBezTo>
                <a:cubicBezTo>
                  <a:pt x="8966200" y="342618"/>
                  <a:pt x="9378950" y="217735"/>
                  <a:pt x="9804400" y="128835"/>
                </a:cubicBezTo>
                <a:cubicBezTo>
                  <a:pt x="10229850" y="39935"/>
                  <a:pt x="10557933" y="12418"/>
                  <a:pt x="10960100" y="1835"/>
                </a:cubicBezTo>
                <a:cubicBezTo>
                  <a:pt x="11362267" y="-8748"/>
                  <a:pt x="11789833" y="28293"/>
                  <a:pt x="12217400" y="65335"/>
                </a:cubicBezTo>
              </a:path>
            </a:pathLst>
          </a:custGeom>
          <a:noFill/>
          <a:ln>
            <a:solidFill>
              <a:srgbClr val="4BAC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ontent Placeholder 6">
            <a:extLst>
              <a:ext uri="{FF2B5EF4-FFF2-40B4-BE49-F238E27FC236}">
                <a16:creationId xmlns:a16="http://schemas.microsoft.com/office/drawing/2014/main" id="{A1E61DA6-8ABF-C0FA-8C8D-046068318E4F}"/>
              </a:ext>
            </a:extLst>
          </p:cNvPr>
          <p:cNvSpPr txBox="1">
            <a:spLocks noChangeAspect="1"/>
          </p:cNvSpPr>
          <p:nvPr/>
        </p:nvSpPr>
        <p:spPr>
          <a:xfrm>
            <a:off x="4632000" y="5414338"/>
            <a:ext cx="7560000" cy="1376961"/>
          </a:xfrm>
          <a:prstGeom prst="rect">
            <a:avLst/>
          </a:prstGeom>
          <a:solidFill>
            <a:srgbClr val="91AAB9">
              <a:alpha val="69804"/>
            </a:srgbClr>
          </a:solidFill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Ozone water treatment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The cleaning process begins with the creation of ozone in a generator which is then injected into water, and immediately starts oxidizing and eliminating contaminants, such as bacteria and rust.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+mj-lt"/>
              </a:rPr>
              <a:t>Piloted in Prévessin, moving to Meyrin at the end of 2022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BE1CC6D-2A65-EF4D-9E25-8ABF9F3D3D24}"/>
              </a:ext>
            </a:extLst>
          </p:cNvPr>
          <p:cNvSpPr txBox="1"/>
          <p:nvPr/>
        </p:nvSpPr>
        <p:spPr>
          <a:xfrm>
            <a:off x="4631165" y="4710345"/>
            <a:ext cx="7560000" cy="461665"/>
          </a:xfrm>
          <a:prstGeom prst="rect">
            <a:avLst/>
          </a:prstGeom>
          <a:solidFill>
            <a:srgbClr val="7E9CAE">
              <a:alpha val="70000"/>
            </a:srgb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latin typeface="+mj-lt"/>
              </a:rPr>
              <a:t>Chemical-free cleaning</a:t>
            </a:r>
          </a:p>
        </p:txBody>
      </p:sp>
      <p:sp>
        <p:nvSpPr>
          <p:cNvPr id="78" name="Content Placeholder 5">
            <a:extLst>
              <a:ext uri="{FF2B5EF4-FFF2-40B4-BE49-F238E27FC236}">
                <a16:creationId xmlns:a16="http://schemas.microsoft.com/office/drawing/2014/main" id="{959E3276-6BFA-0F57-862F-B82B31B044FC}"/>
              </a:ext>
            </a:extLst>
          </p:cNvPr>
          <p:cNvSpPr>
            <a:spLocks noGrp="1" noChangeAspect="1"/>
          </p:cNvSpPr>
          <p:nvPr>
            <p:ph sz="half" idx="1"/>
          </p:nvPr>
        </p:nvSpPr>
        <p:spPr>
          <a:xfrm>
            <a:off x="0" y="3219293"/>
            <a:ext cx="7560000" cy="805692"/>
          </a:xfrm>
          <a:solidFill>
            <a:srgbClr val="92D050">
              <a:alpha val="50000"/>
            </a:srgb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Analysis of impact on Biodiversity for all construction projects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Green compensation fund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99D387B-B13B-25EE-5C6E-DB0E56B09C98}"/>
              </a:ext>
            </a:extLst>
          </p:cNvPr>
          <p:cNvSpPr txBox="1"/>
          <p:nvPr/>
        </p:nvSpPr>
        <p:spPr>
          <a:xfrm>
            <a:off x="0" y="2486611"/>
            <a:ext cx="7560000" cy="461665"/>
          </a:xfrm>
          <a:prstGeom prst="rect">
            <a:avLst/>
          </a:prstGeom>
          <a:solidFill>
            <a:srgbClr val="76B531">
              <a:alpha val="49804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sz="2400" dirty="0"/>
              <a:t>Biodiversity conservation included into every new project</a:t>
            </a:r>
          </a:p>
        </p:txBody>
      </p:sp>
    </p:spTree>
    <p:extLst>
      <p:ext uri="{BB962C8B-B14F-4D97-AF65-F5344CB8AC3E}">
        <p14:creationId xmlns:p14="http://schemas.microsoft.com/office/powerpoint/2010/main" val="38489967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6A69965-4400-5BCF-B6F9-E4CF50E612D7}"/>
              </a:ext>
            </a:extLst>
          </p:cNvPr>
          <p:cNvSpPr/>
          <p:nvPr/>
        </p:nvSpPr>
        <p:spPr>
          <a:xfrm>
            <a:off x="0" y="4640917"/>
            <a:ext cx="12192000" cy="2247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0155489D-73D3-D219-05EC-6DD7E6C044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7" t="4276" r="1092"/>
          <a:stretch/>
        </p:blipFill>
        <p:spPr>
          <a:xfrm>
            <a:off x="0" y="4709782"/>
            <a:ext cx="6311900" cy="2053186"/>
          </a:xfrm>
          <a:prstGeom prst="rect">
            <a:avLst/>
          </a:prstGeom>
        </p:spPr>
      </p:pic>
      <p:pic>
        <p:nvPicPr>
          <p:cNvPr id="27" name="Picture 26" descr="A picture containing sky, outdoor, building, tower&#10;&#10;Description automatically generated">
            <a:extLst>
              <a:ext uri="{FF2B5EF4-FFF2-40B4-BE49-F238E27FC236}">
                <a16:creationId xmlns:a16="http://schemas.microsoft.com/office/drawing/2014/main" id="{6799F65E-E303-36B6-6F89-F58770D58BE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3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714" t="13670" b="53391"/>
          <a:stretch/>
        </p:blipFill>
        <p:spPr>
          <a:xfrm>
            <a:off x="0" y="2249673"/>
            <a:ext cx="7707086" cy="2258962"/>
          </a:xfrm>
          <a:prstGeom prst="rect">
            <a:avLst/>
          </a:prstGeom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F2A8971E-5D5A-9FC5-6A86-5FAB415C70C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75" t="4840" r="222" b="11686"/>
          <a:stretch/>
        </p:blipFill>
        <p:spPr bwMode="auto">
          <a:xfrm>
            <a:off x="7494207" y="2249673"/>
            <a:ext cx="4697793" cy="2258962"/>
          </a:xfrm>
          <a:prstGeom prst="rect">
            <a:avLst/>
          </a:prstGeom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id="{DBDE947C-9134-35EC-E312-C2B499A963B5}"/>
              </a:ext>
            </a:extLst>
          </p:cNvPr>
          <p:cNvSpPr/>
          <p:nvPr/>
        </p:nvSpPr>
        <p:spPr>
          <a:xfrm>
            <a:off x="211478" y="215185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Projects of large impact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86CDA-82CE-F6BB-536E-884B76593D7B}"/>
              </a:ext>
            </a:extLst>
          </p:cNvPr>
          <p:cNvSpPr txBox="1">
            <a:spLocks noChangeAspect="1"/>
          </p:cNvSpPr>
          <p:nvPr/>
        </p:nvSpPr>
        <p:spPr>
          <a:xfrm>
            <a:off x="8690614" y="215185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1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GHG Emissions</a:t>
            </a: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Reduction by 28%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D37B5-B6DC-B608-F361-BF0AA3B6A628}"/>
              </a:ext>
            </a:extLst>
          </p:cNvPr>
          <p:cNvSpPr txBox="1">
            <a:spLocks noChangeAspect="1"/>
          </p:cNvSpPr>
          <p:nvPr/>
        </p:nvSpPr>
        <p:spPr>
          <a:xfrm>
            <a:off x="10432522" y="215185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1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Energy Consumption</a:t>
            </a: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Limit raise by 5%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2E9EA1A-81A8-4A31-0D03-23B70B93063C}"/>
              </a:ext>
            </a:extLst>
          </p:cNvPr>
          <p:cNvGrpSpPr/>
          <p:nvPr/>
        </p:nvGrpSpPr>
        <p:grpSpPr>
          <a:xfrm>
            <a:off x="11101504" y="881639"/>
            <a:ext cx="988900" cy="988901"/>
            <a:chOff x="2474390" y="5402086"/>
            <a:chExt cx="988900" cy="988901"/>
          </a:xfrm>
        </p:grpSpPr>
        <p:pic>
          <p:nvPicPr>
            <p:cNvPr id="13" name="Graphic 12" descr="Pie chart with solid fill">
              <a:extLst>
                <a:ext uri="{FF2B5EF4-FFF2-40B4-BE49-F238E27FC236}">
                  <a16:creationId xmlns:a16="http://schemas.microsoft.com/office/drawing/2014/main" id="{15E477A6-0B91-F897-91DD-56ACA6DF4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474390" y="5402086"/>
              <a:ext cx="988900" cy="988901"/>
            </a:xfrm>
            <a:prstGeom prst="rect">
              <a:avLst/>
            </a:prstGeom>
          </p:spPr>
        </p:pic>
        <p:pic>
          <p:nvPicPr>
            <p:cNvPr id="15" name="Graphic 14" descr="Battery charging outline">
              <a:extLst>
                <a:ext uri="{FF2B5EF4-FFF2-40B4-BE49-F238E27FC236}">
                  <a16:creationId xmlns:a16="http://schemas.microsoft.com/office/drawing/2014/main" id="{460472D6-0FA1-BD06-34EE-80B6F7F57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996588" y="5587118"/>
              <a:ext cx="316802" cy="316800"/>
            </a:xfrm>
            <a:prstGeom prst="rect">
              <a:avLst/>
            </a:prstGeom>
          </p:spPr>
        </p:pic>
        <p:pic>
          <p:nvPicPr>
            <p:cNvPr id="16" name="Graphic 15" descr="Empty battery with solid fill">
              <a:extLst>
                <a:ext uri="{FF2B5EF4-FFF2-40B4-BE49-F238E27FC236}">
                  <a16:creationId xmlns:a16="http://schemas.microsoft.com/office/drawing/2014/main" id="{1EAD0AD6-559C-BEDA-6FC5-7F688C90F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772802" y="6045532"/>
              <a:ext cx="236815" cy="236814"/>
            </a:xfrm>
            <a:prstGeom prst="rect">
              <a:avLst/>
            </a:prstGeom>
          </p:spPr>
        </p:pic>
        <p:pic>
          <p:nvPicPr>
            <p:cNvPr id="17" name="Graphic 16" descr="Fuel with solid fill">
              <a:extLst>
                <a:ext uri="{FF2B5EF4-FFF2-40B4-BE49-F238E27FC236}">
                  <a16:creationId xmlns:a16="http://schemas.microsoft.com/office/drawing/2014/main" id="{D7E4A035-025C-293A-D116-32AFA1891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flipH="1">
              <a:off x="2570823" y="5783456"/>
              <a:ext cx="358374" cy="35837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6E3D755-1121-F718-2CEA-04C29A0EA0A4}"/>
              </a:ext>
            </a:extLst>
          </p:cNvPr>
          <p:cNvGrpSpPr/>
          <p:nvPr/>
        </p:nvGrpSpPr>
        <p:grpSpPr>
          <a:xfrm>
            <a:off x="9434096" y="843287"/>
            <a:ext cx="1102436" cy="951647"/>
            <a:chOff x="694878" y="5340128"/>
            <a:chExt cx="1102436" cy="951647"/>
          </a:xfrm>
        </p:grpSpPr>
        <p:pic>
          <p:nvPicPr>
            <p:cNvPr id="9" name="Graphic 8" descr="Power Plant with solid fill">
              <a:extLst>
                <a:ext uri="{FF2B5EF4-FFF2-40B4-BE49-F238E27FC236}">
                  <a16:creationId xmlns:a16="http://schemas.microsoft.com/office/drawing/2014/main" id="{2E220CDF-2BB0-3492-3EB6-0204C86205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b="41720"/>
            <a:stretch/>
          </p:blipFill>
          <p:spPr>
            <a:xfrm>
              <a:off x="694878" y="5340128"/>
              <a:ext cx="914400" cy="756702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174E590-21A8-7800-7867-306685CD69C6}"/>
                </a:ext>
              </a:extLst>
            </p:cNvPr>
            <p:cNvCxnSpPr/>
            <p:nvPr/>
          </p:nvCxnSpPr>
          <p:spPr>
            <a:xfrm flipV="1">
              <a:off x="786314" y="6208071"/>
              <a:ext cx="723880" cy="0"/>
            </a:xfrm>
            <a:prstGeom prst="line">
              <a:avLst/>
            </a:prstGeom>
            <a:ln w="76200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CD9350-36EA-6D26-6D31-06DDEA1A9FFD}"/>
                </a:ext>
              </a:extLst>
            </p:cNvPr>
            <p:cNvCxnSpPr/>
            <p:nvPr/>
          </p:nvCxnSpPr>
          <p:spPr>
            <a:xfrm flipV="1">
              <a:off x="771284" y="6291775"/>
              <a:ext cx="723880" cy="0"/>
            </a:xfrm>
            <a:prstGeom prst="line">
              <a:avLst/>
            </a:prstGeom>
            <a:ln w="9525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phic 11" descr="Power Plant with solid fill">
              <a:extLst>
                <a:ext uri="{FF2B5EF4-FFF2-40B4-BE49-F238E27FC236}">
                  <a16:creationId xmlns:a16="http://schemas.microsoft.com/office/drawing/2014/main" id="{44A259A0-1D46-7593-0357-EE4969FB2E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 b="64228"/>
            <a:stretch/>
          </p:blipFill>
          <p:spPr>
            <a:xfrm>
              <a:off x="697513" y="5352008"/>
              <a:ext cx="1099801" cy="464457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E914430-B334-F99A-ACE9-881914EBE4B4}"/>
              </a:ext>
            </a:extLst>
          </p:cNvPr>
          <p:cNvSpPr/>
          <p:nvPr/>
        </p:nvSpPr>
        <p:spPr>
          <a:xfrm flipV="1">
            <a:off x="8433139" y="81361"/>
            <a:ext cx="3758861" cy="1194566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  <a:gd name="connsiteX0" fmla="*/ 0 w 12165045"/>
              <a:gd name="connsiteY0" fmla="*/ 1535307 h 2110548"/>
              <a:gd name="connsiteX1" fmla="*/ 747745 w 12165045"/>
              <a:gd name="connsiteY1" fmla="*/ 1551235 h 2110548"/>
              <a:gd name="connsiteX2" fmla="*/ 1712945 w 12165045"/>
              <a:gd name="connsiteY2" fmla="*/ 1970335 h 2110548"/>
              <a:gd name="connsiteX3" fmla="*/ 2792445 w 12165045"/>
              <a:gd name="connsiteY3" fmla="*/ 2110035 h 2110548"/>
              <a:gd name="connsiteX4" fmla="*/ 4379945 w 12165045"/>
              <a:gd name="connsiteY4" fmla="*/ 1932235 h 2110548"/>
              <a:gd name="connsiteX5" fmla="*/ 6399245 w 12165045"/>
              <a:gd name="connsiteY5" fmla="*/ 1284535 h 2110548"/>
              <a:gd name="connsiteX6" fmla="*/ 8355045 w 12165045"/>
              <a:gd name="connsiteY6" fmla="*/ 535235 h 2110548"/>
              <a:gd name="connsiteX7" fmla="*/ 9752045 w 12165045"/>
              <a:gd name="connsiteY7" fmla="*/ 128835 h 2110548"/>
              <a:gd name="connsiteX8" fmla="*/ 10907745 w 12165045"/>
              <a:gd name="connsiteY8" fmla="*/ 1835 h 2110548"/>
              <a:gd name="connsiteX9" fmla="*/ 12165045 w 12165045"/>
              <a:gd name="connsiteY9" fmla="*/ 65335 h 2110548"/>
              <a:gd name="connsiteX0" fmla="*/ 0 w 12165045"/>
              <a:gd name="connsiteY0" fmla="*/ 1535307 h 2110339"/>
              <a:gd name="connsiteX1" fmla="*/ 710349 w 12165045"/>
              <a:gd name="connsiteY1" fmla="*/ 1801711 h 2110339"/>
              <a:gd name="connsiteX2" fmla="*/ 1712945 w 12165045"/>
              <a:gd name="connsiteY2" fmla="*/ 1970335 h 2110339"/>
              <a:gd name="connsiteX3" fmla="*/ 2792445 w 12165045"/>
              <a:gd name="connsiteY3" fmla="*/ 2110035 h 2110339"/>
              <a:gd name="connsiteX4" fmla="*/ 4379945 w 12165045"/>
              <a:gd name="connsiteY4" fmla="*/ 1932235 h 2110339"/>
              <a:gd name="connsiteX5" fmla="*/ 6399245 w 12165045"/>
              <a:gd name="connsiteY5" fmla="*/ 1284535 h 2110339"/>
              <a:gd name="connsiteX6" fmla="*/ 8355045 w 12165045"/>
              <a:gd name="connsiteY6" fmla="*/ 535235 h 2110339"/>
              <a:gd name="connsiteX7" fmla="*/ 9752045 w 12165045"/>
              <a:gd name="connsiteY7" fmla="*/ 128835 h 2110339"/>
              <a:gd name="connsiteX8" fmla="*/ 10907745 w 12165045"/>
              <a:gd name="connsiteY8" fmla="*/ 1835 h 2110339"/>
              <a:gd name="connsiteX9" fmla="*/ 12165045 w 12165045"/>
              <a:gd name="connsiteY9" fmla="*/ 65335 h 2110339"/>
              <a:gd name="connsiteX0" fmla="*/ 0 w 12239838"/>
              <a:gd name="connsiteY0" fmla="*/ 1614624 h 2110339"/>
              <a:gd name="connsiteX1" fmla="*/ 785142 w 12239838"/>
              <a:gd name="connsiteY1" fmla="*/ 1801711 h 2110339"/>
              <a:gd name="connsiteX2" fmla="*/ 1787738 w 12239838"/>
              <a:gd name="connsiteY2" fmla="*/ 1970335 h 2110339"/>
              <a:gd name="connsiteX3" fmla="*/ 2867238 w 12239838"/>
              <a:gd name="connsiteY3" fmla="*/ 2110035 h 2110339"/>
              <a:gd name="connsiteX4" fmla="*/ 4454738 w 12239838"/>
              <a:gd name="connsiteY4" fmla="*/ 1932235 h 2110339"/>
              <a:gd name="connsiteX5" fmla="*/ 6474038 w 12239838"/>
              <a:gd name="connsiteY5" fmla="*/ 1284535 h 2110339"/>
              <a:gd name="connsiteX6" fmla="*/ 8429838 w 12239838"/>
              <a:gd name="connsiteY6" fmla="*/ 535235 h 2110339"/>
              <a:gd name="connsiteX7" fmla="*/ 9826838 w 12239838"/>
              <a:gd name="connsiteY7" fmla="*/ 128835 h 2110339"/>
              <a:gd name="connsiteX8" fmla="*/ 10982538 w 12239838"/>
              <a:gd name="connsiteY8" fmla="*/ 1835 h 2110339"/>
              <a:gd name="connsiteX9" fmla="*/ 12239838 w 12239838"/>
              <a:gd name="connsiteY9" fmla="*/ 65335 h 2110339"/>
              <a:gd name="connsiteX0" fmla="*/ 0 w 12239838"/>
              <a:gd name="connsiteY0" fmla="*/ 1614624 h 2110339"/>
              <a:gd name="connsiteX1" fmla="*/ 785142 w 12239838"/>
              <a:gd name="connsiteY1" fmla="*/ 1801711 h 2110339"/>
              <a:gd name="connsiteX2" fmla="*/ 1787738 w 12239838"/>
              <a:gd name="connsiteY2" fmla="*/ 1970335 h 2110339"/>
              <a:gd name="connsiteX3" fmla="*/ 2867238 w 12239838"/>
              <a:gd name="connsiteY3" fmla="*/ 2110035 h 2110339"/>
              <a:gd name="connsiteX4" fmla="*/ 4454738 w 12239838"/>
              <a:gd name="connsiteY4" fmla="*/ 1932235 h 2110339"/>
              <a:gd name="connsiteX5" fmla="*/ 6474038 w 12239838"/>
              <a:gd name="connsiteY5" fmla="*/ 1284535 h 2110339"/>
              <a:gd name="connsiteX6" fmla="*/ 8429838 w 12239838"/>
              <a:gd name="connsiteY6" fmla="*/ 535235 h 2110339"/>
              <a:gd name="connsiteX7" fmla="*/ 9826838 w 12239838"/>
              <a:gd name="connsiteY7" fmla="*/ 128835 h 2110339"/>
              <a:gd name="connsiteX8" fmla="*/ 10982538 w 12239838"/>
              <a:gd name="connsiteY8" fmla="*/ 1835 h 2110339"/>
              <a:gd name="connsiteX9" fmla="*/ 12239838 w 12239838"/>
              <a:gd name="connsiteY9" fmla="*/ 65335 h 2110339"/>
              <a:gd name="connsiteX0" fmla="*/ 0 w 12239838"/>
              <a:gd name="connsiteY0" fmla="*/ 1614624 h 2113300"/>
              <a:gd name="connsiteX1" fmla="*/ 785142 w 12239838"/>
              <a:gd name="connsiteY1" fmla="*/ 1801711 h 2113300"/>
              <a:gd name="connsiteX2" fmla="*/ 1772779 w 12239838"/>
              <a:gd name="connsiteY2" fmla="*/ 2028779 h 2113300"/>
              <a:gd name="connsiteX3" fmla="*/ 2867238 w 12239838"/>
              <a:gd name="connsiteY3" fmla="*/ 2110035 h 2113300"/>
              <a:gd name="connsiteX4" fmla="*/ 4454738 w 12239838"/>
              <a:gd name="connsiteY4" fmla="*/ 1932235 h 2113300"/>
              <a:gd name="connsiteX5" fmla="*/ 6474038 w 12239838"/>
              <a:gd name="connsiteY5" fmla="*/ 1284535 h 2113300"/>
              <a:gd name="connsiteX6" fmla="*/ 8429838 w 12239838"/>
              <a:gd name="connsiteY6" fmla="*/ 535235 h 2113300"/>
              <a:gd name="connsiteX7" fmla="*/ 9826838 w 12239838"/>
              <a:gd name="connsiteY7" fmla="*/ 128835 h 2113300"/>
              <a:gd name="connsiteX8" fmla="*/ 10982538 w 12239838"/>
              <a:gd name="connsiteY8" fmla="*/ 1835 h 2113300"/>
              <a:gd name="connsiteX9" fmla="*/ 12239838 w 12239838"/>
              <a:gd name="connsiteY9" fmla="*/ 65335 h 2113300"/>
              <a:gd name="connsiteX0" fmla="*/ 0 w 12239838"/>
              <a:gd name="connsiteY0" fmla="*/ 1614624 h 2112674"/>
              <a:gd name="connsiteX1" fmla="*/ 927247 w 12239838"/>
              <a:gd name="connsiteY1" fmla="*/ 1893552 h 2112674"/>
              <a:gd name="connsiteX2" fmla="*/ 1772779 w 12239838"/>
              <a:gd name="connsiteY2" fmla="*/ 2028779 h 2112674"/>
              <a:gd name="connsiteX3" fmla="*/ 2867238 w 12239838"/>
              <a:gd name="connsiteY3" fmla="*/ 2110035 h 2112674"/>
              <a:gd name="connsiteX4" fmla="*/ 4454738 w 12239838"/>
              <a:gd name="connsiteY4" fmla="*/ 1932235 h 2112674"/>
              <a:gd name="connsiteX5" fmla="*/ 6474038 w 12239838"/>
              <a:gd name="connsiteY5" fmla="*/ 1284535 h 2112674"/>
              <a:gd name="connsiteX6" fmla="*/ 8429838 w 12239838"/>
              <a:gd name="connsiteY6" fmla="*/ 535235 h 2112674"/>
              <a:gd name="connsiteX7" fmla="*/ 9826838 w 12239838"/>
              <a:gd name="connsiteY7" fmla="*/ 128835 h 2112674"/>
              <a:gd name="connsiteX8" fmla="*/ 10982538 w 12239838"/>
              <a:gd name="connsiteY8" fmla="*/ 1835 h 2112674"/>
              <a:gd name="connsiteX9" fmla="*/ 12239838 w 12239838"/>
              <a:gd name="connsiteY9" fmla="*/ 65335 h 2112674"/>
              <a:gd name="connsiteX0" fmla="*/ 0 w 11806048"/>
              <a:gd name="connsiteY0" fmla="*/ 1789956 h 2112674"/>
              <a:gd name="connsiteX1" fmla="*/ 493457 w 11806048"/>
              <a:gd name="connsiteY1" fmla="*/ 1893552 h 2112674"/>
              <a:gd name="connsiteX2" fmla="*/ 1338989 w 11806048"/>
              <a:gd name="connsiteY2" fmla="*/ 2028779 h 2112674"/>
              <a:gd name="connsiteX3" fmla="*/ 2433448 w 11806048"/>
              <a:gd name="connsiteY3" fmla="*/ 2110035 h 2112674"/>
              <a:gd name="connsiteX4" fmla="*/ 4020948 w 11806048"/>
              <a:gd name="connsiteY4" fmla="*/ 1932235 h 2112674"/>
              <a:gd name="connsiteX5" fmla="*/ 6040248 w 11806048"/>
              <a:gd name="connsiteY5" fmla="*/ 1284535 h 2112674"/>
              <a:gd name="connsiteX6" fmla="*/ 7996048 w 11806048"/>
              <a:gd name="connsiteY6" fmla="*/ 535235 h 2112674"/>
              <a:gd name="connsiteX7" fmla="*/ 9393048 w 11806048"/>
              <a:gd name="connsiteY7" fmla="*/ 128835 h 2112674"/>
              <a:gd name="connsiteX8" fmla="*/ 10548748 w 11806048"/>
              <a:gd name="connsiteY8" fmla="*/ 1835 h 2112674"/>
              <a:gd name="connsiteX9" fmla="*/ 11806048 w 11806048"/>
              <a:gd name="connsiteY9" fmla="*/ 65335 h 2112674"/>
              <a:gd name="connsiteX0" fmla="*/ 0 w 11806048"/>
              <a:gd name="connsiteY0" fmla="*/ 1789956 h 2112401"/>
              <a:gd name="connsiteX1" fmla="*/ 680435 w 11806048"/>
              <a:gd name="connsiteY1" fmla="*/ 1947821 h 2112401"/>
              <a:gd name="connsiteX2" fmla="*/ 1338989 w 11806048"/>
              <a:gd name="connsiteY2" fmla="*/ 2028779 h 2112401"/>
              <a:gd name="connsiteX3" fmla="*/ 2433448 w 11806048"/>
              <a:gd name="connsiteY3" fmla="*/ 2110035 h 2112401"/>
              <a:gd name="connsiteX4" fmla="*/ 4020948 w 11806048"/>
              <a:gd name="connsiteY4" fmla="*/ 1932235 h 2112401"/>
              <a:gd name="connsiteX5" fmla="*/ 6040248 w 11806048"/>
              <a:gd name="connsiteY5" fmla="*/ 1284535 h 2112401"/>
              <a:gd name="connsiteX6" fmla="*/ 7996048 w 11806048"/>
              <a:gd name="connsiteY6" fmla="*/ 535235 h 2112401"/>
              <a:gd name="connsiteX7" fmla="*/ 9393048 w 11806048"/>
              <a:gd name="connsiteY7" fmla="*/ 128835 h 2112401"/>
              <a:gd name="connsiteX8" fmla="*/ 10548748 w 11806048"/>
              <a:gd name="connsiteY8" fmla="*/ 1835 h 2112401"/>
              <a:gd name="connsiteX9" fmla="*/ 11806048 w 11806048"/>
              <a:gd name="connsiteY9" fmla="*/ 65335 h 2112401"/>
              <a:gd name="connsiteX0" fmla="*/ 0 w 11806048"/>
              <a:gd name="connsiteY0" fmla="*/ 1789956 h 2113823"/>
              <a:gd name="connsiteX1" fmla="*/ 680435 w 11806048"/>
              <a:gd name="connsiteY1" fmla="*/ 1947821 h 2113823"/>
              <a:gd name="connsiteX2" fmla="*/ 1361427 w 11806048"/>
              <a:gd name="connsiteY2" fmla="*/ 2045478 h 2113823"/>
              <a:gd name="connsiteX3" fmla="*/ 2433448 w 11806048"/>
              <a:gd name="connsiteY3" fmla="*/ 2110035 h 2113823"/>
              <a:gd name="connsiteX4" fmla="*/ 4020948 w 11806048"/>
              <a:gd name="connsiteY4" fmla="*/ 1932235 h 2113823"/>
              <a:gd name="connsiteX5" fmla="*/ 6040248 w 11806048"/>
              <a:gd name="connsiteY5" fmla="*/ 1284535 h 2113823"/>
              <a:gd name="connsiteX6" fmla="*/ 7996048 w 11806048"/>
              <a:gd name="connsiteY6" fmla="*/ 535235 h 2113823"/>
              <a:gd name="connsiteX7" fmla="*/ 9393048 w 11806048"/>
              <a:gd name="connsiteY7" fmla="*/ 128835 h 2113823"/>
              <a:gd name="connsiteX8" fmla="*/ 10548748 w 11806048"/>
              <a:gd name="connsiteY8" fmla="*/ 1835 h 2113823"/>
              <a:gd name="connsiteX9" fmla="*/ 11806048 w 11806048"/>
              <a:gd name="connsiteY9" fmla="*/ 65335 h 2113823"/>
              <a:gd name="connsiteX0" fmla="*/ 0 w 11806048"/>
              <a:gd name="connsiteY0" fmla="*/ 1789956 h 2098035"/>
              <a:gd name="connsiteX1" fmla="*/ 680435 w 11806048"/>
              <a:gd name="connsiteY1" fmla="*/ 1947821 h 2098035"/>
              <a:gd name="connsiteX2" fmla="*/ 1361427 w 11806048"/>
              <a:gd name="connsiteY2" fmla="*/ 2045478 h 2098035"/>
              <a:gd name="connsiteX3" fmla="*/ 2396051 w 11806048"/>
              <a:gd name="connsiteY3" fmla="*/ 2093336 h 2098035"/>
              <a:gd name="connsiteX4" fmla="*/ 4020948 w 11806048"/>
              <a:gd name="connsiteY4" fmla="*/ 1932235 h 2098035"/>
              <a:gd name="connsiteX5" fmla="*/ 6040248 w 11806048"/>
              <a:gd name="connsiteY5" fmla="*/ 1284535 h 2098035"/>
              <a:gd name="connsiteX6" fmla="*/ 7996048 w 11806048"/>
              <a:gd name="connsiteY6" fmla="*/ 535235 h 2098035"/>
              <a:gd name="connsiteX7" fmla="*/ 9393048 w 11806048"/>
              <a:gd name="connsiteY7" fmla="*/ 128835 h 2098035"/>
              <a:gd name="connsiteX8" fmla="*/ 10548748 w 11806048"/>
              <a:gd name="connsiteY8" fmla="*/ 1835 h 2098035"/>
              <a:gd name="connsiteX9" fmla="*/ 11806048 w 11806048"/>
              <a:gd name="connsiteY9" fmla="*/ 65335 h 2098035"/>
              <a:gd name="connsiteX0" fmla="*/ 0 w 11806048"/>
              <a:gd name="connsiteY0" fmla="*/ 1789956 h 2094199"/>
              <a:gd name="connsiteX1" fmla="*/ 680435 w 11806048"/>
              <a:gd name="connsiteY1" fmla="*/ 1947821 h 2094199"/>
              <a:gd name="connsiteX2" fmla="*/ 1361427 w 11806048"/>
              <a:gd name="connsiteY2" fmla="*/ 2045478 h 2094199"/>
              <a:gd name="connsiteX3" fmla="*/ 2396051 w 11806048"/>
              <a:gd name="connsiteY3" fmla="*/ 2093336 h 2094199"/>
              <a:gd name="connsiteX4" fmla="*/ 4020948 w 11806048"/>
              <a:gd name="connsiteY4" fmla="*/ 1932235 h 2094199"/>
              <a:gd name="connsiteX5" fmla="*/ 6040248 w 11806048"/>
              <a:gd name="connsiteY5" fmla="*/ 1284535 h 2094199"/>
              <a:gd name="connsiteX6" fmla="*/ 7996048 w 11806048"/>
              <a:gd name="connsiteY6" fmla="*/ 535235 h 2094199"/>
              <a:gd name="connsiteX7" fmla="*/ 9393048 w 11806048"/>
              <a:gd name="connsiteY7" fmla="*/ 128835 h 2094199"/>
              <a:gd name="connsiteX8" fmla="*/ 10548748 w 11806048"/>
              <a:gd name="connsiteY8" fmla="*/ 1835 h 2094199"/>
              <a:gd name="connsiteX9" fmla="*/ 11806048 w 11806048"/>
              <a:gd name="connsiteY9" fmla="*/ 65335 h 209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06048" h="2094199">
                <a:moveTo>
                  <a:pt x="0" y="1789956"/>
                </a:moveTo>
                <a:cubicBezTo>
                  <a:pt x="649335" y="1953349"/>
                  <a:pt x="453531" y="1905234"/>
                  <a:pt x="680435" y="1947821"/>
                </a:cubicBezTo>
                <a:cubicBezTo>
                  <a:pt x="907339" y="1990408"/>
                  <a:pt x="1075491" y="2021226"/>
                  <a:pt x="1361427" y="2045478"/>
                </a:cubicBezTo>
                <a:cubicBezTo>
                  <a:pt x="1647363" y="2069730"/>
                  <a:pt x="1937837" y="2099686"/>
                  <a:pt x="2396051" y="2093336"/>
                </a:cubicBezTo>
                <a:cubicBezTo>
                  <a:pt x="2854265" y="2086986"/>
                  <a:pt x="3413582" y="2067035"/>
                  <a:pt x="4020948" y="1932235"/>
                </a:cubicBezTo>
                <a:cubicBezTo>
                  <a:pt x="4628314" y="1797435"/>
                  <a:pt x="5377731" y="1517368"/>
                  <a:pt x="6040248" y="1284535"/>
                </a:cubicBezTo>
                <a:cubicBezTo>
                  <a:pt x="6702765" y="1051702"/>
                  <a:pt x="7437248" y="727852"/>
                  <a:pt x="7996048" y="535235"/>
                </a:cubicBezTo>
                <a:cubicBezTo>
                  <a:pt x="8554848" y="342618"/>
                  <a:pt x="8967598" y="217735"/>
                  <a:pt x="9393048" y="128835"/>
                </a:cubicBezTo>
                <a:cubicBezTo>
                  <a:pt x="9818498" y="39935"/>
                  <a:pt x="10146581" y="12418"/>
                  <a:pt x="10548748" y="1835"/>
                </a:cubicBezTo>
                <a:cubicBezTo>
                  <a:pt x="10950915" y="-8748"/>
                  <a:pt x="11378481" y="28293"/>
                  <a:pt x="11806048" y="65335"/>
                </a:cubicBezTo>
              </a:path>
            </a:pathLst>
          </a:custGeom>
          <a:noFill/>
          <a:ln>
            <a:solidFill>
              <a:srgbClr val="4BAC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73A19671-2B24-9DCB-0800-7D6D8BA1747C}"/>
              </a:ext>
            </a:extLst>
          </p:cNvPr>
          <p:cNvSpPr txBox="1">
            <a:spLocks noChangeAspect="1"/>
          </p:cNvSpPr>
          <p:nvPr/>
        </p:nvSpPr>
        <p:spPr>
          <a:xfrm>
            <a:off x="5096640" y="5302540"/>
            <a:ext cx="7079087" cy="1453061"/>
          </a:xfrm>
          <a:prstGeom prst="rect">
            <a:avLst/>
          </a:prstGeom>
          <a:solidFill>
            <a:srgbClr val="9D773A">
              <a:alpha val="41000"/>
            </a:srgbClr>
          </a:solidFill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Net-zero/passive buildings as compared to conventional buildings:</a:t>
            </a:r>
          </a:p>
          <a:p>
            <a:pPr marL="1343025" indent="0">
              <a:lnSpc>
                <a:spcPts val="1000"/>
              </a:lnSpc>
              <a:spcAft>
                <a:spcPts val="400"/>
              </a:spcAft>
              <a:buNone/>
            </a:pPr>
            <a:r>
              <a:rPr lang="en-GB" sz="2200" b="1" dirty="0">
                <a:solidFill>
                  <a:srgbClr val="4BACB9"/>
                </a:solidFill>
                <a:latin typeface="Arial Black" panose="020B0A04020102020204" pitchFamily="34" charset="0"/>
              </a:rPr>
              <a:t>5% 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more expensive at construction</a:t>
            </a:r>
          </a:p>
          <a:p>
            <a:pPr marL="1343025" indent="0">
              <a:lnSpc>
                <a:spcPts val="1000"/>
              </a:lnSpc>
              <a:spcAft>
                <a:spcPts val="400"/>
              </a:spcAft>
              <a:buNone/>
            </a:pPr>
            <a:r>
              <a:rPr lang="en-GB" sz="2200" b="1" dirty="0">
                <a:solidFill>
                  <a:srgbClr val="4BACB9"/>
                </a:solidFill>
                <a:latin typeface="Arial Black" panose="020B0A04020102020204" pitchFamily="34" charset="0"/>
              </a:rPr>
              <a:t>25-35%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less energy consumption</a:t>
            </a:r>
          </a:p>
          <a:p>
            <a:pPr marL="1343025" indent="0">
              <a:lnSpc>
                <a:spcPts val="1000"/>
              </a:lnSpc>
              <a:spcAft>
                <a:spcPts val="400"/>
              </a:spcAft>
              <a:buNone/>
            </a:pPr>
            <a:r>
              <a:rPr lang="en-GB" sz="2200" b="1" dirty="0">
                <a:solidFill>
                  <a:srgbClr val="4BACB9"/>
                </a:solidFill>
                <a:latin typeface="Arial Black" panose="020B0A04020102020204" pitchFamily="34" charset="0"/>
              </a:rPr>
              <a:t>15%</a:t>
            </a:r>
            <a:r>
              <a:rPr lang="en-GB" sz="2400" dirty="0">
                <a:solidFill>
                  <a:srgbClr val="398893"/>
                </a:solidFill>
                <a:latin typeface="+mj-lt"/>
              </a:rPr>
              <a:t> 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lower maintenance costs</a:t>
            </a:r>
          </a:p>
          <a:p>
            <a:pPr marL="1343025" indent="0">
              <a:lnSpc>
                <a:spcPts val="1000"/>
              </a:lnSpc>
              <a:spcAft>
                <a:spcPts val="400"/>
              </a:spcAft>
              <a:buNone/>
            </a:pPr>
            <a:r>
              <a:rPr lang="en-GB" sz="2200" b="1" dirty="0">
                <a:solidFill>
                  <a:srgbClr val="4BACB9"/>
                </a:solidFill>
                <a:latin typeface="Arial Black" panose="020B0A04020102020204" pitchFamily="34" charset="0"/>
              </a:rPr>
              <a:t>20-85%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less GHG emissions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FDA57C-2B6E-FC79-A2DF-B915A036F05E}"/>
              </a:ext>
            </a:extLst>
          </p:cNvPr>
          <p:cNvSpPr txBox="1"/>
          <p:nvPr/>
        </p:nvSpPr>
        <p:spPr>
          <a:xfrm>
            <a:off x="5112912" y="4709781"/>
            <a:ext cx="7079087" cy="461665"/>
          </a:xfrm>
          <a:prstGeom prst="rect">
            <a:avLst/>
          </a:prstGeom>
          <a:solidFill>
            <a:srgbClr val="7A561D">
              <a:alpha val="40000"/>
            </a:srgbClr>
          </a:solidFill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+mj-lt"/>
              </a:rPr>
              <a:t>Sustainable buildings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1142BFE8-4703-D769-EDDF-C6F1DCA26446}"/>
              </a:ext>
            </a:extLst>
          </p:cNvPr>
          <p:cNvSpPr>
            <a:spLocks noGrp="1" noChangeAspect="1"/>
          </p:cNvSpPr>
          <p:nvPr>
            <p:ph sz="half" idx="1"/>
          </p:nvPr>
        </p:nvSpPr>
        <p:spPr>
          <a:xfrm>
            <a:off x="0" y="2991223"/>
            <a:ext cx="7793182" cy="1255195"/>
          </a:xfrm>
          <a:solidFill>
            <a:srgbClr val="8EA2C3">
              <a:alpha val="76000"/>
            </a:srgb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Prévessin: up to 4 MW recovered from the new PCC (~</a:t>
            </a:r>
            <a:r>
              <a:rPr lang="en-GB" sz="2200" b="1" dirty="0">
                <a:solidFill>
                  <a:srgbClr val="45F32D"/>
                </a:solidFill>
                <a:latin typeface="Arial Black" panose="020B0A04020102020204" pitchFamily="34" charset="0"/>
              </a:rPr>
              <a:t>100% 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reduction of CO2 emissions at full capacity)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Meyrin: up to 10 MW recovered from LHC cooling towers at Point 1 (~</a:t>
            </a:r>
            <a:r>
              <a:rPr lang="en-GB" sz="2200" b="1" dirty="0">
                <a:solidFill>
                  <a:srgbClr val="45F32D"/>
                </a:solidFill>
                <a:latin typeface="Arial Black" panose="020B0A04020102020204" pitchFamily="34" charset="0"/>
              </a:rPr>
              <a:t>80% 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reduction of CO2 emissions at full capacity)</a:t>
            </a:r>
          </a:p>
          <a:p>
            <a:pPr marL="0" indent="0">
              <a:buNone/>
            </a:pP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29A3CC-3753-E079-E0FD-FAAFA78EE7DC}"/>
              </a:ext>
            </a:extLst>
          </p:cNvPr>
          <p:cNvSpPr txBox="1"/>
          <p:nvPr/>
        </p:nvSpPr>
        <p:spPr>
          <a:xfrm>
            <a:off x="0" y="2464391"/>
            <a:ext cx="7793182" cy="461665"/>
          </a:xfrm>
          <a:prstGeom prst="rect">
            <a:avLst/>
          </a:prstGeom>
          <a:solidFill>
            <a:srgbClr val="6E88B2">
              <a:alpha val="70000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sz="2400" dirty="0"/>
              <a:t>Sustainable heating plants from 2026/27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E669B8-E999-585F-E427-476ECADB4B93}"/>
              </a:ext>
            </a:extLst>
          </p:cNvPr>
          <p:cNvSpPr txBox="1"/>
          <p:nvPr/>
        </p:nvSpPr>
        <p:spPr>
          <a:xfrm>
            <a:off x="10348496" y="6410177"/>
            <a:ext cx="1827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rgbClr val="9D773A"/>
                </a:solidFill>
                <a:latin typeface="+mj-lt"/>
              </a:rPr>
              <a:t>Average figures in the field</a:t>
            </a:r>
          </a:p>
        </p:txBody>
      </p:sp>
    </p:spTree>
    <p:extLst>
      <p:ext uri="{BB962C8B-B14F-4D97-AF65-F5344CB8AC3E}">
        <p14:creationId xmlns:p14="http://schemas.microsoft.com/office/powerpoint/2010/main" val="823092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C30944D5-4AF1-6067-7DC9-3DF9006C4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9854"/>
            <a:ext cx="12192000" cy="225829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ECD4FDC9-42A2-A584-BA1B-A56D4A2F6EE5}"/>
              </a:ext>
            </a:extLst>
          </p:cNvPr>
          <p:cNvSpPr/>
          <p:nvPr/>
        </p:nvSpPr>
        <p:spPr>
          <a:xfrm>
            <a:off x="0" y="4640917"/>
            <a:ext cx="12192000" cy="2247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ACE9F1C-1B10-1E26-E1F6-FA5253E7C4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2"/>
          <a:stretch/>
        </p:blipFill>
        <p:spPr>
          <a:xfrm>
            <a:off x="41925" y="4884653"/>
            <a:ext cx="2261286" cy="1901474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323D295B-55FA-B3F0-DBD9-15678032872E}"/>
              </a:ext>
            </a:extLst>
          </p:cNvPr>
          <p:cNvGrpSpPr>
            <a:grpSpLocks noChangeAspect="1"/>
          </p:cNvGrpSpPr>
          <p:nvPr/>
        </p:nvGrpSpPr>
        <p:grpSpPr>
          <a:xfrm>
            <a:off x="2381357" y="4903850"/>
            <a:ext cx="4181725" cy="1901473"/>
            <a:chOff x="2546348" y="4709781"/>
            <a:chExt cx="4868728" cy="226711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15787E4-740E-C55F-A3B1-DA6172534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83047" y="4709781"/>
              <a:ext cx="1595330" cy="2258962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12BAC08-30ED-389C-51DA-1C66A2967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46348" y="4717935"/>
              <a:ext cx="1598600" cy="2258962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C75641A-E848-4587-9969-10293F3DB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16476" y="4709781"/>
              <a:ext cx="1598600" cy="2258962"/>
            </a:xfrm>
            <a:prstGeom prst="rect">
              <a:avLst/>
            </a:prstGeom>
          </p:spPr>
        </p:pic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DBDE947C-9134-35EC-E312-C2B499A963B5}"/>
              </a:ext>
            </a:extLst>
          </p:cNvPr>
          <p:cNvSpPr/>
          <p:nvPr/>
        </p:nvSpPr>
        <p:spPr>
          <a:xfrm>
            <a:off x="211478" y="215185"/>
            <a:ext cx="6313620" cy="6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500" b="1" dirty="0">
                <a:solidFill>
                  <a:srgbClr val="002060"/>
                </a:solidFill>
                <a:latin typeface="Abadi Extra Light" panose="020B02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Pilots of scalable projects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86CDA-82CE-F6BB-536E-884B76593D7B}"/>
              </a:ext>
            </a:extLst>
          </p:cNvPr>
          <p:cNvSpPr txBox="1">
            <a:spLocks noChangeAspect="1"/>
          </p:cNvSpPr>
          <p:nvPr/>
        </p:nvSpPr>
        <p:spPr>
          <a:xfrm>
            <a:off x="8882519" y="215185"/>
            <a:ext cx="1548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sz="11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GHG Emissions</a:t>
            </a: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11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Reduction by 28%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6E3D755-1121-F718-2CEA-04C29A0EA0A4}"/>
              </a:ext>
            </a:extLst>
          </p:cNvPr>
          <p:cNvGrpSpPr/>
          <p:nvPr/>
        </p:nvGrpSpPr>
        <p:grpSpPr>
          <a:xfrm>
            <a:off x="9626001" y="843287"/>
            <a:ext cx="1102436" cy="951647"/>
            <a:chOff x="694878" y="5340128"/>
            <a:chExt cx="1102436" cy="951647"/>
          </a:xfrm>
        </p:grpSpPr>
        <p:pic>
          <p:nvPicPr>
            <p:cNvPr id="9" name="Graphic 8" descr="Power Plant with solid fill">
              <a:extLst>
                <a:ext uri="{FF2B5EF4-FFF2-40B4-BE49-F238E27FC236}">
                  <a16:creationId xmlns:a16="http://schemas.microsoft.com/office/drawing/2014/main" id="{2E220CDF-2BB0-3492-3EB6-0204C86205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b="41720"/>
            <a:stretch/>
          </p:blipFill>
          <p:spPr>
            <a:xfrm>
              <a:off x="694878" y="5340128"/>
              <a:ext cx="914400" cy="756702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174E590-21A8-7800-7867-306685CD69C6}"/>
                </a:ext>
              </a:extLst>
            </p:cNvPr>
            <p:cNvCxnSpPr/>
            <p:nvPr/>
          </p:nvCxnSpPr>
          <p:spPr>
            <a:xfrm flipV="1">
              <a:off x="786314" y="6208071"/>
              <a:ext cx="723880" cy="0"/>
            </a:xfrm>
            <a:prstGeom prst="line">
              <a:avLst/>
            </a:prstGeom>
            <a:ln w="76200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CD9350-36EA-6D26-6D31-06DDEA1A9FFD}"/>
                </a:ext>
              </a:extLst>
            </p:cNvPr>
            <p:cNvCxnSpPr/>
            <p:nvPr/>
          </p:nvCxnSpPr>
          <p:spPr>
            <a:xfrm flipV="1">
              <a:off x="771284" y="6291775"/>
              <a:ext cx="723880" cy="0"/>
            </a:xfrm>
            <a:prstGeom prst="line">
              <a:avLst/>
            </a:prstGeom>
            <a:ln w="9525">
              <a:solidFill>
                <a:srgbClr val="4BA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phic 11" descr="Power Plant with solid fill">
              <a:extLst>
                <a:ext uri="{FF2B5EF4-FFF2-40B4-BE49-F238E27FC236}">
                  <a16:creationId xmlns:a16="http://schemas.microsoft.com/office/drawing/2014/main" id="{44A259A0-1D46-7593-0357-EE4969FB2E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b="64228"/>
            <a:stretch/>
          </p:blipFill>
          <p:spPr>
            <a:xfrm>
              <a:off x="697513" y="5352008"/>
              <a:ext cx="1099801" cy="464457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E914430-B334-F99A-ACE9-881914EBE4B4}"/>
              </a:ext>
            </a:extLst>
          </p:cNvPr>
          <p:cNvSpPr/>
          <p:nvPr/>
        </p:nvSpPr>
        <p:spPr>
          <a:xfrm flipV="1">
            <a:off x="9131639" y="94061"/>
            <a:ext cx="3060361" cy="1194566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  <a:gd name="connsiteX0" fmla="*/ 0 w 12165045"/>
              <a:gd name="connsiteY0" fmla="*/ 1535307 h 2110548"/>
              <a:gd name="connsiteX1" fmla="*/ 747745 w 12165045"/>
              <a:gd name="connsiteY1" fmla="*/ 1551235 h 2110548"/>
              <a:gd name="connsiteX2" fmla="*/ 1712945 w 12165045"/>
              <a:gd name="connsiteY2" fmla="*/ 1970335 h 2110548"/>
              <a:gd name="connsiteX3" fmla="*/ 2792445 w 12165045"/>
              <a:gd name="connsiteY3" fmla="*/ 2110035 h 2110548"/>
              <a:gd name="connsiteX4" fmla="*/ 4379945 w 12165045"/>
              <a:gd name="connsiteY4" fmla="*/ 1932235 h 2110548"/>
              <a:gd name="connsiteX5" fmla="*/ 6399245 w 12165045"/>
              <a:gd name="connsiteY5" fmla="*/ 1284535 h 2110548"/>
              <a:gd name="connsiteX6" fmla="*/ 8355045 w 12165045"/>
              <a:gd name="connsiteY6" fmla="*/ 535235 h 2110548"/>
              <a:gd name="connsiteX7" fmla="*/ 9752045 w 12165045"/>
              <a:gd name="connsiteY7" fmla="*/ 128835 h 2110548"/>
              <a:gd name="connsiteX8" fmla="*/ 10907745 w 12165045"/>
              <a:gd name="connsiteY8" fmla="*/ 1835 h 2110548"/>
              <a:gd name="connsiteX9" fmla="*/ 12165045 w 12165045"/>
              <a:gd name="connsiteY9" fmla="*/ 65335 h 2110548"/>
              <a:gd name="connsiteX0" fmla="*/ 0 w 12165045"/>
              <a:gd name="connsiteY0" fmla="*/ 1535307 h 2110339"/>
              <a:gd name="connsiteX1" fmla="*/ 710349 w 12165045"/>
              <a:gd name="connsiteY1" fmla="*/ 1801711 h 2110339"/>
              <a:gd name="connsiteX2" fmla="*/ 1712945 w 12165045"/>
              <a:gd name="connsiteY2" fmla="*/ 1970335 h 2110339"/>
              <a:gd name="connsiteX3" fmla="*/ 2792445 w 12165045"/>
              <a:gd name="connsiteY3" fmla="*/ 2110035 h 2110339"/>
              <a:gd name="connsiteX4" fmla="*/ 4379945 w 12165045"/>
              <a:gd name="connsiteY4" fmla="*/ 1932235 h 2110339"/>
              <a:gd name="connsiteX5" fmla="*/ 6399245 w 12165045"/>
              <a:gd name="connsiteY5" fmla="*/ 1284535 h 2110339"/>
              <a:gd name="connsiteX6" fmla="*/ 8355045 w 12165045"/>
              <a:gd name="connsiteY6" fmla="*/ 535235 h 2110339"/>
              <a:gd name="connsiteX7" fmla="*/ 9752045 w 12165045"/>
              <a:gd name="connsiteY7" fmla="*/ 128835 h 2110339"/>
              <a:gd name="connsiteX8" fmla="*/ 10907745 w 12165045"/>
              <a:gd name="connsiteY8" fmla="*/ 1835 h 2110339"/>
              <a:gd name="connsiteX9" fmla="*/ 12165045 w 12165045"/>
              <a:gd name="connsiteY9" fmla="*/ 65335 h 2110339"/>
              <a:gd name="connsiteX0" fmla="*/ 0 w 12239838"/>
              <a:gd name="connsiteY0" fmla="*/ 1614624 h 2110339"/>
              <a:gd name="connsiteX1" fmla="*/ 785142 w 12239838"/>
              <a:gd name="connsiteY1" fmla="*/ 1801711 h 2110339"/>
              <a:gd name="connsiteX2" fmla="*/ 1787738 w 12239838"/>
              <a:gd name="connsiteY2" fmla="*/ 1970335 h 2110339"/>
              <a:gd name="connsiteX3" fmla="*/ 2867238 w 12239838"/>
              <a:gd name="connsiteY3" fmla="*/ 2110035 h 2110339"/>
              <a:gd name="connsiteX4" fmla="*/ 4454738 w 12239838"/>
              <a:gd name="connsiteY4" fmla="*/ 1932235 h 2110339"/>
              <a:gd name="connsiteX5" fmla="*/ 6474038 w 12239838"/>
              <a:gd name="connsiteY5" fmla="*/ 1284535 h 2110339"/>
              <a:gd name="connsiteX6" fmla="*/ 8429838 w 12239838"/>
              <a:gd name="connsiteY6" fmla="*/ 535235 h 2110339"/>
              <a:gd name="connsiteX7" fmla="*/ 9826838 w 12239838"/>
              <a:gd name="connsiteY7" fmla="*/ 128835 h 2110339"/>
              <a:gd name="connsiteX8" fmla="*/ 10982538 w 12239838"/>
              <a:gd name="connsiteY8" fmla="*/ 1835 h 2110339"/>
              <a:gd name="connsiteX9" fmla="*/ 12239838 w 12239838"/>
              <a:gd name="connsiteY9" fmla="*/ 65335 h 2110339"/>
              <a:gd name="connsiteX0" fmla="*/ 0 w 12239838"/>
              <a:gd name="connsiteY0" fmla="*/ 1614624 h 2110339"/>
              <a:gd name="connsiteX1" fmla="*/ 785142 w 12239838"/>
              <a:gd name="connsiteY1" fmla="*/ 1801711 h 2110339"/>
              <a:gd name="connsiteX2" fmla="*/ 1787738 w 12239838"/>
              <a:gd name="connsiteY2" fmla="*/ 1970335 h 2110339"/>
              <a:gd name="connsiteX3" fmla="*/ 2867238 w 12239838"/>
              <a:gd name="connsiteY3" fmla="*/ 2110035 h 2110339"/>
              <a:gd name="connsiteX4" fmla="*/ 4454738 w 12239838"/>
              <a:gd name="connsiteY4" fmla="*/ 1932235 h 2110339"/>
              <a:gd name="connsiteX5" fmla="*/ 6474038 w 12239838"/>
              <a:gd name="connsiteY5" fmla="*/ 1284535 h 2110339"/>
              <a:gd name="connsiteX6" fmla="*/ 8429838 w 12239838"/>
              <a:gd name="connsiteY6" fmla="*/ 535235 h 2110339"/>
              <a:gd name="connsiteX7" fmla="*/ 9826838 w 12239838"/>
              <a:gd name="connsiteY7" fmla="*/ 128835 h 2110339"/>
              <a:gd name="connsiteX8" fmla="*/ 10982538 w 12239838"/>
              <a:gd name="connsiteY8" fmla="*/ 1835 h 2110339"/>
              <a:gd name="connsiteX9" fmla="*/ 12239838 w 12239838"/>
              <a:gd name="connsiteY9" fmla="*/ 65335 h 2110339"/>
              <a:gd name="connsiteX0" fmla="*/ 0 w 12239838"/>
              <a:gd name="connsiteY0" fmla="*/ 1614624 h 2113300"/>
              <a:gd name="connsiteX1" fmla="*/ 785142 w 12239838"/>
              <a:gd name="connsiteY1" fmla="*/ 1801711 h 2113300"/>
              <a:gd name="connsiteX2" fmla="*/ 1772779 w 12239838"/>
              <a:gd name="connsiteY2" fmla="*/ 2028779 h 2113300"/>
              <a:gd name="connsiteX3" fmla="*/ 2867238 w 12239838"/>
              <a:gd name="connsiteY3" fmla="*/ 2110035 h 2113300"/>
              <a:gd name="connsiteX4" fmla="*/ 4454738 w 12239838"/>
              <a:gd name="connsiteY4" fmla="*/ 1932235 h 2113300"/>
              <a:gd name="connsiteX5" fmla="*/ 6474038 w 12239838"/>
              <a:gd name="connsiteY5" fmla="*/ 1284535 h 2113300"/>
              <a:gd name="connsiteX6" fmla="*/ 8429838 w 12239838"/>
              <a:gd name="connsiteY6" fmla="*/ 535235 h 2113300"/>
              <a:gd name="connsiteX7" fmla="*/ 9826838 w 12239838"/>
              <a:gd name="connsiteY7" fmla="*/ 128835 h 2113300"/>
              <a:gd name="connsiteX8" fmla="*/ 10982538 w 12239838"/>
              <a:gd name="connsiteY8" fmla="*/ 1835 h 2113300"/>
              <a:gd name="connsiteX9" fmla="*/ 12239838 w 12239838"/>
              <a:gd name="connsiteY9" fmla="*/ 65335 h 2113300"/>
              <a:gd name="connsiteX0" fmla="*/ 0 w 12239838"/>
              <a:gd name="connsiteY0" fmla="*/ 1614624 h 2112674"/>
              <a:gd name="connsiteX1" fmla="*/ 927247 w 12239838"/>
              <a:gd name="connsiteY1" fmla="*/ 1893552 h 2112674"/>
              <a:gd name="connsiteX2" fmla="*/ 1772779 w 12239838"/>
              <a:gd name="connsiteY2" fmla="*/ 2028779 h 2112674"/>
              <a:gd name="connsiteX3" fmla="*/ 2867238 w 12239838"/>
              <a:gd name="connsiteY3" fmla="*/ 2110035 h 2112674"/>
              <a:gd name="connsiteX4" fmla="*/ 4454738 w 12239838"/>
              <a:gd name="connsiteY4" fmla="*/ 1932235 h 2112674"/>
              <a:gd name="connsiteX5" fmla="*/ 6474038 w 12239838"/>
              <a:gd name="connsiteY5" fmla="*/ 1284535 h 2112674"/>
              <a:gd name="connsiteX6" fmla="*/ 8429838 w 12239838"/>
              <a:gd name="connsiteY6" fmla="*/ 535235 h 2112674"/>
              <a:gd name="connsiteX7" fmla="*/ 9826838 w 12239838"/>
              <a:gd name="connsiteY7" fmla="*/ 128835 h 2112674"/>
              <a:gd name="connsiteX8" fmla="*/ 10982538 w 12239838"/>
              <a:gd name="connsiteY8" fmla="*/ 1835 h 2112674"/>
              <a:gd name="connsiteX9" fmla="*/ 12239838 w 12239838"/>
              <a:gd name="connsiteY9" fmla="*/ 65335 h 2112674"/>
              <a:gd name="connsiteX0" fmla="*/ 0 w 11806048"/>
              <a:gd name="connsiteY0" fmla="*/ 1789956 h 2112674"/>
              <a:gd name="connsiteX1" fmla="*/ 493457 w 11806048"/>
              <a:gd name="connsiteY1" fmla="*/ 1893552 h 2112674"/>
              <a:gd name="connsiteX2" fmla="*/ 1338989 w 11806048"/>
              <a:gd name="connsiteY2" fmla="*/ 2028779 h 2112674"/>
              <a:gd name="connsiteX3" fmla="*/ 2433448 w 11806048"/>
              <a:gd name="connsiteY3" fmla="*/ 2110035 h 2112674"/>
              <a:gd name="connsiteX4" fmla="*/ 4020948 w 11806048"/>
              <a:gd name="connsiteY4" fmla="*/ 1932235 h 2112674"/>
              <a:gd name="connsiteX5" fmla="*/ 6040248 w 11806048"/>
              <a:gd name="connsiteY5" fmla="*/ 1284535 h 2112674"/>
              <a:gd name="connsiteX6" fmla="*/ 7996048 w 11806048"/>
              <a:gd name="connsiteY6" fmla="*/ 535235 h 2112674"/>
              <a:gd name="connsiteX7" fmla="*/ 9393048 w 11806048"/>
              <a:gd name="connsiteY7" fmla="*/ 128835 h 2112674"/>
              <a:gd name="connsiteX8" fmla="*/ 10548748 w 11806048"/>
              <a:gd name="connsiteY8" fmla="*/ 1835 h 2112674"/>
              <a:gd name="connsiteX9" fmla="*/ 11806048 w 11806048"/>
              <a:gd name="connsiteY9" fmla="*/ 65335 h 2112674"/>
              <a:gd name="connsiteX0" fmla="*/ 0 w 11806048"/>
              <a:gd name="connsiteY0" fmla="*/ 1789956 h 2112401"/>
              <a:gd name="connsiteX1" fmla="*/ 680435 w 11806048"/>
              <a:gd name="connsiteY1" fmla="*/ 1947821 h 2112401"/>
              <a:gd name="connsiteX2" fmla="*/ 1338989 w 11806048"/>
              <a:gd name="connsiteY2" fmla="*/ 2028779 h 2112401"/>
              <a:gd name="connsiteX3" fmla="*/ 2433448 w 11806048"/>
              <a:gd name="connsiteY3" fmla="*/ 2110035 h 2112401"/>
              <a:gd name="connsiteX4" fmla="*/ 4020948 w 11806048"/>
              <a:gd name="connsiteY4" fmla="*/ 1932235 h 2112401"/>
              <a:gd name="connsiteX5" fmla="*/ 6040248 w 11806048"/>
              <a:gd name="connsiteY5" fmla="*/ 1284535 h 2112401"/>
              <a:gd name="connsiteX6" fmla="*/ 7996048 w 11806048"/>
              <a:gd name="connsiteY6" fmla="*/ 535235 h 2112401"/>
              <a:gd name="connsiteX7" fmla="*/ 9393048 w 11806048"/>
              <a:gd name="connsiteY7" fmla="*/ 128835 h 2112401"/>
              <a:gd name="connsiteX8" fmla="*/ 10548748 w 11806048"/>
              <a:gd name="connsiteY8" fmla="*/ 1835 h 2112401"/>
              <a:gd name="connsiteX9" fmla="*/ 11806048 w 11806048"/>
              <a:gd name="connsiteY9" fmla="*/ 65335 h 2112401"/>
              <a:gd name="connsiteX0" fmla="*/ 0 w 11806048"/>
              <a:gd name="connsiteY0" fmla="*/ 1789956 h 2113823"/>
              <a:gd name="connsiteX1" fmla="*/ 680435 w 11806048"/>
              <a:gd name="connsiteY1" fmla="*/ 1947821 h 2113823"/>
              <a:gd name="connsiteX2" fmla="*/ 1361427 w 11806048"/>
              <a:gd name="connsiteY2" fmla="*/ 2045478 h 2113823"/>
              <a:gd name="connsiteX3" fmla="*/ 2433448 w 11806048"/>
              <a:gd name="connsiteY3" fmla="*/ 2110035 h 2113823"/>
              <a:gd name="connsiteX4" fmla="*/ 4020948 w 11806048"/>
              <a:gd name="connsiteY4" fmla="*/ 1932235 h 2113823"/>
              <a:gd name="connsiteX5" fmla="*/ 6040248 w 11806048"/>
              <a:gd name="connsiteY5" fmla="*/ 1284535 h 2113823"/>
              <a:gd name="connsiteX6" fmla="*/ 7996048 w 11806048"/>
              <a:gd name="connsiteY6" fmla="*/ 535235 h 2113823"/>
              <a:gd name="connsiteX7" fmla="*/ 9393048 w 11806048"/>
              <a:gd name="connsiteY7" fmla="*/ 128835 h 2113823"/>
              <a:gd name="connsiteX8" fmla="*/ 10548748 w 11806048"/>
              <a:gd name="connsiteY8" fmla="*/ 1835 h 2113823"/>
              <a:gd name="connsiteX9" fmla="*/ 11806048 w 11806048"/>
              <a:gd name="connsiteY9" fmla="*/ 65335 h 2113823"/>
              <a:gd name="connsiteX0" fmla="*/ 0 w 11806048"/>
              <a:gd name="connsiteY0" fmla="*/ 1789956 h 2098035"/>
              <a:gd name="connsiteX1" fmla="*/ 680435 w 11806048"/>
              <a:gd name="connsiteY1" fmla="*/ 1947821 h 2098035"/>
              <a:gd name="connsiteX2" fmla="*/ 1361427 w 11806048"/>
              <a:gd name="connsiteY2" fmla="*/ 2045478 h 2098035"/>
              <a:gd name="connsiteX3" fmla="*/ 2396051 w 11806048"/>
              <a:gd name="connsiteY3" fmla="*/ 2093336 h 2098035"/>
              <a:gd name="connsiteX4" fmla="*/ 4020948 w 11806048"/>
              <a:gd name="connsiteY4" fmla="*/ 1932235 h 2098035"/>
              <a:gd name="connsiteX5" fmla="*/ 6040248 w 11806048"/>
              <a:gd name="connsiteY5" fmla="*/ 1284535 h 2098035"/>
              <a:gd name="connsiteX6" fmla="*/ 7996048 w 11806048"/>
              <a:gd name="connsiteY6" fmla="*/ 535235 h 2098035"/>
              <a:gd name="connsiteX7" fmla="*/ 9393048 w 11806048"/>
              <a:gd name="connsiteY7" fmla="*/ 128835 h 2098035"/>
              <a:gd name="connsiteX8" fmla="*/ 10548748 w 11806048"/>
              <a:gd name="connsiteY8" fmla="*/ 1835 h 2098035"/>
              <a:gd name="connsiteX9" fmla="*/ 11806048 w 11806048"/>
              <a:gd name="connsiteY9" fmla="*/ 65335 h 2098035"/>
              <a:gd name="connsiteX0" fmla="*/ 0 w 11806048"/>
              <a:gd name="connsiteY0" fmla="*/ 1789956 h 2094199"/>
              <a:gd name="connsiteX1" fmla="*/ 680435 w 11806048"/>
              <a:gd name="connsiteY1" fmla="*/ 1947821 h 2094199"/>
              <a:gd name="connsiteX2" fmla="*/ 1361427 w 11806048"/>
              <a:gd name="connsiteY2" fmla="*/ 2045478 h 2094199"/>
              <a:gd name="connsiteX3" fmla="*/ 2396051 w 11806048"/>
              <a:gd name="connsiteY3" fmla="*/ 2093336 h 2094199"/>
              <a:gd name="connsiteX4" fmla="*/ 4020948 w 11806048"/>
              <a:gd name="connsiteY4" fmla="*/ 1932235 h 2094199"/>
              <a:gd name="connsiteX5" fmla="*/ 6040248 w 11806048"/>
              <a:gd name="connsiteY5" fmla="*/ 1284535 h 2094199"/>
              <a:gd name="connsiteX6" fmla="*/ 7996048 w 11806048"/>
              <a:gd name="connsiteY6" fmla="*/ 535235 h 2094199"/>
              <a:gd name="connsiteX7" fmla="*/ 9393048 w 11806048"/>
              <a:gd name="connsiteY7" fmla="*/ 128835 h 2094199"/>
              <a:gd name="connsiteX8" fmla="*/ 10548748 w 11806048"/>
              <a:gd name="connsiteY8" fmla="*/ 1835 h 2094199"/>
              <a:gd name="connsiteX9" fmla="*/ 11806048 w 11806048"/>
              <a:gd name="connsiteY9" fmla="*/ 65335 h 209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06048" h="2094199">
                <a:moveTo>
                  <a:pt x="0" y="1789956"/>
                </a:moveTo>
                <a:cubicBezTo>
                  <a:pt x="649335" y="1953349"/>
                  <a:pt x="453531" y="1905234"/>
                  <a:pt x="680435" y="1947821"/>
                </a:cubicBezTo>
                <a:cubicBezTo>
                  <a:pt x="907339" y="1990408"/>
                  <a:pt x="1075491" y="2021226"/>
                  <a:pt x="1361427" y="2045478"/>
                </a:cubicBezTo>
                <a:cubicBezTo>
                  <a:pt x="1647363" y="2069730"/>
                  <a:pt x="1937837" y="2099686"/>
                  <a:pt x="2396051" y="2093336"/>
                </a:cubicBezTo>
                <a:cubicBezTo>
                  <a:pt x="2854265" y="2086986"/>
                  <a:pt x="3413582" y="2067035"/>
                  <a:pt x="4020948" y="1932235"/>
                </a:cubicBezTo>
                <a:cubicBezTo>
                  <a:pt x="4628314" y="1797435"/>
                  <a:pt x="5377731" y="1517368"/>
                  <a:pt x="6040248" y="1284535"/>
                </a:cubicBezTo>
                <a:cubicBezTo>
                  <a:pt x="6702765" y="1051702"/>
                  <a:pt x="7437248" y="727852"/>
                  <a:pt x="7996048" y="535235"/>
                </a:cubicBezTo>
                <a:cubicBezTo>
                  <a:pt x="8554848" y="342618"/>
                  <a:pt x="8967598" y="217735"/>
                  <a:pt x="9393048" y="128835"/>
                </a:cubicBezTo>
                <a:cubicBezTo>
                  <a:pt x="9818498" y="39935"/>
                  <a:pt x="10146581" y="12418"/>
                  <a:pt x="10548748" y="1835"/>
                </a:cubicBezTo>
                <a:cubicBezTo>
                  <a:pt x="10950915" y="-8748"/>
                  <a:pt x="11378481" y="28293"/>
                  <a:pt x="11806048" y="65335"/>
                </a:cubicBezTo>
              </a:path>
            </a:pathLst>
          </a:custGeom>
          <a:noFill/>
          <a:ln>
            <a:solidFill>
              <a:srgbClr val="4BAC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6">
            <a:extLst>
              <a:ext uri="{FF2B5EF4-FFF2-40B4-BE49-F238E27FC236}">
                <a16:creationId xmlns:a16="http://schemas.microsoft.com/office/drawing/2014/main" id="{DAE514E0-61FC-7361-0E68-EC3B6975FD73}"/>
              </a:ext>
            </a:extLst>
          </p:cNvPr>
          <p:cNvSpPr txBox="1">
            <a:spLocks noChangeAspect="1"/>
          </p:cNvSpPr>
          <p:nvPr/>
        </p:nvSpPr>
        <p:spPr>
          <a:xfrm>
            <a:off x="6756400" y="5189754"/>
            <a:ext cx="5435598" cy="1573214"/>
          </a:xfrm>
          <a:prstGeom prst="rect">
            <a:avLst/>
          </a:prstGeom>
          <a:solidFill>
            <a:srgbClr val="ADA1B2">
              <a:alpha val="49804"/>
            </a:srgbClr>
          </a:solidFill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>
              <a:lnSpc>
                <a:spcPct val="100000"/>
              </a:lnSpc>
              <a:buNone/>
            </a:pPr>
            <a:r>
              <a:rPr lang="en-GB" sz="1800" b="1" dirty="0">
                <a:solidFill>
                  <a:schemeClr val="bg1"/>
                </a:solidFill>
                <a:latin typeface="+mj-lt"/>
              </a:rPr>
              <a:t>Reduce, Reuse, recycle</a:t>
            </a:r>
          </a:p>
          <a:p>
            <a:pPr marL="622300" indent="-88900">
              <a:lnSpc>
                <a:spcPts val="1000"/>
              </a:lnSpc>
              <a:buFont typeface="Calibri Light" panose="020F0302020204030204" pitchFamily="34" charset="0"/>
              <a:buChar char="‐"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Central collectors of office waste (8 buildings)</a:t>
            </a:r>
          </a:p>
          <a:p>
            <a:pPr marL="622300" indent="-88900">
              <a:lnSpc>
                <a:spcPts val="1000"/>
              </a:lnSpc>
              <a:buFont typeface="Calibri Light" panose="020F0302020204030204" pitchFamily="34" charset="0"/>
              <a:buChar char="‐"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Laboratory waste pilot (2 buildings)</a:t>
            </a:r>
          </a:p>
          <a:p>
            <a:pPr marL="622300" indent="-88900">
              <a:lnSpc>
                <a:spcPts val="1000"/>
              </a:lnSpc>
              <a:buFont typeface="Calibri Light" panose="020F0302020204030204" pitchFamily="34" charset="0"/>
              <a:buChar char="‐"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Biowaste pilot (R3 and 2 office buildings)</a:t>
            </a:r>
          </a:p>
          <a:p>
            <a:pPr marL="622300" indent="-88900">
              <a:lnSpc>
                <a:spcPts val="1000"/>
              </a:lnSpc>
              <a:buFont typeface="Calibri Light" panose="020F0302020204030204" pitchFamily="34" charset="0"/>
              <a:buChar char="‐"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Coffee capsules</a:t>
            </a:r>
          </a:p>
          <a:p>
            <a:pPr marL="406400" indent="0">
              <a:lnSpc>
                <a:spcPts val="1000"/>
              </a:lnSpc>
              <a:buNone/>
            </a:pPr>
            <a:r>
              <a:rPr lang="en-GB" sz="1800" b="1" dirty="0">
                <a:solidFill>
                  <a:schemeClr val="bg1"/>
                </a:solidFill>
                <a:latin typeface="+mj-lt"/>
              </a:rPr>
              <a:t>Measure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372F886-1C9E-9EF2-BEBE-2332711A6846}"/>
              </a:ext>
            </a:extLst>
          </p:cNvPr>
          <p:cNvSpPr txBox="1"/>
          <p:nvPr/>
        </p:nvSpPr>
        <p:spPr>
          <a:xfrm>
            <a:off x="6756400" y="4709781"/>
            <a:ext cx="5435598" cy="461665"/>
          </a:xfrm>
          <a:prstGeom prst="rect">
            <a:avLst/>
          </a:prstGeom>
          <a:solidFill>
            <a:srgbClr val="ADA1B2">
              <a:alpha val="49804"/>
            </a:srgbClr>
          </a:solidFill>
        </p:spPr>
        <p:txBody>
          <a:bodyPr wrap="square">
            <a:spAutoFit/>
          </a:bodyPr>
          <a:lstStyle/>
          <a:p>
            <a:pPr marL="355600"/>
            <a:r>
              <a:rPr lang="en-GB" sz="2400" b="1" dirty="0">
                <a:solidFill>
                  <a:schemeClr val="bg1"/>
                </a:solidFill>
                <a:latin typeface="+mj-lt"/>
              </a:rPr>
              <a:t>Waste: global and local actions</a:t>
            </a:r>
          </a:p>
        </p:txBody>
      </p:sp>
      <p:sp>
        <p:nvSpPr>
          <p:cNvPr id="49" name="Content Placeholder 5">
            <a:extLst>
              <a:ext uri="{FF2B5EF4-FFF2-40B4-BE49-F238E27FC236}">
                <a16:creationId xmlns:a16="http://schemas.microsoft.com/office/drawing/2014/main" id="{EC862948-F9B2-45AE-8B52-DE8582D7C2B2}"/>
              </a:ext>
            </a:extLst>
          </p:cNvPr>
          <p:cNvSpPr>
            <a:spLocks noGrp="1" noChangeAspect="1"/>
          </p:cNvSpPr>
          <p:nvPr>
            <p:ph sz="half" idx="1"/>
          </p:nvPr>
        </p:nvSpPr>
        <p:spPr>
          <a:xfrm>
            <a:off x="-2799" y="2951819"/>
            <a:ext cx="7092779" cy="1554212"/>
          </a:xfrm>
          <a:solidFill>
            <a:srgbClr val="1FB4BB">
              <a:alpha val="50000"/>
            </a:srgbClr>
          </a:solidFill>
        </p:spPr>
        <p:txBody>
          <a:bodyPr>
            <a:noAutofit/>
          </a:bodyPr>
          <a:lstStyle/>
          <a:p>
            <a:pPr marL="0" indent="0">
              <a:lnSpc>
                <a:spcPts val="1000"/>
              </a:lnSpc>
              <a:spcAft>
                <a:spcPts val="600"/>
              </a:spcAft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2022</a:t>
            </a:r>
          </a:p>
          <a:p>
            <a:pPr marL="319088" indent="0">
              <a:lnSpc>
                <a:spcPts val="1000"/>
              </a:lnSpc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3 </a:t>
            </a:r>
            <a:r>
              <a:rPr lang="en-GB" sz="1800" dirty="0" err="1">
                <a:solidFill>
                  <a:schemeClr val="bg1"/>
                </a:solidFill>
                <a:latin typeface="+mj-lt"/>
              </a:rPr>
              <a:t>kyburz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> e-Trolley for mail delivery</a:t>
            </a:r>
          </a:p>
          <a:p>
            <a:pPr marL="319088" indent="0">
              <a:lnSpc>
                <a:spcPts val="1000"/>
              </a:lnSpc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2 e-transit vans for internal transport</a:t>
            </a:r>
          </a:p>
          <a:p>
            <a:pPr marL="319088" indent="0">
              <a:lnSpc>
                <a:spcPts val="1000"/>
              </a:lnSpc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1-2 shuttles for people transport</a:t>
            </a:r>
          </a:p>
          <a:p>
            <a:pPr marL="319088" indent="0">
              <a:lnSpc>
                <a:spcPts val="1000"/>
              </a:lnSpc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1 truck for waste collection</a:t>
            </a:r>
          </a:p>
          <a:p>
            <a:pPr marL="319088" indent="0">
              <a:lnSpc>
                <a:spcPts val="1000"/>
              </a:lnSpc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5 to 8 e-cars for the sharing scheme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68C826-B649-19D4-8B0B-FF5B153D9CB8}"/>
              </a:ext>
            </a:extLst>
          </p:cNvPr>
          <p:cNvSpPr txBox="1"/>
          <p:nvPr/>
        </p:nvSpPr>
        <p:spPr>
          <a:xfrm>
            <a:off x="0" y="2401991"/>
            <a:ext cx="7092778" cy="461665"/>
          </a:xfrm>
          <a:prstGeom prst="rect">
            <a:avLst/>
          </a:prstGeom>
          <a:solidFill>
            <a:srgbClr val="1FB4BB">
              <a:alpha val="50000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sz="2400" dirty="0"/>
              <a:t>Gradual replacement of thermal cars by e-cars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147FAA1-C1DA-90A9-35A1-70ABD168B5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04498" y="144510"/>
            <a:ext cx="1548000" cy="85449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CF55731-ADC5-7E4F-7EE9-10D4B192AEBE}"/>
              </a:ext>
            </a:extLst>
          </p:cNvPr>
          <p:cNvGrpSpPr>
            <a:grpSpLocks noChangeAspect="1"/>
          </p:cNvGrpSpPr>
          <p:nvPr/>
        </p:nvGrpSpPr>
        <p:grpSpPr>
          <a:xfrm>
            <a:off x="11224814" y="936245"/>
            <a:ext cx="927684" cy="927684"/>
            <a:chOff x="8737498" y="4753070"/>
            <a:chExt cx="2236706" cy="2236705"/>
          </a:xfrm>
        </p:grpSpPr>
        <p:pic>
          <p:nvPicPr>
            <p:cNvPr id="17" name="Graphic 16" descr="Garbage with solid fill">
              <a:extLst>
                <a:ext uri="{FF2B5EF4-FFF2-40B4-BE49-F238E27FC236}">
                  <a16:creationId xmlns:a16="http://schemas.microsoft.com/office/drawing/2014/main" id="{667E4C00-AA5F-9A43-1A30-F03F050D3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367035" y="5473459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Recycle with solid fill">
              <a:extLst>
                <a:ext uri="{FF2B5EF4-FFF2-40B4-BE49-F238E27FC236}">
                  <a16:creationId xmlns:a16="http://schemas.microsoft.com/office/drawing/2014/main" id="{BCCE8B5B-AA4D-420B-CB40-C860C6F7D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8737498" y="4753070"/>
              <a:ext cx="2236706" cy="2236705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F592604-2B39-3449-25D2-139AB89450D8}"/>
              </a:ext>
            </a:extLst>
          </p:cNvPr>
          <p:cNvSpPr txBox="1"/>
          <p:nvPr/>
        </p:nvSpPr>
        <p:spPr>
          <a:xfrm>
            <a:off x="-2799" y="1615095"/>
            <a:ext cx="7102690" cy="646331"/>
          </a:xfrm>
          <a:prstGeom prst="rect">
            <a:avLst/>
          </a:prstGeom>
          <a:solidFill>
            <a:srgbClr val="1FB4BB">
              <a:alpha val="50000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80 shared e-bikes </a:t>
            </a:r>
          </a:p>
          <a:p>
            <a:r>
              <a:rPr lang="en-GB" dirty="0"/>
              <a:t>Car Fleet reduction (25% target) in 2024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0975A9-10BE-921F-20F3-256F3B6C9F69}"/>
              </a:ext>
            </a:extLst>
          </p:cNvPr>
          <p:cNvSpPr txBox="1"/>
          <p:nvPr/>
        </p:nvSpPr>
        <p:spPr>
          <a:xfrm>
            <a:off x="4311028" y="3106965"/>
            <a:ext cx="1965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u="none" strike="noStrike" dirty="0">
                <a:solidFill>
                  <a:srgbClr val="45F32D"/>
                </a:solidFill>
                <a:effectLst/>
                <a:latin typeface="+mj-lt"/>
              </a:rPr>
              <a:t>-15.4 tCO</a:t>
            </a:r>
            <a:r>
              <a:rPr lang="en-GB" sz="2800" b="1" i="0" u="none" strike="noStrike" baseline="-25000" dirty="0">
                <a:solidFill>
                  <a:srgbClr val="45F32D"/>
                </a:solidFill>
                <a:effectLst/>
                <a:latin typeface="+mj-lt"/>
              </a:rPr>
              <a:t>2</a:t>
            </a:r>
            <a:r>
              <a:rPr lang="en-GB" sz="2800" b="1" i="0" u="none" strike="noStrike" dirty="0">
                <a:solidFill>
                  <a:srgbClr val="45F32D"/>
                </a:solidFill>
                <a:effectLst/>
                <a:latin typeface="+mj-lt"/>
              </a:rPr>
              <a:t>e</a:t>
            </a:r>
            <a:endParaRPr lang="en-GB" sz="2800" b="1" dirty="0">
              <a:solidFill>
                <a:srgbClr val="45F32D"/>
              </a:solidFill>
              <a:latin typeface="+mj-lt"/>
            </a:endParaRP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5510A002-9B04-4E93-3852-9C6E947E93F7}"/>
              </a:ext>
            </a:extLst>
          </p:cNvPr>
          <p:cNvSpPr/>
          <p:nvPr/>
        </p:nvSpPr>
        <p:spPr>
          <a:xfrm>
            <a:off x="4002860" y="3138618"/>
            <a:ext cx="292426" cy="519728"/>
          </a:xfrm>
          <a:prstGeom prst="rightBrace">
            <a:avLst/>
          </a:prstGeom>
          <a:ln w="12700">
            <a:solidFill>
              <a:srgbClr val="45F3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>
              <a:solidFill>
                <a:srgbClr val="398893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1B7A5D-E5FF-0ABB-81BE-93C2AB5A0ADB}"/>
              </a:ext>
            </a:extLst>
          </p:cNvPr>
          <p:cNvSpPr txBox="1"/>
          <p:nvPr/>
        </p:nvSpPr>
        <p:spPr>
          <a:xfrm>
            <a:off x="4966735" y="1802724"/>
            <a:ext cx="21331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398893"/>
                </a:solidFill>
                <a:latin typeface="+mj-lt"/>
              </a:rPr>
              <a:t>- 500 tCO</a:t>
            </a:r>
            <a:r>
              <a:rPr lang="en-GB" sz="2800" baseline="-25000" dirty="0">
                <a:solidFill>
                  <a:srgbClr val="398893"/>
                </a:solidFill>
                <a:latin typeface="+mj-lt"/>
              </a:rPr>
              <a:t>2</a:t>
            </a:r>
            <a:r>
              <a:rPr lang="en-GB" sz="2800" dirty="0">
                <a:solidFill>
                  <a:srgbClr val="398893"/>
                </a:solidFill>
                <a:latin typeface="+mj-lt"/>
              </a:rPr>
              <a:t>e/y</a:t>
            </a:r>
            <a:endParaRPr lang="en-GB" sz="2800" dirty="0">
              <a:solidFill>
                <a:srgbClr val="398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083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1">
            <a:extLst>
              <a:ext uri="{FF2B5EF4-FFF2-40B4-BE49-F238E27FC236}">
                <a16:creationId xmlns:a16="http://schemas.microsoft.com/office/drawing/2014/main" id="{02FF08DD-7073-83B5-109A-3E388C33BD89}"/>
              </a:ext>
            </a:extLst>
          </p:cNvPr>
          <p:cNvSpPr txBox="1">
            <a:spLocks/>
          </p:cNvSpPr>
          <p:nvPr/>
        </p:nvSpPr>
        <p:spPr>
          <a:xfrm>
            <a:off x="-42937" y="-277701"/>
            <a:ext cx="6373649" cy="6081363"/>
          </a:xfrm>
          <a:prstGeom prst="ellipse">
            <a:avLst/>
          </a:prstGeom>
          <a:gradFill flip="none" rotWithShape="1">
            <a:gsLst>
              <a:gs pos="16000">
                <a:srgbClr val="4BACB9"/>
              </a:gs>
              <a:gs pos="36000">
                <a:srgbClr val="4BACB9">
                  <a:alpha val="49804"/>
                </a:srgbClr>
              </a:gs>
              <a:gs pos="79000">
                <a:schemeClr val="bg1">
                  <a:alpha val="50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txBody>
          <a:bodyPr vert="horz" lIns="108000" tIns="1152000" rIns="108000" bIns="54000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500"/>
              </a:lnSpc>
            </a:pPr>
            <a:r>
              <a:rPr lang="en-GB" sz="4500" b="1" dirty="0">
                <a:solidFill>
                  <a:srgbClr val="002060"/>
                </a:solidFill>
                <a:latin typeface="Abadi Extra Light" panose="020B0204020104020204" pitchFamily="34" charset="0"/>
              </a:rPr>
              <a:t>SCE AMBITIONS</a:t>
            </a:r>
            <a:endParaRPr lang="en-US" sz="4500" b="1" dirty="0">
              <a:solidFill>
                <a:schemeClr val="bg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E85F158-981A-8BD7-7FFF-E034F87CB3E2}"/>
              </a:ext>
            </a:extLst>
          </p:cNvPr>
          <p:cNvSpPr/>
          <p:nvPr/>
        </p:nvSpPr>
        <p:spPr>
          <a:xfrm>
            <a:off x="91980" y="3390900"/>
            <a:ext cx="12062949" cy="3171975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7400" h="2110548">
                <a:moveTo>
                  <a:pt x="0" y="1005135"/>
                </a:moveTo>
                <a:cubicBezTo>
                  <a:pt x="252941" y="1197751"/>
                  <a:pt x="505883" y="1390368"/>
                  <a:pt x="800100" y="1551235"/>
                </a:cubicBezTo>
                <a:cubicBezTo>
                  <a:pt x="1094317" y="1712102"/>
                  <a:pt x="1424517" y="1877202"/>
                  <a:pt x="1765300" y="1970335"/>
                </a:cubicBezTo>
                <a:cubicBezTo>
                  <a:pt x="2106083" y="2063468"/>
                  <a:pt x="2400300" y="2116385"/>
                  <a:pt x="2844800" y="2110035"/>
                </a:cubicBezTo>
                <a:cubicBezTo>
                  <a:pt x="3289300" y="2103685"/>
                  <a:pt x="3831167" y="2069818"/>
                  <a:pt x="4432300" y="1932235"/>
                </a:cubicBezTo>
                <a:cubicBezTo>
                  <a:pt x="5033433" y="1794652"/>
                  <a:pt x="5789083" y="1517368"/>
                  <a:pt x="6451600" y="1284535"/>
                </a:cubicBezTo>
                <a:cubicBezTo>
                  <a:pt x="7114117" y="1051702"/>
                  <a:pt x="7848600" y="727852"/>
                  <a:pt x="8407400" y="535235"/>
                </a:cubicBezTo>
                <a:cubicBezTo>
                  <a:pt x="8966200" y="342618"/>
                  <a:pt x="9378950" y="217735"/>
                  <a:pt x="9804400" y="128835"/>
                </a:cubicBezTo>
                <a:cubicBezTo>
                  <a:pt x="10229850" y="39935"/>
                  <a:pt x="10557933" y="12418"/>
                  <a:pt x="10960100" y="1835"/>
                </a:cubicBezTo>
                <a:cubicBezTo>
                  <a:pt x="11362267" y="-8748"/>
                  <a:pt x="11789833" y="28293"/>
                  <a:pt x="12217400" y="65335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4D45306-DB36-D97B-E930-4D4F2CE783A4}"/>
              </a:ext>
            </a:extLst>
          </p:cNvPr>
          <p:cNvSpPr/>
          <p:nvPr/>
        </p:nvSpPr>
        <p:spPr>
          <a:xfrm>
            <a:off x="0" y="3643065"/>
            <a:ext cx="12217400" cy="2110548"/>
          </a:xfrm>
          <a:custGeom>
            <a:avLst/>
            <a:gdLst>
              <a:gd name="connsiteX0" fmla="*/ 0 w 12217400"/>
              <a:gd name="connsiteY0" fmla="*/ 1005135 h 2110548"/>
              <a:gd name="connsiteX1" fmla="*/ 800100 w 12217400"/>
              <a:gd name="connsiteY1" fmla="*/ 1551235 h 2110548"/>
              <a:gd name="connsiteX2" fmla="*/ 1765300 w 12217400"/>
              <a:gd name="connsiteY2" fmla="*/ 1970335 h 2110548"/>
              <a:gd name="connsiteX3" fmla="*/ 2844800 w 12217400"/>
              <a:gd name="connsiteY3" fmla="*/ 2110035 h 2110548"/>
              <a:gd name="connsiteX4" fmla="*/ 4432300 w 12217400"/>
              <a:gd name="connsiteY4" fmla="*/ 1932235 h 2110548"/>
              <a:gd name="connsiteX5" fmla="*/ 6451600 w 12217400"/>
              <a:gd name="connsiteY5" fmla="*/ 1284535 h 2110548"/>
              <a:gd name="connsiteX6" fmla="*/ 8407400 w 12217400"/>
              <a:gd name="connsiteY6" fmla="*/ 535235 h 2110548"/>
              <a:gd name="connsiteX7" fmla="*/ 9804400 w 12217400"/>
              <a:gd name="connsiteY7" fmla="*/ 128835 h 2110548"/>
              <a:gd name="connsiteX8" fmla="*/ 10960100 w 12217400"/>
              <a:gd name="connsiteY8" fmla="*/ 1835 h 2110548"/>
              <a:gd name="connsiteX9" fmla="*/ 12217400 w 12217400"/>
              <a:gd name="connsiteY9" fmla="*/ 65335 h 2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7400" h="2110548">
                <a:moveTo>
                  <a:pt x="0" y="1005135"/>
                </a:moveTo>
                <a:cubicBezTo>
                  <a:pt x="252941" y="1197751"/>
                  <a:pt x="505883" y="1390368"/>
                  <a:pt x="800100" y="1551235"/>
                </a:cubicBezTo>
                <a:cubicBezTo>
                  <a:pt x="1094317" y="1712102"/>
                  <a:pt x="1424517" y="1877202"/>
                  <a:pt x="1765300" y="1970335"/>
                </a:cubicBezTo>
                <a:cubicBezTo>
                  <a:pt x="2106083" y="2063468"/>
                  <a:pt x="2400300" y="2116385"/>
                  <a:pt x="2844800" y="2110035"/>
                </a:cubicBezTo>
                <a:cubicBezTo>
                  <a:pt x="3289300" y="2103685"/>
                  <a:pt x="3831167" y="2069818"/>
                  <a:pt x="4432300" y="1932235"/>
                </a:cubicBezTo>
                <a:cubicBezTo>
                  <a:pt x="5033433" y="1794652"/>
                  <a:pt x="5789083" y="1517368"/>
                  <a:pt x="6451600" y="1284535"/>
                </a:cubicBezTo>
                <a:cubicBezTo>
                  <a:pt x="7114117" y="1051702"/>
                  <a:pt x="7848600" y="727852"/>
                  <a:pt x="8407400" y="535235"/>
                </a:cubicBezTo>
                <a:cubicBezTo>
                  <a:pt x="8966200" y="342618"/>
                  <a:pt x="9378950" y="217735"/>
                  <a:pt x="9804400" y="128835"/>
                </a:cubicBezTo>
                <a:cubicBezTo>
                  <a:pt x="10229850" y="39935"/>
                  <a:pt x="10557933" y="12418"/>
                  <a:pt x="10960100" y="1835"/>
                </a:cubicBezTo>
                <a:cubicBezTo>
                  <a:pt x="11362267" y="-8748"/>
                  <a:pt x="11789833" y="28293"/>
                  <a:pt x="12217400" y="65335"/>
                </a:cubicBezTo>
              </a:path>
            </a:pathLst>
          </a:cu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picture containing saw, knife&#10;&#10;Description automatically generated">
            <a:extLst>
              <a:ext uri="{FF2B5EF4-FFF2-40B4-BE49-F238E27FC236}">
                <a16:creationId xmlns:a16="http://schemas.microsoft.com/office/drawing/2014/main" id="{8C181524-C218-DFD6-B539-43F5A52A08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706"/>
          <a:stretch/>
        </p:blipFill>
        <p:spPr>
          <a:xfrm>
            <a:off x="0" y="3800277"/>
            <a:ext cx="12192000" cy="259071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922C333-5901-F30E-72D3-66C60AE101B6}"/>
              </a:ext>
            </a:extLst>
          </p:cNvPr>
          <p:cNvSpPr txBox="1">
            <a:spLocks/>
          </p:cNvSpPr>
          <p:nvPr/>
        </p:nvSpPr>
        <p:spPr>
          <a:xfrm>
            <a:off x="372764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2021</a:t>
            </a:r>
          </a:p>
          <a:p>
            <a:endParaRPr lang="en-GB" b="1" dirty="0">
              <a:solidFill>
                <a:schemeClr val="bg1">
                  <a:lumMod val="50000"/>
                </a:schemeClr>
              </a:solidFill>
              <a:latin typeface="Abadi" panose="020B0604020104020204" pitchFamily="34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4BD23B2-55F7-56A4-E947-76DB1761FC96}"/>
              </a:ext>
            </a:extLst>
          </p:cNvPr>
          <p:cNvSpPr txBox="1">
            <a:spLocks/>
          </p:cNvSpPr>
          <p:nvPr/>
        </p:nvSpPr>
        <p:spPr>
          <a:xfrm>
            <a:off x="2037411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89BD964-B5A3-E177-8C6C-E7772736ED61}"/>
              </a:ext>
            </a:extLst>
          </p:cNvPr>
          <p:cNvSpPr txBox="1">
            <a:spLocks/>
          </p:cNvSpPr>
          <p:nvPr/>
        </p:nvSpPr>
        <p:spPr>
          <a:xfrm>
            <a:off x="3714415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149064-C9A3-9D35-91E0-2E72C52F2860}"/>
              </a:ext>
            </a:extLst>
          </p:cNvPr>
          <p:cNvSpPr txBox="1">
            <a:spLocks/>
          </p:cNvSpPr>
          <p:nvPr/>
        </p:nvSpPr>
        <p:spPr>
          <a:xfrm>
            <a:off x="5403776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4549485-8FBF-9CEA-5C26-C4066A7F49B5}"/>
              </a:ext>
            </a:extLst>
          </p:cNvPr>
          <p:cNvSpPr txBox="1">
            <a:spLocks/>
          </p:cNvSpPr>
          <p:nvPr/>
        </p:nvSpPr>
        <p:spPr>
          <a:xfrm>
            <a:off x="10447145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2027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2DF62A-06D0-CD6C-030B-5AC8CB8DEEA0}"/>
              </a:ext>
            </a:extLst>
          </p:cNvPr>
          <p:cNvSpPr txBox="1">
            <a:spLocks/>
          </p:cNvSpPr>
          <p:nvPr/>
        </p:nvSpPr>
        <p:spPr>
          <a:xfrm>
            <a:off x="7080780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9D9E508-027E-80B6-3C5E-5D4259AE0BC0}"/>
              </a:ext>
            </a:extLst>
          </p:cNvPr>
          <p:cNvSpPr txBox="1">
            <a:spLocks/>
          </p:cNvSpPr>
          <p:nvPr/>
        </p:nvSpPr>
        <p:spPr>
          <a:xfrm>
            <a:off x="8757784" y="4824532"/>
            <a:ext cx="1332000" cy="72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Abadi" panose="020B0604020104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2026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534060-C002-20B3-E382-598113822AEB}"/>
              </a:ext>
            </a:extLst>
          </p:cNvPr>
          <p:cNvSpPr txBox="1"/>
          <p:nvPr/>
        </p:nvSpPr>
        <p:spPr>
          <a:xfrm>
            <a:off x="3551821" y="2932568"/>
            <a:ext cx="14882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25% Reduction of car fleet</a:t>
            </a:r>
          </a:p>
          <a:p>
            <a:pPr algn="r"/>
            <a:br>
              <a:rPr lang="en-GB" sz="1600" dirty="0">
                <a:solidFill>
                  <a:srgbClr val="006892"/>
                </a:solidFill>
                <a:latin typeface="+mj-lt"/>
              </a:rPr>
            </a:br>
            <a:r>
              <a:rPr lang="en-GB" sz="1600" dirty="0">
                <a:solidFill>
                  <a:srgbClr val="006892"/>
                </a:solidFill>
                <a:latin typeface="+mj-lt"/>
              </a:rPr>
              <a:t>-500 tCO</a:t>
            </a:r>
            <a:r>
              <a:rPr lang="en-GB" sz="16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e/y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6B8ABC6-3590-978C-6CDD-F55D10230EAE}"/>
              </a:ext>
            </a:extLst>
          </p:cNvPr>
          <p:cNvSpPr txBox="1"/>
          <p:nvPr/>
        </p:nvSpPr>
        <p:spPr>
          <a:xfrm>
            <a:off x="6952338" y="2530667"/>
            <a:ext cx="3129735" cy="132343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Sustainable heating plants</a:t>
            </a:r>
          </a:p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(heat recovery)</a:t>
            </a:r>
          </a:p>
          <a:p>
            <a:pPr algn="r"/>
            <a:endParaRPr lang="en-GB" sz="1600" dirty="0">
              <a:solidFill>
                <a:srgbClr val="006892"/>
              </a:solidFill>
              <a:latin typeface="+mj-lt"/>
            </a:endParaRPr>
          </a:p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Prévessin -1’900 tCO</a:t>
            </a:r>
            <a:r>
              <a:rPr lang="en-GB" sz="16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e/y </a:t>
            </a:r>
          </a:p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Meyrin ~6’000tCO</a:t>
            </a:r>
            <a:r>
              <a:rPr lang="en-GB" sz="16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e/y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FED7503-9408-ECE9-6E58-42DE47637D74}"/>
              </a:ext>
            </a:extLst>
          </p:cNvPr>
          <p:cNvSpPr txBox="1"/>
          <p:nvPr/>
        </p:nvSpPr>
        <p:spPr>
          <a:xfrm>
            <a:off x="6130806" y="4092496"/>
            <a:ext cx="226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Control water effluents Retention basins FR &amp; CH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5F88D93-B990-7C78-E618-701C664D93F0}"/>
              </a:ext>
            </a:extLst>
          </p:cNvPr>
          <p:cNvSpPr txBox="1"/>
          <p:nvPr/>
        </p:nvSpPr>
        <p:spPr>
          <a:xfrm>
            <a:off x="835860" y="2944582"/>
            <a:ext cx="253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100% Inventory of CERN areas of biological interests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3F599F0-7246-97A7-0C16-A1B3E5BF6FAE}"/>
              </a:ext>
            </a:extLst>
          </p:cNvPr>
          <p:cNvSpPr txBox="1"/>
          <p:nvPr/>
        </p:nvSpPr>
        <p:spPr>
          <a:xfrm>
            <a:off x="8971343" y="1600905"/>
            <a:ext cx="2807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40’000 m</a:t>
            </a:r>
            <a:r>
              <a:rPr lang="en-GB" sz="1600" baseline="30000" dirty="0">
                <a:solidFill>
                  <a:srgbClr val="CC3399"/>
                </a:solidFill>
                <a:latin typeface="+mj-lt"/>
              </a:rPr>
              <a:t>2 </a:t>
            </a:r>
            <a:r>
              <a:rPr lang="en-GB" sz="1600" dirty="0">
                <a:solidFill>
                  <a:srgbClr val="CC3399"/>
                </a:solidFill>
                <a:latin typeface="+mj-lt"/>
              </a:rPr>
              <a:t>Green buildings</a:t>
            </a:r>
          </a:p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40’000 m</a:t>
            </a:r>
            <a:r>
              <a:rPr lang="en-GB" sz="1600" baseline="30000" dirty="0">
                <a:solidFill>
                  <a:srgbClr val="CC3399"/>
                </a:solidFill>
                <a:latin typeface="+mj-lt"/>
              </a:rPr>
              <a:t>2</a:t>
            </a:r>
            <a:r>
              <a:rPr lang="en-GB" sz="1600" dirty="0">
                <a:solidFill>
                  <a:srgbClr val="CC3399"/>
                </a:solidFill>
                <a:latin typeface="+mj-lt"/>
              </a:rPr>
              <a:t> Renovated buildings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F4B7E46-97BB-F3AE-2C03-B84AAC9A2A62}"/>
              </a:ext>
            </a:extLst>
          </p:cNvPr>
          <p:cNvSpPr txBox="1"/>
          <p:nvPr/>
        </p:nvSpPr>
        <p:spPr>
          <a:xfrm>
            <a:off x="835860" y="3779891"/>
            <a:ext cx="2581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CC3399"/>
                </a:solidFill>
                <a:latin typeface="+mj-lt"/>
              </a:rPr>
              <a:t>5% Energy reduction for Campus activities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542521-EEF5-5455-727E-E77AFAF60B15}"/>
              </a:ext>
            </a:extLst>
          </p:cNvPr>
          <p:cNvCxnSpPr>
            <a:cxnSpLocks/>
          </p:cNvCxnSpPr>
          <p:nvPr/>
        </p:nvCxnSpPr>
        <p:spPr>
          <a:xfrm flipV="1">
            <a:off x="3357054" y="2944582"/>
            <a:ext cx="0" cy="18903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7A73E93-C753-4EFC-8376-05A625B7BD56}"/>
              </a:ext>
            </a:extLst>
          </p:cNvPr>
          <p:cNvCxnSpPr>
            <a:cxnSpLocks/>
          </p:cNvCxnSpPr>
          <p:nvPr/>
        </p:nvCxnSpPr>
        <p:spPr>
          <a:xfrm flipV="1">
            <a:off x="5034058" y="2976466"/>
            <a:ext cx="0" cy="185845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C3CD481-6FD2-437E-38DB-6C972B68F01E}"/>
              </a:ext>
            </a:extLst>
          </p:cNvPr>
          <p:cNvCxnSpPr>
            <a:cxnSpLocks/>
          </p:cNvCxnSpPr>
          <p:nvPr/>
        </p:nvCxnSpPr>
        <p:spPr>
          <a:xfrm>
            <a:off x="8412780" y="4157768"/>
            <a:ext cx="0" cy="66676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7D2501D-B40F-823F-DDD5-8036DBF75E2A}"/>
              </a:ext>
            </a:extLst>
          </p:cNvPr>
          <p:cNvCxnSpPr>
            <a:cxnSpLocks/>
          </p:cNvCxnSpPr>
          <p:nvPr/>
        </p:nvCxnSpPr>
        <p:spPr>
          <a:xfrm flipV="1">
            <a:off x="10082073" y="2656703"/>
            <a:ext cx="7711" cy="21678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9FB4536-71CB-BCEE-1873-B2AFF220ED12}"/>
              </a:ext>
            </a:extLst>
          </p:cNvPr>
          <p:cNvCxnSpPr>
            <a:cxnSpLocks/>
          </p:cNvCxnSpPr>
          <p:nvPr/>
        </p:nvCxnSpPr>
        <p:spPr>
          <a:xfrm flipV="1">
            <a:off x="11779145" y="1729946"/>
            <a:ext cx="0" cy="30720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464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2282</TotalTime>
  <Words>566</Words>
  <Application>Microsoft Office PowerPoint</Application>
  <PresentationFormat>Widescreen</PresentationFormat>
  <Paragraphs>120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Abadi</vt:lpstr>
      <vt:lpstr>Abadi Extra Light</vt:lpstr>
      <vt:lpstr>Arial</vt:lpstr>
      <vt:lpstr>Arial Black</vt:lpstr>
      <vt:lpstr>Calibri</vt:lpstr>
      <vt:lpstr>Calibri Light</vt:lpstr>
      <vt:lpstr>Helvetica Neue Condensed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INITIATIVES  LINKED TO  THE CAMPUS DEVELOPMENT</dc:title>
  <dc:creator>Emeline Dolmazon</dc:creator>
  <cp:lastModifiedBy>Emeline Dolmazon</cp:lastModifiedBy>
  <cp:revision>65</cp:revision>
  <dcterms:created xsi:type="dcterms:W3CDTF">2022-09-12T08:14:28Z</dcterms:created>
  <dcterms:modified xsi:type="dcterms:W3CDTF">2022-09-14T10:56:56Z</dcterms:modified>
</cp:coreProperties>
</file>