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2" r:id="rId2"/>
    <p:sldId id="264" r:id="rId3"/>
    <p:sldId id="263" r:id="rId4"/>
    <p:sldId id="261" r:id="rId5"/>
    <p:sldId id="258" r:id="rId6"/>
    <p:sldId id="268" r:id="rId7"/>
    <p:sldId id="266" r:id="rId8"/>
    <p:sldId id="269" r:id="rId9"/>
    <p:sldId id="267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16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2F121-7198-9C4C-A44E-8A3D7A61FAAF}" type="datetimeFigureOut">
              <a:rPr lang="en-CH" smtClean="0"/>
              <a:t>23.06.22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28C1D-8523-3548-B5E3-313D4245A5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566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28C1D-8523-3548-B5E3-313D4245A50F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721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85B20-AA4C-C413-6F5A-B1478F1408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3784CF-25B3-4E5C-8BA8-4B85CC0C9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CD3A1-AA75-5C57-F9E7-45C2F8F61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0FCB5-0A92-DFCE-89A7-DF27F9092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97622-E369-FEA6-7C3E-3D26D36E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738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30F9-0467-84B3-8A05-3DE5909E3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B897E9-C7BE-5555-0A54-3361294ED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66E41-D7C9-9D12-5504-8939417E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B49BB-7F6A-4E72-9927-431705D56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F5526-C436-B303-29DE-DFE59880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3915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4DA2B7-13A7-17BB-C68E-C7CDC4C916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2F94B8-DD1F-6FEE-4A58-A17462967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0E254-B0CC-A3A2-91AA-200C79DCD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A908E-CE60-37D2-ADE4-B470DF75D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F3C65-1115-0A67-60BB-F201CBB1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783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2F3C0-3C57-95A3-E4C0-F38D1484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976CB-08C5-C127-D2D9-E18B0ECE4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D2B15-99A8-4F0C-5E6B-D746AF48C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5E32C-9EA1-1897-C7CC-B71A81D8D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F31D1-3A31-B99B-42DA-3A23E885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6725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AE863-FBD8-459C-E076-A5ABB54F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2E037B-F9C4-74A5-D2B3-AF0BB09A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938D4-36C8-A57A-D8D5-1395467FA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1944B-BFCB-52DD-FD99-1B7346A7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6E9FA-8C57-1CA2-4862-371BC4982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565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7CDE3-A48B-4537-27EF-1D3BCADB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F02A4-522E-FBFA-A503-B046D78BFF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7B4E82-8EA9-0049-9235-8218889C1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E2DDC-664B-5BC1-AF68-3F7BA0196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0515F-15E6-815B-464D-34BFCB24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4E316E-D6D3-6802-0541-609FB6895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898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43D7A-9CDC-C7F9-9573-4930D5176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69EA9-DEDA-2EB9-CA17-EBD536A38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E103A-843B-9845-0CDD-D869A7BA8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B6B78-0D8F-1A2E-23E0-60454178AF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956E3B-7522-4B61-BD06-456105A8C0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6D6459-CAB1-23F6-F154-AE9883C35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B55014-0E59-7C83-CD7D-15210ABB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6CFB9B-E6DD-7F95-3C1B-359CB3A3C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802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F8BAE-2917-E748-1D89-3706FC1B5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159E2-09C0-8EFB-A51B-4708655CE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BD05F-A891-D6DF-02D0-53D9B32E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A0037-84C6-9664-6826-420A8336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888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FD5C47-08D9-B55D-42A4-12784403F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545863-F355-BB04-62A8-E4E3A08F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7929F-DE8C-7842-CAC7-88D19CE8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176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6B47-4070-8577-BD3D-3EFA65F98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90A2E-66A7-E9EF-4481-7A57723B3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5D0DAC-D20C-13DB-A05B-B2A06936D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68637-8436-E135-FAF5-9D479128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B43F9-2D14-3485-872A-D21A85E7E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C0647C-E473-89C3-5FC8-46CCB380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532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6664-6ECE-2F91-085A-1F3578E7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AA5E6-5537-FF22-AA7A-BF20091158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0B28E-929A-2528-714C-AF1A0894C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0EE7BE-A444-2824-274E-3788FF85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6802F-3981-F9C1-7A0A-71CD731F7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A8EF44-62D7-0850-EF58-2C05C864A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054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0997BB-C9D4-88FF-3DA8-BD7C68A51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56BCC-AD8F-F178-214B-7329CCB12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5642B-2952-DAED-CCD1-34E87B846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BA6DA-0078-554A-8CA3-3CDE5C476E86}" type="datetimeFigureOut">
              <a:rPr lang="en-CH" smtClean="0"/>
              <a:t>22.06.22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53234-0AE8-EA38-7041-B84034CDF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B6916-2999-6308-8F27-2496CB44D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DED7-7E9A-CE4E-BC4E-A93A80889D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109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99287E-A29E-C4A3-C24C-579A4A6C52B8}"/>
              </a:ext>
            </a:extLst>
          </p:cNvPr>
          <p:cNvSpPr/>
          <p:nvPr/>
        </p:nvSpPr>
        <p:spPr>
          <a:xfrm>
            <a:off x="688481" y="829802"/>
            <a:ext cx="7113607" cy="5084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Neutrons are currently produced in large scale facilities and used to explore material properties for a large range of applications. 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One is the determination of batteries and fuel cells electrodes structure and composition under working conditions. </a:t>
            </a: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This takes advantages of the unique capability of neutrons to penetrate through thick metallic containers. </a:t>
            </a: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endParaRPr lang="en-CH" sz="11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Broadening access to neutrons as a material property probe requires compact, industrial and affordable neutron sources. 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This can be done in a compact facility using accelerated electrons, which are converted into neutrons when impinging a target-moderator assembly (TM).</a:t>
            </a: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endParaRPr lang="en-CH" sz="1100" dirty="0">
              <a:solidFill>
                <a:srgbClr val="FF0000"/>
              </a:solidFill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This project aims to 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develop a compact pulsed neutron facility, suitable for implementation in an industrial environment, and optimized for in-situ analysis of battery and fuel cell electrodes. </a:t>
            </a: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endParaRPr lang="en-GB" sz="1200" dirty="0">
              <a:solidFill>
                <a:srgbClr val="FF0000"/>
              </a:solidFill>
              <a:latin typeface="Avenir Book" panose="02000503020000020003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0510" algn="just">
              <a:lnSpc>
                <a:spcPct val="115000"/>
              </a:lnSpc>
              <a:spcAft>
                <a:spcPts val="300"/>
              </a:spcAft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It does this by bringing together: </a:t>
            </a:r>
          </a:p>
          <a:p>
            <a:pPr marL="55626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knowledge of DAES (industrial partner) of the market and their expertise in neutron production targets and overall facilities.</a:t>
            </a:r>
          </a:p>
          <a:p>
            <a:pPr marL="55626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With the expertise of CERN in compact electron linacs (CLIC) and by making use of the CLEAR facility.</a:t>
            </a:r>
            <a:endParaRPr lang="en-CH" sz="14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2D632-4ABC-640E-ED57-0FD8C5FE4972}"/>
              </a:ext>
            </a:extLst>
          </p:cNvPr>
          <p:cNvSpPr txBox="1"/>
          <p:nvPr/>
        </p:nvSpPr>
        <p:spPr>
          <a:xfrm>
            <a:off x="2181074" y="118755"/>
            <a:ext cx="477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>
                <a:latin typeface="Avenir Book" panose="02000503020000020003" pitchFamily="2" charset="0"/>
              </a:rPr>
              <a:t>Overview </a:t>
            </a:r>
            <a:r>
              <a:rPr lang="en-CH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BE405B-BCD6-7D0D-E0BF-618B36F55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2293" y="829802"/>
            <a:ext cx="38297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0C54CD-3FE9-BF77-5A09-11E4C75AF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739" y="0"/>
            <a:ext cx="665652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779F35-2F8E-6983-6E15-E06055E1F8D9}"/>
              </a:ext>
            </a:extLst>
          </p:cNvPr>
          <p:cNvSpPr txBox="1"/>
          <p:nvPr/>
        </p:nvSpPr>
        <p:spPr>
          <a:xfrm>
            <a:off x="7939846" y="6488668"/>
            <a:ext cx="2167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Tentative parameters</a:t>
            </a:r>
          </a:p>
        </p:txBody>
      </p:sp>
    </p:spTree>
    <p:extLst>
      <p:ext uri="{BB962C8B-B14F-4D97-AF65-F5344CB8AC3E}">
        <p14:creationId xmlns:p14="http://schemas.microsoft.com/office/powerpoint/2010/main" val="690929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1ECD27-23EF-2BA2-CBA7-290D7E92C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600" y="1276350"/>
            <a:ext cx="7670800" cy="4305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330202-9C8D-E935-7326-47DD8CD2ED12}"/>
              </a:ext>
            </a:extLst>
          </p:cNvPr>
          <p:cNvSpPr txBox="1"/>
          <p:nvPr/>
        </p:nvSpPr>
        <p:spPr>
          <a:xfrm>
            <a:off x="7553197" y="1510346"/>
            <a:ext cx="37327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Avenir Book" panose="02000503020000020003" pitchFamily="2" charset="0"/>
              </a:rPr>
              <a:t>Accelerator, protons in this picture, change to electron linac for short pulses, design/optimise with CERN, manufacture in industry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8F90F-C023-1231-BF1F-3A03538DEF37}"/>
              </a:ext>
            </a:extLst>
          </p:cNvPr>
          <p:cNvSpPr txBox="1"/>
          <p:nvPr/>
        </p:nvSpPr>
        <p:spPr>
          <a:xfrm>
            <a:off x="5759291" y="5549782"/>
            <a:ext cx="5439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Avenir Book" panose="02000503020000020003" pitchFamily="2" charset="0"/>
              </a:rPr>
              <a:t>Target for neutron production. </a:t>
            </a:r>
            <a:r>
              <a:rPr lang="en-GB" dirty="0">
                <a:latin typeface="Avenir Book" panose="02000503020000020003" pitchFamily="2" charset="0"/>
              </a:rPr>
              <a:t>Target-Moderator (TM) – designed and manufactured by DAES, tested in CLEAR </a:t>
            </a:r>
            <a:endParaRPr lang="en-CH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FFBCDC-B119-F9A1-F678-51637BF9E475}"/>
              </a:ext>
            </a:extLst>
          </p:cNvPr>
          <p:cNvSpPr txBox="1"/>
          <p:nvPr/>
        </p:nvSpPr>
        <p:spPr>
          <a:xfrm>
            <a:off x="992753" y="1744342"/>
            <a:ext cx="281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Avenir Book" panose="02000503020000020003" pitchFamily="2" charset="0"/>
              </a:rPr>
              <a:t>Neutron “imaging” area 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83480CB-BD78-BEB4-E36A-BFE2EFF2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354" y="-49213"/>
            <a:ext cx="8677405" cy="1325563"/>
          </a:xfrm>
        </p:spPr>
        <p:txBody>
          <a:bodyPr>
            <a:normAutofit/>
          </a:bodyPr>
          <a:lstStyle/>
          <a:p>
            <a:pPr algn="ctr"/>
            <a:r>
              <a:rPr lang="en-CH" sz="3600" dirty="0">
                <a:latin typeface="Avenir Book" panose="02000503020000020003" pitchFamily="2" charset="0"/>
              </a:rPr>
              <a:t>Compact Pulsed Neutron facility </a:t>
            </a:r>
          </a:p>
        </p:txBody>
      </p:sp>
    </p:spTree>
    <p:extLst>
      <p:ext uri="{BB962C8B-B14F-4D97-AF65-F5344CB8AC3E}">
        <p14:creationId xmlns:p14="http://schemas.microsoft.com/office/powerpoint/2010/main" val="414142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BDBF45-878F-A279-8EBD-FA1C73631934}"/>
              </a:ext>
            </a:extLst>
          </p:cNvPr>
          <p:cNvSpPr/>
          <p:nvPr/>
        </p:nvSpPr>
        <p:spPr>
          <a:xfrm>
            <a:off x="1733798" y="455448"/>
            <a:ext cx="9013371" cy="5495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n-GB" sz="3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Compact Material Analysis for Batteries &amp; Fast Fuel Cell Development</a:t>
            </a:r>
            <a:endParaRPr lang="en-CH" sz="3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</a:pPr>
            <a:r>
              <a:rPr lang="en-GB" b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endParaRPr lang="en-GB" b="1" dirty="0">
              <a:solidFill>
                <a:srgbClr val="0F243E"/>
              </a:solidFill>
              <a:latin typeface="Avenir Book" panose="02000503020000020003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n-GB" b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Team composition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b="1" i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Project leader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Steinar Stapnes – ATS/DO (presenter today) 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b="1" i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Project contributors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Walter </a:t>
            </a:r>
            <a:r>
              <a:rPr lang="en-GB" dirty="0" err="1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Wuensch</a:t>
            </a: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 – SY/RF/MKS 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Roberto </a:t>
            </a:r>
            <a:r>
              <a:rPr lang="en-GB" dirty="0" err="1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Corsini</a:t>
            </a: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 – BE/ABP/LAF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b="1" i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External partner: 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113" algn="just">
              <a:lnSpc>
                <a:spcPct val="115000"/>
              </a:lnSpc>
            </a:pP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DAES, avenue des Grandes Communes 8, 1213 Petit-</a:t>
            </a:r>
            <a:r>
              <a:rPr lang="en-GB" dirty="0" err="1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Lancy</a:t>
            </a: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, CH – Contact Person : François </a:t>
            </a:r>
            <a:r>
              <a:rPr lang="en-GB" dirty="0" err="1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Plewinski</a:t>
            </a:r>
            <a:r>
              <a:rPr lang="en-GB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, Associate Director.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693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41152-D249-B4A2-E626-0B0CFDBB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788" y="206066"/>
            <a:ext cx="10954011" cy="969591"/>
          </a:xfrm>
        </p:spPr>
        <p:txBody>
          <a:bodyPr>
            <a:normAutofit/>
          </a:bodyPr>
          <a:lstStyle/>
          <a:p>
            <a:pPr algn="ctr"/>
            <a:r>
              <a:rPr lang="en-CH" sz="3600" dirty="0">
                <a:latin typeface="Avenir Book" panose="02000503020000020003" pitchFamily="2" charset="0"/>
              </a:rPr>
              <a:t>The project – specific work with DAES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26F1D5-C695-8F39-B539-03E9E34820C8}"/>
              </a:ext>
            </a:extLst>
          </p:cNvPr>
          <p:cNvSpPr/>
          <p:nvPr/>
        </p:nvSpPr>
        <p:spPr>
          <a:xfrm>
            <a:off x="399788" y="1376329"/>
            <a:ext cx="5257799" cy="4923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indent="-1588" algn="just">
              <a:lnSpc>
                <a:spcPct val="115000"/>
              </a:lnSpc>
              <a:spcAft>
                <a:spcPts val="1000"/>
              </a:spcAft>
            </a:pPr>
            <a:r>
              <a:rPr lang="en-GB" sz="1600" b="1" i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specific project goals are:</a:t>
            </a:r>
            <a:endParaRPr lang="en-CH" sz="1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Qualifying an innovative target-moderator assembly on a 40-100MeV electron pulsed beam available at CERN.</a:t>
            </a:r>
            <a:endParaRPr lang="en-CH" sz="1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Developing a compact and affordable electron accelerator specifically designed for short-pulsed beam at medium energy, low power and high efficiency.</a:t>
            </a:r>
            <a:endParaRPr lang="en-CH" sz="1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</a:pP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sz="1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800" indent="-41275" algn="just">
              <a:lnSpc>
                <a:spcPct val="115000"/>
              </a:lnSpc>
            </a:pPr>
            <a:r>
              <a:rPr lang="en-GB" sz="1600" b="1" i="1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CERN technology / facility / expertise on which the project is based</a:t>
            </a:r>
            <a:endParaRPr lang="en-CH" sz="1600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CLIC technology, </a:t>
            </a:r>
            <a:r>
              <a:rPr lang="en-CH" sz="1600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CLEAR electron acceleration</a:t>
            </a:r>
            <a:r>
              <a:rPr lang="en-CH" sz="1600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solidFill>
                  <a:srgbClr val="0F243E"/>
                </a:solidFill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VESPER facility in CLEAR (or equivalent) for tests of the TM </a:t>
            </a:r>
          </a:p>
          <a:p>
            <a:endParaRPr lang="en-GB" sz="1600" b="1" i="1" dirty="0">
              <a:latin typeface="Avenir Book" panose="02000503020000020003" pitchFamily="2" charset="0"/>
            </a:endParaRPr>
          </a:p>
          <a:p>
            <a:r>
              <a:rPr lang="en-GB" sz="1600" b="1" i="1" dirty="0">
                <a:latin typeface="Avenir Book" panose="02000503020000020003" pitchFamily="2" charset="0"/>
              </a:rPr>
              <a:t>DAES will prepare the TM Sept 22-Feb 23</a:t>
            </a:r>
          </a:p>
          <a:p>
            <a:endParaRPr lang="en-GB" sz="1600" b="1" i="1" dirty="0">
              <a:latin typeface="Avenir Book" panose="02000503020000020003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150B8B-384A-E001-0350-82A1D0CD288A}"/>
              </a:ext>
            </a:extLst>
          </p:cNvPr>
          <p:cNvSpPr/>
          <p:nvPr/>
        </p:nvSpPr>
        <p:spPr>
          <a:xfrm>
            <a:off x="6096000" y="1468148"/>
            <a:ext cx="582877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latin typeface="Avenir Book" panose="02000503020000020003" pitchFamily="2" charset="0"/>
              </a:rPr>
              <a:t>CERN contribution to the experiment will be:</a:t>
            </a:r>
          </a:p>
          <a:p>
            <a:endParaRPr lang="en-CH" sz="1600" dirty="0">
              <a:latin typeface="Avenir Book" panose="02000503020000020003" pitchFamily="2" charset="0"/>
            </a:endParaRPr>
          </a:p>
          <a:p>
            <a:pPr lvl="0"/>
            <a:r>
              <a:rPr lang="en-GB" sz="1600" dirty="0">
                <a:latin typeface="Avenir Book" panose="02000503020000020003" pitchFamily="2" charset="0"/>
              </a:rPr>
              <a:t>2022: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An initial feasibility study of tests of the TM in CLEAR. The initial feasibility study will determine the detailed requirements for points 1-3 below.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In addition, conceptual design of the optimized electron accelerator and ancillaries for such neutron source.</a:t>
            </a:r>
            <a:endParaRPr lang="en-CH" sz="1600" dirty="0">
              <a:latin typeface="Avenir Book" panose="02000503020000020003" pitchFamily="2" charset="0"/>
            </a:endParaRPr>
          </a:p>
          <a:p>
            <a:pPr lvl="0"/>
            <a:endParaRPr lang="en-GB" sz="1600" dirty="0">
              <a:latin typeface="Avenir Book" panose="02000503020000020003" pitchFamily="2" charset="0"/>
            </a:endParaRPr>
          </a:p>
          <a:p>
            <a:pPr lvl="0"/>
            <a:r>
              <a:rPr lang="en-GB" sz="1600" dirty="0">
                <a:latin typeface="Avenir Book" panose="02000503020000020003" pitchFamily="2" charset="0"/>
              </a:rPr>
              <a:t>CLEAR measurements: prepare 2022-23, data in 2023/possibly also 2024, covering:</a:t>
            </a:r>
            <a:endParaRPr lang="en-CH" sz="1600" dirty="0">
              <a:latin typeface="Avenir Book" panose="02000503020000020003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600" dirty="0">
                <a:latin typeface="Avenir Book" panose="02000503020000020003" pitchFamily="2" charset="0"/>
              </a:rPr>
              <a:t>Availability of the Electron beam irradiation facility including overall control systems (machine protection, safety, diagnostics…), hardware and software </a:t>
            </a:r>
            <a:endParaRPr lang="en-CH" sz="1600" dirty="0">
              <a:latin typeface="Avenir Book" panose="02000503020000020003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600" dirty="0">
                <a:latin typeface="Avenir Book" panose="02000503020000020003" pitchFamily="2" charset="0"/>
              </a:rPr>
              <a:t>Contribute to establishing and installing neutron and radiation monitoring systems for measuring performances of the target-moderator assembly </a:t>
            </a:r>
            <a:endParaRPr lang="en-CH" sz="1600" dirty="0">
              <a:latin typeface="Avenir Book" panose="02000503020000020003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600" dirty="0">
                <a:latin typeface="Avenir Book" panose="02000503020000020003" pitchFamily="2" charset="0"/>
              </a:rPr>
              <a:t>Connexions and Monitoring system for the embedded sensors of the TM assembly, as well as cooling of the Moderator (liquid nitrogen tank)</a:t>
            </a:r>
          </a:p>
          <a:p>
            <a:pPr lvl="0"/>
            <a:endParaRPr lang="en-GB" sz="14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0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AE7481-A6F4-F146-3A3E-AC6C0850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12192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7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435DD52-E7E4-1B71-7D52-82A68BE8E7E1}"/>
              </a:ext>
            </a:extLst>
          </p:cNvPr>
          <p:cNvSpPr/>
          <p:nvPr/>
        </p:nvSpPr>
        <p:spPr>
          <a:xfrm>
            <a:off x="449282" y="960333"/>
            <a:ext cx="11103430" cy="581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>
              <a:lnSpc>
                <a:spcPct val="115000"/>
              </a:lnSpc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Neutrons as probe for characterization of Fuel cells and batteries electrodes are used in large scale scientific facilities such:</a:t>
            </a:r>
            <a:r>
              <a:rPr lang="en-CH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ILL (</a:t>
            </a:r>
            <a:r>
              <a:rPr lang="en-GB" dirty="0" err="1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Institut</a:t>
            </a: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 Laue Langevin) in Grenoble-France, ISIS in Oxfordshire, UK, </a:t>
            </a:r>
            <a:r>
              <a:rPr lang="en-CH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SINQ neutron facility in Paul Scherrer Institute, Switzerland, </a:t>
            </a:r>
            <a:r>
              <a:rPr lang="en-CH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Japanese Spallation Neutron Source in JPARC, Japan, Spallation Neutron Source in Oakridge, USA.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overall aim would be design and development of turn-key facility that can be purchased and installed locally in industry or academics institutes for a modest cost and footprint.  </a:t>
            </a:r>
          </a:p>
          <a:p>
            <a:pPr marL="55626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Specifically, the project aims at the development of a compact material analysis facility targeted at the development of clean technologies, with a focus on energy storage (Li-ion batteries and fuel cells). </a:t>
            </a:r>
          </a:p>
          <a:p>
            <a:pPr marL="55626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This project is a key milestone to “democratize” and accelerate R&amp;D on fuel cells and batteries, as experimental results will be exploitable by batteries and fuel cells specialists without the intervention of an neutron instrument specialist; </a:t>
            </a:r>
          </a:p>
          <a:p>
            <a:pPr marL="55626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selected technology allows to investigate energy batteries and fuel cells electrodes under real working conditions (loads, power charge, temperature and pressure etc…);</a:t>
            </a:r>
          </a:p>
          <a:p>
            <a:pPr marL="55626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specific work above focuses in tests in CLEAR and electron beam system optimisation to demonstrate performances of the neutron source  (brightness, neutron time structure…) of the future facility.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EDFD49C-369B-A07C-C474-E7CCE461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52" y="0"/>
            <a:ext cx="10414660" cy="1325563"/>
          </a:xfrm>
        </p:spPr>
        <p:txBody>
          <a:bodyPr>
            <a:normAutofit/>
          </a:bodyPr>
          <a:lstStyle/>
          <a:p>
            <a:pPr algn="ctr"/>
            <a:r>
              <a:rPr lang="en-CH" sz="3600" dirty="0">
                <a:latin typeface="Avenir Book" panose="02000503020000020003" pitchFamily="2" charset="0"/>
              </a:rPr>
              <a:t>Overall goal and expected results</a:t>
            </a:r>
          </a:p>
        </p:txBody>
      </p:sp>
    </p:spTree>
    <p:extLst>
      <p:ext uri="{BB962C8B-B14F-4D97-AF65-F5344CB8AC3E}">
        <p14:creationId xmlns:p14="http://schemas.microsoft.com/office/powerpoint/2010/main" val="25178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46DAB6-CDEC-023E-84E3-580220CB9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3" y="736269"/>
            <a:ext cx="6762338" cy="3803815"/>
          </a:xfrm>
          <a:prstGeom prst="rect">
            <a:avLst/>
          </a:prstGeom>
        </p:spPr>
      </p:pic>
      <p:pic>
        <p:nvPicPr>
          <p:cNvPr id="4" name="Picture 3" descr="SmartLight semi Cut-away.tiff">
            <a:extLst>
              <a:ext uri="{FF2B5EF4-FFF2-40B4-BE49-F238E27FC236}">
                <a16:creationId xmlns:a16="http://schemas.microsoft.com/office/drawing/2014/main" id="{183BC922-7B76-5684-DDF3-9909D5036D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556" y="3537707"/>
            <a:ext cx="3900338" cy="20047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60E889-565F-6DC7-2A99-165A00884A7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1" r="1494" b="3614"/>
          <a:stretch/>
        </p:blipFill>
        <p:spPr bwMode="auto">
          <a:xfrm>
            <a:off x="7913465" y="721692"/>
            <a:ext cx="4108322" cy="27073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7CB63-97C8-360A-1244-B4E1DA2E03CD}"/>
              </a:ext>
            </a:extLst>
          </p:cNvPr>
          <p:cNvSpPr txBox="1"/>
          <p:nvPr/>
        </p:nvSpPr>
        <p:spPr>
          <a:xfrm>
            <a:off x="2576945" y="75361"/>
            <a:ext cx="6952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Avenir Book" panose="02000503020000020003" pitchFamily="2" charset="0"/>
              </a:rPr>
              <a:t>Eindhoven University of Technology with CERN (and industries) </a:t>
            </a:r>
          </a:p>
          <a:p>
            <a:pPr algn="ctr"/>
            <a:r>
              <a:rPr lang="en-CH" dirty="0">
                <a:latin typeface="Avenir Book" panose="02000503020000020003" pitchFamily="2" charset="0"/>
              </a:rPr>
              <a:t>- as a reminder: </a:t>
            </a:r>
            <a:r>
              <a:rPr lang="en-US" dirty="0">
                <a:latin typeface="Avenir Book" panose="02000503020000020003" pitchFamily="2" charset="0"/>
              </a:rPr>
              <a:t>a similar concept for a compact light source - </a:t>
            </a:r>
            <a:r>
              <a:rPr lang="en-CH" dirty="0">
                <a:latin typeface="Avenir Book" panose="02000503020000020003" pitchFamily="2" charset="0"/>
              </a:rPr>
              <a:t> </a:t>
            </a:r>
          </a:p>
        </p:txBody>
      </p:sp>
      <p:pic>
        <p:nvPicPr>
          <p:cNvPr id="7" name="Picture 2" descr="Image preview">
            <a:extLst>
              <a:ext uri="{FF2B5EF4-FFF2-40B4-BE49-F238E27FC236}">
                <a16:creationId xmlns:a16="http://schemas.microsoft.com/office/drawing/2014/main" id="{3E25F26F-9E0B-B29C-61AB-F2A7AEEE8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13" y="4715919"/>
            <a:ext cx="2549236" cy="191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423091-44A1-9A5D-71F7-E30AAC229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707" y="4346369"/>
            <a:ext cx="4620995" cy="22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2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435DD52-E7E4-1B71-7D52-82A68BE8E7E1}"/>
              </a:ext>
            </a:extLst>
          </p:cNvPr>
          <p:cNvSpPr/>
          <p:nvPr/>
        </p:nvSpPr>
        <p:spPr>
          <a:xfrm>
            <a:off x="641268" y="956860"/>
            <a:ext cx="10759044" cy="5051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>
              <a:lnSpc>
                <a:spcPct val="115000"/>
              </a:lnSpc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H" dirty="0"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Important next steps: “feasibility/implementation in CLEAR”, electron linac design, and on DAES and collaborators side, more studies of the performance parameters needed/desirable for these type of applications </a:t>
            </a: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Avenir Book" panose="02000503020000020003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Request a fellow in next round (autumn) assuming the above are all ok.</a:t>
            </a: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fellow will need to be hired this year and start late 2022 or early 2023. We have also estimated a preliminary material costs of 40k.</a:t>
            </a: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Avenir Book" panose="02000503020000020003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second year of the fellow will come from LC or CLEAR budgets and the fellow will be shared between this project and other LC/CLEAR measurements.</a:t>
            </a: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Avenir Book" panose="02000503020000020003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Avenir Book" panose="02000503020000020003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0510" algn="ctr">
              <a:lnSpc>
                <a:spcPct val="115000"/>
              </a:lnSpc>
              <a:spcAft>
                <a:spcPts val="1000"/>
              </a:spcAft>
            </a:pPr>
            <a:r>
              <a:rPr lang="en-CH" sz="1400" dirty="0"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Presented on behalf of the DAES and CERN  “team” involved in the planning so far, some key names are included in the slides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A7BDDF-DD35-5E1F-D0BC-2F0D1C99A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52" y="0"/>
            <a:ext cx="10414660" cy="1325563"/>
          </a:xfrm>
        </p:spPr>
        <p:txBody>
          <a:bodyPr>
            <a:normAutofit/>
          </a:bodyPr>
          <a:lstStyle/>
          <a:p>
            <a:pPr algn="ctr"/>
            <a:r>
              <a:rPr lang="en-CH" sz="3600" dirty="0">
                <a:latin typeface="Avenir Book" panose="02000503020000020003" pitchFamily="2" charset="0"/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064758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6555</TotalTime>
  <Words>926</Words>
  <Application>Microsoft Macintosh PowerPoint</Application>
  <PresentationFormat>Widescreen</PresentationFormat>
  <Paragraphs>68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Avenir Book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Compact Pulsed Neutron facility </vt:lpstr>
      <vt:lpstr>PowerPoint Presentation</vt:lpstr>
      <vt:lpstr>The project – specific work with DAES   </vt:lpstr>
      <vt:lpstr>PowerPoint Presentation</vt:lpstr>
      <vt:lpstr>Overall goal and expected results</vt:lpstr>
      <vt:lpstr>PowerPoint Presentation</vt:lpstr>
      <vt:lpstr>Implementation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Steinar Stapnes</dc:creator>
  <cp:lastModifiedBy>Steinar Stapnes</cp:lastModifiedBy>
  <cp:revision>14</cp:revision>
  <dcterms:created xsi:type="dcterms:W3CDTF">2022-06-22T15:49:31Z</dcterms:created>
  <dcterms:modified xsi:type="dcterms:W3CDTF">2022-06-27T05:05:08Z</dcterms:modified>
</cp:coreProperties>
</file>