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6" r:id="rId4"/>
    <p:sldMasterId id="2147483753" r:id="rId5"/>
    <p:sldMasterId id="2147483761" r:id="rId6"/>
  </p:sldMasterIdLst>
  <p:notesMasterIdLst>
    <p:notesMasterId r:id="rId16"/>
  </p:notesMasterIdLst>
  <p:handoutMasterIdLst>
    <p:handoutMasterId r:id="rId17"/>
  </p:handoutMasterIdLst>
  <p:sldIdLst>
    <p:sldId id="2147378621" r:id="rId7"/>
    <p:sldId id="833" r:id="rId8"/>
    <p:sldId id="842" r:id="rId9"/>
    <p:sldId id="263" r:id="rId10"/>
    <p:sldId id="261" r:id="rId11"/>
    <p:sldId id="859" r:id="rId12"/>
    <p:sldId id="2147378606" r:id="rId13"/>
    <p:sldId id="2147378619" r:id="rId14"/>
    <p:sldId id="2147378622" r:id="rId15"/>
  </p:sldIdLst>
  <p:sldSz cx="12192000" cy="6858000"/>
  <p:notesSz cx="6808788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perNode: Who are we?" id="{9E4F6DE9-1253-4E13-9793-F9D777798835}">
          <p14:sldIdLst>
            <p14:sldId id="2147378621"/>
            <p14:sldId id="833"/>
            <p14:sldId id="842"/>
            <p14:sldId id="263"/>
            <p14:sldId id="261"/>
            <p14:sldId id="859"/>
            <p14:sldId id="2147378606"/>
            <p14:sldId id="2147378619"/>
            <p14:sldId id="214737862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ung Thanh Mai" initials="TTM" lastIdx="1" clrIdx="0">
    <p:extLst>
      <p:ext uri="{19B8F6BF-5375-455C-9EA6-DF929625EA0E}">
        <p15:presenceInfo xmlns:p15="http://schemas.microsoft.com/office/powerpoint/2012/main" userId="Tung Thanh Mai" providerId="None"/>
      </p:ext>
    </p:extLst>
  </p:cmAuthor>
  <p:cmAuthor id="2" name="Alicja Malinowska" initials="AM" lastIdx="12" clrIdx="1">
    <p:extLst>
      <p:ext uri="{19B8F6BF-5375-455C-9EA6-DF929625EA0E}">
        <p15:presenceInfo xmlns:p15="http://schemas.microsoft.com/office/powerpoint/2012/main" userId="S::alicja.malinowska@supernode.energy::6788b762-e00d-4c01-9c31-9cc364ab8b49" providerId="AD"/>
      </p:ext>
    </p:extLst>
  </p:cmAuthor>
  <p:cmAuthor id="3" name="Rob" initials="ROC" lastIdx="25" clrIdx="2">
    <p:extLst>
      <p:ext uri="{19B8F6BF-5375-455C-9EA6-DF929625EA0E}">
        <p15:presenceInfo xmlns:p15="http://schemas.microsoft.com/office/powerpoint/2012/main" userId="Rob" providerId="None"/>
      </p:ext>
    </p:extLst>
  </p:cmAuthor>
  <p:cmAuthor id="4" name="Tung Thanh Mai" initials="TTM [2]" lastIdx="38" clrIdx="3">
    <p:extLst>
      <p:ext uri="{19B8F6BF-5375-455C-9EA6-DF929625EA0E}">
        <p15:presenceInfo xmlns:p15="http://schemas.microsoft.com/office/powerpoint/2012/main" userId="S::Tung.Mai@Supernode.Energy::9cfac5f2-11a1-45a9-905c-141ce7283fdf" providerId="AD"/>
      </p:ext>
    </p:extLst>
  </p:cmAuthor>
  <p:cmAuthor id="5" name="Eoin Hodge" initials="EH" lastIdx="14" clrIdx="4">
    <p:extLst>
      <p:ext uri="{19B8F6BF-5375-455C-9EA6-DF929625EA0E}">
        <p15:presenceInfo xmlns:p15="http://schemas.microsoft.com/office/powerpoint/2012/main" userId="S::eoin.hodge@supernode.energy::0f3646c0-a127-4643-9a7b-d27e96745841" providerId="AD"/>
      </p:ext>
    </p:extLst>
  </p:cmAuthor>
  <p:cmAuthor id="6" name="Marcos Byrne" initials="MB" lastIdx="9" clrIdx="5">
    <p:extLst>
      <p:ext uri="{19B8F6BF-5375-455C-9EA6-DF929625EA0E}">
        <p15:presenceInfo xmlns:p15="http://schemas.microsoft.com/office/powerpoint/2012/main" userId="S::Marcos.Byrne@Supernode.Energy::7913dcb4-6eec-4fa9-8f81-55ef872626f8" providerId="AD"/>
      </p:ext>
    </p:extLst>
  </p:cmAuthor>
  <p:cmAuthor id="7" name="Keith O’Sullivan" initials="KO" lastIdx="6" clrIdx="6">
    <p:extLst>
      <p:ext uri="{19B8F6BF-5375-455C-9EA6-DF929625EA0E}">
        <p15:presenceInfo xmlns:p15="http://schemas.microsoft.com/office/powerpoint/2012/main" userId="S::keith.osullivan@supernode.energy::9fe0d8b9-0aeb-42cb-a543-30b2d8342b7e" providerId="AD"/>
      </p:ext>
    </p:extLst>
  </p:cmAuthor>
  <p:cmAuthor id="8" name="Eoin Hodge" initials="EH [2]" lastIdx="1" clrIdx="7">
    <p:extLst>
      <p:ext uri="{19B8F6BF-5375-455C-9EA6-DF929625EA0E}">
        <p15:presenceInfo xmlns:p15="http://schemas.microsoft.com/office/powerpoint/2012/main" userId="S::Eoin.Hodge@supernode.energy::91554ac2-1a60-49e1-89cc-ca24c2997d9a" providerId="AD"/>
      </p:ext>
    </p:extLst>
  </p:cmAuthor>
  <p:cmAuthor id="9" name="Philip McCann" initials="PM" lastIdx="20" clrIdx="8">
    <p:extLst>
      <p:ext uri="{19B8F6BF-5375-455C-9EA6-DF929625EA0E}">
        <p15:presenceInfo xmlns:p15="http://schemas.microsoft.com/office/powerpoint/2012/main" userId="S::philip.mccann@supernode.energy::efba4adc-bd75-4ae6-89ea-1c0f1765e5ec" providerId="AD"/>
      </p:ext>
    </p:extLst>
  </p:cmAuthor>
  <p:cmAuthor id="10" name="Marcos Byrne" initials="MB [2]" lastIdx="15" clrIdx="9">
    <p:extLst>
      <p:ext uri="{19B8F6BF-5375-455C-9EA6-DF929625EA0E}">
        <p15:presenceInfo xmlns:p15="http://schemas.microsoft.com/office/powerpoint/2012/main" userId="S::marcos.byrne@supernode.energy::073a6b40-bf37-47d2-9d14-11b291a39ef6" providerId="AD"/>
      </p:ext>
    </p:extLst>
  </p:cmAuthor>
  <p:cmAuthor id="11" name="Robert OConnor" initials="RO" lastIdx="54" clrIdx="10">
    <p:extLst>
      <p:ext uri="{19B8F6BF-5375-455C-9EA6-DF929625EA0E}">
        <p15:presenceInfo xmlns:p15="http://schemas.microsoft.com/office/powerpoint/2012/main" userId="S::Robert.OConnor@supernode.energy::3f18382a-23a0-4b37-94e9-f9a81ec2283f" providerId="AD"/>
      </p:ext>
    </p:extLst>
  </p:cmAuthor>
  <p:cmAuthor id="12" name="Laura Nagle" initials="LN" lastIdx="25" clrIdx="11">
    <p:extLst>
      <p:ext uri="{19B8F6BF-5375-455C-9EA6-DF929625EA0E}">
        <p15:presenceInfo xmlns:p15="http://schemas.microsoft.com/office/powerpoint/2012/main" userId="S::laura.nagle@supernode.energy::3db8de0f-0d19-4bb5-aef2-9433a7c435e2" providerId="AD"/>
      </p:ext>
    </p:extLst>
  </p:cmAuthor>
  <p:cmAuthor id="13" name="Christian Kjaer" initials="CK" lastIdx="12" clrIdx="12">
    <p:extLst>
      <p:ext uri="{19B8F6BF-5375-455C-9EA6-DF929625EA0E}">
        <p15:presenceInfo xmlns:p15="http://schemas.microsoft.com/office/powerpoint/2012/main" userId="S::christian.kjaer@supernode.energy::5791a5d9-5163-45b9-8992-73e5810a72ba" providerId="AD"/>
      </p:ext>
    </p:extLst>
  </p:cmAuthor>
  <p:cmAuthor id="14" name="Finbarr Coghlan" initials="FC" lastIdx="4" clrIdx="13">
    <p:extLst>
      <p:ext uri="{19B8F6BF-5375-455C-9EA6-DF929625EA0E}">
        <p15:presenceInfo xmlns:p15="http://schemas.microsoft.com/office/powerpoint/2012/main" userId="S::finbarr.coghlan@supernode.energy::c6cff338-a8cf-4e1e-a5a6-2a9d7e79193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4251"/>
    <a:srgbClr val="0DA2D2"/>
    <a:srgbClr val="7C674F"/>
    <a:srgbClr val="BF4300"/>
    <a:srgbClr val="FFBD99"/>
    <a:srgbClr val="27B5E3"/>
    <a:srgbClr val="4EF6B2"/>
    <a:srgbClr val="0ABE75"/>
    <a:srgbClr val="C07EC0"/>
    <a:srgbClr val="602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60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299FC1-5BE0-45E9-B9A2-DDB553292719}" type="doc">
      <dgm:prSet loTypeId="urn:microsoft.com/office/officeart/2009/layout/CircleArrow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A0D9DFC3-BF38-4716-AD24-6F03BB8B570E}">
      <dgm:prSet phldrT="[Text]"/>
      <dgm:spPr/>
      <dgm:t>
        <a:bodyPr/>
        <a:lstStyle/>
        <a:p>
          <a:r>
            <a:rPr lang="en-IE" b="1" dirty="0"/>
            <a:t>Materials permeability characterization</a:t>
          </a:r>
        </a:p>
      </dgm:t>
    </dgm:pt>
    <dgm:pt modelId="{8ADC20B9-5991-4F7C-945F-A7C57F18FF9C}" type="parTrans" cxnId="{D57DBA3A-0F12-47E2-B2FC-C1EB3C77D9F6}">
      <dgm:prSet/>
      <dgm:spPr/>
      <dgm:t>
        <a:bodyPr/>
        <a:lstStyle/>
        <a:p>
          <a:endParaRPr lang="en-IE"/>
        </a:p>
      </dgm:t>
    </dgm:pt>
    <dgm:pt modelId="{9BE6852E-799D-45B1-A4A5-0FD2C37F398C}" type="sibTrans" cxnId="{D57DBA3A-0F12-47E2-B2FC-C1EB3C77D9F6}">
      <dgm:prSet/>
      <dgm:spPr/>
      <dgm:t>
        <a:bodyPr/>
        <a:lstStyle/>
        <a:p>
          <a:endParaRPr lang="en-IE"/>
        </a:p>
      </dgm:t>
    </dgm:pt>
    <dgm:pt modelId="{5F8CC1C9-4CF0-411C-BBDC-7608B1F0F054}">
      <dgm:prSet phldrT="[Text]"/>
      <dgm:spPr/>
      <dgm:t>
        <a:bodyPr/>
        <a:lstStyle/>
        <a:p>
          <a:r>
            <a:rPr lang="en-IE" b="1" dirty="0"/>
            <a:t>Vacuum degradation prediction</a:t>
          </a:r>
        </a:p>
      </dgm:t>
    </dgm:pt>
    <dgm:pt modelId="{8D943310-DD0D-4316-BC70-802D1D79F097}" type="parTrans" cxnId="{44EFDF8D-CB0E-4D36-8240-8A062036A0B7}">
      <dgm:prSet/>
      <dgm:spPr/>
      <dgm:t>
        <a:bodyPr/>
        <a:lstStyle/>
        <a:p>
          <a:endParaRPr lang="en-IE"/>
        </a:p>
      </dgm:t>
    </dgm:pt>
    <dgm:pt modelId="{E3866876-D994-46CD-848E-3B4FCDA88A7E}" type="sibTrans" cxnId="{44EFDF8D-CB0E-4D36-8240-8A062036A0B7}">
      <dgm:prSet/>
      <dgm:spPr/>
      <dgm:t>
        <a:bodyPr/>
        <a:lstStyle/>
        <a:p>
          <a:endParaRPr lang="en-IE"/>
        </a:p>
      </dgm:t>
    </dgm:pt>
    <dgm:pt modelId="{A12F07CC-D108-402F-A68B-804823BA7A1B}">
      <dgm:prSet phldrT="[Text]"/>
      <dgm:spPr/>
      <dgm:t>
        <a:bodyPr/>
        <a:lstStyle/>
        <a:p>
          <a:r>
            <a:rPr lang="en-IE" b="1" dirty="0"/>
            <a:t>Cryostat lifetime simulation</a:t>
          </a:r>
        </a:p>
      </dgm:t>
    </dgm:pt>
    <dgm:pt modelId="{1ECB9CE4-A29C-4829-8C89-54D8E8AB4606}" type="parTrans" cxnId="{2B28BFB8-3338-4002-8B23-55E6753ED453}">
      <dgm:prSet/>
      <dgm:spPr/>
      <dgm:t>
        <a:bodyPr/>
        <a:lstStyle/>
        <a:p>
          <a:endParaRPr lang="en-IE"/>
        </a:p>
      </dgm:t>
    </dgm:pt>
    <dgm:pt modelId="{CA54DBC0-EA52-4CD1-9C24-7890E6C57F8E}" type="sibTrans" cxnId="{2B28BFB8-3338-4002-8B23-55E6753ED453}">
      <dgm:prSet/>
      <dgm:spPr/>
      <dgm:t>
        <a:bodyPr/>
        <a:lstStyle/>
        <a:p>
          <a:endParaRPr lang="en-IE"/>
        </a:p>
      </dgm:t>
    </dgm:pt>
    <dgm:pt modelId="{F80D247F-1A83-402B-ADAF-FD8FF1A660E4}" type="pres">
      <dgm:prSet presAssocID="{5F299FC1-5BE0-45E9-B9A2-DDB55329271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313B38F-1CB3-4BDC-BABF-96AFC348FD16}" type="pres">
      <dgm:prSet presAssocID="{A0D9DFC3-BF38-4716-AD24-6F03BB8B570E}" presName="Accent1" presStyleCnt="0"/>
      <dgm:spPr/>
    </dgm:pt>
    <dgm:pt modelId="{FE413BE9-E13B-460D-8FCD-2D6EB0B6BCB6}" type="pres">
      <dgm:prSet presAssocID="{A0D9DFC3-BF38-4716-AD24-6F03BB8B570E}" presName="Accent" presStyleLbl="node1" presStyleIdx="0" presStyleCnt="3"/>
      <dgm:spPr/>
    </dgm:pt>
    <dgm:pt modelId="{33C23103-B903-4248-99D6-31F7B5B682CF}" type="pres">
      <dgm:prSet presAssocID="{A0D9DFC3-BF38-4716-AD24-6F03BB8B570E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6E847-C6CC-40C1-B378-5695F80D8DA6}" type="pres">
      <dgm:prSet presAssocID="{5F8CC1C9-4CF0-411C-BBDC-7608B1F0F054}" presName="Accent2" presStyleCnt="0"/>
      <dgm:spPr/>
    </dgm:pt>
    <dgm:pt modelId="{E8685B37-E4C2-48AE-B134-D07D974EA1C9}" type="pres">
      <dgm:prSet presAssocID="{5F8CC1C9-4CF0-411C-BBDC-7608B1F0F054}" presName="Accent" presStyleLbl="node1" presStyleIdx="1" presStyleCnt="3"/>
      <dgm:spPr/>
    </dgm:pt>
    <dgm:pt modelId="{5BF29A09-9B10-4695-833D-14B6E2107575}" type="pres">
      <dgm:prSet presAssocID="{5F8CC1C9-4CF0-411C-BBDC-7608B1F0F054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680C31-3ED2-4C23-AA77-28F28973CD00}" type="pres">
      <dgm:prSet presAssocID="{A12F07CC-D108-402F-A68B-804823BA7A1B}" presName="Accent3" presStyleCnt="0"/>
      <dgm:spPr/>
    </dgm:pt>
    <dgm:pt modelId="{4B9B238B-8AB4-455F-BAAC-7449C567A0BF}" type="pres">
      <dgm:prSet presAssocID="{A12F07CC-D108-402F-A68B-804823BA7A1B}" presName="Accent" presStyleLbl="node1" presStyleIdx="2" presStyleCnt="3"/>
      <dgm:spPr/>
    </dgm:pt>
    <dgm:pt modelId="{ABACEA59-458F-416C-AF9D-0BA318279F75}" type="pres">
      <dgm:prSet presAssocID="{A12F07CC-D108-402F-A68B-804823BA7A1B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25B9F4-F212-4F29-A23E-5E1A5CF8F189}" type="presOf" srcId="{A12F07CC-D108-402F-A68B-804823BA7A1B}" destId="{ABACEA59-458F-416C-AF9D-0BA318279F75}" srcOrd="0" destOrd="0" presId="urn:microsoft.com/office/officeart/2009/layout/CircleArrowProcess"/>
    <dgm:cxn modelId="{E0441825-9FEB-4197-A4C9-19A089B20200}" type="presOf" srcId="{5F299FC1-5BE0-45E9-B9A2-DDB553292719}" destId="{F80D247F-1A83-402B-ADAF-FD8FF1A660E4}" srcOrd="0" destOrd="0" presId="urn:microsoft.com/office/officeart/2009/layout/CircleArrowProcess"/>
    <dgm:cxn modelId="{44EFDF8D-CB0E-4D36-8240-8A062036A0B7}" srcId="{5F299FC1-5BE0-45E9-B9A2-DDB553292719}" destId="{5F8CC1C9-4CF0-411C-BBDC-7608B1F0F054}" srcOrd="1" destOrd="0" parTransId="{8D943310-DD0D-4316-BC70-802D1D79F097}" sibTransId="{E3866876-D994-46CD-848E-3B4FCDA88A7E}"/>
    <dgm:cxn modelId="{208A970E-5779-4AB9-B606-AFEBDDFA6608}" type="presOf" srcId="{A0D9DFC3-BF38-4716-AD24-6F03BB8B570E}" destId="{33C23103-B903-4248-99D6-31F7B5B682CF}" srcOrd="0" destOrd="0" presId="urn:microsoft.com/office/officeart/2009/layout/CircleArrowProcess"/>
    <dgm:cxn modelId="{829A22E7-9D0D-4147-BFE3-13A9651D21AD}" type="presOf" srcId="{5F8CC1C9-4CF0-411C-BBDC-7608B1F0F054}" destId="{5BF29A09-9B10-4695-833D-14B6E2107575}" srcOrd="0" destOrd="0" presId="urn:microsoft.com/office/officeart/2009/layout/CircleArrowProcess"/>
    <dgm:cxn modelId="{2B28BFB8-3338-4002-8B23-55E6753ED453}" srcId="{5F299FC1-5BE0-45E9-B9A2-DDB553292719}" destId="{A12F07CC-D108-402F-A68B-804823BA7A1B}" srcOrd="2" destOrd="0" parTransId="{1ECB9CE4-A29C-4829-8C89-54D8E8AB4606}" sibTransId="{CA54DBC0-EA52-4CD1-9C24-7890E6C57F8E}"/>
    <dgm:cxn modelId="{D57DBA3A-0F12-47E2-B2FC-C1EB3C77D9F6}" srcId="{5F299FC1-5BE0-45E9-B9A2-DDB553292719}" destId="{A0D9DFC3-BF38-4716-AD24-6F03BB8B570E}" srcOrd="0" destOrd="0" parTransId="{8ADC20B9-5991-4F7C-945F-A7C57F18FF9C}" sibTransId="{9BE6852E-799D-45B1-A4A5-0FD2C37F398C}"/>
    <dgm:cxn modelId="{1BFAA06D-3DF5-4FDF-81E5-DF5C815D93D5}" type="presParOf" srcId="{F80D247F-1A83-402B-ADAF-FD8FF1A660E4}" destId="{6313B38F-1CB3-4BDC-BABF-96AFC348FD16}" srcOrd="0" destOrd="0" presId="urn:microsoft.com/office/officeart/2009/layout/CircleArrowProcess"/>
    <dgm:cxn modelId="{4478E0AC-9AF1-4B30-A856-8C2B22FBA5B6}" type="presParOf" srcId="{6313B38F-1CB3-4BDC-BABF-96AFC348FD16}" destId="{FE413BE9-E13B-460D-8FCD-2D6EB0B6BCB6}" srcOrd="0" destOrd="0" presId="urn:microsoft.com/office/officeart/2009/layout/CircleArrowProcess"/>
    <dgm:cxn modelId="{29DDBA5D-C5D3-4FA3-A2C4-7BDEA6A5ECE2}" type="presParOf" srcId="{F80D247F-1A83-402B-ADAF-FD8FF1A660E4}" destId="{33C23103-B903-4248-99D6-31F7B5B682CF}" srcOrd="1" destOrd="0" presId="urn:microsoft.com/office/officeart/2009/layout/CircleArrowProcess"/>
    <dgm:cxn modelId="{9913ACAC-3F7F-41F6-9141-46EA16D9BF5D}" type="presParOf" srcId="{F80D247F-1A83-402B-ADAF-FD8FF1A660E4}" destId="{5406E847-C6CC-40C1-B378-5695F80D8DA6}" srcOrd="2" destOrd="0" presId="urn:microsoft.com/office/officeart/2009/layout/CircleArrowProcess"/>
    <dgm:cxn modelId="{6421479E-D894-43EE-AB99-F837DB01BBDD}" type="presParOf" srcId="{5406E847-C6CC-40C1-B378-5695F80D8DA6}" destId="{E8685B37-E4C2-48AE-B134-D07D974EA1C9}" srcOrd="0" destOrd="0" presId="urn:microsoft.com/office/officeart/2009/layout/CircleArrowProcess"/>
    <dgm:cxn modelId="{7545706A-067B-4980-8A91-1B11C1B86690}" type="presParOf" srcId="{F80D247F-1A83-402B-ADAF-FD8FF1A660E4}" destId="{5BF29A09-9B10-4695-833D-14B6E2107575}" srcOrd="3" destOrd="0" presId="urn:microsoft.com/office/officeart/2009/layout/CircleArrowProcess"/>
    <dgm:cxn modelId="{4DCEF05C-47D7-4E45-AE84-29765745B668}" type="presParOf" srcId="{F80D247F-1A83-402B-ADAF-FD8FF1A660E4}" destId="{18680C31-3ED2-4C23-AA77-28F28973CD00}" srcOrd="4" destOrd="0" presId="urn:microsoft.com/office/officeart/2009/layout/CircleArrowProcess"/>
    <dgm:cxn modelId="{F13E6963-AA73-4AB8-B726-BF122C251FD8}" type="presParOf" srcId="{18680C31-3ED2-4C23-AA77-28F28973CD00}" destId="{4B9B238B-8AB4-455F-BAAC-7449C567A0BF}" srcOrd="0" destOrd="0" presId="urn:microsoft.com/office/officeart/2009/layout/CircleArrowProcess"/>
    <dgm:cxn modelId="{82DC23BB-5C8A-410A-8BAF-7505911E096F}" type="presParOf" srcId="{F80D247F-1A83-402B-ADAF-FD8FF1A660E4}" destId="{ABACEA59-458F-416C-AF9D-0BA318279F75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413BE9-E13B-460D-8FCD-2D6EB0B6BCB6}">
      <dsp:nvSpPr>
        <dsp:cNvPr id="0" name=""/>
        <dsp:cNvSpPr/>
      </dsp:nvSpPr>
      <dsp:spPr>
        <a:xfrm>
          <a:off x="3122127" y="0"/>
          <a:ext cx="2608149" cy="260854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3C23103-B903-4248-99D6-31F7B5B682CF}">
      <dsp:nvSpPr>
        <dsp:cNvPr id="0" name=""/>
        <dsp:cNvSpPr/>
      </dsp:nvSpPr>
      <dsp:spPr>
        <a:xfrm>
          <a:off x="3698614" y="941764"/>
          <a:ext cx="144929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b="1" kern="1200" dirty="0"/>
            <a:t>Materials permeability characterization</a:t>
          </a:r>
        </a:p>
      </dsp:txBody>
      <dsp:txXfrm>
        <a:off x="3698614" y="941764"/>
        <a:ext cx="1449298" cy="724475"/>
      </dsp:txXfrm>
    </dsp:sp>
    <dsp:sp modelId="{E8685B37-E4C2-48AE-B134-D07D974EA1C9}">
      <dsp:nvSpPr>
        <dsp:cNvPr id="0" name=""/>
        <dsp:cNvSpPr/>
      </dsp:nvSpPr>
      <dsp:spPr>
        <a:xfrm>
          <a:off x="2397723" y="1498803"/>
          <a:ext cx="2608149" cy="260854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BF29A09-9B10-4695-833D-14B6E2107575}">
      <dsp:nvSpPr>
        <dsp:cNvPr id="0" name=""/>
        <dsp:cNvSpPr/>
      </dsp:nvSpPr>
      <dsp:spPr>
        <a:xfrm>
          <a:off x="2977148" y="2449237"/>
          <a:ext cx="144929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b="1" kern="1200" dirty="0"/>
            <a:t>Vacuum degradation prediction</a:t>
          </a:r>
        </a:p>
      </dsp:txBody>
      <dsp:txXfrm>
        <a:off x="2977148" y="2449237"/>
        <a:ext cx="1449298" cy="724475"/>
      </dsp:txXfrm>
    </dsp:sp>
    <dsp:sp modelId="{4B9B238B-8AB4-455F-BAAC-7449C567A0BF}">
      <dsp:nvSpPr>
        <dsp:cNvPr id="0" name=""/>
        <dsp:cNvSpPr/>
      </dsp:nvSpPr>
      <dsp:spPr>
        <a:xfrm>
          <a:off x="3307759" y="3176964"/>
          <a:ext cx="2240804" cy="224170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BACEA59-458F-416C-AF9D-0BA318279F75}">
      <dsp:nvSpPr>
        <dsp:cNvPr id="0" name=""/>
        <dsp:cNvSpPr/>
      </dsp:nvSpPr>
      <dsp:spPr>
        <a:xfrm>
          <a:off x="3702042" y="3958878"/>
          <a:ext cx="144929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b="1" kern="1200" dirty="0"/>
            <a:t>Cryostat lifetime simulation</a:t>
          </a:r>
        </a:p>
      </dsp:txBody>
      <dsp:txXfrm>
        <a:off x="3702042" y="3958878"/>
        <a:ext cx="1449298" cy="724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1697738-DB64-439E-9A52-28FBCA0A8E3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5451F0-8DB8-433C-8755-89BFC247E7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2AAEB0-41D1-4641-ACF3-F3DEBEBF68BD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B55D47-D32B-47CF-9765-2D52B412F7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4268E8-5CF2-41E4-9833-9FD3B23D20A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4038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CF0F6-2CF6-4E19-8371-72D7A9BB684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58813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475" cy="498853"/>
          </a:xfrm>
          <a:prstGeom prst="rect">
            <a:avLst/>
          </a:prstGeom>
        </p:spPr>
        <p:txBody>
          <a:bodyPr vert="horz" lIns="95708" tIns="47854" rIns="95708" bIns="4785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8" y="0"/>
            <a:ext cx="2950475" cy="498853"/>
          </a:xfrm>
          <a:prstGeom prst="rect">
            <a:avLst/>
          </a:prstGeom>
        </p:spPr>
        <p:txBody>
          <a:bodyPr vert="horz" lIns="95708" tIns="47854" rIns="95708" bIns="47854" rtlCol="0"/>
          <a:lstStyle>
            <a:lvl1pPr algn="r">
              <a:defRPr sz="1300"/>
            </a:lvl1pPr>
          </a:lstStyle>
          <a:p>
            <a:fld id="{9CD5D203-BA4E-4DF4-9C48-B6FE6167C03B}" type="datetimeFigureOut">
              <a:rPr lang="en-US"/>
              <a:t>6/26/2022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4238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08" tIns="47854" rIns="95708" bIns="478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835"/>
            <a:ext cx="5447030" cy="3914864"/>
          </a:xfrm>
          <a:prstGeom prst="rect">
            <a:avLst/>
          </a:prstGeom>
        </p:spPr>
        <p:txBody>
          <a:bodyPr vert="horz" lIns="95708" tIns="47854" rIns="95708" bIns="4785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3662"/>
            <a:ext cx="2950475" cy="498851"/>
          </a:xfrm>
          <a:prstGeom prst="rect">
            <a:avLst/>
          </a:prstGeom>
        </p:spPr>
        <p:txBody>
          <a:bodyPr vert="horz" lIns="95708" tIns="47854" rIns="95708" bIns="4785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8" y="9443662"/>
            <a:ext cx="2950475" cy="498851"/>
          </a:xfrm>
          <a:prstGeom prst="rect">
            <a:avLst/>
          </a:prstGeom>
        </p:spPr>
        <p:txBody>
          <a:bodyPr vert="horz" lIns="95708" tIns="47854" rIns="95708" bIns="47854" rtlCol="0" anchor="b"/>
          <a:lstStyle>
            <a:lvl1pPr algn="r">
              <a:defRPr sz="1300"/>
            </a:lvl1pPr>
          </a:lstStyle>
          <a:p>
            <a:fld id="{85B93533-5310-40E1-B278-21A8CA1595C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79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93533-5310-40E1-B278-21A8CA1595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4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2.svg"/><Relationship Id="rId7" Type="http://schemas.openxmlformats.org/officeDocument/2006/relationships/image" Target="../media/image1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13.svg"/><Relationship Id="rId4" Type="http://schemas.openxmlformats.org/officeDocument/2006/relationships/image" Target="../media/image3.png"/><Relationship Id="rId9" Type="http://schemas.openxmlformats.org/officeDocument/2006/relationships/image" Target="../media/image15.sv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6.svg"/><Relationship Id="rId4" Type="http://schemas.openxmlformats.org/officeDocument/2006/relationships/image" Target="../media/image3.png"/><Relationship Id="rId9" Type="http://schemas.openxmlformats.org/officeDocument/2006/relationships/image" Target="../media/image10.sv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A201D8D-C5BB-AA4D-8129-29ABDDF38525}"/>
              </a:ext>
            </a:extLst>
          </p:cNvPr>
          <p:cNvSpPr/>
          <p:nvPr userDrawn="1"/>
        </p:nvSpPr>
        <p:spPr>
          <a:xfrm>
            <a:off x="0" y="-1"/>
            <a:ext cx="12191999" cy="6858001"/>
          </a:xfrm>
          <a:prstGeom prst="rect">
            <a:avLst/>
          </a:prstGeom>
          <a:gradFill flip="none" rotWithShape="1">
            <a:gsLst>
              <a:gs pos="20000">
                <a:schemeClr val="tx1"/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9D01F-C75A-BD42-8A54-996AE9D1B5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7AB8A5-2B3A-0346-BCC4-3DF8E7E1FA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IE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16761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2F722-D0FF-7A45-B9A2-8FF48FCAEB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178" y="18000"/>
            <a:ext cx="11161644" cy="900000"/>
          </a:xfrm>
        </p:spPr>
        <p:txBody>
          <a:bodyPr/>
          <a:lstStyle/>
          <a:p>
            <a:r>
              <a:rPr lang="en-IE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2476E-A0FD-F743-B893-6DF8423C2C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178" y="1350000"/>
            <a:ext cx="5220000" cy="4950000"/>
          </a:xfrm>
        </p:spPr>
        <p:txBody>
          <a:bodyPr/>
          <a:lstStyle>
            <a:lvl1pPr>
              <a:defRPr sz="2100"/>
            </a:lvl1pPr>
            <a:lvl2pPr marL="306000" indent="-306000">
              <a:buSzPct val="10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xmlns="" r:embed="rId3"/>
                    </a:ext>
                  </a:extLst>
                </a:blip>
              </a:buBlip>
              <a:defRPr/>
            </a:lvl2pPr>
            <a:lvl3pPr marL="306000" indent="-306000">
              <a:buSzPct val="100000"/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xmlns="" r:embed="rId5"/>
                    </a:ext>
                  </a:extLst>
                </a:blip>
              </a:buBlip>
              <a:defRPr/>
            </a:lvl3pPr>
            <a:lvl4pPr marL="306000" indent="-306000">
              <a:buSzPct val="100000"/>
              <a:buFontTx/>
              <a:buBlip>
                <a:blip r:embed="rId6">
                  <a:extLst>
                    <a:ext uri="{96DAC541-7B7A-43D3-8B79-37D633B846F1}">
                      <asvg:svgBlip xmlns:asvg="http://schemas.microsoft.com/office/drawing/2016/SVG/main" xmlns="" r:embed="rId7"/>
                    </a:ext>
                  </a:extLst>
                </a:blip>
              </a:buBlip>
              <a:defRPr/>
            </a:lvl4pPr>
            <a:lvl5pPr marL="306000" indent="-306000">
              <a:buSzPct val="100000"/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xmlns="" r:embed="rId9"/>
                    </a:ext>
                  </a:extLst>
                </a:blip>
              </a:buBlip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IE" noProof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1D70B7-F511-3345-BB2D-BDF9DD6D96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6822" y="1350000"/>
            <a:ext cx="5220000" cy="4950000"/>
          </a:xfrm>
        </p:spPr>
        <p:txBody>
          <a:bodyPr/>
          <a:lstStyle>
            <a:lvl1pPr>
              <a:defRPr sz="2100"/>
            </a:lvl1pPr>
            <a:lvl2pPr marL="306000" indent="-306000">
              <a:buSzPct val="10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xmlns="" r:embed="rId3"/>
                    </a:ext>
                  </a:extLst>
                </a:blip>
              </a:buBlip>
              <a:defRPr/>
            </a:lvl2pPr>
            <a:lvl3pPr marL="306000" indent="-306000">
              <a:buSzPct val="100000"/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xmlns="" r:embed="rId5"/>
                    </a:ext>
                  </a:extLst>
                </a:blip>
              </a:buBlip>
              <a:defRPr/>
            </a:lvl3pPr>
            <a:lvl4pPr marL="306000" indent="-306000">
              <a:buSzPct val="100000"/>
              <a:buFontTx/>
              <a:buBlip>
                <a:blip r:embed="rId6">
                  <a:extLst>
                    <a:ext uri="{96DAC541-7B7A-43D3-8B79-37D633B846F1}">
                      <asvg:svgBlip xmlns:asvg="http://schemas.microsoft.com/office/drawing/2016/SVG/main" xmlns="" r:embed="rId7"/>
                    </a:ext>
                  </a:extLst>
                </a:blip>
              </a:buBlip>
              <a:defRPr/>
            </a:lvl4pPr>
            <a:lvl5pPr marL="306000" indent="-306000">
              <a:buSzPct val="100000"/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xmlns="" r:embed="rId9"/>
                    </a:ext>
                  </a:extLst>
                </a:blip>
              </a:buBlip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IE" noProof="0"/>
          </a:p>
        </p:txBody>
      </p:sp>
    </p:spTree>
    <p:extLst>
      <p:ext uri="{BB962C8B-B14F-4D97-AF65-F5344CB8AC3E}">
        <p14:creationId xmlns:p14="http://schemas.microsoft.com/office/powerpoint/2010/main" val="325595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2896C-8C87-914A-B8A8-0A95B23D72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IE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1867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338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F856-6219-4B04-B5AD-CF9B66CCA5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42ED78-C0E9-457C-AC9B-CF3351148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C9FFD-AB15-45B3-9A4B-ACBE09F9C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A7E02-EC2A-4849-ADB1-3F40CEE64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5A1FC-6C0C-47FA-87EA-34A3F4195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85000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BE3B1-1C18-428D-AED4-29444D69D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63181-2C01-4B32-91D6-5A9E71963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B1D9D-11E3-4E35-93B3-7C00327CF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09136-3E24-48E1-ACE3-4D600A0F0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7E665-447B-4DEC-93F2-486282449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88055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A827E-9DAE-4991-BDFA-A1FA1D291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0748E-EF43-4429-A711-29F506FCD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1CBDF-9038-4E10-9326-05A36F18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A82A0-656F-469F-A698-C74C10D4C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C88C8-3865-42D0-8BFB-F11AFE24C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72500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3BAA6-0A06-4A71-A23D-C4994DC48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7D049-8206-4EB4-BF2A-A983A69B4E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30172E-0644-407A-8EA3-C1F5E93D6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42DCAD-E70C-4DC6-B43D-C195D77EA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7CEBA5-6329-463E-A01A-AE82924ED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07FDD-E8DF-46C9-B3BE-C1C44333A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5053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05363-A091-41BC-B180-A47E14C84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31FC8-0681-4083-AE4B-596C941854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8D05B-7459-46EE-9C48-D6B71AE08A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88037-A7F8-4491-90EC-BBF127B2AE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EAFDDC-BFA5-4482-919A-2DEFD06A1E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33CBFD-8703-401C-BB4C-D85BFBB0A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631DD5-B3AB-4AB7-BE57-63377932E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D2CF91-7EDD-48ED-BB6C-E31C69FB8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69083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F5032-BF2D-4030-8234-C46797DE4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225AB2-009F-42CB-9C99-EE622ABD4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EEED21-EE97-4A63-BB9F-15143F318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EE3169-70AB-4143-A32D-E187F88F4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240466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4B6287-E679-4C2F-BA77-D174ADA04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4C23B9-BB1B-4C50-8771-35A95B9E3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DA8127-AB8F-4014-B40D-627B1972E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22834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71B79-1FD5-DD4F-A0A1-1645B9589C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IE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03837-0692-4E46-AC07-07B3E84A70E1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spcAft>
                <a:spcPts val="2500"/>
              </a:spcAft>
              <a:defRPr/>
            </a:lvl1pPr>
            <a:lvl2pPr marL="306000" indent="-306000">
              <a:spcBef>
                <a:spcPts val="0"/>
              </a:spcBef>
              <a:spcAft>
                <a:spcPts val="0"/>
              </a:spcAft>
              <a:defRPr/>
            </a:lvl2pPr>
            <a:lvl3pPr marL="306000" indent="-306000">
              <a:spcAft>
                <a:spcPts val="0"/>
              </a:spcAft>
              <a:defRPr/>
            </a:lvl3pPr>
            <a:lvl4pPr marL="306000" indent="-306000">
              <a:spcAft>
                <a:spcPts val="0"/>
              </a:spcAft>
              <a:defRPr/>
            </a:lvl4pPr>
            <a:lvl5pPr marL="306000" indent="-306000">
              <a:spcAft>
                <a:spcPts val="0"/>
              </a:spcAft>
              <a:defRPr/>
            </a:lvl5pPr>
            <a:lvl6pPr marL="895350" indent="-452438">
              <a:spcAft>
                <a:spcPts val="0"/>
              </a:spcAft>
              <a:buFont typeface="Arial" panose="020B0604020202020204" pitchFamily="34" charset="0"/>
              <a:buChar char="•"/>
              <a:defRPr/>
            </a:lvl6pPr>
          </a:lstStyle>
          <a:p>
            <a:pPr lvl="0"/>
            <a:r>
              <a:rPr lang="en-IE" noProof="0"/>
              <a:t>CLICK TO EDIT MASTER TEXT STYLES</a:t>
            </a:r>
          </a:p>
          <a:p>
            <a:pPr lvl="1"/>
            <a:r>
              <a:rPr lang="en-IE" noProof="0"/>
              <a:t>Second level</a:t>
            </a:r>
          </a:p>
          <a:p>
            <a:pPr lvl="5"/>
            <a:r>
              <a:rPr lang="en-IE" noProof="0"/>
              <a:t>Sub point 1</a:t>
            </a:r>
          </a:p>
          <a:p>
            <a:pPr lvl="5"/>
            <a:endParaRPr lang="en-IE" noProof="0"/>
          </a:p>
          <a:p>
            <a:pPr lvl="2"/>
            <a:r>
              <a:rPr lang="en-IE" noProof="0"/>
              <a:t>Third level</a:t>
            </a:r>
          </a:p>
          <a:p>
            <a:pPr lvl="5"/>
            <a:r>
              <a:rPr lang="en-IE" noProof="0"/>
              <a:t>Sub point 1</a:t>
            </a:r>
          </a:p>
          <a:p>
            <a:pPr lvl="3"/>
            <a:r>
              <a:rPr lang="en-IE" noProof="0"/>
              <a:t>Fourth level</a:t>
            </a:r>
          </a:p>
          <a:p>
            <a:pPr lvl="5"/>
            <a:r>
              <a:rPr lang="en-IE" noProof="0"/>
              <a:t>Sub point 1</a:t>
            </a:r>
          </a:p>
          <a:p>
            <a:pPr lvl="5"/>
            <a:r>
              <a:rPr lang="en-IE" noProof="0"/>
              <a:t>Subpoint 2</a:t>
            </a:r>
          </a:p>
          <a:p>
            <a:pPr lvl="5"/>
            <a:endParaRPr lang="en-IE" noProof="0"/>
          </a:p>
          <a:p>
            <a:pPr lvl="4"/>
            <a:r>
              <a:rPr lang="en-IE" noProof="0"/>
              <a:t>Fifth level</a:t>
            </a:r>
          </a:p>
          <a:p>
            <a:pPr lvl="5"/>
            <a:r>
              <a:rPr lang="en-IE" noProof="0"/>
              <a:t>Sub point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A1390-939D-405F-BF25-C1BF31112E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-110360" y="6602559"/>
            <a:ext cx="444468" cy="255441"/>
          </a:xfrm>
        </p:spPr>
        <p:txBody>
          <a:bodyPr/>
          <a:lstStyle>
            <a:lvl1pPr>
              <a:defRPr sz="800"/>
            </a:lvl1pPr>
          </a:lstStyle>
          <a:p>
            <a:fld id="{B8C4DA7C-4A35-4AB0-BF6A-17AA19D6BFED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3355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380FB-6B71-4B0D-85D2-C005D97DA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2BCF1-A1A0-4D43-82F4-11D4DA0D3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ABE28A-654E-43D0-BC22-721640184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703783-1D2C-42BE-A8B8-AB6887081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DCD875-C1B5-4E99-8771-DDA8B8727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2F9C6B-78F9-4504-A803-AC8B8E303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48442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EC253-6A88-42AA-8B06-25CCE7358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A529E2-5592-48EF-BF0C-67CF04F251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544880-637C-4683-99F7-19F1141130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3BFF91-047C-4DCE-BDA5-686CD9F42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213B09-7FA8-4655-A8EE-E3DFBBE5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047B74-377B-40A2-BDC5-53475F8B4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42593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5EEC3-05BE-443C-8E5F-EDFCF9941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CB8D4D-4F04-4506-A000-7E9473B79C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B522B-3408-4DBB-8A5A-60600378F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8D413-6855-407F-8E4B-0156FA0EB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96AFC-563A-432A-BB4A-D4B3D09E2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003353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5A65F6-EF37-4E6F-8385-9443A21219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391434-E2A6-40AB-83BB-73F315FD44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DA6C3-8298-421A-9673-C3530AD60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0D82D-6330-4AC9-A5D2-259E31CCF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EE8C5-D2AB-47B3-84EE-9257FE65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3792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24AE215-AED8-8D45-A9D2-54BAD5881B27}"/>
              </a:ext>
            </a:extLst>
          </p:cNvPr>
          <p:cNvSpPr/>
          <p:nvPr userDrawn="1"/>
        </p:nvSpPr>
        <p:spPr>
          <a:xfrm>
            <a:off x="0" y="-1"/>
            <a:ext cx="12191999" cy="6188149"/>
          </a:xfrm>
          <a:prstGeom prst="rect">
            <a:avLst/>
          </a:prstGeom>
          <a:gradFill>
            <a:gsLst>
              <a:gs pos="20000">
                <a:schemeClr val="tx1"/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C36181-E8ED-D24F-8C73-21CE26927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455988"/>
            <a:ext cx="10515600" cy="1500187"/>
          </a:xfrm>
          <a:noFill/>
        </p:spPr>
        <p:txBody>
          <a:bodyPr/>
          <a:lstStyle>
            <a:lvl1pPr marL="0" indent="0" algn="ctr">
              <a:buNone/>
              <a:defRPr sz="2400" b="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IE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793CF8-4BAA-8440-8F85-964BBBEB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741095"/>
          </a:xfrm>
          <a:noFill/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IE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7168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2F722-D0FF-7A45-B9A2-8FF48FCAEB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178" y="18000"/>
            <a:ext cx="11161644" cy="900000"/>
          </a:xfrm>
        </p:spPr>
        <p:txBody>
          <a:bodyPr/>
          <a:lstStyle/>
          <a:p>
            <a:r>
              <a:rPr lang="en-IE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2476E-A0FD-F743-B893-6DF8423C2C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178" y="1350000"/>
            <a:ext cx="5220000" cy="4950000"/>
          </a:xfrm>
        </p:spPr>
        <p:txBody>
          <a:bodyPr/>
          <a:lstStyle>
            <a:lvl1pPr>
              <a:defRPr sz="2100"/>
            </a:lvl1pPr>
            <a:lvl2pPr marL="306000" indent="-306000">
              <a:buSzPct val="10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xmlns="" r:embed="rId3"/>
                    </a:ext>
                  </a:extLst>
                </a:blip>
              </a:buBlip>
              <a:defRPr/>
            </a:lvl2pPr>
            <a:lvl3pPr marL="306000" indent="-306000">
              <a:buSzPct val="100000"/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xmlns="" r:embed="rId5"/>
                    </a:ext>
                  </a:extLst>
                </a:blip>
              </a:buBlip>
              <a:defRPr/>
            </a:lvl3pPr>
            <a:lvl4pPr marL="306000" indent="-306000">
              <a:buSzPct val="100000"/>
              <a:buFontTx/>
              <a:buBlip>
                <a:blip r:embed="rId6">
                  <a:extLst>
                    <a:ext uri="{96DAC541-7B7A-43D3-8B79-37D633B846F1}">
                      <asvg:svgBlip xmlns:asvg="http://schemas.microsoft.com/office/drawing/2016/SVG/main" xmlns="" r:embed="rId7"/>
                    </a:ext>
                  </a:extLst>
                </a:blip>
              </a:buBlip>
              <a:defRPr/>
            </a:lvl4pPr>
            <a:lvl5pPr marL="306000" indent="-306000">
              <a:buSzPct val="100000"/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xmlns="" r:embed="rId9"/>
                    </a:ext>
                  </a:extLst>
                </a:blip>
              </a:buBlip>
              <a:defRPr/>
            </a:lvl5pPr>
          </a:lstStyle>
          <a:p>
            <a:pPr lvl="0"/>
            <a:r>
              <a:rPr lang="en-IE" noProof="0"/>
              <a:t>Click to edit Master text styles</a:t>
            </a:r>
          </a:p>
          <a:p>
            <a:pPr lvl="1"/>
            <a:r>
              <a:rPr lang="en-IE" noProof="0"/>
              <a:t>Second level</a:t>
            </a:r>
          </a:p>
          <a:p>
            <a:pPr lvl="2"/>
            <a:r>
              <a:rPr lang="en-IE" noProof="0"/>
              <a:t>Third level</a:t>
            </a:r>
          </a:p>
          <a:p>
            <a:pPr lvl="3"/>
            <a:r>
              <a:rPr lang="en-IE" noProof="0"/>
              <a:t>Fourth level</a:t>
            </a:r>
          </a:p>
          <a:p>
            <a:pPr lvl="4"/>
            <a:r>
              <a:rPr lang="en-IE" noProof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1D70B7-F511-3345-BB2D-BDF9DD6D96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6822" y="1350000"/>
            <a:ext cx="5220000" cy="4950000"/>
          </a:xfrm>
        </p:spPr>
        <p:txBody>
          <a:bodyPr/>
          <a:lstStyle>
            <a:lvl1pPr>
              <a:defRPr sz="2100"/>
            </a:lvl1pPr>
            <a:lvl2pPr marL="306000" indent="-306000">
              <a:buSzPct val="10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xmlns="" r:embed="rId3"/>
                    </a:ext>
                  </a:extLst>
                </a:blip>
              </a:buBlip>
              <a:defRPr/>
            </a:lvl2pPr>
            <a:lvl3pPr marL="306000" indent="-306000">
              <a:buSzPct val="100000"/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xmlns="" r:embed="rId5"/>
                    </a:ext>
                  </a:extLst>
                </a:blip>
              </a:buBlip>
              <a:defRPr/>
            </a:lvl3pPr>
            <a:lvl4pPr marL="306000" indent="-306000">
              <a:buSzPct val="100000"/>
              <a:buFontTx/>
              <a:buBlip>
                <a:blip r:embed="rId6">
                  <a:extLst>
                    <a:ext uri="{96DAC541-7B7A-43D3-8B79-37D633B846F1}">
                      <asvg:svgBlip xmlns:asvg="http://schemas.microsoft.com/office/drawing/2016/SVG/main" xmlns="" r:embed="rId7"/>
                    </a:ext>
                  </a:extLst>
                </a:blip>
              </a:buBlip>
              <a:defRPr/>
            </a:lvl4pPr>
            <a:lvl5pPr marL="306000" indent="-306000">
              <a:buSzPct val="100000"/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xmlns="" r:embed="rId9"/>
                    </a:ext>
                  </a:extLst>
                </a:blip>
              </a:buBlip>
              <a:defRPr/>
            </a:lvl5pPr>
          </a:lstStyle>
          <a:p>
            <a:pPr lvl="0"/>
            <a:r>
              <a:rPr lang="en-IE" noProof="0"/>
              <a:t>Click to edit Master text styles</a:t>
            </a:r>
          </a:p>
          <a:p>
            <a:pPr lvl="1"/>
            <a:r>
              <a:rPr lang="en-IE" noProof="0"/>
              <a:t>Second level</a:t>
            </a:r>
          </a:p>
          <a:p>
            <a:pPr lvl="2"/>
            <a:r>
              <a:rPr lang="en-IE" noProof="0"/>
              <a:t>Third level</a:t>
            </a:r>
          </a:p>
          <a:p>
            <a:pPr lvl="3"/>
            <a:r>
              <a:rPr lang="en-IE" noProof="0"/>
              <a:t>Fourth level</a:t>
            </a:r>
          </a:p>
          <a:p>
            <a:pPr lvl="4"/>
            <a:r>
              <a:rPr lang="en-IE" noProof="0"/>
              <a:t>Fifth level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994E92F-7A53-40CB-8F86-FAE5836309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-40022" y="6605205"/>
            <a:ext cx="345989" cy="255441"/>
          </a:xfrm>
        </p:spPr>
        <p:txBody>
          <a:bodyPr/>
          <a:lstStyle>
            <a:lvl1pPr>
              <a:defRPr sz="800"/>
            </a:lvl1pPr>
          </a:lstStyle>
          <a:p>
            <a:fld id="{B8C4DA7C-4A35-4AB0-BF6A-17AA19D6BFED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74041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2896C-8C87-914A-B8A8-0A95B23D72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IE" noProof="0"/>
              <a:t>CLICK TO EDIT MASTER TITLE STYLE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48B301DB-D634-4714-ADE3-7B05BCFA37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-40022" y="6605205"/>
            <a:ext cx="345989" cy="255441"/>
          </a:xfrm>
        </p:spPr>
        <p:txBody>
          <a:bodyPr/>
          <a:lstStyle>
            <a:lvl1pPr>
              <a:defRPr sz="800"/>
            </a:lvl1pPr>
          </a:lstStyle>
          <a:p>
            <a:fld id="{B8C4DA7C-4A35-4AB0-BF6A-17AA19D6BFED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32906993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34E1B-322F-49C5-97E4-2F682EB365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-40022" y="6605205"/>
            <a:ext cx="345989" cy="255441"/>
          </a:xfrm>
        </p:spPr>
        <p:txBody>
          <a:bodyPr/>
          <a:lstStyle>
            <a:lvl1pPr>
              <a:defRPr sz="800"/>
            </a:lvl1pPr>
          </a:lstStyle>
          <a:p>
            <a:fld id="{B8C4DA7C-4A35-4AB0-BF6A-17AA19D6BFED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89635919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A201D8D-C5BB-AA4D-8129-29ABDDF38525}"/>
              </a:ext>
            </a:extLst>
          </p:cNvPr>
          <p:cNvSpPr/>
          <p:nvPr userDrawn="1"/>
        </p:nvSpPr>
        <p:spPr>
          <a:xfrm>
            <a:off x="0" y="-1"/>
            <a:ext cx="12191999" cy="6858001"/>
          </a:xfrm>
          <a:prstGeom prst="rect">
            <a:avLst/>
          </a:prstGeom>
          <a:gradFill flip="none" rotWithShape="1">
            <a:gsLst>
              <a:gs pos="20000">
                <a:schemeClr val="tx1"/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9D01F-C75A-BD42-8A54-996AE9D1B5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7AB8A5-2B3A-0346-BCC4-3DF8E7E1FA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IE" noProof="0"/>
          </a:p>
        </p:txBody>
      </p:sp>
    </p:spTree>
    <p:extLst>
      <p:ext uri="{BB962C8B-B14F-4D97-AF65-F5344CB8AC3E}">
        <p14:creationId xmlns:p14="http://schemas.microsoft.com/office/powerpoint/2010/main" val="388038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71B79-1FD5-DD4F-A0A1-1645B9589C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IE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03837-0692-4E46-AC07-07B3E84A70E1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spcAft>
                <a:spcPts val="2500"/>
              </a:spcAft>
              <a:defRPr/>
            </a:lvl1pPr>
            <a:lvl2pPr marL="306000" indent="-306000">
              <a:spcBef>
                <a:spcPts val="0"/>
              </a:spcBef>
              <a:spcAft>
                <a:spcPts val="2500"/>
              </a:spcAft>
              <a:defRPr/>
            </a:lvl2pPr>
            <a:lvl3pPr marL="306000" indent="-306000">
              <a:spcAft>
                <a:spcPts val="2500"/>
              </a:spcAft>
              <a:defRPr/>
            </a:lvl3pPr>
            <a:lvl4pPr marL="306000" indent="-306000">
              <a:spcAft>
                <a:spcPts val="2500"/>
              </a:spcAft>
              <a:defRPr/>
            </a:lvl4pPr>
            <a:lvl5pPr marL="306000" indent="-306000">
              <a:spcAft>
                <a:spcPts val="2500"/>
              </a:spcAft>
              <a:defRPr/>
            </a:lvl5pPr>
          </a:lstStyle>
          <a:p>
            <a:pPr lvl="0"/>
            <a:r>
              <a:rPr lang="en-IE" noProof="0"/>
              <a:t>CLICK TO EDIT MASTER TEXT STYLES</a:t>
            </a:r>
          </a:p>
          <a:p>
            <a:pPr lvl="1"/>
            <a:r>
              <a:rPr lang="en-IE" noProof="0"/>
              <a:t>Second level</a:t>
            </a:r>
          </a:p>
          <a:p>
            <a:pPr lvl="2"/>
            <a:r>
              <a:rPr lang="en-IE" noProof="0"/>
              <a:t>Third level</a:t>
            </a:r>
          </a:p>
          <a:p>
            <a:pPr lvl="3"/>
            <a:r>
              <a:rPr lang="en-IE" noProof="0"/>
              <a:t>Fourth level</a:t>
            </a:r>
          </a:p>
          <a:p>
            <a:pPr lvl="4"/>
            <a:r>
              <a:rPr lang="en-IE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706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24AE215-AED8-8D45-A9D2-54BAD5881B27}"/>
              </a:ext>
            </a:extLst>
          </p:cNvPr>
          <p:cNvSpPr/>
          <p:nvPr userDrawn="1"/>
        </p:nvSpPr>
        <p:spPr>
          <a:xfrm>
            <a:off x="0" y="-1"/>
            <a:ext cx="12191999" cy="6188149"/>
          </a:xfrm>
          <a:prstGeom prst="rect">
            <a:avLst/>
          </a:prstGeom>
          <a:gradFill>
            <a:gsLst>
              <a:gs pos="20000">
                <a:schemeClr val="tx1"/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C36181-E8ED-D24F-8C73-21CE26927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455988"/>
            <a:ext cx="10515600" cy="1500187"/>
          </a:xfrm>
          <a:noFill/>
        </p:spPr>
        <p:txBody>
          <a:bodyPr/>
          <a:lstStyle>
            <a:lvl1pPr marL="0" indent="0" algn="ctr">
              <a:buNone/>
              <a:defRPr sz="2400" b="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793CF8-4BAA-8440-8F85-964BBBEB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741095"/>
          </a:xfrm>
          <a:noFill/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IE" noProof="0"/>
          </a:p>
        </p:txBody>
      </p:sp>
    </p:spTree>
    <p:extLst>
      <p:ext uri="{BB962C8B-B14F-4D97-AF65-F5344CB8AC3E}">
        <p14:creationId xmlns:p14="http://schemas.microsoft.com/office/powerpoint/2010/main" val="3770710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sv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3.png"/><Relationship Id="rId17" Type="http://schemas.openxmlformats.org/officeDocument/2006/relationships/image" Target="../media/image10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sv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8.svg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13.sv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12" Type="http://schemas.openxmlformats.org/officeDocument/2006/relationships/image" Target="../media/image3.png"/><Relationship Id="rId17" Type="http://schemas.openxmlformats.org/officeDocument/2006/relationships/image" Target="../media/image15.svg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12.svg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14.svg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11.svg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A46C1212-4CD0-4543-9D41-014A459E236D}"/>
              </a:ext>
            </a:extLst>
          </p:cNvPr>
          <p:cNvSpPr/>
          <p:nvPr userDrawn="1"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95811C-E03B-B049-B3AB-8601DCD94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178" y="18000"/>
            <a:ext cx="11161644" cy="90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IE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DD95D-58A7-9740-AC0D-9CB4C6750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178" y="1350000"/>
            <a:ext cx="11161644" cy="48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IE" noProof="0"/>
              <a:t>CLICK TO EDIT MASTER TEXT STYLES</a:t>
            </a:r>
          </a:p>
          <a:p>
            <a:pPr lvl="1"/>
            <a:r>
              <a:rPr lang="en-IE" noProof="0"/>
              <a:t>Second level</a:t>
            </a:r>
          </a:p>
          <a:p>
            <a:pPr lvl="2"/>
            <a:r>
              <a:rPr lang="en-IE" noProof="0"/>
              <a:t>Third level</a:t>
            </a:r>
          </a:p>
          <a:p>
            <a:pPr lvl="3"/>
            <a:r>
              <a:rPr lang="en-IE" noProof="0"/>
              <a:t>Fourth level</a:t>
            </a:r>
          </a:p>
          <a:p>
            <a:pPr lvl="5"/>
            <a:endParaRPr lang="en-IE" noProof="0"/>
          </a:p>
          <a:p>
            <a:pPr lvl="4"/>
            <a:r>
              <a:rPr lang="en-IE" noProof="0"/>
              <a:t>Fifth level</a:t>
            </a:r>
          </a:p>
          <a:p>
            <a:pPr lvl="5"/>
            <a:endParaRPr lang="en-IE" noProof="0"/>
          </a:p>
          <a:p>
            <a:pPr lvl="5"/>
            <a:endParaRPr lang="en-IE" noProof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5EBADF9-DCF0-B444-A141-149A3243F26A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05239" y="6351227"/>
            <a:ext cx="1709945" cy="455985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4960AC3-288E-9549-AA68-DAEADF02BF57}"/>
              </a:ext>
            </a:extLst>
          </p:cNvPr>
          <p:cNvCxnSpPr>
            <a:cxnSpLocks/>
          </p:cNvCxnSpPr>
          <p:nvPr userDrawn="1"/>
        </p:nvCxnSpPr>
        <p:spPr>
          <a:xfrm>
            <a:off x="0" y="6560397"/>
            <a:ext cx="345989" cy="0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8E99503-44EE-C54E-AC97-7245B9BCCC59}"/>
              </a:ext>
            </a:extLst>
          </p:cNvPr>
          <p:cNvCxnSpPr>
            <a:cxnSpLocks/>
          </p:cNvCxnSpPr>
          <p:nvPr userDrawn="1"/>
        </p:nvCxnSpPr>
        <p:spPr>
          <a:xfrm>
            <a:off x="2305878" y="6560397"/>
            <a:ext cx="9886122" cy="0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5913D898-0385-0042-8C24-4307F89B595C}"/>
              </a:ext>
            </a:extLst>
          </p:cNvPr>
          <p:cNvSpPr/>
          <p:nvPr userDrawn="1"/>
        </p:nvSpPr>
        <p:spPr>
          <a:xfrm>
            <a:off x="9759691" y="6425397"/>
            <a:ext cx="270000" cy="27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42D38C7-E20B-444D-ABF6-C0F306E99693}"/>
              </a:ext>
            </a:extLst>
          </p:cNvPr>
          <p:cNvSpPr/>
          <p:nvPr userDrawn="1"/>
        </p:nvSpPr>
        <p:spPr>
          <a:xfrm>
            <a:off x="10173152" y="6425397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7A5C630-FFE8-C944-A816-60187D11E5C3}"/>
              </a:ext>
            </a:extLst>
          </p:cNvPr>
          <p:cNvSpPr/>
          <p:nvPr userDrawn="1"/>
        </p:nvSpPr>
        <p:spPr>
          <a:xfrm>
            <a:off x="10586613" y="6425397"/>
            <a:ext cx="270000" cy="27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FCB313C-DA57-844C-97C1-CFD901B53E97}"/>
              </a:ext>
            </a:extLst>
          </p:cNvPr>
          <p:cNvSpPr/>
          <p:nvPr userDrawn="1"/>
        </p:nvSpPr>
        <p:spPr>
          <a:xfrm>
            <a:off x="11000074" y="6425397"/>
            <a:ext cx="270000" cy="27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AF28F5F-7584-2146-859D-11C584E55A6B}"/>
              </a:ext>
            </a:extLst>
          </p:cNvPr>
          <p:cNvSpPr/>
          <p:nvPr userDrawn="1"/>
        </p:nvSpPr>
        <p:spPr>
          <a:xfrm>
            <a:off x="11413536" y="6425397"/>
            <a:ext cx="270000" cy="27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D12B2-6D84-4ED1-9A21-1CEB48B00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225" y="6615159"/>
            <a:ext cx="345989" cy="2554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8C4DA7C-4A35-4AB0-BF6A-17AA19D6BFED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8400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spcAft>
          <a:spcPts val="2500"/>
        </a:spcAft>
        <a:buFont typeface="Arial" panose="020B0604020202020204" pitchFamily="34" charset="0"/>
        <a:buNone/>
        <a:defRPr sz="2400" b="1" kern="1200" cap="all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06000" indent="-306000" algn="l" defTabSz="914400" rtl="0" eaLnBrk="1" latinLnBrk="0" hangingPunct="1">
        <a:lnSpc>
          <a:spcPct val="120000"/>
        </a:lnSpc>
        <a:spcBef>
          <a:spcPts val="0"/>
        </a:spcBef>
        <a:spcAft>
          <a:spcPts val="2500"/>
        </a:spcAft>
        <a:buClr>
          <a:schemeClr val="accent2"/>
        </a:buClr>
        <a:buSzPct val="100000"/>
        <a:buFontTx/>
        <a:buBlip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</a:buBlip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06000" indent="-306000" algn="l" defTabSz="914400" rtl="0" eaLnBrk="1" latinLnBrk="0" hangingPunct="1">
        <a:lnSpc>
          <a:spcPct val="120000"/>
        </a:lnSpc>
        <a:spcBef>
          <a:spcPts val="0"/>
        </a:spcBef>
        <a:spcAft>
          <a:spcPts val="2500"/>
        </a:spcAft>
        <a:buClr>
          <a:schemeClr val="accent3"/>
        </a:buClr>
        <a:buSzPct val="100000"/>
        <a:buFontTx/>
        <a:buBlip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</a:buBlip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306000" indent="-306000" algn="l" defTabSz="914400" rtl="0" eaLnBrk="1" latinLnBrk="0" hangingPunct="1">
        <a:lnSpc>
          <a:spcPct val="120000"/>
        </a:lnSpc>
        <a:spcBef>
          <a:spcPts val="0"/>
        </a:spcBef>
        <a:spcAft>
          <a:spcPts val="2500"/>
        </a:spcAft>
        <a:buClr>
          <a:schemeClr val="accent4"/>
        </a:buClr>
        <a:buSzPct val="100000"/>
        <a:buFontTx/>
        <a:buBlip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</a:buBlip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06000" indent="-306000" algn="l" defTabSz="914400" rtl="0" eaLnBrk="1" latinLnBrk="0" hangingPunct="1">
        <a:lnSpc>
          <a:spcPct val="120000"/>
        </a:lnSpc>
        <a:spcBef>
          <a:spcPts val="0"/>
        </a:spcBef>
        <a:spcAft>
          <a:spcPts val="2500"/>
        </a:spcAft>
        <a:buClr>
          <a:schemeClr val="accent1"/>
        </a:buClr>
        <a:buSzPct val="100000"/>
        <a:buFontTx/>
        <a:buBlip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</a:buBlip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081088" indent="3508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A46C1212-4CD0-4543-9D41-014A459E236D}"/>
              </a:ext>
            </a:extLst>
          </p:cNvPr>
          <p:cNvSpPr/>
          <p:nvPr userDrawn="1"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95811C-E03B-B049-B3AB-8601DCD94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178" y="18000"/>
            <a:ext cx="11161644" cy="90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IE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DD95D-58A7-9740-AC0D-9CB4C6750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178" y="1350000"/>
            <a:ext cx="11161644" cy="48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5"/>
            <a:r>
              <a:rPr lang="en-US" noProof="0"/>
              <a:t>Sub point</a:t>
            </a:r>
          </a:p>
          <a:p>
            <a:pPr lvl="2"/>
            <a:r>
              <a:rPr lang="en-US" noProof="0"/>
              <a:t>Third level</a:t>
            </a:r>
          </a:p>
          <a:p>
            <a:pPr lvl="5"/>
            <a:endParaRPr lang="en-US" noProof="0"/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IE" noProof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5EBADF9-DCF0-B444-A141-149A3243F26A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05239" y="6351227"/>
            <a:ext cx="1709945" cy="455985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4960AC3-288E-9549-AA68-DAEADF02BF57}"/>
              </a:ext>
            </a:extLst>
          </p:cNvPr>
          <p:cNvCxnSpPr>
            <a:cxnSpLocks/>
          </p:cNvCxnSpPr>
          <p:nvPr userDrawn="1"/>
        </p:nvCxnSpPr>
        <p:spPr>
          <a:xfrm>
            <a:off x="0" y="6560397"/>
            <a:ext cx="345989" cy="0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8E99503-44EE-C54E-AC97-7245B9BCCC59}"/>
              </a:ext>
            </a:extLst>
          </p:cNvPr>
          <p:cNvCxnSpPr>
            <a:cxnSpLocks/>
          </p:cNvCxnSpPr>
          <p:nvPr userDrawn="1"/>
        </p:nvCxnSpPr>
        <p:spPr>
          <a:xfrm>
            <a:off x="2305878" y="6560397"/>
            <a:ext cx="9886122" cy="0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5913D898-0385-0042-8C24-4307F89B595C}"/>
              </a:ext>
            </a:extLst>
          </p:cNvPr>
          <p:cNvSpPr/>
          <p:nvPr userDrawn="1"/>
        </p:nvSpPr>
        <p:spPr>
          <a:xfrm>
            <a:off x="9759691" y="6425397"/>
            <a:ext cx="270000" cy="27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42D38C7-E20B-444D-ABF6-C0F306E99693}"/>
              </a:ext>
            </a:extLst>
          </p:cNvPr>
          <p:cNvSpPr/>
          <p:nvPr userDrawn="1"/>
        </p:nvSpPr>
        <p:spPr>
          <a:xfrm>
            <a:off x="10173152" y="6425397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7A5C630-FFE8-C944-A816-60187D11E5C3}"/>
              </a:ext>
            </a:extLst>
          </p:cNvPr>
          <p:cNvSpPr/>
          <p:nvPr userDrawn="1"/>
        </p:nvSpPr>
        <p:spPr>
          <a:xfrm>
            <a:off x="10586613" y="6425397"/>
            <a:ext cx="270000" cy="27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FCB313C-DA57-844C-97C1-CFD901B53E97}"/>
              </a:ext>
            </a:extLst>
          </p:cNvPr>
          <p:cNvSpPr/>
          <p:nvPr userDrawn="1"/>
        </p:nvSpPr>
        <p:spPr>
          <a:xfrm>
            <a:off x="11000074" y="6425397"/>
            <a:ext cx="270000" cy="27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AF28F5F-7584-2146-859D-11C584E55A6B}"/>
              </a:ext>
            </a:extLst>
          </p:cNvPr>
          <p:cNvSpPr/>
          <p:nvPr userDrawn="1"/>
        </p:nvSpPr>
        <p:spPr>
          <a:xfrm>
            <a:off x="11413536" y="6425397"/>
            <a:ext cx="270000" cy="27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spcAft>
          <a:spcPts val="2500"/>
        </a:spcAft>
        <a:buFont typeface="Arial" panose="020B0604020202020204" pitchFamily="34" charset="0"/>
        <a:buNone/>
        <a:defRPr sz="2400" b="1" kern="1200" cap="all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06000" indent="-3060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2"/>
        </a:buClr>
        <a:buSzPct val="100000"/>
        <a:buFontTx/>
        <a:buBlip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</a:buBlip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06000" indent="-306000" algn="l" defTabSz="914400" rtl="0" eaLnBrk="1" latinLnBrk="0" hangingPunct="1">
        <a:lnSpc>
          <a:spcPct val="120000"/>
        </a:lnSpc>
        <a:spcBef>
          <a:spcPts val="0"/>
        </a:spcBef>
        <a:spcAft>
          <a:spcPts val="2500"/>
        </a:spcAft>
        <a:buClr>
          <a:schemeClr val="accent3"/>
        </a:buClr>
        <a:buSzPct val="100000"/>
        <a:buFontTx/>
        <a:buBlip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</a:buBlip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306000" indent="-306000" algn="l" defTabSz="914400" rtl="0" eaLnBrk="1" latinLnBrk="0" hangingPunct="1">
        <a:lnSpc>
          <a:spcPct val="120000"/>
        </a:lnSpc>
        <a:spcBef>
          <a:spcPts val="0"/>
        </a:spcBef>
        <a:spcAft>
          <a:spcPts val="2500"/>
        </a:spcAft>
        <a:buClr>
          <a:schemeClr val="accent4"/>
        </a:buClr>
        <a:buSzPct val="100000"/>
        <a:buFontTx/>
        <a:buBlip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</a:buBlip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06000" indent="-306000" algn="l" defTabSz="914400" rtl="0" eaLnBrk="1" latinLnBrk="0" hangingPunct="1">
        <a:lnSpc>
          <a:spcPct val="120000"/>
        </a:lnSpc>
        <a:spcBef>
          <a:spcPts val="0"/>
        </a:spcBef>
        <a:spcAft>
          <a:spcPts val="2500"/>
        </a:spcAft>
        <a:buClr>
          <a:schemeClr val="accent1"/>
        </a:buClr>
        <a:buSzPct val="100000"/>
        <a:buFontTx/>
        <a:buBlip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</a:buBlip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163638" indent="1122363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1E202C-CF19-4C3D-BAE9-ED45C1709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7FBF62-365B-4B0A-822B-784EA241B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9B87D-7059-4937-A4AC-52886482B9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1B053-3380-47BE-AAD9-164C9D74A031}" type="datetimeFigureOut">
              <a:rPr lang="en-IE" smtClean="0"/>
              <a:t>26/06/2022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7D27B-57EB-4EA3-9A5C-1E493966B6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1B20E-6361-4157-B341-D1B329A5F0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25466-43D1-44C0-AF89-4BBB1AE0DB5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48777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31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29.svg"/><Relationship Id="rId5" Type="http://schemas.openxmlformats.org/officeDocument/2006/relationships/image" Target="../media/image6.svg"/><Relationship Id="rId10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7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A8B3656-2687-4442-A5AE-9A44694E1677}"/>
              </a:ext>
            </a:extLst>
          </p:cNvPr>
          <p:cNvCxnSpPr>
            <a:cxnSpLocks/>
          </p:cNvCxnSpPr>
          <p:nvPr/>
        </p:nvCxnSpPr>
        <p:spPr>
          <a:xfrm>
            <a:off x="936553" y="902876"/>
            <a:ext cx="9401835" cy="924159"/>
          </a:xfrm>
          <a:prstGeom prst="line">
            <a:avLst/>
          </a:prstGeom>
          <a:ln w="158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C15CF69-CC40-414A-B5EE-5EA91DAB3ACD}"/>
              </a:ext>
            </a:extLst>
          </p:cNvPr>
          <p:cNvCxnSpPr>
            <a:cxnSpLocks/>
          </p:cNvCxnSpPr>
          <p:nvPr/>
        </p:nvCxnSpPr>
        <p:spPr>
          <a:xfrm>
            <a:off x="1815793" y="5364126"/>
            <a:ext cx="8999581" cy="1478815"/>
          </a:xfrm>
          <a:prstGeom prst="line">
            <a:avLst/>
          </a:prstGeom>
          <a:ln w="158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D9E35F3-9F33-A74F-B095-49DA3ADCE0FD}"/>
              </a:ext>
            </a:extLst>
          </p:cNvPr>
          <p:cNvCxnSpPr>
            <a:cxnSpLocks/>
          </p:cNvCxnSpPr>
          <p:nvPr/>
        </p:nvCxnSpPr>
        <p:spPr>
          <a:xfrm>
            <a:off x="936553" y="914398"/>
            <a:ext cx="10044222" cy="5928543"/>
          </a:xfrm>
          <a:prstGeom prst="line">
            <a:avLst/>
          </a:prstGeom>
          <a:ln w="158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AF1435B-F8B8-CF4A-988A-B930A4A8B200}"/>
              </a:ext>
            </a:extLst>
          </p:cNvPr>
          <p:cNvCxnSpPr>
            <a:cxnSpLocks/>
          </p:cNvCxnSpPr>
          <p:nvPr/>
        </p:nvCxnSpPr>
        <p:spPr>
          <a:xfrm flipV="1">
            <a:off x="1981194" y="1818165"/>
            <a:ext cx="8346558" cy="3545961"/>
          </a:xfrm>
          <a:prstGeom prst="line">
            <a:avLst/>
          </a:prstGeom>
          <a:ln w="158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660661B-2BCE-B742-A73A-8433F5F01C48}"/>
              </a:ext>
            </a:extLst>
          </p:cNvPr>
          <p:cNvCxnSpPr>
            <a:cxnSpLocks/>
          </p:cNvCxnSpPr>
          <p:nvPr/>
        </p:nvCxnSpPr>
        <p:spPr>
          <a:xfrm flipH="1" flipV="1">
            <a:off x="10338388" y="1818165"/>
            <a:ext cx="642387" cy="5024776"/>
          </a:xfrm>
          <a:prstGeom prst="line">
            <a:avLst/>
          </a:prstGeom>
          <a:ln w="158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412FB41-44AC-4343-8BC2-BC5435FBD348}"/>
              </a:ext>
            </a:extLst>
          </p:cNvPr>
          <p:cNvCxnSpPr>
            <a:cxnSpLocks/>
          </p:cNvCxnSpPr>
          <p:nvPr/>
        </p:nvCxnSpPr>
        <p:spPr>
          <a:xfrm flipH="1" flipV="1">
            <a:off x="922378" y="914398"/>
            <a:ext cx="1048181" cy="4449728"/>
          </a:xfrm>
          <a:prstGeom prst="line">
            <a:avLst/>
          </a:prstGeom>
          <a:ln w="158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1EF2521-8FAF-C34D-A582-B781AB475E76}"/>
              </a:ext>
            </a:extLst>
          </p:cNvPr>
          <p:cNvCxnSpPr>
            <a:cxnSpLocks/>
          </p:cNvCxnSpPr>
          <p:nvPr/>
        </p:nvCxnSpPr>
        <p:spPr>
          <a:xfrm flipH="1" flipV="1">
            <a:off x="-254741" y="5224131"/>
            <a:ext cx="2225300" cy="139995"/>
          </a:xfrm>
          <a:prstGeom prst="line">
            <a:avLst/>
          </a:prstGeom>
          <a:ln w="158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9FC5871-5193-694D-A2C4-6D131244A416}"/>
              </a:ext>
            </a:extLst>
          </p:cNvPr>
          <p:cNvCxnSpPr>
            <a:cxnSpLocks/>
          </p:cNvCxnSpPr>
          <p:nvPr/>
        </p:nvCxnSpPr>
        <p:spPr>
          <a:xfrm flipH="1">
            <a:off x="10338388" y="1493874"/>
            <a:ext cx="2122972" cy="333161"/>
          </a:xfrm>
          <a:prstGeom prst="line">
            <a:avLst/>
          </a:prstGeom>
          <a:ln w="158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310799C-3C96-334F-ACE5-EA261C395560}"/>
              </a:ext>
            </a:extLst>
          </p:cNvPr>
          <p:cNvCxnSpPr>
            <a:cxnSpLocks/>
          </p:cNvCxnSpPr>
          <p:nvPr/>
        </p:nvCxnSpPr>
        <p:spPr>
          <a:xfrm>
            <a:off x="10059287" y="-287074"/>
            <a:ext cx="268465" cy="2114109"/>
          </a:xfrm>
          <a:prstGeom prst="line">
            <a:avLst/>
          </a:prstGeom>
          <a:ln w="158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464F5441-8559-C547-8662-13E13EB4E9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504310" y="1386614"/>
            <a:ext cx="5231219" cy="1396583"/>
          </a:xfrm>
          <a:prstGeom prst="rect">
            <a:avLst/>
          </a:prstGeom>
        </p:spPr>
      </p:pic>
      <p:pic>
        <p:nvPicPr>
          <p:cNvPr id="69" name="Picture 68" descr="Solar panels in a field&#10;&#10;Description automatically generated with medium confidence">
            <a:extLst>
              <a:ext uri="{FF2B5EF4-FFF2-40B4-BE49-F238E27FC236}">
                <a16:creationId xmlns:a16="http://schemas.microsoft.com/office/drawing/2014/main" id="{71A29207-7F5A-5542-89A9-49C6DDA073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698" y="568098"/>
            <a:ext cx="2576055" cy="2576055"/>
          </a:xfrm>
          <a:prstGeom prst="ellipse">
            <a:avLst/>
          </a:prstGeom>
          <a:ln w="63500" cap="rnd">
            <a:noFill/>
          </a:ln>
          <a:effectLst/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BE49959-6A4B-2C4F-A2C2-136C6ADD8187}"/>
              </a:ext>
            </a:extLst>
          </p:cNvPr>
          <p:cNvSpPr/>
          <p:nvPr/>
        </p:nvSpPr>
        <p:spPr>
          <a:xfrm>
            <a:off x="9025268" y="515679"/>
            <a:ext cx="2626242" cy="2626242"/>
          </a:xfrm>
          <a:prstGeom prst="ellipse">
            <a:avLst/>
          </a:prstGeom>
          <a:noFill/>
          <a:ln w="1587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B73F65-FA05-2A48-B8C8-8C13FC624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63570" y="2896888"/>
            <a:ext cx="7512698" cy="1090928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IE" sz="4800" dirty="0" smtClean="0">
                <a:latin typeface="Arial"/>
                <a:cs typeface="Arial"/>
              </a:rPr>
              <a:t>IVAC-RED</a:t>
            </a:r>
            <a:endParaRPr lang="en-IE" sz="4800" dirty="0">
              <a:latin typeface="Arial"/>
              <a:cs typeface="Arial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5D3B21A-D312-4075-93E3-304C89FB0C40}"/>
              </a:ext>
            </a:extLst>
          </p:cNvPr>
          <p:cNvGrpSpPr/>
          <p:nvPr/>
        </p:nvGrpSpPr>
        <p:grpSpPr>
          <a:xfrm>
            <a:off x="227211" y="3842023"/>
            <a:ext cx="3555083" cy="3491513"/>
            <a:chOff x="3285142" y="1803537"/>
            <a:chExt cx="3555083" cy="3491513"/>
          </a:xfrm>
        </p:grpSpPr>
        <p:pic>
          <p:nvPicPr>
            <p:cNvPr id="23" name="Picture 22" descr="A group of wind turbines in the water&#10;&#10;Description automatically generated with low confidence">
              <a:extLst>
                <a:ext uri="{FF2B5EF4-FFF2-40B4-BE49-F238E27FC236}">
                  <a16:creationId xmlns:a16="http://schemas.microsoft.com/office/drawing/2014/main" id="{9ED3DBC3-6512-4F0F-9D03-84C5F04573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15"/>
            <a:stretch/>
          </p:blipFill>
          <p:spPr>
            <a:xfrm>
              <a:off x="3363383" y="1818208"/>
              <a:ext cx="3476842" cy="3476842"/>
            </a:xfrm>
            <a:prstGeom prst="ellipse">
              <a:avLst/>
            </a:prstGeom>
            <a:ln w="63500" cap="rnd">
              <a:noFill/>
            </a:ln>
            <a:effectLst/>
          </p:spPr>
        </p:pic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F6F500E-6D89-4AB0-80C6-BF9CB0337277}"/>
                </a:ext>
              </a:extLst>
            </p:cNvPr>
            <p:cNvSpPr/>
            <p:nvPr/>
          </p:nvSpPr>
          <p:spPr>
            <a:xfrm>
              <a:off x="3285142" y="1803537"/>
              <a:ext cx="3476843" cy="3476843"/>
            </a:xfrm>
            <a:prstGeom prst="ellipse">
              <a:avLst/>
            </a:prstGeom>
            <a:noFill/>
            <a:ln w="1587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39974B5-F0F9-4873-8FA0-443EB68ECA4D}"/>
              </a:ext>
            </a:extLst>
          </p:cNvPr>
          <p:cNvGrpSpPr/>
          <p:nvPr/>
        </p:nvGrpSpPr>
        <p:grpSpPr>
          <a:xfrm>
            <a:off x="8128219" y="4285014"/>
            <a:ext cx="4818325" cy="4818325"/>
            <a:chOff x="3567465" y="1245604"/>
            <a:chExt cx="4818325" cy="4818325"/>
          </a:xfrm>
        </p:grpSpPr>
        <p:pic>
          <p:nvPicPr>
            <p:cNvPr id="33" name="Picture 32" descr="A picture containing grass, outdoor, player&#10;&#10;Description automatically generated">
              <a:extLst>
                <a:ext uri="{FF2B5EF4-FFF2-40B4-BE49-F238E27FC236}">
                  <a16:creationId xmlns:a16="http://schemas.microsoft.com/office/drawing/2014/main" id="{A2D9E864-7B22-43BF-A999-23272CABD1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34566"/>
            <a:stretch/>
          </p:blipFill>
          <p:spPr>
            <a:xfrm>
              <a:off x="3619960" y="1328732"/>
              <a:ext cx="4713334" cy="4504847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5F481BC-C4FF-4E4B-9BD9-E64797A8BD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67465" y="1245604"/>
              <a:ext cx="4818325" cy="4818325"/>
            </a:xfrm>
            <a:prstGeom prst="ellipse">
              <a:avLst/>
            </a:prstGeom>
            <a:noFill/>
            <a:ln w="158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6" name="Content Placeholder 9">
            <a:extLst>
              <a:ext uri="{FF2B5EF4-FFF2-40B4-BE49-F238E27FC236}">
                <a16:creationId xmlns:a16="http://schemas.microsoft.com/office/drawing/2014/main" id="{695717ED-711F-4EA0-AF49-3ED71709262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53"/>
          <a:stretch/>
        </p:blipFill>
        <p:spPr>
          <a:xfrm>
            <a:off x="-718809" y="-886383"/>
            <a:ext cx="3744000" cy="37440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1B456388-60D4-4F5E-88EB-7613E276160C}"/>
              </a:ext>
            </a:extLst>
          </p:cNvPr>
          <p:cNvSpPr/>
          <p:nvPr/>
        </p:nvSpPr>
        <p:spPr>
          <a:xfrm>
            <a:off x="-760669" y="-907403"/>
            <a:ext cx="3827720" cy="3827720"/>
          </a:xfrm>
          <a:prstGeom prst="ellipse">
            <a:avLst/>
          </a:prstGeom>
          <a:noFill/>
          <a:ln w="158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3717" y="3909641"/>
            <a:ext cx="48357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err="1" smtClean="0">
                <a:solidFill>
                  <a:schemeClr val="bg1">
                    <a:lumMod val="65000"/>
                  </a:schemeClr>
                </a:solidFill>
              </a:rPr>
              <a:t>Insulation</a:t>
            </a:r>
            <a:r>
              <a:rPr lang="fr-CH" sz="3200" dirty="0" smtClean="0">
                <a:solidFill>
                  <a:schemeClr val="bg1">
                    <a:lumMod val="65000"/>
                  </a:schemeClr>
                </a:solidFill>
              </a:rPr>
              <a:t> Vacuum of SC </a:t>
            </a:r>
            <a:r>
              <a:rPr lang="fr-CH" sz="3200" dirty="0" err="1" smtClean="0">
                <a:solidFill>
                  <a:schemeClr val="bg1">
                    <a:lumMod val="65000"/>
                  </a:schemeClr>
                </a:solidFill>
              </a:rPr>
              <a:t>Cables</a:t>
            </a:r>
            <a:r>
              <a:rPr lang="fr-CH" sz="3200" dirty="0" smtClean="0">
                <a:solidFill>
                  <a:schemeClr val="bg1">
                    <a:lumMod val="65000"/>
                  </a:schemeClr>
                </a:solidFill>
              </a:rPr>
              <a:t> for </a:t>
            </a:r>
            <a:r>
              <a:rPr lang="fr-CH" sz="3200" dirty="0" err="1" smtClean="0">
                <a:solidFill>
                  <a:schemeClr val="bg1">
                    <a:lumMod val="65000"/>
                  </a:schemeClr>
                </a:solidFill>
              </a:rPr>
              <a:t>Renewable</a:t>
            </a:r>
            <a:r>
              <a:rPr lang="fr-CH" sz="3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3200" dirty="0" err="1" smtClean="0">
                <a:solidFill>
                  <a:schemeClr val="bg1">
                    <a:lumMod val="65000"/>
                  </a:schemeClr>
                </a:solidFill>
              </a:rPr>
              <a:t>Energy</a:t>
            </a:r>
            <a:r>
              <a:rPr lang="fr-CH" sz="3200" dirty="0" smtClean="0">
                <a:solidFill>
                  <a:schemeClr val="bg1">
                    <a:lumMod val="65000"/>
                  </a:schemeClr>
                </a:solidFill>
              </a:rPr>
              <a:t> Distribution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098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C93AA42C-64B3-6846-9EA6-62676047FD4D}"/>
              </a:ext>
            </a:extLst>
          </p:cNvPr>
          <p:cNvCxnSpPr>
            <a:cxnSpLocks/>
          </p:cNvCxnSpPr>
          <p:nvPr/>
        </p:nvCxnSpPr>
        <p:spPr>
          <a:xfrm>
            <a:off x="5149194" y="2070383"/>
            <a:ext cx="1883326" cy="1810806"/>
          </a:xfrm>
          <a:prstGeom prst="line">
            <a:avLst/>
          </a:prstGeom>
          <a:ln w="1587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8DA1C1E-169D-BC4B-AC19-16DC43EA57B9}"/>
              </a:ext>
            </a:extLst>
          </p:cNvPr>
          <p:cNvCxnSpPr>
            <a:cxnSpLocks/>
          </p:cNvCxnSpPr>
          <p:nvPr/>
        </p:nvCxnSpPr>
        <p:spPr>
          <a:xfrm flipV="1">
            <a:off x="7019785" y="2070385"/>
            <a:ext cx="1916618" cy="1810804"/>
          </a:xfrm>
          <a:prstGeom prst="line">
            <a:avLst/>
          </a:prstGeom>
          <a:ln w="1587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Oval 129">
            <a:extLst>
              <a:ext uri="{FF2B5EF4-FFF2-40B4-BE49-F238E27FC236}">
                <a16:creationId xmlns:a16="http://schemas.microsoft.com/office/drawing/2014/main" id="{4F182CFC-63ED-0A4B-8F22-BD3EAB9D2492}"/>
              </a:ext>
            </a:extLst>
          </p:cNvPr>
          <p:cNvSpPr/>
          <p:nvPr/>
        </p:nvSpPr>
        <p:spPr>
          <a:xfrm>
            <a:off x="6195987" y="3033556"/>
            <a:ext cx="1693627" cy="1695279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1034945-CFA1-864C-9E71-28963AEB9444}"/>
              </a:ext>
            </a:extLst>
          </p:cNvPr>
          <p:cNvCxnSpPr>
            <a:cxnSpLocks/>
          </p:cNvCxnSpPr>
          <p:nvPr/>
        </p:nvCxnSpPr>
        <p:spPr>
          <a:xfrm flipV="1">
            <a:off x="3263618" y="2070383"/>
            <a:ext cx="1885576" cy="1810806"/>
          </a:xfrm>
          <a:prstGeom prst="line">
            <a:avLst/>
          </a:prstGeom>
          <a:ln w="1587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>
            <a:extLst>
              <a:ext uri="{FF2B5EF4-FFF2-40B4-BE49-F238E27FC236}">
                <a16:creationId xmlns:a16="http://schemas.microsoft.com/office/drawing/2014/main" id="{9CAB583D-CB1C-9543-86A0-827F2228F85A}"/>
              </a:ext>
            </a:extLst>
          </p:cNvPr>
          <p:cNvSpPr/>
          <p:nvPr/>
        </p:nvSpPr>
        <p:spPr>
          <a:xfrm>
            <a:off x="4302384" y="1222744"/>
            <a:ext cx="1693627" cy="1695279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F0CB06-8741-1547-8EA3-A0587A1CF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WHO ARE WE?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9379670-4E22-F44A-8FA7-51EFF200E15E}"/>
              </a:ext>
            </a:extLst>
          </p:cNvPr>
          <p:cNvCxnSpPr/>
          <p:nvPr/>
        </p:nvCxnSpPr>
        <p:spPr>
          <a:xfrm>
            <a:off x="0" y="2070383"/>
            <a:ext cx="1023541" cy="0"/>
          </a:xfrm>
          <a:prstGeom prst="line">
            <a:avLst/>
          </a:prstGeom>
          <a:ln w="1587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0F4344E-8F06-E642-856E-0DCD530FAACB}"/>
              </a:ext>
            </a:extLst>
          </p:cNvPr>
          <p:cNvCxnSpPr/>
          <p:nvPr/>
        </p:nvCxnSpPr>
        <p:spPr>
          <a:xfrm>
            <a:off x="11187953" y="3881195"/>
            <a:ext cx="1023541" cy="0"/>
          </a:xfrm>
          <a:prstGeom prst="line">
            <a:avLst/>
          </a:prstGeom>
          <a:ln w="1587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3762F069-48F0-464B-9B04-E191896921BF}"/>
              </a:ext>
            </a:extLst>
          </p:cNvPr>
          <p:cNvSpPr txBox="1"/>
          <p:nvPr/>
        </p:nvSpPr>
        <p:spPr>
          <a:xfrm>
            <a:off x="334800" y="3168978"/>
            <a:ext cx="2052000" cy="7540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E" sz="15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EDDIE O’CONNOR</a:t>
            </a:r>
          </a:p>
          <a:p>
            <a:pPr algn="ctr"/>
            <a:r>
              <a:rPr lang="en-IE" sz="1200" b="1">
                <a:latin typeface="Arial" panose="020B0604020202020204" pitchFamily="34" charset="0"/>
                <a:cs typeface="Arial" panose="020B0604020202020204" pitchFamily="34" charset="0"/>
              </a:rPr>
              <a:t>Founder, Chairman and Owner</a:t>
            </a:r>
          </a:p>
          <a:p>
            <a:pPr algn="ctr"/>
            <a:endParaRPr lang="en-IE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C2EF4EA-E50F-274A-B9CC-EF272B18C263}"/>
              </a:ext>
            </a:extLst>
          </p:cNvPr>
          <p:cNvSpPr txBox="1"/>
          <p:nvPr/>
        </p:nvSpPr>
        <p:spPr>
          <a:xfrm>
            <a:off x="2408524" y="4675054"/>
            <a:ext cx="1692000" cy="2151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860CF1A-32DA-224B-A818-B74238BB9500}"/>
              </a:ext>
            </a:extLst>
          </p:cNvPr>
          <p:cNvSpPr txBox="1"/>
          <p:nvPr/>
        </p:nvSpPr>
        <p:spPr>
          <a:xfrm>
            <a:off x="2228145" y="4979790"/>
            <a:ext cx="2052000" cy="9387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E" sz="15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 COX</a:t>
            </a:r>
          </a:p>
          <a:p>
            <a:pPr algn="ctr"/>
            <a:r>
              <a:rPr lang="en-IE" sz="1200" b="1"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</a:p>
          <a:p>
            <a:pPr algn="ctr"/>
            <a:endParaRPr lang="en-IE" sz="1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  <a:t>(Former President of</a:t>
            </a:r>
            <a:b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  <a:t>EU Parliament)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9451A7-56F4-C64B-821F-011581C41D23}"/>
              </a:ext>
            </a:extLst>
          </p:cNvPr>
          <p:cNvSpPr txBox="1"/>
          <p:nvPr/>
        </p:nvSpPr>
        <p:spPr>
          <a:xfrm>
            <a:off x="4121490" y="3168978"/>
            <a:ext cx="2052000" cy="9387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E" sz="1500" b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KJELL INGE RØKKE </a:t>
            </a:r>
            <a:r>
              <a:rPr lang="en-IE" sz="1200" b="1"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</a:p>
          <a:p>
            <a:pPr algn="ctr"/>
            <a:endParaRPr lang="en-IE" sz="1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  <a:t>(Owner</a:t>
            </a:r>
            <a:b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  <a:t>of Aker ASA)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F512C04-0992-D041-97CC-B1824ECD4657}"/>
              </a:ext>
            </a:extLst>
          </p:cNvPr>
          <p:cNvSpPr txBox="1"/>
          <p:nvPr/>
        </p:nvSpPr>
        <p:spPr>
          <a:xfrm>
            <a:off x="5943600" y="4979790"/>
            <a:ext cx="219600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E" sz="15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KARL-PETTER LØKEN</a:t>
            </a:r>
          </a:p>
          <a:p>
            <a:pPr algn="ctr"/>
            <a:r>
              <a:rPr lang="en-IE" sz="1200" b="1"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endParaRPr lang="en-IE" sz="11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IE" sz="11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  <a:t>(Investment Director,</a:t>
            </a:r>
            <a:b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  <a:t>Aker Horizons)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0D191C7-2790-6A45-95CF-00144361E306}"/>
              </a:ext>
            </a:extLst>
          </p:cNvPr>
          <p:cNvSpPr txBox="1"/>
          <p:nvPr/>
        </p:nvSpPr>
        <p:spPr>
          <a:xfrm>
            <a:off x="7908180" y="3168978"/>
            <a:ext cx="2052000" cy="112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E" sz="15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FITZGERALD </a:t>
            </a:r>
            <a:r>
              <a:rPr lang="en-IE" sz="1200" b="1">
                <a:latin typeface="Arial" panose="020B0604020202020204" pitchFamily="34" charset="0"/>
                <a:cs typeface="Arial" panose="020B0604020202020204" pitchFamily="34" charset="0"/>
              </a:rPr>
              <a:t>CEO</a:t>
            </a:r>
          </a:p>
          <a:p>
            <a:pPr algn="ctr"/>
            <a:endParaRPr lang="en-IE" sz="1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  <a:t>(Ex director of Grid Dev</a:t>
            </a:r>
          </a:p>
          <a:p>
            <a:pPr algn="ctr"/>
            <a: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  <a:t>and Interconnection</a:t>
            </a:r>
          </a:p>
          <a:p>
            <a:pPr algn="ctr"/>
            <a:r>
              <a:rPr lang="en-IE" sz="1200" err="1">
                <a:latin typeface="Arial" panose="020B0604020202020204" pitchFamily="34" charset="0"/>
                <a:cs typeface="Arial" panose="020B0604020202020204" pitchFamily="34" charset="0"/>
              </a:rPr>
              <a:t>EirGrid</a:t>
            </a:r>
            <a: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6934BCD-82CB-0D41-B78D-9CA60504F79B}"/>
              </a:ext>
            </a:extLst>
          </p:cNvPr>
          <p:cNvSpPr txBox="1"/>
          <p:nvPr/>
        </p:nvSpPr>
        <p:spPr>
          <a:xfrm>
            <a:off x="9801527" y="4979790"/>
            <a:ext cx="2052000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E" sz="15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AKER HORIZONS</a:t>
            </a:r>
            <a:endParaRPr lang="en-IE" sz="1200" b="1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IE" sz="1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E" sz="1200">
                <a:latin typeface="Arial" panose="020B0604020202020204" pitchFamily="34" charset="0"/>
                <a:cs typeface="Arial" panose="020B0604020202020204" pitchFamily="34" charset="0"/>
              </a:rPr>
              <a:t>(50% ownership)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8085565-0A96-F84E-AB97-F9804B0AA96A}"/>
              </a:ext>
            </a:extLst>
          </p:cNvPr>
          <p:cNvCxnSpPr>
            <a:cxnSpLocks/>
          </p:cNvCxnSpPr>
          <p:nvPr/>
        </p:nvCxnSpPr>
        <p:spPr>
          <a:xfrm>
            <a:off x="1361989" y="2070382"/>
            <a:ext cx="1884391" cy="1810807"/>
          </a:xfrm>
          <a:prstGeom prst="line">
            <a:avLst/>
          </a:prstGeom>
          <a:ln w="1587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8EAD2653-CFF3-A640-8009-29DD710C1DA7}"/>
              </a:ext>
            </a:extLst>
          </p:cNvPr>
          <p:cNvCxnSpPr>
            <a:cxnSpLocks/>
          </p:cNvCxnSpPr>
          <p:nvPr/>
        </p:nvCxnSpPr>
        <p:spPr>
          <a:xfrm>
            <a:off x="8936403" y="2070383"/>
            <a:ext cx="1893605" cy="1810806"/>
          </a:xfrm>
          <a:prstGeom prst="line">
            <a:avLst/>
          </a:prstGeom>
          <a:ln w="1587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object 24">
            <a:extLst>
              <a:ext uri="{FF2B5EF4-FFF2-40B4-BE49-F238E27FC236}">
                <a16:creationId xmlns:a16="http://schemas.microsoft.com/office/drawing/2014/main" id="{91DBB757-423F-AD4A-BA9D-64BDF390468B}"/>
              </a:ext>
            </a:extLst>
          </p:cNvPr>
          <p:cNvGrpSpPr/>
          <p:nvPr/>
        </p:nvGrpSpPr>
        <p:grpSpPr>
          <a:xfrm>
            <a:off x="9993169" y="3040593"/>
            <a:ext cx="1672589" cy="1672589"/>
            <a:chOff x="10104439" y="2458782"/>
            <a:chExt cx="1672589" cy="1672589"/>
          </a:xfrm>
        </p:grpSpPr>
        <p:sp>
          <p:nvSpPr>
            <p:cNvPr id="122" name="object 25">
              <a:extLst>
                <a:ext uri="{FF2B5EF4-FFF2-40B4-BE49-F238E27FC236}">
                  <a16:creationId xmlns:a16="http://schemas.microsoft.com/office/drawing/2014/main" id="{A1BF07D3-84E8-984C-A80D-E554B677E282}"/>
                </a:ext>
              </a:extLst>
            </p:cNvPr>
            <p:cNvSpPr/>
            <p:nvPr/>
          </p:nvSpPr>
          <p:spPr>
            <a:xfrm>
              <a:off x="10104439" y="2458782"/>
              <a:ext cx="1672589" cy="1672589"/>
            </a:xfrm>
            <a:custGeom>
              <a:avLst/>
              <a:gdLst/>
              <a:ahLst/>
              <a:cxnLst/>
              <a:rect l="l" t="t" r="r" b="b"/>
              <a:pathLst>
                <a:path w="1672590" h="1672589">
                  <a:moveTo>
                    <a:pt x="836117" y="0"/>
                  </a:moveTo>
                  <a:lnTo>
                    <a:pt x="788671" y="1323"/>
                  </a:lnTo>
                  <a:lnTo>
                    <a:pt x="741919" y="5247"/>
                  </a:lnTo>
                  <a:lnTo>
                    <a:pt x="695933" y="11700"/>
                  </a:lnTo>
                  <a:lnTo>
                    <a:pt x="650781" y="20612"/>
                  </a:lnTo>
                  <a:lnTo>
                    <a:pt x="606536" y="31913"/>
                  </a:lnTo>
                  <a:lnTo>
                    <a:pt x="563268" y="45531"/>
                  </a:lnTo>
                  <a:lnTo>
                    <a:pt x="521047" y="61397"/>
                  </a:lnTo>
                  <a:lnTo>
                    <a:pt x="479943" y="79439"/>
                  </a:lnTo>
                  <a:lnTo>
                    <a:pt x="440028" y="99587"/>
                  </a:lnTo>
                  <a:lnTo>
                    <a:pt x="401373" y="121771"/>
                  </a:lnTo>
                  <a:lnTo>
                    <a:pt x="364046" y="145920"/>
                  </a:lnTo>
                  <a:lnTo>
                    <a:pt x="328120" y="171962"/>
                  </a:lnTo>
                  <a:lnTo>
                    <a:pt x="293665" y="199829"/>
                  </a:lnTo>
                  <a:lnTo>
                    <a:pt x="260751" y="229448"/>
                  </a:lnTo>
                  <a:lnTo>
                    <a:pt x="229448" y="260751"/>
                  </a:lnTo>
                  <a:lnTo>
                    <a:pt x="199829" y="293665"/>
                  </a:lnTo>
                  <a:lnTo>
                    <a:pt x="171962" y="328120"/>
                  </a:lnTo>
                  <a:lnTo>
                    <a:pt x="145920" y="364046"/>
                  </a:lnTo>
                  <a:lnTo>
                    <a:pt x="121771" y="401373"/>
                  </a:lnTo>
                  <a:lnTo>
                    <a:pt x="99587" y="440028"/>
                  </a:lnTo>
                  <a:lnTo>
                    <a:pt x="79439" y="479943"/>
                  </a:lnTo>
                  <a:lnTo>
                    <a:pt x="61397" y="521047"/>
                  </a:lnTo>
                  <a:lnTo>
                    <a:pt x="45531" y="563268"/>
                  </a:lnTo>
                  <a:lnTo>
                    <a:pt x="31913" y="606536"/>
                  </a:lnTo>
                  <a:lnTo>
                    <a:pt x="20612" y="650781"/>
                  </a:lnTo>
                  <a:lnTo>
                    <a:pt x="11700" y="695933"/>
                  </a:lnTo>
                  <a:lnTo>
                    <a:pt x="5247" y="741919"/>
                  </a:lnTo>
                  <a:lnTo>
                    <a:pt x="1323" y="788671"/>
                  </a:lnTo>
                  <a:lnTo>
                    <a:pt x="0" y="836117"/>
                  </a:lnTo>
                  <a:lnTo>
                    <a:pt x="1323" y="883563"/>
                  </a:lnTo>
                  <a:lnTo>
                    <a:pt x="5247" y="930314"/>
                  </a:lnTo>
                  <a:lnTo>
                    <a:pt x="11700" y="976301"/>
                  </a:lnTo>
                  <a:lnTo>
                    <a:pt x="20612" y="1021452"/>
                  </a:lnTo>
                  <a:lnTo>
                    <a:pt x="31913" y="1065697"/>
                  </a:lnTo>
                  <a:lnTo>
                    <a:pt x="45531" y="1108966"/>
                  </a:lnTo>
                  <a:lnTo>
                    <a:pt x="61397" y="1151187"/>
                  </a:lnTo>
                  <a:lnTo>
                    <a:pt x="79439" y="1192290"/>
                  </a:lnTo>
                  <a:lnTo>
                    <a:pt x="99587" y="1232205"/>
                  </a:lnTo>
                  <a:lnTo>
                    <a:pt x="121771" y="1270861"/>
                  </a:lnTo>
                  <a:lnTo>
                    <a:pt x="145920" y="1308187"/>
                  </a:lnTo>
                  <a:lnTo>
                    <a:pt x="171962" y="1344113"/>
                  </a:lnTo>
                  <a:lnTo>
                    <a:pt x="199829" y="1378569"/>
                  </a:lnTo>
                  <a:lnTo>
                    <a:pt x="229448" y="1411483"/>
                  </a:lnTo>
                  <a:lnTo>
                    <a:pt x="260751" y="1442785"/>
                  </a:lnTo>
                  <a:lnTo>
                    <a:pt x="293665" y="1472405"/>
                  </a:lnTo>
                  <a:lnTo>
                    <a:pt x="328120" y="1500271"/>
                  </a:lnTo>
                  <a:lnTo>
                    <a:pt x="364046" y="1526314"/>
                  </a:lnTo>
                  <a:lnTo>
                    <a:pt x="401373" y="1550462"/>
                  </a:lnTo>
                  <a:lnTo>
                    <a:pt x="440028" y="1572646"/>
                  </a:lnTo>
                  <a:lnTo>
                    <a:pt x="479943" y="1592794"/>
                  </a:lnTo>
                  <a:lnTo>
                    <a:pt x="521047" y="1610837"/>
                  </a:lnTo>
                  <a:lnTo>
                    <a:pt x="563268" y="1626702"/>
                  </a:lnTo>
                  <a:lnTo>
                    <a:pt x="606536" y="1640320"/>
                  </a:lnTo>
                  <a:lnTo>
                    <a:pt x="650781" y="1651621"/>
                  </a:lnTo>
                  <a:lnTo>
                    <a:pt x="695933" y="1660533"/>
                  </a:lnTo>
                  <a:lnTo>
                    <a:pt x="741919" y="1666987"/>
                  </a:lnTo>
                  <a:lnTo>
                    <a:pt x="788671" y="1670910"/>
                  </a:lnTo>
                  <a:lnTo>
                    <a:pt x="836117" y="1672234"/>
                  </a:lnTo>
                  <a:lnTo>
                    <a:pt x="883563" y="1670910"/>
                  </a:lnTo>
                  <a:lnTo>
                    <a:pt x="930314" y="1666987"/>
                  </a:lnTo>
                  <a:lnTo>
                    <a:pt x="976301" y="1660533"/>
                  </a:lnTo>
                  <a:lnTo>
                    <a:pt x="1021452" y="1651621"/>
                  </a:lnTo>
                  <a:lnTo>
                    <a:pt x="1065697" y="1640320"/>
                  </a:lnTo>
                  <a:lnTo>
                    <a:pt x="1108966" y="1626702"/>
                  </a:lnTo>
                  <a:lnTo>
                    <a:pt x="1151187" y="1610837"/>
                  </a:lnTo>
                  <a:lnTo>
                    <a:pt x="1192290" y="1592794"/>
                  </a:lnTo>
                  <a:lnTo>
                    <a:pt x="1232205" y="1572646"/>
                  </a:lnTo>
                  <a:lnTo>
                    <a:pt x="1270861" y="1550462"/>
                  </a:lnTo>
                  <a:lnTo>
                    <a:pt x="1308187" y="1526314"/>
                  </a:lnTo>
                  <a:lnTo>
                    <a:pt x="1344113" y="1500271"/>
                  </a:lnTo>
                  <a:lnTo>
                    <a:pt x="1378569" y="1472405"/>
                  </a:lnTo>
                  <a:lnTo>
                    <a:pt x="1411483" y="1442785"/>
                  </a:lnTo>
                  <a:lnTo>
                    <a:pt x="1442785" y="1411483"/>
                  </a:lnTo>
                  <a:lnTo>
                    <a:pt x="1472405" y="1378569"/>
                  </a:lnTo>
                  <a:lnTo>
                    <a:pt x="1500271" y="1344113"/>
                  </a:lnTo>
                  <a:lnTo>
                    <a:pt x="1526314" y="1308187"/>
                  </a:lnTo>
                  <a:lnTo>
                    <a:pt x="1550462" y="1270861"/>
                  </a:lnTo>
                  <a:lnTo>
                    <a:pt x="1572646" y="1232205"/>
                  </a:lnTo>
                  <a:lnTo>
                    <a:pt x="1592794" y="1192290"/>
                  </a:lnTo>
                  <a:lnTo>
                    <a:pt x="1610837" y="1151187"/>
                  </a:lnTo>
                  <a:lnTo>
                    <a:pt x="1626702" y="1108966"/>
                  </a:lnTo>
                  <a:lnTo>
                    <a:pt x="1640320" y="1065697"/>
                  </a:lnTo>
                  <a:lnTo>
                    <a:pt x="1651621" y="1021452"/>
                  </a:lnTo>
                  <a:lnTo>
                    <a:pt x="1660533" y="976301"/>
                  </a:lnTo>
                  <a:lnTo>
                    <a:pt x="1666987" y="930314"/>
                  </a:lnTo>
                  <a:lnTo>
                    <a:pt x="1670910" y="883563"/>
                  </a:lnTo>
                  <a:lnTo>
                    <a:pt x="1672234" y="836117"/>
                  </a:lnTo>
                  <a:lnTo>
                    <a:pt x="1670910" y="788671"/>
                  </a:lnTo>
                  <a:lnTo>
                    <a:pt x="1666987" y="741919"/>
                  </a:lnTo>
                  <a:lnTo>
                    <a:pt x="1660533" y="695933"/>
                  </a:lnTo>
                  <a:lnTo>
                    <a:pt x="1651621" y="650781"/>
                  </a:lnTo>
                  <a:lnTo>
                    <a:pt x="1640320" y="606536"/>
                  </a:lnTo>
                  <a:lnTo>
                    <a:pt x="1626702" y="563268"/>
                  </a:lnTo>
                  <a:lnTo>
                    <a:pt x="1610837" y="521047"/>
                  </a:lnTo>
                  <a:lnTo>
                    <a:pt x="1592794" y="479943"/>
                  </a:lnTo>
                  <a:lnTo>
                    <a:pt x="1572646" y="440028"/>
                  </a:lnTo>
                  <a:lnTo>
                    <a:pt x="1550462" y="401373"/>
                  </a:lnTo>
                  <a:lnTo>
                    <a:pt x="1526314" y="364046"/>
                  </a:lnTo>
                  <a:lnTo>
                    <a:pt x="1500271" y="328120"/>
                  </a:lnTo>
                  <a:lnTo>
                    <a:pt x="1472405" y="293665"/>
                  </a:lnTo>
                  <a:lnTo>
                    <a:pt x="1442785" y="260751"/>
                  </a:lnTo>
                  <a:lnTo>
                    <a:pt x="1411483" y="229448"/>
                  </a:lnTo>
                  <a:lnTo>
                    <a:pt x="1378569" y="199829"/>
                  </a:lnTo>
                  <a:lnTo>
                    <a:pt x="1344113" y="171962"/>
                  </a:lnTo>
                  <a:lnTo>
                    <a:pt x="1308187" y="145920"/>
                  </a:lnTo>
                  <a:lnTo>
                    <a:pt x="1270861" y="121771"/>
                  </a:lnTo>
                  <a:lnTo>
                    <a:pt x="1232205" y="99587"/>
                  </a:lnTo>
                  <a:lnTo>
                    <a:pt x="1192290" y="79439"/>
                  </a:lnTo>
                  <a:lnTo>
                    <a:pt x="1151187" y="61397"/>
                  </a:lnTo>
                  <a:lnTo>
                    <a:pt x="1108966" y="45531"/>
                  </a:lnTo>
                  <a:lnTo>
                    <a:pt x="1065697" y="31913"/>
                  </a:lnTo>
                  <a:lnTo>
                    <a:pt x="1021452" y="20612"/>
                  </a:lnTo>
                  <a:lnTo>
                    <a:pt x="976301" y="11700"/>
                  </a:lnTo>
                  <a:lnTo>
                    <a:pt x="930314" y="5247"/>
                  </a:lnTo>
                  <a:lnTo>
                    <a:pt x="883563" y="1323"/>
                  </a:lnTo>
                  <a:lnTo>
                    <a:pt x="83611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26">
              <a:extLst>
                <a:ext uri="{FF2B5EF4-FFF2-40B4-BE49-F238E27FC236}">
                  <a16:creationId xmlns:a16="http://schemas.microsoft.com/office/drawing/2014/main" id="{181698F6-B360-8545-8CC7-F9C7506EC56F}"/>
                </a:ext>
              </a:extLst>
            </p:cNvPr>
            <p:cNvSpPr/>
            <p:nvPr/>
          </p:nvSpPr>
          <p:spPr>
            <a:xfrm>
              <a:off x="10135575" y="3082173"/>
              <a:ext cx="1604250" cy="42544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27">
              <a:extLst>
                <a:ext uri="{FF2B5EF4-FFF2-40B4-BE49-F238E27FC236}">
                  <a16:creationId xmlns:a16="http://schemas.microsoft.com/office/drawing/2014/main" id="{88470C1E-E255-274D-9D1E-E6123E4CABDE}"/>
                </a:ext>
              </a:extLst>
            </p:cNvPr>
            <p:cNvSpPr/>
            <p:nvPr/>
          </p:nvSpPr>
          <p:spPr>
            <a:xfrm>
              <a:off x="10104439" y="2458782"/>
              <a:ext cx="1672589" cy="1672589"/>
            </a:xfrm>
            <a:custGeom>
              <a:avLst/>
              <a:gdLst/>
              <a:ahLst/>
              <a:cxnLst/>
              <a:rect l="l" t="t" r="r" b="b"/>
              <a:pathLst>
                <a:path w="1672590" h="1672589">
                  <a:moveTo>
                    <a:pt x="836117" y="1672234"/>
                  </a:moveTo>
                  <a:lnTo>
                    <a:pt x="883563" y="1670910"/>
                  </a:lnTo>
                  <a:lnTo>
                    <a:pt x="930314" y="1666987"/>
                  </a:lnTo>
                  <a:lnTo>
                    <a:pt x="976301" y="1660533"/>
                  </a:lnTo>
                  <a:lnTo>
                    <a:pt x="1021452" y="1651621"/>
                  </a:lnTo>
                  <a:lnTo>
                    <a:pt x="1065697" y="1640320"/>
                  </a:lnTo>
                  <a:lnTo>
                    <a:pt x="1108966" y="1626702"/>
                  </a:lnTo>
                  <a:lnTo>
                    <a:pt x="1151187" y="1610837"/>
                  </a:lnTo>
                  <a:lnTo>
                    <a:pt x="1192290" y="1592794"/>
                  </a:lnTo>
                  <a:lnTo>
                    <a:pt x="1232205" y="1572646"/>
                  </a:lnTo>
                  <a:lnTo>
                    <a:pt x="1270861" y="1550462"/>
                  </a:lnTo>
                  <a:lnTo>
                    <a:pt x="1308187" y="1526314"/>
                  </a:lnTo>
                  <a:lnTo>
                    <a:pt x="1344113" y="1500271"/>
                  </a:lnTo>
                  <a:lnTo>
                    <a:pt x="1378569" y="1472405"/>
                  </a:lnTo>
                  <a:lnTo>
                    <a:pt x="1411483" y="1442785"/>
                  </a:lnTo>
                  <a:lnTo>
                    <a:pt x="1442785" y="1411483"/>
                  </a:lnTo>
                  <a:lnTo>
                    <a:pt x="1472405" y="1378569"/>
                  </a:lnTo>
                  <a:lnTo>
                    <a:pt x="1500271" y="1344113"/>
                  </a:lnTo>
                  <a:lnTo>
                    <a:pt x="1526314" y="1308187"/>
                  </a:lnTo>
                  <a:lnTo>
                    <a:pt x="1550462" y="1270861"/>
                  </a:lnTo>
                  <a:lnTo>
                    <a:pt x="1572646" y="1232205"/>
                  </a:lnTo>
                  <a:lnTo>
                    <a:pt x="1592794" y="1192290"/>
                  </a:lnTo>
                  <a:lnTo>
                    <a:pt x="1610837" y="1151187"/>
                  </a:lnTo>
                  <a:lnTo>
                    <a:pt x="1626702" y="1108966"/>
                  </a:lnTo>
                  <a:lnTo>
                    <a:pt x="1640320" y="1065697"/>
                  </a:lnTo>
                  <a:lnTo>
                    <a:pt x="1651621" y="1021452"/>
                  </a:lnTo>
                  <a:lnTo>
                    <a:pt x="1660533" y="976301"/>
                  </a:lnTo>
                  <a:lnTo>
                    <a:pt x="1666987" y="930314"/>
                  </a:lnTo>
                  <a:lnTo>
                    <a:pt x="1670910" y="883563"/>
                  </a:lnTo>
                  <a:lnTo>
                    <a:pt x="1672234" y="836117"/>
                  </a:lnTo>
                  <a:lnTo>
                    <a:pt x="1670910" y="788671"/>
                  </a:lnTo>
                  <a:lnTo>
                    <a:pt x="1666987" y="741919"/>
                  </a:lnTo>
                  <a:lnTo>
                    <a:pt x="1660533" y="695933"/>
                  </a:lnTo>
                  <a:lnTo>
                    <a:pt x="1651621" y="650781"/>
                  </a:lnTo>
                  <a:lnTo>
                    <a:pt x="1640320" y="606536"/>
                  </a:lnTo>
                  <a:lnTo>
                    <a:pt x="1626702" y="563268"/>
                  </a:lnTo>
                  <a:lnTo>
                    <a:pt x="1610837" y="521047"/>
                  </a:lnTo>
                  <a:lnTo>
                    <a:pt x="1592794" y="479943"/>
                  </a:lnTo>
                  <a:lnTo>
                    <a:pt x="1572646" y="440028"/>
                  </a:lnTo>
                  <a:lnTo>
                    <a:pt x="1550462" y="401373"/>
                  </a:lnTo>
                  <a:lnTo>
                    <a:pt x="1526314" y="364046"/>
                  </a:lnTo>
                  <a:lnTo>
                    <a:pt x="1500271" y="328120"/>
                  </a:lnTo>
                  <a:lnTo>
                    <a:pt x="1472405" y="293665"/>
                  </a:lnTo>
                  <a:lnTo>
                    <a:pt x="1442785" y="260751"/>
                  </a:lnTo>
                  <a:lnTo>
                    <a:pt x="1411483" y="229448"/>
                  </a:lnTo>
                  <a:lnTo>
                    <a:pt x="1378569" y="199829"/>
                  </a:lnTo>
                  <a:lnTo>
                    <a:pt x="1344113" y="171962"/>
                  </a:lnTo>
                  <a:lnTo>
                    <a:pt x="1308187" y="145920"/>
                  </a:lnTo>
                  <a:lnTo>
                    <a:pt x="1270861" y="121771"/>
                  </a:lnTo>
                  <a:lnTo>
                    <a:pt x="1232205" y="99587"/>
                  </a:lnTo>
                  <a:lnTo>
                    <a:pt x="1192290" y="79439"/>
                  </a:lnTo>
                  <a:lnTo>
                    <a:pt x="1151187" y="61397"/>
                  </a:lnTo>
                  <a:lnTo>
                    <a:pt x="1108966" y="45531"/>
                  </a:lnTo>
                  <a:lnTo>
                    <a:pt x="1065697" y="31913"/>
                  </a:lnTo>
                  <a:lnTo>
                    <a:pt x="1021452" y="20612"/>
                  </a:lnTo>
                  <a:lnTo>
                    <a:pt x="976301" y="11700"/>
                  </a:lnTo>
                  <a:lnTo>
                    <a:pt x="930314" y="5247"/>
                  </a:lnTo>
                  <a:lnTo>
                    <a:pt x="883563" y="1323"/>
                  </a:lnTo>
                  <a:lnTo>
                    <a:pt x="836117" y="0"/>
                  </a:lnTo>
                  <a:lnTo>
                    <a:pt x="788671" y="1323"/>
                  </a:lnTo>
                  <a:lnTo>
                    <a:pt x="741919" y="5247"/>
                  </a:lnTo>
                  <a:lnTo>
                    <a:pt x="695933" y="11700"/>
                  </a:lnTo>
                  <a:lnTo>
                    <a:pt x="650781" y="20612"/>
                  </a:lnTo>
                  <a:lnTo>
                    <a:pt x="606536" y="31913"/>
                  </a:lnTo>
                  <a:lnTo>
                    <a:pt x="563268" y="45531"/>
                  </a:lnTo>
                  <a:lnTo>
                    <a:pt x="521047" y="61397"/>
                  </a:lnTo>
                  <a:lnTo>
                    <a:pt x="479943" y="79439"/>
                  </a:lnTo>
                  <a:lnTo>
                    <a:pt x="440028" y="99587"/>
                  </a:lnTo>
                  <a:lnTo>
                    <a:pt x="401373" y="121771"/>
                  </a:lnTo>
                  <a:lnTo>
                    <a:pt x="364046" y="145920"/>
                  </a:lnTo>
                  <a:lnTo>
                    <a:pt x="328120" y="171962"/>
                  </a:lnTo>
                  <a:lnTo>
                    <a:pt x="293665" y="199829"/>
                  </a:lnTo>
                  <a:lnTo>
                    <a:pt x="260751" y="229448"/>
                  </a:lnTo>
                  <a:lnTo>
                    <a:pt x="229448" y="260751"/>
                  </a:lnTo>
                  <a:lnTo>
                    <a:pt x="199829" y="293665"/>
                  </a:lnTo>
                  <a:lnTo>
                    <a:pt x="171962" y="328120"/>
                  </a:lnTo>
                  <a:lnTo>
                    <a:pt x="145920" y="364046"/>
                  </a:lnTo>
                  <a:lnTo>
                    <a:pt x="121771" y="401373"/>
                  </a:lnTo>
                  <a:lnTo>
                    <a:pt x="99587" y="440028"/>
                  </a:lnTo>
                  <a:lnTo>
                    <a:pt x="79439" y="479943"/>
                  </a:lnTo>
                  <a:lnTo>
                    <a:pt x="61397" y="521047"/>
                  </a:lnTo>
                  <a:lnTo>
                    <a:pt x="45531" y="563268"/>
                  </a:lnTo>
                  <a:lnTo>
                    <a:pt x="31913" y="606536"/>
                  </a:lnTo>
                  <a:lnTo>
                    <a:pt x="20612" y="650781"/>
                  </a:lnTo>
                  <a:lnTo>
                    <a:pt x="11700" y="695933"/>
                  </a:lnTo>
                  <a:lnTo>
                    <a:pt x="5247" y="741919"/>
                  </a:lnTo>
                  <a:lnTo>
                    <a:pt x="1323" y="788671"/>
                  </a:lnTo>
                  <a:lnTo>
                    <a:pt x="0" y="836117"/>
                  </a:lnTo>
                  <a:lnTo>
                    <a:pt x="1323" y="883563"/>
                  </a:lnTo>
                  <a:lnTo>
                    <a:pt x="5247" y="930314"/>
                  </a:lnTo>
                  <a:lnTo>
                    <a:pt x="11700" y="976301"/>
                  </a:lnTo>
                  <a:lnTo>
                    <a:pt x="20612" y="1021452"/>
                  </a:lnTo>
                  <a:lnTo>
                    <a:pt x="31913" y="1065697"/>
                  </a:lnTo>
                  <a:lnTo>
                    <a:pt x="45531" y="1108966"/>
                  </a:lnTo>
                  <a:lnTo>
                    <a:pt x="61397" y="1151187"/>
                  </a:lnTo>
                  <a:lnTo>
                    <a:pt x="79439" y="1192290"/>
                  </a:lnTo>
                  <a:lnTo>
                    <a:pt x="99587" y="1232205"/>
                  </a:lnTo>
                  <a:lnTo>
                    <a:pt x="121771" y="1270861"/>
                  </a:lnTo>
                  <a:lnTo>
                    <a:pt x="145920" y="1308187"/>
                  </a:lnTo>
                  <a:lnTo>
                    <a:pt x="171962" y="1344113"/>
                  </a:lnTo>
                  <a:lnTo>
                    <a:pt x="199829" y="1378569"/>
                  </a:lnTo>
                  <a:lnTo>
                    <a:pt x="229448" y="1411483"/>
                  </a:lnTo>
                  <a:lnTo>
                    <a:pt x="260751" y="1442785"/>
                  </a:lnTo>
                  <a:lnTo>
                    <a:pt x="293665" y="1472405"/>
                  </a:lnTo>
                  <a:lnTo>
                    <a:pt x="328120" y="1500271"/>
                  </a:lnTo>
                  <a:lnTo>
                    <a:pt x="364046" y="1526314"/>
                  </a:lnTo>
                  <a:lnTo>
                    <a:pt x="401373" y="1550462"/>
                  </a:lnTo>
                  <a:lnTo>
                    <a:pt x="440028" y="1572646"/>
                  </a:lnTo>
                  <a:lnTo>
                    <a:pt x="479943" y="1592794"/>
                  </a:lnTo>
                  <a:lnTo>
                    <a:pt x="521047" y="1610837"/>
                  </a:lnTo>
                  <a:lnTo>
                    <a:pt x="563268" y="1626702"/>
                  </a:lnTo>
                  <a:lnTo>
                    <a:pt x="606536" y="1640320"/>
                  </a:lnTo>
                  <a:lnTo>
                    <a:pt x="650781" y="1651621"/>
                  </a:lnTo>
                  <a:lnTo>
                    <a:pt x="695933" y="1660533"/>
                  </a:lnTo>
                  <a:lnTo>
                    <a:pt x="741919" y="1666987"/>
                  </a:lnTo>
                  <a:lnTo>
                    <a:pt x="788671" y="1670910"/>
                  </a:lnTo>
                  <a:lnTo>
                    <a:pt x="836117" y="1672234"/>
                  </a:lnTo>
                  <a:close/>
                </a:path>
              </a:pathLst>
            </a:custGeom>
            <a:ln w="76200">
              <a:solidFill>
                <a:srgbClr val="00AA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6AB196ED-8B62-3F43-9467-57FCB3FC3D47}"/>
              </a:ext>
            </a:extLst>
          </p:cNvPr>
          <p:cNvSpPr/>
          <p:nvPr/>
        </p:nvSpPr>
        <p:spPr>
          <a:xfrm>
            <a:off x="9983195" y="3033556"/>
            <a:ext cx="1693627" cy="1695279"/>
          </a:xfrm>
          <a:prstGeom prst="ellipse">
            <a:avLst/>
          </a:prstGeom>
          <a:noFill/>
          <a:ln w="1016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348C1CE-358D-0743-9AAF-4E61620B5A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84" t="7214" r="6687" b="6043"/>
          <a:stretch/>
        </p:blipFill>
        <p:spPr bwMode="auto">
          <a:xfrm>
            <a:off x="548824" y="1241681"/>
            <a:ext cx="1634542" cy="1650215"/>
          </a:xfrm>
          <a:prstGeom prst="ellipse">
            <a:avLst/>
          </a:prstGeom>
          <a:ln w="63500" cap="rnd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53">
            <a:extLst>
              <a:ext uri="{FF2B5EF4-FFF2-40B4-BE49-F238E27FC236}">
                <a16:creationId xmlns:a16="http://schemas.microsoft.com/office/drawing/2014/main" id="{4FB97059-9992-2D4E-B2B1-08C5C7CE977A}"/>
              </a:ext>
            </a:extLst>
          </p:cNvPr>
          <p:cNvSpPr/>
          <p:nvPr/>
        </p:nvSpPr>
        <p:spPr>
          <a:xfrm>
            <a:off x="513987" y="1222744"/>
            <a:ext cx="1693627" cy="1695279"/>
          </a:xfrm>
          <a:prstGeom prst="ellipse">
            <a:avLst/>
          </a:prstGeom>
          <a:noFill/>
          <a:ln w="1016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31D8C2A4-9E5E-C149-9103-31F9E9017D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30" t="7211" r="5418" b="5445"/>
          <a:stretch/>
        </p:blipFill>
        <p:spPr bwMode="auto">
          <a:xfrm>
            <a:off x="2438943" y="3058965"/>
            <a:ext cx="1619797" cy="1642216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Oval 62">
            <a:extLst>
              <a:ext uri="{FF2B5EF4-FFF2-40B4-BE49-F238E27FC236}">
                <a16:creationId xmlns:a16="http://schemas.microsoft.com/office/drawing/2014/main" id="{5AA7CB8D-D393-AE4A-B528-BEC2ED108665}"/>
              </a:ext>
            </a:extLst>
          </p:cNvPr>
          <p:cNvSpPr/>
          <p:nvPr/>
        </p:nvSpPr>
        <p:spPr>
          <a:xfrm>
            <a:off x="2408781" y="3033556"/>
            <a:ext cx="1693627" cy="1695279"/>
          </a:xfrm>
          <a:prstGeom prst="ellipse">
            <a:avLst/>
          </a:prstGeom>
          <a:noFill/>
          <a:ln w="1016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050A95D0-E85F-594E-B124-5923AF063C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96" t="5970" r="5851" b="5052"/>
          <a:stretch/>
        </p:blipFill>
        <p:spPr bwMode="auto">
          <a:xfrm>
            <a:off x="4302381" y="1222737"/>
            <a:ext cx="1670612" cy="1695279"/>
          </a:xfrm>
          <a:prstGeom prst="ellipse">
            <a:avLst/>
          </a:prstGeom>
          <a:solidFill>
            <a:schemeClr val="bg1"/>
          </a:solidFill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sp>
        <p:nvSpPr>
          <p:cNvPr id="64" name="Oval 63">
            <a:extLst>
              <a:ext uri="{FF2B5EF4-FFF2-40B4-BE49-F238E27FC236}">
                <a16:creationId xmlns:a16="http://schemas.microsoft.com/office/drawing/2014/main" id="{F170F34B-D746-AB4A-A8A4-3CD96438E710}"/>
              </a:ext>
            </a:extLst>
          </p:cNvPr>
          <p:cNvSpPr/>
          <p:nvPr/>
        </p:nvSpPr>
        <p:spPr>
          <a:xfrm>
            <a:off x="4302384" y="1222744"/>
            <a:ext cx="1693627" cy="1695279"/>
          </a:xfrm>
          <a:prstGeom prst="ellipse">
            <a:avLst/>
          </a:prstGeom>
          <a:noFill/>
          <a:ln w="1016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id="{5CD11221-F139-314C-B3AD-94BEBD2510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57" t="5502" r="5594" b="5420"/>
          <a:stretch/>
        </p:blipFill>
        <p:spPr bwMode="auto">
          <a:xfrm>
            <a:off x="6208784" y="3040593"/>
            <a:ext cx="1685096" cy="1663266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Oval 64">
            <a:extLst>
              <a:ext uri="{FF2B5EF4-FFF2-40B4-BE49-F238E27FC236}">
                <a16:creationId xmlns:a16="http://schemas.microsoft.com/office/drawing/2014/main" id="{B6C65AB9-BE63-9C4A-AA2C-B53049CF832E}"/>
              </a:ext>
            </a:extLst>
          </p:cNvPr>
          <p:cNvSpPr/>
          <p:nvPr/>
        </p:nvSpPr>
        <p:spPr>
          <a:xfrm>
            <a:off x="6195987" y="3033556"/>
            <a:ext cx="1693627" cy="1695279"/>
          </a:xfrm>
          <a:prstGeom prst="ellipse">
            <a:avLst/>
          </a:prstGeom>
          <a:noFill/>
          <a:ln w="1016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2" name="Picture 10">
            <a:extLst>
              <a:ext uri="{FF2B5EF4-FFF2-40B4-BE49-F238E27FC236}">
                <a16:creationId xmlns:a16="http://schemas.microsoft.com/office/drawing/2014/main" id="{0B61BD7F-4320-804C-9572-013C830D04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73" t="7384" r="6812" b="5407"/>
          <a:stretch/>
        </p:blipFill>
        <p:spPr bwMode="auto">
          <a:xfrm>
            <a:off x="8116802" y="1258867"/>
            <a:ext cx="1646187" cy="1644181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Oval 65">
            <a:extLst>
              <a:ext uri="{FF2B5EF4-FFF2-40B4-BE49-F238E27FC236}">
                <a16:creationId xmlns:a16="http://schemas.microsoft.com/office/drawing/2014/main" id="{CFCF9E0E-B8ED-AC43-9FBD-966210CBBD3B}"/>
              </a:ext>
            </a:extLst>
          </p:cNvPr>
          <p:cNvSpPr/>
          <p:nvPr/>
        </p:nvSpPr>
        <p:spPr>
          <a:xfrm>
            <a:off x="8089590" y="1222744"/>
            <a:ext cx="1693627" cy="1695279"/>
          </a:xfrm>
          <a:prstGeom prst="ellipse">
            <a:avLst/>
          </a:prstGeom>
          <a:noFill/>
          <a:ln w="1016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C56F74-4760-45F4-A78A-15C15C91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4DA7C-4A35-4AB0-BF6A-17AA19D6BFED}" type="slidenum">
              <a:rPr lang="en-IE" smtClean="0"/>
              <a:pPr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15966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F6F1F-771A-4596-8C30-B2A398C27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Vision and mission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46C04-DB16-44C3-80A8-37FBB1868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178" y="1570703"/>
            <a:ext cx="11440848" cy="4860000"/>
          </a:xfrm>
        </p:spPr>
        <p:txBody>
          <a:bodyPr>
            <a:normAutofit/>
          </a:bodyPr>
          <a:lstStyle/>
          <a:p>
            <a:r>
              <a:rPr lang="en-US" sz="2200" i="0">
                <a:solidFill>
                  <a:srgbClr val="0B4A5B"/>
                </a:solidFill>
                <a:effectLst/>
                <a:latin typeface="+mn-lt"/>
              </a:rPr>
              <a:t>Our vision</a:t>
            </a:r>
          </a:p>
          <a:p>
            <a:r>
              <a:rPr lang="en-US" sz="2000" b="0" i="0" cap="none">
                <a:solidFill>
                  <a:srgbClr val="0B4A5B"/>
                </a:solidFill>
                <a:effectLst/>
                <a:latin typeface="+mn-lt"/>
              </a:rPr>
              <a:t>People should have access to </a:t>
            </a:r>
            <a:r>
              <a:rPr lang="en-US" i="0" cap="none">
                <a:solidFill>
                  <a:srgbClr val="985792"/>
                </a:solidFill>
                <a:effectLst/>
                <a:latin typeface="+mn-lt"/>
              </a:rPr>
              <a:t>secure</a:t>
            </a:r>
            <a:r>
              <a:rPr lang="en-US" i="0" cap="none">
                <a:solidFill>
                  <a:srgbClr val="0B4A5B"/>
                </a:solidFill>
                <a:effectLst/>
                <a:latin typeface="+mn-lt"/>
              </a:rPr>
              <a:t>, </a:t>
            </a:r>
            <a:r>
              <a:rPr lang="en-US" i="0" cap="none">
                <a:solidFill>
                  <a:srgbClr val="08BB7A"/>
                </a:solidFill>
                <a:effectLst/>
                <a:latin typeface="+mn-lt"/>
              </a:rPr>
              <a:t>affordable </a:t>
            </a:r>
            <a:r>
              <a:rPr lang="en-US" sz="2000" b="0" i="0" cap="none">
                <a:solidFill>
                  <a:srgbClr val="0B4A5B"/>
                </a:solidFill>
                <a:effectLst/>
                <a:latin typeface="+mn-lt"/>
              </a:rPr>
              <a:t>and </a:t>
            </a:r>
            <a:r>
              <a:rPr lang="en-US" i="0" cap="none">
                <a:solidFill>
                  <a:srgbClr val="F95F08"/>
                </a:solidFill>
                <a:effectLst/>
                <a:latin typeface="+mn-lt"/>
              </a:rPr>
              <a:t>renewable</a:t>
            </a:r>
            <a:r>
              <a:rPr lang="en-US" sz="2000" b="0" i="0" cap="none">
                <a:solidFill>
                  <a:srgbClr val="F95F08"/>
                </a:solidFill>
                <a:effectLst/>
                <a:latin typeface="+mn-lt"/>
              </a:rPr>
              <a:t> </a:t>
            </a:r>
            <a:r>
              <a:rPr lang="en-US" sz="2000" b="0" i="0" cap="none">
                <a:solidFill>
                  <a:srgbClr val="0B4A5B"/>
                </a:solidFill>
                <a:effectLst/>
                <a:latin typeface="+mn-lt"/>
              </a:rPr>
              <a:t>energy.</a:t>
            </a:r>
          </a:p>
          <a:p>
            <a:r>
              <a:rPr lang="en-US" sz="2200" cap="none">
                <a:solidFill>
                  <a:srgbClr val="0B4A5B"/>
                </a:solidFill>
                <a:latin typeface="+mn-lt"/>
              </a:rPr>
              <a:t>OUR MISSION</a:t>
            </a:r>
            <a:endParaRPr lang="en-US" sz="2200" i="0" cap="none">
              <a:solidFill>
                <a:srgbClr val="0B4A5B"/>
              </a:solidFill>
              <a:effectLst/>
              <a:latin typeface="+mn-lt"/>
            </a:endParaRPr>
          </a:p>
          <a:p>
            <a:r>
              <a:rPr lang="en-US" sz="2000" b="0" i="0" cap="none">
                <a:solidFill>
                  <a:srgbClr val="0B4A5B"/>
                </a:solidFill>
                <a:effectLst/>
                <a:latin typeface="+mn-lt"/>
              </a:rPr>
              <a:t>To develop and market innovative transmission technology based on </a:t>
            </a:r>
            <a:r>
              <a:rPr lang="en-US" i="0" cap="none">
                <a:solidFill>
                  <a:srgbClr val="18A4D7"/>
                </a:solidFill>
                <a:effectLst/>
                <a:latin typeface="+mn-lt"/>
              </a:rPr>
              <a:t>superconductors</a:t>
            </a:r>
            <a:r>
              <a:rPr lang="en-US" sz="2000" b="0" i="0" cap="none">
                <a:solidFill>
                  <a:srgbClr val="0B4A5B"/>
                </a:solidFill>
                <a:effectLst/>
                <a:latin typeface="+mn-lt"/>
              </a:rPr>
              <a:t>, carrying vast amounts of energy over long distances in interconnected grids, requiring less infrastructure, materials and space.</a:t>
            </a:r>
            <a:endParaRPr lang="en-IE" sz="2800" b="0" cap="none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1644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0CB06-8741-1547-8EA3-A0587A1CF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Why is New Transmission Technology Needed?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FF205-7692-E748-B124-EB6498DEC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178" y="1350000"/>
            <a:ext cx="11161644" cy="4860000"/>
          </a:xfrm>
        </p:spPr>
        <p:txBody>
          <a:bodyPr/>
          <a:lstStyle/>
          <a:p>
            <a:endParaRPr lang="en-IE"/>
          </a:p>
          <a:p>
            <a:endParaRPr lang="en-IE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3616BB0-BE5E-FDB5-C861-F13A2486A6EF}"/>
              </a:ext>
            </a:extLst>
          </p:cNvPr>
          <p:cNvGrpSpPr/>
          <p:nvPr/>
        </p:nvGrpSpPr>
        <p:grpSpPr>
          <a:xfrm>
            <a:off x="113069" y="4059953"/>
            <a:ext cx="10506253" cy="2638456"/>
            <a:chOff x="551787" y="708257"/>
            <a:chExt cx="10506253" cy="2638456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E8085565-0A96-F84E-AB97-F9804B0AA96A}"/>
                </a:ext>
              </a:extLst>
            </p:cNvPr>
            <p:cNvCxnSpPr>
              <a:cxnSpLocks/>
            </p:cNvCxnSpPr>
            <p:nvPr/>
          </p:nvCxnSpPr>
          <p:spPr>
            <a:xfrm>
              <a:off x="2166459" y="1846949"/>
              <a:ext cx="1311665" cy="1158796"/>
            </a:xfrm>
            <a:prstGeom prst="line">
              <a:avLst/>
            </a:prstGeom>
            <a:ln w="158750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C93AA42C-64B3-6846-9EA6-62676047FD4D}"/>
                </a:ext>
              </a:extLst>
            </p:cNvPr>
            <p:cNvCxnSpPr>
              <a:cxnSpLocks/>
            </p:cNvCxnSpPr>
            <p:nvPr/>
          </p:nvCxnSpPr>
          <p:spPr>
            <a:xfrm>
              <a:off x="5083935" y="1616272"/>
              <a:ext cx="1084794" cy="1306982"/>
            </a:xfrm>
            <a:prstGeom prst="line">
              <a:avLst/>
            </a:prstGeom>
            <a:ln w="158750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A8DA1C1E-169D-BC4B-AC19-16DC43EA57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39791" y="3346414"/>
              <a:ext cx="1644716" cy="299"/>
            </a:xfrm>
            <a:prstGeom prst="line">
              <a:avLst/>
            </a:prstGeom>
            <a:ln w="158750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8EAD2653-CFF3-A640-8009-29DD710C1DA7}"/>
                </a:ext>
              </a:extLst>
            </p:cNvPr>
            <p:cNvCxnSpPr>
              <a:cxnSpLocks/>
            </p:cNvCxnSpPr>
            <p:nvPr/>
          </p:nvCxnSpPr>
          <p:spPr>
            <a:xfrm>
              <a:off x="8765841" y="2003777"/>
              <a:ext cx="1693948" cy="975715"/>
            </a:xfrm>
            <a:prstGeom prst="line">
              <a:avLst/>
            </a:prstGeom>
            <a:ln w="158750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9379670-4E22-F44A-8FA7-51EFF200E15E}"/>
                </a:ext>
              </a:extLst>
            </p:cNvPr>
            <p:cNvCxnSpPr>
              <a:cxnSpLocks/>
            </p:cNvCxnSpPr>
            <p:nvPr/>
          </p:nvCxnSpPr>
          <p:spPr>
            <a:xfrm>
              <a:off x="551787" y="1858119"/>
              <a:ext cx="632138" cy="1"/>
            </a:xfrm>
            <a:prstGeom prst="line">
              <a:avLst/>
            </a:prstGeom>
            <a:ln w="158750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8618547-1572-EBAE-A6AC-B84614FC9A8B}"/>
                </a:ext>
              </a:extLst>
            </p:cNvPr>
            <p:cNvGrpSpPr/>
            <p:nvPr/>
          </p:nvGrpSpPr>
          <p:grpSpPr>
            <a:xfrm>
              <a:off x="1111587" y="786145"/>
              <a:ext cx="1663006" cy="1663006"/>
              <a:chOff x="379922" y="747798"/>
              <a:chExt cx="1663006" cy="1663006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4FB97059-9992-2D4E-B2B1-08C5C7CE977A}"/>
                  </a:ext>
                </a:extLst>
              </p:cNvPr>
              <p:cNvSpPr/>
              <p:nvPr/>
            </p:nvSpPr>
            <p:spPr>
              <a:xfrm>
                <a:off x="379922" y="747798"/>
                <a:ext cx="1663006" cy="1663006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24" name="Content Placeholder 2">
                <a:extLst>
                  <a:ext uri="{FF2B5EF4-FFF2-40B4-BE49-F238E27FC236}">
                    <a16:creationId xmlns:a16="http://schemas.microsoft.com/office/drawing/2014/main" id="{91FAE162-85DF-1340-A02A-3C288B578B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3163" y="795707"/>
                <a:ext cx="1475246" cy="1539740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2000"/>
                  </a:spcAft>
                  <a:buFont typeface="Arial" panose="020B0604020202020204" pitchFamily="34" charset="0"/>
                  <a:buNone/>
                  <a:defRPr sz="2400" b="1" kern="1200" cap="all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2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3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4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1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IE" sz="1050" b="0" cap="none">
                    <a:solidFill>
                      <a:schemeClr val="accent5"/>
                    </a:solidFill>
                  </a:rPr>
                  <a:t>Electrical</a:t>
                </a:r>
                <a:br>
                  <a:rPr lang="en-IE" sz="1050" b="0" cap="none">
                    <a:solidFill>
                      <a:schemeClr val="accent5"/>
                    </a:solidFill>
                  </a:rPr>
                </a:br>
                <a:r>
                  <a:rPr lang="en-IE" sz="1050" b="0" cap="none">
                    <a:solidFill>
                      <a:schemeClr val="accent5"/>
                    </a:solidFill>
                  </a:rPr>
                  <a:t>energy demand</a:t>
                </a:r>
                <a:br>
                  <a:rPr lang="en-IE" sz="1050" b="0" cap="none">
                    <a:solidFill>
                      <a:schemeClr val="accent5"/>
                    </a:solidFill>
                  </a:rPr>
                </a:br>
                <a:r>
                  <a:rPr lang="en-IE" sz="1050" b="0" cap="none">
                    <a:solidFill>
                      <a:schemeClr val="accent5"/>
                    </a:solidFill>
                  </a:rPr>
                  <a:t>will </a:t>
                </a:r>
                <a:r>
                  <a:rPr lang="en-IE" sz="1200">
                    <a:solidFill>
                      <a:schemeClr val="accent2"/>
                    </a:solidFill>
                  </a:rPr>
                  <a:t>triple</a:t>
                </a:r>
                <a:br>
                  <a:rPr lang="en-IE" sz="1200">
                    <a:solidFill>
                      <a:schemeClr val="accent2"/>
                    </a:solidFill>
                  </a:rPr>
                </a:br>
                <a:r>
                  <a:rPr lang="en-IE" sz="1200">
                    <a:solidFill>
                      <a:schemeClr val="accent2"/>
                    </a:solidFill>
                  </a:rPr>
                  <a:t>by 2050 </a:t>
                </a:r>
                <a:br>
                  <a:rPr lang="en-IE" sz="1200">
                    <a:solidFill>
                      <a:schemeClr val="accent2"/>
                    </a:solidFill>
                  </a:rPr>
                </a:br>
                <a:r>
                  <a:rPr lang="en-IE" sz="1050" b="0" cap="none">
                    <a:solidFill>
                      <a:schemeClr val="accent5"/>
                    </a:solidFill>
                  </a:rPr>
                  <a:t>compared to</a:t>
                </a:r>
                <a:br>
                  <a:rPr lang="en-IE" sz="1050" b="0" cap="none">
                    <a:solidFill>
                      <a:schemeClr val="accent5"/>
                    </a:solidFill>
                  </a:rPr>
                </a:br>
                <a:r>
                  <a:rPr lang="en-IE" sz="1050" b="0" cap="none">
                    <a:solidFill>
                      <a:schemeClr val="accent5"/>
                    </a:solidFill>
                  </a:rPr>
                  <a:t>today’s</a:t>
                </a:r>
                <a:br>
                  <a:rPr lang="en-IE" sz="1050" b="0" cap="none">
                    <a:solidFill>
                      <a:schemeClr val="accent5"/>
                    </a:solidFill>
                  </a:rPr>
                </a:br>
                <a:r>
                  <a:rPr lang="en-IE" sz="1050" b="0" cap="none">
                    <a:solidFill>
                      <a:schemeClr val="accent5"/>
                    </a:solidFill>
                  </a:rPr>
                  <a:t> demand</a:t>
                </a:r>
                <a:endParaRPr lang="en-IE" sz="1050" b="0">
                  <a:solidFill>
                    <a:schemeClr val="accent5"/>
                  </a:solidFill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1D06352-F88A-E31E-D2ED-CBC5D1F4B2CC}"/>
                </a:ext>
              </a:extLst>
            </p:cNvPr>
            <p:cNvGrpSpPr/>
            <p:nvPr/>
          </p:nvGrpSpPr>
          <p:grpSpPr>
            <a:xfrm>
              <a:off x="2819941" y="1621655"/>
              <a:ext cx="1819253" cy="1539740"/>
              <a:chOff x="2217175" y="2338359"/>
              <a:chExt cx="1819253" cy="1539740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E1034945-CFA1-864C-9E71-28963AEB94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88111" y="3172521"/>
                <a:ext cx="848317" cy="397"/>
              </a:xfrm>
              <a:prstGeom prst="line">
                <a:avLst/>
              </a:prstGeom>
              <a:ln w="158750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AA7CB8D-D393-AE4A-B528-BEC2ED108665}"/>
                  </a:ext>
                </a:extLst>
              </p:cNvPr>
              <p:cNvSpPr/>
              <p:nvPr/>
            </p:nvSpPr>
            <p:spPr>
              <a:xfrm>
                <a:off x="2217175" y="2379189"/>
                <a:ext cx="1475248" cy="1475248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39" name="Content Placeholder 2">
                <a:extLst>
                  <a:ext uri="{FF2B5EF4-FFF2-40B4-BE49-F238E27FC236}">
                    <a16:creationId xmlns:a16="http://schemas.microsoft.com/office/drawing/2014/main" id="{A0786259-AA80-1741-A40C-AB65CFE1FB0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17176" y="2338359"/>
                <a:ext cx="1475246" cy="1539740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2000"/>
                  </a:spcAft>
                  <a:buFont typeface="Arial" panose="020B0604020202020204" pitchFamily="34" charset="0"/>
                  <a:buNone/>
                  <a:defRPr sz="2400" b="1" kern="1200" cap="all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2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3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4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1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IE" sz="1050" b="0" cap="none" dirty="0">
                    <a:solidFill>
                      <a:schemeClr val="accent5"/>
                    </a:solidFill>
                  </a:rPr>
                  <a:t>More than </a:t>
                </a:r>
                <a:br>
                  <a:rPr lang="en-IE" sz="1050" b="0" cap="none" dirty="0">
                    <a:solidFill>
                      <a:schemeClr val="accent5"/>
                    </a:solidFill>
                  </a:rPr>
                </a:br>
                <a:r>
                  <a:rPr lang="en-IE" sz="1200" dirty="0">
                    <a:solidFill>
                      <a:schemeClr val="accent3"/>
                    </a:solidFill>
                  </a:rPr>
                  <a:t>450 GW </a:t>
                </a:r>
                <a:br>
                  <a:rPr lang="en-IE" sz="1200" dirty="0">
                    <a:solidFill>
                      <a:schemeClr val="accent3"/>
                    </a:solidFill>
                  </a:rPr>
                </a:br>
                <a:r>
                  <a:rPr lang="en-IE" sz="1050" b="0" cap="none" dirty="0">
                    <a:solidFill>
                      <a:schemeClr val="accent5"/>
                    </a:solidFill>
                  </a:rPr>
                  <a:t>of offshore wind power will be </a:t>
                </a:r>
                <a:br>
                  <a:rPr lang="en-IE" sz="1050" b="0" cap="none" dirty="0">
                    <a:solidFill>
                      <a:schemeClr val="accent5"/>
                    </a:solidFill>
                  </a:rPr>
                </a:br>
                <a:r>
                  <a:rPr lang="en-IE" sz="1050" b="0" cap="none" dirty="0">
                    <a:solidFill>
                      <a:schemeClr val="accent5"/>
                    </a:solidFill>
                  </a:rPr>
                  <a:t>needed</a:t>
                </a:r>
                <a:endParaRPr lang="en-IE" sz="1050" b="0" dirty="0">
                  <a:solidFill>
                    <a:schemeClr val="accent5"/>
                  </a:solidFill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E9295DC-C657-436E-D996-DC25461C9663}"/>
                </a:ext>
              </a:extLst>
            </p:cNvPr>
            <p:cNvGrpSpPr/>
            <p:nvPr/>
          </p:nvGrpSpPr>
          <p:grpSpPr>
            <a:xfrm>
              <a:off x="4103932" y="708257"/>
              <a:ext cx="1475246" cy="1539740"/>
              <a:chOff x="3372359" y="595710"/>
              <a:chExt cx="1475246" cy="1539740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F170F34B-D746-AB4A-A8A4-3CD96438E710}"/>
                  </a:ext>
                </a:extLst>
              </p:cNvPr>
              <p:cNvSpPr/>
              <p:nvPr/>
            </p:nvSpPr>
            <p:spPr>
              <a:xfrm>
                <a:off x="3465243" y="705433"/>
                <a:ext cx="1341134" cy="1341134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40" name="Content Placeholder 2">
                <a:extLst>
                  <a:ext uri="{FF2B5EF4-FFF2-40B4-BE49-F238E27FC236}">
                    <a16:creationId xmlns:a16="http://schemas.microsoft.com/office/drawing/2014/main" id="{324EF0F2-EECB-414B-A98E-47EABCEAE5D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72359" y="595710"/>
                <a:ext cx="1475246" cy="1539740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2000"/>
                  </a:spcAft>
                  <a:buFont typeface="Arial" panose="020B0604020202020204" pitchFamily="34" charset="0"/>
                  <a:buNone/>
                  <a:defRPr sz="2400" b="1" kern="1200" cap="all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2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3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4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1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IE" sz="1050" b="0" cap="none" dirty="0">
                    <a:solidFill>
                      <a:schemeClr val="accent5"/>
                    </a:solidFill>
                  </a:rPr>
                  <a:t>More than </a:t>
                </a:r>
                <a:br>
                  <a:rPr lang="en-IE" sz="1050" b="0" cap="none" dirty="0">
                    <a:solidFill>
                      <a:schemeClr val="accent5"/>
                    </a:solidFill>
                  </a:rPr>
                </a:br>
                <a:r>
                  <a:rPr lang="en-IE" sz="1200" dirty="0">
                    <a:solidFill>
                      <a:schemeClr val="accent4"/>
                    </a:solidFill>
                  </a:rPr>
                  <a:t>800 GW </a:t>
                </a:r>
                <a:br>
                  <a:rPr lang="en-IE" sz="1200" dirty="0">
                    <a:solidFill>
                      <a:schemeClr val="accent4"/>
                    </a:solidFill>
                  </a:rPr>
                </a:br>
                <a:r>
                  <a:rPr lang="en-IE" sz="1050" b="0" cap="none" dirty="0">
                    <a:solidFill>
                      <a:schemeClr val="accent5"/>
                    </a:solidFill>
                  </a:rPr>
                  <a:t>of new solar </a:t>
                </a:r>
                <a:br>
                  <a:rPr lang="en-IE" sz="1050" b="0" cap="none" dirty="0">
                    <a:solidFill>
                      <a:schemeClr val="accent5"/>
                    </a:solidFill>
                  </a:rPr>
                </a:br>
                <a:r>
                  <a:rPr lang="en-IE" sz="1050" b="0" cap="none" dirty="0">
                    <a:solidFill>
                      <a:schemeClr val="accent5"/>
                    </a:solidFill>
                  </a:rPr>
                  <a:t>power will be</a:t>
                </a:r>
                <a:br>
                  <a:rPr lang="en-IE" sz="1050" b="0" cap="none" dirty="0">
                    <a:solidFill>
                      <a:schemeClr val="accent5"/>
                    </a:solidFill>
                  </a:rPr>
                </a:br>
                <a:r>
                  <a:rPr lang="en-IE" sz="1050" b="0" cap="none" dirty="0">
                    <a:solidFill>
                      <a:schemeClr val="accent5"/>
                    </a:solidFill>
                  </a:rPr>
                  <a:t>required</a:t>
                </a:r>
                <a:endParaRPr lang="en-IE" sz="1050" b="0" dirty="0">
                  <a:solidFill>
                    <a:schemeClr val="accent5"/>
                  </a:solidFill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6E9AF08-B362-939A-7387-6A35751C27E1}"/>
                </a:ext>
              </a:extLst>
            </p:cNvPr>
            <p:cNvGrpSpPr/>
            <p:nvPr/>
          </p:nvGrpSpPr>
          <p:grpSpPr>
            <a:xfrm>
              <a:off x="7590560" y="767721"/>
              <a:ext cx="1877588" cy="1877588"/>
              <a:chOff x="6858895" y="729374"/>
              <a:chExt cx="1877588" cy="1877588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FCF9E0E-B8ED-AC43-9FBD-966210CBBD3B}"/>
                  </a:ext>
                </a:extLst>
              </p:cNvPr>
              <p:cNvSpPr/>
              <p:nvPr/>
            </p:nvSpPr>
            <p:spPr>
              <a:xfrm>
                <a:off x="6858895" y="729374"/>
                <a:ext cx="1877588" cy="1877588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41" name="Content Placeholder 2">
                <a:extLst>
                  <a:ext uri="{FF2B5EF4-FFF2-40B4-BE49-F238E27FC236}">
                    <a16:creationId xmlns:a16="http://schemas.microsoft.com/office/drawing/2014/main" id="{2735718B-7760-3E4F-9A8C-345E27909FF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50478" y="883567"/>
                <a:ext cx="1475246" cy="1539740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2000"/>
                  </a:spcAft>
                  <a:buFont typeface="Arial" panose="020B0604020202020204" pitchFamily="34" charset="0"/>
                  <a:buNone/>
                  <a:defRPr sz="2400" b="1" kern="1200" cap="all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2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3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4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1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050" b="0" cap="none" dirty="0">
                    <a:solidFill>
                      <a:schemeClr val="accent5"/>
                    </a:solidFill>
                  </a:rPr>
                  <a:t>Transmission </a:t>
                </a:r>
                <a:br>
                  <a:rPr lang="en-US" sz="1050" b="0" cap="none" dirty="0">
                    <a:solidFill>
                      <a:schemeClr val="accent5"/>
                    </a:solidFill>
                  </a:rPr>
                </a:br>
                <a:r>
                  <a:rPr lang="en-US" sz="1050" b="0" cap="none" dirty="0">
                    <a:solidFill>
                      <a:schemeClr val="accent5"/>
                    </a:solidFill>
                  </a:rPr>
                  <a:t>is a </a:t>
                </a:r>
                <a:r>
                  <a:rPr lang="en-US" sz="1200" dirty="0">
                    <a:solidFill>
                      <a:schemeClr val="accent2"/>
                    </a:solidFill>
                  </a:rPr>
                  <a:t>major constraint </a:t>
                </a:r>
                <a:br>
                  <a:rPr lang="en-US" sz="1200" dirty="0">
                    <a:solidFill>
                      <a:schemeClr val="accent2"/>
                    </a:solidFill>
                  </a:rPr>
                </a:br>
                <a:r>
                  <a:rPr lang="en-US" sz="1050" b="0" cap="none" dirty="0">
                    <a:solidFill>
                      <a:schemeClr val="accent5"/>
                    </a:solidFill>
                  </a:rPr>
                  <a:t>on the level of renewables required for deep </a:t>
                </a:r>
                <a:r>
                  <a:rPr lang="en-IE" sz="1050" b="0" cap="none" dirty="0">
                    <a:solidFill>
                      <a:schemeClr val="accent5"/>
                    </a:solidFill>
                  </a:rPr>
                  <a:t>decarbonisation</a:t>
                </a:r>
                <a:endParaRPr lang="en-IE" sz="1050" b="0" dirty="0">
                  <a:solidFill>
                    <a:schemeClr val="accent5"/>
                  </a:solidFill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7485FF1-E2FB-BF4A-8014-069063880D4D}"/>
                </a:ext>
              </a:extLst>
            </p:cNvPr>
            <p:cNvGrpSpPr/>
            <p:nvPr/>
          </p:nvGrpSpPr>
          <p:grpSpPr>
            <a:xfrm>
              <a:off x="5666600" y="1351469"/>
              <a:ext cx="1677410" cy="1719781"/>
              <a:chOff x="4664721" y="2194868"/>
              <a:chExt cx="1677410" cy="1719781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B6C65AB9-BE63-9C4A-AA2C-B53049CF832E}"/>
                  </a:ext>
                </a:extLst>
              </p:cNvPr>
              <p:cNvSpPr/>
              <p:nvPr/>
            </p:nvSpPr>
            <p:spPr>
              <a:xfrm>
                <a:off x="4664721" y="2194868"/>
                <a:ext cx="1677410" cy="1719781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42" name="Content Placeholder 2">
                <a:extLst>
                  <a:ext uri="{FF2B5EF4-FFF2-40B4-BE49-F238E27FC236}">
                    <a16:creationId xmlns:a16="http://schemas.microsoft.com/office/drawing/2014/main" id="{E534D7B7-6B34-2945-958A-CEE0E8D9560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87320" y="2478567"/>
                <a:ext cx="1439399" cy="133048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2000"/>
                  </a:spcAft>
                  <a:buFont typeface="Arial" panose="020B0604020202020204" pitchFamily="34" charset="0"/>
                  <a:buNone/>
                  <a:defRPr sz="2400" b="1" kern="1200" cap="all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2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3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4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1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IE" sz="1050" b="0" cap="none" dirty="0">
                    <a:solidFill>
                      <a:schemeClr val="accent5"/>
                    </a:solidFill>
                  </a:rPr>
                  <a:t>The best renewable resources </a:t>
                </a:r>
                <a:r>
                  <a:rPr lang="en-IE" sz="1200" dirty="0">
                    <a:solidFill>
                      <a:schemeClr val="accent1"/>
                    </a:solidFill>
                  </a:rPr>
                  <a:t/>
                </a:r>
                <a:br>
                  <a:rPr lang="en-IE" sz="1200" dirty="0">
                    <a:solidFill>
                      <a:schemeClr val="accent1"/>
                    </a:solidFill>
                  </a:rPr>
                </a:br>
                <a:r>
                  <a:rPr lang="en-IE" sz="1050" b="0" cap="none" dirty="0">
                    <a:solidFill>
                      <a:schemeClr val="accent5"/>
                    </a:solidFill>
                  </a:rPr>
                  <a:t>are found at the </a:t>
                </a:r>
                <a:r>
                  <a:rPr lang="en-IE" sz="1200" cap="none" dirty="0">
                    <a:solidFill>
                      <a:schemeClr val="accent1"/>
                    </a:solidFill>
                  </a:rPr>
                  <a:t>PERIPHERIES </a:t>
                </a:r>
                <a:r>
                  <a:rPr lang="en-IE" sz="1050" b="0" cap="none" dirty="0">
                    <a:solidFill>
                      <a:schemeClr val="accent5"/>
                    </a:solidFill>
                  </a:rPr>
                  <a:t>of </a:t>
                </a:r>
                <a:br>
                  <a:rPr lang="en-IE" sz="1050" b="0" cap="none" dirty="0">
                    <a:solidFill>
                      <a:schemeClr val="accent5"/>
                    </a:solidFill>
                  </a:rPr>
                </a:br>
                <a:r>
                  <a:rPr lang="en-IE" sz="1050" b="0" cap="none" dirty="0">
                    <a:solidFill>
                      <a:schemeClr val="accent5"/>
                    </a:solidFill>
                  </a:rPr>
                  <a:t>Europe</a:t>
                </a:r>
                <a:endParaRPr lang="en-IE" sz="1050" b="0" dirty="0">
                  <a:solidFill>
                    <a:schemeClr val="accent5"/>
                  </a:solidFill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0B52821-2715-E8E5-ACB2-42FC1C1260BF}"/>
                </a:ext>
              </a:extLst>
            </p:cNvPr>
            <p:cNvGrpSpPr/>
            <p:nvPr/>
          </p:nvGrpSpPr>
          <p:grpSpPr>
            <a:xfrm>
              <a:off x="9582792" y="1660849"/>
              <a:ext cx="1475248" cy="1478519"/>
              <a:chOff x="9156945" y="2108090"/>
              <a:chExt cx="1743474" cy="174734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AB196ED-8B62-3F43-9467-57FCB3FC3D47}"/>
                  </a:ext>
                </a:extLst>
              </p:cNvPr>
              <p:cNvSpPr/>
              <p:nvPr/>
            </p:nvSpPr>
            <p:spPr>
              <a:xfrm>
                <a:off x="9156945" y="2108090"/>
                <a:ext cx="1743474" cy="1743474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43" name="Content Placeholder 2">
                <a:extLst>
                  <a:ext uri="{FF2B5EF4-FFF2-40B4-BE49-F238E27FC236}">
                    <a16:creationId xmlns:a16="http://schemas.microsoft.com/office/drawing/2014/main" id="{5292B190-E3FE-0D41-91F0-C1849A61A5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46760" y="2315690"/>
                <a:ext cx="1475246" cy="1539740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spcAft>
                    <a:spcPts val="2000"/>
                  </a:spcAft>
                  <a:buFont typeface="Arial" panose="020B0604020202020204" pitchFamily="34" charset="0"/>
                  <a:buNone/>
                  <a:defRPr sz="2400" b="1" kern="1200" cap="all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2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3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4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360000" indent="-36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2000"/>
                  </a:spcAft>
                  <a:buClr>
                    <a:schemeClr val="accent1"/>
                  </a:buClr>
                  <a:buSzPct val="175000"/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IE" sz="1050" b="0" cap="none" dirty="0">
                    <a:solidFill>
                      <a:schemeClr val="accent5"/>
                    </a:solidFill>
                  </a:rPr>
                  <a:t>No clarity on </a:t>
                </a:r>
                <a:r>
                  <a:rPr lang="en-IE" sz="1200" dirty="0">
                    <a:solidFill>
                      <a:schemeClr val="accent3"/>
                    </a:solidFill>
                  </a:rPr>
                  <a:t>transmission capacity </a:t>
                </a:r>
                <a:br>
                  <a:rPr lang="en-IE" sz="1200" dirty="0">
                    <a:solidFill>
                      <a:schemeClr val="accent3"/>
                    </a:solidFill>
                  </a:rPr>
                </a:br>
                <a:r>
                  <a:rPr lang="en-IE" sz="1050" b="0" cap="none" dirty="0">
                    <a:solidFill>
                      <a:schemeClr val="accent5"/>
                    </a:solidFill>
                  </a:rPr>
                  <a:t>for future </a:t>
                </a:r>
                <a:br>
                  <a:rPr lang="en-IE" sz="1050" b="0" cap="none" dirty="0">
                    <a:solidFill>
                      <a:schemeClr val="accent5"/>
                    </a:solidFill>
                  </a:rPr>
                </a:br>
                <a:r>
                  <a:rPr lang="en-IE" sz="1050" b="0" cap="none" dirty="0">
                    <a:solidFill>
                      <a:schemeClr val="accent5"/>
                    </a:solidFill>
                  </a:rPr>
                  <a:t>past 2030</a:t>
                </a:r>
                <a:endParaRPr lang="en-IE" sz="1050" b="0" dirty="0">
                  <a:solidFill>
                    <a:schemeClr val="accent5"/>
                  </a:solidFill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B56FB-DA9C-4FF4-B473-0B8C160F2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4DA7C-4A35-4AB0-BF6A-17AA19D6BFED}" type="slidenum">
              <a:rPr lang="en-IE" smtClean="0"/>
              <a:pPr/>
              <a:t>4</a:t>
            </a:fld>
            <a:endParaRPr lang="en-IE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BF86579-6CF1-65A3-6402-5946ABE7D5CE}"/>
              </a:ext>
            </a:extLst>
          </p:cNvPr>
          <p:cNvGrpSpPr/>
          <p:nvPr/>
        </p:nvGrpSpPr>
        <p:grpSpPr>
          <a:xfrm>
            <a:off x="-172761" y="751748"/>
            <a:ext cx="11849583" cy="3312808"/>
            <a:chOff x="0" y="3131074"/>
            <a:chExt cx="11849583" cy="3312808"/>
          </a:xfrm>
        </p:grpSpPr>
        <p:sp>
          <p:nvSpPr>
            <p:cNvPr id="52" name="Rounded Rectangle 40">
              <a:extLst>
                <a:ext uri="{FF2B5EF4-FFF2-40B4-BE49-F238E27FC236}">
                  <a16:creationId xmlns:a16="http://schemas.microsoft.com/office/drawing/2014/main" id="{BC8F7C61-11B1-BD59-8BC4-C1E65B750A9C}"/>
                </a:ext>
              </a:extLst>
            </p:cNvPr>
            <p:cNvSpPr/>
            <p:nvPr/>
          </p:nvSpPr>
          <p:spPr>
            <a:xfrm>
              <a:off x="660608" y="5246694"/>
              <a:ext cx="9901531" cy="1080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Content Placeholder 2">
              <a:extLst>
                <a:ext uri="{FF2B5EF4-FFF2-40B4-BE49-F238E27FC236}">
                  <a16:creationId xmlns:a16="http://schemas.microsoft.com/office/drawing/2014/main" id="{4005C8EE-2CBD-ED58-63CD-DC705C4D38D6}"/>
                </a:ext>
              </a:extLst>
            </p:cNvPr>
            <p:cNvSpPr txBox="1">
              <a:spLocks/>
            </p:cNvSpPr>
            <p:nvPr/>
          </p:nvSpPr>
          <p:spPr>
            <a:xfrm>
              <a:off x="1997618" y="5263566"/>
              <a:ext cx="9851965" cy="1008000"/>
            </a:xfrm>
            <a:prstGeom prst="rect">
              <a:avLst/>
            </a:prstGeom>
            <a:noFill/>
          </p:spPr>
          <p:txBody>
            <a:bodyPr vert="horz" lIns="0" tIns="0" rIns="0" bIns="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1" kern="1200" cap="all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0" indent="-2700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2"/>
                </a:buClr>
                <a:buSzPct val="150000"/>
                <a:buFont typeface="Courier New" panose="02070309020205020404" pitchFamily="49" charset="0"/>
                <a:buChar char="o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0" indent="-2700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3"/>
                </a:buClr>
                <a:buSzPct val="150000"/>
                <a:buFont typeface="Courier New" panose="02070309020205020404" pitchFamily="49" charset="0"/>
                <a:buChar char="o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0" indent="-2700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4"/>
                </a:buClr>
                <a:buSzPct val="150000"/>
                <a:buFont typeface="Courier New" panose="02070309020205020404" pitchFamily="49" charset="0"/>
                <a:buChar char="o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342900" indent="-3429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1"/>
                </a:buClr>
                <a:buSzPct val="150000"/>
                <a:buFont typeface="Courier New" panose="02070309020205020404" pitchFamily="49" charset="0"/>
                <a:buChar char="o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IE" sz="1800">
                  <a:solidFill>
                    <a:schemeClr val="accent1"/>
                  </a:solidFill>
                </a:rPr>
                <a:t>Decarbonisation requires the </a:t>
              </a:r>
              <a:r>
                <a:rPr lang="en-IE">
                  <a:solidFill>
                    <a:schemeClr val="accent1"/>
                  </a:solidFill>
                </a:rPr>
                <a:t>Adoption of integrated infrastructure</a:t>
              </a:r>
              <a:r>
                <a:rPr lang="en-IE" sz="1800">
                  <a:solidFill>
                    <a:schemeClr val="accent1"/>
                  </a:solidFill>
                </a:rPr>
                <a:t> development plans globally</a:t>
              </a:r>
            </a:p>
          </p:txBody>
        </p:sp>
        <p:sp>
          <p:nvSpPr>
            <p:cNvPr id="55" name="Rounded Rectangle 21">
              <a:extLst>
                <a:ext uri="{FF2B5EF4-FFF2-40B4-BE49-F238E27FC236}">
                  <a16:creationId xmlns:a16="http://schemas.microsoft.com/office/drawing/2014/main" id="{EC0F5C9F-023A-582C-D359-530075A79971}"/>
                </a:ext>
              </a:extLst>
            </p:cNvPr>
            <p:cNvSpPr/>
            <p:nvPr/>
          </p:nvSpPr>
          <p:spPr>
            <a:xfrm>
              <a:off x="1089158" y="3403806"/>
              <a:ext cx="7491094" cy="72009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6" name="Content Placeholder 2">
              <a:extLst>
                <a:ext uri="{FF2B5EF4-FFF2-40B4-BE49-F238E27FC236}">
                  <a16:creationId xmlns:a16="http://schemas.microsoft.com/office/drawing/2014/main" id="{DC52966B-1CDA-99BF-6754-AB1A07A8A947}"/>
                </a:ext>
              </a:extLst>
            </p:cNvPr>
            <p:cNvSpPr txBox="1">
              <a:spLocks/>
            </p:cNvSpPr>
            <p:nvPr/>
          </p:nvSpPr>
          <p:spPr>
            <a:xfrm>
              <a:off x="2259955" y="3408321"/>
              <a:ext cx="6300000" cy="648000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spcAft>
                  <a:spcPts val="2500"/>
                </a:spcAft>
                <a:buFont typeface="Arial" panose="020B0604020202020204" pitchFamily="34" charset="0"/>
                <a:buNone/>
                <a:defRPr sz="2400" b="1" kern="1200" cap="all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306000" indent="-306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ct val="100000"/>
                <a:buFontTx/>
                <a:buBlip>
                  <a:blip r:embed="rId2">
                    <a:extLst>
                      <a:ext uri="{96DAC541-7B7A-43D3-8B79-37D633B846F1}">
                        <asvg:svgBlip xmlns:asvg="http://schemas.microsoft.com/office/drawing/2016/SVG/main" xmlns="" r:embed="rId3"/>
                      </a:ext>
                    </a:extLst>
                  </a:blip>
                </a:buBlip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306000" indent="-306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00000"/>
                <a:buFontTx/>
                <a:buBlip>
                  <a:blip r:embed="rId4">
                    <a:extLst>
                      <a:ext uri="{96DAC541-7B7A-43D3-8B79-37D633B846F1}">
                        <asvg:svgBlip xmlns:asvg="http://schemas.microsoft.com/office/drawing/2016/SVG/main" xmlns="" r:embed="rId5"/>
                      </a:ext>
                    </a:extLst>
                  </a:blip>
                </a:buBlip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306000" indent="-306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4"/>
                </a:buClr>
                <a:buSzPct val="100000"/>
                <a:buFontTx/>
                <a:buBlip>
                  <a:blip r:embed="rId6">
                    <a:extLst>
                      <a:ext uri="{96DAC541-7B7A-43D3-8B79-37D633B846F1}">
                        <asvg:svgBlip xmlns:asvg="http://schemas.microsoft.com/office/drawing/2016/SVG/main" xmlns="" r:embed="rId7"/>
                      </a:ext>
                    </a:extLst>
                  </a:blip>
                </a:buBlip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306000" indent="-306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100000"/>
                <a:buFontTx/>
                <a:buBlip>
                  <a:blip r:embed="rId8">
                    <a:extLst>
                      <a:ext uri="{96DAC541-7B7A-43D3-8B79-37D633B846F1}">
                        <asvg:svgBlip xmlns:asvg="http://schemas.microsoft.com/office/drawing/2016/SVG/main" xmlns="" r:embed="rId9"/>
                      </a:ext>
                    </a:extLst>
                  </a:blip>
                </a:buBlip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895350" indent="-4524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solidFill>
                    <a:schemeClr val="accent2"/>
                  </a:solidFill>
                </a:rPr>
                <a:t>G</a:t>
              </a:r>
              <a:r>
                <a:rPr lang="en-IE">
                  <a:solidFill>
                    <a:schemeClr val="accent2"/>
                  </a:solidFill>
                </a:rPr>
                <a:t>lobal decarbonisation </a:t>
              </a:r>
              <a:r>
                <a:rPr lang="en-IE" sz="1800">
                  <a:solidFill>
                    <a:schemeClr val="accent2"/>
                  </a:solidFill>
                </a:rPr>
                <a:t>by 2050</a:t>
              </a:r>
            </a:p>
          </p:txBody>
        </p:sp>
        <p:sp>
          <p:nvSpPr>
            <p:cNvPr id="57" name="object 6">
              <a:extLst>
                <a:ext uri="{FF2B5EF4-FFF2-40B4-BE49-F238E27FC236}">
                  <a16:creationId xmlns:a16="http://schemas.microsoft.com/office/drawing/2014/main" id="{CB22FC20-59BD-C5D3-A879-D4D9BFC281A1}"/>
                </a:ext>
              </a:extLst>
            </p:cNvPr>
            <p:cNvSpPr/>
            <p:nvPr/>
          </p:nvSpPr>
          <p:spPr>
            <a:xfrm>
              <a:off x="0" y="3700351"/>
              <a:ext cx="1640205" cy="127000"/>
            </a:xfrm>
            <a:custGeom>
              <a:avLst/>
              <a:gdLst/>
              <a:ahLst/>
              <a:cxnLst/>
              <a:rect l="l" t="t" r="r" b="b"/>
              <a:pathLst>
                <a:path w="1640205" h="127000">
                  <a:moveTo>
                    <a:pt x="1639599" y="0"/>
                  </a:moveTo>
                  <a:lnTo>
                    <a:pt x="0" y="0"/>
                  </a:lnTo>
                  <a:lnTo>
                    <a:pt x="0" y="127000"/>
                  </a:lnTo>
                  <a:lnTo>
                    <a:pt x="1639599" y="127000"/>
                  </a:lnTo>
                  <a:lnTo>
                    <a:pt x="1639599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14">
              <a:extLst>
                <a:ext uri="{FF2B5EF4-FFF2-40B4-BE49-F238E27FC236}">
                  <a16:creationId xmlns:a16="http://schemas.microsoft.com/office/drawing/2014/main" id="{B4B9DFB1-7446-B9DA-CFB7-6205B00BDF85}"/>
                </a:ext>
              </a:extLst>
            </p:cNvPr>
            <p:cNvSpPr/>
            <p:nvPr/>
          </p:nvSpPr>
          <p:spPr>
            <a:xfrm>
              <a:off x="555953" y="3131074"/>
              <a:ext cx="1265555" cy="1265555"/>
            </a:xfrm>
            <a:custGeom>
              <a:avLst/>
              <a:gdLst/>
              <a:ahLst/>
              <a:cxnLst/>
              <a:rect l="l" t="t" r="r" b="b"/>
              <a:pathLst>
                <a:path w="1265555" h="1265555">
                  <a:moveTo>
                    <a:pt x="632650" y="0"/>
                  </a:moveTo>
                  <a:lnTo>
                    <a:pt x="585435" y="1735"/>
                  </a:lnTo>
                  <a:lnTo>
                    <a:pt x="539162" y="6859"/>
                  </a:lnTo>
                  <a:lnTo>
                    <a:pt x="493954" y="15250"/>
                  </a:lnTo>
                  <a:lnTo>
                    <a:pt x="449932" y="26785"/>
                  </a:lnTo>
                  <a:lnTo>
                    <a:pt x="407221" y="41343"/>
                  </a:lnTo>
                  <a:lnTo>
                    <a:pt x="365941" y="58800"/>
                  </a:lnTo>
                  <a:lnTo>
                    <a:pt x="326215" y="79034"/>
                  </a:lnTo>
                  <a:lnTo>
                    <a:pt x="288166" y="101924"/>
                  </a:lnTo>
                  <a:lnTo>
                    <a:pt x="251915" y="127346"/>
                  </a:lnTo>
                  <a:lnTo>
                    <a:pt x="217585" y="155178"/>
                  </a:lnTo>
                  <a:lnTo>
                    <a:pt x="185299" y="185299"/>
                  </a:lnTo>
                  <a:lnTo>
                    <a:pt x="155178" y="217585"/>
                  </a:lnTo>
                  <a:lnTo>
                    <a:pt x="127346" y="251915"/>
                  </a:lnTo>
                  <a:lnTo>
                    <a:pt x="101924" y="288166"/>
                  </a:lnTo>
                  <a:lnTo>
                    <a:pt x="79034" y="326215"/>
                  </a:lnTo>
                  <a:lnTo>
                    <a:pt x="58800" y="365941"/>
                  </a:lnTo>
                  <a:lnTo>
                    <a:pt x="41343" y="407221"/>
                  </a:lnTo>
                  <a:lnTo>
                    <a:pt x="26785" y="449932"/>
                  </a:lnTo>
                  <a:lnTo>
                    <a:pt x="15250" y="493954"/>
                  </a:lnTo>
                  <a:lnTo>
                    <a:pt x="6859" y="539162"/>
                  </a:lnTo>
                  <a:lnTo>
                    <a:pt x="1735" y="585435"/>
                  </a:lnTo>
                  <a:lnTo>
                    <a:pt x="0" y="632650"/>
                  </a:lnTo>
                  <a:lnTo>
                    <a:pt x="1735" y="679865"/>
                  </a:lnTo>
                  <a:lnTo>
                    <a:pt x="6859" y="726138"/>
                  </a:lnTo>
                  <a:lnTo>
                    <a:pt x="15250" y="771346"/>
                  </a:lnTo>
                  <a:lnTo>
                    <a:pt x="26785" y="815368"/>
                  </a:lnTo>
                  <a:lnTo>
                    <a:pt x="41343" y="858079"/>
                  </a:lnTo>
                  <a:lnTo>
                    <a:pt x="58800" y="899359"/>
                  </a:lnTo>
                  <a:lnTo>
                    <a:pt x="79034" y="939085"/>
                  </a:lnTo>
                  <a:lnTo>
                    <a:pt x="101924" y="977134"/>
                  </a:lnTo>
                  <a:lnTo>
                    <a:pt x="127346" y="1013385"/>
                  </a:lnTo>
                  <a:lnTo>
                    <a:pt x="155178" y="1047715"/>
                  </a:lnTo>
                  <a:lnTo>
                    <a:pt x="185299" y="1080001"/>
                  </a:lnTo>
                  <a:lnTo>
                    <a:pt x="217585" y="1110122"/>
                  </a:lnTo>
                  <a:lnTo>
                    <a:pt x="251915" y="1137954"/>
                  </a:lnTo>
                  <a:lnTo>
                    <a:pt x="288166" y="1163376"/>
                  </a:lnTo>
                  <a:lnTo>
                    <a:pt x="326215" y="1186266"/>
                  </a:lnTo>
                  <a:lnTo>
                    <a:pt x="365941" y="1206500"/>
                  </a:lnTo>
                  <a:lnTo>
                    <a:pt x="407221" y="1223957"/>
                  </a:lnTo>
                  <a:lnTo>
                    <a:pt x="449932" y="1238515"/>
                  </a:lnTo>
                  <a:lnTo>
                    <a:pt x="493954" y="1250050"/>
                  </a:lnTo>
                  <a:lnTo>
                    <a:pt x="539162" y="1258441"/>
                  </a:lnTo>
                  <a:lnTo>
                    <a:pt x="585435" y="1263565"/>
                  </a:lnTo>
                  <a:lnTo>
                    <a:pt x="632650" y="1265301"/>
                  </a:lnTo>
                  <a:lnTo>
                    <a:pt x="679865" y="1263565"/>
                  </a:lnTo>
                  <a:lnTo>
                    <a:pt x="726138" y="1258441"/>
                  </a:lnTo>
                  <a:lnTo>
                    <a:pt x="771346" y="1250050"/>
                  </a:lnTo>
                  <a:lnTo>
                    <a:pt x="815368" y="1238515"/>
                  </a:lnTo>
                  <a:lnTo>
                    <a:pt x="858079" y="1223957"/>
                  </a:lnTo>
                  <a:lnTo>
                    <a:pt x="899359" y="1206500"/>
                  </a:lnTo>
                  <a:lnTo>
                    <a:pt x="939085" y="1186266"/>
                  </a:lnTo>
                  <a:lnTo>
                    <a:pt x="977134" y="1163376"/>
                  </a:lnTo>
                  <a:lnTo>
                    <a:pt x="1013385" y="1137954"/>
                  </a:lnTo>
                  <a:lnTo>
                    <a:pt x="1047715" y="1110122"/>
                  </a:lnTo>
                  <a:lnTo>
                    <a:pt x="1080001" y="1080001"/>
                  </a:lnTo>
                  <a:lnTo>
                    <a:pt x="1110122" y="1047715"/>
                  </a:lnTo>
                  <a:lnTo>
                    <a:pt x="1137954" y="1013385"/>
                  </a:lnTo>
                  <a:lnTo>
                    <a:pt x="1163376" y="977134"/>
                  </a:lnTo>
                  <a:lnTo>
                    <a:pt x="1186266" y="939085"/>
                  </a:lnTo>
                  <a:lnTo>
                    <a:pt x="1206500" y="899359"/>
                  </a:lnTo>
                  <a:lnTo>
                    <a:pt x="1223957" y="858079"/>
                  </a:lnTo>
                  <a:lnTo>
                    <a:pt x="1238515" y="815368"/>
                  </a:lnTo>
                  <a:lnTo>
                    <a:pt x="1250050" y="771346"/>
                  </a:lnTo>
                  <a:lnTo>
                    <a:pt x="1258441" y="726138"/>
                  </a:lnTo>
                  <a:lnTo>
                    <a:pt x="1263565" y="679865"/>
                  </a:lnTo>
                  <a:lnTo>
                    <a:pt x="1265301" y="632650"/>
                  </a:lnTo>
                  <a:lnTo>
                    <a:pt x="1263565" y="585435"/>
                  </a:lnTo>
                  <a:lnTo>
                    <a:pt x="1258441" y="539162"/>
                  </a:lnTo>
                  <a:lnTo>
                    <a:pt x="1250050" y="493954"/>
                  </a:lnTo>
                  <a:lnTo>
                    <a:pt x="1238515" y="449932"/>
                  </a:lnTo>
                  <a:lnTo>
                    <a:pt x="1223957" y="407221"/>
                  </a:lnTo>
                  <a:lnTo>
                    <a:pt x="1206500" y="365941"/>
                  </a:lnTo>
                  <a:lnTo>
                    <a:pt x="1186266" y="326215"/>
                  </a:lnTo>
                  <a:lnTo>
                    <a:pt x="1163376" y="288166"/>
                  </a:lnTo>
                  <a:lnTo>
                    <a:pt x="1137954" y="251915"/>
                  </a:lnTo>
                  <a:lnTo>
                    <a:pt x="1110122" y="217585"/>
                  </a:lnTo>
                  <a:lnTo>
                    <a:pt x="1080001" y="185299"/>
                  </a:lnTo>
                  <a:lnTo>
                    <a:pt x="1047715" y="155178"/>
                  </a:lnTo>
                  <a:lnTo>
                    <a:pt x="1013385" y="127346"/>
                  </a:lnTo>
                  <a:lnTo>
                    <a:pt x="977134" y="101924"/>
                  </a:lnTo>
                  <a:lnTo>
                    <a:pt x="939085" y="79034"/>
                  </a:lnTo>
                  <a:lnTo>
                    <a:pt x="899359" y="58800"/>
                  </a:lnTo>
                  <a:lnTo>
                    <a:pt x="858079" y="41343"/>
                  </a:lnTo>
                  <a:lnTo>
                    <a:pt x="815368" y="26785"/>
                  </a:lnTo>
                  <a:lnTo>
                    <a:pt x="771346" y="15250"/>
                  </a:lnTo>
                  <a:lnTo>
                    <a:pt x="726138" y="6859"/>
                  </a:lnTo>
                  <a:lnTo>
                    <a:pt x="679865" y="1735"/>
                  </a:lnTo>
                  <a:lnTo>
                    <a:pt x="6326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15">
              <a:extLst>
                <a:ext uri="{FF2B5EF4-FFF2-40B4-BE49-F238E27FC236}">
                  <a16:creationId xmlns:a16="http://schemas.microsoft.com/office/drawing/2014/main" id="{D4CC4404-FAE7-2914-3E92-36CE6EC68B40}"/>
                </a:ext>
              </a:extLst>
            </p:cNvPr>
            <p:cNvSpPr/>
            <p:nvPr/>
          </p:nvSpPr>
          <p:spPr>
            <a:xfrm>
              <a:off x="555953" y="3131074"/>
              <a:ext cx="1265555" cy="1265555"/>
            </a:xfrm>
            <a:custGeom>
              <a:avLst/>
              <a:gdLst/>
              <a:ahLst/>
              <a:cxnLst/>
              <a:rect l="l" t="t" r="r" b="b"/>
              <a:pathLst>
                <a:path w="1265555" h="1265555">
                  <a:moveTo>
                    <a:pt x="632650" y="1265301"/>
                  </a:moveTo>
                  <a:lnTo>
                    <a:pt x="679865" y="1263565"/>
                  </a:lnTo>
                  <a:lnTo>
                    <a:pt x="726138" y="1258441"/>
                  </a:lnTo>
                  <a:lnTo>
                    <a:pt x="771346" y="1250050"/>
                  </a:lnTo>
                  <a:lnTo>
                    <a:pt x="815368" y="1238515"/>
                  </a:lnTo>
                  <a:lnTo>
                    <a:pt x="858079" y="1223957"/>
                  </a:lnTo>
                  <a:lnTo>
                    <a:pt x="899359" y="1206500"/>
                  </a:lnTo>
                  <a:lnTo>
                    <a:pt x="939085" y="1186266"/>
                  </a:lnTo>
                  <a:lnTo>
                    <a:pt x="977134" y="1163376"/>
                  </a:lnTo>
                  <a:lnTo>
                    <a:pt x="1013385" y="1137954"/>
                  </a:lnTo>
                  <a:lnTo>
                    <a:pt x="1047715" y="1110122"/>
                  </a:lnTo>
                  <a:lnTo>
                    <a:pt x="1080001" y="1080001"/>
                  </a:lnTo>
                  <a:lnTo>
                    <a:pt x="1110122" y="1047715"/>
                  </a:lnTo>
                  <a:lnTo>
                    <a:pt x="1137954" y="1013385"/>
                  </a:lnTo>
                  <a:lnTo>
                    <a:pt x="1163376" y="977134"/>
                  </a:lnTo>
                  <a:lnTo>
                    <a:pt x="1186266" y="939085"/>
                  </a:lnTo>
                  <a:lnTo>
                    <a:pt x="1206500" y="899359"/>
                  </a:lnTo>
                  <a:lnTo>
                    <a:pt x="1223957" y="858079"/>
                  </a:lnTo>
                  <a:lnTo>
                    <a:pt x="1238515" y="815368"/>
                  </a:lnTo>
                  <a:lnTo>
                    <a:pt x="1250050" y="771346"/>
                  </a:lnTo>
                  <a:lnTo>
                    <a:pt x="1258441" y="726138"/>
                  </a:lnTo>
                  <a:lnTo>
                    <a:pt x="1263565" y="679865"/>
                  </a:lnTo>
                  <a:lnTo>
                    <a:pt x="1265301" y="632650"/>
                  </a:lnTo>
                  <a:lnTo>
                    <a:pt x="1263565" y="585435"/>
                  </a:lnTo>
                  <a:lnTo>
                    <a:pt x="1258441" y="539162"/>
                  </a:lnTo>
                  <a:lnTo>
                    <a:pt x="1250050" y="493954"/>
                  </a:lnTo>
                  <a:lnTo>
                    <a:pt x="1238515" y="449932"/>
                  </a:lnTo>
                  <a:lnTo>
                    <a:pt x="1223957" y="407221"/>
                  </a:lnTo>
                  <a:lnTo>
                    <a:pt x="1206500" y="365941"/>
                  </a:lnTo>
                  <a:lnTo>
                    <a:pt x="1186266" y="326215"/>
                  </a:lnTo>
                  <a:lnTo>
                    <a:pt x="1163376" y="288166"/>
                  </a:lnTo>
                  <a:lnTo>
                    <a:pt x="1137954" y="251915"/>
                  </a:lnTo>
                  <a:lnTo>
                    <a:pt x="1110122" y="217585"/>
                  </a:lnTo>
                  <a:lnTo>
                    <a:pt x="1080001" y="185299"/>
                  </a:lnTo>
                  <a:lnTo>
                    <a:pt x="1047715" y="155178"/>
                  </a:lnTo>
                  <a:lnTo>
                    <a:pt x="1013385" y="127346"/>
                  </a:lnTo>
                  <a:lnTo>
                    <a:pt x="977134" y="101924"/>
                  </a:lnTo>
                  <a:lnTo>
                    <a:pt x="939085" y="79034"/>
                  </a:lnTo>
                  <a:lnTo>
                    <a:pt x="899359" y="58800"/>
                  </a:lnTo>
                  <a:lnTo>
                    <a:pt x="858079" y="41343"/>
                  </a:lnTo>
                  <a:lnTo>
                    <a:pt x="815368" y="26785"/>
                  </a:lnTo>
                  <a:lnTo>
                    <a:pt x="771346" y="15250"/>
                  </a:lnTo>
                  <a:lnTo>
                    <a:pt x="726138" y="6859"/>
                  </a:lnTo>
                  <a:lnTo>
                    <a:pt x="679865" y="1735"/>
                  </a:lnTo>
                  <a:lnTo>
                    <a:pt x="632650" y="0"/>
                  </a:lnTo>
                  <a:lnTo>
                    <a:pt x="585435" y="1735"/>
                  </a:lnTo>
                  <a:lnTo>
                    <a:pt x="539162" y="6859"/>
                  </a:lnTo>
                  <a:lnTo>
                    <a:pt x="493954" y="15250"/>
                  </a:lnTo>
                  <a:lnTo>
                    <a:pt x="449932" y="26785"/>
                  </a:lnTo>
                  <a:lnTo>
                    <a:pt x="407221" y="41343"/>
                  </a:lnTo>
                  <a:lnTo>
                    <a:pt x="365941" y="58800"/>
                  </a:lnTo>
                  <a:lnTo>
                    <a:pt x="326215" y="79034"/>
                  </a:lnTo>
                  <a:lnTo>
                    <a:pt x="288166" y="101924"/>
                  </a:lnTo>
                  <a:lnTo>
                    <a:pt x="251915" y="127346"/>
                  </a:lnTo>
                  <a:lnTo>
                    <a:pt x="217585" y="155178"/>
                  </a:lnTo>
                  <a:lnTo>
                    <a:pt x="185299" y="185299"/>
                  </a:lnTo>
                  <a:lnTo>
                    <a:pt x="155178" y="217585"/>
                  </a:lnTo>
                  <a:lnTo>
                    <a:pt x="127346" y="251915"/>
                  </a:lnTo>
                  <a:lnTo>
                    <a:pt x="101924" y="288166"/>
                  </a:lnTo>
                  <a:lnTo>
                    <a:pt x="79034" y="326215"/>
                  </a:lnTo>
                  <a:lnTo>
                    <a:pt x="58800" y="365941"/>
                  </a:lnTo>
                  <a:lnTo>
                    <a:pt x="41343" y="407221"/>
                  </a:lnTo>
                  <a:lnTo>
                    <a:pt x="26785" y="449932"/>
                  </a:lnTo>
                  <a:lnTo>
                    <a:pt x="15250" y="493954"/>
                  </a:lnTo>
                  <a:lnTo>
                    <a:pt x="6859" y="539162"/>
                  </a:lnTo>
                  <a:lnTo>
                    <a:pt x="1735" y="585435"/>
                  </a:lnTo>
                  <a:lnTo>
                    <a:pt x="0" y="632650"/>
                  </a:lnTo>
                  <a:lnTo>
                    <a:pt x="1735" y="679865"/>
                  </a:lnTo>
                  <a:lnTo>
                    <a:pt x="6859" y="726138"/>
                  </a:lnTo>
                  <a:lnTo>
                    <a:pt x="15250" y="771346"/>
                  </a:lnTo>
                  <a:lnTo>
                    <a:pt x="26785" y="815368"/>
                  </a:lnTo>
                  <a:lnTo>
                    <a:pt x="41343" y="858079"/>
                  </a:lnTo>
                  <a:lnTo>
                    <a:pt x="58800" y="899359"/>
                  </a:lnTo>
                  <a:lnTo>
                    <a:pt x="79034" y="939085"/>
                  </a:lnTo>
                  <a:lnTo>
                    <a:pt x="101924" y="977134"/>
                  </a:lnTo>
                  <a:lnTo>
                    <a:pt x="127346" y="1013385"/>
                  </a:lnTo>
                  <a:lnTo>
                    <a:pt x="155178" y="1047715"/>
                  </a:lnTo>
                  <a:lnTo>
                    <a:pt x="185299" y="1080001"/>
                  </a:lnTo>
                  <a:lnTo>
                    <a:pt x="217585" y="1110122"/>
                  </a:lnTo>
                  <a:lnTo>
                    <a:pt x="251915" y="1137954"/>
                  </a:lnTo>
                  <a:lnTo>
                    <a:pt x="288166" y="1163376"/>
                  </a:lnTo>
                  <a:lnTo>
                    <a:pt x="326215" y="1186266"/>
                  </a:lnTo>
                  <a:lnTo>
                    <a:pt x="365941" y="1206500"/>
                  </a:lnTo>
                  <a:lnTo>
                    <a:pt x="407221" y="1223957"/>
                  </a:lnTo>
                  <a:lnTo>
                    <a:pt x="449932" y="1238515"/>
                  </a:lnTo>
                  <a:lnTo>
                    <a:pt x="493954" y="1250050"/>
                  </a:lnTo>
                  <a:lnTo>
                    <a:pt x="539162" y="1258441"/>
                  </a:lnTo>
                  <a:lnTo>
                    <a:pt x="585435" y="1263565"/>
                  </a:lnTo>
                  <a:lnTo>
                    <a:pt x="632650" y="1265301"/>
                  </a:lnTo>
                  <a:close/>
                </a:path>
              </a:pathLst>
            </a:custGeom>
            <a:ln w="76200">
              <a:solidFill>
                <a:schemeClr val="accent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Rounded Rectangle 22">
              <a:extLst>
                <a:ext uri="{FF2B5EF4-FFF2-40B4-BE49-F238E27FC236}">
                  <a16:creationId xmlns:a16="http://schemas.microsoft.com/office/drawing/2014/main" id="{9B9B42E9-B274-B6CE-0B1D-930B773A8208}"/>
                </a:ext>
              </a:extLst>
            </p:cNvPr>
            <p:cNvSpPr/>
            <p:nvPr/>
          </p:nvSpPr>
          <p:spPr>
            <a:xfrm>
              <a:off x="2253345" y="4310683"/>
              <a:ext cx="8840436" cy="72009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bject 14">
              <a:extLst>
                <a:ext uri="{FF2B5EF4-FFF2-40B4-BE49-F238E27FC236}">
                  <a16:creationId xmlns:a16="http://schemas.microsoft.com/office/drawing/2014/main" id="{94A5FB03-4C14-D761-5960-19F7AA2F26F1}"/>
                </a:ext>
              </a:extLst>
            </p:cNvPr>
            <p:cNvSpPr/>
            <p:nvPr/>
          </p:nvSpPr>
          <p:spPr>
            <a:xfrm>
              <a:off x="10371873" y="4029193"/>
              <a:ext cx="1265555" cy="1265555"/>
            </a:xfrm>
            <a:custGeom>
              <a:avLst/>
              <a:gdLst/>
              <a:ahLst/>
              <a:cxnLst/>
              <a:rect l="l" t="t" r="r" b="b"/>
              <a:pathLst>
                <a:path w="1265555" h="1265555">
                  <a:moveTo>
                    <a:pt x="632650" y="0"/>
                  </a:moveTo>
                  <a:lnTo>
                    <a:pt x="585435" y="1735"/>
                  </a:lnTo>
                  <a:lnTo>
                    <a:pt x="539162" y="6859"/>
                  </a:lnTo>
                  <a:lnTo>
                    <a:pt x="493954" y="15250"/>
                  </a:lnTo>
                  <a:lnTo>
                    <a:pt x="449932" y="26785"/>
                  </a:lnTo>
                  <a:lnTo>
                    <a:pt x="407221" y="41343"/>
                  </a:lnTo>
                  <a:lnTo>
                    <a:pt x="365941" y="58800"/>
                  </a:lnTo>
                  <a:lnTo>
                    <a:pt x="326215" y="79034"/>
                  </a:lnTo>
                  <a:lnTo>
                    <a:pt x="288166" y="101924"/>
                  </a:lnTo>
                  <a:lnTo>
                    <a:pt x="251915" y="127346"/>
                  </a:lnTo>
                  <a:lnTo>
                    <a:pt x="217585" y="155178"/>
                  </a:lnTo>
                  <a:lnTo>
                    <a:pt x="185299" y="185299"/>
                  </a:lnTo>
                  <a:lnTo>
                    <a:pt x="155178" y="217585"/>
                  </a:lnTo>
                  <a:lnTo>
                    <a:pt x="127346" y="251915"/>
                  </a:lnTo>
                  <a:lnTo>
                    <a:pt x="101924" y="288166"/>
                  </a:lnTo>
                  <a:lnTo>
                    <a:pt x="79034" y="326215"/>
                  </a:lnTo>
                  <a:lnTo>
                    <a:pt x="58800" y="365941"/>
                  </a:lnTo>
                  <a:lnTo>
                    <a:pt x="41343" y="407221"/>
                  </a:lnTo>
                  <a:lnTo>
                    <a:pt x="26785" y="449932"/>
                  </a:lnTo>
                  <a:lnTo>
                    <a:pt x="15250" y="493954"/>
                  </a:lnTo>
                  <a:lnTo>
                    <a:pt x="6859" y="539162"/>
                  </a:lnTo>
                  <a:lnTo>
                    <a:pt x="1735" y="585435"/>
                  </a:lnTo>
                  <a:lnTo>
                    <a:pt x="0" y="632650"/>
                  </a:lnTo>
                  <a:lnTo>
                    <a:pt x="1735" y="679865"/>
                  </a:lnTo>
                  <a:lnTo>
                    <a:pt x="6859" y="726138"/>
                  </a:lnTo>
                  <a:lnTo>
                    <a:pt x="15250" y="771346"/>
                  </a:lnTo>
                  <a:lnTo>
                    <a:pt x="26785" y="815368"/>
                  </a:lnTo>
                  <a:lnTo>
                    <a:pt x="41343" y="858079"/>
                  </a:lnTo>
                  <a:lnTo>
                    <a:pt x="58800" y="899359"/>
                  </a:lnTo>
                  <a:lnTo>
                    <a:pt x="79034" y="939085"/>
                  </a:lnTo>
                  <a:lnTo>
                    <a:pt x="101924" y="977134"/>
                  </a:lnTo>
                  <a:lnTo>
                    <a:pt x="127346" y="1013385"/>
                  </a:lnTo>
                  <a:lnTo>
                    <a:pt x="155178" y="1047715"/>
                  </a:lnTo>
                  <a:lnTo>
                    <a:pt x="185299" y="1080001"/>
                  </a:lnTo>
                  <a:lnTo>
                    <a:pt x="217585" y="1110122"/>
                  </a:lnTo>
                  <a:lnTo>
                    <a:pt x="251915" y="1137954"/>
                  </a:lnTo>
                  <a:lnTo>
                    <a:pt x="288166" y="1163376"/>
                  </a:lnTo>
                  <a:lnTo>
                    <a:pt x="326215" y="1186266"/>
                  </a:lnTo>
                  <a:lnTo>
                    <a:pt x="365941" y="1206500"/>
                  </a:lnTo>
                  <a:lnTo>
                    <a:pt x="407221" y="1223957"/>
                  </a:lnTo>
                  <a:lnTo>
                    <a:pt x="449932" y="1238515"/>
                  </a:lnTo>
                  <a:lnTo>
                    <a:pt x="493954" y="1250050"/>
                  </a:lnTo>
                  <a:lnTo>
                    <a:pt x="539162" y="1258441"/>
                  </a:lnTo>
                  <a:lnTo>
                    <a:pt x="585435" y="1263565"/>
                  </a:lnTo>
                  <a:lnTo>
                    <a:pt x="632650" y="1265301"/>
                  </a:lnTo>
                  <a:lnTo>
                    <a:pt x="679865" y="1263565"/>
                  </a:lnTo>
                  <a:lnTo>
                    <a:pt x="726138" y="1258441"/>
                  </a:lnTo>
                  <a:lnTo>
                    <a:pt x="771346" y="1250050"/>
                  </a:lnTo>
                  <a:lnTo>
                    <a:pt x="815368" y="1238515"/>
                  </a:lnTo>
                  <a:lnTo>
                    <a:pt x="858079" y="1223957"/>
                  </a:lnTo>
                  <a:lnTo>
                    <a:pt x="899359" y="1206500"/>
                  </a:lnTo>
                  <a:lnTo>
                    <a:pt x="939085" y="1186266"/>
                  </a:lnTo>
                  <a:lnTo>
                    <a:pt x="977134" y="1163376"/>
                  </a:lnTo>
                  <a:lnTo>
                    <a:pt x="1013385" y="1137954"/>
                  </a:lnTo>
                  <a:lnTo>
                    <a:pt x="1047715" y="1110122"/>
                  </a:lnTo>
                  <a:lnTo>
                    <a:pt x="1080001" y="1080001"/>
                  </a:lnTo>
                  <a:lnTo>
                    <a:pt x="1110122" y="1047715"/>
                  </a:lnTo>
                  <a:lnTo>
                    <a:pt x="1137954" y="1013385"/>
                  </a:lnTo>
                  <a:lnTo>
                    <a:pt x="1163376" y="977134"/>
                  </a:lnTo>
                  <a:lnTo>
                    <a:pt x="1186266" y="939085"/>
                  </a:lnTo>
                  <a:lnTo>
                    <a:pt x="1206500" y="899359"/>
                  </a:lnTo>
                  <a:lnTo>
                    <a:pt x="1223957" y="858079"/>
                  </a:lnTo>
                  <a:lnTo>
                    <a:pt x="1238515" y="815368"/>
                  </a:lnTo>
                  <a:lnTo>
                    <a:pt x="1250050" y="771346"/>
                  </a:lnTo>
                  <a:lnTo>
                    <a:pt x="1258441" y="726138"/>
                  </a:lnTo>
                  <a:lnTo>
                    <a:pt x="1263565" y="679865"/>
                  </a:lnTo>
                  <a:lnTo>
                    <a:pt x="1265301" y="632650"/>
                  </a:lnTo>
                  <a:lnTo>
                    <a:pt x="1263565" y="585435"/>
                  </a:lnTo>
                  <a:lnTo>
                    <a:pt x="1258441" y="539162"/>
                  </a:lnTo>
                  <a:lnTo>
                    <a:pt x="1250050" y="493954"/>
                  </a:lnTo>
                  <a:lnTo>
                    <a:pt x="1238515" y="449932"/>
                  </a:lnTo>
                  <a:lnTo>
                    <a:pt x="1223957" y="407221"/>
                  </a:lnTo>
                  <a:lnTo>
                    <a:pt x="1206500" y="365941"/>
                  </a:lnTo>
                  <a:lnTo>
                    <a:pt x="1186266" y="326215"/>
                  </a:lnTo>
                  <a:lnTo>
                    <a:pt x="1163376" y="288166"/>
                  </a:lnTo>
                  <a:lnTo>
                    <a:pt x="1137954" y="251915"/>
                  </a:lnTo>
                  <a:lnTo>
                    <a:pt x="1110122" y="217585"/>
                  </a:lnTo>
                  <a:lnTo>
                    <a:pt x="1080001" y="185299"/>
                  </a:lnTo>
                  <a:lnTo>
                    <a:pt x="1047715" y="155178"/>
                  </a:lnTo>
                  <a:lnTo>
                    <a:pt x="1013385" y="127346"/>
                  </a:lnTo>
                  <a:lnTo>
                    <a:pt x="977134" y="101924"/>
                  </a:lnTo>
                  <a:lnTo>
                    <a:pt x="939085" y="79034"/>
                  </a:lnTo>
                  <a:lnTo>
                    <a:pt x="899359" y="58800"/>
                  </a:lnTo>
                  <a:lnTo>
                    <a:pt x="858079" y="41343"/>
                  </a:lnTo>
                  <a:lnTo>
                    <a:pt x="815368" y="26785"/>
                  </a:lnTo>
                  <a:lnTo>
                    <a:pt x="771346" y="15250"/>
                  </a:lnTo>
                  <a:lnTo>
                    <a:pt x="726138" y="6859"/>
                  </a:lnTo>
                  <a:lnTo>
                    <a:pt x="679865" y="1735"/>
                  </a:lnTo>
                  <a:lnTo>
                    <a:pt x="6326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15">
              <a:extLst>
                <a:ext uri="{FF2B5EF4-FFF2-40B4-BE49-F238E27FC236}">
                  <a16:creationId xmlns:a16="http://schemas.microsoft.com/office/drawing/2014/main" id="{D38BB84B-D22D-44A1-7991-A3D30705F40D}"/>
                </a:ext>
              </a:extLst>
            </p:cNvPr>
            <p:cNvSpPr/>
            <p:nvPr/>
          </p:nvSpPr>
          <p:spPr>
            <a:xfrm>
              <a:off x="10371873" y="4029193"/>
              <a:ext cx="1265555" cy="1265555"/>
            </a:xfrm>
            <a:custGeom>
              <a:avLst/>
              <a:gdLst/>
              <a:ahLst/>
              <a:cxnLst/>
              <a:rect l="l" t="t" r="r" b="b"/>
              <a:pathLst>
                <a:path w="1265555" h="1265555">
                  <a:moveTo>
                    <a:pt x="632650" y="1265301"/>
                  </a:moveTo>
                  <a:lnTo>
                    <a:pt x="679865" y="1263565"/>
                  </a:lnTo>
                  <a:lnTo>
                    <a:pt x="726138" y="1258441"/>
                  </a:lnTo>
                  <a:lnTo>
                    <a:pt x="771346" y="1250050"/>
                  </a:lnTo>
                  <a:lnTo>
                    <a:pt x="815368" y="1238515"/>
                  </a:lnTo>
                  <a:lnTo>
                    <a:pt x="858079" y="1223957"/>
                  </a:lnTo>
                  <a:lnTo>
                    <a:pt x="899359" y="1206500"/>
                  </a:lnTo>
                  <a:lnTo>
                    <a:pt x="939085" y="1186266"/>
                  </a:lnTo>
                  <a:lnTo>
                    <a:pt x="977134" y="1163376"/>
                  </a:lnTo>
                  <a:lnTo>
                    <a:pt x="1013385" y="1137954"/>
                  </a:lnTo>
                  <a:lnTo>
                    <a:pt x="1047715" y="1110122"/>
                  </a:lnTo>
                  <a:lnTo>
                    <a:pt x="1080001" y="1080001"/>
                  </a:lnTo>
                  <a:lnTo>
                    <a:pt x="1110122" y="1047715"/>
                  </a:lnTo>
                  <a:lnTo>
                    <a:pt x="1137954" y="1013385"/>
                  </a:lnTo>
                  <a:lnTo>
                    <a:pt x="1163376" y="977134"/>
                  </a:lnTo>
                  <a:lnTo>
                    <a:pt x="1186266" y="939085"/>
                  </a:lnTo>
                  <a:lnTo>
                    <a:pt x="1206500" y="899359"/>
                  </a:lnTo>
                  <a:lnTo>
                    <a:pt x="1223957" y="858079"/>
                  </a:lnTo>
                  <a:lnTo>
                    <a:pt x="1238515" y="815368"/>
                  </a:lnTo>
                  <a:lnTo>
                    <a:pt x="1250050" y="771346"/>
                  </a:lnTo>
                  <a:lnTo>
                    <a:pt x="1258441" y="726138"/>
                  </a:lnTo>
                  <a:lnTo>
                    <a:pt x="1263565" y="679865"/>
                  </a:lnTo>
                  <a:lnTo>
                    <a:pt x="1265301" y="632650"/>
                  </a:lnTo>
                  <a:lnTo>
                    <a:pt x="1263565" y="585435"/>
                  </a:lnTo>
                  <a:lnTo>
                    <a:pt x="1258441" y="539162"/>
                  </a:lnTo>
                  <a:lnTo>
                    <a:pt x="1250050" y="493954"/>
                  </a:lnTo>
                  <a:lnTo>
                    <a:pt x="1238515" y="449932"/>
                  </a:lnTo>
                  <a:lnTo>
                    <a:pt x="1223957" y="407221"/>
                  </a:lnTo>
                  <a:lnTo>
                    <a:pt x="1206500" y="365941"/>
                  </a:lnTo>
                  <a:lnTo>
                    <a:pt x="1186266" y="326215"/>
                  </a:lnTo>
                  <a:lnTo>
                    <a:pt x="1163376" y="288166"/>
                  </a:lnTo>
                  <a:lnTo>
                    <a:pt x="1137954" y="251915"/>
                  </a:lnTo>
                  <a:lnTo>
                    <a:pt x="1110122" y="217585"/>
                  </a:lnTo>
                  <a:lnTo>
                    <a:pt x="1080001" y="185299"/>
                  </a:lnTo>
                  <a:lnTo>
                    <a:pt x="1047715" y="155178"/>
                  </a:lnTo>
                  <a:lnTo>
                    <a:pt x="1013385" y="127346"/>
                  </a:lnTo>
                  <a:lnTo>
                    <a:pt x="977134" y="101924"/>
                  </a:lnTo>
                  <a:lnTo>
                    <a:pt x="939085" y="79034"/>
                  </a:lnTo>
                  <a:lnTo>
                    <a:pt x="899359" y="58800"/>
                  </a:lnTo>
                  <a:lnTo>
                    <a:pt x="858079" y="41343"/>
                  </a:lnTo>
                  <a:lnTo>
                    <a:pt x="815368" y="26785"/>
                  </a:lnTo>
                  <a:lnTo>
                    <a:pt x="771346" y="15250"/>
                  </a:lnTo>
                  <a:lnTo>
                    <a:pt x="726138" y="6859"/>
                  </a:lnTo>
                  <a:lnTo>
                    <a:pt x="679865" y="1735"/>
                  </a:lnTo>
                  <a:lnTo>
                    <a:pt x="632650" y="0"/>
                  </a:lnTo>
                  <a:lnTo>
                    <a:pt x="585435" y="1735"/>
                  </a:lnTo>
                  <a:lnTo>
                    <a:pt x="539162" y="6859"/>
                  </a:lnTo>
                  <a:lnTo>
                    <a:pt x="493954" y="15250"/>
                  </a:lnTo>
                  <a:lnTo>
                    <a:pt x="449932" y="26785"/>
                  </a:lnTo>
                  <a:lnTo>
                    <a:pt x="407221" y="41343"/>
                  </a:lnTo>
                  <a:lnTo>
                    <a:pt x="365941" y="58800"/>
                  </a:lnTo>
                  <a:lnTo>
                    <a:pt x="326215" y="79034"/>
                  </a:lnTo>
                  <a:lnTo>
                    <a:pt x="288166" y="101924"/>
                  </a:lnTo>
                  <a:lnTo>
                    <a:pt x="251915" y="127346"/>
                  </a:lnTo>
                  <a:lnTo>
                    <a:pt x="217585" y="155178"/>
                  </a:lnTo>
                  <a:lnTo>
                    <a:pt x="185299" y="185299"/>
                  </a:lnTo>
                  <a:lnTo>
                    <a:pt x="155178" y="217585"/>
                  </a:lnTo>
                  <a:lnTo>
                    <a:pt x="127346" y="251915"/>
                  </a:lnTo>
                  <a:lnTo>
                    <a:pt x="101924" y="288166"/>
                  </a:lnTo>
                  <a:lnTo>
                    <a:pt x="79034" y="326215"/>
                  </a:lnTo>
                  <a:lnTo>
                    <a:pt x="58800" y="365941"/>
                  </a:lnTo>
                  <a:lnTo>
                    <a:pt x="41343" y="407221"/>
                  </a:lnTo>
                  <a:lnTo>
                    <a:pt x="26785" y="449932"/>
                  </a:lnTo>
                  <a:lnTo>
                    <a:pt x="15250" y="493954"/>
                  </a:lnTo>
                  <a:lnTo>
                    <a:pt x="6859" y="539162"/>
                  </a:lnTo>
                  <a:lnTo>
                    <a:pt x="1735" y="585435"/>
                  </a:lnTo>
                  <a:lnTo>
                    <a:pt x="0" y="632650"/>
                  </a:lnTo>
                  <a:lnTo>
                    <a:pt x="1735" y="679865"/>
                  </a:lnTo>
                  <a:lnTo>
                    <a:pt x="6859" y="726138"/>
                  </a:lnTo>
                  <a:lnTo>
                    <a:pt x="15250" y="771346"/>
                  </a:lnTo>
                  <a:lnTo>
                    <a:pt x="26785" y="815368"/>
                  </a:lnTo>
                  <a:lnTo>
                    <a:pt x="41343" y="858079"/>
                  </a:lnTo>
                  <a:lnTo>
                    <a:pt x="58800" y="899359"/>
                  </a:lnTo>
                  <a:lnTo>
                    <a:pt x="79034" y="939085"/>
                  </a:lnTo>
                  <a:lnTo>
                    <a:pt x="101924" y="977134"/>
                  </a:lnTo>
                  <a:lnTo>
                    <a:pt x="127346" y="1013385"/>
                  </a:lnTo>
                  <a:lnTo>
                    <a:pt x="155178" y="1047715"/>
                  </a:lnTo>
                  <a:lnTo>
                    <a:pt x="185299" y="1080001"/>
                  </a:lnTo>
                  <a:lnTo>
                    <a:pt x="217585" y="1110122"/>
                  </a:lnTo>
                  <a:lnTo>
                    <a:pt x="251915" y="1137954"/>
                  </a:lnTo>
                  <a:lnTo>
                    <a:pt x="288166" y="1163376"/>
                  </a:lnTo>
                  <a:lnTo>
                    <a:pt x="326215" y="1186266"/>
                  </a:lnTo>
                  <a:lnTo>
                    <a:pt x="365941" y="1206500"/>
                  </a:lnTo>
                  <a:lnTo>
                    <a:pt x="407221" y="1223957"/>
                  </a:lnTo>
                  <a:lnTo>
                    <a:pt x="449932" y="1238515"/>
                  </a:lnTo>
                  <a:lnTo>
                    <a:pt x="493954" y="1250050"/>
                  </a:lnTo>
                  <a:lnTo>
                    <a:pt x="539162" y="1258441"/>
                  </a:lnTo>
                  <a:lnTo>
                    <a:pt x="585435" y="1263565"/>
                  </a:lnTo>
                  <a:lnTo>
                    <a:pt x="632650" y="1265301"/>
                  </a:lnTo>
                  <a:close/>
                </a:path>
              </a:pathLst>
            </a:custGeom>
            <a:ln w="76200">
              <a:solidFill>
                <a:schemeClr val="accent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Content Placeholder 2">
              <a:extLst>
                <a:ext uri="{FF2B5EF4-FFF2-40B4-BE49-F238E27FC236}">
                  <a16:creationId xmlns:a16="http://schemas.microsoft.com/office/drawing/2014/main" id="{6EA1A99E-0CFF-8D7A-C286-66BDD1F048AD}"/>
                </a:ext>
              </a:extLst>
            </p:cNvPr>
            <p:cNvSpPr txBox="1">
              <a:spLocks/>
            </p:cNvSpPr>
            <p:nvPr/>
          </p:nvSpPr>
          <p:spPr>
            <a:xfrm>
              <a:off x="2259955" y="4315760"/>
              <a:ext cx="7932876" cy="648000"/>
            </a:xfrm>
            <a:prstGeom prst="rect">
              <a:avLst/>
            </a:prstGeom>
          </p:spPr>
          <p:txBody>
            <a:bodyPr vert="horz" lIns="0" tIns="0" rIns="0" bIns="0" rtlCol="0" anchor="ctr">
              <a:normAutofit fontScale="92500"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1" kern="1200" cap="all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0" indent="-2700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2"/>
                </a:buClr>
                <a:buSzPct val="150000"/>
                <a:buFont typeface="Courier New" panose="02070309020205020404" pitchFamily="49" charset="0"/>
                <a:buChar char="o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0" indent="-2700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3"/>
                </a:buClr>
                <a:buSzPct val="150000"/>
                <a:buFont typeface="Courier New" panose="02070309020205020404" pitchFamily="49" charset="0"/>
                <a:buChar char="o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0" indent="-2700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4"/>
                </a:buClr>
                <a:buSzPct val="150000"/>
                <a:buFont typeface="Courier New" panose="02070309020205020404" pitchFamily="49" charset="0"/>
                <a:buChar char="o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342900" indent="-3429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Clr>
                  <a:schemeClr val="accent1"/>
                </a:buClr>
                <a:buSzPct val="150000"/>
                <a:buFont typeface="Courier New" panose="02070309020205020404" pitchFamily="49" charset="0"/>
                <a:buChar char="o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IE" sz="2600" dirty="0">
                  <a:solidFill>
                    <a:schemeClr val="accent3"/>
                  </a:solidFill>
                </a:rPr>
                <a:t>Electrification</a:t>
              </a:r>
              <a:r>
                <a:rPr lang="en-IE" sz="1800" dirty="0">
                  <a:solidFill>
                    <a:schemeClr val="accent3"/>
                  </a:solidFill>
                </a:rPr>
                <a:t> is the key vector for decarbonisation</a:t>
              </a:r>
            </a:p>
          </p:txBody>
        </p:sp>
        <p:sp>
          <p:nvSpPr>
            <p:cNvPr id="69" name="object 6">
              <a:extLst>
                <a:ext uri="{FF2B5EF4-FFF2-40B4-BE49-F238E27FC236}">
                  <a16:creationId xmlns:a16="http://schemas.microsoft.com/office/drawing/2014/main" id="{D6980454-F193-CB27-FD2B-AEDF1D4D78A9}"/>
                </a:ext>
              </a:extLst>
            </p:cNvPr>
            <p:cNvSpPr/>
            <p:nvPr/>
          </p:nvSpPr>
          <p:spPr>
            <a:xfrm>
              <a:off x="0" y="5681270"/>
              <a:ext cx="1640205" cy="127000"/>
            </a:xfrm>
            <a:custGeom>
              <a:avLst/>
              <a:gdLst/>
              <a:ahLst/>
              <a:cxnLst/>
              <a:rect l="l" t="t" r="r" b="b"/>
              <a:pathLst>
                <a:path w="1640205" h="127000">
                  <a:moveTo>
                    <a:pt x="1639599" y="0"/>
                  </a:moveTo>
                  <a:lnTo>
                    <a:pt x="0" y="0"/>
                  </a:lnTo>
                  <a:lnTo>
                    <a:pt x="0" y="127000"/>
                  </a:lnTo>
                  <a:lnTo>
                    <a:pt x="1639599" y="127000"/>
                  </a:lnTo>
                  <a:lnTo>
                    <a:pt x="1639599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183756A-0EBA-9081-542D-884B5801F983}"/>
                </a:ext>
              </a:extLst>
            </p:cNvPr>
            <p:cNvGrpSpPr/>
            <p:nvPr/>
          </p:nvGrpSpPr>
          <p:grpSpPr>
            <a:xfrm>
              <a:off x="749503" y="3239561"/>
              <a:ext cx="910275" cy="1026449"/>
              <a:chOff x="8617494" y="4428902"/>
              <a:chExt cx="982663" cy="1108075"/>
            </a:xfrm>
            <a:solidFill>
              <a:schemeClr val="accent2"/>
            </a:solidFill>
          </p:grpSpPr>
          <p:sp>
            <p:nvSpPr>
              <p:cNvPr id="71" name="Freeform 8">
                <a:extLst>
                  <a:ext uri="{FF2B5EF4-FFF2-40B4-BE49-F238E27FC236}">
                    <a16:creationId xmlns:a16="http://schemas.microsoft.com/office/drawing/2014/main" id="{E0100F9F-C62F-4603-8FC8-AE9D90000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7494" y="4428902"/>
                <a:ext cx="982663" cy="1108075"/>
              </a:xfrm>
              <a:custGeom>
                <a:avLst/>
                <a:gdLst>
                  <a:gd name="T0" fmla="*/ 18 w 86"/>
                  <a:gd name="T1" fmla="*/ 29 h 97"/>
                  <a:gd name="T2" fmla="*/ 18 w 86"/>
                  <a:gd name="T3" fmla="*/ 29 h 97"/>
                  <a:gd name="T4" fmla="*/ 19 w 86"/>
                  <a:gd name="T5" fmla="*/ 29 h 97"/>
                  <a:gd name="T6" fmla="*/ 19 w 86"/>
                  <a:gd name="T7" fmla="*/ 28 h 97"/>
                  <a:gd name="T8" fmla="*/ 36 w 86"/>
                  <a:gd name="T9" fmla="*/ 23 h 97"/>
                  <a:gd name="T10" fmla="*/ 22 w 86"/>
                  <a:gd name="T11" fmla="*/ 30 h 97"/>
                  <a:gd name="T12" fmla="*/ 21 w 86"/>
                  <a:gd name="T13" fmla="*/ 31 h 97"/>
                  <a:gd name="T14" fmla="*/ 21 w 86"/>
                  <a:gd name="T15" fmla="*/ 30 h 97"/>
                  <a:gd name="T16" fmla="*/ 18 w 86"/>
                  <a:gd name="T17" fmla="*/ 30 h 97"/>
                  <a:gd name="T18" fmla="*/ 16 w 86"/>
                  <a:gd name="T19" fmla="*/ 31 h 97"/>
                  <a:gd name="T20" fmla="*/ 17 w 86"/>
                  <a:gd name="T21" fmla="*/ 34 h 97"/>
                  <a:gd name="T22" fmla="*/ 19 w 86"/>
                  <a:gd name="T23" fmla="*/ 35 h 97"/>
                  <a:gd name="T24" fmla="*/ 20 w 86"/>
                  <a:gd name="T25" fmla="*/ 32 h 97"/>
                  <a:gd name="T26" fmla="*/ 22 w 86"/>
                  <a:gd name="T27" fmla="*/ 32 h 97"/>
                  <a:gd name="T28" fmla="*/ 24 w 86"/>
                  <a:gd name="T29" fmla="*/ 34 h 97"/>
                  <a:gd name="T30" fmla="*/ 24 w 86"/>
                  <a:gd name="T31" fmla="*/ 35 h 97"/>
                  <a:gd name="T32" fmla="*/ 23 w 86"/>
                  <a:gd name="T33" fmla="*/ 37 h 97"/>
                  <a:gd name="T34" fmla="*/ 22 w 86"/>
                  <a:gd name="T35" fmla="*/ 38 h 97"/>
                  <a:gd name="T36" fmla="*/ 20 w 86"/>
                  <a:gd name="T37" fmla="*/ 41 h 97"/>
                  <a:gd name="T38" fmla="*/ 17 w 86"/>
                  <a:gd name="T39" fmla="*/ 48 h 97"/>
                  <a:gd name="T40" fmla="*/ 13 w 86"/>
                  <a:gd name="T41" fmla="*/ 46 h 97"/>
                  <a:gd name="T42" fmla="*/ 14 w 86"/>
                  <a:gd name="T43" fmla="*/ 52 h 97"/>
                  <a:gd name="T44" fmla="*/ 17 w 86"/>
                  <a:gd name="T45" fmla="*/ 54 h 97"/>
                  <a:gd name="T46" fmla="*/ 19 w 86"/>
                  <a:gd name="T47" fmla="*/ 58 h 97"/>
                  <a:gd name="T48" fmla="*/ 19 w 86"/>
                  <a:gd name="T49" fmla="*/ 59 h 97"/>
                  <a:gd name="T50" fmla="*/ 15 w 86"/>
                  <a:gd name="T51" fmla="*/ 55 h 97"/>
                  <a:gd name="T52" fmla="*/ 13 w 86"/>
                  <a:gd name="T53" fmla="*/ 53 h 97"/>
                  <a:gd name="T54" fmla="*/ 9 w 86"/>
                  <a:gd name="T55" fmla="*/ 48 h 97"/>
                  <a:gd name="T56" fmla="*/ 9 w 86"/>
                  <a:gd name="T57" fmla="*/ 48 h 97"/>
                  <a:gd name="T58" fmla="*/ 11 w 86"/>
                  <a:gd name="T59" fmla="*/ 68 h 97"/>
                  <a:gd name="T60" fmla="*/ 75 w 86"/>
                  <a:gd name="T61" fmla="*/ 54 h 97"/>
                  <a:gd name="T62" fmla="*/ 71 w 86"/>
                  <a:gd name="T63" fmla="*/ 50 h 97"/>
                  <a:gd name="T64" fmla="*/ 69 w 86"/>
                  <a:gd name="T65" fmla="*/ 48 h 97"/>
                  <a:gd name="T66" fmla="*/ 69 w 86"/>
                  <a:gd name="T67" fmla="*/ 51 h 97"/>
                  <a:gd name="T68" fmla="*/ 71 w 86"/>
                  <a:gd name="T69" fmla="*/ 52 h 97"/>
                  <a:gd name="T70" fmla="*/ 66 w 86"/>
                  <a:gd name="T71" fmla="*/ 57 h 97"/>
                  <a:gd name="T72" fmla="*/ 63 w 86"/>
                  <a:gd name="T73" fmla="*/ 48 h 97"/>
                  <a:gd name="T74" fmla="*/ 64 w 86"/>
                  <a:gd name="T75" fmla="*/ 44 h 97"/>
                  <a:gd name="T76" fmla="*/ 61 w 86"/>
                  <a:gd name="T77" fmla="*/ 42 h 97"/>
                  <a:gd name="T78" fmla="*/ 60 w 86"/>
                  <a:gd name="T79" fmla="*/ 41 h 97"/>
                  <a:gd name="T80" fmla="*/ 59 w 86"/>
                  <a:gd name="T81" fmla="*/ 42 h 97"/>
                  <a:gd name="T82" fmla="*/ 58 w 86"/>
                  <a:gd name="T83" fmla="*/ 38 h 97"/>
                  <a:gd name="T84" fmla="*/ 58 w 86"/>
                  <a:gd name="T85" fmla="*/ 40 h 97"/>
                  <a:gd name="T86" fmla="*/ 57 w 86"/>
                  <a:gd name="T87" fmla="*/ 40 h 97"/>
                  <a:gd name="T88" fmla="*/ 52 w 86"/>
                  <a:gd name="T89" fmla="*/ 39 h 97"/>
                  <a:gd name="T90" fmla="*/ 49 w 86"/>
                  <a:gd name="T91" fmla="*/ 38 h 97"/>
                  <a:gd name="T92" fmla="*/ 52 w 86"/>
                  <a:gd name="T93" fmla="*/ 36 h 97"/>
                  <a:gd name="T94" fmla="*/ 57 w 86"/>
                  <a:gd name="T95" fmla="*/ 34 h 97"/>
                  <a:gd name="T96" fmla="*/ 61 w 86"/>
                  <a:gd name="T97" fmla="*/ 34 h 97"/>
                  <a:gd name="T98" fmla="*/ 59 w 86"/>
                  <a:gd name="T99" fmla="*/ 34 h 97"/>
                  <a:gd name="T100" fmla="*/ 60 w 86"/>
                  <a:gd name="T101" fmla="*/ 31 h 97"/>
                  <a:gd name="T102" fmla="*/ 66 w 86"/>
                  <a:gd name="T103" fmla="*/ 31 h 97"/>
                  <a:gd name="T104" fmla="*/ 50 w 86"/>
                  <a:gd name="T105" fmla="*/ 20 h 97"/>
                  <a:gd name="T106" fmla="*/ 51 w 86"/>
                  <a:gd name="T107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6" h="97">
                    <a:moveTo>
                      <a:pt x="60" y="87"/>
                    </a:moveTo>
                    <a:cubicBezTo>
                      <a:pt x="40" y="97"/>
                      <a:pt x="17" y="90"/>
                      <a:pt x="8" y="71"/>
                    </a:cubicBezTo>
                    <a:cubicBezTo>
                      <a:pt x="0" y="55"/>
                      <a:pt x="4" y="38"/>
                      <a:pt x="16" y="2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7" y="29"/>
                      <a:pt x="17" y="30"/>
                      <a:pt x="1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9" y="30"/>
                      <a:pt x="18" y="30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8"/>
                    </a:cubicBezTo>
                    <a:cubicBezTo>
                      <a:pt x="18" y="28"/>
                      <a:pt x="18" y="28"/>
                      <a:pt x="19" y="28"/>
                    </a:cubicBezTo>
                    <a:cubicBezTo>
                      <a:pt x="19" y="28"/>
                      <a:pt x="19" y="28"/>
                      <a:pt x="20" y="28"/>
                    </a:cubicBezTo>
                    <a:cubicBezTo>
                      <a:pt x="26" y="15"/>
                      <a:pt x="35" y="21"/>
                      <a:pt x="35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27" y="22"/>
                      <a:pt x="26" y="24"/>
                      <a:pt x="26" y="24"/>
                    </a:cubicBezTo>
                    <a:cubicBezTo>
                      <a:pt x="32" y="21"/>
                      <a:pt x="36" y="23"/>
                      <a:pt x="36" y="23"/>
                    </a:cubicBezTo>
                    <a:cubicBezTo>
                      <a:pt x="37" y="28"/>
                      <a:pt x="33" y="29"/>
                      <a:pt x="28" y="30"/>
                    </a:cubicBezTo>
                    <a:cubicBezTo>
                      <a:pt x="28" y="30"/>
                      <a:pt x="29" y="30"/>
                      <a:pt x="29" y="31"/>
                    </a:cubicBezTo>
                    <a:cubicBezTo>
                      <a:pt x="28" y="31"/>
                      <a:pt x="28" y="31"/>
                      <a:pt x="27" y="31"/>
                    </a:cubicBezTo>
                    <a:cubicBezTo>
                      <a:pt x="27" y="30"/>
                      <a:pt x="27" y="30"/>
                      <a:pt x="26" y="30"/>
                    </a:cubicBezTo>
                    <a:cubicBezTo>
                      <a:pt x="25" y="30"/>
                      <a:pt x="23" y="30"/>
                      <a:pt x="22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30"/>
                      <a:pt x="23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2" y="31"/>
                      <a:pt x="21" y="31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1" y="30"/>
                    </a:cubicBezTo>
                    <a:cubicBezTo>
                      <a:pt x="20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6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7" y="32"/>
                    </a:cubicBezTo>
                    <a:cubicBezTo>
                      <a:pt x="16" y="32"/>
                      <a:pt x="17" y="32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4"/>
                      <a:pt x="18" y="34"/>
                      <a:pt x="18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9" y="33"/>
                      <a:pt x="19" y="33"/>
                      <a:pt x="19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1" y="31"/>
                      <a:pt x="21" y="31"/>
                      <a:pt x="22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3"/>
                      <a:pt x="24" y="33"/>
                      <a:pt x="25" y="33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4"/>
                      <a:pt x="25" y="34"/>
                      <a:pt x="24" y="34"/>
                    </a:cubicBezTo>
                    <a:cubicBezTo>
                      <a:pt x="24" y="34"/>
                      <a:pt x="24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6" y="34"/>
                      <a:pt x="25" y="34"/>
                      <a:pt x="26" y="34"/>
                    </a:cubicBezTo>
                    <a:cubicBezTo>
                      <a:pt x="25" y="34"/>
                      <a:pt x="25" y="34"/>
                      <a:pt x="25" y="35"/>
                    </a:cubicBezTo>
                    <a:cubicBezTo>
                      <a:pt x="25" y="35"/>
                      <a:pt x="25" y="35"/>
                      <a:pt x="24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2" y="36"/>
                      <a:pt x="22" y="36"/>
                      <a:pt x="21" y="37"/>
                    </a:cubicBezTo>
                    <a:cubicBezTo>
                      <a:pt x="22" y="37"/>
                      <a:pt x="22" y="37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23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9"/>
                    </a:cubicBezTo>
                    <a:cubicBezTo>
                      <a:pt x="22" y="39"/>
                      <a:pt x="20" y="40"/>
                      <a:pt x="20" y="40"/>
                    </a:cubicBezTo>
                    <a:cubicBezTo>
                      <a:pt x="20" y="40"/>
                      <a:pt x="20" y="40"/>
                      <a:pt x="20" y="41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0" y="41"/>
                      <a:pt x="20" y="41"/>
                      <a:pt x="20" y="40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19" y="43"/>
                      <a:pt x="18" y="44"/>
                      <a:pt x="18" y="45"/>
                    </a:cubicBezTo>
                    <a:cubicBezTo>
                      <a:pt x="18" y="47"/>
                      <a:pt x="18" y="47"/>
                      <a:pt x="18" y="48"/>
                    </a:cubicBezTo>
                    <a:cubicBezTo>
                      <a:pt x="18" y="48"/>
                      <a:pt x="18" y="48"/>
                      <a:pt x="17" y="48"/>
                    </a:cubicBezTo>
                    <a:cubicBezTo>
                      <a:pt x="17" y="47"/>
                      <a:pt x="17" y="47"/>
                      <a:pt x="17" y="46"/>
                    </a:cubicBezTo>
                    <a:cubicBezTo>
                      <a:pt x="17" y="46"/>
                      <a:pt x="17" y="46"/>
                      <a:pt x="17" y="45"/>
                    </a:cubicBezTo>
                    <a:cubicBezTo>
                      <a:pt x="16" y="45"/>
                      <a:pt x="16" y="45"/>
                      <a:pt x="16" y="4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4" y="45"/>
                      <a:pt x="14" y="45"/>
                      <a:pt x="13" y="46"/>
                    </a:cubicBezTo>
                    <a:cubicBezTo>
                      <a:pt x="12" y="47"/>
                      <a:pt x="13" y="46"/>
                      <a:pt x="13" y="48"/>
                    </a:cubicBezTo>
                    <a:cubicBezTo>
                      <a:pt x="13" y="49"/>
                      <a:pt x="13" y="49"/>
                      <a:pt x="12" y="49"/>
                    </a:cubicBezTo>
                    <a:cubicBezTo>
                      <a:pt x="13" y="50"/>
                      <a:pt x="13" y="50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4" y="52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1"/>
                      <a:pt x="15" y="53"/>
                      <a:pt x="15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4"/>
                      <a:pt x="16" y="54"/>
                      <a:pt x="17" y="54"/>
                    </a:cubicBezTo>
                    <a:cubicBezTo>
                      <a:pt x="17" y="55"/>
                      <a:pt x="17" y="55"/>
                      <a:pt x="16" y="55"/>
                    </a:cubicBezTo>
                    <a:cubicBezTo>
                      <a:pt x="17" y="56"/>
                      <a:pt x="17" y="56"/>
                      <a:pt x="17" y="57"/>
                    </a:cubicBezTo>
                    <a:cubicBezTo>
                      <a:pt x="17" y="57"/>
                      <a:pt x="17" y="57"/>
                      <a:pt x="17" y="58"/>
                    </a:cubicBezTo>
                    <a:cubicBezTo>
                      <a:pt x="18" y="58"/>
                      <a:pt x="18" y="58"/>
                      <a:pt x="19" y="58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9" y="58"/>
                      <a:pt x="19" y="58"/>
                      <a:pt x="19" y="59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59"/>
                      <a:pt x="19" y="59"/>
                      <a:pt x="18" y="58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7" y="58"/>
                      <a:pt x="16" y="58"/>
                      <a:pt x="16" y="57"/>
                    </a:cubicBezTo>
                    <a:cubicBezTo>
                      <a:pt x="15" y="56"/>
                      <a:pt x="15" y="56"/>
                      <a:pt x="15" y="55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55"/>
                      <a:pt x="15" y="55"/>
                      <a:pt x="14" y="55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3"/>
                    </a:cubicBezTo>
                    <a:cubicBezTo>
                      <a:pt x="13" y="53"/>
                      <a:pt x="13" y="53"/>
                      <a:pt x="12" y="54"/>
                    </a:cubicBezTo>
                    <a:cubicBezTo>
                      <a:pt x="12" y="53"/>
                      <a:pt x="11" y="53"/>
                      <a:pt x="11" y="52"/>
                    </a:cubicBezTo>
                    <a:cubicBezTo>
                      <a:pt x="10" y="52"/>
                      <a:pt x="10" y="52"/>
                      <a:pt x="10" y="51"/>
                    </a:cubicBezTo>
                    <a:cubicBezTo>
                      <a:pt x="10" y="51"/>
                      <a:pt x="10" y="50"/>
                      <a:pt x="10" y="49"/>
                    </a:cubicBezTo>
                    <a:cubicBezTo>
                      <a:pt x="10" y="49"/>
                      <a:pt x="10" y="49"/>
                      <a:pt x="9" y="48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8" y="46"/>
                      <a:pt x="8" y="45"/>
                      <a:pt x="9" y="46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49"/>
                      <a:pt x="9" y="48"/>
                      <a:pt x="9" y="49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48"/>
                      <a:pt x="9" y="48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7" y="54"/>
                      <a:pt x="8" y="61"/>
                      <a:pt x="11" y="68"/>
                    </a:cubicBezTo>
                    <a:cubicBezTo>
                      <a:pt x="20" y="85"/>
                      <a:pt x="40" y="91"/>
                      <a:pt x="57" y="83"/>
                    </a:cubicBezTo>
                    <a:cubicBezTo>
                      <a:pt x="67" y="78"/>
                      <a:pt x="74" y="68"/>
                      <a:pt x="75" y="57"/>
                    </a:cubicBezTo>
                    <a:cubicBezTo>
                      <a:pt x="75" y="55"/>
                      <a:pt x="75" y="55"/>
                      <a:pt x="75" y="55"/>
                    </a:cubicBezTo>
                    <a:cubicBezTo>
                      <a:pt x="75" y="54"/>
                      <a:pt x="75" y="54"/>
                      <a:pt x="75" y="53"/>
                    </a:cubicBezTo>
                    <a:cubicBezTo>
                      <a:pt x="75" y="53"/>
                      <a:pt x="75" y="53"/>
                      <a:pt x="75" y="54"/>
                    </a:cubicBezTo>
                    <a:cubicBezTo>
                      <a:pt x="74" y="53"/>
                      <a:pt x="74" y="53"/>
                      <a:pt x="74" y="53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4" y="51"/>
                      <a:pt x="74" y="51"/>
                      <a:pt x="73" y="51"/>
                    </a:cubicBezTo>
                    <a:cubicBezTo>
                      <a:pt x="72" y="50"/>
                      <a:pt x="73" y="50"/>
                      <a:pt x="72" y="50"/>
                    </a:cubicBezTo>
                    <a:cubicBezTo>
                      <a:pt x="72" y="50"/>
                      <a:pt x="72" y="50"/>
                      <a:pt x="71" y="50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0" y="49"/>
                      <a:pt x="70" y="49"/>
                      <a:pt x="69" y="49"/>
                    </a:cubicBezTo>
                    <a:cubicBezTo>
                      <a:pt x="69" y="49"/>
                      <a:pt x="69" y="49"/>
                      <a:pt x="69" y="48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8" y="49"/>
                      <a:pt x="68" y="49"/>
                      <a:pt x="68" y="50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69" y="50"/>
                      <a:pt x="69" y="50"/>
                      <a:pt x="69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0" y="50"/>
                      <a:pt x="70" y="50"/>
                      <a:pt x="70" y="51"/>
                    </a:cubicBezTo>
                    <a:cubicBezTo>
                      <a:pt x="71" y="51"/>
                      <a:pt x="71" y="51"/>
                      <a:pt x="71" y="52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71" y="52"/>
                      <a:pt x="71" y="52"/>
                      <a:pt x="71" y="53"/>
                    </a:cubicBezTo>
                    <a:cubicBezTo>
                      <a:pt x="71" y="53"/>
                      <a:pt x="71" y="53"/>
                      <a:pt x="71" y="54"/>
                    </a:cubicBezTo>
                    <a:cubicBezTo>
                      <a:pt x="70" y="54"/>
                      <a:pt x="70" y="55"/>
                      <a:pt x="69" y="55"/>
                    </a:cubicBezTo>
                    <a:cubicBezTo>
                      <a:pt x="68" y="55"/>
                      <a:pt x="67" y="57"/>
                      <a:pt x="66" y="57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5" y="55"/>
                      <a:pt x="65" y="54"/>
                      <a:pt x="64" y="52"/>
                    </a:cubicBezTo>
                    <a:cubicBezTo>
                      <a:pt x="64" y="51"/>
                      <a:pt x="64" y="51"/>
                      <a:pt x="64" y="51"/>
                    </a:cubicBezTo>
                    <a:cubicBezTo>
                      <a:pt x="64" y="50"/>
                      <a:pt x="64" y="49"/>
                      <a:pt x="63" y="48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3" y="47"/>
                      <a:pt x="63" y="48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2" y="47"/>
                      <a:pt x="62" y="47"/>
                    </a:cubicBezTo>
                    <a:cubicBezTo>
                      <a:pt x="62" y="46"/>
                      <a:pt x="62" y="46"/>
                      <a:pt x="62" y="45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3" y="44"/>
                      <a:pt x="63" y="44"/>
                      <a:pt x="64" y="44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3" y="43"/>
                      <a:pt x="63" y="43"/>
                      <a:pt x="62" y="43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61" y="42"/>
                      <a:pt x="61" y="42"/>
                      <a:pt x="61" y="41"/>
                    </a:cubicBezTo>
                    <a:cubicBezTo>
                      <a:pt x="61" y="41"/>
                      <a:pt x="61" y="41"/>
                      <a:pt x="61" y="40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61" y="40"/>
                      <a:pt x="61" y="40"/>
                      <a:pt x="60" y="40"/>
                    </a:cubicBezTo>
                    <a:cubicBezTo>
                      <a:pt x="60" y="40"/>
                      <a:pt x="60" y="40"/>
                      <a:pt x="60" y="41"/>
                    </a:cubicBezTo>
                    <a:cubicBezTo>
                      <a:pt x="60" y="41"/>
                      <a:pt x="60" y="41"/>
                      <a:pt x="60" y="41"/>
                    </a:cubicBezTo>
                    <a:cubicBezTo>
                      <a:pt x="60" y="41"/>
                      <a:pt x="60" y="41"/>
                      <a:pt x="60" y="42"/>
                    </a:cubicBezTo>
                    <a:cubicBezTo>
                      <a:pt x="60" y="42"/>
                      <a:pt x="60" y="42"/>
                      <a:pt x="59" y="43"/>
                    </a:cubicBezTo>
                    <a:cubicBezTo>
                      <a:pt x="59" y="43"/>
                      <a:pt x="59" y="43"/>
                      <a:pt x="59" y="42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9" y="40"/>
                      <a:pt x="59" y="40"/>
                      <a:pt x="59" y="40"/>
                    </a:cubicBezTo>
                    <a:cubicBezTo>
                      <a:pt x="58" y="40"/>
                      <a:pt x="58" y="40"/>
                      <a:pt x="58" y="39"/>
                    </a:cubicBezTo>
                    <a:cubicBezTo>
                      <a:pt x="58" y="39"/>
                      <a:pt x="58" y="39"/>
                      <a:pt x="58" y="38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1"/>
                      <a:pt x="58" y="41"/>
                      <a:pt x="58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41"/>
                      <a:pt x="57" y="40"/>
                      <a:pt x="57" y="40"/>
                    </a:cubicBezTo>
                    <a:cubicBezTo>
                      <a:pt x="56" y="39"/>
                      <a:pt x="56" y="39"/>
                      <a:pt x="56" y="39"/>
                    </a:cubicBezTo>
                    <a:cubicBezTo>
                      <a:pt x="56" y="38"/>
                      <a:pt x="56" y="38"/>
                      <a:pt x="55" y="38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4" y="39"/>
                      <a:pt x="53" y="38"/>
                      <a:pt x="53" y="39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0" y="41"/>
                      <a:pt x="47" y="42"/>
                      <a:pt x="47" y="40"/>
                    </a:cubicBezTo>
                    <a:cubicBezTo>
                      <a:pt x="47" y="39"/>
                      <a:pt x="47" y="39"/>
                      <a:pt x="48" y="39"/>
                    </a:cubicBezTo>
                    <a:cubicBezTo>
                      <a:pt x="48" y="39"/>
                      <a:pt x="48" y="39"/>
                      <a:pt x="48" y="38"/>
                    </a:cubicBezTo>
                    <a:cubicBezTo>
                      <a:pt x="48" y="38"/>
                      <a:pt x="49" y="38"/>
                      <a:pt x="49" y="38"/>
                    </a:cubicBezTo>
                    <a:cubicBezTo>
                      <a:pt x="50" y="38"/>
                      <a:pt x="50" y="38"/>
                      <a:pt x="51" y="38"/>
                    </a:cubicBezTo>
                    <a:cubicBezTo>
                      <a:pt x="51" y="37"/>
                      <a:pt x="51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4" y="35"/>
                      <a:pt x="55" y="35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7" y="34"/>
                      <a:pt x="57" y="34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60" y="34"/>
                      <a:pt x="60" y="34"/>
                      <a:pt x="60" y="35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4"/>
                      <a:pt x="61" y="34"/>
                      <a:pt x="62" y="33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3"/>
                      <a:pt x="60" y="33"/>
                      <a:pt x="60" y="33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59" y="33"/>
                      <a:pt x="59" y="33"/>
                      <a:pt x="59" y="32"/>
                    </a:cubicBezTo>
                    <a:cubicBezTo>
                      <a:pt x="59" y="32"/>
                      <a:pt x="59" y="32"/>
                      <a:pt x="58" y="32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8" y="32"/>
                      <a:pt x="58" y="32"/>
                      <a:pt x="57" y="32"/>
                    </a:cubicBezTo>
                    <a:cubicBezTo>
                      <a:pt x="58" y="31"/>
                      <a:pt x="59" y="31"/>
                      <a:pt x="60" y="31"/>
                    </a:cubicBezTo>
                    <a:cubicBezTo>
                      <a:pt x="61" y="30"/>
                      <a:pt x="62" y="30"/>
                      <a:pt x="63" y="29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66" y="30"/>
                      <a:pt x="66" y="30"/>
                      <a:pt x="67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6" y="31"/>
                      <a:pt x="67" y="31"/>
                      <a:pt x="66" y="31"/>
                    </a:cubicBezTo>
                    <a:cubicBezTo>
                      <a:pt x="66" y="32"/>
                      <a:pt x="66" y="32"/>
                      <a:pt x="66" y="32"/>
                    </a:cubicBezTo>
                    <a:cubicBezTo>
                      <a:pt x="67" y="32"/>
                      <a:pt x="67" y="32"/>
                      <a:pt x="68" y="32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3" y="25"/>
                      <a:pt x="57" y="21"/>
                      <a:pt x="50" y="20"/>
                    </a:cubicBezTo>
                    <a:cubicBezTo>
                      <a:pt x="49" y="20"/>
                      <a:pt x="43" y="20"/>
                      <a:pt x="36" y="11"/>
                    </a:cubicBezTo>
                    <a:cubicBezTo>
                      <a:pt x="36" y="11"/>
                      <a:pt x="37" y="16"/>
                      <a:pt x="47" y="22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2"/>
                      <a:pt x="30" y="26"/>
                      <a:pt x="29" y="0"/>
                    </a:cubicBezTo>
                    <a:cubicBezTo>
                      <a:pt x="29" y="0"/>
                      <a:pt x="54" y="7"/>
                      <a:pt x="51" y="17"/>
                    </a:cubicBezTo>
                    <a:cubicBezTo>
                      <a:pt x="62" y="19"/>
                      <a:pt x="72" y="25"/>
                      <a:pt x="77" y="35"/>
                    </a:cubicBezTo>
                    <a:cubicBezTo>
                      <a:pt x="86" y="55"/>
                      <a:pt x="79" y="78"/>
                      <a:pt x="60" y="87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2B9C6516-1C7F-8C9D-7FF2-6A686F0E6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2619" y="4679727"/>
                <a:ext cx="296863" cy="252413"/>
              </a:xfrm>
              <a:custGeom>
                <a:avLst/>
                <a:gdLst>
                  <a:gd name="T0" fmla="*/ 15 w 26"/>
                  <a:gd name="T1" fmla="*/ 1 h 22"/>
                  <a:gd name="T2" fmla="*/ 14 w 26"/>
                  <a:gd name="T3" fmla="*/ 1 h 22"/>
                  <a:gd name="T4" fmla="*/ 3 w 26"/>
                  <a:gd name="T5" fmla="*/ 22 h 22"/>
                  <a:gd name="T6" fmla="*/ 17 w 26"/>
                  <a:gd name="T7" fmla="*/ 3 h 22"/>
                  <a:gd name="T8" fmla="*/ 7 w 26"/>
                  <a:gd name="T9" fmla="*/ 12 h 22"/>
                  <a:gd name="T10" fmla="*/ 15 w 26"/>
                  <a:gd name="T11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2">
                    <a:moveTo>
                      <a:pt x="15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0" y="0"/>
                      <a:pt x="3" y="22"/>
                    </a:cubicBezTo>
                    <a:cubicBezTo>
                      <a:pt x="3" y="22"/>
                      <a:pt x="26" y="12"/>
                      <a:pt x="17" y="3"/>
                    </a:cubicBezTo>
                    <a:cubicBezTo>
                      <a:pt x="17" y="3"/>
                      <a:pt x="11" y="3"/>
                      <a:pt x="7" y="12"/>
                    </a:cubicBezTo>
                    <a:cubicBezTo>
                      <a:pt x="7" y="12"/>
                      <a:pt x="7" y="7"/>
                      <a:pt x="15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C35D716C-6F6F-B873-B813-2E99C293D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3781" y="4782915"/>
                <a:ext cx="0" cy="11113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">
                <a:extLst>
                  <a:ext uri="{FF2B5EF4-FFF2-40B4-BE49-F238E27FC236}">
                    <a16:creationId xmlns:a16="http://schemas.microsoft.com/office/drawing/2014/main" id="{54260FA3-01EE-18A6-77F4-C42CFE1ED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9569" y="4954365"/>
                <a:ext cx="0" cy="1111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9">
                <a:extLst>
                  <a:ext uri="{FF2B5EF4-FFF2-40B4-BE49-F238E27FC236}">
                    <a16:creationId xmlns:a16="http://schemas.microsoft.com/office/drawing/2014/main" id="{AEF73D9D-7BF9-6375-7BBD-A26AAEF92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1219" y="47606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10">
                <a:extLst>
                  <a:ext uri="{FF2B5EF4-FFF2-40B4-BE49-F238E27FC236}">
                    <a16:creationId xmlns:a16="http://schemas.microsoft.com/office/drawing/2014/main" id="{339651FE-4BA8-6CFF-473E-39A2D3840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1219" y="4760690"/>
                <a:ext cx="1111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11">
                <a:extLst>
                  <a:ext uri="{FF2B5EF4-FFF2-40B4-BE49-F238E27FC236}">
                    <a16:creationId xmlns:a16="http://schemas.microsoft.com/office/drawing/2014/main" id="{59E4F7EF-8362-A6CF-A052-6FE846634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8994" y="4805140"/>
                <a:ext cx="33338" cy="12700"/>
              </a:xfrm>
              <a:custGeom>
                <a:avLst/>
                <a:gdLst>
                  <a:gd name="T0" fmla="*/ 1 w 3"/>
                  <a:gd name="T1" fmla="*/ 0 h 1"/>
                  <a:gd name="T2" fmla="*/ 1 w 3"/>
                  <a:gd name="T3" fmla="*/ 0 h 1"/>
                  <a:gd name="T4" fmla="*/ 1 w 3"/>
                  <a:gd name="T5" fmla="*/ 1 h 1"/>
                  <a:gd name="T6" fmla="*/ 0 w 3"/>
                  <a:gd name="T7" fmla="*/ 1 h 1"/>
                  <a:gd name="T8" fmla="*/ 1 w 3"/>
                  <a:gd name="T9" fmla="*/ 1 h 1"/>
                  <a:gd name="T10" fmla="*/ 2 w 3"/>
                  <a:gd name="T11" fmla="*/ 1 h 1"/>
                  <a:gd name="T12" fmla="*/ 2 w 3"/>
                  <a:gd name="T13" fmla="*/ 1 h 1"/>
                  <a:gd name="T14" fmla="*/ 3 w 3"/>
                  <a:gd name="T15" fmla="*/ 0 h 1"/>
                  <a:gd name="T16" fmla="*/ 2 w 3"/>
                  <a:gd name="T17" fmla="*/ 0 h 1"/>
                  <a:gd name="T18" fmla="*/ 1 w 3"/>
                  <a:gd name="T1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1" y="0"/>
                      <a:pt x="2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12">
                <a:extLst>
                  <a:ext uri="{FF2B5EF4-FFF2-40B4-BE49-F238E27FC236}">
                    <a16:creationId xmlns:a16="http://schemas.microsoft.com/office/drawing/2014/main" id="{8FD72136-B087-B46A-D71B-9C3B97D02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6094" y="503374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13">
                <a:extLst>
                  <a:ext uri="{FF2B5EF4-FFF2-40B4-BE49-F238E27FC236}">
                    <a16:creationId xmlns:a16="http://schemas.microsoft.com/office/drawing/2014/main" id="{DAE3FE34-3D99-31C0-650F-543B0DC0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3869" y="4771802"/>
                <a:ext cx="11113" cy="1111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14">
                <a:extLst>
                  <a:ext uri="{FF2B5EF4-FFF2-40B4-BE49-F238E27FC236}">
                    <a16:creationId xmlns:a16="http://schemas.microsoft.com/office/drawing/2014/main" id="{7310E05F-3C3F-C772-6B5C-CB7356F2F0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1219" y="4794027"/>
                <a:ext cx="34925" cy="34925"/>
              </a:xfrm>
              <a:custGeom>
                <a:avLst/>
                <a:gdLst>
                  <a:gd name="T0" fmla="*/ 2 w 3"/>
                  <a:gd name="T1" fmla="*/ 0 h 3"/>
                  <a:gd name="T2" fmla="*/ 2 w 3"/>
                  <a:gd name="T3" fmla="*/ 0 h 3"/>
                  <a:gd name="T4" fmla="*/ 1 w 3"/>
                  <a:gd name="T5" fmla="*/ 1 h 3"/>
                  <a:gd name="T6" fmla="*/ 1 w 3"/>
                  <a:gd name="T7" fmla="*/ 2 h 3"/>
                  <a:gd name="T8" fmla="*/ 1 w 3"/>
                  <a:gd name="T9" fmla="*/ 2 h 3"/>
                  <a:gd name="T10" fmla="*/ 0 w 3"/>
                  <a:gd name="T11" fmla="*/ 2 h 3"/>
                  <a:gd name="T12" fmla="*/ 0 w 3"/>
                  <a:gd name="T13" fmla="*/ 2 h 3"/>
                  <a:gd name="T14" fmla="*/ 0 w 3"/>
                  <a:gd name="T15" fmla="*/ 3 h 3"/>
                  <a:gd name="T16" fmla="*/ 0 w 3"/>
                  <a:gd name="T17" fmla="*/ 3 h 3"/>
                  <a:gd name="T18" fmla="*/ 0 w 3"/>
                  <a:gd name="T19" fmla="*/ 3 h 3"/>
                  <a:gd name="T20" fmla="*/ 1 w 3"/>
                  <a:gd name="T21" fmla="*/ 3 h 3"/>
                  <a:gd name="T22" fmla="*/ 2 w 3"/>
                  <a:gd name="T23" fmla="*/ 3 h 3"/>
                  <a:gd name="T24" fmla="*/ 2 w 3"/>
                  <a:gd name="T25" fmla="*/ 2 h 3"/>
                  <a:gd name="T26" fmla="*/ 2 w 3"/>
                  <a:gd name="T27" fmla="*/ 2 h 3"/>
                  <a:gd name="T28" fmla="*/ 2 w 3"/>
                  <a:gd name="T29" fmla="*/ 1 h 3"/>
                  <a:gd name="T30" fmla="*/ 2 w 3"/>
                  <a:gd name="T31" fmla="*/ 1 h 3"/>
                  <a:gd name="T32" fmla="*/ 3 w 3"/>
                  <a:gd name="T33" fmla="*/ 0 h 3"/>
                  <a:gd name="T34" fmla="*/ 3 w 3"/>
                  <a:gd name="T35" fmla="*/ 0 h 3"/>
                  <a:gd name="T36" fmla="*/ 3 w 3"/>
                  <a:gd name="T37" fmla="*/ 0 h 3"/>
                  <a:gd name="T38" fmla="*/ 2 w 3"/>
                  <a:gd name="T3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15">
                <a:extLst>
                  <a:ext uri="{FF2B5EF4-FFF2-40B4-BE49-F238E27FC236}">
                    <a16:creationId xmlns:a16="http://schemas.microsoft.com/office/drawing/2014/main" id="{18D79100-080C-321B-D6FD-1AB8C0742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1169" y="5079777"/>
                <a:ext cx="241300" cy="296863"/>
              </a:xfrm>
              <a:custGeom>
                <a:avLst/>
                <a:gdLst>
                  <a:gd name="T0" fmla="*/ 2 w 21"/>
                  <a:gd name="T1" fmla="*/ 2 h 26"/>
                  <a:gd name="T2" fmla="*/ 2 w 21"/>
                  <a:gd name="T3" fmla="*/ 4 h 26"/>
                  <a:gd name="T4" fmla="*/ 1 w 21"/>
                  <a:gd name="T5" fmla="*/ 5 h 26"/>
                  <a:gd name="T6" fmla="*/ 1 w 21"/>
                  <a:gd name="T7" fmla="*/ 7 h 26"/>
                  <a:gd name="T8" fmla="*/ 1 w 21"/>
                  <a:gd name="T9" fmla="*/ 8 h 26"/>
                  <a:gd name="T10" fmla="*/ 1 w 21"/>
                  <a:gd name="T11" fmla="*/ 9 h 26"/>
                  <a:gd name="T12" fmla="*/ 2 w 21"/>
                  <a:gd name="T13" fmla="*/ 13 h 26"/>
                  <a:gd name="T14" fmla="*/ 4 w 21"/>
                  <a:gd name="T15" fmla="*/ 15 h 26"/>
                  <a:gd name="T16" fmla="*/ 4 w 21"/>
                  <a:gd name="T17" fmla="*/ 21 h 26"/>
                  <a:gd name="T18" fmla="*/ 8 w 21"/>
                  <a:gd name="T19" fmla="*/ 25 h 26"/>
                  <a:gd name="T20" fmla="*/ 10 w 21"/>
                  <a:gd name="T21" fmla="*/ 25 h 26"/>
                  <a:gd name="T22" fmla="*/ 10 w 21"/>
                  <a:gd name="T23" fmla="*/ 25 h 26"/>
                  <a:gd name="T24" fmla="*/ 12 w 21"/>
                  <a:gd name="T25" fmla="*/ 25 h 26"/>
                  <a:gd name="T26" fmla="*/ 12 w 21"/>
                  <a:gd name="T27" fmla="*/ 24 h 26"/>
                  <a:gd name="T28" fmla="*/ 13 w 21"/>
                  <a:gd name="T29" fmla="*/ 23 h 26"/>
                  <a:gd name="T30" fmla="*/ 14 w 21"/>
                  <a:gd name="T31" fmla="*/ 22 h 26"/>
                  <a:gd name="T32" fmla="*/ 16 w 21"/>
                  <a:gd name="T33" fmla="*/ 20 h 26"/>
                  <a:gd name="T34" fmla="*/ 18 w 21"/>
                  <a:gd name="T35" fmla="*/ 17 h 26"/>
                  <a:gd name="T36" fmla="*/ 19 w 21"/>
                  <a:gd name="T37" fmla="*/ 15 h 26"/>
                  <a:gd name="T38" fmla="*/ 20 w 21"/>
                  <a:gd name="T39" fmla="*/ 13 h 26"/>
                  <a:gd name="T40" fmla="*/ 21 w 21"/>
                  <a:gd name="T41" fmla="*/ 11 h 26"/>
                  <a:gd name="T42" fmla="*/ 19 w 21"/>
                  <a:gd name="T43" fmla="*/ 9 h 26"/>
                  <a:gd name="T44" fmla="*/ 16 w 21"/>
                  <a:gd name="T45" fmla="*/ 9 h 26"/>
                  <a:gd name="T46" fmla="*/ 14 w 21"/>
                  <a:gd name="T47" fmla="*/ 8 h 26"/>
                  <a:gd name="T48" fmla="*/ 13 w 21"/>
                  <a:gd name="T49" fmla="*/ 8 h 26"/>
                  <a:gd name="T50" fmla="*/ 14 w 21"/>
                  <a:gd name="T51" fmla="*/ 6 h 26"/>
                  <a:gd name="T52" fmla="*/ 11 w 21"/>
                  <a:gd name="T53" fmla="*/ 4 h 26"/>
                  <a:gd name="T54" fmla="*/ 10 w 21"/>
                  <a:gd name="T55" fmla="*/ 3 h 26"/>
                  <a:gd name="T56" fmla="*/ 9 w 21"/>
                  <a:gd name="T57" fmla="*/ 2 h 26"/>
                  <a:gd name="T58" fmla="*/ 6 w 21"/>
                  <a:gd name="T59" fmla="*/ 1 h 26"/>
                  <a:gd name="T60" fmla="*/ 4 w 21"/>
                  <a:gd name="T61" fmla="*/ 0 h 26"/>
                  <a:gd name="T62" fmla="*/ 4 w 21"/>
                  <a:gd name="T63" fmla="*/ 1 h 26"/>
                  <a:gd name="T64" fmla="*/ 4 w 21"/>
                  <a:gd name="T65" fmla="*/ 1 h 26"/>
                  <a:gd name="T66" fmla="*/ 3 w 21"/>
                  <a:gd name="T67" fmla="*/ 0 h 26"/>
                  <a:gd name="T68" fmla="*/ 2 w 21"/>
                  <a:gd name="T69" fmla="*/ 1 h 26"/>
                  <a:gd name="T70" fmla="*/ 2 w 21"/>
                  <a:gd name="T7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1" h="26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1" y="8"/>
                      <a:pt x="0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1"/>
                      <a:pt x="2" y="12"/>
                      <a:pt x="2" y="13"/>
                    </a:cubicBezTo>
                    <a:cubicBezTo>
                      <a:pt x="3" y="13"/>
                      <a:pt x="3" y="13"/>
                      <a:pt x="3" y="14"/>
                    </a:cubicBezTo>
                    <a:cubicBezTo>
                      <a:pt x="3" y="14"/>
                      <a:pt x="3" y="14"/>
                      <a:pt x="4" y="15"/>
                    </a:cubicBezTo>
                    <a:cubicBezTo>
                      <a:pt x="4" y="15"/>
                      <a:pt x="3" y="19"/>
                      <a:pt x="4" y="20"/>
                    </a:cubicBezTo>
                    <a:cubicBezTo>
                      <a:pt x="4" y="20"/>
                      <a:pt x="4" y="21"/>
                      <a:pt x="4" y="21"/>
                    </a:cubicBezTo>
                    <a:cubicBezTo>
                      <a:pt x="6" y="23"/>
                      <a:pt x="9" y="23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10" y="26"/>
                      <a:pt x="10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4"/>
                    </a:cubicBezTo>
                    <a:cubicBezTo>
                      <a:pt x="10" y="24"/>
                      <a:pt x="10" y="24"/>
                      <a:pt x="1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3" y="23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7" y="20"/>
                      <a:pt x="17" y="19"/>
                      <a:pt x="17" y="19"/>
                    </a:cubicBezTo>
                    <a:cubicBezTo>
                      <a:pt x="18" y="18"/>
                      <a:pt x="18" y="18"/>
                      <a:pt x="18" y="17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9" y="15"/>
                      <a:pt x="19" y="15"/>
                    </a:cubicBezTo>
                    <a:cubicBezTo>
                      <a:pt x="19" y="14"/>
                      <a:pt x="19" y="14"/>
                      <a:pt x="20" y="14"/>
                    </a:cubicBezTo>
                    <a:cubicBezTo>
                      <a:pt x="20" y="14"/>
                      <a:pt x="20" y="14"/>
                      <a:pt x="20" y="13"/>
                    </a:cubicBezTo>
                    <a:cubicBezTo>
                      <a:pt x="21" y="12"/>
                      <a:pt x="21" y="12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19" y="10"/>
                      <a:pt x="19" y="9"/>
                    </a:cubicBezTo>
                    <a:cubicBezTo>
                      <a:pt x="18" y="9"/>
                      <a:pt x="17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8"/>
                      <a:pt x="15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9" y="1"/>
                      <a:pt x="8" y="0"/>
                    </a:cubicBezTo>
                    <a:cubicBezTo>
                      <a:pt x="7" y="0"/>
                      <a:pt x="7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4" y="1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16">
                <a:extLst>
                  <a:ext uri="{FF2B5EF4-FFF2-40B4-BE49-F238E27FC236}">
                    <a16:creationId xmlns:a16="http://schemas.microsoft.com/office/drawing/2014/main" id="{09E1D6CD-983E-E799-F894-409516616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6094" y="5022627"/>
                <a:ext cx="22225" cy="11113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0 w 2"/>
                  <a:gd name="T13" fmla="*/ 1 h 1"/>
                  <a:gd name="T14" fmla="*/ 2 w 2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17">
                <a:extLst>
                  <a:ext uri="{FF2B5EF4-FFF2-40B4-BE49-F238E27FC236}">
                    <a16:creationId xmlns:a16="http://schemas.microsoft.com/office/drawing/2014/main" id="{9DEC3755-5F09-A2B1-2610-7AF778632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2469" y="4908327"/>
                <a:ext cx="341313" cy="468313"/>
              </a:xfrm>
              <a:custGeom>
                <a:avLst/>
                <a:gdLst>
                  <a:gd name="T0" fmla="*/ 24 w 30"/>
                  <a:gd name="T1" fmla="*/ 3 h 41"/>
                  <a:gd name="T2" fmla="*/ 24 w 30"/>
                  <a:gd name="T3" fmla="*/ 3 h 41"/>
                  <a:gd name="T4" fmla="*/ 24 w 30"/>
                  <a:gd name="T5" fmla="*/ 3 h 41"/>
                  <a:gd name="T6" fmla="*/ 22 w 30"/>
                  <a:gd name="T7" fmla="*/ 3 h 41"/>
                  <a:gd name="T8" fmla="*/ 21 w 30"/>
                  <a:gd name="T9" fmla="*/ 3 h 41"/>
                  <a:gd name="T10" fmla="*/ 20 w 30"/>
                  <a:gd name="T11" fmla="*/ 3 h 41"/>
                  <a:gd name="T12" fmla="*/ 19 w 30"/>
                  <a:gd name="T13" fmla="*/ 3 h 41"/>
                  <a:gd name="T14" fmla="*/ 18 w 30"/>
                  <a:gd name="T15" fmla="*/ 3 h 41"/>
                  <a:gd name="T16" fmla="*/ 17 w 30"/>
                  <a:gd name="T17" fmla="*/ 2 h 41"/>
                  <a:gd name="T18" fmla="*/ 16 w 30"/>
                  <a:gd name="T19" fmla="*/ 1 h 41"/>
                  <a:gd name="T20" fmla="*/ 17 w 30"/>
                  <a:gd name="T21" fmla="*/ 0 h 41"/>
                  <a:gd name="T22" fmla="*/ 16 w 30"/>
                  <a:gd name="T23" fmla="*/ 0 h 41"/>
                  <a:gd name="T24" fmla="*/ 15 w 30"/>
                  <a:gd name="T25" fmla="*/ 0 h 41"/>
                  <a:gd name="T26" fmla="*/ 12 w 30"/>
                  <a:gd name="T27" fmla="*/ 0 h 41"/>
                  <a:gd name="T28" fmla="*/ 10 w 30"/>
                  <a:gd name="T29" fmla="*/ 0 h 41"/>
                  <a:gd name="T30" fmla="*/ 10 w 30"/>
                  <a:gd name="T31" fmla="*/ 0 h 41"/>
                  <a:gd name="T32" fmla="*/ 9 w 30"/>
                  <a:gd name="T33" fmla="*/ 0 h 41"/>
                  <a:gd name="T34" fmla="*/ 2 w 30"/>
                  <a:gd name="T35" fmla="*/ 7 h 41"/>
                  <a:gd name="T36" fmla="*/ 2 w 30"/>
                  <a:gd name="T37" fmla="*/ 9 h 41"/>
                  <a:gd name="T38" fmla="*/ 1 w 30"/>
                  <a:gd name="T39" fmla="*/ 12 h 41"/>
                  <a:gd name="T40" fmla="*/ 0 w 30"/>
                  <a:gd name="T41" fmla="*/ 14 h 41"/>
                  <a:gd name="T42" fmla="*/ 2 w 30"/>
                  <a:gd name="T43" fmla="*/ 19 h 41"/>
                  <a:gd name="T44" fmla="*/ 3 w 30"/>
                  <a:gd name="T45" fmla="*/ 19 h 41"/>
                  <a:gd name="T46" fmla="*/ 9 w 30"/>
                  <a:gd name="T47" fmla="*/ 19 h 41"/>
                  <a:gd name="T48" fmla="*/ 10 w 30"/>
                  <a:gd name="T49" fmla="*/ 19 h 41"/>
                  <a:gd name="T50" fmla="*/ 10 w 30"/>
                  <a:gd name="T51" fmla="*/ 20 h 41"/>
                  <a:gd name="T52" fmla="*/ 11 w 30"/>
                  <a:gd name="T53" fmla="*/ 22 h 41"/>
                  <a:gd name="T54" fmla="*/ 11 w 30"/>
                  <a:gd name="T55" fmla="*/ 23 h 41"/>
                  <a:gd name="T56" fmla="*/ 12 w 30"/>
                  <a:gd name="T57" fmla="*/ 25 h 41"/>
                  <a:gd name="T58" fmla="*/ 13 w 30"/>
                  <a:gd name="T59" fmla="*/ 26 h 41"/>
                  <a:gd name="T60" fmla="*/ 13 w 30"/>
                  <a:gd name="T61" fmla="*/ 29 h 41"/>
                  <a:gd name="T62" fmla="*/ 13 w 30"/>
                  <a:gd name="T63" fmla="*/ 30 h 41"/>
                  <a:gd name="T64" fmla="*/ 12 w 30"/>
                  <a:gd name="T65" fmla="*/ 34 h 41"/>
                  <a:gd name="T66" fmla="*/ 13 w 30"/>
                  <a:gd name="T67" fmla="*/ 35 h 41"/>
                  <a:gd name="T68" fmla="*/ 13 w 30"/>
                  <a:gd name="T69" fmla="*/ 37 h 41"/>
                  <a:gd name="T70" fmla="*/ 13 w 30"/>
                  <a:gd name="T71" fmla="*/ 38 h 41"/>
                  <a:gd name="T72" fmla="*/ 14 w 30"/>
                  <a:gd name="T73" fmla="*/ 40 h 41"/>
                  <a:gd name="T74" fmla="*/ 15 w 30"/>
                  <a:gd name="T75" fmla="*/ 40 h 41"/>
                  <a:gd name="T76" fmla="*/ 17 w 30"/>
                  <a:gd name="T77" fmla="*/ 40 h 41"/>
                  <a:gd name="T78" fmla="*/ 17 w 30"/>
                  <a:gd name="T79" fmla="*/ 39 h 41"/>
                  <a:gd name="T80" fmla="*/ 18 w 30"/>
                  <a:gd name="T81" fmla="*/ 39 h 41"/>
                  <a:gd name="T82" fmla="*/ 19 w 30"/>
                  <a:gd name="T83" fmla="*/ 38 h 41"/>
                  <a:gd name="T84" fmla="*/ 20 w 30"/>
                  <a:gd name="T85" fmla="*/ 37 h 41"/>
                  <a:gd name="T86" fmla="*/ 21 w 30"/>
                  <a:gd name="T87" fmla="*/ 36 h 41"/>
                  <a:gd name="T88" fmla="*/ 21 w 30"/>
                  <a:gd name="T89" fmla="*/ 34 h 41"/>
                  <a:gd name="T90" fmla="*/ 25 w 30"/>
                  <a:gd name="T91" fmla="*/ 29 h 41"/>
                  <a:gd name="T92" fmla="*/ 24 w 30"/>
                  <a:gd name="T93" fmla="*/ 28 h 41"/>
                  <a:gd name="T94" fmla="*/ 24 w 30"/>
                  <a:gd name="T95" fmla="*/ 27 h 41"/>
                  <a:gd name="T96" fmla="*/ 24 w 30"/>
                  <a:gd name="T97" fmla="*/ 25 h 41"/>
                  <a:gd name="T98" fmla="*/ 26 w 30"/>
                  <a:gd name="T99" fmla="*/ 23 h 41"/>
                  <a:gd name="T100" fmla="*/ 28 w 30"/>
                  <a:gd name="T101" fmla="*/ 22 h 41"/>
                  <a:gd name="T102" fmla="*/ 29 w 30"/>
                  <a:gd name="T103" fmla="*/ 20 h 41"/>
                  <a:gd name="T104" fmla="*/ 29 w 30"/>
                  <a:gd name="T105" fmla="*/ 19 h 41"/>
                  <a:gd name="T106" fmla="*/ 30 w 30"/>
                  <a:gd name="T107" fmla="*/ 18 h 41"/>
                  <a:gd name="T108" fmla="*/ 30 w 30"/>
                  <a:gd name="T109" fmla="*/ 16 h 41"/>
                  <a:gd name="T110" fmla="*/ 29 w 30"/>
                  <a:gd name="T111" fmla="*/ 16 h 41"/>
                  <a:gd name="T112" fmla="*/ 25 w 30"/>
                  <a:gd name="T113" fmla="*/ 11 h 41"/>
                  <a:gd name="T114" fmla="*/ 25 w 30"/>
                  <a:gd name="T115" fmla="*/ 9 h 41"/>
                  <a:gd name="T116" fmla="*/ 24 w 30"/>
                  <a:gd name="T117" fmla="*/ 5 h 41"/>
                  <a:gd name="T118" fmla="*/ 24 w 30"/>
                  <a:gd name="T119" fmla="*/ 5 h 41"/>
                  <a:gd name="T120" fmla="*/ 24 w 30"/>
                  <a:gd name="T121" fmla="*/ 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0" h="41">
                    <a:moveTo>
                      <a:pt x="24" y="3"/>
                    </a:move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3"/>
                      <a:pt x="21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19" y="3"/>
                    </a:cubicBezTo>
                    <a:cubicBezTo>
                      <a:pt x="19" y="3"/>
                      <a:pt x="19" y="3"/>
                      <a:pt x="18" y="3"/>
                    </a:cubicBezTo>
                    <a:cubicBezTo>
                      <a:pt x="18" y="2"/>
                      <a:pt x="18" y="2"/>
                      <a:pt x="17" y="2"/>
                    </a:cubicBezTo>
                    <a:cubicBezTo>
                      <a:pt x="17" y="2"/>
                      <a:pt x="17" y="2"/>
                      <a:pt x="16" y="1"/>
                    </a:cubicBezTo>
                    <a:cubicBezTo>
                      <a:pt x="16" y="1"/>
                      <a:pt x="16" y="1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7" y="1"/>
                      <a:pt x="4" y="5"/>
                      <a:pt x="2" y="7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0" y="14"/>
                      <a:pt x="0" y="13"/>
                      <a:pt x="0" y="14"/>
                    </a:cubicBezTo>
                    <a:cubicBezTo>
                      <a:pt x="0" y="15"/>
                      <a:pt x="2" y="17"/>
                      <a:pt x="2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4" y="20"/>
                      <a:pt x="8" y="19"/>
                      <a:pt x="9" y="19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10" y="19"/>
                      <a:pt x="10" y="19"/>
                      <a:pt x="10" y="20"/>
                    </a:cubicBezTo>
                    <a:cubicBezTo>
                      <a:pt x="12" y="20"/>
                      <a:pt x="12" y="21"/>
                      <a:pt x="11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3" y="26"/>
                    </a:cubicBezTo>
                    <a:cubicBezTo>
                      <a:pt x="13" y="27"/>
                      <a:pt x="13" y="28"/>
                      <a:pt x="13" y="29"/>
                    </a:cubicBezTo>
                    <a:cubicBezTo>
                      <a:pt x="13" y="29"/>
                      <a:pt x="13" y="29"/>
                      <a:pt x="13" y="30"/>
                    </a:cubicBezTo>
                    <a:cubicBezTo>
                      <a:pt x="12" y="31"/>
                      <a:pt x="12" y="32"/>
                      <a:pt x="12" y="34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6"/>
                      <a:pt x="13" y="36"/>
                      <a:pt x="13" y="37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5" y="41"/>
                      <a:pt x="14" y="41"/>
                      <a:pt x="15" y="40"/>
                    </a:cubicBezTo>
                    <a:cubicBezTo>
                      <a:pt x="16" y="40"/>
                      <a:pt x="16" y="40"/>
                      <a:pt x="17" y="40"/>
                    </a:cubicBezTo>
                    <a:cubicBezTo>
                      <a:pt x="17" y="40"/>
                      <a:pt x="17" y="40"/>
                      <a:pt x="17" y="39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9" y="39"/>
                      <a:pt x="19" y="39"/>
                      <a:pt x="19" y="38"/>
                    </a:cubicBezTo>
                    <a:cubicBezTo>
                      <a:pt x="19" y="37"/>
                      <a:pt x="19" y="37"/>
                      <a:pt x="20" y="37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5"/>
                      <a:pt x="21" y="34"/>
                      <a:pt x="21" y="34"/>
                    </a:cubicBezTo>
                    <a:cubicBezTo>
                      <a:pt x="23" y="32"/>
                      <a:pt x="24" y="31"/>
                      <a:pt x="25" y="29"/>
                    </a:cubicBezTo>
                    <a:cubicBezTo>
                      <a:pt x="24" y="29"/>
                      <a:pt x="24" y="29"/>
                      <a:pt x="24" y="28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6"/>
                      <a:pt x="24" y="26"/>
                      <a:pt x="24" y="25"/>
                    </a:cubicBezTo>
                    <a:cubicBezTo>
                      <a:pt x="25" y="25"/>
                      <a:pt x="26" y="24"/>
                      <a:pt x="26" y="23"/>
                    </a:cubicBezTo>
                    <a:cubicBezTo>
                      <a:pt x="27" y="22"/>
                      <a:pt x="27" y="22"/>
                      <a:pt x="28" y="22"/>
                    </a:cubicBezTo>
                    <a:cubicBezTo>
                      <a:pt x="28" y="21"/>
                      <a:pt x="28" y="21"/>
                      <a:pt x="29" y="20"/>
                    </a:cubicBezTo>
                    <a:cubicBezTo>
                      <a:pt x="29" y="20"/>
                      <a:pt x="29" y="20"/>
                      <a:pt x="29" y="19"/>
                    </a:cubicBezTo>
                    <a:cubicBezTo>
                      <a:pt x="29" y="18"/>
                      <a:pt x="29" y="18"/>
                      <a:pt x="30" y="18"/>
                    </a:cubicBezTo>
                    <a:cubicBezTo>
                      <a:pt x="30" y="17"/>
                      <a:pt x="30" y="17"/>
                      <a:pt x="30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6" y="16"/>
                      <a:pt x="26" y="14"/>
                      <a:pt x="25" y="11"/>
                    </a:cubicBezTo>
                    <a:cubicBezTo>
                      <a:pt x="25" y="10"/>
                      <a:pt x="25" y="10"/>
                      <a:pt x="25" y="9"/>
                    </a:cubicBezTo>
                    <a:cubicBezTo>
                      <a:pt x="25" y="9"/>
                      <a:pt x="25" y="6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4"/>
                      <a:pt x="24" y="4"/>
                      <a:pt x="24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18">
                <a:extLst>
                  <a:ext uri="{FF2B5EF4-FFF2-40B4-BE49-F238E27FC236}">
                    <a16:creationId xmlns:a16="http://schemas.microsoft.com/office/drawing/2014/main" id="{7CEE273E-48F7-C450-021C-6F66B8961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1219" y="4749577"/>
                <a:ext cx="34925" cy="22225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1 h 2"/>
                  <a:gd name="T12" fmla="*/ 0 w 3"/>
                  <a:gd name="T13" fmla="*/ 1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1"/>
                      <a:pt x="2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19">
                <a:extLst>
                  <a:ext uri="{FF2B5EF4-FFF2-40B4-BE49-F238E27FC236}">
                    <a16:creationId xmlns:a16="http://schemas.microsoft.com/office/drawing/2014/main" id="{72F480A4-DAFC-27CF-D60B-9A23A90ED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0056" y="5000402"/>
                <a:ext cx="46038" cy="22225"/>
              </a:xfrm>
              <a:custGeom>
                <a:avLst/>
                <a:gdLst>
                  <a:gd name="T0" fmla="*/ 3 w 4"/>
                  <a:gd name="T1" fmla="*/ 2 h 2"/>
                  <a:gd name="T2" fmla="*/ 3 w 4"/>
                  <a:gd name="T3" fmla="*/ 2 h 2"/>
                  <a:gd name="T4" fmla="*/ 4 w 4"/>
                  <a:gd name="T5" fmla="*/ 1 h 2"/>
                  <a:gd name="T6" fmla="*/ 3 w 4"/>
                  <a:gd name="T7" fmla="*/ 1 h 2"/>
                  <a:gd name="T8" fmla="*/ 1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  <a:gd name="T14" fmla="*/ 1 w 4"/>
                  <a:gd name="T15" fmla="*/ 0 h 2"/>
                  <a:gd name="T16" fmla="*/ 1 w 4"/>
                  <a:gd name="T17" fmla="*/ 0 h 2"/>
                  <a:gd name="T18" fmla="*/ 3 w 4"/>
                  <a:gd name="T19" fmla="*/ 1 h 2"/>
                  <a:gd name="T20" fmla="*/ 2 w 4"/>
                  <a:gd name="T21" fmla="*/ 2 h 2"/>
                  <a:gd name="T22" fmla="*/ 3 w 4"/>
                  <a:gd name="T2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3" y="1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0">
                <a:extLst>
                  <a:ext uri="{FF2B5EF4-FFF2-40B4-BE49-F238E27FC236}">
                    <a16:creationId xmlns:a16="http://schemas.microsoft.com/office/drawing/2014/main" id="{306C28D8-E743-FD6C-6BC1-C41DC4CE0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0444" y="5240115"/>
                <a:ext cx="1111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1">
                <a:extLst>
                  <a:ext uri="{FF2B5EF4-FFF2-40B4-BE49-F238E27FC236}">
                    <a16:creationId xmlns:a16="http://schemas.microsoft.com/office/drawing/2014/main" id="{2ADAAC1E-5FDE-2541-FC5D-359ED5FBA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5519" y="5240115"/>
                <a:ext cx="46038" cy="79375"/>
              </a:xfrm>
              <a:custGeom>
                <a:avLst/>
                <a:gdLst>
                  <a:gd name="T0" fmla="*/ 0 w 4"/>
                  <a:gd name="T1" fmla="*/ 7 h 7"/>
                  <a:gd name="T2" fmla="*/ 0 w 4"/>
                  <a:gd name="T3" fmla="*/ 6 h 7"/>
                  <a:gd name="T4" fmla="*/ 0 w 4"/>
                  <a:gd name="T5" fmla="*/ 5 h 7"/>
                  <a:gd name="T6" fmla="*/ 1 w 4"/>
                  <a:gd name="T7" fmla="*/ 4 h 7"/>
                  <a:gd name="T8" fmla="*/ 1 w 4"/>
                  <a:gd name="T9" fmla="*/ 3 h 7"/>
                  <a:gd name="T10" fmla="*/ 1 w 4"/>
                  <a:gd name="T11" fmla="*/ 2 h 7"/>
                  <a:gd name="T12" fmla="*/ 3 w 4"/>
                  <a:gd name="T13" fmla="*/ 0 h 7"/>
                  <a:gd name="T14" fmla="*/ 4 w 4"/>
                  <a:gd name="T15" fmla="*/ 1 h 7"/>
                  <a:gd name="T16" fmla="*/ 3 w 4"/>
                  <a:gd name="T17" fmla="*/ 1 h 7"/>
                  <a:gd name="T18" fmla="*/ 3 w 4"/>
                  <a:gd name="T19" fmla="*/ 2 h 7"/>
                  <a:gd name="T20" fmla="*/ 3 w 4"/>
                  <a:gd name="T21" fmla="*/ 3 h 7"/>
                  <a:gd name="T22" fmla="*/ 3 w 4"/>
                  <a:gd name="T23" fmla="*/ 4 h 7"/>
                  <a:gd name="T24" fmla="*/ 2 w 4"/>
                  <a:gd name="T25" fmla="*/ 4 h 7"/>
                  <a:gd name="T26" fmla="*/ 2 w 4"/>
                  <a:gd name="T27" fmla="*/ 5 h 7"/>
                  <a:gd name="T28" fmla="*/ 2 w 4"/>
                  <a:gd name="T29" fmla="*/ 5 h 7"/>
                  <a:gd name="T30" fmla="*/ 2 w 4"/>
                  <a:gd name="T31" fmla="*/ 6 h 7"/>
                  <a:gd name="T32" fmla="*/ 1 w 4"/>
                  <a:gd name="T33" fmla="*/ 7 h 7"/>
                  <a:gd name="T34" fmla="*/ 0 w 4"/>
                  <a:gd name="T35" fmla="*/ 7 h 7"/>
                  <a:gd name="T36" fmla="*/ 0 w 4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7">
                    <a:moveTo>
                      <a:pt x="0" y="7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3" y="1"/>
                      <a:pt x="3" y="2"/>
                      <a:pt x="3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6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94" name="object 14">
              <a:extLst>
                <a:ext uri="{FF2B5EF4-FFF2-40B4-BE49-F238E27FC236}">
                  <a16:creationId xmlns:a16="http://schemas.microsoft.com/office/drawing/2014/main" id="{E36617C2-ACA9-954A-AD3C-88FC58492FA7}"/>
                </a:ext>
              </a:extLst>
            </p:cNvPr>
            <p:cNvSpPr/>
            <p:nvPr/>
          </p:nvSpPr>
          <p:spPr>
            <a:xfrm>
              <a:off x="554572" y="5178327"/>
              <a:ext cx="1265555" cy="1265555"/>
            </a:xfrm>
            <a:custGeom>
              <a:avLst/>
              <a:gdLst/>
              <a:ahLst/>
              <a:cxnLst/>
              <a:rect l="l" t="t" r="r" b="b"/>
              <a:pathLst>
                <a:path w="1265555" h="1265555">
                  <a:moveTo>
                    <a:pt x="632650" y="0"/>
                  </a:moveTo>
                  <a:lnTo>
                    <a:pt x="585435" y="1735"/>
                  </a:lnTo>
                  <a:lnTo>
                    <a:pt x="539162" y="6859"/>
                  </a:lnTo>
                  <a:lnTo>
                    <a:pt x="493954" y="15250"/>
                  </a:lnTo>
                  <a:lnTo>
                    <a:pt x="449932" y="26785"/>
                  </a:lnTo>
                  <a:lnTo>
                    <a:pt x="407221" y="41343"/>
                  </a:lnTo>
                  <a:lnTo>
                    <a:pt x="365941" y="58800"/>
                  </a:lnTo>
                  <a:lnTo>
                    <a:pt x="326215" y="79034"/>
                  </a:lnTo>
                  <a:lnTo>
                    <a:pt x="288166" y="101924"/>
                  </a:lnTo>
                  <a:lnTo>
                    <a:pt x="251915" y="127346"/>
                  </a:lnTo>
                  <a:lnTo>
                    <a:pt x="217585" y="155178"/>
                  </a:lnTo>
                  <a:lnTo>
                    <a:pt x="185299" y="185299"/>
                  </a:lnTo>
                  <a:lnTo>
                    <a:pt x="155178" y="217585"/>
                  </a:lnTo>
                  <a:lnTo>
                    <a:pt x="127346" y="251915"/>
                  </a:lnTo>
                  <a:lnTo>
                    <a:pt x="101924" y="288166"/>
                  </a:lnTo>
                  <a:lnTo>
                    <a:pt x="79034" y="326215"/>
                  </a:lnTo>
                  <a:lnTo>
                    <a:pt x="58800" y="365941"/>
                  </a:lnTo>
                  <a:lnTo>
                    <a:pt x="41343" y="407221"/>
                  </a:lnTo>
                  <a:lnTo>
                    <a:pt x="26785" y="449932"/>
                  </a:lnTo>
                  <a:lnTo>
                    <a:pt x="15250" y="493954"/>
                  </a:lnTo>
                  <a:lnTo>
                    <a:pt x="6859" y="539162"/>
                  </a:lnTo>
                  <a:lnTo>
                    <a:pt x="1735" y="585435"/>
                  </a:lnTo>
                  <a:lnTo>
                    <a:pt x="0" y="632650"/>
                  </a:lnTo>
                  <a:lnTo>
                    <a:pt x="1735" y="679865"/>
                  </a:lnTo>
                  <a:lnTo>
                    <a:pt x="6859" y="726138"/>
                  </a:lnTo>
                  <a:lnTo>
                    <a:pt x="15250" y="771346"/>
                  </a:lnTo>
                  <a:lnTo>
                    <a:pt x="26785" y="815368"/>
                  </a:lnTo>
                  <a:lnTo>
                    <a:pt x="41343" y="858079"/>
                  </a:lnTo>
                  <a:lnTo>
                    <a:pt x="58800" y="899359"/>
                  </a:lnTo>
                  <a:lnTo>
                    <a:pt x="79034" y="939085"/>
                  </a:lnTo>
                  <a:lnTo>
                    <a:pt x="101924" y="977134"/>
                  </a:lnTo>
                  <a:lnTo>
                    <a:pt x="127346" y="1013385"/>
                  </a:lnTo>
                  <a:lnTo>
                    <a:pt x="155178" y="1047715"/>
                  </a:lnTo>
                  <a:lnTo>
                    <a:pt x="185299" y="1080001"/>
                  </a:lnTo>
                  <a:lnTo>
                    <a:pt x="217585" y="1110122"/>
                  </a:lnTo>
                  <a:lnTo>
                    <a:pt x="251915" y="1137954"/>
                  </a:lnTo>
                  <a:lnTo>
                    <a:pt x="288166" y="1163376"/>
                  </a:lnTo>
                  <a:lnTo>
                    <a:pt x="326215" y="1186266"/>
                  </a:lnTo>
                  <a:lnTo>
                    <a:pt x="365941" y="1206500"/>
                  </a:lnTo>
                  <a:lnTo>
                    <a:pt x="407221" y="1223957"/>
                  </a:lnTo>
                  <a:lnTo>
                    <a:pt x="449932" y="1238515"/>
                  </a:lnTo>
                  <a:lnTo>
                    <a:pt x="493954" y="1250050"/>
                  </a:lnTo>
                  <a:lnTo>
                    <a:pt x="539162" y="1258441"/>
                  </a:lnTo>
                  <a:lnTo>
                    <a:pt x="585435" y="1263565"/>
                  </a:lnTo>
                  <a:lnTo>
                    <a:pt x="632650" y="1265301"/>
                  </a:lnTo>
                  <a:lnTo>
                    <a:pt x="679865" y="1263565"/>
                  </a:lnTo>
                  <a:lnTo>
                    <a:pt x="726138" y="1258441"/>
                  </a:lnTo>
                  <a:lnTo>
                    <a:pt x="771346" y="1250050"/>
                  </a:lnTo>
                  <a:lnTo>
                    <a:pt x="815368" y="1238515"/>
                  </a:lnTo>
                  <a:lnTo>
                    <a:pt x="858079" y="1223957"/>
                  </a:lnTo>
                  <a:lnTo>
                    <a:pt x="899359" y="1206500"/>
                  </a:lnTo>
                  <a:lnTo>
                    <a:pt x="939085" y="1186266"/>
                  </a:lnTo>
                  <a:lnTo>
                    <a:pt x="977134" y="1163376"/>
                  </a:lnTo>
                  <a:lnTo>
                    <a:pt x="1013385" y="1137954"/>
                  </a:lnTo>
                  <a:lnTo>
                    <a:pt x="1047715" y="1110122"/>
                  </a:lnTo>
                  <a:lnTo>
                    <a:pt x="1080001" y="1080001"/>
                  </a:lnTo>
                  <a:lnTo>
                    <a:pt x="1110122" y="1047715"/>
                  </a:lnTo>
                  <a:lnTo>
                    <a:pt x="1137954" y="1013385"/>
                  </a:lnTo>
                  <a:lnTo>
                    <a:pt x="1163376" y="977134"/>
                  </a:lnTo>
                  <a:lnTo>
                    <a:pt x="1186266" y="939085"/>
                  </a:lnTo>
                  <a:lnTo>
                    <a:pt x="1206500" y="899359"/>
                  </a:lnTo>
                  <a:lnTo>
                    <a:pt x="1223957" y="858079"/>
                  </a:lnTo>
                  <a:lnTo>
                    <a:pt x="1238515" y="815368"/>
                  </a:lnTo>
                  <a:lnTo>
                    <a:pt x="1250050" y="771346"/>
                  </a:lnTo>
                  <a:lnTo>
                    <a:pt x="1258441" y="726138"/>
                  </a:lnTo>
                  <a:lnTo>
                    <a:pt x="1263565" y="679865"/>
                  </a:lnTo>
                  <a:lnTo>
                    <a:pt x="1265301" y="632650"/>
                  </a:lnTo>
                  <a:lnTo>
                    <a:pt x="1263565" y="585435"/>
                  </a:lnTo>
                  <a:lnTo>
                    <a:pt x="1258441" y="539162"/>
                  </a:lnTo>
                  <a:lnTo>
                    <a:pt x="1250050" y="493954"/>
                  </a:lnTo>
                  <a:lnTo>
                    <a:pt x="1238515" y="449932"/>
                  </a:lnTo>
                  <a:lnTo>
                    <a:pt x="1223957" y="407221"/>
                  </a:lnTo>
                  <a:lnTo>
                    <a:pt x="1206500" y="365941"/>
                  </a:lnTo>
                  <a:lnTo>
                    <a:pt x="1186266" y="326215"/>
                  </a:lnTo>
                  <a:lnTo>
                    <a:pt x="1163376" y="288166"/>
                  </a:lnTo>
                  <a:lnTo>
                    <a:pt x="1137954" y="251915"/>
                  </a:lnTo>
                  <a:lnTo>
                    <a:pt x="1110122" y="217585"/>
                  </a:lnTo>
                  <a:lnTo>
                    <a:pt x="1080001" y="185299"/>
                  </a:lnTo>
                  <a:lnTo>
                    <a:pt x="1047715" y="155178"/>
                  </a:lnTo>
                  <a:lnTo>
                    <a:pt x="1013385" y="127346"/>
                  </a:lnTo>
                  <a:lnTo>
                    <a:pt x="977134" y="101924"/>
                  </a:lnTo>
                  <a:lnTo>
                    <a:pt x="939085" y="79034"/>
                  </a:lnTo>
                  <a:lnTo>
                    <a:pt x="899359" y="58800"/>
                  </a:lnTo>
                  <a:lnTo>
                    <a:pt x="858079" y="41343"/>
                  </a:lnTo>
                  <a:lnTo>
                    <a:pt x="815368" y="26785"/>
                  </a:lnTo>
                  <a:lnTo>
                    <a:pt x="771346" y="15250"/>
                  </a:lnTo>
                  <a:lnTo>
                    <a:pt x="726138" y="6859"/>
                  </a:lnTo>
                  <a:lnTo>
                    <a:pt x="679865" y="1735"/>
                  </a:lnTo>
                  <a:lnTo>
                    <a:pt x="6326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15">
              <a:extLst>
                <a:ext uri="{FF2B5EF4-FFF2-40B4-BE49-F238E27FC236}">
                  <a16:creationId xmlns:a16="http://schemas.microsoft.com/office/drawing/2014/main" id="{5D2ECF16-EDF4-6A7E-44B8-C0BF50DF9013}"/>
                </a:ext>
              </a:extLst>
            </p:cNvPr>
            <p:cNvSpPr/>
            <p:nvPr/>
          </p:nvSpPr>
          <p:spPr>
            <a:xfrm>
              <a:off x="554572" y="5178327"/>
              <a:ext cx="1265555" cy="1265555"/>
            </a:xfrm>
            <a:custGeom>
              <a:avLst/>
              <a:gdLst/>
              <a:ahLst/>
              <a:cxnLst/>
              <a:rect l="l" t="t" r="r" b="b"/>
              <a:pathLst>
                <a:path w="1265555" h="1265555">
                  <a:moveTo>
                    <a:pt x="632650" y="1265301"/>
                  </a:moveTo>
                  <a:lnTo>
                    <a:pt x="679865" y="1263565"/>
                  </a:lnTo>
                  <a:lnTo>
                    <a:pt x="726138" y="1258441"/>
                  </a:lnTo>
                  <a:lnTo>
                    <a:pt x="771346" y="1250050"/>
                  </a:lnTo>
                  <a:lnTo>
                    <a:pt x="815368" y="1238515"/>
                  </a:lnTo>
                  <a:lnTo>
                    <a:pt x="858079" y="1223957"/>
                  </a:lnTo>
                  <a:lnTo>
                    <a:pt x="899359" y="1206500"/>
                  </a:lnTo>
                  <a:lnTo>
                    <a:pt x="939085" y="1186266"/>
                  </a:lnTo>
                  <a:lnTo>
                    <a:pt x="977134" y="1163376"/>
                  </a:lnTo>
                  <a:lnTo>
                    <a:pt x="1013385" y="1137954"/>
                  </a:lnTo>
                  <a:lnTo>
                    <a:pt x="1047715" y="1110122"/>
                  </a:lnTo>
                  <a:lnTo>
                    <a:pt x="1080001" y="1080001"/>
                  </a:lnTo>
                  <a:lnTo>
                    <a:pt x="1110122" y="1047715"/>
                  </a:lnTo>
                  <a:lnTo>
                    <a:pt x="1137954" y="1013385"/>
                  </a:lnTo>
                  <a:lnTo>
                    <a:pt x="1163376" y="977134"/>
                  </a:lnTo>
                  <a:lnTo>
                    <a:pt x="1186266" y="939085"/>
                  </a:lnTo>
                  <a:lnTo>
                    <a:pt x="1206500" y="899359"/>
                  </a:lnTo>
                  <a:lnTo>
                    <a:pt x="1223957" y="858079"/>
                  </a:lnTo>
                  <a:lnTo>
                    <a:pt x="1238515" y="815368"/>
                  </a:lnTo>
                  <a:lnTo>
                    <a:pt x="1250050" y="771346"/>
                  </a:lnTo>
                  <a:lnTo>
                    <a:pt x="1258441" y="726138"/>
                  </a:lnTo>
                  <a:lnTo>
                    <a:pt x="1263565" y="679865"/>
                  </a:lnTo>
                  <a:lnTo>
                    <a:pt x="1265301" y="632650"/>
                  </a:lnTo>
                  <a:lnTo>
                    <a:pt x="1263565" y="585435"/>
                  </a:lnTo>
                  <a:lnTo>
                    <a:pt x="1258441" y="539162"/>
                  </a:lnTo>
                  <a:lnTo>
                    <a:pt x="1250050" y="493954"/>
                  </a:lnTo>
                  <a:lnTo>
                    <a:pt x="1238515" y="449932"/>
                  </a:lnTo>
                  <a:lnTo>
                    <a:pt x="1223957" y="407221"/>
                  </a:lnTo>
                  <a:lnTo>
                    <a:pt x="1206500" y="365941"/>
                  </a:lnTo>
                  <a:lnTo>
                    <a:pt x="1186266" y="326215"/>
                  </a:lnTo>
                  <a:lnTo>
                    <a:pt x="1163376" y="288166"/>
                  </a:lnTo>
                  <a:lnTo>
                    <a:pt x="1137954" y="251915"/>
                  </a:lnTo>
                  <a:lnTo>
                    <a:pt x="1110122" y="217585"/>
                  </a:lnTo>
                  <a:lnTo>
                    <a:pt x="1080001" y="185299"/>
                  </a:lnTo>
                  <a:lnTo>
                    <a:pt x="1047715" y="155178"/>
                  </a:lnTo>
                  <a:lnTo>
                    <a:pt x="1013385" y="127346"/>
                  </a:lnTo>
                  <a:lnTo>
                    <a:pt x="977134" y="101924"/>
                  </a:lnTo>
                  <a:lnTo>
                    <a:pt x="939085" y="79034"/>
                  </a:lnTo>
                  <a:lnTo>
                    <a:pt x="899359" y="58800"/>
                  </a:lnTo>
                  <a:lnTo>
                    <a:pt x="858079" y="41343"/>
                  </a:lnTo>
                  <a:lnTo>
                    <a:pt x="815368" y="26785"/>
                  </a:lnTo>
                  <a:lnTo>
                    <a:pt x="771346" y="15250"/>
                  </a:lnTo>
                  <a:lnTo>
                    <a:pt x="726138" y="6859"/>
                  </a:lnTo>
                  <a:lnTo>
                    <a:pt x="679865" y="1735"/>
                  </a:lnTo>
                  <a:lnTo>
                    <a:pt x="632650" y="0"/>
                  </a:lnTo>
                  <a:lnTo>
                    <a:pt x="585435" y="1735"/>
                  </a:lnTo>
                  <a:lnTo>
                    <a:pt x="539162" y="6859"/>
                  </a:lnTo>
                  <a:lnTo>
                    <a:pt x="493954" y="15250"/>
                  </a:lnTo>
                  <a:lnTo>
                    <a:pt x="449932" y="26785"/>
                  </a:lnTo>
                  <a:lnTo>
                    <a:pt x="407221" y="41343"/>
                  </a:lnTo>
                  <a:lnTo>
                    <a:pt x="365941" y="58800"/>
                  </a:lnTo>
                  <a:lnTo>
                    <a:pt x="326215" y="79034"/>
                  </a:lnTo>
                  <a:lnTo>
                    <a:pt x="288166" y="101924"/>
                  </a:lnTo>
                  <a:lnTo>
                    <a:pt x="251915" y="127346"/>
                  </a:lnTo>
                  <a:lnTo>
                    <a:pt x="217585" y="155178"/>
                  </a:lnTo>
                  <a:lnTo>
                    <a:pt x="185299" y="185299"/>
                  </a:lnTo>
                  <a:lnTo>
                    <a:pt x="155178" y="217585"/>
                  </a:lnTo>
                  <a:lnTo>
                    <a:pt x="127346" y="251915"/>
                  </a:lnTo>
                  <a:lnTo>
                    <a:pt x="101924" y="288166"/>
                  </a:lnTo>
                  <a:lnTo>
                    <a:pt x="79034" y="326215"/>
                  </a:lnTo>
                  <a:lnTo>
                    <a:pt x="58800" y="365941"/>
                  </a:lnTo>
                  <a:lnTo>
                    <a:pt x="41343" y="407221"/>
                  </a:lnTo>
                  <a:lnTo>
                    <a:pt x="26785" y="449932"/>
                  </a:lnTo>
                  <a:lnTo>
                    <a:pt x="15250" y="493954"/>
                  </a:lnTo>
                  <a:lnTo>
                    <a:pt x="6859" y="539162"/>
                  </a:lnTo>
                  <a:lnTo>
                    <a:pt x="1735" y="585435"/>
                  </a:lnTo>
                  <a:lnTo>
                    <a:pt x="0" y="632650"/>
                  </a:lnTo>
                  <a:lnTo>
                    <a:pt x="1735" y="679865"/>
                  </a:lnTo>
                  <a:lnTo>
                    <a:pt x="6859" y="726138"/>
                  </a:lnTo>
                  <a:lnTo>
                    <a:pt x="15250" y="771346"/>
                  </a:lnTo>
                  <a:lnTo>
                    <a:pt x="26785" y="815368"/>
                  </a:lnTo>
                  <a:lnTo>
                    <a:pt x="41343" y="858079"/>
                  </a:lnTo>
                  <a:lnTo>
                    <a:pt x="58800" y="899359"/>
                  </a:lnTo>
                  <a:lnTo>
                    <a:pt x="79034" y="939085"/>
                  </a:lnTo>
                  <a:lnTo>
                    <a:pt x="101924" y="977134"/>
                  </a:lnTo>
                  <a:lnTo>
                    <a:pt x="127346" y="1013385"/>
                  </a:lnTo>
                  <a:lnTo>
                    <a:pt x="155178" y="1047715"/>
                  </a:lnTo>
                  <a:lnTo>
                    <a:pt x="185299" y="1080001"/>
                  </a:lnTo>
                  <a:lnTo>
                    <a:pt x="217585" y="1110122"/>
                  </a:lnTo>
                  <a:lnTo>
                    <a:pt x="251915" y="1137954"/>
                  </a:lnTo>
                  <a:lnTo>
                    <a:pt x="288166" y="1163376"/>
                  </a:lnTo>
                  <a:lnTo>
                    <a:pt x="326215" y="1186266"/>
                  </a:lnTo>
                  <a:lnTo>
                    <a:pt x="365941" y="1206500"/>
                  </a:lnTo>
                  <a:lnTo>
                    <a:pt x="407221" y="1223957"/>
                  </a:lnTo>
                  <a:lnTo>
                    <a:pt x="449932" y="1238515"/>
                  </a:lnTo>
                  <a:lnTo>
                    <a:pt x="493954" y="1250050"/>
                  </a:lnTo>
                  <a:lnTo>
                    <a:pt x="539162" y="1258441"/>
                  </a:lnTo>
                  <a:lnTo>
                    <a:pt x="585435" y="1263565"/>
                  </a:lnTo>
                  <a:lnTo>
                    <a:pt x="632650" y="1265301"/>
                  </a:lnTo>
                  <a:close/>
                </a:path>
              </a:pathLst>
            </a:custGeom>
            <a:ln w="76200">
              <a:solidFill>
                <a:schemeClr val="accent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" name="Graphic 95" descr="Plugged Unplugged with solid fill">
              <a:extLst>
                <a:ext uri="{FF2B5EF4-FFF2-40B4-BE49-F238E27FC236}">
                  <a16:creationId xmlns:a16="http://schemas.microsoft.com/office/drawing/2014/main" id="{41531100-E1AE-1485-AD32-2A337FE5F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10589564" y="4251615"/>
              <a:ext cx="820710" cy="820710"/>
            </a:xfrm>
            <a:prstGeom prst="rect">
              <a:avLst/>
            </a:prstGeom>
          </p:spPr>
        </p:pic>
        <p:pic>
          <p:nvPicPr>
            <p:cNvPr id="97" name="Graphic 96" descr="Network outline">
              <a:extLst>
                <a:ext uri="{FF2B5EF4-FFF2-40B4-BE49-F238E27FC236}">
                  <a16:creationId xmlns:a16="http://schemas.microsoft.com/office/drawing/2014/main" id="{35C5C6D1-45BF-D8F6-2731-8C9E0739EA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p:blipFill>
          <p:spPr>
            <a:xfrm>
              <a:off x="698661" y="5278648"/>
              <a:ext cx="1016092" cy="10160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9167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64682-C4F2-6446-AD5A-9E006A37C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400" dirty="0"/>
              <a:t>EUROPE NEEDS A SUPERGRID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D053F-89D0-A846-BF2B-A52421C7DC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7721" y="918000"/>
            <a:ext cx="6323440" cy="4111200"/>
          </a:xfrm>
        </p:spPr>
        <p:txBody>
          <a:bodyPr>
            <a:normAutofit/>
          </a:bodyPr>
          <a:lstStyle/>
          <a:p>
            <a:pPr lvl="1"/>
            <a:r>
              <a:rPr lang="en-IE" sz="1800" dirty="0"/>
              <a:t>Europe needs to connect </a:t>
            </a:r>
            <a:r>
              <a:rPr lang="en-IE" sz="2400" b="1" dirty="0">
                <a:solidFill>
                  <a:schemeClr val="accent2"/>
                </a:solidFill>
              </a:rPr>
              <a:t>2,000 GW </a:t>
            </a:r>
            <a:r>
              <a:rPr lang="en-IE" sz="2400" b="1" dirty="0">
                <a:solidFill>
                  <a:schemeClr val="accent3"/>
                </a:solidFill>
              </a:rPr>
              <a:t/>
            </a:r>
            <a:br>
              <a:rPr lang="en-IE" sz="2400" b="1" dirty="0">
                <a:solidFill>
                  <a:schemeClr val="accent3"/>
                </a:solidFill>
              </a:rPr>
            </a:br>
            <a:r>
              <a:rPr lang="en-IE" sz="1800" dirty="0"/>
              <a:t>of renewable resources </a:t>
            </a:r>
            <a:r>
              <a:rPr lang="en-IE" sz="2400" b="1" dirty="0">
                <a:solidFill>
                  <a:schemeClr val="accent2"/>
                </a:solidFill>
              </a:rPr>
              <a:t>by 2050</a:t>
            </a:r>
          </a:p>
          <a:p>
            <a:pPr lvl="2"/>
            <a:r>
              <a:rPr lang="en-IE" sz="1800" dirty="0" err="1"/>
              <a:t>SuperNode’s</a:t>
            </a:r>
            <a:r>
              <a:rPr lang="en-IE" sz="1800" dirty="0"/>
              <a:t> transmission technology </a:t>
            </a:r>
            <a:br>
              <a:rPr lang="en-IE" sz="1800" dirty="0"/>
            </a:br>
            <a:r>
              <a:rPr lang="en-IE" sz="1800" dirty="0"/>
              <a:t>can be applied to </a:t>
            </a:r>
            <a:r>
              <a:rPr lang="en-IE" sz="2400" b="1" dirty="0">
                <a:solidFill>
                  <a:schemeClr val="accent3"/>
                </a:solidFill>
              </a:rPr>
              <a:t>offshore</a:t>
            </a:r>
            <a:r>
              <a:rPr lang="en-IE" sz="1800" dirty="0"/>
              <a:t> and </a:t>
            </a:r>
            <a:r>
              <a:rPr lang="en-IE" sz="2400" b="1" dirty="0">
                <a:solidFill>
                  <a:schemeClr val="accent3"/>
                </a:solidFill>
              </a:rPr>
              <a:t>terrestrial</a:t>
            </a:r>
            <a:r>
              <a:rPr lang="en-IE" sz="1800" dirty="0"/>
              <a:t> applications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E78F9B-8ACD-09CD-1039-5A47E01F63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325" y="3261642"/>
            <a:ext cx="5278504" cy="3508806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F240200-1028-07E9-549A-9DB6D86E571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3C5792BD-9D02-827B-40E7-E736F9E716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9793" y="1145971"/>
            <a:ext cx="5617029" cy="5243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491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9AEDE-E79B-4DA9-8F74-299A3CD01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Comparison of conductors: HTS Tape to copper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39BC8-DD55-44D5-9416-95DA3EE07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179" y="1262867"/>
            <a:ext cx="5383204" cy="460175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GB" sz="2800" cap="none" dirty="0">
                <a:solidFill>
                  <a:schemeClr val="accent3"/>
                </a:solidFill>
              </a:rPr>
              <a:t>1g</a:t>
            </a:r>
            <a:r>
              <a:rPr lang="en-GB" sz="2800" cap="none" dirty="0"/>
              <a:t> </a:t>
            </a:r>
            <a:r>
              <a:rPr lang="en-GB" sz="2800" b="0" cap="none" dirty="0"/>
              <a:t>HTS Tape = </a:t>
            </a:r>
            <a:r>
              <a:rPr lang="en-GB" sz="2800" cap="none" dirty="0">
                <a:solidFill>
                  <a:schemeClr val="accent4"/>
                </a:solidFill>
              </a:rPr>
              <a:t>150+g</a:t>
            </a:r>
            <a:r>
              <a:rPr lang="en-GB" sz="2800" b="0" cap="none" dirty="0"/>
              <a:t> Copper     </a:t>
            </a:r>
            <a:r>
              <a:rPr lang="en-GB" b="0" i="1" cap="none" dirty="0"/>
              <a:t>[for 1 kilo-amp-meter (</a:t>
            </a:r>
            <a:r>
              <a:rPr lang="en-GB" b="0" i="1" cap="none" dirty="0" err="1"/>
              <a:t>kA.m</a:t>
            </a:r>
            <a:r>
              <a:rPr lang="en-GB" b="0" i="1" cap="none" dirty="0"/>
              <a:t>)]</a:t>
            </a:r>
            <a:endParaRPr lang="en-GB" sz="2000" b="0" i="1" cap="none" dirty="0"/>
          </a:p>
          <a:p>
            <a:pPr>
              <a:buClr>
                <a:schemeClr val="tx1"/>
              </a:buClr>
            </a:pPr>
            <a:r>
              <a:rPr lang="en-GB" b="0" cap="none" dirty="0"/>
              <a:t>Therefore, the HTS tape requires </a:t>
            </a:r>
            <a:r>
              <a:rPr lang="en-GB" cap="none" dirty="0">
                <a:solidFill>
                  <a:schemeClr val="accent3"/>
                </a:solidFill>
              </a:rPr>
              <a:t>~</a:t>
            </a:r>
            <a:r>
              <a:rPr lang="en-GB" cap="none" dirty="0">
                <a:solidFill>
                  <a:srgbClr val="0ABE75"/>
                </a:solidFill>
              </a:rPr>
              <a:t>150</a:t>
            </a:r>
            <a:r>
              <a:rPr lang="en-GB" b="0" cap="none" dirty="0"/>
              <a:t> </a:t>
            </a:r>
            <a:r>
              <a:rPr lang="en-GB" cap="none" dirty="0">
                <a:solidFill>
                  <a:schemeClr val="accent3"/>
                </a:solidFill>
              </a:rPr>
              <a:t>times less </a:t>
            </a:r>
            <a:r>
              <a:rPr lang="en-GB" b="0" cap="none" dirty="0"/>
              <a:t>raw material by weight to carry 1 kA in a metre</a:t>
            </a:r>
          </a:p>
          <a:p>
            <a:pPr>
              <a:buClr>
                <a:schemeClr val="tx1"/>
              </a:buClr>
            </a:pPr>
            <a:r>
              <a:rPr lang="en-GB" b="0" cap="none" dirty="0"/>
              <a:t>This electrical performance is primarily due to </a:t>
            </a:r>
            <a:r>
              <a:rPr lang="en-GB" b="0" cap="none" dirty="0" err="1"/>
              <a:t>ReBCO</a:t>
            </a:r>
            <a:endParaRPr lang="en-GB" b="0" cap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834B4-58B7-4405-868D-2FA8F9B57D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4DA7C-4A35-4AB0-BF6A-17AA19D6BFED}" type="slidenum">
              <a:rPr lang="en-IE" smtClean="0"/>
              <a:pPr/>
              <a:t>6</a:t>
            </a:fld>
            <a:endParaRPr lang="en-I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907ED0-0D73-44F2-AE92-6145AF4F5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1636621"/>
            <a:ext cx="5636502" cy="3729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3566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0B07A-3C6A-46BA-9C4A-DE6F7C269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Onshore and offshore application</a:t>
            </a:r>
          </a:p>
        </p:txBody>
      </p:sp>
      <p:pic>
        <p:nvPicPr>
          <p:cNvPr id="6" name="Content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4BD0D93E-214D-4BD9-BD60-578B1D659E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953247"/>
            <a:ext cx="5755526" cy="325436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CFA0E3-CF67-4B8E-9F60-778B3C58F9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4DA7C-4A35-4AB0-BF6A-17AA19D6BFED}" type="slidenum">
              <a:rPr lang="en-IE" smtClean="0"/>
              <a:pPr/>
              <a:t>7</a:t>
            </a:fld>
            <a:endParaRPr lang="en-I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250367-24C6-214D-FBB2-644000DCC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22" y="849545"/>
            <a:ext cx="5774904" cy="32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852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8CE03-949F-4CA8-AA39-F3B4B4130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Cryostat design and importance of vacuum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2F9E3A-0E79-4D3D-AE2D-39762D2998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4DA7C-4A35-4AB0-BF6A-17AA19D6BFED}" type="slidenum">
              <a:rPr lang="en-IE" smtClean="0"/>
              <a:pPr/>
              <a:t>8</a:t>
            </a:fld>
            <a:endParaRPr lang="en-IE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FA58624-DAF2-4C46-ABA3-8D7D3E7AE63E}"/>
              </a:ext>
            </a:extLst>
          </p:cNvPr>
          <p:cNvGrpSpPr/>
          <p:nvPr/>
        </p:nvGrpSpPr>
        <p:grpSpPr>
          <a:xfrm>
            <a:off x="420208" y="297856"/>
            <a:ext cx="7001565" cy="4815045"/>
            <a:chOff x="67536" y="606501"/>
            <a:chExt cx="7001565" cy="481504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B17F222-9812-4C4B-A321-95D02FBB71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208" y="606501"/>
              <a:ext cx="6725697" cy="3813362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5AE02A1-F7FF-45B2-92FC-85827C1CA6EC}"/>
                </a:ext>
              </a:extLst>
            </p:cNvPr>
            <p:cNvCxnSpPr>
              <a:cxnSpLocks/>
            </p:cNvCxnSpPr>
            <p:nvPr/>
          </p:nvCxnSpPr>
          <p:spPr>
            <a:xfrm>
              <a:off x="865194" y="3742272"/>
              <a:ext cx="35457" cy="117044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4CC58B3-EEC9-4967-8EC7-D224DB7AC488}"/>
                </a:ext>
              </a:extLst>
            </p:cNvPr>
            <p:cNvSpPr txBox="1"/>
            <p:nvPr/>
          </p:nvSpPr>
          <p:spPr>
            <a:xfrm>
              <a:off x="67536" y="5052214"/>
              <a:ext cx="2974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/>
                <a:t>Liquid Nitrogen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A21E4D9-A83E-425B-B9A0-6878C60F87E3}"/>
                </a:ext>
              </a:extLst>
            </p:cNvPr>
            <p:cNvCxnSpPr>
              <a:cxnSpLocks/>
            </p:cNvCxnSpPr>
            <p:nvPr/>
          </p:nvCxnSpPr>
          <p:spPr>
            <a:xfrm>
              <a:off x="1794148" y="3437760"/>
              <a:ext cx="96329" cy="115973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8CFBDBF-4D6B-46C4-8F40-C7F91B5C6A5A}"/>
                </a:ext>
              </a:extLst>
            </p:cNvPr>
            <p:cNvSpPr txBox="1"/>
            <p:nvPr/>
          </p:nvSpPr>
          <p:spPr>
            <a:xfrm>
              <a:off x="1092526" y="4613131"/>
              <a:ext cx="2974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/>
                <a:t>Inner Cryostat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CF91128-EC7F-4C50-A71A-FB6CEF32D28C}"/>
                </a:ext>
              </a:extLst>
            </p:cNvPr>
            <p:cNvCxnSpPr>
              <a:cxnSpLocks/>
            </p:cNvCxnSpPr>
            <p:nvPr/>
          </p:nvCxnSpPr>
          <p:spPr>
            <a:xfrm>
              <a:off x="2469640" y="3297270"/>
              <a:ext cx="926311" cy="95065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69348E5-F616-4C3B-A034-B0DC2CEA757D}"/>
                </a:ext>
              </a:extLst>
            </p:cNvPr>
            <p:cNvSpPr txBox="1"/>
            <p:nvPr/>
          </p:nvSpPr>
          <p:spPr>
            <a:xfrm>
              <a:off x="2711396" y="4275961"/>
              <a:ext cx="2974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dirty="0"/>
                <a:t>HTS Conductor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1C00411-01B8-4A4A-AE74-ED2491F29678}"/>
                </a:ext>
              </a:extLst>
            </p:cNvPr>
            <p:cNvCxnSpPr>
              <a:cxnSpLocks/>
            </p:cNvCxnSpPr>
            <p:nvPr/>
          </p:nvCxnSpPr>
          <p:spPr>
            <a:xfrm>
              <a:off x="2609205" y="1670633"/>
              <a:ext cx="740636" cy="529108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9A51F50-E892-4A9B-8A29-5FEB0644AAA9}"/>
                </a:ext>
              </a:extLst>
            </p:cNvPr>
            <p:cNvSpPr txBox="1"/>
            <p:nvPr/>
          </p:nvSpPr>
          <p:spPr>
            <a:xfrm>
              <a:off x="1794148" y="1321835"/>
              <a:ext cx="2974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dirty="0"/>
                <a:t>Insulation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692F9F-E188-4881-A36B-2D5CA6BDC165}"/>
                </a:ext>
              </a:extLst>
            </p:cNvPr>
            <p:cNvCxnSpPr>
              <a:cxnSpLocks/>
            </p:cNvCxnSpPr>
            <p:nvPr/>
          </p:nvCxnSpPr>
          <p:spPr>
            <a:xfrm>
              <a:off x="5210936" y="2571912"/>
              <a:ext cx="763630" cy="61687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2A3D4D1-8FBE-4481-A7D1-4ED4C7279208}"/>
                </a:ext>
              </a:extLst>
            </p:cNvPr>
            <p:cNvSpPr txBox="1"/>
            <p:nvPr/>
          </p:nvSpPr>
          <p:spPr>
            <a:xfrm>
              <a:off x="5334803" y="3164913"/>
              <a:ext cx="17342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/>
                <a:t>Outer Cryostat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00537C4D-9D5E-B4DB-CFD3-D44A90337E33}"/>
              </a:ext>
            </a:extLst>
          </p:cNvPr>
          <p:cNvSpPr txBox="1"/>
          <p:nvPr/>
        </p:nvSpPr>
        <p:spPr>
          <a:xfrm>
            <a:off x="5089218" y="3989611"/>
            <a:ext cx="2974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>
                <a:solidFill>
                  <a:srgbClr val="0070C0"/>
                </a:solidFill>
              </a:rPr>
              <a:t>Vacuum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6BC2D94-B1CE-D7A6-759D-C7B79C94F61F}"/>
              </a:ext>
            </a:extLst>
          </p:cNvPr>
          <p:cNvCxnSpPr>
            <a:cxnSpLocks/>
          </p:cNvCxnSpPr>
          <p:nvPr/>
        </p:nvCxnSpPr>
        <p:spPr>
          <a:xfrm>
            <a:off x="4215439" y="2957572"/>
            <a:ext cx="1097901" cy="108841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AC7B7711-C434-0962-1B0C-32239518ED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7482" y="1940106"/>
            <a:ext cx="3073304" cy="3047693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08FE550-2BAB-928B-FB1E-04A3B84B579D}"/>
              </a:ext>
            </a:extLst>
          </p:cNvPr>
          <p:cNvSpPr/>
          <p:nvPr/>
        </p:nvSpPr>
        <p:spPr>
          <a:xfrm>
            <a:off x="515178" y="5237018"/>
            <a:ext cx="11057986" cy="900000"/>
          </a:xfrm>
          <a:prstGeom prst="roundRect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2000" dirty="0"/>
              <a:t>Characterizing the cryostat vacuum is essential to ensure performance durability.</a:t>
            </a:r>
          </a:p>
        </p:txBody>
      </p:sp>
    </p:spTree>
    <p:extLst>
      <p:ext uri="{BB962C8B-B14F-4D97-AF65-F5344CB8AC3E}">
        <p14:creationId xmlns:p14="http://schemas.microsoft.com/office/powerpoint/2010/main" val="1599173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E1C3E-09C1-AC04-DC73-4A6A5BAF7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Unique </a:t>
            </a:r>
            <a:r>
              <a:rPr lang="en-IE" dirty="0" err="1"/>
              <a:t>cern</a:t>
            </a:r>
            <a:r>
              <a:rPr lang="en-IE" dirty="0"/>
              <a:t> competencies and capabilities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F4792-5768-1CB7-41F6-F544FE4CFD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4DA7C-4A35-4AB0-BF6A-17AA19D6BFED}" type="slidenum">
              <a:rPr lang="en-IE" smtClean="0"/>
              <a:pPr/>
              <a:t>9</a:t>
            </a:fld>
            <a:endParaRPr lang="en-IE"/>
          </a:p>
        </p:txBody>
      </p:sp>
      <p:pic>
        <p:nvPicPr>
          <p:cNvPr id="1030" name="Picture 6" descr="Supernode - Connecting The Future">
            <a:extLst>
              <a:ext uri="{FF2B5EF4-FFF2-40B4-BE49-F238E27FC236}">
                <a16:creationId xmlns:a16="http://schemas.microsoft.com/office/drawing/2014/main" id="{13A292BC-FC21-A4DA-385F-81FD66EF2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403" y="3071700"/>
            <a:ext cx="3497833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151ED968-6C79-3942-A8CC-56A96D1E2B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3766" y="2632012"/>
            <a:ext cx="2465167" cy="2444624"/>
          </a:xfrm>
          <a:prstGeom prst="rect">
            <a:avLst/>
          </a:prstGeom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7D1F811A-E184-9B3C-62FA-F0707188D2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6620931"/>
              </p:ext>
            </p:extLst>
          </p:nvPr>
        </p:nvGraphicFramePr>
        <p:xfrm>
          <a:off x="1773381" y="92910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31549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upernode">
      <a:dk1>
        <a:srgbClr val="08495A"/>
      </a:dk1>
      <a:lt1>
        <a:srgbClr val="FFFFFF"/>
      </a:lt1>
      <a:dk2>
        <a:srgbClr val="000000"/>
      </a:dk2>
      <a:lt2>
        <a:srgbClr val="E7E6E6"/>
      </a:lt2>
      <a:accent1>
        <a:srgbClr val="0DA2D2"/>
      </a:accent1>
      <a:accent2>
        <a:srgbClr val="803E80"/>
      </a:accent2>
      <a:accent3>
        <a:srgbClr val="0ABE75"/>
      </a:accent3>
      <a:accent4>
        <a:srgbClr val="FF5A00"/>
      </a:accent4>
      <a:accent5>
        <a:srgbClr val="0C485B"/>
      </a:accent5>
      <a:accent6>
        <a:srgbClr val="919191"/>
      </a:accent6>
      <a:hlink>
        <a:srgbClr val="0DA2D3"/>
      </a:hlink>
      <a:folHlink>
        <a:srgbClr val="0ABE7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Supernode">
      <a:dk1>
        <a:srgbClr val="08495A"/>
      </a:dk1>
      <a:lt1>
        <a:srgbClr val="FFFFFF"/>
      </a:lt1>
      <a:dk2>
        <a:srgbClr val="000000"/>
      </a:dk2>
      <a:lt2>
        <a:srgbClr val="E7E6E6"/>
      </a:lt2>
      <a:accent1>
        <a:srgbClr val="0DA2D2"/>
      </a:accent1>
      <a:accent2>
        <a:srgbClr val="803E80"/>
      </a:accent2>
      <a:accent3>
        <a:srgbClr val="0ABE75"/>
      </a:accent3>
      <a:accent4>
        <a:srgbClr val="FF5A00"/>
      </a:accent4>
      <a:accent5>
        <a:srgbClr val="0C485B"/>
      </a:accent5>
      <a:accent6>
        <a:srgbClr val="919191"/>
      </a:accent6>
      <a:hlink>
        <a:srgbClr val="0DA2D3"/>
      </a:hlink>
      <a:folHlink>
        <a:srgbClr val="0ABE7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065F8FEA-6B8F-42E8-80E1-C1F880E74E01}" vid="{B24E91BC-DC73-4572-BB8F-1AACB65119D0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028919f-68e4-4eda-b662-641511268481">
      <UserInfo>
        <DisplayName>Robert OConnor</DisplayName>
        <AccountId>10</AccountId>
        <AccountType/>
      </UserInfo>
      <UserInfo>
        <DisplayName>Philip McCann</DisplayName>
        <AccountId>765</AccountId>
        <AccountType/>
      </UserInfo>
      <UserInfo>
        <DisplayName>Geoff O’Brien</DisplayName>
        <AccountId>3030</AccountId>
        <AccountType/>
      </UserInfo>
    </SharedWithUsers>
    <_Version xmlns="http://schemas.microsoft.com/sharepoint/v3/fields" xsi:nil="true"/>
    <Document_x0020_Type xmlns="4f6555bf-508a-4e50-85af-3d3e5d3296b9">Deliverable</Document_x0020_Type>
    <_Flow_SignoffStatus xmlns="4f6555bf-508a-4e50-85af-3d3e5d3296b9" xsi:nil="true"/>
    <_ip_UnifiedCompliancePolicyUIAction xmlns="http://schemas.microsoft.com/sharepoint/v3" xsi:nil="true"/>
    <_ip_UnifiedCompliancePolicyProperties xmlns="http://schemas.microsoft.com/sharepoint/v3" xsi:nil="true"/>
    <TaxCatchAll xmlns="6028919f-68e4-4eda-b662-641511268481" xsi:nil="true"/>
    <lcf76f155ced4ddcb4097134ff3c332f xmlns="4f6555bf-508a-4e50-85af-3d3e5d3296b9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844DFA8E48E44A89AF49F5C652355C" ma:contentTypeVersion="24" ma:contentTypeDescription="Create a new document." ma:contentTypeScope="" ma:versionID="fea4edb72d4a2d59e4a8d0ef7f707b3c">
  <xsd:schema xmlns:xsd="http://www.w3.org/2001/XMLSchema" xmlns:xs="http://www.w3.org/2001/XMLSchema" xmlns:p="http://schemas.microsoft.com/office/2006/metadata/properties" xmlns:ns1="http://schemas.microsoft.com/sharepoint/v3/fields" xmlns:ns2="http://schemas.microsoft.com/sharepoint/v3" xmlns:ns3="4f6555bf-508a-4e50-85af-3d3e5d3296b9" xmlns:ns4="6028919f-68e4-4eda-b662-641511268481" targetNamespace="http://schemas.microsoft.com/office/2006/metadata/properties" ma:root="true" ma:fieldsID="2ab568e877d45e49ba8942fe88f62a6d" ns1:_="" ns2:_="" ns3:_="" ns4:_="">
    <xsd:import namespace="http://schemas.microsoft.com/sharepoint/v3/fields"/>
    <xsd:import namespace="http://schemas.microsoft.com/sharepoint/v3"/>
    <xsd:import namespace="4f6555bf-508a-4e50-85af-3d3e5d3296b9"/>
    <xsd:import namespace="6028919f-68e4-4eda-b662-641511268481"/>
    <xsd:element name="properties">
      <xsd:complexType>
        <xsd:sequence>
          <xsd:element name="documentManagement">
            <xsd:complexType>
              <xsd:all>
                <xsd:element ref="ns1:_Version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3:_Flow_SignoffStatus" minOccurs="0"/>
                <xsd:element ref="ns3:Document_x0020_Type" minOccurs="0"/>
                <xsd:element ref="ns3:MediaLengthInSeconds" minOccurs="0"/>
                <xsd:element ref="ns2:_ip_UnifiedCompliancePolicyProperties" minOccurs="0"/>
                <xsd:element ref="ns2:_ip_UnifiedCompliancePolicyUIAction" minOccurs="0"/>
                <xsd:element ref="ns3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Version" ma:index="0" nillable="true" ma:displayName="Version" ma:internalName="_Vers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6555bf-508a-4e50-85af-3d3e5d3296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Document_x0020_Type" ma:index="22" nillable="true" ma:displayName="Document Type" ma:default="Deliverable" ma:description="Select whether this document is a deliverable or a supporting document." ma:format="Dropdown" ma:internalName="Document_x0020_Type">
      <xsd:simpleType>
        <xsd:restriction base="dms:Choice">
          <xsd:enumeration value="Deliverable"/>
          <xsd:enumeration value="Supporting"/>
          <xsd:enumeration value="Reference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84c37f5b-ba52-46b1-abd8-3389e3d0d0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28919f-68e4-4eda-b662-64151126848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8" nillable="true" ma:displayName="Taxonomy Catch All Column" ma:hidden="true" ma:list="{5364b35e-9b6f-42cb-bffa-c690a405a53c}" ma:internalName="TaxCatchAll" ma:showField="CatchAllData" ma:web="6028919f-68e4-4eda-b662-6415112684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8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D4747F-4FC4-4A10-9D35-382311F209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0CC67C-3E90-4D52-8640-CE79834769AD}">
  <ds:schemaRefs>
    <ds:schemaRef ds:uri="http://purl.org/dc/elements/1.1/"/>
    <ds:schemaRef ds:uri="http://schemas.microsoft.com/office/2006/metadata/properties"/>
    <ds:schemaRef ds:uri="4f6555bf-508a-4e50-85af-3d3e5d3296b9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6028919f-68e4-4eda-b662-641511268481"/>
    <ds:schemaRef ds:uri="http://schemas.microsoft.com/sharepoint/v3/field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6C85E7E-2B80-4056-A731-8ADC6BF7DF7C}">
  <ds:schemaRefs>
    <ds:schemaRef ds:uri="4f6555bf-508a-4e50-85af-3d3e5d3296b9"/>
    <ds:schemaRef ds:uri="6028919f-68e4-4eda-b662-64151126848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microsoft.com/sharepoint/v3/field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376</Words>
  <Application>Microsoft Office PowerPoint</Application>
  <PresentationFormat>Widescreen</PresentationFormat>
  <Paragraphs>66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1_Office Theme</vt:lpstr>
      <vt:lpstr>Custom Design</vt:lpstr>
      <vt:lpstr>PowerPoint Presentation</vt:lpstr>
      <vt:lpstr>WHO ARE WE?</vt:lpstr>
      <vt:lpstr>Vision and mission</vt:lpstr>
      <vt:lpstr>Why is New Transmission Technology Needed? </vt:lpstr>
      <vt:lpstr>EUROPE NEEDS A SUPERGRID</vt:lpstr>
      <vt:lpstr>Comparison of conductors: HTS Tape to copper</vt:lpstr>
      <vt:lpstr>Onshore and offshore application</vt:lpstr>
      <vt:lpstr>Cryostat design and importance of vacuum</vt:lpstr>
      <vt:lpstr>Unique cern competencies and capabilities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Superconductors for bulk power transfer</dc:title>
  <dc:creator>John Fitzgerald</dc:creator>
  <cp:lastModifiedBy>Enrico Chesta</cp:lastModifiedBy>
  <cp:revision>9</cp:revision>
  <cp:lastPrinted>1601-01-01T00:00:00Z</cp:lastPrinted>
  <dcterms:created xsi:type="dcterms:W3CDTF">2020-06-19T09:34:12Z</dcterms:created>
  <dcterms:modified xsi:type="dcterms:W3CDTF">2022-06-26T11:45:06Z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st Centre">
    <vt:lpwstr>29;#D100 Development|926b5360-a965-4df9-af6d-59f26c874f0f</vt:lpwstr>
  </property>
  <property fmtid="{D5CDD505-2E9C-101B-9397-08002B2CF9AE}" pid="3" name="Document/Record Type">
    <vt:lpwstr>103;#(RPT) Report|721b0354-5844-441d-b0f3-4691d9c552e6</vt:lpwstr>
  </property>
  <property fmtid="{D5CDD505-2E9C-101B-9397-08002B2CF9AE}" pid="4" name="Entity">
    <vt:lpwstr>916;#IE35 IE Supernode Ltd|8cdffef5-9996-40cd-867d-57fd2704af65</vt:lpwstr>
  </property>
  <property fmtid="{D5CDD505-2E9C-101B-9397-08002B2CF9AE}" pid="5" name="ContentTypeId">
    <vt:lpwstr>0x010100D9844DFA8E48E44A89AF49F5C652355C</vt:lpwstr>
  </property>
  <property fmtid="{D5CDD505-2E9C-101B-9397-08002B2CF9AE}" pid="6" name="MediaServiceImageTags">
    <vt:lpwstr/>
  </property>
</Properties>
</file>