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463" r:id="rId3"/>
    <p:sldId id="452" r:id="rId4"/>
    <p:sldId id="453" r:id="rId5"/>
    <p:sldId id="454" r:id="rId6"/>
    <p:sldId id="457" r:id="rId7"/>
    <p:sldId id="458" r:id="rId8"/>
    <p:sldId id="461" r:id="rId9"/>
    <p:sldId id="459" r:id="rId10"/>
    <p:sldId id="462" r:id="rId11"/>
    <p:sldId id="465" r:id="rId12"/>
  </p:sldIdLst>
  <p:sldSz cx="9144000" cy="5143500" type="screen16x9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erre Andre Calhau Barroca" initials="PACB" lastIdx="4" clrIdx="0">
    <p:extLst>
      <p:ext uri="{19B8F6BF-5375-455C-9EA6-DF929625EA0E}">
        <p15:presenceInfo xmlns:p15="http://schemas.microsoft.com/office/powerpoint/2012/main" userId="S::pabarroc@ntnu.no::037d2cec-80ae-4546-95e2-76443fefb97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4694"/>
    <a:srgbClr val="F33F07"/>
    <a:srgbClr val="43B7B0"/>
    <a:srgbClr val="FF0000"/>
    <a:srgbClr val="014693"/>
    <a:srgbClr val="0D3475"/>
    <a:srgbClr val="003860"/>
    <a:srgbClr val="BBAC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77764" autoAdjust="0"/>
  </p:normalViewPr>
  <p:slideViewPr>
    <p:cSldViewPr snapToGrid="0" snapToObjects="1">
      <p:cViewPr varScale="1">
        <p:scale>
          <a:sx n="88" d="100"/>
          <a:sy n="88" d="100"/>
        </p:scale>
        <p:origin x="725" y="5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396B131-5203-4A56-8E10-67F1392AD1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E6D7B-D6CA-4FBF-B8D6-F81A36CA5CC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D0630B-2B8F-41D8-A43D-B73F98740C77}" type="datetimeFigureOut">
              <a:rPr lang="en-US" smtClean="0"/>
              <a:t>6/27/2022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E2F7E3-F070-40C5-9F3A-D5B7BF838C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C6CE4A-59CD-4866-AA8C-9B81645F6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DE156-55DA-47AB-8A0A-30A1DBE3F3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69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5FB64-B97F-4287-BA7E-416C1E41A013}" type="datetimeFigureOut">
              <a:rPr lang="nb-NO" smtClean="0"/>
              <a:t>27.06.2022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14ED6-95C4-4CF5-B931-B80C204D70D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18306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014ED6-95C4-4CF5-B931-B80C204D70DC}" type="slidenum">
              <a:rPr lang="nb-NO" smtClean="0"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75214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014ED6-95C4-4CF5-B931-B80C204D70DC}" type="slidenum">
              <a:rPr lang="nb-NO" smtClean="0"/>
              <a:t>11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970509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014ED6-95C4-4CF5-B931-B80C204D70DC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20980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014ED6-95C4-4CF5-B931-B80C204D70DC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73751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014ED6-95C4-4CF5-B931-B80C204D70DC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38415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014ED6-95C4-4CF5-B931-B80C204D70DC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22092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014ED6-95C4-4CF5-B931-B80C204D70DC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680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014ED6-95C4-4CF5-B931-B80C204D70DC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98728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014ED6-95C4-4CF5-B931-B80C204D70DC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31894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014ED6-95C4-4CF5-B931-B80C204D70DC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10494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68315" y="2008061"/>
            <a:ext cx="7772400" cy="646331"/>
          </a:xfrm>
        </p:spPr>
        <p:txBody>
          <a:bodyPr anchor="t" anchorCtr="0"/>
          <a:lstStyle>
            <a:lvl1pPr>
              <a:defRPr>
                <a:latin typeface="Optima"/>
                <a:cs typeface="Segoe UI" panose="020B0502040204020203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368315" y="2733866"/>
            <a:ext cx="77724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Optima"/>
                <a:cs typeface="Segoe UI" panose="020B0502040204020203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100015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Optima"/>
                <a:cs typeface="Segoe UI" panose="020B0502040204020203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Optima"/>
                <a:cs typeface="Segoe UI" panose="020B0502040204020203" pitchFamily="34" charset="0"/>
              </a:defRPr>
            </a:lvl1pPr>
            <a:lvl2pPr>
              <a:defRPr>
                <a:latin typeface="Optima"/>
                <a:cs typeface="Segoe UI" panose="020B0502040204020203" pitchFamily="34" charset="0"/>
              </a:defRPr>
            </a:lvl2pPr>
            <a:lvl3pPr>
              <a:defRPr>
                <a:latin typeface="Optima"/>
                <a:cs typeface="Segoe UI" panose="020B0502040204020203" pitchFamily="34" charset="0"/>
              </a:defRPr>
            </a:lvl3pPr>
            <a:lvl4pPr>
              <a:defRPr>
                <a:latin typeface="Optima"/>
                <a:cs typeface="Segoe UI" panose="020B0502040204020203" pitchFamily="34" charset="0"/>
              </a:defRPr>
            </a:lvl4pPr>
            <a:lvl5pPr>
              <a:defRPr>
                <a:latin typeface="Optima"/>
                <a:cs typeface="Segoe UI" panose="020B0502040204020203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385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7394138" y="205979"/>
            <a:ext cx="1292662" cy="4388644"/>
          </a:xfrm>
        </p:spPr>
        <p:txBody>
          <a:bodyPr vert="eaVert"/>
          <a:lstStyle>
            <a:lvl1pPr>
              <a:defRPr>
                <a:latin typeface="Optima"/>
                <a:cs typeface="Segoe UI" panose="020B0502040204020203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lvl1pPr>
              <a:defRPr>
                <a:latin typeface="Optima"/>
                <a:cs typeface="Segoe UI" panose="020B0502040204020203" pitchFamily="34" charset="0"/>
              </a:defRPr>
            </a:lvl1pPr>
            <a:lvl2pPr>
              <a:defRPr>
                <a:latin typeface="Optima"/>
                <a:cs typeface="Segoe UI" panose="020B0502040204020203" pitchFamily="34" charset="0"/>
              </a:defRPr>
            </a:lvl2pPr>
            <a:lvl3pPr>
              <a:defRPr>
                <a:latin typeface="Optima"/>
                <a:cs typeface="Segoe UI" panose="020B0502040204020203" pitchFamily="34" charset="0"/>
              </a:defRPr>
            </a:lvl3pPr>
            <a:lvl4pPr>
              <a:defRPr>
                <a:latin typeface="Optima"/>
                <a:cs typeface="Segoe UI" panose="020B0502040204020203" pitchFamily="34" charset="0"/>
              </a:defRPr>
            </a:lvl4pPr>
            <a:lvl5pPr>
              <a:defRPr>
                <a:latin typeface="Optima"/>
                <a:cs typeface="Segoe UI" panose="020B0502040204020203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31831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14320" y="922492"/>
            <a:ext cx="8229600" cy="3672131"/>
          </a:xfrm>
        </p:spPr>
        <p:txBody>
          <a:bodyPr/>
          <a:lstStyle>
            <a:lvl1pPr>
              <a:defRPr>
                <a:latin typeface="Optima"/>
                <a:cs typeface="Segoe UI" panose="020B0502040204020203" pitchFamily="34" charset="0"/>
              </a:defRPr>
            </a:lvl1pPr>
            <a:lvl2pPr>
              <a:defRPr>
                <a:latin typeface="Optima"/>
                <a:cs typeface="Segoe UI" panose="020B0502040204020203" pitchFamily="34" charset="0"/>
              </a:defRPr>
            </a:lvl2pPr>
            <a:lvl3pPr>
              <a:defRPr>
                <a:latin typeface="Optima"/>
                <a:cs typeface="Segoe UI" panose="020B0502040204020203" pitchFamily="34" charset="0"/>
              </a:defRPr>
            </a:lvl3pPr>
            <a:lvl4pPr>
              <a:defRPr>
                <a:latin typeface="Optima"/>
                <a:cs typeface="Segoe UI" panose="020B0502040204020203" pitchFamily="34" charset="0"/>
              </a:defRPr>
            </a:lvl4pPr>
            <a:lvl5pPr>
              <a:defRPr>
                <a:latin typeface="Optima"/>
                <a:cs typeface="Segoe UI" panose="020B0502040204020203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4" name="Plassholder for lysbildenummer 5"/>
          <p:cNvSpPr txBox="1">
            <a:spLocks/>
          </p:cNvSpPr>
          <p:nvPr userDrawn="1"/>
        </p:nvSpPr>
        <p:spPr>
          <a:xfrm>
            <a:off x="8474801" y="4815936"/>
            <a:ext cx="342081" cy="27384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1853A39-49B3-554A-AE82-85611CEBD8E3}" type="slidenum">
              <a:rPr lang="nb-NO" b="0" i="0" smtClean="0">
                <a:solidFill>
                  <a:schemeClr val="tx1"/>
                </a:solidFill>
                <a:latin typeface="Arial"/>
                <a:cs typeface="Arial"/>
              </a:rPr>
              <a:pPr algn="ctr"/>
              <a:t>‹#›</a:t>
            </a:fld>
            <a:endParaRPr lang="nb-NO" b="0" i="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Plassholder for tittel 1">
            <a:extLst>
              <a:ext uri="{FF2B5EF4-FFF2-40B4-BE49-F238E27FC236}">
                <a16:creationId xmlns:a16="http://schemas.microsoft.com/office/drawing/2014/main" id="{1C81586A-D2DD-7947-8C07-6EE6282AF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0" y="205979"/>
            <a:ext cx="82296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>
              <a:defRPr>
                <a:latin typeface="Optima"/>
                <a:cs typeface="Segoe UI" panose="020B0502040204020203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2060019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707886"/>
          </a:xfrm>
        </p:spPr>
        <p:txBody>
          <a:bodyPr anchor="t"/>
          <a:lstStyle>
            <a:lvl1pPr algn="l">
              <a:defRPr sz="4000" b="1" cap="all">
                <a:latin typeface="Optima"/>
                <a:cs typeface="Segoe UI" panose="020B0502040204020203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Optima"/>
                <a:cs typeface="Segoe UI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8241294" y="4815936"/>
            <a:ext cx="426966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algn="r"/>
            <a:fld id="{91853A39-49B3-554A-AE82-85611CEBD8E3}" type="slidenum">
              <a:rPr lang="nb-NO" smtClean="0">
                <a:latin typeface="Arial"/>
                <a:cs typeface="Arial"/>
              </a:rPr>
              <a:pPr algn="r"/>
              <a:t>‹#›</a:t>
            </a:fld>
            <a:endParaRPr lang="nb-NO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246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Optima"/>
                <a:cs typeface="Segoe UI" panose="020B0502040204020203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latin typeface="Optima"/>
                <a:cs typeface="Segoe UI" panose="020B0502040204020203" pitchFamily="34" charset="0"/>
              </a:defRPr>
            </a:lvl1pPr>
            <a:lvl2pPr>
              <a:defRPr sz="2400">
                <a:latin typeface="Optima"/>
                <a:cs typeface="Segoe UI" panose="020B0502040204020203" pitchFamily="34" charset="0"/>
              </a:defRPr>
            </a:lvl2pPr>
            <a:lvl3pPr>
              <a:defRPr sz="2000">
                <a:latin typeface="Optima"/>
                <a:cs typeface="Segoe UI" panose="020B0502040204020203" pitchFamily="34" charset="0"/>
              </a:defRPr>
            </a:lvl3pPr>
            <a:lvl4pPr>
              <a:defRPr sz="1800">
                <a:latin typeface="Optima"/>
                <a:cs typeface="Segoe UI" panose="020B0502040204020203" pitchFamily="34" charset="0"/>
              </a:defRPr>
            </a:lvl4pPr>
            <a:lvl5pPr>
              <a:defRPr sz="1800">
                <a:latin typeface="Optima"/>
                <a:cs typeface="Segoe UI" panose="020B05020402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latin typeface="Optima"/>
                <a:cs typeface="Segoe UI" panose="020B0502040204020203" pitchFamily="34" charset="0"/>
              </a:defRPr>
            </a:lvl1pPr>
            <a:lvl2pPr>
              <a:defRPr sz="2400">
                <a:latin typeface="Optima"/>
                <a:cs typeface="Segoe UI" panose="020B0502040204020203" pitchFamily="34" charset="0"/>
              </a:defRPr>
            </a:lvl2pPr>
            <a:lvl3pPr>
              <a:defRPr sz="2000">
                <a:latin typeface="Optima"/>
                <a:cs typeface="Segoe UI" panose="020B0502040204020203" pitchFamily="34" charset="0"/>
              </a:defRPr>
            </a:lvl3pPr>
            <a:lvl4pPr>
              <a:defRPr sz="1800">
                <a:latin typeface="Optima"/>
                <a:cs typeface="Segoe UI" panose="020B0502040204020203" pitchFamily="34" charset="0"/>
              </a:defRPr>
            </a:lvl4pPr>
            <a:lvl5pPr>
              <a:defRPr sz="1800">
                <a:latin typeface="Optima"/>
                <a:cs typeface="Segoe UI" panose="020B05020402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29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>
            <a:extLst>
              <a:ext uri="{FF2B5EF4-FFF2-40B4-BE49-F238E27FC236}">
                <a16:creationId xmlns:a16="http://schemas.microsoft.com/office/drawing/2014/main" id="{AEE93D7A-5A17-EC4F-B9C3-76C226D33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219" y="205979"/>
            <a:ext cx="8229600" cy="646331"/>
          </a:xfrm>
        </p:spPr>
        <p:txBody>
          <a:bodyPr/>
          <a:lstStyle>
            <a:lvl1pPr>
              <a:defRPr>
                <a:latin typeface="Optima"/>
                <a:cs typeface="Segoe UI" panose="020B0502040204020203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0" name="Plassholder for innhold 3">
            <a:extLst>
              <a:ext uri="{FF2B5EF4-FFF2-40B4-BE49-F238E27FC236}">
                <a16:creationId xmlns:a16="http://schemas.microsoft.com/office/drawing/2014/main" id="{535197FD-69E0-9640-999B-9975263423D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80219" y="1444342"/>
            <a:ext cx="4040188" cy="3363631"/>
          </a:xfrm>
        </p:spPr>
        <p:txBody>
          <a:bodyPr/>
          <a:lstStyle>
            <a:lvl1pPr>
              <a:defRPr sz="2400">
                <a:latin typeface="Optima"/>
                <a:cs typeface="Segoe UI" panose="020B0502040204020203" pitchFamily="34" charset="0"/>
              </a:defRPr>
            </a:lvl1pPr>
            <a:lvl2pPr>
              <a:defRPr sz="2000">
                <a:latin typeface="Optima"/>
                <a:cs typeface="Segoe UI" panose="020B0502040204020203" pitchFamily="34" charset="0"/>
              </a:defRPr>
            </a:lvl2pPr>
            <a:lvl3pPr>
              <a:defRPr sz="1800">
                <a:latin typeface="Optima"/>
                <a:cs typeface="Segoe UI" panose="020B0502040204020203" pitchFamily="34" charset="0"/>
              </a:defRPr>
            </a:lvl3pPr>
            <a:lvl4pPr>
              <a:defRPr sz="1600">
                <a:latin typeface="Optima"/>
                <a:cs typeface="Segoe UI" panose="020B0502040204020203" pitchFamily="34" charset="0"/>
              </a:defRPr>
            </a:lvl4pPr>
            <a:lvl5pPr>
              <a:defRPr sz="1600">
                <a:latin typeface="Optima"/>
                <a:cs typeface="Segoe UI" panose="020B0502040204020203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1" name="Plassholder for tekst 4">
            <a:extLst>
              <a:ext uri="{FF2B5EF4-FFF2-40B4-BE49-F238E27FC236}">
                <a16:creationId xmlns:a16="http://schemas.microsoft.com/office/drawing/2014/main" id="{5FCFC815-88F1-F54D-931D-DFB06C53CC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68045" y="964522"/>
            <a:ext cx="4041775" cy="479822"/>
          </a:xfrm>
        </p:spPr>
        <p:txBody>
          <a:bodyPr anchor="t" anchorCtr="0"/>
          <a:lstStyle>
            <a:lvl1pPr marL="0" indent="0">
              <a:buNone/>
              <a:defRPr sz="2400" b="1">
                <a:latin typeface="Optim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Klikk for å redigere</a:t>
            </a:r>
          </a:p>
        </p:txBody>
      </p:sp>
      <p:sp>
        <p:nvSpPr>
          <p:cNvPr id="12" name="Plassholder for innhold 5">
            <a:extLst>
              <a:ext uri="{FF2B5EF4-FFF2-40B4-BE49-F238E27FC236}">
                <a16:creationId xmlns:a16="http://schemas.microsoft.com/office/drawing/2014/main" id="{09690C63-91BD-DF46-89B9-CE22FFC541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68045" y="1444342"/>
            <a:ext cx="4041775" cy="3363631"/>
          </a:xfrm>
        </p:spPr>
        <p:txBody>
          <a:bodyPr/>
          <a:lstStyle>
            <a:lvl1pPr>
              <a:defRPr sz="2400">
                <a:latin typeface="Optima"/>
                <a:cs typeface="Segoe UI" panose="020B0502040204020203" pitchFamily="34" charset="0"/>
              </a:defRPr>
            </a:lvl1pPr>
            <a:lvl2pPr>
              <a:defRPr sz="2000">
                <a:latin typeface="Optima"/>
                <a:cs typeface="Segoe UI" panose="020B0502040204020203" pitchFamily="34" charset="0"/>
              </a:defRPr>
            </a:lvl2pPr>
            <a:lvl3pPr>
              <a:defRPr sz="1800">
                <a:latin typeface="Optima"/>
                <a:cs typeface="Segoe UI" panose="020B0502040204020203" pitchFamily="34" charset="0"/>
              </a:defRPr>
            </a:lvl3pPr>
            <a:lvl4pPr>
              <a:defRPr sz="1600">
                <a:latin typeface="Optima"/>
                <a:cs typeface="Segoe UI" panose="020B0502040204020203" pitchFamily="34" charset="0"/>
              </a:defRPr>
            </a:lvl4pPr>
            <a:lvl5pPr>
              <a:defRPr sz="1600">
                <a:latin typeface="Optima"/>
                <a:cs typeface="Segoe UI" panose="020B0502040204020203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13" name="Plassholder for tekst 4">
            <a:extLst>
              <a:ext uri="{FF2B5EF4-FFF2-40B4-BE49-F238E27FC236}">
                <a16:creationId xmlns:a16="http://schemas.microsoft.com/office/drawing/2014/main" id="{FC862961-AFCA-7E4D-BB5E-885FA1C594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0218" y="964521"/>
            <a:ext cx="4041775" cy="479822"/>
          </a:xfrm>
        </p:spPr>
        <p:txBody>
          <a:bodyPr anchor="t" anchorCtr="0"/>
          <a:lstStyle>
            <a:lvl1pPr marL="0" indent="0">
              <a:buNone/>
              <a:defRPr sz="2400" b="1">
                <a:latin typeface="Optima"/>
                <a:cs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/>
              <a:t>Klikk for å redigere</a:t>
            </a:r>
          </a:p>
        </p:txBody>
      </p:sp>
    </p:spTree>
    <p:extLst>
      <p:ext uri="{BB962C8B-B14F-4D97-AF65-F5344CB8AC3E}">
        <p14:creationId xmlns:p14="http://schemas.microsoft.com/office/powerpoint/2010/main" val="702236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Optima"/>
                <a:cs typeface="Segoe UI" panose="020B0502040204020203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224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4971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1" y="368439"/>
            <a:ext cx="3008313" cy="707886"/>
          </a:xfrm>
        </p:spPr>
        <p:txBody>
          <a:bodyPr anchor="b"/>
          <a:lstStyle>
            <a:lvl1pPr algn="l">
              <a:defRPr sz="2000" b="1">
                <a:latin typeface="Optima"/>
                <a:cs typeface="Segoe UI" panose="020B0502040204020203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latin typeface="Optima"/>
                <a:cs typeface="Segoe UI" panose="020B0502040204020203" pitchFamily="34" charset="0"/>
              </a:defRPr>
            </a:lvl1pPr>
            <a:lvl2pPr>
              <a:defRPr sz="2800">
                <a:latin typeface="Optima"/>
                <a:cs typeface="Segoe UI" panose="020B0502040204020203" pitchFamily="34" charset="0"/>
              </a:defRPr>
            </a:lvl2pPr>
            <a:lvl3pPr>
              <a:defRPr sz="2400">
                <a:latin typeface="Optima"/>
                <a:cs typeface="Segoe UI" panose="020B0502040204020203" pitchFamily="34" charset="0"/>
              </a:defRPr>
            </a:lvl3pPr>
            <a:lvl4pPr>
              <a:defRPr sz="2000">
                <a:latin typeface="Optima"/>
                <a:cs typeface="Segoe UI" panose="020B0502040204020203" pitchFamily="34" charset="0"/>
              </a:defRPr>
            </a:lvl4pPr>
            <a:lvl5pPr>
              <a:defRPr sz="2000">
                <a:latin typeface="Optima"/>
                <a:cs typeface="Segoe UI" panose="020B050204020402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latin typeface="Optima"/>
                <a:cs typeface="Segoe UI" panose="020B0502040204020203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9648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3625394"/>
            <a:ext cx="5486400" cy="400110"/>
          </a:xfrm>
        </p:spPr>
        <p:txBody>
          <a:bodyPr anchor="b"/>
          <a:lstStyle>
            <a:lvl1pPr algn="l">
              <a:defRPr sz="2000" b="1">
                <a:latin typeface="Optima"/>
                <a:cs typeface="Segoe UI" panose="020B0502040204020203" pitchFamily="34" charset="0"/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latin typeface="Optima"/>
                <a:cs typeface="Segoe UI" panose="020B0502040204020203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Optima"/>
                <a:cs typeface="Segoe UI" panose="020B0502040204020203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8185682" y="4767263"/>
            <a:ext cx="501118" cy="273844"/>
          </a:xfrm>
          <a:prstGeom prst="rect">
            <a:avLst/>
          </a:prstGeom>
        </p:spPr>
        <p:txBody>
          <a:bodyPr/>
          <a:lstStyle/>
          <a:p>
            <a:fld id="{91853A39-49B3-554A-AE82-85611CEBD8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3223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14320" y="205979"/>
            <a:ext cx="82296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14320" y="946768"/>
            <a:ext cx="8229600" cy="36478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241294" y="4815936"/>
            <a:ext cx="426966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algn="r"/>
            <a:fld id="{91853A39-49B3-554A-AE82-85611CEBD8E3}" type="slidenum">
              <a:rPr lang="nb-NO" smtClean="0">
                <a:cs typeface="Arial"/>
              </a:rPr>
              <a:pPr algn="r"/>
              <a:t>‹#›</a:t>
            </a:fld>
            <a:endParaRPr lang="nb-NO" dirty="0">
              <a:cs typeface="Arial"/>
            </a:endParaRP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EC151788-4963-A348-A694-628F9AEA45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r="53121"/>
          <a:stretch/>
        </p:blipFill>
        <p:spPr>
          <a:xfrm>
            <a:off x="85678" y="4815936"/>
            <a:ext cx="1262675" cy="247457"/>
          </a:xfrm>
          <a:prstGeom prst="rect">
            <a:avLst/>
          </a:prstGeom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729D56C0-A1B4-41AA-9BC2-25F21C93E62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408231" y="20036"/>
            <a:ext cx="735769" cy="73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rgbClr val="014694"/>
          </a:solidFill>
          <a:latin typeface="Optima"/>
          <a:ea typeface="+mj-ea"/>
          <a:cs typeface="Segoe UI" panose="020B0502040204020203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Optima"/>
          <a:ea typeface="+mn-ea"/>
          <a:cs typeface="Segoe UI" panose="020B0502040204020203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Optima"/>
          <a:ea typeface="+mn-ea"/>
          <a:cs typeface="Segoe UI" panose="020B0502040204020203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Optima"/>
          <a:ea typeface="+mn-ea"/>
          <a:cs typeface="Segoe UI" panose="020B0502040204020203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Optima"/>
          <a:ea typeface="+mn-ea"/>
          <a:cs typeface="Segoe UI" panose="020B0502040204020203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Optima"/>
          <a:ea typeface="+mn-ea"/>
          <a:cs typeface="Segoe UI" panose="020B0502040204020203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ktangel 11">
            <a:extLst>
              <a:ext uri="{FF2B5EF4-FFF2-40B4-BE49-F238E27FC236}">
                <a16:creationId xmlns:a16="http://schemas.microsoft.com/office/drawing/2014/main" id="{714EA05B-DC29-9A49-9E07-BD359950FFCC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13" name="Tittel 1">
            <a:extLst>
              <a:ext uri="{FF2B5EF4-FFF2-40B4-BE49-F238E27FC236}">
                <a16:creationId xmlns:a16="http://schemas.microsoft.com/office/drawing/2014/main" id="{348DDC63-D03F-4E4B-B5C0-63C3F1A3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990" y="1782305"/>
            <a:ext cx="8913755" cy="1384995"/>
          </a:xfrm>
        </p:spPr>
        <p:txBody>
          <a:bodyPr/>
          <a:lstStyle/>
          <a:p>
            <a:pPr algn="ctr"/>
            <a:r>
              <a:rPr lang="en-US" sz="4800" dirty="0">
                <a:solidFill>
                  <a:schemeClr val="bg1"/>
                </a:solidFill>
                <a:ea typeface="Verdana" panose="020B0604030504040204" pitchFamily="34" charset="0"/>
                <a:cs typeface="Tahoma" panose="020B0604030504040204" pitchFamily="34" charset="0"/>
              </a:rPr>
              <a:t>CIPEA Innovation Day</a:t>
            </a:r>
            <a:br>
              <a:rPr lang="en-US" sz="4400" b="0" dirty="0">
                <a:solidFill>
                  <a:schemeClr val="bg1"/>
                </a:solidFill>
                <a:ea typeface="Verdana" panose="020B0604030504040204" pitchFamily="34" charset="0"/>
                <a:cs typeface="Tahoma" panose="020B0604030504040204" pitchFamily="34" charset="0"/>
              </a:rPr>
            </a:br>
            <a:r>
              <a:rPr lang="en-US" b="0" dirty="0">
                <a:solidFill>
                  <a:schemeClr val="bg1"/>
                </a:solidFill>
                <a:ea typeface="Verdana" panose="020B0604030504040204" pitchFamily="34" charset="0"/>
                <a:cs typeface="Tahoma" panose="020B0604030504040204" pitchFamily="34" charset="0"/>
              </a:rPr>
              <a:t>CERN Clean Cooling and </a:t>
            </a:r>
            <a:r>
              <a:rPr lang="en-US" b="0" noProof="0" dirty="0">
                <a:solidFill>
                  <a:schemeClr val="bg1"/>
                </a:solidFill>
                <a:ea typeface="Verdana" panose="020B0604030504040204" pitchFamily="34" charset="0"/>
                <a:cs typeface="Tahoma" panose="020B0604030504040204" pitchFamily="34" charset="0"/>
              </a:rPr>
              <a:t>Heating</a:t>
            </a:r>
            <a:endParaRPr lang="en-US" sz="4400" dirty="0">
              <a:solidFill>
                <a:schemeClr val="bg1"/>
              </a:solidFill>
              <a:ea typeface="Verdan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Undertittel 2">
            <a:extLst>
              <a:ext uri="{FF2B5EF4-FFF2-40B4-BE49-F238E27FC236}">
                <a16:creationId xmlns:a16="http://schemas.microsoft.com/office/drawing/2014/main" id="{88B19D96-02F0-DB47-BCCF-7D70761C26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914" y="3432764"/>
            <a:ext cx="8114089" cy="1050335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>
                <a:solidFill>
                  <a:schemeClr val="bg1">
                    <a:lumMod val="85000"/>
                  </a:schemeClr>
                </a:solidFill>
                <a:ea typeface="Verdana" panose="020B0604030504040204" pitchFamily="34" charset="0"/>
              </a:rPr>
              <a:t>Pierre BARROCA (NTNU)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ea typeface="Verdana" panose="020B0604030504040204" pitchFamily="34" charset="0"/>
              </a:rPr>
              <a:t>, Pierre HANF (CERN EN-CV)</a:t>
            </a:r>
          </a:p>
        </p:txBody>
      </p:sp>
      <p:pic>
        <p:nvPicPr>
          <p:cNvPr id="16" name="Bilde 15">
            <a:extLst>
              <a:ext uri="{FF2B5EF4-FFF2-40B4-BE49-F238E27FC236}">
                <a16:creationId xmlns:a16="http://schemas.microsoft.com/office/drawing/2014/main" id="{A71F1799-6D83-B042-96E3-C1F8A01F93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888"/>
          <a:stretch/>
        </p:blipFill>
        <p:spPr>
          <a:xfrm>
            <a:off x="285139" y="156076"/>
            <a:ext cx="2547062" cy="504325"/>
          </a:xfrm>
          <a:prstGeom prst="rect">
            <a:avLst/>
          </a:prstGeom>
        </p:spPr>
      </p:pic>
      <p:sp>
        <p:nvSpPr>
          <p:cNvPr id="7" name="Undertittel 2">
            <a:extLst>
              <a:ext uri="{FF2B5EF4-FFF2-40B4-BE49-F238E27FC236}">
                <a16:creationId xmlns:a16="http://schemas.microsoft.com/office/drawing/2014/main" id="{BBEE59E3-5E3A-4D46-B897-39325A3E2F4C}"/>
              </a:ext>
            </a:extLst>
          </p:cNvPr>
          <p:cNvSpPr txBox="1">
            <a:spLocks/>
          </p:cNvSpPr>
          <p:nvPr/>
        </p:nvSpPr>
        <p:spPr>
          <a:xfrm>
            <a:off x="575914" y="4499475"/>
            <a:ext cx="8114089" cy="598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b-NO" dirty="0">
                <a:solidFill>
                  <a:schemeClr val="bg1">
                    <a:lumMod val="85000"/>
                  </a:schemeClr>
                </a:solidFill>
                <a:latin typeface="Optima"/>
                <a:cs typeface="Segoe UI" panose="020B0502040204020203" pitchFamily="34" charset="0"/>
              </a:rPr>
              <a:t>27th June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AD2F53-B574-4761-B8E9-81ABD6185548}"/>
              </a:ext>
            </a:extLst>
          </p:cNvPr>
          <p:cNvSpPr txBox="1"/>
          <p:nvPr/>
        </p:nvSpPr>
        <p:spPr>
          <a:xfrm>
            <a:off x="0" y="4764939"/>
            <a:ext cx="4613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tima"/>
              </a:rPr>
              <a:t>https://indi.to/bmDNV</a:t>
            </a:r>
          </a:p>
        </p:txBody>
      </p:sp>
      <p:pic>
        <p:nvPicPr>
          <p:cNvPr id="6" name="Picture 5" descr="Qr code&#10;&#10;Description automatically generated">
            <a:extLst>
              <a:ext uri="{FF2B5EF4-FFF2-40B4-BE49-F238E27FC236}">
                <a16:creationId xmlns:a16="http://schemas.microsoft.com/office/drawing/2014/main" id="{BC01743B-4580-4C0E-AC81-9A8893FEDE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1940" y="3906289"/>
            <a:ext cx="1153620" cy="1153620"/>
          </a:xfrm>
          <a:prstGeom prst="rect">
            <a:avLst/>
          </a:prstGeom>
        </p:spPr>
      </p:pic>
      <p:pic>
        <p:nvPicPr>
          <p:cNvPr id="17" name="Picture 16" descr="A picture containing logo&#10;&#10;Description automatically generated">
            <a:extLst>
              <a:ext uri="{FF2B5EF4-FFF2-40B4-BE49-F238E27FC236}">
                <a16:creationId xmlns:a16="http://schemas.microsoft.com/office/drawing/2014/main" id="{2513ABC4-3227-0201-390E-BE8EDEF2193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3704"/>
          <a:stretch/>
        </p:blipFill>
        <p:spPr>
          <a:xfrm>
            <a:off x="6727981" y="48422"/>
            <a:ext cx="2355485" cy="935597"/>
          </a:xfrm>
          <a:prstGeom prst="rect">
            <a:avLst/>
          </a:prstGeom>
        </p:spPr>
      </p:pic>
      <p:pic>
        <p:nvPicPr>
          <p:cNvPr id="21" name="Picture 20" descr="Logo&#10;&#10;Description automatically generated">
            <a:extLst>
              <a:ext uri="{FF2B5EF4-FFF2-40B4-BE49-F238E27FC236}">
                <a16:creationId xmlns:a16="http://schemas.microsoft.com/office/drawing/2014/main" id="{2E2F5AD5-BB69-E8ED-FDA5-83EC94E434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6155" y="48422"/>
            <a:ext cx="961292" cy="96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102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C2D1D-E6EE-4524-B4DF-0CDF96598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8E168C4-13C0-4864-8DC9-F65E9E632312}"/>
              </a:ext>
            </a:extLst>
          </p:cNvPr>
          <p:cNvSpPr txBox="1">
            <a:spLocks/>
          </p:cNvSpPr>
          <p:nvPr/>
        </p:nvSpPr>
        <p:spPr>
          <a:xfrm>
            <a:off x="314320" y="922492"/>
            <a:ext cx="8337311" cy="367213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500" dirty="0">
                <a:latin typeface="Optima"/>
              </a:rPr>
              <a:t>CERN and environmental benefits:</a:t>
            </a:r>
          </a:p>
          <a:p>
            <a:r>
              <a:rPr lang="en-US" sz="1500" dirty="0">
                <a:latin typeface="Optima"/>
              </a:rPr>
              <a:t>Reduction of </a:t>
            </a:r>
            <a:r>
              <a:rPr lang="en-US" sz="1500" b="1" dirty="0">
                <a:latin typeface="Optima"/>
              </a:rPr>
              <a:t>energy and water consumption</a:t>
            </a:r>
          </a:p>
          <a:p>
            <a:r>
              <a:rPr lang="en-US" sz="1500" dirty="0">
                <a:latin typeface="Optima"/>
              </a:rPr>
              <a:t>Reduction of </a:t>
            </a:r>
            <a:r>
              <a:rPr lang="en-US" sz="1500" b="1" dirty="0">
                <a:latin typeface="Optima"/>
              </a:rPr>
              <a:t>waste heat</a:t>
            </a:r>
          </a:p>
          <a:p>
            <a:r>
              <a:rPr lang="en-US" sz="1500" dirty="0">
                <a:latin typeface="Optima"/>
              </a:rPr>
              <a:t>Reduction of installed cooling capacity and water pumping systems</a:t>
            </a: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r>
              <a:rPr lang="en-US" sz="1500" dirty="0">
                <a:latin typeface="Optima"/>
              </a:rPr>
              <a:t>Technological innovation opportunities:</a:t>
            </a:r>
          </a:p>
          <a:p>
            <a:r>
              <a:rPr lang="en-US" sz="1500" dirty="0">
                <a:latin typeface="Optima"/>
              </a:rPr>
              <a:t>CO</a:t>
            </a:r>
            <a:r>
              <a:rPr lang="en-US" sz="1500" baseline="-25000" dirty="0">
                <a:latin typeface="Optima"/>
              </a:rPr>
              <a:t>2</a:t>
            </a:r>
            <a:r>
              <a:rPr lang="en-US" sz="1500" dirty="0">
                <a:latin typeface="Optima"/>
              </a:rPr>
              <a:t> DX Evaporators in HVAC systems</a:t>
            </a:r>
          </a:p>
          <a:p>
            <a:r>
              <a:rPr lang="en-US" sz="1500" dirty="0">
                <a:latin typeface="Optima"/>
              </a:rPr>
              <a:t>On-demand cooling capacity control strategies</a:t>
            </a:r>
          </a:p>
          <a:p>
            <a:r>
              <a:rPr lang="en-US" sz="1500" dirty="0">
                <a:latin typeface="Optima"/>
              </a:rPr>
              <a:t>Smart management of distributed cold production sites and charging/discharging of thermal storage units</a:t>
            </a:r>
          </a:p>
          <a:p>
            <a:r>
              <a:rPr lang="en-US" sz="1500" dirty="0" err="1">
                <a:latin typeface="Optima"/>
              </a:rPr>
              <a:t>Plug&amp;Play</a:t>
            </a:r>
            <a:r>
              <a:rPr lang="en-US" sz="1500" dirty="0">
                <a:latin typeface="Optima"/>
              </a:rPr>
              <a:t> modular thermal energy storage containers </a:t>
            </a: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r>
              <a:rPr lang="en-US" sz="1500" dirty="0">
                <a:latin typeface="Optima"/>
              </a:rPr>
              <a:t>Local partners:</a:t>
            </a:r>
          </a:p>
          <a:p>
            <a:r>
              <a:rPr lang="en-US" sz="1500" dirty="0">
                <a:latin typeface="Optima"/>
              </a:rPr>
              <a:t>CERN Infrastructure can provide </a:t>
            </a:r>
            <a:r>
              <a:rPr lang="en-US" sz="1500" b="1" dirty="0">
                <a:latin typeface="Optima"/>
              </a:rPr>
              <a:t>Heat and Cooling as a service </a:t>
            </a:r>
            <a:r>
              <a:rPr lang="en-US" sz="1500" dirty="0">
                <a:latin typeface="Optima"/>
              </a:rPr>
              <a:t>for interested local users</a:t>
            </a: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endParaRPr lang="en-US" sz="1500" b="1" dirty="0"/>
          </a:p>
          <a:p>
            <a:pPr marL="0" indent="0">
              <a:buFont typeface="Arial"/>
              <a:buNone/>
            </a:pP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723833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ktangel 11">
            <a:extLst>
              <a:ext uri="{FF2B5EF4-FFF2-40B4-BE49-F238E27FC236}">
                <a16:creationId xmlns:a16="http://schemas.microsoft.com/office/drawing/2014/main" id="{714EA05B-DC29-9A49-9E07-BD359950FFCC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13" name="Tittel 1">
            <a:extLst>
              <a:ext uri="{FF2B5EF4-FFF2-40B4-BE49-F238E27FC236}">
                <a16:creationId xmlns:a16="http://schemas.microsoft.com/office/drawing/2014/main" id="{348DDC63-D03F-4E4B-B5C0-63C3F1A3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990" y="1782305"/>
            <a:ext cx="8913755" cy="1569660"/>
          </a:xfrm>
        </p:spPr>
        <p:txBody>
          <a:bodyPr/>
          <a:lstStyle/>
          <a:p>
            <a:pPr algn="ctr"/>
            <a:r>
              <a:rPr lang="en-US" sz="4800" dirty="0">
                <a:solidFill>
                  <a:schemeClr val="bg1"/>
                </a:solidFill>
                <a:ea typeface="Verdana" panose="020B0604030504040204" pitchFamily="34" charset="0"/>
                <a:cs typeface="Tahoma" panose="020B0604030504040204" pitchFamily="34" charset="0"/>
              </a:rPr>
              <a:t>Thank you</a:t>
            </a:r>
            <a:br>
              <a:rPr lang="en-US" sz="4800" dirty="0">
                <a:solidFill>
                  <a:schemeClr val="bg1"/>
                </a:solidFill>
                <a:ea typeface="Verdana" panose="020B0604030504040204" pitchFamily="34" charset="0"/>
                <a:cs typeface="Tahoma" panose="020B0604030504040204" pitchFamily="34" charset="0"/>
              </a:rPr>
            </a:br>
            <a:r>
              <a:rPr lang="en-US" sz="4800" dirty="0">
                <a:solidFill>
                  <a:schemeClr val="bg1"/>
                </a:solidFill>
                <a:ea typeface="Verdana" panose="020B0604030504040204" pitchFamily="34" charset="0"/>
                <a:cs typeface="Tahoma" panose="020B0604030504040204" pitchFamily="34" charset="0"/>
              </a:rPr>
              <a:t>questions?</a:t>
            </a:r>
            <a:endParaRPr lang="en-US" sz="4400" dirty="0">
              <a:solidFill>
                <a:schemeClr val="bg1"/>
              </a:solidFill>
              <a:ea typeface="Verdan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Bilde 15">
            <a:extLst>
              <a:ext uri="{FF2B5EF4-FFF2-40B4-BE49-F238E27FC236}">
                <a16:creationId xmlns:a16="http://schemas.microsoft.com/office/drawing/2014/main" id="{A71F1799-6D83-B042-96E3-C1F8A01F93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888"/>
          <a:stretch/>
        </p:blipFill>
        <p:spPr>
          <a:xfrm>
            <a:off x="285139" y="156076"/>
            <a:ext cx="2547062" cy="504325"/>
          </a:xfrm>
          <a:prstGeom prst="rect">
            <a:avLst/>
          </a:prstGeom>
        </p:spPr>
      </p:pic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9E89BCB4-6610-4F4E-8538-0F51DF55571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90138" y="114508"/>
            <a:ext cx="799729" cy="775737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9D9D24-03B5-458E-948F-DA7E7CBF7297}"/>
              </a:ext>
            </a:extLst>
          </p:cNvPr>
          <p:cNvSpPr txBox="1"/>
          <p:nvPr/>
        </p:nvSpPr>
        <p:spPr>
          <a:xfrm>
            <a:off x="0" y="4764939"/>
            <a:ext cx="4613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tima"/>
              </a:rPr>
              <a:t>https://indi.to/bmDNV</a:t>
            </a:r>
          </a:p>
        </p:txBody>
      </p:sp>
      <p:pic>
        <p:nvPicPr>
          <p:cNvPr id="8" name="Picture 7" descr="Qr code&#10;&#10;Description automatically generated">
            <a:extLst>
              <a:ext uri="{FF2B5EF4-FFF2-40B4-BE49-F238E27FC236}">
                <a16:creationId xmlns:a16="http://schemas.microsoft.com/office/drawing/2014/main" id="{A3B973C7-DF8D-437C-B456-60366C2017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1940" y="3906289"/>
            <a:ext cx="1153620" cy="115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1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BA8544-BB08-4926-8757-B12927FC0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0" y="205979"/>
            <a:ext cx="8229600" cy="954107"/>
          </a:xfrm>
        </p:spPr>
        <p:txBody>
          <a:bodyPr/>
          <a:lstStyle/>
          <a:p>
            <a:r>
              <a:rPr lang="en-US" sz="2800" dirty="0"/>
              <a:t>Proposal</a:t>
            </a:r>
            <a:r>
              <a:rPr lang="en-US" sz="3200" dirty="0"/>
              <a:t>: </a:t>
            </a:r>
            <a:r>
              <a:rPr lang="en-US" sz="2400" dirty="0"/>
              <a:t>CERN </a:t>
            </a:r>
            <a:r>
              <a:rPr lang="en-US" sz="2400" noProof="0" dirty="0"/>
              <a:t>Clean Cooling and Heating coupled with thermal energy storage</a:t>
            </a:r>
            <a:endParaRPr lang="en-US" sz="3200" noProof="0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028D5577-3C55-4E57-9BF0-4B3B728BE529}"/>
              </a:ext>
            </a:extLst>
          </p:cNvPr>
          <p:cNvSpPr txBox="1">
            <a:spLocks/>
          </p:cNvSpPr>
          <p:nvPr/>
        </p:nvSpPr>
        <p:spPr>
          <a:xfrm>
            <a:off x="314320" y="1235693"/>
            <a:ext cx="8354895" cy="2624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dirty="0">
                <a:latin typeface="Optima"/>
              </a:rPr>
              <a:t>Replace current chillers by </a:t>
            </a:r>
            <a:r>
              <a:rPr lang="en-US" sz="2000" b="1" dirty="0">
                <a:solidFill>
                  <a:srgbClr val="00B050"/>
                </a:solidFill>
                <a:latin typeface="Optima"/>
              </a:rPr>
              <a:t>clean long-term solutions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Optima"/>
              </a:rPr>
              <a:t>Develop a </a:t>
            </a:r>
            <a:r>
              <a:rPr lang="en-US" sz="2000" b="1" dirty="0">
                <a:solidFill>
                  <a:srgbClr val="00B050"/>
                </a:solidFill>
                <a:latin typeface="Optima"/>
              </a:rPr>
              <a:t>clean cooling/heating cluster based </a:t>
            </a:r>
            <a:r>
              <a:rPr lang="en-US" sz="2000" dirty="0">
                <a:latin typeface="Optima"/>
              </a:rPr>
              <a:t>on CO</a:t>
            </a:r>
            <a:r>
              <a:rPr lang="en-US" sz="2000" baseline="-25000" dirty="0">
                <a:latin typeface="Optima"/>
              </a:rPr>
              <a:t>2</a:t>
            </a:r>
            <a:r>
              <a:rPr lang="en-US" sz="2000" dirty="0">
                <a:latin typeface="Optima"/>
              </a:rPr>
              <a:t> for CERN and surrounding infrastructure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Optima"/>
              </a:rPr>
              <a:t>Demonstrate innovative and economic solutions to reduce demand for primary energy (</a:t>
            </a:r>
            <a:r>
              <a:rPr lang="en-US" sz="2000" b="1" dirty="0">
                <a:solidFill>
                  <a:srgbClr val="00B050"/>
                </a:solidFill>
                <a:latin typeface="Optima"/>
                <a:cs typeface="+mn-cs"/>
              </a:rPr>
              <a:t>reduction of energy bill and peak demand</a:t>
            </a:r>
            <a:r>
              <a:rPr lang="en-US" sz="2000" dirty="0">
                <a:latin typeface="Optima"/>
              </a:rPr>
              <a:t>)</a:t>
            </a:r>
          </a:p>
          <a:p>
            <a:endParaRPr lang="en-US" sz="1600" dirty="0">
              <a:latin typeface="Optima"/>
            </a:endParaRPr>
          </a:p>
          <a:p>
            <a:endParaRPr lang="en-US" sz="1800" dirty="0">
              <a:latin typeface="Optima"/>
            </a:endParaRPr>
          </a:p>
          <a:p>
            <a:pPr marL="0" indent="0">
              <a:buFont typeface="Arial"/>
              <a:buNone/>
            </a:pPr>
            <a:endParaRPr lang="en-US" sz="2800" dirty="0">
              <a:latin typeface="Optim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519F38-4FBD-4920-A67B-322E476D8546}"/>
              </a:ext>
            </a:extLst>
          </p:cNvPr>
          <p:cNvSpPr txBox="1"/>
          <p:nvPr/>
        </p:nvSpPr>
        <p:spPr>
          <a:xfrm>
            <a:off x="1725409" y="3860200"/>
            <a:ext cx="564587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nb-NO" sz="3200" b="1" dirty="0">
                <a:solidFill>
                  <a:srgbClr val="00B050"/>
                </a:solidFill>
                <a:latin typeface="Optima"/>
              </a:rPr>
              <a:t>TOWARDS A SUSTAINABLE MANAGEMENT OF RESOURCES</a:t>
            </a:r>
          </a:p>
        </p:txBody>
      </p:sp>
    </p:spTree>
    <p:extLst>
      <p:ext uri="{BB962C8B-B14F-4D97-AF65-F5344CB8AC3E}">
        <p14:creationId xmlns:p14="http://schemas.microsoft.com/office/powerpoint/2010/main" val="245849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A26D6A-F960-4F3A-A923-5C53CDA89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689" y="877612"/>
            <a:ext cx="5281566" cy="367213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800" b="1" dirty="0"/>
              <a:t>Some CERN Yearly numbers: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800" b="1" dirty="0"/>
          </a:p>
          <a:p>
            <a:pPr>
              <a:lnSpc>
                <a:spcPct val="120000"/>
              </a:lnSpc>
            </a:pPr>
            <a:r>
              <a:rPr lang="en-US" sz="1800" dirty="0"/>
              <a:t>Chillers : ~100 units and 85 000 kW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Heat rejected to water</a:t>
            </a:r>
            <a:r>
              <a:rPr lang="en-US" sz="1800" baseline="30000" dirty="0"/>
              <a:t>*</a:t>
            </a:r>
            <a:r>
              <a:rPr lang="en-US" sz="1800" dirty="0"/>
              <a:t>: 224 000 kWh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Heat provided by fuel boilers</a:t>
            </a:r>
            <a:r>
              <a:rPr lang="en-US" sz="1800" baseline="30000" dirty="0"/>
              <a:t>**</a:t>
            </a:r>
            <a:r>
              <a:rPr lang="en-US" sz="1800" dirty="0"/>
              <a:t>: 60 000 kWh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Cooling water consumption</a:t>
            </a:r>
            <a:r>
              <a:rPr lang="en-US" sz="1800" baseline="30000" dirty="0"/>
              <a:t>***</a:t>
            </a:r>
            <a:r>
              <a:rPr lang="en-US" sz="1800" dirty="0"/>
              <a:t>: 2 000 million liters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Energy demand: 1 200 000 MWh</a:t>
            </a:r>
          </a:p>
          <a:p>
            <a:endParaRPr lang="en-US" sz="1400" baseline="30000" dirty="0"/>
          </a:p>
          <a:p>
            <a:pPr marL="0" indent="0">
              <a:buNone/>
            </a:pPr>
            <a:endParaRPr lang="en-US" sz="1400" baseline="30000" dirty="0"/>
          </a:p>
          <a:p>
            <a:pPr marL="0" indent="0">
              <a:buNone/>
            </a:pPr>
            <a:endParaRPr lang="en-US" sz="2100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BA8544-BB08-4926-8757-B12927FC0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0" y="205979"/>
            <a:ext cx="8229600" cy="523220"/>
          </a:xfrm>
        </p:spPr>
        <p:txBody>
          <a:bodyPr/>
          <a:lstStyle/>
          <a:p>
            <a:r>
              <a:rPr lang="en-US" sz="2800" dirty="0"/>
              <a:t>Current CERN </a:t>
            </a:r>
            <a:r>
              <a:rPr lang="en-US" sz="2800" noProof="0" dirty="0"/>
              <a:t>Cooling</a:t>
            </a:r>
            <a:r>
              <a:rPr lang="en-US" sz="2800" dirty="0"/>
              <a:t> and </a:t>
            </a:r>
            <a:r>
              <a:rPr lang="en-US" sz="2800" noProof="0" dirty="0"/>
              <a:t>Heating</a:t>
            </a:r>
            <a:r>
              <a:rPr lang="en-US" sz="2800" dirty="0"/>
              <a:t> </a:t>
            </a:r>
            <a:r>
              <a:rPr lang="en-US" sz="2800" noProof="0" dirty="0"/>
              <a:t>Infrastructure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50A4EF-C0FC-422A-AB2E-3191510A841A}"/>
              </a:ext>
            </a:extLst>
          </p:cNvPr>
          <p:cNvSpPr txBox="1"/>
          <p:nvPr/>
        </p:nvSpPr>
        <p:spPr>
          <a:xfrm>
            <a:off x="2801130" y="4654310"/>
            <a:ext cx="6122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</a:t>
            </a:r>
            <a:r>
              <a:rPr lang="en-US" sz="900" baseline="30000" dirty="0"/>
              <a:t> </a:t>
            </a:r>
            <a:r>
              <a:rPr lang="en-US" sz="900" dirty="0"/>
              <a:t>Value based on EN-CV 2019 Report on power dissipated in water cooling towers</a:t>
            </a:r>
          </a:p>
          <a:p>
            <a:r>
              <a:rPr lang="en-US" sz="900" dirty="0"/>
              <a:t>** Rough estimate for </a:t>
            </a:r>
            <a:r>
              <a:rPr lang="en-US" sz="900" dirty="0" err="1"/>
              <a:t>Meyrin</a:t>
            </a:r>
            <a:r>
              <a:rPr lang="en-US" sz="900" dirty="0"/>
              <a:t> + </a:t>
            </a:r>
            <a:r>
              <a:rPr lang="en-US" sz="900" dirty="0" err="1"/>
              <a:t>Prevessin</a:t>
            </a:r>
            <a:r>
              <a:rPr lang="en-US" sz="900" dirty="0"/>
              <a:t> sites. Replacement for heat pumps under studies </a:t>
            </a:r>
          </a:p>
          <a:p>
            <a:r>
              <a:rPr lang="en-US" sz="900" dirty="0"/>
              <a:t>*** Value based on EN-CV 2019 Report on Water Consumption. Water mostly lost by evaporation on cooling towers.</a:t>
            </a:r>
          </a:p>
          <a:p>
            <a:endParaRPr lang="en-US" sz="9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674165-1EFE-6844-5D99-673900EE959A}"/>
              </a:ext>
            </a:extLst>
          </p:cNvPr>
          <p:cNvSpPr txBox="1"/>
          <p:nvPr/>
        </p:nvSpPr>
        <p:spPr>
          <a:xfrm>
            <a:off x="5628550" y="1109074"/>
            <a:ext cx="35154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14694"/>
                </a:solidFill>
                <a:latin typeface="Optima"/>
              </a:rPr>
              <a:t>“Nothing is lost, nothing is created, </a:t>
            </a:r>
          </a:p>
          <a:p>
            <a:r>
              <a:rPr lang="en-US" i="1" dirty="0">
                <a:solidFill>
                  <a:srgbClr val="014694"/>
                </a:solidFill>
                <a:latin typeface="Optima"/>
              </a:rPr>
              <a:t>everything is transformed”</a:t>
            </a:r>
          </a:p>
          <a:p>
            <a:endParaRPr lang="en-US" i="1" dirty="0">
              <a:solidFill>
                <a:srgbClr val="014694"/>
              </a:solidFill>
              <a:latin typeface="Optima"/>
            </a:endParaRPr>
          </a:p>
          <a:p>
            <a:pPr algn="r"/>
            <a:r>
              <a:rPr lang="en-US" i="1" dirty="0">
                <a:solidFill>
                  <a:srgbClr val="014694"/>
                </a:solidFill>
                <a:latin typeface="Optima"/>
              </a:rPr>
              <a:t>Antoine Lavoisier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78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C2D1D-E6EE-4524-B4DF-0CDF96598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Roadmap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A816FF8-0249-440E-A806-9352BDDD562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90226" y="729408"/>
            <a:ext cx="3851664" cy="4332595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A254F58-F650-4477-B279-C7D670BC55B3}"/>
              </a:ext>
            </a:extLst>
          </p:cNvPr>
          <p:cNvSpPr txBox="1">
            <a:spLocks/>
          </p:cNvSpPr>
          <p:nvPr/>
        </p:nvSpPr>
        <p:spPr>
          <a:xfrm>
            <a:off x="89648" y="798521"/>
            <a:ext cx="5150224" cy="3830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Optima"/>
              </a:rPr>
              <a:t>2022-2023</a:t>
            </a:r>
          </a:p>
          <a:p>
            <a:r>
              <a:rPr lang="en-US" sz="1400" dirty="0">
                <a:latin typeface="Optima"/>
              </a:rPr>
              <a:t>Dedicated fuel boilers and chillers with pumped water circuits</a:t>
            </a:r>
          </a:p>
        </p:txBody>
      </p:sp>
    </p:spTree>
    <p:extLst>
      <p:ext uri="{BB962C8B-B14F-4D97-AF65-F5344CB8AC3E}">
        <p14:creationId xmlns:p14="http://schemas.microsoft.com/office/powerpoint/2010/main" val="2496642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C2D1D-E6EE-4524-B4DF-0CDF96598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Roadmap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27004C66-947B-4D4A-B816-2FADED2D44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5290586" y="722383"/>
            <a:ext cx="3850945" cy="4360195"/>
          </a:xfr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718E1A6-6B65-4C03-AD27-4C9E635B4E89}"/>
              </a:ext>
            </a:extLst>
          </p:cNvPr>
          <p:cNvSpPr txBox="1">
            <a:spLocks/>
          </p:cNvSpPr>
          <p:nvPr/>
        </p:nvSpPr>
        <p:spPr>
          <a:xfrm>
            <a:off x="89648" y="798521"/>
            <a:ext cx="5150224" cy="3830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Optima"/>
              </a:rPr>
              <a:t>2022-2023</a:t>
            </a:r>
          </a:p>
          <a:p>
            <a:r>
              <a:rPr lang="en-US" sz="1400" dirty="0">
                <a:latin typeface="Optima"/>
              </a:rPr>
              <a:t>Dedicated fuel boilers and chillers with pumped water circuits</a:t>
            </a:r>
          </a:p>
          <a:p>
            <a:pPr marL="0" indent="0">
              <a:buNone/>
            </a:pPr>
            <a:r>
              <a:rPr lang="en-US" sz="1400" b="1" dirty="0">
                <a:latin typeface="Optima"/>
              </a:rPr>
              <a:t>2023-2024</a:t>
            </a:r>
            <a:r>
              <a:rPr lang="en-US" sz="1400" dirty="0">
                <a:latin typeface="Optima"/>
              </a:rPr>
              <a:t>: </a:t>
            </a:r>
            <a:r>
              <a:rPr lang="en-US" sz="1400" b="1" i="1" dirty="0">
                <a:solidFill>
                  <a:srgbClr val="00B050"/>
                </a:solidFill>
                <a:latin typeface="Optima"/>
              </a:rPr>
              <a:t>Reduce energy demand and greenhouse gas emissions</a:t>
            </a:r>
          </a:p>
          <a:p>
            <a:r>
              <a:rPr lang="en-US" sz="1400" dirty="0">
                <a:latin typeface="Optima"/>
              </a:rPr>
              <a:t>Replace current chillers by clean alternatives (natural refrigerants) providing </a:t>
            </a:r>
            <a:r>
              <a:rPr lang="en-US" sz="1400" u="sng" dirty="0">
                <a:latin typeface="Optima"/>
              </a:rPr>
              <a:t>useful</a:t>
            </a:r>
            <a:r>
              <a:rPr lang="en-US" sz="1400" dirty="0">
                <a:latin typeface="Optima"/>
              </a:rPr>
              <a:t> surplus heat</a:t>
            </a:r>
          </a:p>
          <a:p>
            <a:r>
              <a:rPr lang="en-US" sz="1400" dirty="0">
                <a:latin typeface="Optima"/>
              </a:rPr>
              <a:t>Replace electrical heaters and fuel fired boilers by heat pumps (reversed chillers) providing </a:t>
            </a:r>
            <a:r>
              <a:rPr lang="en-US" sz="1400" u="sng" dirty="0">
                <a:latin typeface="Optima"/>
              </a:rPr>
              <a:t>useful</a:t>
            </a:r>
            <a:r>
              <a:rPr lang="en-US" sz="1400" dirty="0">
                <a:latin typeface="Optima"/>
              </a:rPr>
              <a:t> surplus cooling</a:t>
            </a:r>
            <a:r>
              <a:rPr lang="en-US" sz="1400" baseline="30000" dirty="0">
                <a:latin typeface="Optima"/>
              </a:rPr>
              <a:t>*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14D7C4-E0E8-8C9A-0C80-6033AE01487C}"/>
              </a:ext>
            </a:extLst>
          </p:cNvPr>
          <p:cNvSpPr txBox="1"/>
          <p:nvPr/>
        </p:nvSpPr>
        <p:spPr>
          <a:xfrm>
            <a:off x="5512116" y="119621"/>
            <a:ext cx="457200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latin typeface="Optima"/>
              </a:rPr>
              <a:t>* Replacement of fuel boilers currently under studies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852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C2D1D-E6EE-4524-B4DF-0CDF96598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Roadmap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9C25CBBE-8A35-4A1E-A8CC-B7BFDB1EAA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5290226" y="776823"/>
            <a:ext cx="3851664" cy="4332595"/>
          </a:xfr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55DEE45-3526-463F-BC83-517D2DAFEDE9}"/>
              </a:ext>
            </a:extLst>
          </p:cNvPr>
          <p:cNvSpPr txBox="1">
            <a:spLocks/>
          </p:cNvSpPr>
          <p:nvPr/>
        </p:nvSpPr>
        <p:spPr>
          <a:xfrm>
            <a:off x="89648" y="798521"/>
            <a:ext cx="5150224" cy="3830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Optima"/>
              </a:rPr>
              <a:t>2022-2023</a:t>
            </a:r>
          </a:p>
          <a:p>
            <a:r>
              <a:rPr lang="en-US" sz="1400" dirty="0">
                <a:latin typeface="Optima"/>
              </a:rPr>
              <a:t>Dedicated fuel boilers and chillers with pumped water circuits</a:t>
            </a:r>
          </a:p>
          <a:p>
            <a:pPr marL="0" indent="0">
              <a:buNone/>
            </a:pPr>
            <a:r>
              <a:rPr lang="en-US" sz="1400" b="1" dirty="0">
                <a:latin typeface="Optima"/>
              </a:rPr>
              <a:t>2023-2024</a:t>
            </a:r>
            <a:r>
              <a:rPr lang="en-US" sz="1400" dirty="0">
                <a:latin typeface="Optima"/>
              </a:rPr>
              <a:t>: </a:t>
            </a:r>
            <a:r>
              <a:rPr lang="en-US" sz="1400" b="1" i="1" dirty="0">
                <a:solidFill>
                  <a:srgbClr val="00B050"/>
                </a:solidFill>
                <a:latin typeface="Optima"/>
              </a:rPr>
              <a:t>Reduce energy demand and greenhouse gas emissions</a:t>
            </a:r>
          </a:p>
          <a:p>
            <a:r>
              <a:rPr lang="en-US" sz="1400" dirty="0">
                <a:latin typeface="Optima"/>
              </a:rPr>
              <a:t>Replace current chillers by clean alternatives (natural refrigerants) providing </a:t>
            </a:r>
            <a:r>
              <a:rPr lang="en-US" sz="1400" u="sng" dirty="0">
                <a:latin typeface="Optima"/>
              </a:rPr>
              <a:t>useful</a:t>
            </a:r>
            <a:r>
              <a:rPr lang="en-US" sz="1400" dirty="0">
                <a:latin typeface="Optima"/>
              </a:rPr>
              <a:t> surplus heat</a:t>
            </a:r>
          </a:p>
          <a:p>
            <a:r>
              <a:rPr lang="en-US" sz="1400" dirty="0">
                <a:latin typeface="Optima"/>
              </a:rPr>
              <a:t>Replace electrical heaters and fuel fired boilers by heat pumps (reversed chillers) providing </a:t>
            </a:r>
            <a:r>
              <a:rPr lang="en-US" sz="1400" u="sng" dirty="0">
                <a:latin typeface="Optima"/>
              </a:rPr>
              <a:t>useful</a:t>
            </a:r>
            <a:r>
              <a:rPr lang="en-US" sz="1400" dirty="0">
                <a:latin typeface="Optima"/>
              </a:rPr>
              <a:t> surplus cooling</a:t>
            </a:r>
            <a:r>
              <a:rPr lang="en-US" sz="1400" baseline="30000" dirty="0">
                <a:latin typeface="Optima"/>
              </a:rPr>
              <a:t>*</a:t>
            </a:r>
          </a:p>
          <a:p>
            <a:pPr marL="0" indent="0">
              <a:buNone/>
            </a:pPr>
            <a:r>
              <a:rPr lang="en-US" sz="1400" b="1" dirty="0">
                <a:latin typeface="Optima"/>
              </a:rPr>
              <a:t>2024-2025</a:t>
            </a:r>
            <a:r>
              <a:rPr lang="en-US" sz="1400" dirty="0">
                <a:latin typeface="Optima"/>
              </a:rPr>
              <a:t>: </a:t>
            </a:r>
            <a:r>
              <a:rPr lang="en-US" sz="1400" b="1" i="1" dirty="0">
                <a:solidFill>
                  <a:srgbClr val="00B050"/>
                </a:solidFill>
                <a:latin typeface="Optima"/>
              </a:rPr>
              <a:t>Reduce energy and water demand</a:t>
            </a:r>
          </a:p>
          <a:p>
            <a:r>
              <a:rPr lang="nb-NO" sz="1400" dirty="0" err="1">
                <a:latin typeface="Optima"/>
              </a:rPr>
              <a:t>Demonstrate</a:t>
            </a:r>
            <a:r>
              <a:rPr lang="nb-NO" sz="1400" dirty="0">
                <a:latin typeface="Optima"/>
              </a:rPr>
              <a:t> innovative Direct Expansion </a:t>
            </a:r>
            <a:r>
              <a:rPr lang="nb-NO" sz="1400" dirty="0" err="1">
                <a:latin typeface="Optima"/>
              </a:rPr>
              <a:t>distribution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network</a:t>
            </a:r>
            <a:endParaRPr lang="nb-NO" sz="1400" dirty="0">
              <a:latin typeface="Optim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75D92C-9207-F88E-5E9D-D78096633DAE}"/>
              </a:ext>
            </a:extLst>
          </p:cNvPr>
          <p:cNvSpPr txBox="1"/>
          <p:nvPr/>
        </p:nvSpPr>
        <p:spPr>
          <a:xfrm>
            <a:off x="3004586" y="4889584"/>
            <a:ext cx="457200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latin typeface="Optima"/>
              </a:rPr>
              <a:t>* Replacement of fuel boilers currently under studies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DD715C-7E82-DC9C-7FB1-30C7190DCF85}"/>
              </a:ext>
            </a:extLst>
          </p:cNvPr>
          <p:cNvSpPr txBox="1"/>
          <p:nvPr/>
        </p:nvSpPr>
        <p:spPr>
          <a:xfrm>
            <a:off x="5512116" y="119621"/>
            <a:ext cx="457200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latin typeface="Optima"/>
              </a:rPr>
              <a:t>* Replacement of fuel boilers currently under studies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654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DED2552-F4E7-4CFB-996A-FFEB27625E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5258930" y="740355"/>
            <a:ext cx="3766298" cy="440314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ACC2D1D-E6EE-4524-B4DF-0CDF96598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Roadmap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34548E5-35E9-4EB3-BD01-4F5DED9A90CC}"/>
              </a:ext>
            </a:extLst>
          </p:cNvPr>
          <p:cNvSpPr txBox="1">
            <a:spLocks/>
          </p:cNvSpPr>
          <p:nvPr/>
        </p:nvSpPr>
        <p:spPr>
          <a:xfrm>
            <a:off x="89648" y="798521"/>
            <a:ext cx="5150224" cy="3830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Optima"/>
              </a:rPr>
              <a:t>2022-2023</a:t>
            </a:r>
          </a:p>
          <a:p>
            <a:r>
              <a:rPr lang="en-US" sz="1400" dirty="0">
                <a:latin typeface="Optima"/>
              </a:rPr>
              <a:t>Dedicated fuel boilers and chillers with pumped water circuits</a:t>
            </a:r>
          </a:p>
          <a:p>
            <a:pPr marL="0" indent="0">
              <a:buNone/>
            </a:pPr>
            <a:r>
              <a:rPr lang="en-US" sz="1400" b="1" dirty="0">
                <a:latin typeface="Optima"/>
              </a:rPr>
              <a:t>2023-2024</a:t>
            </a:r>
            <a:r>
              <a:rPr lang="en-US" sz="1400" dirty="0">
                <a:latin typeface="Optima"/>
              </a:rPr>
              <a:t>: </a:t>
            </a:r>
            <a:r>
              <a:rPr lang="en-US" sz="1400" b="1" i="1" dirty="0">
                <a:solidFill>
                  <a:srgbClr val="00B050"/>
                </a:solidFill>
                <a:latin typeface="Optima"/>
              </a:rPr>
              <a:t>Reduce energy demand and greenhouse gas emissions</a:t>
            </a:r>
          </a:p>
          <a:p>
            <a:r>
              <a:rPr lang="en-US" sz="1400" dirty="0">
                <a:latin typeface="Optima"/>
              </a:rPr>
              <a:t>Replace current chillers by clean alternatives (natural refrigerants) providing </a:t>
            </a:r>
            <a:r>
              <a:rPr lang="en-US" sz="1400" u="sng" dirty="0">
                <a:latin typeface="Optima"/>
              </a:rPr>
              <a:t>useful</a:t>
            </a:r>
            <a:r>
              <a:rPr lang="en-US" sz="1400" dirty="0">
                <a:latin typeface="Optima"/>
              </a:rPr>
              <a:t> surplus heat</a:t>
            </a:r>
          </a:p>
          <a:p>
            <a:r>
              <a:rPr lang="en-US" sz="1400" dirty="0">
                <a:latin typeface="Optima"/>
              </a:rPr>
              <a:t>Replace electrical heaters and fuel fired boilers by heat pumps (reversed chillers) providing </a:t>
            </a:r>
            <a:r>
              <a:rPr lang="en-US" sz="1400" u="sng" dirty="0">
                <a:latin typeface="Optima"/>
              </a:rPr>
              <a:t>useful</a:t>
            </a:r>
            <a:r>
              <a:rPr lang="en-US" sz="1400" dirty="0">
                <a:latin typeface="Optima"/>
              </a:rPr>
              <a:t> surplus cooling</a:t>
            </a:r>
            <a:r>
              <a:rPr lang="en-US" sz="1400" baseline="30000" dirty="0">
                <a:latin typeface="Optima"/>
              </a:rPr>
              <a:t>*</a:t>
            </a:r>
          </a:p>
          <a:p>
            <a:pPr marL="0" indent="0">
              <a:buNone/>
            </a:pPr>
            <a:r>
              <a:rPr lang="en-US" sz="1400" b="1" dirty="0">
                <a:latin typeface="Optima"/>
              </a:rPr>
              <a:t>2024-2025</a:t>
            </a:r>
            <a:r>
              <a:rPr lang="en-US" sz="1400" dirty="0">
                <a:latin typeface="Optima"/>
              </a:rPr>
              <a:t>: </a:t>
            </a:r>
            <a:r>
              <a:rPr lang="en-US" sz="1400" b="1" i="1" dirty="0">
                <a:solidFill>
                  <a:srgbClr val="00B050"/>
                </a:solidFill>
                <a:latin typeface="Optima"/>
              </a:rPr>
              <a:t>Reduce energy and water demand</a:t>
            </a:r>
          </a:p>
          <a:p>
            <a:r>
              <a:rPr lang="nb-NO" sz="1400" dirty="0" err="1">
                <a:latin typeface="Optima"/>
              </a:rPr>
              <a:t>Demonstrate</a:t>
            </a:r>
            <a:r>
              <a:rPr lang="nb-NO" sz="1400" dirty="0">
                <a:latin typeface="Optima"/>
              </a:rPr>
              <a:t> innovative Direct Expansion </a:t>
            </a:r>
            <a:r>
              <a:rPr lang="nb-NO" sz="1400" dirty="0" err="1">
                <a:latin typeface="Optima"/>
              </a:rPr>
              <a:t>distribution</a:t>
            </a:r>
            <a:r>
              <a:rPr lang="nb-NO" sz="1400" dirty="0">
                <a:latin typeface="Optima"/>
              </a:rPr>
              <a:t>  </a:t>
            </a:r>
            <a:r>
              <a:rPr lang="nb-NO" sz="1400" dirty="0" err="1">
                <a:latin typeface="Optima"/>
              </a:rPr>
              <a:t>network</a:t>
            </a:r>
            <a:endParaRPr lang="nb-NO" sz="1400" dirty="0">
              <a:latin typeface="Optima"/>
            </a:endParaRPr>
          </a:p>
          <a:p>
            <a:pPr marL="0" indent="0">
              <a:buNone/>
            </a:pPr>
            <a:r>
              <a:rPr lang="en-US" sz="1400" b="1" dirty="0">
                <a:latin typeface="Optima"/>
              </a:rPr>
              <a:t>2025-2026</a:t>
            </a:r>
            <a:r>
              <a:rPr lang="en-US" sz="1400" dirty="0">
                <a:latin typeface="Optima"/>
              </a:rPr>
              <a:t>: </a:t>
            </a:r>
            <a:r>
              <a:rPr lang="en-US" sz="1400" b="1" i="1" dirty="0">
                <a:solidFill>
                  <a:srgbClr val="00B050"/>
                </a:solidFill>
                <a:latin typeface="Optima"/>
              </a:rPr>
              <a:t>Reduce energy demand and waste heat</a:t>
            </a:r>
          </a:p>
          <a:p>
            <a:r>
              <a:rPr lang="nb-NO" sz="1400" dirty="0" err="1">
                <a:latin typeface="Optima"/>
              </a:rPr>
              <a:t>Centralized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cold</a:t>
            </a:r>
            <a:r>
              <a:rPr lang="nb-NO" sz="1400" dirty="0">
                <a:latin typeface="Optima"/>
              </a:rPr>
              <a:t>/</a:t>
            </a:r>
            <a:r>
              <a:rPr lang="nb-NO" sz="1400" dirty="0" err="1">
                <a:latin typeface="Optima"/>
              </a:rPr>
              <a:t>heating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production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site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with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cooling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network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based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on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distributed</a:t>
            </a:r>
            <a:r>
              <a:rPr lang="nb-NO" sz="1400" dirty="0">
                <a:latin typeface="Optima"/>
              </a:rPr>
              <a:t> CO</a:t>
            </a:r>
            <a:r>
              <a:rPr lang="nb-NO" sz="1400" baseline="-25000" dirty="0">
                <a:latin typeface="Optima"/>
              </a:rPr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1DEC96-596F-99A5-2706-4BC6A8DFD06C}"/>
              </a:ext>
            </a:extLst>
          </p:cNvPr>
          <p:cNvSpPr txBox="1"/>
          <p:nvPr/>
        </p:nvSpPr>
        <p:spPr>
          <a:xfrm>
            <a:off x="5512116" y="119621"/>
            <a:ext cx="457200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latin typeface="Optima"/>
              </a:rPr>
              <a:t>* Replacement of fuel boilers currently under studies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969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DED2552-F4E7-4CFB-996A-FFEB27625E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5255998" y="740355"/>
            <a:ext cx="3772163" cy="440314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ACC2D1D-E6EE-4524-B4DF-0CDF96598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Roadmap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8E168C4-13C0-4864-8DC9-F65E9E632312}"/>
              </a:ext>
            </a:extLst>
          </p:cNvPr>
          <p:cNvSpPr txBox="1">
            <a:spLocks/>
          </p:cNvSpPr>
          <p:nvPr/>
        </p:nvSpPr>
        <p:spPr>
          <a:xfrm>
            <a:off x="89648" y="798520"/>
            <a:ext cx="5150224" cy="3948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Optima"/>
              </a:rPr>
              <a:t>2022-2023</a:t>
            </a:r>
          </a:p>
          <a:p>
            <a:r>
              <a:rPr lang="en-US" sz="1400" dirty="0">
                <a:latin typeface="Optima"/>
              </a:rPr>
              <a:t>Dedicated fuel boilers and chillers with pumped water circuits</a:t>
            </a:r>
          </a:p>
          <a:p>
            <a:pPr marL="0" indent="0">
              <a:buNone/>
            </a:pPr>
            <a:r>
              <a:rPr lang="en-US" sz="1400" b="1" dirty="0">
                <a:latin typeface="Optima"/>
              </a:rPr>
              <a:t>2023-2024</a:t>
            </a:r>
            <a:r>
              <a:rPr lang="en-US" sz="1400" dirty="0">
                <a:latin typeface="Optima"/>
              </a:rPr>
              <a:t>: </a:t>
            </a:r>
            <a:r>
              <a:rPr lang="en-US" sz="1400" b="1" i="1" dirty="0">
                <a:solidFill>
                  <a:srgbClr val="00B050"/>
                </a:solidFill>
                <a:latin typeface="Optima"/>
              </a:rPr>
              <a:t>Reduce energy demand and greenhouse gas emissions</a:t>
            </a:r>
          </a:p>
          <a:p>
            <a:r>
              <a:rPr lang="en-US" sz="1400" dirty="0">
                <a:latin typeface="Optima"/>
              </a:rPr>
              <a:t>Replace current chillers by clean alternatives (natural refrigerants) providing </a:t>
            </a:r>
            <a:r>
              <a:rPr lang="en-US" sz="1400" u="sng" dirty="0">
                <a:latin typeface="Optima"/>
              </a:rPr>
              <a:t>useful</a:t>
            </a:r>
            <a:r>
              <a:rPr lang="en-US" sz="1400" dirty="0">
                <a:latin typeface="Optima"/>
              </a:rPr>
              <a:t> surplus heat</a:t>
            </a:r>
          </a:p>
          <a:p>
            <a:r>
              <a:rPr lang="en-US" sz="1400" dirty="0">
                <a:latin typeface="Optima"/>
              </a:rPr>
              <a:t>Replace electrical heaters and fuel fired boilers by heat pumps (reversed chillers) providing </a:t>
            </a:r>
            <a:r>
              <a:rPr lang="en-US" sz="1400" u="sng" dirty="0">
                <a:latin typeface="Optima"/>
              </a:rPr>
              <a:t>useful</a:t>
            </a:r>
            <a:r>
              <a:rPr lang="en-US" sz="1400" dirty="0">
                <a:latin typeface="Optima"/>
              </a:rPr>
              <a:t> surplus cooling</a:t>
            </a:r>
            <a:r>
              <a:rPr lang="en-US" sz="1400" baseline="30000" dirty="0">
                <a:latin typeface="Optima"/>
              </a:rPr>
              <a:t>*</a:t>
            </a:r>
          </a:p>
          <a:p>
            <a:pPr marL="0" indent="0">
              <a:buNone/>
            </a:pPr>
            <a:r>
              <a:rPr lang="en-US" sz="1400" b="1" dirty="0">
                <a:latin typeface="Optima"/>
              </a:rPr>
              <a:t>2024-2025</a:t>
            </a:r>
            <a:r>
              <a:rPr lang="en-US" sz="1400" dirty="0">
                <a:latin typeface="Optima"/>
              </a:rPr>
              <a:t>: </a:t>
            </a:r>
            <a:r>
              <a:rPr lang="en-US" sz="1400" b="1" i="1" dirty="0">
                <a:solidFill>
                  <a:srgbClr val="00B050"/>
                </a:solidFill>
                <a:latin typeface="Optima"/>
              </a:rPr>
              <a:t>Reduce energy and water demand</a:t>
            </a:r>
          </a:p>
          <a:p>
            <a:r>
              <a:rPr lang="nb-NO" sz="1400" dirty="0" err="1">
                <a:latin typeface="Optima"/>
              </a:rPr>
              <a:t>Demonstrate</a:t>
            </a:r>
            <a:r>
              <a:rPr lang="nb-NO" sz="1400" dirty="0">
                <a:latin typeface="Optima"/>
              </a:rPr>
              <a:t> innovative Direct Expansion </a:t>
            </a:r>
            <a:r>
              <a:rPr lang="nb-NO" sz="1400" dirty="0" err="1">
                <a:latin typeface="Optima"/>
              </a:rPr>
              <a:t>distribution</a:t>
            </a:r>
            <a:r>
              <a:rPr lang="nb-NO" sz="1400" dirty="0">
                <a:latin typeface="Optima"/>
              </a:rPr>
              <a:t>  </a:t>
            </a:r>
            <a:r>
              <a:rPr lang="nb-NO" sz="1400" dirty="0" err="1">
                <a:latin typeface="Optima"/>
              </a:rPr>
              <a:t>network</a:t>
            </a:r>
            <a:endParaRPr lang="nb-NO" sz="1400" dirty="0">
              <a:latin typeface="Optima"/>
            </a:endParaRPr>
          </a:p>
          <a:p>
            <a:pPr marL="0" indent="0">
              <a:buNone/>
            </a:pPr>
            <a:r>
              <a:rPr lang="en-US" sz="1400" b="1" dirty="0">
                <a:latin typeface="Optima"/>
              </a:rPr>
              <a:t>2025-2026</a:t>
            </a:r>
            <a:r>
              <a:rPr lang="en-US" sz="1400" dirty="0">
                <a:latin typeface="Optima"/>
              </a:rPr>
              <a:t>: </a:t>
            </a:r>
            <a:r>
              <a:rPr lang="en-US" sz="1400" b="1" i="1" dirty="0">
                <a:solidFill>
                  <a:srgbClr val="00B050"/>
                </a:solidFill>
                <a:latin typeface="Optima"/>
              </a:rPr>
              <a:t>Reduce energy demand and waste heat</a:t>
            </a:r>
          </a:p>
          <a:p>
            <a:r>
              <a:rPr lang="nb-NO" sz="1400" dirty="0" err="1">
                <a:latin typeface="Optima"/>
              </a:rPr>
              <a:t>Centralized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cold</a:t>
            </a:r>
            <a:r>
              <a:rPr lang="nb-NO" sz="1400" dirty="0">
                <a:latin typeface="Optima"/>
              </a:rPr>
              <a:t>/heat </a:t>
            </a:r>
            <a:r>
              <a:rPr lang="nb-NO" sz="1400" dirty="0" err="1">
                <a:latin typeface="Optima"/>
              </a:rPr>
              <a:t>production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site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with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cooling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network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based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on</a:t>
            </a:r>
            <a:r>
              <a:rPr lang="nb-NO" sz="1400" dirty="0">
                <a:latin typeface="Optima"/>
              </a:rPr>
              <a:t> </a:t>
            </a:r>
            <a:r>
              <a:rPr lang="nb-NO" sz="1400" dirty="0" err="1">
                <a:latin typeface="Optima"/>
              </a:rPr>
              <a:t>distributed</a:t>
            </a:r>
            <a:r>
              <a:rPr lang="nb-NO" sz="1400" dirty="0">
                <a:latin typeface="Optima"/>
              </a:rPr>
              <a:t> CO</a:t>
            </a:r>
            <a:r>
              <a:rPr lang="nb-NO" sz="1400" baseline="-25000" dirty="0">
                <a:latin typeface="Optima"/>
              </a:rPr>
              <a:t>2</a:t>
            </a:r>
          </a:p>
          <a:p>
            <a:pPr marL="0" indent="0">
              <a:buNone/>
            </a:pPr>
            <a:r>
              <a:rPr lang="en-US" sz="1400" b="1" dirty="0">
                <a:latin typeface="Optima"/>
              </a:rPr>
              <a:t>2026-2027</a:t>
            </a:r>
            <a:r>
              <a:rPr lang="en-US" sz="1400" dirty="0">
                <a:latin typeface="Optima"/>
              </a:rPr>
              <a:t>: </a:t>
            </a:r>
            <a:r>
              <a:rPr lang="en-US" sz="1400" b="1" i="1" dirty="0">
                <a:solidFill>
                  <a:srgbClr val="00B050"/>
                </a:solidFill>
                <a:latin typeface="Optima"/>
              </a:rPr>
              <a:t>Reduce energy demand and smart utilization of cold and heat surplus</a:t>
            </a:r>
            <a:endParaRPr lang="en-US" sz="1400" dirty="0">
              <a:solidFill>
                <a:srgbClr val="00B050"/>
              </a:solidFill>
              <a:latin typeface="Optima"/>
            </a:endParaRPr>
          </a:p>
          <a:p>
            <a:r>
              <a:rPr lang="en-US" sz="1400" dirty="0">
                <a:latin typeface="Optima"/>
              </a:rPr>
              <a:t>Distributed cold/heat production sites</a:t>
            </a:r>
          </a:p>
          <a:p>
            <a:r>
              <a:rPr lang="en-US" sz="1400" dirty="0">
                <a:latin typeface="Optima"/>
              </a:rPr>
              <a:t>Modular thermal energy storage units</a:t>
            </a:r>
          </a:p>
        </p:txBody>
      </p:sp>
    </p:spTree>
    <p:extLst>
      <p:ext uri="{BB962C8B-B14F-4D97-AF65-F5344CB8AC3E}">
        <p14:creationId xmlns:p14="http://schemas.microsoft.com/office/powerpoint/2010/main" val="4002032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C2D1D-E6EE-4524-B4DF-0CDF96598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CERN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8E168C4-13C0-4864-8DC9-F65E9E632312}"/>
              </a:ext>
            </a:extLst>
          </p:cNvPr>
          <p:cNvSpPr txBox="1">
            <a:spLocks/>
          </p:cNvSpPr>
          <p:nvPr/>
        </p:nvSpPr>
        <p:spPr>
          <a:xfrm>
            <a:off x="314320" y="922492"/>
            <a:ext cx="8337311" cy="367213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500" dirty="0">
                <a:latin typeface="Optima"/>
              </a:rPr>
              <a:t>Preliminary discussions with:</a:t>
            </a: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pPr marL="0" indent="0">
              <a:buFont typeface="Arial"/>
              <a:buNone/>
            </a:pPr>
            <a:r>
              <a:rPr lang="en-US" sz="1500" dirty="0">
                <a:latin typeface="Optima"/>
              </a:rPr>
              <a:t>Workshop to gather other potential partners planned for Q4 2022:</a:t>
            </a:r>
          </a:p>
          <a:p>
            <a:pPr marL="0" indent="0">
              <a:buFont typeface="Arial"/>
              <a:buNone/>
            </a:pPr>
            <a:r>
              <a:rPr lang="en-US" sz="1500" dirty="0">
                <a:latin typeface="Optima"/>
              </a:rPr>
              <a:t>(examples below)</a:t>
            </a:r>
          </a:p>
          <a:p>
            <a:pPr marL="0" indent="0">
              <a:buFont typeface="Arial"/>
              <a:buNone/>
            </a:pPr>
            <a:endParaRPr lang="en-US" sz="1500" dirty="0">
              <a:latin typeface="Optima"/>
            </a:endParaRPr>
          </a:p>
          <a:p>
            <a:r>
              <a:rPr lang="en-US" sz="1500" dirty="0">
                <a:latin typeface="Optima"/>
              </a:rPr>
              <a:t>Hotels in the Grand Geneve for utilization of waste heat</a:t>
            </a:r>
          </a:p>
          <a:p>
            <a:endParaRPr lang="en-US" sz="1500" dirty="0">
              <a:latin typeface="Optima"/>
            </a:endParaRPr>
          </a:p>
          <a:p>
            <a:r>
              <a:rPr lang="en-US" sz="1500" dirty="0">
                <a:latin typeface="Optima"/>
              </a:rPr>
              <a:t>Heat Exchanger manufacturers</a:t>
            </a:r>
          </a:p>
          <a:p>
            <a:endParaRPr lang="en-US" sz="1500" dirty="0">
              <a:latin typeface="Optima"/>
            </a:endParaRPr>
          </a:p>
          <a:p>
            <a:r>
              <a:rPr lang="en-US" sz="1500" dirty="0">
                <a:latin typeface="Optima"/>
              </a:rPr>
              <a:t>District Heating and Cooling Services </a:t>
            </a:r>
            <a:endParaRPr lang="en-US" sz="1500" b="1" dirty="0"/>
          </a:p>
          <a:p>
            <a:pPr marL="0" indent="0">
              <a:buFont typeface="Arial"/>
              <a:buNone/>
            </a:pPr>
            <a:endParaRPr lang="en-US" sz="1500" b="1" dirty="0"/>
          </a:p>
        </p:txBody>
      </p:sp>
      <p:pic>
        <p:nvPicPr>
          <p:cNvPr id="4" name="Picture 3" descr="A blue logo with white text&#10;&#10;Description automatically generated with low confidence">
            <a:extLst>
              <a:ext uri="{FF2B5EF4-FFF2-40B4-BE49-F238E27FC236}">
                <a16:creationId xmlns:a16="http://schemas.microsoft.com/office/drawing/2014/main" id="{CDA9D0E4-851F-4A65-84D6-9FFD2FA6B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907" y="1447428"/>
            <a:ext cx="1828800" cy="7372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5B3822-0248-4B94-936E-8E72BEFB2B8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777578" y="1232397"/>
            <a:ext cx="1192883" cy="1167299"/>
          </a:xfrm>
          <a:prstGeom prst="rect">
            <a:avLst/>
          </a:prstGeom>
        </p:spPr>
      </p:pic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F134E996-6D35-48C2-8742-7722996AC2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8613" y="1064895"/>
            <a:ext cx="2262293" cy="15023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22C46BA-EBE9-4FA5-906A-339633A0E73F}"/>
              </a:ext>
            </a:extLst>
          </p:cNvPr>
          <p:cNvSpPr txBox="1"/>
          <p:nvPr/>
        </p:nvSpPr>
        <p:spPr>
          <a:xfrm>
            <a:off x="800971" y="2254845"/>
            <a:ext cx="2275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i="1" dirty="0">
                <a:latin typeface="Optima"/>
              </a:rPr>
              <a:t>N</a:t>
            </a:r>
            <a:r>
              <a:rPr lang="en-US" i="1" dirty="0" err="1">
                <a:latin typeface="Optima"/>
              </a:rPr>
              <a:t>orwegian</a:t>
            </a:r>
            <a:r>
              <a:rPr lang="en-US" i="1" dirty="0">
                <a:latin typeface="Optima"/>
              </a:rPr>
              <a:t> equipment</a:t>
            </a:r>
          </a:p>
          <a:p>
            <a:pPr algn="ctr"/>
            <a:r>
              <a:rPr lang="en-US" i="1" dirty="0">
                <a:latin typeface="Optima"/>
              </a:rPr>
              <a:t>manufacturer</a:t>
            </a:r>
            <a:endParaRPr lang="en-US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BA527E-0C17-4887-BED2-02CE426DDCE3}"/>
              </a:ext>
            </a:extLst>
          </p:cNvPr>
          <p:cNvSpPr txBox="1"/>
          <p:nvPr/>
        </p:nvSpPr>
        <p:spPr>
          <a:xfrm>
            <a:off x="3763391" y="2355087"/>
            <a:ext cx="12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800" i="1" dirty="0">
                <a:latin typeface="Optima"/>
              </a:rPr>
              <a:t>Integration</a:t>
            </a:r>
            <a:endParaRPr lang="en-US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AF50D9-89FA-4540-B2D1-C58CB4996A8C}"/>
              </a:ext>
            </a:extLst>
          </p:cNvPr>
          <p:cNvSpPr txBox="1"/>
          <p:nvPr/>
        </p:nvSpPr>
        <p:spPr>
          <a:xfrm>
            <a:off x="5484897" y="2342348"/>
            <a:ext cx="2969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800" i="1" dirty="0">
                <a:latin typeface="Optima"/>
              </a:rPr>
              <a:t>Design studies and </a:t>
            </a:r>
            <a:r>
              <a:rPr lang="en-US" sz="1800" i="1" dirty="0">
                <a:latin typeface="Optima"/>
              </a:rPr>
              <a:t>simulation</a:t>
            </a:r>
            <a:endParaRPr lang="en-US" i="1" dirty="0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09A400AC-48B0-49FD-A10D-69780FCA86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9054" y="4002731"/>
            <a:ext cx="717186" cy="71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185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NTNU FARGER UU">
      <a:dk1>
        <a:srgbClr val="000000"/>
      </a:dk1>
      <a:lt1>
        <a:srgbClr val="FFFFFF"/>
      </a:lt1>
      <a:dk2>
        <a:srgbClr val="014693"/>
      </a:dk2>
      <a:lt2>
        <a:srgbClr val="D6D7D6"/>
      </a:lt2>
      <a:accent1>
        <a:srgbClr val="B6C8E9"/>
      </a:accent1>
      <a:accent2>
        <a:srgbClr val="014693"/>
      </a:accent2>
      <a:accent3>
        <a:srgbClr val="BCD024"/>
      </a:accent3>
      <a:accent4>
        <a:srgbClr val="B01B81"/>
      </a:accent4>
      <a:accent5>
        <a:srgbClr val="F7D019"/>
      </a:accent5>
      <a:accent6>
        <a:srgbClr val="ED8013"/>
      </a:accent6>
      <a:hlink>
        <a:srgbClr val="3D2A68"/>
      </a:hlink>
      <a:folHlink>
        <a:srgbClr val="338C8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3B7B0"/>
        </a:solidFill>
        <a:ln>
          <a:noFill/>
        </a:ln>
        <a:effectLst>
          <a:outerShdw blurRad="114300" dist="12700" dir="5400000" rotWithShape="0">
            <a:srgbClr val="000000">
              <a:alpha val="35000"/>
            </a:srgb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721</Words>
  <Application>Microsoft Office PowerPoint</Application>
  <PresentationFormat>On-screen Show (16:9)</PresentationFormat>
  <Paragraphs>123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Optima</vt:lpstr>
      <vt:lpstr>Segoe UI</vt:lpstr>
      <vt:lpstr>Office-tema</vt:lpstr>
      <vt:lpstr>CIPEA Innovation Day CERN Clean Cooling and Heating</vt:lpstr>
      <vt:lpstr>Proposal: CERN Clean Cooling and Heating coupled with thermal energy storage</vt:lpstr>
      <vt:lpstr>Current CERN Cooling and Heating Infrastructure</vt:lpstr>
      <vt:lpstr>Project Roadmap</vt:lpstr>
      <vt:lpstr>Project Roadmap</vt:lpstr>
      <vt:lpstr>Project Roadmap</vt:lpstr>
      <vt:lpstr>Project Roadmap</vt:lpstr>
      <vt:lpstr>Project Roadmap</vt:lpstr>
      <vt:lpstr>Beyond CERN</vt:lpstr>
      <vt:lpstr>Summary</vt:lpstr>
      <vt:lpstr>Thank you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A Commissioning tests </dc:title>
  <dc:creator>Pierre Andre Calhau Barroca</dc:creator>
  <cp:lastModifiedBy>Pierre Andre Calhau Barroca</cp:lastModifiedBy>
  <cp:revision>346</cp:revision>
  <dcterms:created xsi:type="dcterms:W3CDTF">2020-09-08T08:56:45Z</dcterms:created>
  <dcterms:modified xsi:type="dcterms:W3CDTF">2022-06-27T07:00:48Z</dcterms:modified>
</cp:coreProperties>
</file>