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59" r:id="rId2"/>
    <p:sldId id="297" r:id="rId3"/>
    <p:sldId id="295" r:id="rId4"/>
    <p:sldId id="296" r:id="rId5"/>
    <p:sldId id="299" r:id="rId6"/>
    <p:sldId id="298" r:id="rId7"/>
    <p:sldId id="28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91"/>
    <p:restoredTop sz="94686"/>
  </p:normalViewPr>
  <p:slideViewPr>
    <p:cSldViewPr snapToGrid="0" snapToObjects="1">
      <p:cViewPr varScale="1">
        <p:scale>
          <a:sx n="117" d="100"/>
          <a:sy n="117" d="100"/>
        </p:scale>
        <p:origin x="192" y="28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4/28/22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4/28/22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28 April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28 April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28 April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28 April 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28 April 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Tim Bell | Digital Assets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28 April 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Tim Bell | Digital Assets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28 April 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Tim Bell | Digital Assets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28 April 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Tim Bell | Digital Assets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28 April 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Tim Bell | Digital Assets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28 April 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Tim Bell | Digital Assets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28 April 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Tim Bell | Digital Assets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28 April 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Tim Bell | Digital Assets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28 April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Digital Assets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28 April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Digital Assets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28 April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Digital Assets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28 April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Digital Assets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28 April 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28 April 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Tim Bell | Digital Assets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r>
              <a:rPr lang="fr-FR"/>
              <a:t>28 April 2022</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Tim Bell | Digital Assets</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cernbox.cern.ch/index.php/s/PY2H15OWtXbY4tJ"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disaster-recovery.web.cern.ch/service-element-backup-restore-survey-completed-view?field_organic_unit_value=IT-CDA" TargetMode="External"/><Relationship Id="rId2" Type="http://schemas.openxmlformats.org/officeDocument/2006/relationships/hyperlink" Target="http://disaster-recovery.web.cern.ch/"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hyperlink" Target="https://cds.cern.ch/record/2799153/files/CERN%20IT%20department%20strategy%202022-2025.pdf"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Digital Asset Assessment with SCE</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Tim Bell</a:t>
            </a:r>
          </a:p>
          <a:p>
            <a:pPr algn="l"/>
            <a:r>
              <a:rPr lang="en-US" sz="1800" dirty="0"/>
              <a:t>28/04/2022</a:t>
            </a:r>
          </a:p>
        </p:txBody>
      </p:sp>
    </p:spTree>
    <p:extLst>
      <p:ext uri="{BB962C8B-B14F-4D97-AF65-F5344CB8AC3E}">
        <p14:creationId xmlns:p14="http://schemas.microsoft.com/office/powerpoint/2010/main" val="215994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D753AA-119D-7555-43F4-F04FDA1DE261}"/>
              </a:ext>
            </a:extLst>
          </p:cNvPr>
          <p:cNvSpPr>
            <a:spLocks noGrp="1"/>
          </p:cNvSpPr>
          <p:nvPr>
            <p:ph idx="1"/>
          </p:nvPr>
        </p:nvSpPr>
        <p:spPr>
          <a:xfrm>
            <a:off x="407987" y="1124744"/>
            <a:ext cx="11376024" cy="4608512"/>
          </a:xfrm>
        </p:spPr>
        <p:txBody>
          <a:bodyPr/>
          <a:lstStyle/>
          <a:p>
            <a:pPr marL="342900" indent="-342900">
              <a:buFont typeface="Arial" panose="020B0604020202020204" pitchFamily="34" charset="0"/>
              <a:buChar char="•"/>
            </a:pPr>
            <a:r>
              <a:rPr lang="en-US" dirty="0"/>
              <a:t>Following a review of CERN’s cybersecurity risks, an action was agreed at the ED</a:t>
            </a:r>
          </a:p>
          <a:p>
            <a:pPr marL="666900" lvl="1" indent="-342900">
              <a:buFont typeface="Arial" panose="020B0604020202020204" pitchFamily="34" charset="0"/>
              <a:buChar char="•"/>
            </a:pPr>
            <a:r>
              <a:rPr lang="en-US" dirty="0"/>
              <a:t>“All departments to contact the computer security officer with a view to establishing the necessary back-ups to be implemented in order to ensure business continuity in the event of a cyber-attack.”</a:t>
            </a:r>
          </a:p>
          <a:p>
            <a:pPr marL="342900" indent="-342900">
              <a:buFont typeface="Arial" panose="020B0604020202020204" pitchFamily="34" charset="0"/>
              <a:buChar char="•"/>
            </a:pPr>
            <a:r>
              <a:rPr lang="en-US" dirty="0"/>
              <a:t>With the new </a:t>
            </a:r>
            <a:r>
              <a:rPr lang="en-US" dirty="0">
                <a:hlinkClick r:id="rId2"/>
              </a:rPr>
              <a:t>IT operating model </a:t>
            </a:r>
            <a:r>
              <a:rPr lang="en-US" dirty="0"/>
              <a:t>definition, the contact point is being updated (Tim responsible for BC/DR in IT department)</a:t>
            </a:r>
          </a:p>
          <a:p>
            <a:pPr marL="342900" indent="-342900">
              <a:buFont typeface="Arial" panose="020B0604020202020204" pitchFamily="34" charset="0"/>
              <a:buChar char="•"/>
            </a:pPr>
            <a:r>
              <a:rPr lang="en-US" dirty="0"/>
              <a:t>Assessment has been completed by the IT department (118 replies) and ATS (136 replies)</a:t>
            </a:r>
          </a:p>
          <a:p>
            <a:pPr marL="342900" indent="-342900">
              <a:buFont typeface="Arial" panose="020B0604020202020204" pitchFamily="34" charset="0"/>
              <a:buChar char="•"/>
            </a:pPr>
            <a:r>
              <a:rPr lang="en-US" dirty="0"/>
              <a:t>Goal is to inventory the critical assets and their backup / restore process maturity</a:t>
            </a:r>
          </a:p>
          <a:p>
            <a:pPr marL="666900" lvl="1" indent="-342900">
              <a:buFont typeface="Arial" panose="020B0604020202020204" pitchFamily="34" charset="0"/>
              <a:buChar char="•"/>
            </a:pPr>
            <a:r>
              <a:rPr lang="en-US" dirty="0"/>
              <a:t>Review resilience to disaster scenarios such as ransomware or human error</a:t>
            </a:r>
          </a:p>
          <a:p>
            <a:pPr marL="666900" lvl="1" indent="-342900">
              <a:buFont typeface="Arial" panose="020B0604020202020204" pitchFamily="34" charset="0"/>
              <a:buChar char="•"/>
            </a:pPr>
            <a:r>
              <a:rPr lang="en-US" dirty="0"/>
              <a:t>Not just where IT is managing the backup / restores</a:t>
            </a:r>
          </a:p>
          <a:p>
            <a:pPr marL="666900" lvl="1" indent="-342900">
              <a:buFont typeface="Arial" panose="020B0604020202020204" pitchFamily="34" charset="0"/>
              <a:buChar char="•"/>
            </a:pPr>
            <a:r>
              <a:rPr lang="en-US" dirty="0"/>
              <a:t>Includes all critical assets such as PCs with process spreadsheets or public cloud services</a:t>
            </a:r>
          </a:p>
          <a:p>
            <a:pPr marL="666900" lvl="1" indent="-342900">
              <a:buFont typeface="Arial" panose="020B0604020202020204" pitchFamily="34" charset="0"/>
              <a:buChar char="•"/>
            </a:pPr>
            <a:r>
              <a:rPr lang="en-US" dirty="0"/>
              <a:t>Restore / rebuilding testing is also in scope</a:t>
            </a:r>
          </a:p>
          <a:p>
            <a:pPr marL="666900" lvl="1" indent="-342900">
              <a:buFont typeface="Arial" panose="020B0604020202020204" pitchFamily="34" charset="0"/>
              <a:buChar char="•"/>
            </a:pPr>
            <a:r>
              <a:rPr lang="en-US" dirty="0"/>
              <a:t>Identify impact, risks and areas for further investigations</a:t>
            </a:r>
            <a:endParaRPr lang="en-FR" dirty="0"/>
          </a:p>
          <a:p>
            <a:pPr marL="666900" lvl="1" indent="-342900">
              <a:buFont typeface="Arial" panose="020B0604020202020204" pitchFamily="34" charset="0"/>
              <a:buChar char="•"/>
            </a:pPr>
            <a:endParaRPr lang="en-FR" dirty="0"/>
          </a:p>
        </p:txBody>
      </p:sp>
      <p:sp>
        <p:nvSpPr>
          <p:cNvPr id="3" name="Title 2">
            <a:extLst>
              <a:ext uri="{FF2B5EF4-FFF2-40B4-BE49-F238E27FC236}">
                <a16:creationId xmlns:a16="http://schemas.microsoft.com/office/drawing/2014/main" id="{4D20386D-5C1A-2A7F-A659-36016A664BA1}"/>
              </a:ext>
            </a:extLst>
          </p:cNvPr>
          <p:cNvSpPr>
            <a:spLocks noGrp="1"/>
          </p:cNvSpPr>
          <p:nvPr>
            <p:ph type="title"/>
          </p:nvPr>
        </p:nvSpPr>
        <p:spPr/>
        <p:txBody>
          <a:bodyPr/>
          <a:lstStyle/>
          <a:p>
            <a:r>
              <a:rPr lang="en-FR" dirty="0"/>
              <a:t>Assessment goals</a:t>
            </a:r>
          </a:p>
        </p:txBody>
      </p:sp>
      <p:sp>
        <p:nvSpPr>
          <p:cNvPr id="4" name="Date Placeholder 3">
            <a:extLst>
              <a:ext uri="{FF2B5EF4-FFF2-40B4-BE49-F238E27FC236}">
                <a16:creationId xmlns:a16="http://schemas.microsoft.com/office/drawing/2014/main" id="{25E911FC-B985-21A9-0BD9-B33C502FE4C5}"/>
              </a:ext>
            </a:extLst>
          </p:cNvPr>
          <p:cNvSpPr>
            <a:spLocks noGrp="1"/>
          </p:cNvSpPr>
          <p:nvPr>
            <p:ph type="dt" sz="half" idx="10"/>
          </p:nvPr>
        </p:nvSpPr>
        <p:spPr/>
        <p:txBody>
          <a:bodyPr/>
          <a:lstStyle/>
          <a:p>
            <a:r>
              <a:rPr lang="fr-FR"/>
              <a:t>28 April 2022</a:t>
            </a:r>
            <a:endParaRPr lang="en-US" dirty="0"/>
          </a:p>
        </p:txBody>
      </p:sp>
      <p:sp>
        <p:nvSpPr>
          <p:cNvPr id="5" name="Footer Placeholder 4">
            <a:extLst>
              <a:ext uri="{FF2B5EF4-FFF2-40B4-BE49-F238E27FC236}">
                <a16:creationId xmlns:a16="http://schemas.microsoft.com/office/drawing/2014/main" id="{4834084D-E3D2-13A8-8DBB-389BF779CC88}"/>
              </a:ext>
            </a:extLst>
          </p:cNvPr>
          <p:cNvSpPr>
            <a:spLocks noGrp="1"/>
          </p:cNvSpPr>
          <p:nvPr>
            <p:ph type="ftr" sz="quarter" idx="11"/>
          </p:nvPr>
        </p:nvSpPr>
        <p:spPr/>
        <p:txBody>
          <a:bodyPr/>
          <a:lstStyle/>
          <a:p>
            <a:r>
              <a:rPr lang="en-US"/>
              <a:t>Tim Bell | Digital Assets</a:t>
            </a:r>
            <a:endParaRPr lang="en-US" dirty="0"/>
          </a:p>
        </p:txBody>
      </p:sp>
      <p:sp>
        <p:nvSpPr>
          <p:cNvPr id="6" name="Slide Number Placeholder 5">
            <a:extLst>
              <a:ext uri="{FF2B5EF4-FFF2-40B4-BE49-F238E27FC236}">
                <a16:creationId xmlns:a16="http://schemas.microsoft.com/office/drawing/2014/main" id="{E0EB164F-6061-344D-A9DD-8588C2DF03A2}"/>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666075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D753AA-119D-7555-43F4-F04FDA1DE261}"/>
              </a:ext>
            </a:extLst>
          </p:cNvPr>
          <p:cNvSpPr>
            <a:spLocks noGrp="1"/>
          </p:cNvSpPr>
          <p:nvPr>
            <p:ph idx="1"/>
          </p:nvPr>
        </p:nvSpPr>
        <p:spPr/>
        <p:txBody>
          <a:bodyPr/>
          <a:lstStyle/>
          <a:p>
            <a:pPr marL="342900" indent="-342900">
              <a:buFont typeface="Arial" panose="020B0604020202020204" pitchFamily="34" charset="0"/>
              <a:buChar char="•"/>
            </a:pPr>
            <a:r>
              <a:rPr lang="en-FR" dirty="0"/>
              <a:t>Survey site set up at </a:t>
            </a:r>
            <a:r>
              <a:rPr lang="en-FR" dirty="0">
                <a:hlinkClick r:id="rId2"/>
              </a:rPr>
              <a:t>http://disaster-recovery.web.cern.ch</a:t>
            </a:r>
            <a:endParaRPr lang="en-FR" dirty="0"/>
          </a:p>
          <a:p>
            <a:pPr marL="666900" lvl="1" indent="-342900">
              <a:buFont typeface="Arial" panose="020B0604020202020204" pitchFamily="34" charset="0"/>
              <a:buChar char="•"/>
            </a:pPr>
            <a:r>
              <a:rPr lang="en-FR" dirty="0"/>
              <a:t>Assessments -&gt; Backup / Restore assessment</a:t>
            </a:r>
          </a:p>
          <a:p>
            <a:pPr marL="342900" indent="-342900">
              <a:buFont typeface="Arial" panose="020B0604020202020204" pitchFamily="34" charset="0"/>
              <a:buChar char="•"/>
            </a:pPr>
            <a:r>
              <a:rPr lang="en-FR" dirty="0"/>
              <a:t>Simple questionnaire - around 10-20 minutes per application</a:t>
            </a:r>
          </a:p>
          <a:p>
            <a:pPr marL="666900" lvl="1" indent="-342900">
              <a:buFont typeface="Arial" panose="020B0604020202020204" pitchFamily="34" charset="0"/>
              <a:buChar char="•"/>
            </a:pPr>
            <a:r>
              <a:rPr lang="en-FR" dirty="0"/>
              <a:t>Entries can refer to the Service-Now catalog so no need to duplicate information already in SNOW</a:t>
            </a:r>
          </a:p>
          <a:p>
            <a:pPr marL="666900" lvl="1" indent="-342900">
              <a:buFont typeface="Arial" panose="020B0604020202020204" pitchFamily="34" charset="0"/>
              <a:buChar char="•"/>
            </a:pPr>
            <a:r>
              <a:rPr lang="en-FR" dirty="0"/>
              <a:t>For IT managed backups, you can define the IT service looking after it (e.g. databases)</a:t>
            </a:r>
          </a:p>
          <a:p>
            <a:pPr marL="342900" indent="-342900">
              <a:buFont typeface="Arial" panose="020B0604020202020204" pitchFamily="34" charset="0"/>
              <a:buChar char="•"/>
            </a:pPr>
            <a:r>
              <a:rPr lang="en-FR" dirty="0"/>
              <a:t>If it would be helpful, progress reports can be produced by service now organisation unit</a:t>
            </a:r>
          </a:p>
          <a:p>
            <a:pPr marL="666900" lvl="1" indent="-342900">
              <a:buFont typeface="Arial" panose="020B0604020202020204" pitchFamily="34" charset="0"/>
              <a:buChar char="•"/>
            </a:pPr>
            <a:r>
              <a:rPr lang="en-GB" dirty="0"/>
              <a:t>e.g. </a:t>
            </a:r>
            <a:r>
              <a:rPr lang="en-GB" dirty="0">
                <a:hlinkClick r:id="rId3"/>
              </a:rPr>
              <a:t>https://disaster-</a:t>
            </a:r>
            <a:r>
              <a:rPr lang="en-GB" dirty="0" err="1">
                <a:hlinkClick r:id="rId3"/>
              </a:rPr>
              <a:t>recovery.web.cern.ch</a:t>
            </a:r>
            <a:r>
              <a:rPr lang="en-GB" dirty="0">
                <a:hlinkClick r:id="rId3"/>
              </a:rPr>
              <a:t>/service-element-backup-restore-survey-completed-view?field_organic_unit_value=IT-CDA</a:t>
            </a:r>
            <a:endParaRPr lang="en-FR" dirty="0"/>
          </a:p>
          <a:p>
            <a:pPr marL="666900" lvl="1" indent="-342900">
              <a:buFont typeface="Arial" panose="020B0604020202020204" pitchFamily="34" charset="0"/>
              <a:buChar char="•"/>
            </a:pPr>
            <a:endParaRPr lang="en-FR" dirty="0"/>
          </a:p>
        </p:txBody>
      </p:sp>
      <p:sp>
        <p:nvSpPr>
          <p:cNvPr id="3" name="Title 2">
            <a:extLst>
              <a:ext uri="{FF2B5EF4-FFF2-40B4-BE49-F238E27FC236}">
                <a16:creationId xmlns:a16="http://schemas.microsoft.com/office/drawing/2014/main" id="{4D20386D-5C1A-2A7F-A659-36016A664BA1}"/>
              </a:ext>
            </a:extLst>
          </p:cNvPr>
          <p:cNvSpPr>
            <a:spLocks noGrp="1"/>
          </p:cNvSpPr>
          <p:nvPr>
            <p:ph type="title"/>
          </p:nvPr>
        </p:nvSpPr>
        <p:spPr/>
        <p:txBody>
          <a:bodyPr/>
          <a:lstStyle/>
          <a:p>
            <a:r>
              <a:rPr lang="en-FR" dirty="0"/>
              <a:t>How to provide input ?</a:t>
            </a:r>
          </a:p>
        </p:txBody>
      </p:sp>
      <p:sp>
        <p:nvSpPr>
          <p:cNvPr id="4" name="Date Placeholder 3">
            <a:extLst>
              <a:ext uri="{FF2B5EF4-FFF2-40B4-BE49-F238E27FC236}">
                <a16:creationId xmlns:a16="http://schemas.microsoft.com/office/drawing/2014/main" id="{25E911FC-B985-21A9-0BD9-B33C502FE4C5}"/>
              </a:ext>
            </a:extLst>
          </p:cNvPr>
          <p:cNvSpPr>
            <a:spLocks noGrp="1"/>
          </p:cNvSpPr>
          <p:nvPr>
            <p:ph type="dt" sz="half" idx="10"/>
          </p:nvPr>
        </p:nvSpPr>
        <p:spPr/>
        <p:txBody>
          <a:bodyPr/>
          <a:lstStyle/>
          <a:p>
            <a:r>
              <a:rPr lang="fr-FR"/>
              <a:t>28 April 2022</a:t>
            </a:r>
            <a:endParaRPr lang="en-US" dirty="0"/>
          </a:p>
        </p:txBody>
      </p:sp>
      <p:sp>
        <p:nvSpPr>
          <p:cNvPr id="5" name="Footer Placeholder 4">
            <a:extLst>
              <a:ext uri="{FF2B5EF4-FFF2-40B4-BE49-F238E27FC236}">
                <a16:creationId xmlns:a16="http://schemas.microsoft.com/office/drawing/2014/main" id="{4834084D-E3D2-13A8-8DBB-389BF779CC88}"/>
              </a:ext>
            </a:extLst>
          </p:cNvPr>
          <p:cNvSpPr>
            <a:spLocks noGrp="1"/>
          </p:cNvSpPr>
          <p:nvPr>
            <p:ph type="ftr" sz="quarter" idx="11"/>
          </p:nvPr>
        </p:nvSpPr>
        <p:spPr/>
        <p:txBody>
          <a:bodyPr/>
          <a:lstStyle/>
          <a:p>
            <a:r>
              <a:rPr lang="en-US"/>
              <a:t>Tim Bell | Digital Assets</a:t>
            </a:r>
            <a:endParaRPr lang="en-US" dirty="0"/>
          </a:p>
        </p:txBody>
      </p:sp>
      <p:sp>
        <p:nvSpPr>
          <p:cNvPr id="6" name="Slide Number Placeholder 5">
            <a:extLst>
              <a:ext uri="{FF2B5EF4-FFF2-40B4-BE49-F238E27FC236}">
                <a16:creationId xmlns:a16="http://schemas.microsoft.com/office/drawing/2014/main" id="{E0EB164F-6061-344D-A9DD-8588C2DF03A2}"/>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765350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D753AA-119D-7555-43F4-F04FDA1DE261}"/>
              </a:ext>
            </a:extLst>
          </p:cNvPr>
          <p:cNvSpPr>
            <a:spLocks noGrp="1"/>
          </p:cNvSpPr>
          <p:nvPr>
            <p:ph idx="1"/>
          </p:nvPr>
        </p:nvSpPr>
        <p:spPr>
          <a:xfrm>
            <a:off x="407987" y="1333846"/>
            <a:ext cx="11376024" cy="4608512"/>
          </a:xfrm>
        </p:spPr>
        <p:txBody>
          <a:bodyPr/>
          <a:lstStyle/>
          <a:p>
            <a:pPr marL="666900" lvl="1" indent="-342900">
              <a:buFont typeface="Arial" panose="020B0604020202020204" pitchFamily="34" charset="0"/>
              <a:buChar char="•"/>
            </a:pPr>
            <a:r>
              <a:rPr lang="en-FR" sz="2400" dirty="0"/>
              <a:t>SCE nominates a point of contact for the assessment</a:t>
            </a:r>
          </a:p>
          <a:p>
            <a:pPr marL="666900" lvl="1" indent="-342900">
              <a:buFont typeface="Arial" panose="020B0604020202020204" pitchFamily="34" charset="0"/>
              <a:buChar char="•"/>
            </a:pPr>
            <a:r>
              <a:rPr lang="en-FR" sz="2400" dirty="0"/>
              <a:t>Try the survey with some sample cases so we can improve help text and response choices</a:t>
            </a:r>
          </a:p>
          <a:p>
            <a:pPr marL="666900" lvl="1" indent="-342900">
              <a:buFont typeface="Arial" panose="020B0604020202020204" pitchFamily="34" charset="0"/>
              <a:buChar char="•"/>
            </a:pPr>
            <a:r>
              <a:rPr lang="en-FR" sz="2400" dirty="0"/>
              <a:t>Once input is collected, I will review with the IT services where appropriate and the SCE contacts to clarify the data and make sure there is a consistent understanding</a:t>
            </a:r>
          </a:p>
          <a:p>
            <a:pPr marL="666900" lvl="1" indent="-342900">
              <a:buFont typeface="Arial" panose="020B0604020202020204" pitchFamily="34" charset="0"/>
              <a:buChar char="•"/>
            </a:pPr>
            <a:r>
              <a:rPr lang="en-FR" sz="2400" dirty="0"/>
              <a:t>A report will then be produced with findings and recommendations</a:t>
            </a:r>
          </a:p>
          <a:p>
            <a:pPr marL="666900" lvl="1" indent="-342900">
              <a:buFont typeface="Arial" panose="020B0604020202020204" pitchFamily="34" charset="0"/>
              <a:buChar char="•"/>
            </a:pPr>
            <a:r>
              <a:rPr lang="en-FR" sz="2400" dirty="0"/>
              <a:t>I would also be interested to discuss with SCE regarding wider organisation wide business continuity and disaster recovery topics which are an area that IT is investing in as part of the </a:t>
            </a:r>
            <a:r>
              <a:rPr lang="en-FR" sz="2400" dirty="0">
                <a:hlinkClick r:id="rId2"/>
              </a:rPr>
              <a:t>IT Strategy 2022-2025</a:t>
            </a:r>
            <a:endParaRPr lang="en-FR" sz="2400" dirty="0"/>
          </a:p>
          <a:p>
            <a:pPr lvl="1" indent="0">
              <a:buNone/>
            </a:pPr>
            <a:endParaRPr lang="en-FR" dirty="0"/>
          </a:p>
        </p:txBody>
      </p:sp>
      <p:sp>
        <p:nvSpPr>
          <p:cNvPr id="3" name="Title 2">
            <a:extLst>
              <a:ext uri="{FF2B5EF4-FFF2-40B4-BE49-F238E27FC236}">
                <a16:creationId xmlns:a16="http://schemas.microsoft.com/office/drawing/2014/main" id="{4D20386D-5C1A-2A7F-A659-36016A664BA1}"/>
              </a:ext>
            </a:extLst>
          </p:cNvPr>
          <p:cNvSpPr>
            <a:spLocks noGrp="1"/>
          </p:cNvSpPr>
          <p:nvPr>
            <p:ph type="title"/>
          </p:nvPr>
        </p:nvSpPr>
        <p:spPr/>
        <p:txBody>
          <a:bodyPr/>
          <a:lstStyle/>
          <a:p>
            <a:r>
              <a:rPr lang="en-FR" dirty="0"/>
              <a:t>Suggested next steps for assessment </a:t>
            </a:r>
          </a:p>
        </p:txBody>
      </p:sp>
      <p:sp>
        <p:nvSpPr>
          <p:cNvPr id="4" name="Date Placeholder 3">
            <a:extLst>
              <a:ext uri="{FF2B5EF4-FFF2-40B4-BE49-F238E27FC236}">
                <a16:creationId xmlns:a16="http://schemas.microsoft.com/office/drawing/2014/main" id="{25E911FC-B985-21A9-0BD9-B33C502FE4C5}"/>
              </a:ext>
            </a:extLst>
          </p:cNvPr>
          <p:cNvSpPr>
            <a:spLocks noGrp="1"/>
          </p:cNvSpPr>
          <p:nvPr>
            <p:ph type="dt" sz="half" idx="10"/>
          </p:nvPr>
        </p:nvSpPr>
        <p:spPr/>
        <p:txBody>
          <a:bodyPr/>
          <a:lstStyle/>
          <a:p>
            <a:r>
              <a:rPr lang="fr-FR"/>
              <a:t>28 April 2022</a:t>
            </a:r>
            <a:endParaRPr lang="en-US" dirty="0"/>
          </a:p>
        </p:txBody>
      </p:sp>
      <p:sp>
        <p:nvSpPr>
          <p:cNvPr id="5" name="Footer Placeholder 4">
            <a:extLst>
              <a:ext uri="{FF2B5EF4-FFF2-40B4-BE49-F238E27FC236}">
                <a16:creationId xmlns:a16="http://schemas.microsoft.com/office/drawing/2014/main" id="{4834084D-E3D2-13A8-8DBB-389BF779CC88}"/>
              </a:ext>
            </a:extLst>
          </p:cNvPr>
          <p:cNvSpPr>
            <a:spLocks noGrp="1"/>
          </p:cNvSpPr>
          <p:nvPr>
            <p:ph type="ftr" sz="quarter" idx="11"/>
          </p:nvPr>
        </p:nvSpPr>
        <p:spPr/>
        <p:txBody>
          <a:bodyPr/>
          <a:lstStyle/>
          <a:p>
            <a:r>
              <a:rPr lang="en-US"/>
              <a:t>Tim Bell | Digital Assets</a:t>
            </a:r>
            <a:endParaRPr lang="en-US" dirty="0"/>
          </a:p>
        </p:txBody>
      </p:sp>
      <p:sp>
        <p:nvSpPr>
          <p:cNvPr id="6" name="Slide Number Placeholder 5">
            <a:extLst>
              <a:ext uri="{FF2B5EF4-FFF2-40B4-BE49-F238E27FC236}">
                <a16:creationId xmlns:a16="http://schemas.microsoft.com/office/drawing/2014/main" id="{E0EB164F-6061-344D-A9DD-8588C2DF03A2}"/>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1422525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F9789-324F-8FF7-B7C9-01C65055133E}"/>
              </a:ext>
            </a:extLst>
          </p:cNvPr>
          <p:cNvSpPr>
            <a:spLocks noGrp="1"/>
          </p:cNvSpPr>
          <p:nvPr>
            <p:ph type="ctrTitle"/>
          </p:nvPr>
        </p:nvSpPr>
        <p:spPr/>
        <p:txBody>
          <a:bodyPr/>
          <a:lstStyle/>
          <a:p>
            <a:r>
              <a:rPr lang="en-FR" dirty="0"/>
              <a:t>Backup Slides</a:t>
            </a:r>
          </a:p>
        </p:txBody>
      </p:sp>
      <p:sp>
        <p:nvSpPr>
          <p:cNvPr id="3" name="Subtitle 2">
            <a:extLst>
              <a:ext uri="{FF2B5EF4-FFF2-40B4-BE49-F238E27FC236}">
                <a16:creationId xmlns:a16="http://schemas.microsoft.com/office/drawing/2014/main" id="{6A82DBCD-F62A-7219-0567-B49621B6977F}"/>
              </a:ext>
            </a:extLst>
          </p:cNvPr>
          <p:cNvSpPr>
            <a:spLocks noGrp="1"/>
          </p:cNvSpPr>
          <p:nvPr>
            <p:ph type="subTitle" idx="1"/>
          </p:nvPr>
        </p:nvSpPr>
        <p:spPr/>
        <p:txBody>
          <a:bodyPr/>
          <a:lstStyle/>
          <a:p>
            <a:endParaRPr lang="en-FR"/>
          </a:p>
        </p:txBody>
      </p:sp>
      <p:sp>
        <p:nvSpPr>
          <p:cNvPr id="4" name="Date Placeholder 3">
            <a:extLst>
              <a:ext uri="{FF2B5EF4-FFF2-40B4-BE49-F238E27FC236}">
                <a16:creationId xmlns:a16="http://schemas.microsoft.com/office/drawing/2014/main" id="{0C5079AD-CFB0-0D40-E034-B282D4D302AF}"/>
              </a:ext>
            </a:extLst>
          </p:cNvPr>
          <p:cNvSpPr>
            <a:spLocks noGrp="1"/>
          </p:cNvSpPr>
          <p:nvPr>
            <p:ph type="dt" sz="half" idx="10"/>
          </p:nvPr>
        </p:nvSpPr>
        <p:spPr/>
        <p:txBody>
          <a:bodyPr/>
          <a:lstStyle/>
          <a:p>
            <a:r>
              <a:rPr lang="fr-FR"/>
              <a:t>28 April 2022</a:t>
            </a:r>
            <a:endParaRPr lang="en-US" dirty="0"/>
          </a:p>
        </p:txBody>
      </p:sp>
      <p:sp>
        <p:nvSpPr>
          <p:cNvPr id="5" name="Footer Placeholder 4">
            <a:extLst>
              <a:ext uri="{FF2B5EF4-FFF2-40B4-BE49-F238E27FC236}">
                <a16:creationId xmlns:a16="http://schemas.microsoft.com/office/drawing/2014/main" id="{CC1C8843-E000-2628-7F5F-55796AA45331}"/>
              </a:ext>
            </a:extLst>
          </p:cNvPr>
          <p:cNvSpPr>
            <a:spLocks noGrp="1"/>
          </p:cNvSpPr>
          <p:nvPr>
            <p:ph type="ftr" sz="quarter" idx="11"/>
          </p:nvPr>
        </p:nvSpPr>
        <p:spPr/>
        <p:txBody>
          <a:bodyPr/>
          <a:lstStyle/>
          <a:p>
            <a:r>
              <a:rPr lang="en-US"/>
              <a:t>Tim Bell | Digital Assets</a:t>
            </a:r>
            <a:endParaRPr lang="en-US" dirty="0"/>
          </a:p>
        </p:txBody>
      </p:sp>
      <p:sp>
        <p:nvSpPr>
          <p:cNvPr id="6" name="Slide Number Placeholder 5">
            <a:extLst>
              <a:ext uri="{FF2B5EF4-FFF2-40B4-BE49-F238E27FC236}">
                <a16:creationId xmlns:a16="http://schemas.microsoft.com/office/drawing/2014/main" id="{1D32CCB9-66E8-1A56-7558-ABF6F26BCB2B}"/>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839916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B3278C-7EF5-199B-3F6C-990DCCFD4E16}"/>
              </a:ext>
            </a:extLst>
          </p:cNvPr>
          <p:cNvSpPr>
            <a:spLocks noGrp="1"/>
          </p:cNvSpPr>
          <p:nvPr>
            <p:ph type="dt" sz="half" idx="10"/>
          </p:nvPr>
        </p:nvSpPr>
        <p:spPr/>
        <p:txBody>
          <a:bodyPr/>
          <a:lstStyle/>
          <a:p>
            <a:r>
              <a:rPr lang="fr-FR"/>
              <a:t>28 April 2022</a:t>
            </a:r>
            <a:endParaRPr lang="en-US" dirty="0"/>
          </a:p>
        </p:txBody>
      </p:sp>
      <p:sp>
        <p:nvSpPr>
          <p:cNvPr id="3" name="Footer Placeholder 2">
            <a:extLst>
              <a:ext uri="{FF2B5EF4-FFF2-40B4-BE49-F238E27FC236}">
                <a16:creationId xmlns:a16="http://schemas.microsoft.com/office/drawing/2014/main" id="{049DE3DD-3B6E-5277-C0CC-102FCFD0D7CB}"/>
              </a:ext>
            </a:extLst>
          </p:cNvPr>
          <p:cNvSpPr>
            <a:spLocks noGrp="1"/>
          </p:cNvSpPr>
          <p:nvPr>
            <p:ph type="ftr" sz="quarter" idx="11"/>
          </p:nvPr>
        </p:nvSpPr>
        <p:spPr/>
        <p:txBody>
          <a:bodyPr/>
          <a:lstStyle/>
          <a:p>
            <a:r>
              <a:rPr lang="en-US"/>
              <a:t>Tim Bell | Digital Assets</a:t>
            </a:r>
            <a:endParaRPr lang="en-US" dirty="0"/>
          </a:p>
        </p:txBody>
      </p:sp>
      <p:sp>
        <p:nvSpPr>
          <p:cNvPr id="4" name="Slide Number Placeholder 3">
            <a:extLst>
              <a:ext uri="{FF2B5EF4-FFF2-40B4-BE49-F238E27FC236}">
                <a16:creationId xmlns:a16="http://schemas.microsoft.com/office/drawing/2014/main" id="{C79745E0-D864-EA52-07E4-F3CEA1943D8C}"/>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5" name="Picture 4" descr="Diagram&#10;&#10;Description automatically generated">
            <a:extLst>
              <a:ext uri="{FF2B5EF4-FFF2-40B4-BE49-F238E27FC236}">
                <a16:creationId xmlns:a16="http://schemas.microsoft.com/office/drawing/2014/main" id="{1737EBA6-6243-3521-C592-EB84AA7754EF}"/>
              </a:ext>
            </a:extLst>
          </p:cNvPr>
          <p:cNvPicPr>
            <a:picLocks noChangeAspect="1"/>
          </p:cNvPicPr>
          <p:nvPr/>
        </p:nvPicPr>
        <p:blipFill>
          <a:blip r:embed="rId2"/>
          <a:stretch>
            <a:fillRect/>
          </a:stretch>
        </p:blipFill>
        <p:spPr>
          <a:xfrm>
            <a:off x="344614" y="1354081"/>
            <a:ext cx="4458970" cy="3811905"/>
          </a:xfrm>
          <a:prstGeom prst="rect">
            <a:avLst/>
          </a:prstGeom>
        </p:spPr>
      </p:pic>
      <p:pic>
        <p:nvPicPr>
          <p:cNvPr id="7" name="Picture 6">
            <a:extLst>
              <a:ext uri="{FF2B5EF4-FFF2-40B4-BE49-F238E27FC236}">
                <a16:creationId xmlns:a16="http://schemas.microsoft.com/office/drawing/2014/main" id="{7D1A65CD-B869-A4D0-5CCE-658BB3D464CE}"/>
              </a:ext>
            </a:extLst>
          </p:cNvPr>
          <p:cNvPicPr>
            <a:picLocks noChangeAspect="1"/>
          </p:cNvPicPr>
          <p:nvPr/>
        </p:nvPicPr>
        <p:blipFill>
          <a:blip r:embed="rId3"/>
          <a:stretch>
            <a:fillRect/>
          </a:stretch>
        </p:blipFill>
        <p:spPr>
          <a:xfrm>
            <a:off x="4968090" y="1757706"/>
            <a:ext cx="6480083" cy="3004654"/>
          </a:xfrm>
          <a:prstGeom prst="rect">
            <a:avLst/>
          </a:prstGeom>
        </p:spPr>
      </p:pic>
    </p:spTree>
    <p:extLst>
      <p:ext uri="{BB962C8B-B14F-4D97-AF65-F5344CB8AC3E}">
        <p14:creationId xmlns:p14="http://schemas.microsoft.com/office/powerpoint/2010/main" val="1928801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683</TotalTime>
  <Words>430</Words>
  <Application>Microsoft Macintosh PowerPoint</Application>
  <PresentationFormat>Widescreen</PresentationFormat>
  <Paragraphs>44</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Digital Asset Assessment with SCE</vt:lpstr>
      <vt:lpstr>Assessment goals</vt:lpstr>
      <vt:lpstr>How to provide input ?</vt:lpstr>
      <vt:lpstr>Suggested next steps for assessment </vt:lpstr>
      <vt:lpstr>Backup Slides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Tim Bell</dc:creator>
  <cp:lastModifiedBy>Tim Bell</cp:lastModifiedBy>
  <cp:revision>28</cp:revision>
  <dcterms:created xsi:type="dcterms:W3CDTF">2022-04-25T10:57:22Z</dcterms:created>
  <dcterms:modified xsi:type="dcterms:W3CDTF">2022-04-28T13:43:48Z</dcterms:modified>
</cp:coreProperties>
</file>