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58" r:id="rId4"/>
    <p:sldId id="259" r:id="rId5"/>
    <p:sldId id="260" r:id="rId6"/>
    <p:sldId id="277" r:id="rId7"/>
    <p:sldId id="261" r:id="rId8"/>
    <p:sldId id="262" r:id="rId9"/>
    <p:sldId id="268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1" r:id="rId18"/>
    <p:sldId id="275" r:id="rId19"/>
    <p:sldId id="272" r:id="rId20"/>
    <p:sldId id="278" r:id="rId21"/>
    <p:sldId id="273" r:id="rId22"/>
    <p:sldId id="274" r:id="rId23"/>
    <p:sldId id="27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696" autoAdjust="0"/>
    <p:restoredTop sz="94660"/>
  </p:normalViewPr>
  <p:slideViewPr>
    <p:cSldViewPr snapToGrid="0">
      <p:cViewPr varScale="1">
        <p:scale>
          <a:sx n="80" d="100"/>
          <a:sy n="80" d="100"/>
        </p:scale>
        <p:origin x="2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7E3EB19-FEB9-4355-9319-9209BAFE79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D2F4A-CE7D-48C6-8E8D-3B1C652660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C5A7D-A694-482D-B423-C610C5F5F260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326C6A-D7D1-401F-9D8D-CD91A6D81D8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5CCDE4-65E5-41E3-AE24-D54A380C04B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EE20B-46A5-4848-8DD0-952C85324B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0472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6121CF-9555-43A3-B1FB-E39B1CE6DB3B}" type="datetimeFigureOut">
              <a:rPr lang="en-GB" smtClean="0"/>
              <a:t>08/06/2022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08A2E9-CC10-4344-AF27-426A8BEAED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99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06B91-412B-414D-B2A7-FE72BFCAA3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9584D3-0C9D-4CE9-8A46-C06C64652C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B689C9-EDB4-48A7-9A68-6845220291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A327B-09A5-4CB6-804F-A324ED2012BE}" type="datetime1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7E7E16-0F88-4595-A7EF-444A440F9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1687C6-C5AC-49F2-B356-76F05475D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9F7BEB-8711-4676-A4F0-6D5724F3551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400" y="0"/>
            <a:ext cx="9144000" cy="6858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CF0BA37B-3CCD-44E8-83BB-A00225779139}"/>
              </a:ext>
            </a:extLst>
          </p:cNvPr>
          <p:cNvSpPr/>
          <p:nvPr userDrawn="1"/>
        </p:nvSpPr>
        <p:spPr>
          <a:xfrm>
            <a:off x="3568700" y="0"/>
            <a:ext cx="4749800" cy="6858000"/>
          </a:xfrm>
          <a:prstGeom prst="rect">
            <a:avLst/>
          </a:prstGeom>
          <a:gradFill>
            <a:gsLst>
              <a:gs pos="20000">
                <a:schemeClr val="tx1">
                  <a:lumMod val="100000"/>
                </a:schemeClr>
              </a:gs>
              <a:gs pos="99000">
                <a:schemeClr val="tx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638002E-1401-4B29-BE67-AD8373910B06}"/>
              </a:ext>
            </a:extLst>
          </p:cNvPr>
          <p:cNvSpPr/>
          <p:nvPr userDrawn="1"/>
        </p:nvSpPr>
        <p:spPr>
          <a:xfrm>
            <a:off x="-342900" y="0"/>
            <a:ext cx="3937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241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0517A-6B4D-43EB-98D5-DB8DDE66B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919A8D-F0CE-4B84-9D70-1C0BE58CCF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51E360-A881-43BD-9465-148E0BAA1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15E5-39C1-40D7-9DD5-B7559E39DF2D}" type="datetime1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623822-C4DE-45F7-9B08-4EC5086E9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777F14-A8BA-4FA5-AD73-D666695DC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2050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EC915E-5777-4A2F-B194-1E2C9CEC19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EF2A3-8EE4-4D58-B7A1-F8751663BE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191D8-3483-4932-BDE3-95927C8625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0C67-25A6-4ECB-A523-54ACCAD3F347}" type="datetime1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251DC-8214-4C61-97D2-1C5BE7EF4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070E6-8F6A-451F-9B34-BB0AFBC8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963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6FA5D-838B-4E50-A710-5509EF71CD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0CDABE-0E35-44F5-B625-C02B842B64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12B7C8-3E47-4368-BC90-AA2B82F03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0E0DA5-FDA4-4B2D-ACB2-569EF8B2200C}" type="datetime1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B5B49E-68B5-4679-9B5B-934FB398EB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AEE8B2-7D28-457C-84AF-A68A98B83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4503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0715E-85FF-48A5-8862-49193D53AE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D634E-253C-4D6C-9580-0B087A256D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020154-EE43-45B0-9811-C24EE5E47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22ABD-8C40-42FC-A382-B76F134E6572}" type="datetime1">
              <a:rPr lang="en-GB" smtClean="0"/>
              <a:t>08/06/2022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AAB92A-1457-458E-A638-96B7307DB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AFB3C3-1A28-401F-AA93-29C7F1D8A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636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4272D-E609-4D38-A689-D9A52C8BB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AEF001-0F41-48E6-89A9-0E72D7F49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6514ED-6517-4D9C-9FD4-8CCAB76370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ED5510-2465-499A-8874-B99434E5B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11990-C4A7-4981-A14A-F8C491838535}" type="datetime1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425FD5-CEF3-4D66-BFDF-17B5440657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35B917-E624-402C-9778-54E25C126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455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3212C6-CB29-4CB1-A730-79453B25A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070C98-DB85-4CA2-8DDB-E8A2443E4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002427-8B9C-4BAD-A1AC-423E8A96D6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30499A-5E76-4D48-9CD4-CED87943AA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96E2B9-E64F-4000-8C40-ED655B19BD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5319EC-779F-460E-A08F-7C79C4702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7FCA3-55BC-45E8-AD5C-CB2E710E6B4B}" type="datetime1">
              <a:rPr lang="en-GB" smtClean="0"/>
              <a:t>08/06/2022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84949E7-07EA-4DC6-A941-C7259CE075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C01005-3B77-4141-B1F5-BDC439E31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65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93D0F4FB-85D2-45C8-8580-24999062CCDF}"/>
              </a:ext>
            </a:extLst>
          </p:cNvPr>
          <p:cNvSpPr/>
          <p:nvPr userDrawn="1"/>
        </p:nvSpPr>
        <p:spPr>
          <a:xfrm>
            <a:off x="0" y="6527800"/>
            <a:ext cx="12192000" cy="330200"/>
          </a:xfrm>
          <a:prstGeom prst="rect">
            <a:avLst/>
          </a:prstGeom>
          <a:solidFill>
            <a:srgbClr val="3161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6D44FD5-BB8C-43D9-9F51-752369FC91CE}"/>
              </a:ext>
            </a:extLst>
          </p:cNvPr>
          <p:cNvSpPr/>
          <p:nvPr userDrawn="1"/>
        </p:nvSpPr>
        <p:spPr>
          <a:xfrm>
            <a:off x="1816100" y="6337300"/>
            <a:ext cx="10375900" cy="520700"/>
          </a:xfrm>
          <a:prstGeom prst="rect">
            <a:avLst/>
          </a:prstGeom>
          <a:solidFill>
            <a:srgbClr val="3161A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1AF99A-043B-44B8-9A80-A0D97863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3AAD6B-8009-46DF-99A9-DF6627BD96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DB0363B-2FBB-47A2-931D-AF855015EDC1}" type="datetime1">
              <a:rPr lang="en-GB" smtClean="0"/>
              <a:pPr/>
              <a:t>08/06/2022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12C2B71-5B96-4DE2-86C2-1552A5ACE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67476" y="6415873"/>
            <a:ext cx="4114800" cy="365125"/>
          </a:xfrm>
        </p:spPr>
        <p:txBody>
          <a:bodyPr/>
          <a:lstStyle/>
          <a:p>
            <a:r>
              <a:rPr lang="en-US" dirty="0"/>
              <a:t>Design of the new bunching and accelerating system for AWAKE Run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0871427-57F4-442A-AABF-8DCDA1BF3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C90426-73F4-46B9-AEA1-C06B3C4D5BD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4327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E51FBED-B541-466C-8F1F-DC4041922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D5F468-AA67-4F2A-9114-3B682B07CCAA}" type="datetime1">
              <a:rPr lang="en-GB" smtClean="0"/>
              <a:t>08/06/2022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5BA19D-3ED8-4653-AFA4-4DCFEFCBB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A3DEDD-A10F-4D2C-998E-2E2BC1DC7B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6622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37458-794C-4EAF-9B9B-F80AD36B8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80B96-1CF0-4874-8385-CC52AA0206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8896A8-BF7F-44EF-97A2-FB5CE23846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7F9D4F-6556-45C3-8CD5-278AC9178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DE952A-CC3A-4A01-8CCF-D01B75AD478E}" type="datetime1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C68446-87B2-4137-BEB1-1FD143174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52333-E9FC-44B1-AB2B-514544064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362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5345C-74AE-4F71-AF9C-B5F988CB97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D8824ED-C581-4D4E-BA3E-45CD851A7B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7982A-D7B4-4674-A352-DF7B6C126D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5B4980-6F76-405B-9520-E14D9E04C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C41D5-3B59-4805-B403-46EFFEB70C4C}" type="datetime1">
              <a:rPr lang="en-GB" smtClean="0"/>
              <a:t>08/06/2022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63EE45-879B-4B80-986C-16A3F5809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Design of the new bunching and accelerating system for AWAKE Run 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4B23E-1E67-4F4F-A918-D08DCD4F77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320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331A8F-20E0-4890-871E-4FF492E16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A48FB-B54D-4BAA-A700-EBF06A8757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74670-21AD-470A-B231-FE64CA4420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18949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7DA134-954E-4796-8307-749C447FBD29}" type="datetime1">
              <a:rPr lang="en-GB" smtClean="0"/>
              <a:t>08/06/2022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1784A-C99E-4953-A7BC-B58BBF8EFA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7476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Design of the new bunching and accelerating system for AWAKE Run 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FF14DF-518F-4B46-9452-77A58BEB8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0974" y="64237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90426-73F4-46B9-AEA1-C06B3C4D5B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467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1.png"/><Relationship Id="rId7" Type="http://schemas.openxmlformats.org/officeDocument/2006/relationships/image" Target="../media/image3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5EFFE-4117-4C68-A168-C9BE20E2C4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963" y="1722922"/>
            <a:ext cx="9144000" cy="2348565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>
                <a:solidFill>
                  <a:schemeClr val="bg1"/>
                </a:solidFill>
              </a:rPr>
              <a:t>Design of the new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bunching and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accelerating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chemeClr val="bg1"/>
                </a:solidFill>
              </a:rPr>
              <a:t>system for </a:t>
            </a:r>
            <a:br>
              <a:rPr lang="en-US" sz="4400" dirty="0">
                <a:solidFill>
                  <a:schemeClr val="bg1"/>
                </a:solidFill>
              </a:rPr>
            </a:br>
            <a:r>
              <a:rPr lang="en-US" sz="4400" dirty="0">
                <a:solidFill>
                  <a:srgbClr val="FF0000"/>
                </a:solidFill>
              </a:rPr>
              <a:t>A</a:t>
            </a:r>
            <a:r>
              <a:rPr lang="en-US" sz="4400" dirty="0">
                <a:solidFill>
                  <a:schemeClr val="bg1"/>
                </a:solidFill>
              </a:rPr>
              <a:t>WAKE Run 2</a:t>
            </a:r>
            <a:endParaRPr lang="en-GB" sz="44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AF9109-827C-4C45-9FDD-43B062AD85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903620" y="4237306"/>
            <a:ext cx="9144000" cy="1655762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J. Arnesano, S. Doebert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2CBBC7-55E1-43E2-BE7A-9C66340425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949" y="6423726"/>
            <a:ext cx="2743200" cy="365125"/>
          </a:xfrm>
        </p:spPr>
        <p:txBody>
          <a:bodyPr/>
          <a:lstStyle/>
          <a:p>
            <a:fld id="{9A9D0700-A13E-47A4-9AFB-584FB5B6E569}" type="datetime1">
              <a:rPr lang="en-GB" smtClean="0"/>
              <a:t>08/06/2022</a:t>
            </a:fld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B7D8DB-36C0-4EF0-B5EE-1E872C9DD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29851" y="6423727"/>
            <a:ext cx="2743200" cy="365125"/>
          </a:xfrm>
        </p:spPr>
        <p:txBody>
          <a:bodyPr/>
          <a:lstStyle/>
          <a:p>
            <a:fld id="{65C90426-73F4-46B9-AEA1-C06B3C4D5BDB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59589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48071-14DC-4F5C-8DDB-50360EC96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324" y="-299018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LINAC</a:t>
            </a:r>
            <a:endParaRPr lang="en-GB" dirty="0"/>
          </a:p>
        </p:txBody>
      </p:sp>
      <p:pic>
        <p:nvPicPr>
          <p:cNvPr id="3" name="Immagine 5">
            <a:extLst>
              <a:ext uri="{FF2B5EF4-FFF2-40B4-BE49-F238E27FC236}">
                <a16:creationId xmlns:a16="http://schemas.microsoft.com/office/drawing/2014/main" id="{288CC1E3-D72D-4573-A9E2-65142B5FB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291" y="861171"/>
            <a:ext cx="1747923" cy="2705689"/>
          </a:xfrm>
          <a:prstGeom prst="rect">
            <a:avLst/>
          </a:prstGeom>
        </p:spPr>
      </p:pic>
      <p:pic>
        <p:nvPicPr>
          <p:cNvPr id="4" name="Picture 3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642806A5-AF59-4816-A309-54FBD0A34C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82" y="3771878"/>
            <a:ext cx="5880537" cy="2038783"/>
          </a:xfrm>
          <a:prstGeom prst="rect">
            <a:avLst/>
          </a:prstGeom>
        </p:spPr>
      </p:pic>
      <p:pic>
        <p:nvPicPr>
          <p:cNvPr id="5" name="Picture 4" descr="A close-up of a circuit board&#10;&#10;Description automatically generated with low confidence">
            <a:extLst>
              <a:ext uri="{FF2B5EF4-FFF2-40B4-BE49-F238E27FC236}">
                <a16:creationId xmlns:a16="http://schemas.microsoft.com/office/drawing/2014/main" id="{23A9C7AD-98C0-4878-B592-25FEEB5E2D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069" y="2958609"/>
            <a:ext cx="4959927" cy="2795450"/>
          </a:xfrm>
          <a:prstGeom prst="rect">
            <a:avLst/>
          </a:prstGeom>
        </p:spPr>
      </p:pic>
      <p:graphicFrame>
        <p:nvGraphicFramePr>
          <p:cNvPr id="6" name="Tabella 8">
            <a:extLst>
              <a:ext uri="{FF2B5EF4-FFF2-40B4-BE49-F238E27FC236}">
                <a16:creationId xmlns:a16="http://schemas.microsoft.com/office/drawing/2014/main" id="{FA9B7676-EC36-4D9B-B8C2-937FF840E5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647462"/>
              </p:ext>
            </p:extLst>
          </p:nvPr>
        </p:nvGraphicFramePr>
        <p:xfrm>
          <a:off x="3460124" y="1236597"/>
          <a:ext cx="3978275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5033">
                  <a:extLst>
                    <a:ext uri="{9D8B030D-6E8A-4147-A177-3AD203B41FA5}">
                      <a16:colId xmlns:a16="http://schemas.microsoft.com/office/drawing/2014/main" val="2574417282"/>
                    </a:ext>
                  </a:extLst>
                </a:gridCol>
                <a:gridCol w="1353242">
                  <a:extLst>
                    <a:ext uri="{9D8B030D-6E8A-4147-A177-3AD203B41FA5}">
                      <a16:colId xmlns:a16="http://schemas.microsoft.com/office/drawing/2014/main" val="2542292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Shunt Impedance [M</a:t>
                      </a:r>
                      <a:r>
                        <a:rPr lang="el-GR" b="0" dirty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/m]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790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Group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Velocity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vg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/c [%]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2.4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21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Q-</a:t>
                      </a:r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Factor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[A.U]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7061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4315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>
                          <a:solidFill>
                            <a:schemeClr val="tx1"/>
                          </a:solidFill>
                        </a:rPr>
                        <a:t>Attenuation</a:t>
                      </a:r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 [1/m]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dirty="0">
                          <a:solidFill>
                            <a:schemeClr val="tx1"/>
                          </a:solidFill>
                        </a:rPr>
                        <a:t>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68107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516AABA6-81B2-4BEF-B010-745335637B74}"/>
              </a:ext>
            </a:extLst>
          </p:cNvPr>
          <p:cNvSpPr txBox="1"/>
          <p:nvPr/>
        </p:nvSpPr>
        <p:spPr>
          <a:xfrm>
            <a:off x="8497904" y="1184125"/>
            <a:ext cx="2959200" cy="892552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Travelling wave </a:t>
            </a:r>
          </a:p>
          <a:p>
            <a:r>
              <a:rPr lang="en-US" sz="2600" dirty="0"/>
              <a:t>Constant Impedance</a:t>
            </a:r>
            <a:endParaRPr lang="en-GB" sz="2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0E595D-7326-4FD4-9E1D-40D2F05A8942}"/>
              </a:ext>
            </a:extLst>
          </p:cNvPr>
          <p:cNvSpPr txBox="1"/>
          <p:nvPr/>
        </p:nvSpPr>
        <p:spPr>
          <a:xfrm>
            <a:off x="83128" y="5843848"/>
            <a:ext cx="4197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Designed by INFN Frascati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C410B6-FA86-4D07-B479-3EB5B23DE1EB}"/>
              </a:ext>
            </a:extLst>
          </p:cNvPr>
          <p:cNvSpPr txBox="1"/>
          <p:nvPr/>
        </p:nvSpPr>
        <p:spPr>
          <a:xfrm>
            <a:off x="7001692" y="5799908"/>
            <a:ext cx="49464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Mechanical draw designed at CERN</a:t>
            </a:r>
            <a:endParaRPr lang="en-GB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B8A8D1C8-44EB-42E4-A216-BC75631BD1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2DD83-E6D1-4BF4-AD85-EFD9B0F458B2}" type="datetime1">
              <a:rPr lang="en-GB" smtClean="0"/>
              <a:t>08/06/2022</a:t>
            </a:fld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1845B69-0E8C-4305-9916-18461BFF18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91A79CF-DE63-46F3-8BC4-F464A89F7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5024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BADE8FF-2190-41D1-A571-782E0BB3C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141" y="419367"/>
            <a:ext cx="3840480" cy="417155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796A3FC-45EC-473B-81CF-AD4FC7F472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173" y="575267"/>
            <a:ext cx="5274643" cy="401532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E856DF5-A875-45CB-85CB-82DB2C824E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837" y="4032984"/>
            <a:ext cx="4015232" cy="2261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08E6DB-D649-416E-B148-64E1A2479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1892" y="-308644"/>
            <a:ext cx="10515600" cy="1325563"/>
          </a:xfrm>
        </p:spPr>
        <p:txBody>
          <a:bodyPr/>
          <a:lstStyle/>
          <a:p>
            <a:r>
              <a:rPr lang="it-IT" dirty="0"/>
              <a:t>X</a:t>
            </a:r>
            <a:r>
              <a:rPr lang="en-US" dirty="0"/>
              <a:t>-Band Mechanical Design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AB7145-340C-43BB-B6A5-C1F35EA4B1C3}"/>
              </a:ext>
            </a:extLst>
          </p:cNvPr>
          <p:cNvSpPr txBox="1"/>
          <p:nvPr/>
        </p:nvSpPr>
        <p:spPr>
          <a:xfrm>
            <a:off x="8626642" y="4927416"/>
            <a:ext cx="258678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</a:rPr>
              <a:t>CLIC style tolerances</a:t>
            </a:r>
          </a:p>
          <a:p>
            <a:r>
              <a:rPr lang="en-GB" sz="1800" b="0" i="0" u="none" strike="noStrike" baseline="0">
                <a:solidFill>
                  <a:srgbClr val="000000"/>
                </a:solidFill>
                <a:latin typeface="Calibri" panose="020F0502020204030204" pitchFamily="34" charset="0"/>
              </a:rPr>
              <a:t>Vacuum brazing design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A2AED1A-A928-489C-9459-D44DFE4B59D4}"/>
              </a:ext>
            </a:extLst>
          </p:cNvPr>
          <p:cNvSpPr txBox="1"/>
          <p:nvPr/>
        </p:nvSpPr>
        <p:spPr>
          <a:xfrm>
            <a:off x="137160" y="5245768"/>
            <a:ext cx="274079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Structure to be inserted in a solenoid of 150 mm diameter bore radius</a:t>
            </a:r>
            <a:endParaRPr lang="en-GB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DAB51970-E0BD-4FBB-B7A5-825874F5A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38751A-2AA7-4EED-96CC-E149FF06ADC1}" type="datetime1">
              <a:rPr lang="en-GB" smtClean="0"/>
              <a:t>08/06/2022</a:t>
            </a:fld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BA21B075-DA5B-44CE-B92C-85B8EE091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86E2B38-863D-4A37-BE4C-AF97DF66F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0431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97603E-F0C8-4CAB-80F5-97C0759FC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198" y="-443397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Solenoid</a:t>
            </a:r>
            <a:endParaRPr lang="en-GB" dirty="0"/>
          </a:p>
        </p:txBody>
      </p:sp>
      <p:pic>
        <p:nvPicPr>
          <p:cNvPr id="3" name="Immagine 6">
            <a:extLst>
              <a:ext uri="{FF2B5EF4-FFF2-40B4-BE49-F238E27FC236}">
                <a16:creationId xmlns:a16="http://schemas.microsoft.com/office/drawing/2014/main" id="{B19C56E2-2021-4E58-B306-4145211D53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193" y="2953655"/>
            <a:ext cx="4832430" cy="2898475"/>
          </a:xfrm>
          <a:prstGeom prst="rect">
            <a:avLst/>
          </a:prstGeom>
        </p:spPr>
      </p:pic>
      <p:pic>
        <p:nvPicPr>
          <p:cNvPr id="4" name="Immagine 10">
            <a:extLst>
              <a:ext uri="{FF2B5EF4-FFF2-40B4-BE49-F238E27FC236}">
                <a16:creationId xmlns:a16="http://schemas.microsoft.com/office/drawing/2014/main" id="{937853AF-8C58-4068-8F8F-E7FE971385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340" y="3296524"/>
            <a:ext cx="6484467" cy="2703182"/>
          </a:xfrm>
          <a:prstGeom prst="rect">
            <a:avLst/>
          </a:prstGeom>
        </p:spPr>
      </p:pic>
      <p:pic>
        <p:nvPicPr>
          <p:cNvPr id="5" name="Immagine 12">
            <a:extLst>
              <a:ext uri="{FF2B5EF4-FFF2-40B4-BE49-F238E27FC236}">
                <a16:creationId xmlns:a16="http://schemas.microsoft.com/office/drawing/2014/main" id="{25CA19C8-9D15-46B3-A15F-6823D657A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618" y="659978"/>
            <a:ext cx="6356226" cy="1556203"/>
          </a:xfrm>
          <a:prstGeom prst="rect">
            <a:avLst/>
          </a:prstGeom>
        </p:spPr>
      </p:pic>
      <p:sp>
        <p:nvSpPr>
          <p:cNvPr id="6" name="CasellaDiTesto 13">
            <a:extLst>
              <a:ext uri="{FF2B5EF4-FFF2-40B4-BE49-F238E27FC236}">
                <a16:creationId xmlns:a16="http://schemas.microsoft.com/office/drawing/2014/main" id="{11368924-165C-4F9C-BEEF-3B456592CCB1}"/>
              </a:ext>
            </a:extLst>
          </p:cNvPr>
          <p:cNvSpPr txBox="1"/>
          <p:nvPr/>
        </p:nvSpPr>
        <p:spPr>
          <a:xfrm>
            <a:off x="277286" y="2552171"/>
            <a:ext cx="5558436" cy="338554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 err="1"/>
              <a:t>Simulation</a:t>
            </a:r>
            <a:r>
              <a:rPr lang="it-IT" sz="1600" dirty="0"/>
              <a:t> </a:t>
            </a:r>
            <a:r>
              <a:rPr lang="it-IT" sz="1600" dirty="0" err="1"/>
              <a:t>done</a:t>
            </a:r>
            <a:r>
              <a:rPr lang="it-IT" sz="1600" dirty="0"/>
              <a:t> by CST </a:t>
            </a:r>
            <a:r>
              <a:rPr lang="it-IT" sz="1600" dirty="0" err="1"/>
              <a:t>Microwave</a:t>
            </a:r>
            <a:r>
              <a:rPr lang="it-IT" sz="1600" dirty="0"/>
              <a:t> Studio (</a:t>
            </a:r>
            <a:r>
              <a:rPr lang="it-IT" sz="1600" dirty="0" err="1"/>
              <a:t>Magnetostatic</a:t>
            </a:r>
            <a:r>
              <a:rPr lang="it-IT" sz="1600" dirty="0"/>
              <a:t> solver) </a:t>
            </a:r>
          </a:p>
        </p:txBody>
      </p:sp>
      <p:sp>
        <p:nvSpPr>
          <p:cNvPr id="7" name="CasellaDiTesto 14">
            <a:extLst>
              <a:ext uri="{FF2B5EF4-FFF2-40B4-BE49-F238E27FC236}">
                <a16:creationId xmlns:a16="http://schemas.microsoft.com/office/drawing/2014/main" id="{1DC1757A-A367-4218-ABA4-F181AE391D81}"/>
              </a:ext>
            </a:extLst>
          </p:cNvPr>
          <p:cNvSpPr txBox="1"/>
          <p:nvPr/>
        </p:nvSpPr>
        <p:spPr>
          <a:xfrm>
            <a:off x="926622" y="6024150"/>
            <a:ext cx="10603049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100" dirty="0"/>
              <a:t>*M. Ferrario, D. Alesini, et al., "</a:t>
            </a:r>
            <a:r>
              <a:rPr lang="en-US" sz="1100" dirty="0"/>
              <a:t>Preliminary assessments and evaluations of the optimum e-gun and injector solution for the </a:t>
            </a:r>
            <a:r>
              <a:rPr lang="en-US" sz="1100" dirty="0" err="1"/>
              <a:t>CompactLight</a:t>
            </a:r>
            <a:r>
              <a:rPr lang="en-US" sz="1100" dirty="0"/>
              <a:t> design“,  </a:t>
            </a:r>
            <a:r>
              <a:rPr lang="it-IT" sz="1100" dirty="0"/>
              <a:t>XLS-Report-2019-001 27 </a:t>
            </a:r>
            <a:r>
              <a:rPr lang="it-IT" sz="1100" dirty="0" err="1"/>
              <a:t>June</a:t>
            </a:r>
            <a:r>
              <a:rPr lang="it-IT" sz="1100" dirty="0"/>
              <a:t> 2019.</a:t>
            </a:r>
          </a:p>
        </p:txBody>
      </p:sp>
      <p:sp>
        <p:nvSpPr>
          <p:cNvPr id="8" name="CasellaDiTesto 15">
            <a:extLst>
              <a:ext uri="{FF2B5EF4-FFF2-40B4-BE49-F238E27FC236}">
                <a16:creationId xmlns:a16="http://schemas.microsoft.com/office/drawing/2014/main" id="{43C8F55D-CCC5-423F-BF51-A01F61D4E792}"/>
              </a:ext>
            </a:extLst>
          </p:cNvPr>
          <p:cNvSpPr txBox="1"/>
          <p:nvPr/>
        </p:nvSpPr>
        <p:spPr>
          <a:xfrm>
            <a:off x="761198" y="658841"/>
            <a:ext cx="62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*</a:t>
            </a:r>
          </a:p>
        </p:txBody>
      </p:sp>
      <p:pic>
        <p:nvPicPr>
          <p:cNvPr id="9" name="Immagine 17">
            <a:extLst>
              <a:ext uri="{FF2B5EF4-FFF2-40B4-BE49-F238E27FC236}">
                <a16:creationId xmlns:a16="http://schemas.microsoft.com/office/drawing/2014/main" id="{9745410A-CB5E-4191-8F28-A2A502A604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5155" y="274849"/>
            <a:ext cx="3029694" cy="2852158"/>
          </a:xfrm>
          <a:prstGeom prst="rect">
            <a:avLst/>
          </a:prstGeom>
        </p:spPr>
      </p:pic>
      <p:sp>
        <p:nvSpPr>
          <p:cNvPr id="10" name="CasellaDiTesto 18">
            <a:extLst>
              <a:ext uri="{FF2B5EF4-FFF2-40B4-BE49-F238E27FC236}">
                <a16:creationId xmlns:a16="http://schemas.microsoft.com/office/drawing/2014/main" id="{0CA2C31B-4C38-4659-8015-45B9A9C7A219}"/>
              </a:ext>
            </a:extLst>
          </p:cNvPr>
          <p:cNvSpPr txBox="1"/>
          <p:nvPr/>
        </p:nvSpPr>
        <p:spPr>
          <a:xfrm>
            <a:off x="6091079" y="3127007"/>
            <a:ext cx="1274108" cy="3385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sz="1600" dirty="0"/>
              <a:t>2200 [Gauss]</a:t>
            </a:r>
          </a:p>
        </p:txBody>
      </p:sp>
      <p:cxnSp>
        <p:nvCxnSpPr>
          <p:cNvPr id="11" name="Connettore 2 20">
            <a:extLst>
              <a:ext uri="{FF2B5EF4-FFF2-40B4-BE49-F238E27FC236}">
                <a16:creationId xmlns:a16="http://schemas.microsoft.com/office/drawing/2014/main" id="{CBAF2FC2-8669-4873-841A-EC16F1EA6774}"/>
              </a:ext>
            </a:extLst>
          </p:cNvPr>
          <p:cNvCxnSpPr>
            <a:cxnSpLocks/>
          </p:cNvCxnSpPr>
          <p:nvPr/>
        </p:nvCxnSpPr>
        <p:spPr>
          <a:xfrm>
            <a:off x="7365187" y="3465561"/>
            <a:ext cx="679478" cy="193212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C150CF16-4365-40CF-B1A5-17597D6A9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D042E-1A9A-4098-A546-D3F4C8A27B47}" type="datetime1">
              <a:rPr lang="en-GB" smtClean="0"/>
              <a:t>08/06/2022</a:t>
            </a:fld>
            <a:endParaRPr lang="en-GB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8EA60F8-CB4A-4FDA-8D83-8E66D3C9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346C441-2C65-4E8A-B0C2-2DBD45EF3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12</a:t>
            </a:fld>
            <a:endParaRPr lang="en-GB"/>
          </a:p>
        </p:txBody>
      </p:sp>
      <p:sp>
        <p:nvSpPr>
          <p:cNvPr id="15" name="CasellaDiTesto 15">
            <a:extLst>
              <a:ext uri="{FF2B5EF4-FFF2-40B4-BE49-F238E27FC236}">
                <a16:creationId xmlns:a16="http://schemas.microsoft.com/office/drawing/2014/main" id="{245FF746-44A4-44FF-A7E2-9532AA97D67E}"/>
              </a:ext>
            </a:extLst>
          </p:cNvPr>
          <p:cNvSpPr txBox="1"/>
          <p:nvPr/>
        </p:nvSpPr>
        <p:spPr>
          <a:xfrm>
            <a:off x="7547553" y="219384"/>
            <a:ext cx="62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6424680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9CD2F-2C2A-4A1C-B6DC-D262A4492C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18866"/>
            <a:ext cx="10515600" cy="1325563"/>
          </a:xfrm>
        </p:spPr>
        <p:txBody>
          <a:bodyPr/>
          <a:lstStyle/>
          <a:p>
            <a:r>
              <a:rPr lang="en-US" dirty="0"/>
              <a:t>Astra </a:t>
            </a:r>
            <a:br>
              <a:rPr lang="en-US" dirty="0"/>
            </a:br>
            <a:r>
              <a:rPr lang="en-US" dirty="0"/>
              <a:t>Simulations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243EB0E-2744-4119-BCAB-ED6F023A17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308" y="142875"/>
            <a:ext cx="5247566" cy="31908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C80AD40-F15A-48D0-B4C0-0A9E2FB20C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20225" y="85725"/>
            <a:ext cx="2562225" cy="325629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06A4AB-C95E-4259-9591-37C75FF4B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3868" y="3409951"/>
            <a:ext cx="4821048" cy="2874644"/>
          </a:xfrm>
          <a:prstGeom prst="rect">
            <a:avLst/>
          </a:prstGeom>
        </p:spPr>
      </p:pic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063776B1-310A-425E-974C-9F2CBD055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4DF7C-EC7E-4A9D-9680-E0B3E4770FCC}" type="datetime1">
              <a:rPr lang="en-GB" smtClean="0"/>
              <a:t>08/06/2022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542BBF0-E4CC-4608-8403-06EF250713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DC9B9A7-B8E0-484D-B7C6-3D1430BF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13</a:t>
            </a:fld>
            <a:endParaRPr lang="en-GB"/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EDBB11C7-5029-4627-ACF8-95FC32F5924D}"/>
              </a:ext>
            </a:extLst>
          </p:cNvPr>
          <p:cNvSpPr/>
          <p:nvPr/>
        </p:nvSpPr>
        <p:spPr>
          <a:xfrm>
            <a:off x="6282235" y="5541987"/>
            <a:ext cx="533400" cy="2667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42FC078-BDEC-49C9-AD67-22940C14E15A}"/>
              </a:ext>
            </a:extLst>
          </p:cNvPr>
          <p:cNvSpPr txBox="1"/>
          <p:nvPr/>
        </p:nvSpPr>
        <p:spPr>
          <a:xfrm>
            <a:off x="5156721" y="5301018"/>
            <a:ext cx="1743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Work in Progress!</a:t>
            </a:r>
            <a:endParaRPr lang="en-GB" dirty="0"/>
          </a:p>
        </p:txBody>
      </p:sp>
      <p:graphicFrame>
        <p:nvGraphicFramePr>
          <p:cNvPr id="19" name="Table 13">
            <a:extLst>
              <a:ext uri="{FF2B5EF4-FFF2-40B4-BE49-F238E27FC236}">
                <a16:creationId xmlns:a16="http://schemas.microsoft.com/office/drawing/2014/main" id="{4BD3A82E-E184-4C66-AF67-F9B9339C87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3090280"/>
              </p:ext>
            </p:extLst>
          </p:nvPr>
        </p:nvGraphicFramePr>
        <p:xfrm>
          <a:off x="128383" y="3767831"/>
          <a:ext cx="4804450" cy="655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890">
                  <a:extLst>
                    <a:ext uri="{9D8B030D-6E8A-4147-A177-3AD203B41FA5}">
                      <a16:colId xmlns:a16="http://schemas.microsoft.com/office/drawing/2014/main" val="2201229980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2563259967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801526360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3543359608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4097611223"/>
                    </a:ext>
                  </a:extLst>
                </a:gridCol>
              </a:tblGrid>
              <a:tr h="350494"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𝑬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𝒌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</a:t>
                      </a:r>
                      <a:r>
                        <a:rPr lang="en-GB" sz="1400" b="1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M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𝒆𝑽]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𝒓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[𝒎𝒎]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𝒕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[𝒇𝒔]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𝜺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𝒙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[m𝒎]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𝑬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%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98939"/>
                  </a:ext>
                </a:extLst>
              </a:tr>
              <a:tr h="202918">
                <a:tc>
                  <a:txBody>
                    <a:bodyPr/>
                    <a:lstStyle/>
                    <a:p>
                      <a:r>
                        <a:rPr lang="en-GB" sz="1400" b="1" i="0" u="none" strike="noStrike" baseline="0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a:t>152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baseline="0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a:t>260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1.1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i="0" u="none" strike="noStrike" baseline="0" dirty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a:t>&lt;𝟎.1</a:t>
                      </a:r>
                      <a:endParaRPr lang="en-GB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807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62659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61A092-864F-4CB9-B15D-5F75779AC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575" y="-193140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X</a:t>
            </a:r>
            <a:r>
              <a:rPr lang="en-US" dirty="0"/>
              <a:t>-Band Power System Optimization </a:t>
            </a:r>
            <a:endParaRPr lang="en-GB" dirty="0"/>
          </a:p>
        </p:txBody>
      </p:sp>
      <p:pic>
        <p:nvPicPr>
          <p:cNvPr id="3" name="Immagine 6">
            <a:extLst>
              <a:ext uri="{FF2B5EF4-FFF2-40B4-BE49-F238E27FC236}">
                <a16:creationId xmlns:a16="http://schemas.microsoft.com/office/drawing/2014/main" id="{98ED5142-D9BC-4E88-B391-F88228C91A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435" y="2543527"/>
            <a:ext cx="3370502" cy="1805273"/>
          </a:xfrm>
          <a:prstGeom prst="rect">
            <a:avLst/>
          </a:prstGeom>
        </p:spPr>
      </p:pic>
      <p:pic>
        <p:nvPicPr>
          <p:cNvPr id="4" name="Immagine 16">
            <a:extLst>
              <a:ext uri="{FF2B5EF4-FFF2-40B4-BE49-F238E27FC236}">
                <a16:creationId xmlns:a16="http://schemas.microsoft.com/office/drawing/2014/main" id="{637BBEBA-BEF5-49FC-BFFA-8641087083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1600" y="2412920"/>
            <a:ext cx="2246400" cy="198490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A21A90-9897-4FBC-83F0-BC15418C51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39147" y="2201482"/>
            <a:ext cx="2665052" cy="2182288"/>
          </a:xfrm>
          <a:prstGeom prst="rect">
            <a:avLst/>
          </a:prstGeom>
        </p:spPr>
      </p:pic>
      <p:sp>
        <p:nvSpPr>
          <p:cNvPr id="6" name="CasellaDiTesto 27">
            <a:extLst>
              <a:ext uri="{FF2B5EF4-FFF2-40B4-BE49-F238E27FC236}">
                <a16:creationId xmlns:a16="http://schemas.microsoft.com/office/drawing/2014/main" id="{B1AD62A7-2E74-44A0-A35C-122DD9C42656}"/>
              </a:ext>
            </a:extLst>
          </p:cNvPr>
          <p:cNvSpPr txBox="1"/>
          <p:nvPr/>
        </p:nvSpPr>
        <p:spPr>
          <a:xfrm>
            <a:off x="5073613" y="4504376"/>
            <a:ext cx="2172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Q=150000</a:t>
            </a:r>
          </a:p>
          <a:p>
            <a:r>
              <a:rPr lang="it-IT" dirty="0"/>
              <a:t>Beta=7.5</a:t>
            </a:r>
          </a:p>
          <a:p>
            <a:endParaRPr lang="it-IT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BC50B2A-1560-4C55-AB3F-00815FB47648}"/>
              </a:ext>
            </a:extLst>
          </p:cNvPr>
          <p:cNvSpPr txBox="1"/>
          <p:nvPr/>
        </p:nvSpPr>
        <p:spPr>
          <a:xfrm>
            <a:off x="389418" y="1844709"/>
            <a:ext cx="308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“Classical” SLED here at CERN- Xbox2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F6B71E-3BCD-4551-91E1-451F31001CAC}"/>
              </a:ext>
            </a:extLst>
          </p:cNvPr>
          <p:cNvSpPr txBox="1"/>
          <p:nvPr/>
        </p:nvSpPr>
        <p:spPr>
          <a:xfrm>
            <a:off x="4741733" y="1678066"/>
            <a:ext cx="268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XBOC – Barrel Open cavity</a:t>
            </a:r>
          </a:p>
          <a:p>
            <a:r>
              <a:rPr lang="en-US" dirty="0"/>
              <a:t>At PSI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DD09AE-03A8-4F32-AEA8-47D781453E07}"/>
              </a:ext>
            </a:extLst>
          </p:cNvPr>
          <p:cNvSpPr txBox="1"/>
          <p:nvPr/>
        </p:nvSpPr>
        <p:spPr>
          <a:xfrm>
            <a:off x="8746868" y="1586503"/>
            <a:ext cx="268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XBOC – Barrel Open cavity for CLIC (work in progress)</a:t>
            </a:r>
            <a:endParaRPr lang="en-GB" dirty="0"/>
          </a:p>
        </p:txBody>
      </p:sp>
      <p:sp>
        <p:nvSpPr>
          <p:cNvPr id="10" name="CasellaDiTesto 27">
            <a:extLst>
              <a:ext uri="{FF2B5EF4-FFF2-40B4-BE49-F238E27FC236}">
                <a16:creationId xmlns:a16="http://schemas.microsoft.com/office/drawing/2014/main" id="{C300DD21-6E61-4481-884F-7ECE01AF443D}"/>
              </a:ext>
            </a:extLst>
          </p:cNvPr>
          <p:cNvSpPr txBox="1"/>
          <p:nvPr/>
        </p:nvSpPr>
        <p:spPr>
          <a:xfrm>
            <a:off x="284207" y="4516137"/>
            <a:ext cx="2172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Q=170000</a:t>
            </a:r>
          </a:p>
          <a:p>
            <a:r>
              <a:rPr lang="it-IT" dirty="0"/>
              <a:t>Beta=5.8</a:t>
            </a:r>
          </a:p>
          <a:p>
            <a:endParaRPr lang="it-IT" dirty="0"/>
          </a:p>
        </p:txBody>
      </p:sp>
      <p:sp>
        <p:nvSpPr>
          <p:cNvPr id="11" name="CasellaDiTesto 27">
            <a:extLst>
              <a:ext uri="{FF2B5EF4-FFF2-40B4-BE49-F238E27FC236}">
                <a16:creationId xmlns:a16="http://schemas.microsoft.com/office/drawing/2014/main" id="{62ACDF19-B87A-40D5-B557-6AC5B3FD24EC}"/>
              </a:ext>
            </a:extLst>
          </p:cNvPr>
          <p:cNvSpPr txBox="1"/>
          <p:nvPr/>
        </p:nvSpPr>
        <p:spPr>
          <a:xfrm>
            <a:off x="9330836" y="4504548"/>
            <a:ext cx="2172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Q=234000</a:t>
            </a:r>
          </a:p>
          <a:p>
            <a:r>
              <a:rPr lang="it-IT" dirty="0"/>
              <a:t>Beta=7.4</a:t>
            </a:r>
          </a:p>
          <a:p>
            <a:endParaRPr lang="it-IT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39778B-6F01-4081-8D29-57DA0FD39B11}"/>
              </a:ext>
            </a:extLst>
          </p:cNvPr>
          <p:cNvSpPr txBox="1"/>
          <p:nvPr/>
        </p:nvSpPr>
        <p:spPr>
          <a:xfrm>
            <a:off x="936480" y="5398972"/>
            <a:ext cx="105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1-Can we use them for our system?</a:t>
            </a:r>
          </a:p>
          <a:p>
            <a:pPr algn="ctr"/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2-Between these three, which one suits better for our system?</a:t>
            </a:r>
            <a:endParaRPr lang="en-GB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D151C6-5D9F-48DB-82C4-692AA81381E5}"/>
              </a:ext>
            </a:extLst>
          </p:cNvPr>
          <p:cNvSpPr txBox="1"/>
          <p:nvPr/>
        </p:nvSpPr>
        <p:spPr>
          <a:xfrm>
            <a:off x="3187338" y="966651"/>
            <a:ext cx="5303520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All of them have been optimized for a particular LINAC</a:t>
            </a:r>
            <a:endParaRPr lang="en-GB" dirty="0"/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BC0FE3A-D31A-45B2-BD82-A2ABBF476D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24F2F-A0DC-49BA-BFD3-170C3D8D66E5}" type="datetime1">
              <a:rPr lang="en-GB" smtClean="0"/>
              <a:t>08/06/2022</a:t>
            </a:fld>
            <a:endParaRPr lang="en-GB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0934C61C-9423-401F-B830-48F68F68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D59D6CD9-B6B1-4A25-90C7-DA25451A71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3069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33E09-FDC7-4E84-B92A-A8200E224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073" y="-30864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Pulse Compressor: the SLED theory</a:t>
            </a:r>
            <a:endParaRPr lang="en-GB" dirty="0"/>
          </a:p>
        </p:txBody>
      </p:sp>
      <p:sp>
        <p:nvSpPr>
          <p:cNvPr id="3" name="CasellaDiTesto 5">
            <a:extLst>
              <a:ext uri="{FF2B5EF4-FFF2-40B4-BE49-F238E27FC236}">
                <a16:creationId xmlns:a16="http://schemas.microsoft.com/office/drawing/2014/main" id="{F13CB9B4-1D0F-4B91-A9A9-0C6178A209C8}"/>
              </a:ext>
            </a:extLst>
          </p:cNvPr>
          <p:cNvSpPr txBox="1"/>
          <p:nvPr/>
        </p:nvSpPr>
        <p:spPr>
          <a:xfrm>
            <a:off x="1694339" y="5961600"/>
            <a:ext cx="9156062" cy="30777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400" dirty="0"/>
              <a:t>Z. Farkas, et al. , SLED: A method of doubling SLAC’s energy, Proc. Of 9th Int. Conf. On High Energy Accelerators, 1974, p. 576</a:t>
            </a:r>
            <a:endParaRPr lang="it-IT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11FE71-80B6-4953-A7F8-37B24D8D46C3}"/>
                  </a:ext>
                </a:extLst>
              </p:cNvPr>
              <p:cNvSpPr txBox="1"/>
              <p:nvPr/>
            </p:nvSpPr>
            <p:spPr>
              <a:xfrm>
                <a:off x="379273" y="1394851"/>
                <a:ext cx="2056717" cy="369332"/>
              </a:xfrm>
              <a:prstGeom prst="rect">
                <a:avLst/>
              </a:prstGeom>
              <a:noFill/>
              <a:ln w="28575">
                <a:solidFill>
                  <a:srgbClr val="0070C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411FE71-80B6-4953-A7F8-37B24D8D46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273" y="1394851"/>
                <a:ext cx="2056717" cy="369332"/>
              </a:xfrm>
              <a:prstGeom prst="rect">
                <a:avLst/>
              </a:prstGeom>
              <a:blipFill>
                <a:blip r:embed="rId2"/>
                <a:stretch>
                  <a:fillRect l="-2332" b="-10769"/>
                </a:stretch>
              </a:blipFill>
              <a:ln w="28575">
                <a:solidFill>
                  <a:srgbClr val="0070C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3D7E7E-C534-4D42-8F4D-6236B2459BEF}"/>
                  </a:ext>
                </a:extLst>
              </p:cNvPr>
              <p:cNvSpPr txBox="1"/>
              <p:nvPr/>
            </p:nvSpPr>
            <p:spPr>
              <a:xfrm>
                <a:off x="338820" y="3035992"/>
                <a:ext cx="5254644" cy="64985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        0&lt;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D3D7E7E-C534-4D42-8F4D-6236B2459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8820" y="3035992"/>
                <a:ext cx="5254644" cy="6498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A1C11C-79AE-4FCF-B121-055E99412188}"/>
                  </a:ext>
                </a:extLst>
              </p:cNvPr>
              <p:cNvSpPr txBox="1"/>
              <p:nvPr/>
            </p:nvSpPr>
            <p:spPr>
              <a:xfrm>
                <a:off x="341590" y="3803536"/>
                <a:ext cx="5254579" cy="6706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A1C11C-79AE-4FCF-B121-055E994121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590" y="3803536"/>
                <a:ext cx="5254579" cy="67069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A68C26-A36D-4567-9AF5-0BA2C7DB8017}"/>
                  </a:ext>
                </a:extLst>
              </p:cNvPr>
              <p:cNvSpPr txBox="1"/>
              <p:nvPr/>
            </p:nvSpPr>
            <p:spPr>
              <a:xfrm>
                <a:off x="352673" y="4579389"/>
                <a:ext cx="5309467" cy="6756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𝑜𝑢𝑡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den>
                      </m:f>
                      <m:d>
                        <m:d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=[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α</m:t>
                      </m:r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]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en-US" sz="20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t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6A68C26-A36D-4567-9AF5-0BA2C7DB80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2673" y="4579389"/>
                <a:ext cx="5309467" cy="67563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A6DC46-9D74-4660-8ADF-928EADCB16BE}"/>
                  </a:ext>
                </a:extLst>
              </p:cNvPr>
              <p:cNvSpPr txBox="1"/>
              <p:nvPr/>
            </p:nvSpPr>
            <p:spPr>
              <a:xfrm>
                <a:off x="3815896" y="1985643"/>
                <a:ext cx="1983235" cy="48154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(2−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𝐿</m:t>
                                  </m:r>
                                </m:sub>
                              </m:sSub>
                            </m:den>
                          </m:f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4A6DC46-9D74-4660-8ADF-928EADCB16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5896" y="1985643"/>
                <a:ext cx="1983235" cy="48154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16DC47-286B-4296-B096-F798E875FD15}"/>
                  </a:ext>
                </a:extLst>
              </p:cNvPr>
              <p:cNvSpPr txBox="1"/>
              <p:nvPr/>
            </p:nvSpPr>
            <p:spPr>
              <a:xfrm>
                <a:off x="272209" y="2042049"/>
                <a:ext cx="3228641" cy="677045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=0)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AB16DC47-286B-4296-B096-F798E875FD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209" y="2042049"/>
                <a:ext cx="3228641" cy="67704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270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060B347A-A598-40ED-8B35-9289EEFB158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87067" y="1259417"/>
            <a:ext cx="4345402" cy="35694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C5746E5-2F8C-4F48-BF70-8B49910B72E0}"/>
              </a:ext>
            </a:extLst>
          </p:cNvPr>
          <p:cNvSpPr txBox="1"/>
          <p:nvPr/>
        </p:nvSpPr>
        <p:spPr>
          <a:xfrm>
            <a:off x="6891867" y="821267"/>
            <a:ext cx="4182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 compressed pulse of 100 [ns] with a </a:t>
            </a:r>
            <a:r>
              <a:rPr lang="en-US" dirty="0" err="1"/>
              <a:t>Qe</a:t>
            </a:r>
            <a:r>
              <a:rPr lang="en-US" dirty="0"/>
              <a:t> of 200000.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7EFEB6-EC1C-42B1-AC44-FD1135B44919}"/>
              </a:ext>
            </a:extLst>
          </p:cNvPr>
          <p:cNvSpPr txBox="1"/>
          <p:nvPr/>
        </p:nvSpPr>
        <p:spPr>
          <a:xfrm>
            <a:off x="6360289" y="4776482"/>
            <a:ext cx="486833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/>
              <a:t>For the optimization </a:t>
            </a:r>
            <a:r>
              <a:rPr lang="en-US" sz="2000" u="sng" dirty="0">
                <a:solidFill>
                  <a:srgbClr val="FF0000"/>
                </a:solidFill>
              </a:rPr>
              <a:t>Q</a:t>
            </a:r>
            <a:r>
              <a:rPr lang="en-US" sz="2000" u="sng" baseline="-25000" dirty="0">
                <a:solidFill>
                  <a:srgbClr val="FF0000"/>
                </a:solidFill>
              </a:rPr>
              <a:t>0</a:t>
            </a:r>
            <a:r>
              <a:rPr lang="en-US" sz="2000" u="sng" dirty="0"/>
              <a:t> and </a:t>
            </a:r>
            <a:r>
              <a:rPr lang="el-GR" sz="2000" u="sng" dirty="0">
                <a:solidFill>
                  <a:srgbClr val="FF0000"/>
                </a:solidFill>
              </a:rPr>
              <a:t>β</a:t>
            </a:r>
            <a:r>
              <a:rPr lang="en-US" sz="2000" u="sng" dirty="0"/>
              <a:t> of the storage cavities and </a:t>
            </a:r>
            <a:r>
              <a:rPr lang="en-US" sz="2000" u="sng" dirty="0">
                <a:solidFill>
                  <a:srgbClr val="FF0000"/>
                </a:solidFill>
              </a:rPr>
              <a:t>r, Q, vg, </a:t>
            </a:r>
            <a:r>
              <a:rPr lang="el-GR" sz="2000" u="sng" dirty="0">
                <a:solidFill>
                  <a:srgbClr val="FF0000"/>
                </a:solidFill>
              </a:rPr>
              <a:t>τ</a:t>
            </a:r>
            <a:r>
              <a:rPr lang="en-US" sz="2000" u="sng" baseline="-25000" dirty="0">
                <a:solidFill>
                  <a:srgbClr val="FF0000"/>
                </a:solidFill>
              </a:rPr>
              <a:t>a</a:t>
            </a:r>
            <a:r>
              <a:rPr lang="en-US" sz="2000" u="sng" dirty="0">
                <a:solidFill>
                  <a:srgbClr val="FF0000"/>
                </a:solidFill>
              </a:rPr>
              <a:t> </a:t>
            </a:r>
            <a:r>
              <a:rPr lang="en-US" sz="2000" u="sng" dirty="0"/>
              <a:t>of the LINAC are the fundamentals parameters to analyze</a:t>
            </a:r>
            <a:endParaRPr lang="en-GB" sz="2000" u="sng" dirty="0"/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60B746B0-1BEC-4475-9DCD-B5966736D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6F540-B559-427F-B79D-D2FE07725EF1}" type="datetime1">
              <a:rPr lang="en-GB" smtClean="0"/>
              <a:t>08/06/2022</a:t>
            </a:fld>
            <a:endParaRPr lang="en-GB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4D4BF3E8-F988-4E2E-ADF3-F571BC911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1DFB4F4-D9F4-4269-A371-41A58D7EE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50944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60B446DC-8DD6-499B-A3CB-4B8D7CA85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" y="2982665"/>
            <a:ext cx="4672520" cy="25785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767F2F9-1BEE-4BD7-A49C-10FF9745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857" y="-38514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Pulse Compression Optimization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8CABBE-7D78-4138-9594-0F41783326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298" y="3229337"/>
            <a:ext cx="6772617" cy="78145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CD3A057-5F04-4023-AE0E-734BE73D59B9}"/>
              </a:ext>
            </a:extLst>
          </p:cNvPr>
          <p:cNvSpPr txBox="1"/>
          <p:nvPr/>
        </p:nvSpPr>
        <p:spPr>
          <a:xfrm>
            <a:off x="5259769" y="5781737"/>
            <a:ext cx="6836437" cy="523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GB" sz="1400" dirty="0"/>
              <a:t>*J. Le Duff, High-field electron </a:t>
            </a:r>
            <a:r>
              <a:rPr lang="en-GB" sz="1400" dirty="0" err="1"/>
              <a:t>linacs</a:t>
            </a:r>
            <a:r>
              <a:rPr lang="en-GB" sz="1400" dirty="0"/>
              <a:t>, CERN 95-06, (1995)</a:t>
            </a:r>
          </a:p>
          <a:p>
            <a:r>
              <a:rPr lang="en-GB" sz="1400" dirty="0"/>
              <a:t>**M. Diomede, </a:t>
            </a:r>
            <a:r>
              <a:rPr lang="en-GB" sz="1400" b="0" i="0" dirty="0">
                <a:effectLst/>
                <a:latin typeface="-apple-system"/>
              </a:rPr>
              <a:t>High-gradient structures and RF systems for high-brightness electron </a:t>
            </a:r>
            <a:r>
              <a:rPr lang="en-GB" sz="1400" b="0" i="0" dirty="0" err="1">
                <a:effectLst/>
                <a:latin typeface="-apple-system"/>
              </a:rPr>
              <a:t>linacs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824E73-FA0C-49BE-8C6E-C63C3A61EC53}"/>
              </a:ext>
            </a:extLst>
          </p:cNvPr>
          <p:cNvSpPr txBox="1"/>
          <p:nvPr/>
        </p:nvSpPr>
        <p:spPr>
          <a:xfrm>
            <a:off x="9443154" y="2328783"/>
            <a:ext cx="242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Effective Shunt Effective</a:t>
            </a:r>
            <a:endParaRPr lang="en-GB" dirty="0"/>
          </a:p>
        </p:txBody>
      </p:sp>
      <p:sp>
        <p:nvSpPr>
          <p:cNvPr id="8" name="CasellaDiTesto 9">
            <a:extLst>
              <a:ext uri="{FF2B5EF4-FFF2-40B4-BE49-F238E27FC236}">
                <a16:creationId xmlns:a16="http://schemas.microsoft.com/office/drawing/2014/main" id="{23438A84-3A9E-4EED-BD6C-62C522FCD4A1}"/>
              </a:ext>
            </a:extLst>
          </p:cNvPr>
          <p:cNvSpPr txBox="1"/>
          <p:nvPr/>
        </p:nvSpPr>
        <p:spPr>
          <a:xfrm>
            <a:off x="5967178" y="4320767"/>
            <a:ext cx="3475976" cy="1200329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For </a:t>
            </a:r>
            <a:r>
              <a:rPr lang="it-IT" dirty="0" err="1"/>
              <a:t>each</a:t>
            </a:r>
            <a:r>
              <a:rPr lang="it-IT" dirty="0"/>
              <a:t> </a:t>
            </a:r>
            <a:r>
              <a:rPr lang="it-IT" dirty="0" err="1"/>
              <a:t>value</a:t>
            </a:r>
            <a:r>
              <a:rPr lang="it-IT" dirty="0"/>
              <a:t> of the </a:t>
            </a:r>
            <a:r>
              <a:rPr lang="it-IT" b="1" dirty="0"/>
              <a:t>filling time of the </a:t>
            </a:r>
            <a:r>
              <a:rPr lang="it-IT" b="1" dirty="0" err="1"/>
              <a:t>accelerating</a:t>
            </a:r>
            <a:r>
              <a:rPr lang="it-IT" b="1" dirty="0"/>
              <a:t> </a:t>
            </a:r>
            <a:r>
              <a:rPr lang="it-IT" b="1" dirty="0" err="1"/>
              <a:t>Structure</a:t>
            </a:r>
            <a:r>
              <a:rPr lang="it-IT" dirty="0"/>
              <a:t> </a:t>
            </a:r>
            <a:r>
              <a:rPr lang="it-IT" dirty="0" err="1"/>
              <a:t>there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value</a:t>
            </a:r>
            <a:r>
              <a:rPr lang="it-IT" dirty="0"/>
              <a:t> of </a:t>
            </a:r>
            <a:r>
              <a:rPr lang="el-GR" b="1" dirty="0"/>
              <a:t>β</a:t>
            </a:r>
            <a:r>
              <a:rPr lang="it-IT" b="1" dirty="0"/>
              <a:t> of the storage cavities</a:t>
            </a:r>
            <a:r>
              <a:rPr lang="it-IT" dirty="0"/>
              <a:t> wich maximizes Rs*</a:t>
            </a:r>
          </a:p>
        </p:txBody>
      </p:sp>
      <p:sp>
        <p:nvSpPr>
          <p:cNvPr id="9" name="CasellaDiTesto 24">
            <a:extLst>
              <a:ext uri="{FF2B5EF4-FFF2-40B4-BE49-F238E27FC236}">
                <a16:creationId xmlns:a16="http://schemas.microsoft.com/office/drawing/2014/main" id="{CF189545-3958-4E94-992E-6238DBD74885}"/>
              </a:ext>
            </a:extLst>
          </p:cNvPr>
          <p:cNvSpPr txBox="1"/>
          <p:nvPr/>
        </p:nvSpPr>
        <p:spPr>
          <a:xfrm>
            <a:off x="6007318" y="1082285"/>
            <a:ext cx="4604392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It can be proof that, for a TW costant impedance strcuture with Pulse compression*:</a:t>
            </a: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DFDAFA80-B7E4-4EFE-8919-FA75D2DFBF5B}"/>
              </a:ext>
            </a:extLst>
          </p:cNvPr>
          <p:cNvSpPr/>
          <p:nvPr/>
        </p:nvSpPr>
        <p:spPr>
          <a:xfrm rot="10800000">
            <a:off x="5079496" y="4783132"/>
            <a:ext cx="741600" cy="331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9C2A9C-4853-4B77-82C2-60B8600548E9}"/>
              </a:ext>
            </a:extLst>
          </p:cNvPr>
          <p:cNvSpPr txBox="1"/>
          <p:nvPr/>
        </p:nvSpPr>
        <p:spPr>
          <a:xfrm>
            <a:off x="5284010" y="2894915"/>
            <a:ext cx="163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/>
              <a:t>To optimize**:</a:t>
            </a:r>
            <a:endParaRPr lang="en-GB" b="1" u="sng" dirty="0"/>
          </a:p>
        </p:txBody>
      </p:sp>
      <p:pic>
        <p:nvPicPr>
          <p:cNvPr id="12" name="Immagine 5">
            <a:extLst>
              <a:ext uri="{FF2B5EF4-FFF2-40B4-BE49-F238E27FC236}">
                <a16:creationId xmlns:a16="http://schemas.microsoft.com/office/drawing/2014/main" id="{84590684-5373-4D91-BAFE-9E942C9C33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7065" y="1340144"/>
            <a:ext cx="698241" cy="1080839"/>
          </a:xfrm>
          <a:prstGeom prst="rect">
            <a:avLst/>
          </a:prstGeom>
        </p:spPr>
      </p:pic>
      <p:pic>
        <p:nvPicPr>
          <p:cNvPr id="13" name="Immagine 6">
            <a:extLst>
              <a:ext uri="{FF2B5EF4-FFF2-40B4-BE49-F238E27FC236}">
                <a16:creationId xmlns:a16="http://schemas.microsoft.com/office/drawing/2014/main" id="{52ABC98A-0B78-4B41-A50B-8B0C5C7EDA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11817" y="1150158"/>
            <a:ext cx="1075519" cy="576058"/>
          </a:xfrm>
          <a:prstGeom prst="rect">
            <a:avLst/>
          </a:prstGeom>
        </p:spPr>
      </p:pic>
      <p:pic>
        <p:nvPicPr>
          <p:cNvPr id="14" name="Immagine 16">
            <a:extLst>
              <a:ext uri="{FF2B5EF4-FFF2-40B4-BE49-F238E27FC236}">
                <a16:creationId xmlns:a16="http://schemas.microsoft.com/office/drawing/2014/main" id="{61DA031E-D92D-4E4B-B8C9-850E9D2E88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1351" y="1838154"/>
            <a:ext cx="716821" cy="6333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28318C-5903-4F33-8317-82DD72FEE7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446" y="1809598"/>
            <a:ext cx="850412" cy="6963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C65BE0B-4A8B-4872-ACCF-9666EB8772E0}"/>
              </a:ext>
            </a:extLst>
          </p:cNvPr>
          <p:cNvSpPr txBox="1"/>
          <p:nvPr/>
        </p:nvSpPr>
        <p:spPr>
          <a:xfrm>
            <a:off x="1201782" y="1375954"/>
            <a:ext cx="548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+</a:t>
            </a:r>
            <a:endParaRPr lang="en-GB" sz="40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5FCDA75-8BD9-4D19-9AFC-661C285D7F93}"/>
              </a:ext>
            </a:extLst>
          </p:cNvPr>
          <p:cNvSpPr txBox="1"/>
          <p:nvPr/>
        </p:nvSpPr>
        <p:spPr>
          <a:xfrm>
            <a:off x="169819" y="916969"/>
            <a:ext cx="11974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r, Q, vg, </a:t>
            </a:r>
            <a:r>
              <a:rPr lang="el-GR" sz="1800" dirty="0">
                <a:solidFill>
                  <a:srgbClr val="FF0000"/>
                </a:solidFill>
              </a:rPr>
              <a:t>τ</a:t>
            </a:r>
            <a:r>
              <a:rPr lang="en-US" sz="1800" baseline="-25000" dirty="0">
                <a:solidFill>
                  <a:srgbClr val="FF0000"/>
                </a:solidFill>
              </a:rPr>
              <a:t>s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ADFD052-5D75-4712-8A69-90303371D51F}"/>
              </a:ext>
            </a:extLst>
          </p:cNvPr>
          <p:cNvSpPr txBox="1"/>
          <p:nvPr/>
        </p:nvSpPr>
        <p:spPr>
          <a:xfrm>
            <a:off x="2085703" y="751506"/>
            <a:ext cx="10319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Q</a:t>
            </a:r>
            <a:r>
              <a:rPr lang="en-US" sz="2000" baseline="-25000" dirty="0">
                <a:solidFill>
                  <a:srgbClr val="FF0000"/>
                </a:solidFill>
              </a:rPr>
              <a:t>0</a:t>
            </a:r>
            <a:r>
              <a:rPr lang="en-US" sz="2000" dirty="0">
                <a:solidFill>
                  <a:srgbClr val="FF0000"/>
                </a:solidFill>
              </a:rPr>
              <a:t>, </a:t>
            </a:r>
            <a:r>
              <a:rPr lang="el-GR" sz="2000" dirty="0">
                <a:solidFill>
                  <a:srgbClr val="FF0000"/>
                </a:solidFill>
              </a:rPr>
              <a:t>β</a:t>
            </a:r>
            <a:r>
              <a:rPr lang="en-US" sz="2000" dirty="0"/>
              <a:t> </a:t>
            </a:r>
            <a:endParaRPr lang="en-GB" sz="2000" dirty="0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0DA961F8-3E83-484D-9576-D9AB73BB2087}"/>
              </a:ext>
            </a:extLst>
          </p:cNvPr>
          <p:cNvSpPr/>
          <p:nvPr/>
        </p:nvSpPr>
        <p:spPr>
          <a:xfrm>
            <a:off x="4269272" y="1506954"/>
            <a:ext cx="1014738" cy="331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84E074E-5D1C-4629-BB08-200150F6279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09904" y="1915738"/>
            <a:ext cx="2201890" cy="630692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FF895B18-F26F-47BC-9CFA-5D9F2B4B6E94}"/>
              </a:ext>
            </a:extLst>
          </p:cNvPr>
          <p:cNvSpPr/>
          <p:nvPr/>
        </p:nvSpPr>
        <p:spPr>
          <a:xfrm>
            <a:off x="6923315" y="1933133"/>
            <a:ext cx="2229394" cy="63572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2A9F7133-7673-4B9F-B529-BAA1BF7AA289}"/>
              </a:ext>
            </a:extLst>
          </p:cNvPr>
          <p:cNvSpPr/>
          <p:nvPr/>
        </p:nvSpPr>
        <p:spPr>
          <a:xfrm rot="5400000">
            <a:off x="8290089" y="2882313"/>
            <a:ext cx="515696" cy="2232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0E47EEB-EC93-4C69-94E3-1E6FDD7D7FAB}"/>
              </a:ext>
            </a:extLst>
          </p:cNvPr>
          <p:cNvCxnSpPr>
            <a:cxnSpLocks/>
          </p:cNvCxnSpPr>
          <p:nvPr/>
        </p:nvCxnSpPr>
        <p:spPr>
          <a:xfrm>
            <a:off x="1793174" y="3215442"/>
            <a:ext cx="0" cy="2177143"/>
          </a:xfrm>
          <a:prstGeom prst="line">
            <a:avLst/>
          </a:prstGeom>
          <a:ln w="1905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2BD80FD-79E6-445B-95F8-DC12B9D14EE6}"/>
              </a:ext>
            </a:extLst>
          </p:cNvPr>
          <p:cNvSpPr txBox="1"/>
          <p:nvPr/>
        </p:nvSpPr>
        <p:spPr>
          <a:xfrm>
            <a:off x="1256410" y="5473732"/>
            <a:ext cx="1104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L=0,9 m</a:t>
            </a:r>
          </a:p>
          <a:p>
            <a:r>
              <a:rPr lang="el-GR" sz="1800" dirty="0"/>
              <a:t>τ</a:t>
            </a:r>
            <a:r>
              <a:rPr lang="en-US" baseline="-25000" dirty="0"/>
              <a:t>s</a:t>
            </a:r>
            <a:r>
              <a:rPr lang="en-US" sz="1800" baseline="-25000" dirty="0"/>
              <a:t> </a:t>
            </a:r>
            <a:r>
              <a:rPr lang="en-US" dirty="0"/>
              <a:t>=125 ns</a:t>
            </a:r>
          </a:p>
          <a:p>
            <a:endParaRPr lang="en-GB" dirty="0"/>
          </a:p>
        </p:txBody>
      </p:sp>
      <p:sp>
        <p:nvSpPr>
          <p:cNvPr id="25" name="Date Placeholder 24">
            <a:extLst>
              <a:ext uri="{FF2B5EF4-FFF2-40B4-BE49-F238E27FC236}">
                <a16:creationId xmlns:a16="http://schemas.microsoft.com/office/drawing/2014/main" id="{CEC64299-76FE-4DEF-ADE4-25685AFB5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8F37B-8B46-48E9-8A1F-41B6ABE67538}" type="datetime1">
              <a:rPr lang="en-GB" smtClean="0"/>
              <a:t>08/06/2022</a:t>
            </a:fld>
            <a:endParaRPr lang="en-GB"/>
          </a:p>
        </p:txBody>
      </p:sp>
      <p:sp>
        <p:nvSpPr>
          <p:cNvPr id="26" name="Footer Placeholder 25">
            <a:extLst>
              <a:ext uri="{FF2B5EF4-FFF2-40B4-BE49-F238E27FC236}">
                <a16:creationId xmlns:a16="http://schemas.microsoft.com/office/drawing/2014/main" id="{5FED4925-C5E4-42C9-87E0-CAA2C34400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27" name="Slide Number Placeholder 26">
            <a:extLst>
              <a:ext uri="{FF2B5EF4-FFF2-40B4-BE49-F238E27FC236}">
                <a16:creationId xmlns:a16="http://schemas.microsoft.com/office/drawing/2014/main" id="{CB9E7141-2F75-41A1-8172-F166AF556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4237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27C7-24A9-4744-8787-B7E790754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9981" y="-3300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Pulse Compression Optimization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C1EDAC-941C-435F-8C9C-93C786EAC2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6418" y="635931"/>
            <a:ext cx="7670139" cy="4482549"/>
          </a:xfrm>
          <a:prstGeom prst="rect">
            <a:avLst/>
          </a:prstGeom>
        </p:spPr>
      </p:pic>
      <p:graphicFrame>
        <p:nvGraphicFramePr>
          <p:cNvPr id="4" name="Tabella 8">
            <a:extLst>
              <a:ext uri="{FF2B5EF4-FFF2-40B4-BE49-F238E27FC236}">
                <a16:creationId xmlns:a16="http://schemas.microsoft.com/office/drawing/2014/main" id="{A5BF4349-FD87-4AD2-9FD3-F5D5A24951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292494"/>
              </p:ext>
            </p:extLst>
          </p:nvPr>
        </p:nvGraphicFramePr>
        <p:xfrm>
          <a:off x="8586651" y="1008000"/>
          <a:ext cx="351064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961">
                  <a:extLst>
                    <a:ext uri="{9D8B030D-6E8A-4147-A177-3AD203B41FA5}">
                      <a16:colId xmlns:a16="http://schemas.microsoft.com/office/drawing/2014/main" val="2574417282"/>
                    </a:ext>
                  </a:extLst>
                </a:gridCol>
                <a:gridCol w="640117">
                  <a:extLst>
                    <a:ext uri="{9D8B030D-6E8A-4147-A177-3AD203B41FA5}">
                      <a16:colId xmlns:a16="http://schemas.microsoft.com/office/drawing/2014/main" val="2542292778"/>
                    </a:ext>
                  </a:extLst>
                </a:gridCol>
                <a:gridCol w="675284">
                  <a:extLst>
                    <a:ext uri="{9D8B030D-6E8A-4147-A177-3AD203B41FA5}">
                      <a16:colId xmlns:a16="http://schemas.microsoft.com/office/drawing/2014/main" val="1286892627"/>
                    </a:ext>
                  </a:extLst>
                </a:gridCol>
                <a:gridCol w="610284">
                  <a:extLst>
                    <a:ext uri="{9D8B030D-6E8A-4147-A177-3AD203B41FA5}">
                      <a16:colId xmlns:a16="http://schemas.microsoft.com/office/drawing/2014/main" val="324951791"/>
                    </a:ext>
                  </a:extLst>
                </a:gridCol>
              </a:tblGrid>
              <a:tr h="431588">
                <a:tc>
                  <a:txBody>
                    <a:bodyPr/>
                    <a:lstStyle/>
                    <a:p>
                      <a:endParaRPr lang="it-IT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New XBOX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Old </a:t>
                      </a:r>
                    </a:p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XBOX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SLEDI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3111181"/>
                  </a:ext>
                </a:extLst>
              </a:tr>
              <a:tr h="431588"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Filling time 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[ns]</a:t>
                      </a:r>
                    </a:p>
                    <a:p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(0,9 [m])</a:t>
                      </a:r>
                      <a:endParaRPr lang="it-IT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125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125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125</a:t>
                      </a:r>
                    </a:p>
                  </a:txBody>
                  <a:tcPr>
                    <a:solidFill>
                      <a:srgbClr val="E9EB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5642430"/>
                  </a:ext>
                </a:extLst>
              </a:tr>
              <a:tr h="616554"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Imput power @65 MV/m [M</a:t>
                      </a: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W</a:t>
                      </a:r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10,7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10,8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10,9</a:t>
                      </a:r>
                    </a:p>
                  </a:txBody>
                  <a:tcPr>
                    <a:solidFill>
                      <a:srgbClr val="CFD5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6779022"/>
                  </a:ext>
                </a:extLst>
              </a:tr>
              <a:tr h="801521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*Effective shunt Impedance [</a:t>
                      </a:r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M</a:t>
                      </a:r>
                      <a:r>
                        <a:rPr lang="el-GR" sz="1600" b="0" dirty="0">
                          <a:solidFill>
                            <a:schemeClr val="tx1"/>
                          </a:solidFill>
                        </a:rPr>
                        <a:t>Ω</a:t>
                      </a:r>
                      <a:r>
                        <a:rPr lang="it-IT" sz="1600" b="0" dirty="0">
                          <a:solidFill>
                            <a:schemeClr val="tx1"/>
                          </a:solidFill>
                        </a:rPr>
                        <a:t>/m</a:t>
                      </a:r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346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21466"/>
                  </a:ext>
                </a:extLst>
              </a:tr>
              <a:tr h="431588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*Multiplication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2,24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2,22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rgbClr val="FF0000"/>
                          </a:solidFill>
                        </a:rPr>
                        <a:t>2,20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0431578"/>
                  </a:ext>
                </a:extLst>
              </a:tr>
              <a:tr h="616554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*Power Multiplication Factor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5,01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4,93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4,84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086160"/>
                  </a:ext>
                </a:extLst>
              </a:tr>
              <a:tr h="567958"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*Compression Efficiency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tx1"/>
                          </a:solidFill>
                        </a:rPr>
                        <a:t>0,42</a:t>
                      </a:r>
                      <a:endParaRPr lang="it-IT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0,41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600" dirty="0">
                          <a:solidFill>
                            <a:schemeClr val="tx1"/>
                          </a:solidFill>
                        </a:rPr>
                        <a:t>0,40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32658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C68417AC-EA9E-4B07-8EC2-5961D5DE78C8}"/>
              </a:ext>
            </a:extLst>
          </p:cNvPr>
          <p:cNvSpPr txBox="1"/>
          <p:nvPr/>
        </p:nvSpPr>
        <p:spPr>
          <a:xfrm>
            <a:off x="7580841" y="6023117"/>
            <a:ext cx="4531341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/>
              <a:t>*Chao A., </a:t>
            </a:r>
            <a:r>
              <a:rPr lang="en-GB" sz="1200" dirty="0" err="1"/>
              <a:t>Tigner</a:t>
            </a:r>
            <a:r>
              <a:rPr lang="en-GB" sz="1200" dirty="0"/>
              <a:t> M., Handbook of accelerator Physics and Engineering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0598831-7863-4181-BFA9-65CC55138986}"/>
              </a:ext>
            </a:extLst>
          </p:cNvPr>
          <p:cNvSpPr txBox="1"/>
          <p:nvPr/>
        </p:nvSpPr>
        <p:spPr>
          <a:xfrm>
            <a:off x="618897" y="5118480"/>
            <a:ext cx="64919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1-Can we use them for our system?:</a:t>
            </a:r>
          </a:p>
          <a:p>
            <a:r>
              <a:rPr lang="en-US" dirty="0"/>
              <a:t> yes, definitely</a:t>
            </a:r>
          </a:p>
          <a:p>
            <a:r>
              <a:rPr lang="en-US" dirty="0"/>
              <a:t>2-Between these three, which one suits better for our system?: </a:t>
            </a:r>
          </a:p>
          <a:p>
            <a:r>
              <a:rPr lang="en-US" dirty="0"/>
              <a:t>All 3 seem to be working fine 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9D63E2-08E6-43EF-AAC6-31A715DE9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A4717-02E6-4589-B3A7-A3EB7C1E2BBD}" type="datetime1">
              <a:rPr lang="en-GB" smtClean="0"/>
              <a:t>08/06/2022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A553CA8-0167-4A79-89C8-C46E51339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ACE39A-AA67-4E09-93D4-BD4AE44C40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023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C4B42A-132E-44DE-98BB-0E2822139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80" y="-270143"/>
            <a:ext cx="10515600" cy="1325563"/>
          </a:xfrm>
        </p:spPr>
        <p:txBody>
          <a:bodyPr/>
          <a:lstStyle/>
          <a:p>
            <a:r>
              <a:rPr lang="en-US" dirty="0"/>
              <a:t>Some Numbers…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A9380A0-AD48-428F-91C6-1675D03CE3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BA2BD-6ED7-408E-8DEA-31F507DB1888}" type="datetime1">
              <a:rPr lang="en-GB" smtClean="0"/>
              <a:t>08/06/2022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0B1841-5C58-4326-B93F-84BD2A0806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438610-5BA8-47EA-90D1-DA21CD509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18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FE646B-59BF-475C-9AF3-50E725C72332}"/>
              </a:ext>
            </a:extLst>
          </p:cNvPr>
          <p:cNvSpPr txBox="1"/>
          <p:nvPr/>
        </p:nvSpPr>
        <p:spPr>
          <a:xfrm>
            <a:off x="6478843" y="3898725"/>
            <a:ext cx="2499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Output </a:t>
            </a:r>
          </a:p>
          <a:p>
            <a:r>
              <a:rPr lang="en-US" b="1" dirty="0"/>
              <a:t>190 MW peak</a:t>
            </a:r>
          </a:p>
          <a:p>
            <a:r>
              <a:rPr lang="en-US" b="1" dirty="0"/>
              <a:t>SLED Pulse</a:t>
            </a:r>
          </a:p>
          <a:p>
            <a:r>
              <a:rPr lang="en-US" b="1" dirty="0"/>
              <a:t>125 [ns]</a:t>
            </a:r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C23EAD62-52F3-4A3E-B3DF-33D1628FD3EF}"/>
              </a:ext>
            </a:extLst>
          </p:cNvPr>
          <p:cNvSpPr/>
          <p:nvPr/>
        </p:nvSpPr>
        <p:spPr>
          <a:xfrm rot="10800000">
            <a:off x="8470535" y="268514"/>
            <a:ext cx="927464" cy="7097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745C5619-5D80-4FB5-A9A3-A55A8A5990F8}"/>
              </a:ext>
            </a:extLst>
          </p:cNvPr>
          <p:cNvSpPr/>
          <p:nvPr/>
        </p:nvSpPr>
        <p:spPr>
          <a:xfrm>
            <a:off x="8757523" y="1305497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ECFA5E9-AFA1-40B0-9300-CCA183629255}"/>
              </a:ext>
            </a:extLst>
          </p:cNvPr>
          <p:cNvSpPr/>
          <p:nvPr/>
        </p:nvSpPr>
        <p:spPr>
          <a:xfrm>
            <a:off x="8865589" y="1613065"/>
            <a:ext cx="166255" cy="119703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B079336-4391-4E62-ABCF-8DB7C31DCC42}"/>
              </a:ext>
            </a:extLst>
          </p:cNvPr>
          <p:cNvSpPr/>
          <p:nvPr/>
        </p:nvSpPr>
        <p:spPr>
          <a:xfrm>
            <a:off x="8774494" y="2837809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2E72EE-4BE3-4CC4-8C25-D7B89977F938}"/>
              </a:ext>
            </a:extLst>
          </p:cNvPr>
          <p:cNvSpPr/>
          <p:nvPr/>
        </p:nvSpPr>
        <p:spPr>
          <a:xfrm rot="16200000">
            <a:off x="8833730" y="3260369"/>
            <a:ext cx="285405" cy="626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4F0B6D9-8696-49F9-A365-7B3382EF350B}"/>
              </a:ext>
            </a:extLst>
          </p:cNvPr>
          <p:cNvSpPr/>
          <p:nvPr/>
        </p:nvSpPr>
        <p:spPr>
          <a:xfrm flipH="1">
            <a:off x="8926286" y="3732810"/>
            <a:ext cx="74384" cy="4835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F735CC-01F3-41B7-B6E4-94A229639C59}"/>
              </a:ext>
            </a:extLst>
          </p:cNvPr>
          <p:cNvSpPr/>
          <p:nvPr/>
        </p:nvSpPr>
        <p:spPr>
          <a:xfrm flipH="1">
            <a:off x="8915464" y="1072738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875330B-82E1-4489-86F8-ED10ABFE2960}"/>
              </a:ext>
            </a:extLst>
          </p:cNvPr>
          <p:cNvSpPr/>
          <p:nvPr/>
        </p:nvSpPr>
        <p:spPr>
          <a:xfrm flipH="1">
            <a:off x="8926549" y="3170319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2851FA2-58CD-4068-9D57-D9FE61D35CEB}"/>
              </a:ext>
            </a:extLst>
          </p:cNvPr>
          <p:cNvSpPr txBox="1"/>
          <p:nvPr/>
        </p:nvSpPr>
        <p:spPr>
          <a:xfrm>
            <a:off x="9516092" y="200956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KLYSTRON</a:t>
            </a:r>
            <a:endParaRPr lang="en-GB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0F5C088-95EB-428F-9AF2-B5EF9C3E094D}"/>
              </a:ext>
            </a:extLst>
          </p:cNvPr>
          <p:cNvCxnSpPr>
            <a:cxnSpLocks/>
          </p:cNvCxnSpPr>
          <p:nvPr/>
        </p:nvCxnSpPr>
        <p:spPr>
          <a:xfrm>
            <a:off x="4899546" y="1039487"/>
            <a:ext cx="6584551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8007302-9DF1-4619-8744-74CB4AFC2576}"/>
              </a:ext>
            </a:extLst>
          </p:cNvPr>
          <p:cNvCxnSpPr>
            <a:cxnSpLocks/>
          </p:cNvCxnSpPr>
          <p:nvPr/>
        </p:nvCxnSpPr>
        <p:spPr>
          <a:xfrm>
            <a:off x="4892722" y="3394761"/>
            <a:ext cx="6619084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553EE94D-F41E-419C-A7B0-F48378A416AE}"/>
              </a:ext>
            </a:extLst>
          </p:cNvPr>
          <p:cNvSpPr txBox="1"/>
          <p:nvPr/>
        </p:nvSpPr>
        <p:spPr>
          <a:xfrm>
            <a:off x="9109428" y="1250076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99F767-D99A-402E-8CD4-0BD5AEF5273C}"/>
              </a:ext>
            </a:extLst>
          </p:cNvPr>
          <p:cNvSpPr txBox="1"/>
          <p:nvPr/>
        </p:nvSpPr>
        <p:spPr>
          <a:xfrm>
            <a:off x="9095574" y="2799014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685685-1EDB-4ABC-8E21-119A0DADDE23}"/>
              </a:ext>
            </a:extLst>
          </p:cNvPr>
          <p:cNvSpPr txBox="1"/>
          <p:nvPr/>
        </p:nvSpPr>
        <p:spPr>
          <a:xfrm>
            <a:off x="9308936" y="3403071"/>
            <a:ext cx="68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</a:t>
            </a:r>
            <a:endParaRPr lang="en-GB" dirty="0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3F475949-2FB6-4E9C-B544-1AF46016F331}"/>
              </a:ext>
            </a:extLst>
          </p:cNvPr>
          <p:cNvSpPr/>
          <p:nvPr/>
        </p:nvSpPr>
        <p:spPr>
          <a:xfrm>
            <a:off x="8428182" y="4235270"/>
            <a:ext cx="1064030" cy="22444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A9D2AF-32A5-4BC7-8F1C-F58A5CCD12EE}"/>
              </a:ext>
            </a:extLst>
          </p:cNvPr>
          <p:cNvSpPr txBox="1"/>
          <p:nvPr/>
        </p:nvSpPr>
        <p:spPr>
          <a:xfrm>
            <a:off x="9605557" y="4076532"/>
            <a:ext cx="158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SYMMETRIC </a:t>
            </a:r>
          </a:p>
          <a:p>
            <a:r>
              <a:rPr lang="it-IT" dirty="0"/>
              <a:t>Power Divider </a:t>
            </a:r>
            <a:endParaRPr lang="en-GB" dirty="0"/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3E8B04E8-1BAC-4E7D-B359-8E6C4BD2EC55}"/>
              </a:ext>
            </a:extLst>
          </p:cNvPr>
          <p:cNvSpPr/>
          <p:nvPr/>
        </p:nvSpPr>
        <p:spPr>
          <a:xfrm>
            <a:off x="9924075" y="3527765"/>
            <a:ext cx="457200" cy="141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750403AB-4319-4A1F-9961-8E8185251992}"/>
              </a:ext>
            </a:extLst>
          </p:cNvPr>
          <p:cNvSpPr/>
          <p:nvPr/>
        </p:nvSpPr>
        <p:spPr>
          <a:xfrm rot="10800000">
            <a:off x="7405942" y="4020568"/>
            <a:ext cx="1482408" cy="19555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8F7E1E6-D2CC-4774-B70D-E7AB08757AB3}"/>
              </a:ext>
            </a:extLst>
          </p:cNvPr>
          <p:cNvSpPr txBox="1"/>
          <p:nvPr/>
        </p:nvSpPr>
        <p:spPr>
          <a:xfrm>
            <a:off x="10370719" y="3373517"/>
            <a:ext cx="18988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Input </a:t>
            </a:r>
          </a:p>
          <a:p>
            <a:r>
              <a:rPr lang="en-US" b="1" dirty="0"/>
              <a:t>26 MW flat pulse</a:t>
            </a:r>
            <a:endParaRPr lang="en-GB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8B3B27D-D915-4830-8DEC-EC8A50B8DCFC}"/>
              </a:ext>
            </a:extLst>
          </p:cNvPr>
          <p:cNvSpPr txBox="1"/>
          <p:nvPr/>
        </p:nvSpPr>
        <p:spPr>
          <a:xfrm>
            <a:off x="9515961" y="612898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40 MW flat pulse, 1.5 [us]</a:t>
            </a:r>
            <a:endParaRPr lang="en-GB" b="1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13E3124F-7D34-4A4B-9DD3-2A979745AD65}"/>
              </a:ext>
            </a:extLst>
          </p:cNvPr>
          <p:cNvSpPr/>
          <p:nvPr/>
        </p:nvSpPr>
        <p:spPr>
          <a:xfrm rot="10800000">
            <a:off x="5460669" y="290285"/>
            <a:ext cx="927464" cy="7097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FC2C152-C0D2-4C44-B92A-C7CE81E07487}"/>
              </a:ext>
            </a:extLst>
          </p:cNvPr>
          <p:cNvSpPr/>
          <p:nvPr/>
        </p:nvSpPr>
        <p:spPr>
          <a:xfrm>
            <a:off x="5747657" y="1327268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65716FE-CECB-432F-819F-5AD737EE4F5E}"/>
              </a:ext>
            </a:extLst>
          </p:cNvPr>
          <p:cNvSpPr/>
          <p:nvPr/>
        </p:nvSpPr>
        <p:spPr>
          <a:xfrm>
            <a:off x="5855723" y="1634836"/>
            <a:ext cx="166255" cy="119703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48C78A3F-10C9-4286-B077-2F4CB0A9128F}"/>
              </a:ext>
            </a:extLst>
          </p:cNvPr>
          <p:cNvSpPr/>
          <p:nvPr/>
        </p:nvSpPr>
        <p:spPr>
          <a:xfrm>
            <a:off x="5764628" y="2859580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5B0C4B0-4C50-4C67-9FE5-5618D8699660}"/>
              </a:ext>
            </a:extLst>
          </p:cNvPr>
          <p:cNvSpPr/>
          <p:nvPr/>
        </p:nvSpPr>
        <p:spPr>
          <a:xfrm flipH="1">
            <a:off x="5905598" y="1094509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8A28A34-D705-40B5-83E4-A6475DF72F0F}"/>
              </a:ext>
            </a:extLst>
          </p:cNvPr>
          <p:cNvSpPr/>
          <p:nvPr/>
        </p:nvSpPr>
        <p:spPr>
          <a:xfrm flipH="1">
            <a:off x="5910348" y="3167152"/>
            <a:ext cx="69370" cy="25436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7735773-CDC2-4E38-81AF-B9D87B296942}"/>
              </a:ext>
            </a:extLst>
          </p:cNvPr>
          <p:cNvSpPr txBox="1"/>
          <p:nvPr/>
        </p:nvSpPr>
        <p:spPr>
          <a:xfrm>
            <a:off x="6485124" y="130114"/>
            <a:ext cx="183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Small KLYSTRON</a:t>
            </a:r>
            <a:endParaRPr lang="en-GB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7559D4E-24FE-4512-A746-CFD714EC42D4}"/>
              </a:ext>
            </a:extLst>
          </p:cNvPr>
          <p:cNvSpPr txBox="1"/>
          <p:nvPr/>
        </p:nvSpPr>
        <p:spPr>
          <a:xfrm>
            <a:off x="6487426" y="417384"/>
            <a:ext cx="21282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10 MW </a:t>
            </a:r>
            <a:r>
              <a:rPr lang="it-IT" b="1" dirty="0" err="1"/>
              <a:t>flat</a:t>
            </a:r>
            <a:r>
              <a:rPr lang="it-IT" b="1" dirty="0"/>
              <a:t> </a:t>
            </a:r>
            <a:r>
              <a:rPr lang="it-IT" b="1" dirty="0" err="1"/>
              <a:t>pulse</a:t>
            </a:r>
            <a:r>
              <a:rPr lang="it-IT" b="1" dirty="0"/>
              <a:t>,</a:t>
            </a:r>
          </a:p>
          <a:p>
            <a:r>
              <a:rPr lang="it-IT" b="1" dirty="0"/>
              <a:t>1.5 [</a:t>
            </a:r>
            <a:r>
              <a:rPr lang="it-IT" b="1" dirty="0" err="1"/>
              <a:t>us</a:t>
            </a:r>
            <a:r>
              <a:rPr lang="it-IT" b="1" dirty="0"/>
              <a:t>]</a:t>
            </a:r>
            <a:r>
              <a:rPr lang="it-IT" dirty="0"/>
              <a:t> 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8F0DBBD0-B902-4DD2-9620-163895F57B2A}"/>
              </a:ext>
            </a:extLst>
          </p:cNvPr>
          <p:cNvSpPr/>
          <p:nvPr/>
        </p:nvSpPr>
        <p:spPr>
          <a:xfrm flipH="1">
            <a:off x="8936182" y="4480294"/>
            <a:ext cx="71745" cy="1255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41080CF-E429-4792-B6F2-4171E11D1851}"/>
              </a:ext>
            </a:extLst>
          </p:cNvPr>
          <p:cNvSpPr/>
          <p:nvPr/>
        </p:nvSpPr>
        <p:spPr>
          <a:xfrm rot="16200000">
            <a:off x="9011904" y="3776204"/>
            <a:ext cx="55848" cy="309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3CF785B7-4A26-4243-9858-67837E570867}"/>
              </a:ext>
            </a:extLst>
          </p:cNvPr>
          <p:cNvSpPr/>
          <p:nvPr/>
        </p:nvSpPr>
        <p:spPr>
          <a:xfrm>
            <a:off x="6835041" y="5757941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84111E-6705-4871-AFCA-4E8BC854D17E}"/>
              </a:ext>
            </a:extLst>
          </p:cNvPr>
          <p:cNvSpPr/>
          <p:nvPr/>
        </p:nvSpPr>
        <p:spPr>
          <a:xfrm>
            <a:off x="8344527" y="5754774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904B34E-FF74-4933-8CE1-308071B1AE63}"/>
              </a:ext>
            </a:extLst>
          </p:cNvPr>
          <p:cNvSpPr txBox="1"/>
          <p:nvPr/>
        </p:nvSpPr>
        <p:spPr>
          <a:xfrm>
            <a:off x="7148155" y="5730231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F81A098-BECE-478A-AFD1-0EAC389F6507}"/>
              </a:ext>
            </a:extLst>
          </p:cNvPr>
          <p:cNvSpPr txBox="1"/>
          <p:nvPr/>
        </p:nvSpPr>
        <p:spPr>
          <a:xfrm>
            <a:off x="8682446" y="5713210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7A5F922C-6D0B-44E4-9B7D-32BDDCCD4435}"/>
              </a:ext>
            </a:extLst>
          </p:cNvPr>
          <p:cNvSpPr/>
          <p:nvPr/>
        </p:nvSpPr>
        <p:spPr>
          <a:xfrm>
            <a:off x="9861270" y="5754773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FD7C4C9-B1A1-4FC4-85DD-941FD198DB72}"/>
              </a:ext>
            </a:extLst>
          </p:cNvPr>
          <p:cNvSpPr txBox="1"/>
          <p:nvPr/>
        </p:nvSpPr>
        <p:spPr>
          <a:xfrm>
            <a:off x="10293532" y="5713209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8AB0C92-42DC-4915-9D4A-64A8CE70359F}"/>
              </a:ext>
            </a:extLst>
          </p:cNvPr>
          <p:cNvSpPr/>
          <p:nvPr/>
        </p:nvSpPr>
        <p:spPr>
          <a:xfrm flipH="1">
            <a:off x="7490428" y="5302728"/>
            <a:ext cx="58056" cy="4426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ED41C960-2958-4885-A2D4-5575B48FBDDF}"/>
              </a:ext>
            </a:extLst>
          </p:cNvPr>
          <p:cNvSpPr/>
          <p:nvPr/>
        </p:nvSpPr>
        <p:spPr>
          <a:xfrm flipH="1">
            <a:off x="10538425" y="5302729"/>
            <a:ext cx="61687" cy="4354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5AEB0625-44DC-4427-B9F8-A9BEB4B0E3D6}"/>
              </a:ext>
            </a:extLst>
          </p:cNvPr>
          <p:cNvSpPr/>
          <p:nvPr/>
        </p:nvSpPr>
        <p:spPr>
          <a:xfrm>
            <a:off x="5263628" y="5757048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3D2682E-FD43-472C-AEFC-EC7AA805A264}"/>
              </a:ext>
            </a:extLst>
          </p:cNvPr>
          <p:cNvSpPr txBox="1"/>
          <p:nvPr/>
        </p:nvSpPr>
        <p:spPr>
          <a:xfrm>
            <a:off x="5497997" y="5715484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BUNCHER</a:t>
            </a:r>
            <a:endParaRPr lang="en-GB" sz="1400" b="1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2C0FBE8-FDF7-4576-A434-8C8E8F0C32DF}"/>
              </a:ext>
            </a:extLst>
          </p:cNvPr>
          <p:cNvSpPr txBox="1"/>
          <p:nvPr/>
        </p:nvSpPr>
        <p:spPr>
          <a:xfrm>
            <a:off x="5394960" y="6016628"/>
            <a:ext cx="1197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30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21EF84F-ADC4-4BED-9E4B-2D57C6B7B2C3}"/>
              </a:ext>
            </a:extLst>
          </p:cNvPr>
          <p:cNvSpPr txBox="1"/>
          <p:nvPr/>
        </p:nvSpPr>
        <p:spPr>
          <a:xfrm>
            <a:off x="6947990" y="6031468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55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CA7420E-6343-41AB-925A-585ECF974994}"/>
              </a:ext>
            </a:extLst>
          </p:cNvPr>
          <p:cNvSpPr txBox="1"/>
          <p:nvPr/>
        </p:nvSpPr>
        <p:spPr>
          <a:xfrm>
            <a:off x="8521866" y="6017614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55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AFB7E4CD-2B22-4750-AF7F-21A17EE8D1BF}"/>
              </a:ext>
            </a:extLst>
          </p:cNvPr>
          <p:cNvSpPr txBox="1"/>
          <p:nvPr/>
        </p:nvSpPr>
        <p:spPr>
          <a:xfrm>
            <a:off x="10051408" y="6009301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55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9AC345CE-F2C3-4160-ACCB-2A0370FA7958}"/>
              </a:ext>
            </a:extLst>
          </p:cNvPr>
          <p:cNvSpPr/>
          <p:nvPr/>
        </p:nvSpPr>
        <p:spPr>
          <a:xfrm>
            <a:off x="5563402" y="4148879"/>
            <a:ext cx="323188" cy="1439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D947F97-6C35-4748-80D5-368FDBD2C96F}"/>
              </a:ext>
            </a:extLst>
          </p:cNvPr>
          <p:cNvSpPr txBox="1"/>
          <p:nvPr/>
        </p:nvSpPr>
        <p:spPr>
          <a:xfrm>
            <a:off x="4628876" y="3889043"/>
            <a:ext cx="108896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6.6 MW flat pulse </a:t>
            </a:r>
            <a:endParaRPr lang="en-GB" b="1" dirty="0"/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A2311364-AD96-4B8C-82CC-D956FBD017A8}"/>
              </a:ext>
            </a:extLst>
          </p:cNvPr>
          <p:cNvSpPr/>
          <p:nvPr/>
        </p:nvSpPr>
        <p:spPr>
          <a:xfrm>
            <a:off x="9059423" y="4900939"/>
            <a:ext cx="457200" cy="1199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322AAB6-E917-4D7F-A8B3-084E4E29769A}"/>
              </a:ext>
            </a:extLst>
          </p:cNvPr>
          <p:cNvSpPr txBox="1"/>
          <p:nvPr/>
        </p:nvSpPr>
        <p:spPr>
          <a:xfrm>
            <a:off x="9555414" y="4657097"/>
            <a:ext cx="30051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Output: 3X 58 MW peak </a:t>
            </a:r>
          </a:p>
          <a:p>
            <a:r>
              <a:rPr lang="en-US" sz="1600" b="1" dirty="0"/>
              <a:t>SLED pulse</a:t>
            </a:r>
            <a:endParaRPr lang="en-GB" sz="1600" b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02D80D2-6910-4968-B863-229B3A8B7EEA}"/>
              </a:ext>
            </a:extLst>
          </p:cNvPr>
          <p:cNvSpPr txBox="1"/>
          <p:nvPr/>
        </p:nvSpPr>
        <p:spPr>
          <a:xfrm>
            <a:off x="6152148" y="1600818"/>
            <a:ext cx="6323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α</a:t>
            </a:r>
            <a:r>
              <a:rPr lang="en-US" dirty="0"/>
              <a:t>=0,06 [dB/m]</a:t>
            </a:r>
            <a:endParaRPr lang="en-GB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B09DB661-3A17-47FB-918C-FE575F5192DC}"/>
              </a:ext>
            </a:extLst>
          </p:cNvPr>
          <p:cNvSpPr txBox="1"/>
          <p:nvPr/>
        </p:nvSpPr>
        <p:spPr>
          <a:xfrm>
            <a:off x="6138512" y="1976205"/>
            <a:ext cx="7753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30 [m]=-1.8 [dB]</a:t>
            </a:r>
          </a:p>
          <a:p>
            <a:r>
              <a:rPr lang="en-US" b="1" dirty="0"/>
              <a:t>34% power loss</a:t>
            </a:r>
            <a:endParaRPr lang="en-GB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83B1C39-66F3-48F3-B0A7-892583BA3D9B}"/>
                  </a:ext>
                </a:extLst>
              </p:cNvPr>
              <p:cNvSpPr txBox="1"/>
              <p:nvPr/>
            </p:nvSpPr>
            <p:spPr>
              <a:xfrm>
                <a:off x="493589" y="983272"/>
                <a:ext cx="3228641" cy="677045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𝑜𝑢𝑡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=0) 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𝑜𝑢𝑡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sub>
                                  </m:sSub>
                                </m:den>
                              </m:f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583B1C39-66F3-48F3-B0A7-892583BA3D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89" y="983272"/>
                <a:ext cx="3228641" cy="67704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Picture 62">
            <a:extLst>
              <a:ext uri="{FF2B5EF4-FFF2-40B4-BE49-F238E27FC236}">
                <a16:creationId xmlns:a16="http://schemas.microsoft.com/office/drawing/2014/main" id="{48CEBF59-05ED-478C-A67E-ED4C46B9A0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564" y="5580812"/>
            <a:ext cx="2201890" cy="630692"/>
          </a:xfrm>
          <a:prstGeom prst="rect">
            <a:avLst/>
          </a:prstGeom>
        </p:spPr>
      </p:pic>
      <p:sp>
        <p:nvSpPr>
          <p:cNvPr id="64" name="Rectangle 63">
            <a:extLst>
              <a:ext uri="{FF2B5EF4-FFF2-40B4-BE49-F238E27FC236}">
                <a16:creationId xmlns:a16="http://schemas.microsoft.com/office/drawing/2014/main" id="{5209B382-9782-4680-A8A1-A3EB631938C6}"/>
              </a:ext>
            </a:extLst>
          </p:cNvPr>
          <p:cNvSpPr/>
          <p:nvPr/>
        </p:nvSpPr>
        <p:spPr>
          <a:xfrm>
            <a:off x="458805" y="5576694"/>
            <a:ext cx="2229394" cy="635725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0FA45237-AB4D-4C9E-B312-82D2793AA2F4}"/>
              </a:ext>
            </a:extLst>
          </p:cNvPr>
          <p:cNvSpPr txBox="1"/>
          <p:nvPr/>
        </p:nvSpPr>
        <p:spPr>
          <a:xfrm>
            <a:off x="9144001" y="1733968"/>
            <a:ext cx="63237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α</a:t>
            </a:r>
            <a:r>
              <a:rPr lang="en-US" dirty="0"/>
              <a:t>=0,06 [dB/m]</a:t>
            </a:r>
            <a:endParaRPr lang="en-GB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79FC4285-E699-4C19-A505-0B5432C307C7}"/>
              </a:ext>
            </a:extLst>
          </p:cNvPr>
          <p:cNvSpPr txBox="1"/>
          <p:nvPr/>
        </p:nvSpPr>
        <p:spPr>
          <a:xfrm>
            <a:off x="9149615" y="2070853"/>
            <a:ext cx="77531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30 [m]=-1.8 [dB]</a:t>
            </a:r>
          </a:p>
          <a:p>
            <a:r>
              <a:rPr lang="en-US" b="1" dirty="0"/>
              <a:t>34% power loss</a:t>
            </a:r>
            <a:endParaRPr lang="en-GB" b="1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7F985B7-89AF-473C-B739-AE2B7C5DF3FF}"/>
              </a:ext>
            </a:extLst>
          </p:cNvPr>
          <p:cNvSpPr txBox="1"/>
          <p:nvPr/>
        </p:nvSpPr>
        <p:spPr>
          <a:xfrm>
            <a:off x="12666847" y="3291840"/>
            <a:ext cx="1260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7.3</a:t>
            </a:r>
          </a:p>
          <a:p>
            <a:r>
              <a:rPr lang="en-US" dirty="0"/>
              <a:t>4.2</a:t>
            </a:r>
            <a:endParaRPr lang="en-GB" dirty="0"/>
          </a:p>
        </p:txBody>
      </p:sp>
      <p:pic>
        <p:nvPicPr>
          <p:cNvPr id="69" name="Picture 68">
            <a:extLst>
              <a:ext uri="{FF2B5EF4-FFF2-40B4-BE49-F238E27FC236}">
                <a16:creationId xmlns:a16="http://schemas.microsoft.com/office/drawing/2014/main" id="{C68C5274-33C8-4A43-BB60-44DC0F693B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817682"/>
            <a:ext cx="4345402" cy="3569437"/>
          </a:xfrm>
          <a:prstGeom prst="rect">
            <a:avLst/>
          </a:prstGeom>
        </p:spPr>
      </p:pic>
      <p:sp>
        <p:nvSpPr>
          <p:cNvPr id="70" name="CasellaDiTesto 27">
            <a:extLst>
              <a:ext uri="{FF2B5EF4-FFF2-40B4-BE49-F238E27FC236}">
                <a16:creationId xmlns:a16="http://schemas.microsoft.com/office/drawing/2014/main" id="{6326B259-0F2F-4B8D-881F-A0F3DFE2136A}"/>
              </a:ext>
            </a:extLst>
          </p:cNvPr>
          <p:cNvSpPr txBox="1"/>
          <p:nvPr/>
        </p:nvSpPr>
        <p:spPr>
          <a:xfrm>
            <a:off x="7550545" y="3364412"/>
            <a:ext cx="21721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Q=170000</a:t>
            </a:r>
          </a:p>
          <a:p>
            <a:r>
              <a:rPr lang="it-IT" dirty="0"/>
              <a:t>Beta=5.8</a:t>
            </a:r>
          </a:p>
        </p:txBody>
      </p:sp>
    </p:spTree>
    <p:extLst>
      <p:ext uri="{BB962C8B-B14F-4D97-AF65-F5344CB8AC3E}">
        <p14:creationId xmlns:p14="http://schemas.microsoft.com/office/powerpoint/2010/main" val="2890206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5" grpId="0" animBg="1"/>
      <p:bldP spid="26" grpId="0" animBg="1"/>
      <p:bldP spid="27" grpId="0"/>
      <p:bldP spid="28" grpId="0"/>
      <p:bldP spid="36" grpId="0"/>
      <p:bldP spid="54" grpId="0" animBg="1"/>
      <p:bldP spid="55" grpId="0"/>
      <p:bldP spid="56" grpId="0" animBg="1"/>
      <p:bldP spid="5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98B09C-B89F-4A0B-8E21-042E6ACFC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696" y="-19314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Double-Height Waveguide System </a:t>
            </a:r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7B18913-9319-4776-9AF3-A9C84EB77605}"/>
              </a:ext>
            </a:extLst>
          </p:cNvPr>
          <p:cNvGrpSpPr/>
          <p:nvPr/>
        </p:nvGrpSpPr>
        <p:grpSpPr>
          <a:xfrm>
            <a:off x="8184486" y="1346685"/>
            <a:ext cx="3192027" cy="3945075"/>
            <a:chOff x="5363625" y="2242026"/>
            <a:chExt cx="3372412" cy="4168014"/>
          </a:xfrm>
        </p:grpSpPr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A8473331-ACE2-46BD-893C-8C44515F52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3625" y="2242026"/>
              <a:ext cx="3320927" cy="2186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D5CCAB6F-7C53-4C31-9CE5-297FAC0056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110" y="4223431"/>
              <a:ext cx="3320927" cy="21866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04CD5ADB-70D9-4E31-88E6-15AFF281A547}"/>
              </a:ext>
            </a:extLst>
          </p:cNvPr>
          <p:cNvSpPr txBox="1"/>
          <p:nvPr/>
        </p:nvSpPr>
        <p:spPr>
          <a:xfrm>
            <a:off x="3507021" y="2637133"/>
            <a:ext cx="4392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/>
              <a:t>With a double-</a:t>
            </a:r>
            <a:r>
              <a:rPr lang="it-IT" dirty="0" err="1"/>
              <a:t>height</a:t>
            </a:r>
            <a:r>
              <a:rPr lang="it-IT" dirty="0"/>
              <a:t> </a:t>
            </a:r>
            <a:r>
              <a:rPr lang="it-IT" dirty="0" err="1"/>
              <a:t>waveguide</a:t>
            </a:r>
            <a:r>
              <a:rPr lang="it-IT" dirty="0"/>
              <a:t>, the </a:t>
            </a:r>
            <a:r>
              <a:rPr lang="it-IT" dirty="0" err="1"/>
              <a:t>attenuation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reduced</a:t>
            </a:r>
            <a:r>
              <a:rPr lang="it-IT" dirty="0"/>
              <a:t> by </a:t>
            </a:r>
            <a:r>
              <a:rPr lang="it-IT" b="1" dirty="0">
                <a:solidFill>
                  <a:srgbClr val="C00000"/>
                </a:solidFill>
              </a:rPr>
              <a:t>40%</a:t>
            </a:r>
            <a:r>
              <a:rPr lang="it-IT" dirty="0"/>
              <a:t> and </a:t>
            </a:r>
            <a:r>
              <a:rPr lang="it-IT" dirty="0" err="1"/>
              <a:t>electric</a:t>
            </a:r>
            <a:r>
              <a:rPr lang="it-IT" dirty="0"/>
              <a:t> and </a:t>
            </a:r>
            <a:r>
              <a:rPr lang="it-IT" dirty="0" err="1"/>
              <a:t>magnetic</a:t>
            </a:r>
            <a:r>
              <a:rPr lang="it-IT" dirty="0"/>
              <a:t> </a:t>
            </a:r>
            <a:r>
              <a:rPr lang="it-IT" dirty="0" err="1"/>
              <a:t>fields</a:t>
            </a:r>
            <a:r>
              <a:rPr lang="it-IT" dirty="0"/>
              <a:t> are </a:t>
            </a:r>
            <a:r>
              <a:rPr lang="it-IT" dirty="0" err="1"/>
              <a:t>reduced</a:t>
            </a:r>
            <a:r>
              <a:rPr lang="it-IT" dirty="0"/>
              <a:t> by </a:t>
            </a:r>
            <a:r>
              <a:rPr lang="it-IT" b="1" dirty="0">
                <a:solidFill>
                  <a:srgbClr val="C00000"/>
                </a:solidFill>
              </a:rPr>
              <a:t>30%</a:t>
            </a:r>
            <a:r>
              <a:rPr lang="it-IT" dirty="0"/>
              <a:t>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4EDFCD7-8084-425E-A0C0-EF7AA96273F2}"/>
              </a:ext>
            </a:extLst>
          </p:cNvPr>
          <p:cNvSpPr txBox="1"/>
          <p:nvPr/>
        </p:nvSpPr>
        <p:spPr>
          <a:xfrm>
            <a:off x="3294256" y="5068147"/>
            <a:ext cx="4680520" cy="369332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i="1" dirty="0">
                <a:solidFill>
                  <a:srgbClr val="C00000"/>
                </a:solidFill>
              </a:rPr>
              <a:t>Double height waveguide is preferred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5A04C10-4308-4438-A213-8D5997355F47}"/>
              </a:ext>
            </a:extLst>
          </p:cNvPr>
          <p:cNvSpPr txBox="1"/>
          <p:nvPr/>
        </p:nvSpPr>
        <p:spPr>
          <a:xfrm>
            <a:off x="468230" y="1523192"/>
            <a:ext cx="1184940" cy="523220"/>
          </a:xfrm>
          <a:prstGeom prst="rect">
            <a:avLst/>
          </a:prstGeom>
          <a:solidFill>
            <a:srgbClr val="FFFFCC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>
                <a:cs typeface="Times New Roman" panose="02020603050405020304" pitchFamily="18" charset="0"/>
              </a:rPr>
              <a:t>a = 22.86 mm</a:t>
            </a:r>
          </a:p>
          <a:p>
            <a:r>
              <a:rPr lang="en-GB" sz="1400" dirty="0">
                <a:cs typeface="Times New Roman" panose="02020603050405020304" pitchFamily="18" charset="0"/>
              </a:rPr>
              <a:t>b = 20.32 mm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E0589F-B70A-4BCD-A55B-8D117AAADF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407" y="2327419"/>
            <a:ext cx="3219059" cy="2407857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FF0CB42C-FAE9-40C9-9B0C-65D318D034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3A3E6-3851-408C-90E1-BB207A16C045}" type="datetime1">
              <a:rPr lang="en-GB" smtClean="0"/>
              <a:t>08/06/2022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B20D5504-CFF2-4264-A6BC-FBDCBD76F8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AF948E-AB68-4FDF-81D9-C73E8E490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774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D09BA3-143D-43C1-AB41-08814E08B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9705" y="-201596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 new Injector for AWAKE Run 2</a:t>
            </a:r>
            <a:endParaRPr lang="en-GB" dirty="0"/>
          </a:p>
        </p:txBody>
      </p:sp>
      <p:pic>
        <p:nvPicPr>
          <p:cNvPr id="1026" name="Picture 2" descr="AWAKE gears up for its Second Run | EP News">
            <a:extLst>
              <a:ext uri="{FF2B5EF4-FFF2-40B4-BE49-F238E27FC236}">
                <a16:creationId xmlns:a16="http://schemas.microsoft.com/office/drawing/2014/main" id="{B0A39A78-B4D3-4C83-8A8C-C00CC7A072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80" y="2331186"/>
            <a:ext cx="6891688" cy="346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17">
                <a:extLst>
                  <a:ext uri="{FF2B5EF4-FFF2-40B4-BE49-F238E27FC236}">
                    <a16:creationId xmlns:a16="http://schemas.microsoft.com/office/drawing/2014/main" id="{4C37941D-7EE9-4080-834A-E98CCFD3D6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1733925"/>
                  </p:ext>
                </p:extLst>
              </p:nvPr>
            </p:nvGraphicFramePr>
            <p:xfrm>
              <a:off x="4652599" y="2451780"/>
              <a:ext cx="7269231" cy="9199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7962">
                      <a:extLst>
                        <a:ext uri="{9D8B030D-6E8A-4147-A177-3AD203B41FA5}">
                          <a16:colId xmlns:a16="http://schemas.microsoft.com/office/drawing/2014/main" val="270595433"/>
                        </a:ext>
                      </a:extLst>
                    </a:gridCol>
                    <a:gridCol w="956230">
                      <a:extLst>
                        <a:ext uri="{9D8B030D-6E8A-4147-A177-3AD203B41FA5}">
                          <a16:colId xmlns:a16="http://schemas.microsoft.com/office/drawing/2014/main" val="578182441"/>
                        </a:ext>
                      </a:extLst>
                    </a:gridCol>
                    <a:gridCol w="1303181">
                      <a:extLst>
                        <a:ext uri="{9D8B030D-6E8A-4147-A177-3AD203B41FA5}">
                          <a16:colId xmlns:a16="http://schemas.microsoft.com/office/drawing/2014/main" val="74999156"/>
                        </a:ext>
                      </a:extLst>
                    </a:gridCol>
                    <a:gridCol w="1032388">
                      <a:extLst>
                        <a:ext uri="{9D8B030D-6E8A-4147-A177-3AD203B41FA5}">
                          <a16:colId xmlns:a16="http://schemas.microsoft.com/office/drawing/2014/main" val="286404519"/>
                        </a:ext>
                      </a:extLst>
                    </a:gridCol>
                    <a:gridCol w="1489925">
                      <a:extLst>
                        <a:ext uri="{9D8B030D-6E8A-4147-A177-3AD203B41FA5}">
                          <a16:colId xmlns:a16="http://schemas.microsoft.com/office/drawing/2014/main" val="2307847131"/>
                        </a:ext>
                      </a:extLst>
                    </a:gridCol>
                    <a:gridCol w="1329545">
                      <a:extLst>
                        <a:ext uri="{9D8B030D-6E8A-4147-A177-3AD203B41FA5}">
                          <a16:colId xmlns:a16="http://schemas.microsoft.com/office/drawing/2014/main" val="3143696481"/>
                        </a:ext>
                      </a:extLst>
                    </a:gridCol>
                  </a:tblGrid>
                  <a:tr h="289873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𝒌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𝑴𝒆𝑽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m:rPr>
                                    <m:sty m:val="p"/>
                                  </m:rPr>
                                  <a:rPr lang="el-GR" sz="1600" i="1" dirty="0" smtClean="0">
                                    <a:latin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it-IT" sz="1600" b="1" i="1" dirty="0" smtClean="0">
                                    <a:latin typeface="Cambria Math" panose="02040503050406030204" pitchFamily="18" charset="0"/>
                                  </a:rPr>
                                  <m:t>𝑬</m:t>
                                </m:r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it-IT" sz="1600" b="1" i="1" dirty="0" smtClean="0">
                                        <a:latin typeface="Cambria Math" panose="02040503050406030204" pitchFamily="18" charset="0"/>
                                      </a:rPr>
                                      <m:t>%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it-IT" sz="1600" b="1" i="1" dirty="0" smtClean="0">
                                        <a:latin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𝒇𝒔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  <m:d>
                                  <m:dPr>
                                    <m:begChr m:val="["/>
                                    <m:endChr m:val="]"/>
                                    <m:ctrlPr>
                                      <a:rPr lang="en-US" sz="1600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𝝁</m:t>
                                    </m:r>
                                    <m:r>
                                      <a:rPr lang="en-US" sz="1600" dirty="0" smtClean="0">
                                        <a:latin typeface="Cambria Math" panose="02040503050406030204" pitchFamily="18" charset="0"/>
                                      </a:rPr>
                                      <m:t>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6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b="1" i="1" dirty="0" smtClean="0">
                                    <a:latin typeface="Cambria Math" panose="02040503050406030204" pitchFamily="18" charset="0"/>
                                  </a:rPr>
                                  <m:t>𝑩𝒖𝒏𝒄𝒉</m:t>
                                </m:r>
                                <m:r>
                                  <a:rPr lang="it-IT" sz="1600" b="1" i="1" dirty="0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</m:oMath>
                            </m:oMathPara>
                          </a14:m>
                          <a:endParaRPr lang="it-IT" sz="1600" b="1" dirty="0">
                            <a:latin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Charge [</a:t>
                          </a:r>
                          <a:r>
                            <a:rPr lang="en-US" sz="1600" dirty="0" err="1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pC</a:t>
                          </a:r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b="1" i="1" smtClean="0">
                                    <a:latin typeface="Cambria Math" panose="02040503050406030204" pitchFamily="18" charset="0"/>
                                  </a:rPr>
                                  <m:t>𝑬𝒏𝒆𝒓𝒈𝒚</m:t>
                                </m:r>
                              </m:oMath>
                            </m:oMathPara>
                          </a14:m>
                          <a:endParaRPr lang="it-IT" sz="1600" b="1" dirty="0">
                            <a:latin typeface="Times New Roman" panose="02020603050405020304" pitchFamily="18" charset="0"/>
                          </a:endParaRPr>
                        </a:p>
                        <a:p>
                          <a:pPr algn="ctr"/>
                          <a:r>
                            <a:rPr lang="en-US" sz="16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Stability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424085224"/>
                      </a:ext>
                    </a:extLst>
                  </a:tr>
                  <a:tr h="289873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𝟏𝟓𝟎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0.2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𝟐𝟎</m:t>
                                </m:r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𝟑𝟎𝟎</m:t>
                                </m:r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b="1" i="1" u="none" dirty="0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</a:rPr>
                                  <m:t>𝟏𝟎𝟎</m:t>
                                </m:r>
                              </m:oMath>
                            </m:oMathPara>
                          </a14:m>
                          <a:endParaRPr lang="en-US" sz="1600" b="1" u="none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𝟏</m:t>
                                </m:r>
                                <m:r>
                                  <a:rPr lang="it-IT" sz="1600" b="1" i="1" smtClean="0">
                                    <a:solidFill>
                                      <a:srgbClr val="FF0000"/>
                                    </a:solidFill>
                                    <a:effectLst>
                                      <a:outerShdw blurRad="38100" dist="38100" dir="2700000" algn="tl">
                                        <a:srgbClr val="000000">
                                          <a:alpha val="43137"/>
                                        </a:srgbClr>
                                      </a:outerShdw>
                                    </a:effectLst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𝒙</m:t>
                                </m:r>
                                <m:sSup>
                                  <m:sSupPr>
                                    <m:ctrlPr>
                                      <a:rPr lang="en-US" sz="1600" b="1" i="1" smtClean="0">
                                        <a:solidFill>
                                          <a:srgbClr val="FF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it-IT" sz="1600" b="1" i="1" smtClean="0">
                                        <a:solidFill>
                                          <a:srgbClr val="FF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it-IT" sz="1600" b="1" i="1" smtClean="0">
                                        <a:solidFill>
                                          <a:srgbClr val="FF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1600" b="1" i="1" smtClean="0">
                                        <a:solidFill>
                                          <a:srgbClr val="FF0000"/>
                                        </a:solidFill>
                                        <a:effectLst>
                                          <a:outerShdw blurRad="38100" dist="38100" dir="2700000" algn="tl">
                                            <a:srgbClr val="000000">
                                              <a:alpha val="43137"/>
                                            </a:srgbClr>
                                          </a:outerShdw>
                                        </a:effectLst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12567950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17">
                <a:extLst>
                  <a:ext uri="{FF2B5EF4-FFF2-40B4-BE49-F238E27FC236}">
                    <a16:creationId xmlns:a16="http://schemas.microsoft.com/office/drawing/2014/main" id="{4C37941D-7EE9-4080-834A-E98CCFD3D64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1733925"/>
                  </p:ext>
                </p:extLst>
              </p:nvPr>
            </p:nvGraphicFramePr>
            <p:xfrm>
              <a:off x="4652599" y="2451780"/>
              <a:ext cx="7269231" cy="91992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57962">
                      <a:extLst>
                        <a:ext uri="{9D8B030D-6E8A-4147-A177-3AD203B41FA5}">
                          <a16:colId xmlns:a16="http://schemas.microsoft.com/office/drawing/2014/main" val="270595433"/>
                        </a:ext>
                      </a:extLst>
                    </a:gridCol>
                    <a:gridCol w="956230">
                      <a:extLst>
                        <a:ext uri="{9D8B030D-6E8A-4147-A177-3AD203B41FA5}">
                          <a16:colId xmlns:a16="http://schemas.microsoft.com/office/drawing/2014/main" val="578182441"/>
                        </a:ext>
                      </a:extLst>
                    </a:gridCol>
                    <a:gridCol w="1303181">
                      <a:extLst>
                        <a:ext uri="{9D8B030D-6E8A-4147-A177-3AD203B41FA5}">
                          <a16:colId xmlns:a16="http://schemas.microsoft.com/office/drawing/2014/main" val="74999156"/>
                        </a:ext>
                      </a:extLst>
                    </a:gridCol>
                    <a:gridCol w="1032388">
                      <a:extLst>
                        <a:ext uri="{9D8B030D-6E8A-4147-A177-3AD203B41FA5}">
                          <a16:colId xmlns:a16="http://schemas.microsoft.com/office/drawing/2014/main" val="286404519"/>
                        </a:ext>
                      </a:extLst>
                    </a:gridCol>
                    <a:gridCol w="1489925">
                      <a:extLst>
                        <a:ext uri="{9D8B030D-6E8A-4147-A177-3AD203B41FA5}">
                          <a16:colId xmlns:a16="http://schemas.microsoft.com/office/drawing/2014/main" val="2307847131"/>
                        </a:ext>
                      </a:extLst>
                    </a:gridCol>
                    <a:gridCol w="1329545">
                      <a:extLst>
                        <a:ext uri="{9D8B030D-6E8A-4147-A177-3AD203B41FA5}">
                          <a16:colId xmlns:a16="http://schemas.microsoft.com/office/drawing/2014/main" val="314369648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042" r="-530000" b="-739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21656" t="-1042" r="-541401" b="-739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2617" t="-1042" r="-297196" b="-739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32544" t="-1042" r="-276331" b="-739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8367" t="-1042" r="-90612" b="-7395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47706" t="-1042" r="-1835" b="-7395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424085224"/>
                      </a:ext>
                    </a:extLst>
                  </a:tr>
                  <a:tr h="34080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26" t="-173214" r="-530000" b="-26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0.2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62617" t="-173214" r="-297196" b="-26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>
                              <a:solidFill>
                                <a:srgbClr val="FF0000"/>
                              </a:solidFill>
                              <a:effectLst>
                                <a:outerShdw blurRad="38100" dist="38100" dir="2700000" algn="tl">
                                  <a:srgbClr val="000000">
                                    <a:alpha val="43137"/>
                                  </a:srgbClr>
                                </a:outerShdw>
                              </a:effectLst>
                            </a:rPr>
                            <a:t>2</a:t>
                          </a:r>
                          <a:endParaRPr lang="en-US" sz="1600" b="1" dirty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98367" t="-173214" r="-90612" b="-267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47706" t="-173214" r="-1835" b="-267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2567950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41C94F3-5CD9-49CD-B878-8AABA15FA294}"/>
              </a:ext>
            </a:extLst>
          </p:cNvPr>
          <p:cNvSpPr txBox="1"/>
          <p:nvPr/>
        </p:nvSpPr>
        <p:spPr>
          <a:xfrm>
            <a:off x="4579532" y="2022151"/>
            <a:ext cx="4581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/>
              <a:t>Injector</a:t>
            </a:r>
            <a:r>
              <a:rPr lang="it-IT" dirty="0"/>
              <a:t> </a:t>
            </a:r>
            <a:r>
              <a:rPr lang="it-IT" dirty="0" err="1"/>
              <a:t>Parameters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7F2C67-8EE9-4394-A7B4-DAD62FB6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E78C7-F115-4C8E-9316-6EF0DF484075}" type="datetime1">
              <a:rPr lang="en-GB" smtClean="0"/>
              <a:t>08/06/2022</a:t>
            </a:fld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7B7C3C3-D3DD-4BEE-ABD9-34C1BA5E4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B4E657F-A808-40A5-9C59-B82C6F071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2</a:t>
            </a:fld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1CA84B2-62E8-40CC-B7DA-3DEF325AA65F}"/>
              </a:ext>
            </a:extLst>
          </p:cNvPr>
          <p:cNvSpPr/>
          <p:nvPr/>
        </p:nvSpPr>
        <p:spPr>
          <a:xfrm>
            <a:off x="2204185" y="2579571"/>
            <a:ext cx="1703672" cy="1376412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798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E5961-20BC-4445-8D47-F1D8198BF7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74" y="-31651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Double-Height Waveguide System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D1884E-44DC-45A9-862D-816D1B22B9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363B-2FBB-47A2-931D-AF855015EDC1}" type="datetime1">
              <a:rPr lang="en-GB" smtClean="0"/>
              <a:pPr/>
              <a:t>08/06/2022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D0C709-79F9-4FE0-A357-6AEF6D04A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165678-AF90-4D5A-8FEF-0B94F46B5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pPr/>
              <a:t>20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83CBBBD-E25A-4197-AE37-30CF8BC8C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3268" y="3541934"/>
            <a:ext cx="4461467" cy="2617795"/>
          </a:xfrm>
          <a:prstGeom prst="rect">
            <a:avLst/>
          </a:prstGeom>
        </p:spPr>
      </p:pic>
      <p:pic>
        <p:nvPicPr>
          <p:cNvPr id="7" name="Picture 6" descr="A picture containing indoor, equipment, worktable&#10;&#10;Description automatically generated">
            <a:extLst>
              <a:ext uri="{FF2B5EF4-FFF2-40B4-BE49-F238E27FC236}">
                <a16:creationId xmlns:a16="http://schemas.microsoft.com/office/drawing/2014/main" id="{13E2B2BD-E867-4537-93E0-DC2BCBDA9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53" y="1339272"/>
            <a:ext cx="4238785" cy="31706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97FE25F-504C-4E69-A741-0E6DDEF75FAD}"/>
              </a:ext>
            </a:extLst>
          </p:cNvPr>
          <p:cNvSpPr txBox="1"/>
          <p:nvPr/>
        </p:nvSpPr>
        <p:spPr>
          <a:xfrm>
            <a:off x="237035" y="4684221"/>
            <a:ext cx="47432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S-Parameters @11,9942 GHz </a:t>
            </a:r>
          </a:p>
          <a:p>
            <a:r>
              <a:rPr lang="en-US" dirty="0"/>
              <a:t>S11 &lt; -50 dB</a:t>
            </a:r>
          </a:p>
          <a:p>
            <a:r>
              <a:rPr lang="en-US" dirty="0">
                <a:solidFill>
                  <a:srgbClr val="FF0000"/>
                </a:solidFill>
              </a:rPr>
              <a:t>S21≈-0.018 dB</a:t>
            </a:r>
          </a:p>
          <a:p>
            <a:r>
              <a:rPr lang="en-US" dirty="0"/>
              <a:t>S12 ≈ -0.018 dB</a:t>
            </a:r>
          </a:p>
          <a:p>
            <a:r>
              <a:rPr lang="en-US" dirty="0"/>
              <a:t>S22 &lt; -50 dB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6F226E-BD50-4D75-ADC8-1DAC8312E6EB}"/>
              </a:ext>
            </a:extLst>
          </p:cNvPr>
          <p:cNvSpPr txBox="1"/>
          <p:nvPr/>
        </p:nvSpPr>
        <p:spPr>
          <a:xfrm>
            <a:off x="3142211" y="4954385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Calibration:</a:t>
            </a:r>
          </a:p>
          <a:p>
            <a:r>
              <a:rPr lang="en-US" dirty="0"/>
              <a:t>Center Freq=11,9942GHz, </a:t>
            </a:r>
          </a:p>
          <a:p>
            <a:r>
              <a:rPr lang="en-US" dirty="0"/>
              <a:t>SPAN=100MHz</a:t>
            </a:r>
          </a:p>
          <a:p>
            <a:r>
              <a:rPr lang="en-US" dirty="0"/>
              <a:t>#points=16001, IF filter=1KHz</a:t>
            </a:r>
            <a:endParaRPr lang="en-GB" dirty="0"/>
          </a:p>
        </p:txBody>
      </p:sp>
      <p:sp>
        <p:nvSpPr>
          <p:cNvPr id="10" name="Smiley Face 9">
            <a:extLst>
              <a:ext uri="{FF2B5EF4-FFF2-40B4-BE49-F238E27FC236}">
                <a16:creationId xmlns:a16="http://schemas.microsoft.com/office/drawing/2014/main" id="{F716294F-D372-45F7-9DDC-43038F8394C9}"/>
              </a:ext>
            </a:extLst>
          </p:cNvPr>
          <p:cNvSpPr/>
          <p:nvPr/>
        </p:nvSpPr>
        <p:spPr>
          <a:xfrm>
            <a:off x="2136371" y="5361709"/>
            <a:ext cx="515389" cy="49876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52D9182-618F-4847-8825-75CFF33D4A2B}"/>
              </a:ext>
            </a:extLst>
          </p:cNvPr>
          <p:cNvSpPr txBox="1"/>
          <p:nvPr/>
        </p:nvSpPr>
        <p:spPr>
          <a:xfrm>
            <a:off x="145827" y="649546"/>
            <a:ext cx="49831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Transitions (wr90 to DH)</a:t>
            </a:r>
            <a:endParaRPr lang="en-GB" sz="36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A6B530B-6DDD-427F-9709-8898264F5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0484" y="820187"/>
            <a:ext cx="4610752" cy="2678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67954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F3EB0B-3E94-4BAC-844D-BC6EE47E5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698" y="-36783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Double-Height Waveguide System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A9BAE6-ED9C-4BAE-B2BA-ED3655D151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699" y="946946"/>
            <a:ext cx="3306605" cy="2473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EF575E-6E69-453D-8C1A-6F1D70AA0B63}"/>
              </a:ext>
            </a:extLst>
          </p:cNvPr>
          <p:cNvSpPr txBox="1"/>
          <p:nvPr/>
        </p:nvSpPr>
        <p:spPr>
          <a:xfrm>
            <a:off x="3673168" y="973663"/>
            <a:ext cx="20283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 &amp; #2 are 1 meter WG</a:t>
            </a:r>
          </a:p>
          <a:p>
            <a:r>
              <a:rPr lang="en-US" dirty="0"/>
              <a:t>#3 is 0.5 + 0.5 meter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C41CA1B-2824-4981-ACA7-02E4DE8FB275}"/>
              </a:ext>
            </a:extLst>
          </p:cNvPr>
          <p:cNvSpPr txBox="1"/>
          <p:nvPr/>
        </p:nvSpPr>
        <p:spPr>
          <a:xfrm>
            <a:off x="95136" y="512426"/>
            <a:ext cx="5374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1-meter WG 0.06 dB/m losses expected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4CB9836-F2BA-4992-B94C-9F5D271F8F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3283" y="696036"/>
            <a:ext cx="4545977" cy="265828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A545918-C162-46CB-9FF7-92969E28E5A0}"/>
              </a:ext>
            </a:extLst>
          </p:cNvPr>
          <p:cNvSpPr txBox="1"/>
          <p:nvPr/>
        </p:nvSpPr>
        <p:spPr>
          <a:xfrm>
            <a:off x="10686139" y="368490"/>
            <a:ext cx="214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343B67-B00F-419E-AC65-F21F60FD54A2}"/>
              </a:ext>
            </a:extLst>
          </p:cNvPr>
          <p:cNvSpPr txBox="1"/>
          <p:nvPr/>
        </p:nvSpPr>
        <p:spPr>
          <a:xfrm>
            <a:off x="7133214" y="1184870"/>
            <a:ext cx="4743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S-Parameters </a:t>
            </a:r>
          </a:p>
          <a:p>
            <a:r>
              <a:rPr lang="en-US" sz="1400" dirty="0"/>
              <a:t>@11,9942 GHz </a:t>
            </a:r>
          </a:p>
          <a:p>
            <a:r>
              <a:rPr lang="en-US" sz="1400" dirty="0"/>
              <a:t>S11 ≈ -47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S21≈-0.075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S12 ≈ -0.078 dB</a:t>
            </a:r>
          </a:p>
          <a:p>
            <a:r>
              <a:rPr lang="en-US" sz="1400" dirty="0"/>
              <a:t>S22 &lt; -60 dB</a:t>
            </a:r>
            <a:endParaRPr lang="en-GB" sz="1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C6CCA9-6CB6-4BEF-973A-1546378561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375" y="3548418"/>
            <a:ext cx="4649388" cy="26910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4BF26A-D27A-4EB7-8021-2D469D36E59A}"/>
              </a:ext>
            </a:extLst>
          </p:cNvPr>
          <p:cNvSpPr txBox="1"/>
          <p:nvPr/>
        </p:nvSpPr>
        <p:spPr>
          <a:xfrm>
            <a:off x="1318508" y="4480301"/>
            <a:ext cx="4743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S-Parameters </a:t>
            </a:r>
          </a:p>
          <a:p>
            <a:r>
              <a:rPr lang="en-US" sz="1400" dirty="0"/>
              <a:t>@11,9942 GHz </a:t>
            </a:r>
          </a:p>
          <a:p>
            <a:r>
              <a:rPr lang="en-US" sz="1400" dirty="0"/>
              <a:t>S11 ≈ -41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S21≈-0.076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S12 ≈ -0.076 dB</a:t>
            </a:r>
          </a:p>
          <a:p>
            <a:r>
              <a:rPr lang="en-US" sz="1400" dirty="0"/>
              <a:t>S22 ≈ -47 dB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BF9BEA-58AF-462D-9E96-7546545C92B8}"/>
              </a:ext>
            </a:extLst>
          </p:cNvPr>
          <p:cNvSpPr txBox="1"/>
          <p:nvPr/>
        </p:nvSpPr>
        <p:spPr>
          <a:xfrm>
            <a:off x="3829404" y="3199627"/>
            <a:ext cx="214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#2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5C00C6B-31E2-463E-8DA6-B83004AA0B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453" y="3596186"/>
            <a:ext cx="4626591" cy="27063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42C4077-8BFF-4685-A528-4E366501B273}"/>
              </a:ext>
            </a:extLst>
          </p:cNvPr>
          <p:cNvSpPr txBox="1"/>
          <p:nvPr/>
        </p:nvSpPr>
        <p:spPr>
          <a:xfrm>
            <a:off x="6532419" y="3297689"/>
            <a:ext cx="4762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#3 the combination of two half meter WG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8721510-538A-4150-B70B-0E582855A451}"/>
              </a:ext>
            </a:extLst>
          </p:cNvPr>
          <p:cNvSpPr txBox="1"/>
          <p:nvPr/>
        </p:nvSpPr>
        <p:spPr>
          <a:xfrm>
            <a:off x="9762067" y="1320800"/>
            <a:ext cx="1354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0.06 dB/m</a:t>
            </a:r>
          </a:p>
          <a:p>
            <a:r>
              <a:rPr lang="en-US" dirty="0"/>
              <a:t>as expected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FFD144A-2F39-441D-B4AF-394F39E49182}"/>
              </a:ext>
            </a:extLst>
          </p:cNvPr>
          <p:cNvSpPr txBox="1"/>
          <p:nvPr/>
        </p:nvSpPr>
        <p:spPr>
          <a:xfrm>
            <a:off x="2896990" y="4921914"/>
            <a:ext cx="1354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0.06 dB/m</a:t>
            </a:r>
          </a:p>
          <a:p>
            <a:r>
              <a:rPr lang="en-US" dirty="0"/>
              <a:t>as expected</a:t>
            </a:r>
            <a:endParaRPr lang="en-GB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2A1F12A-D9D6-4BA1-B5A5-370CB4BBA0B7}"/>
              </a:ext>
            </a:extLst>
          </p:cNvPr>
          <p:cNvSpPr txBox="1"/>
          <p:nvPr/>
        </p:nvSpPr>
        <p:spPr>
          <a:xfrm>
            <a:off x="8465908" y="4466609"/>
            <a:ext cx="19642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0.07 dB/m</a:t>
            </a:r>
          </a:p>
          <a:p>
            <a:r>
              <a:rPr lang="en-US" dirty="0"/>
              <a:t>A bit higher due to  the flanges probably</a:t>
            </a:r>
            <a:endParaRPr lang="en-GB" dirty="0"/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CD9EB5F2-1859-4ABB-B80D-6A8398CD06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52078-4CEE-4C02-A9F5-E6F91F7F48B6}" type="datetime1">
              <a:rPr lang="en-GB" smtClean="0"/>
              <a:t>08/06/2022</a:t>
            </a:fld>
            <a:endParaRPr lang="en-GB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847299BF-3F8C-470A-B852-B67F356ED5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Design of the new bunching and accelerating system for AWAKE Run 2</a:t>
            </a:r>
            <a:endParaRPr lang="en-GB" dirty="0"/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1FA7791-7159-4799-AE51-0B13E7AB8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76534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86E028-D9B5-4EB2-9AAE-20C3FE1FAB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-307940"/>
            <a:ext cx="10515600" cy="1325563"/>
          </a:xfrm>
        </p:spPr>
        <p:txBody>
          <a:bodyPr/>
          <a:lstStyle/>
          <a:p>
            <a:r>
              <a:rPr lang="en-US" dirty="0"/>
              <a:t>Double-Height Waveguide System </a:t>
            </a:r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EADF06-4BDC-4F93-9988-D08DF9F70C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837" y="1044646"/>
            <a:ext cx="3672287" cy="274687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75DBEAC-2271-493E-B3DE-048FA29FA564}"/>
              </a:ext>
            </a:extLst>
          </p:cNvPr>
          <p:cNvSpPr txBox="1"/>
          <p:nvPr/>
        </p:nvSpPr>
        <p:spPr>
          <a:xfrm>
            <a:off x="219206" y="634388"/>
            <a:ext cx="5183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 meter WG expected 0.12 dB/m losses</a:t>
            </a:r>
            <a:endParaRPr lang="en-GB" sz="2400" dirty="0">
              <a:solidFill>
                <a:srgbClr val="FF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10870E-B77E-4B49-AE8B-2DDC644564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9476" y="846161"/>
            <a:ext cx="4232450" cy="24975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4FF7543-90EF-42BC-8382-BCFE45E21BF0}"/>
              </a:ext>
            </a:extLst>
          </p:cNvPr>
          <p:cNvSpPr txBox="1"/>
          <p:nvPr/>
        </p:nvSpPr>
        <p:spPr>
          <a:xfrm>
            <a:off x="10149160" y="511790"/>
            <a:ext cx="214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 + #2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D3AF86-227C-4DD3-995D-68F99A89F9DE}"/>
              </a:ext>
            </a:extLst>
          </p:cNvPr>
          <p:cNvSpPr txBox="1"/>
          <p:nvPr/>
        </p:nvSpPr>
        <p:spPr>
          <a:xfrm>
            <a:off x="8842084" y="1682343"/>
            <a:ext cx="13546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0.12 dB/m</a:t>
            </a:r>
          </a:p>
          <a:p>
            <a:r>
              <a:rPr lang="en-US" dirty="0"/>
              <a:t>as expected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320ACB-ACA8-4BE2-983A-CA75671D8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225" y="3843346"/>
            <a:ext cx="4201772" cy="24404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2416400-8122-415E-803E-97C2BAEF1C52}"/>
              </a:ext>
            </a:extLst>
          </p:cNvPr>
          <p:cNvSpPr txBox="1"/>
          <p:nvPr/>
        </p:nvSpPr>
        <p:spPr>
          <a:xfrm>
            <a:off x="2018834" y="4737520"/>
            <a:ext cx="47432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S-Parameters </a:t>
            </a:r>
          </a:p>
          <a:p>
            <a:r>
              <a:rPr lang="en-US" sz="1400" dirty="0"/>
              <a:t>@11,9942 GHz </a:t>
            </a:r>
          </a:p>
          <a:p>
            <a:r>
              <a:rPr lang="en-US" sz="1400" dirty="0"/>
              <a:t>S11 ≈ -48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S21≈-0.142 dB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S12 ≈ -0.142 dB</a:t>
            </a:r>
          </a:p>
          <a:p>
            <a:r>
              <a:rPr lang="en-US" sz="1400" dirty="0"/>
              <a:t>S22 ≈ -49 dB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B57D78C-72E4-4476-82F9-8C12F8B56EDF}"/>
              </a:ext>
            </a:extLst>
          </p:cNvPr>
          <p:cNvSpPr txBox="1"/>
          <p:nvPr/>
        </p:nvSpPr>
        <p:spPr>
          <a:xfrm>
            <a:off x="3418257" y="4740352"/>
            <a:ext cx="1354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0.13 dB/m</a:t>
            </a:r>
          </a:p>
          <a:p>
            <a:r>
              <a:rPr lang="en-US" dirty="0"/>
              <a:t>Bit higher again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E17084-D980-4982-9908-5C80CB2861BE}"/>
              </a:ext>
            </a:extLst>
          </p:cNvPr>
          <p:cNvSpPr txBox="1"/>
          <p:nvPr/>
        </p:nvSpPr>
        <p:spPr>
          <a:xfrm>
            <a:off x="4257091" y="3571907"/>
            <a:ext cx="214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#1 + #3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72128E-7FB3-4B3E-A429-6D800BF539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94226" y="3672353"/>
            <a:ext cx="4197943" cy="24210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258C1A-20C1-4274-BF71-504ADE73420F}"/>
              </a:ext>
            </a:extLst>
          </p:cNvPr>
          <p:cNvSpPr txBox="1"/>
          <p:nvPr/>
        </p:nvSpPr>
        <p:spPr>
          <a:xfrm>
            <a:off x="6674415" y="3352042"/>
            <a:ext cx="2145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#2+ #3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5263F2A-23AE-4C18-A178-0226DA1939D9}"/>
              </a:ext>
            </a:extLst>
          </p:cNvPr>
          <p:cNvSpPr txBox="1"/>
          <p:nvPr/>
        </p:nvSpPr>
        <p:spPr>
          <a:xfrm>
            <a:off x="8497353" y="4605870"/>
            <a:ext cx="13546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Losses:</a:t>
            </a:r>
          </a:p>
          <a:p>
            <a:r>
              <a:rPr lang="en-US" b="1" dirty="0"/>
              <a:t>0.11</a:t>
            </a:r>
            <a:r>
              <a:rPr lang="en-US" dirty="0"/>
              <a:t> </a:t>
            </a:r>
            <a:r>
              <a:rPr lang="en-US" b="1" dirty="0"/>
              <a:t>dB/m</a:t>
            </a:r>
          </a:p>
          <a:p>
            <a:r>
              <a:rPr lang="en-US" dirty="0"/>
              <a:t>Lower than expected</a:t>
            </a:r>
            <a:endParaRPr lang="en-GB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C2262D60-9985-4203-AC05-B7E793500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2EF80D-677F-4DA6-AA22-5164B721196F}" type="datetime1">
              <a:rPr lang="en-GB" smtClean="0"/>
              <a:t>08/06/2022</a:t>
            </a:fld>
            <a:endParaRPr lang="en-GB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A8AE2026-C5BC-4279-9E05-622960EF7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3AD83B6-506F-4A24-B259-E318A73859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0607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12EAB1-99F6-4748-968D-4BED234CF6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363B-2FBB-47A2-931D-AF855015EDC1}" type="datetime1">
              <a:rPr lang="en-GB" smtClean="0"/>
              <a:pPr/>
              <a:t>08/06/2022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2228E9-9389-45FC-9E51-F888E2886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D44EDB-FC5F-4242-A58A-8181AD66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pPr/>
              <a:t>23</a:t>
            </a:fld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543220-D9AB-445E-91A3-9F660FEE23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2432" y="0"/>
            <a:ext cx="11119568" cy="6858000"/>
          </a:xfrm>
          <a:prstGeom prst="rect">
            <a:avLst/>
          </a:prstGeom>
        </p:spPr>
      </p:pic>
      <p:sp>
        <p:nvSpPr>
          <p:cNvPr id="7" name="Rettangolo 10">
            <a:extLst>
              <a:ext uri="{FF2B5EF4-FFF2-40B4-BE49-F238E27FC236}">
                <a16:creationId xmlns:a16="http://schemas.microsoft.com/office/drawing/2014/main" id="{57A409A7-9750-4A87-929A-965BD9AEE7D4}"/>
              </a:ext>
            </a:extLst>
          </p:cNvPr>
          <p:cNvSpPr/>
          <p:nvPr/>
        </p:nvSpPr>
        <p:spPr>
          <a:xfrm rot="10800000">
            <a:off x="3463636" y="-1"/>
            <a:ext cx="2787535" cy="6858001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0"/>
                </a:srgbClr>
              </a:gs>
              <a:gs pos="100000">
                <a:srgbClr val="000000"/>
              </a:gs>
            </a:gsLst>
            <a:lin ang="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Rettangolo 11">
            <a:extLst>
              <a:ext uri="{FF2B5EF4-FFF2-40B4-BE49-F238E27FC236}">
                <a16:creationId xmlns:a16="http://schemas.microsoft.com/office/drawing/2014/main" id="{554C014C-1273-4C1B-8242-9591C54D1747}"/>
              </a:ext>
            </a:extLst>
          </p:cNvPr>
          <p:cNvSpPr/>
          <p:nvPr/>
        </p:nvSpPr>
        <p:spPr>
          <a:xfrm>
            <a:off x="0" y="-2"/>
            <a:ext cx="3491345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\</a:t>
            </a:r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5E2DE62B-7D31-4873-9DAE-19CE9A92C9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221" y="6015537"/>
            <a:ext cx="1323767" cy="753812"/>
          </a:xfrm>
          <a:prstGeom prst="rect">
            <a:avLst/>
          </a:prstGeom>
        </p:spPr>
      </p:pic>
      <p:pic>
        <p:nvPicPr>
          <p:cNvPr id="10" name="Picture 18" descr="Collect UI - Daily inspiration collected from daily ui archive and beyond.  Based on Dribbble shots, hand picked, updating daily.">
            <a:extLst>
              <a:ext uri="{FF2B5EF4-FFF2-40B4-BE49-F238E27FC236}">
                <a16:creationId xmlns:a16="http://schemas.microsoft.com/office/drawing/2014/main" id="{F89CF28E-AF84-45AC-93C6-F08C80A972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8" y="2033670"/>
            <a:ext cx="3100137" cy="2325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7892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89705-D984-484F-957F-5C90F4F44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324" y="-20845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First Reference Design</a:t>
            </a:r>
            <a:endParaRPr lang="en-GB" dirty="0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D95F124C-92A9-4BDB-9145-2D7A3A91BD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977" y="1332807"/>
            <a:ext cx="5880645" cy="2123440"/>
          </a:xfrm>
          <a:prstGeom prst="rect">
            <a:avLst/>
          </a:prstGeom>
          <a:solidFill>
            <a:schemeClr val="bg1"/>
          </a:solidFill>
          <a:ln w="22225">
            <a:solidFill>
              <a:srgbClr val="002060"/>
            </a:solidFill>
          </a:ln>
        </p:spPr>
      </p:pic>
      <p:pic>
        <p:nvPicPr>
          <p:cNvPr id="4" name="Picture 17">
            <a:extLst>
              <a:ext uri="{FF2B5EF4-FFF2-40B4-BE49-F238E27FC236}">
                <a16:creationId xmlns:a16="http://schemas.microsoft.com/office/drawing/2014/main" id="{CE635CDD-5A84-42B8-BB32-31FF25772C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988" y="1234351"/>
            <a:ext cx="5625534" cy="2298558"/>
          </a:xfrm>
          <a:prstGeom prst="rect">
            <a:avLst/>
          </a:prstGeom>
          <a:ln w="22225">
            <a:solidFill>
              <a:srgbClr val="00206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D3F4A6-34A4-4BAA-9CD7-68EE366E4884}"/>
              </a:ext>
            </a:extLst>
          </p:cNvPr>
          <p:cNvSpPr txBox="1"/>
          <p:nvPr/>
        </p:nvSpPr>
        <p:spPr>
          <a:xfrm>
            <a:off x="27492" y="5934586"/>
            <a:ext cx="60973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Mohsen </a:t>
            </a:r>
            <a:r>
              <a:rPr lang="en-GB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Dayyani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GB" sz="1800" b="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Kelisani</a:t>
            </a:r>
            <a:endParaRPr lang="en-GB" dirty="0"/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C4385A0-C54F-463E-B7CF-323EB9DC2E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185074"/>
              </p:ext>
            </p:extLst>
          </p:nvPr>
        </p:nvGraphicFramePr>
        <p:xfrm>
          <a:off x="128383" y="4327389"/>
          <a:ext cx="5765340" cy="6552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890">
                  <a:extLst>
                    <a:ext uri="{9D8B030D-6E8A-4147-A177-3AD203B41FA5}">
                      <a16:colId xmlns:a16="http://schemas.microsoft.com/office/drawing/2014/main" val="2201229980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2563259967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801526360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3543359608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4097611223"/>
                    </a:ext>
                  </a:extLst>
                </a:gridCol>
                <a:gridCol w="960890">
                  <a:extLst>
                    <a:ext uri="{9D8B030D-6E8A-4147-A177-3AD203B41FA5}">
                      <a16:colId xmlns:a16="http://schemas.microsoft.com/office/drawing/2014/main" val="3934623609"/>
                    </a:ext>
                  </a:extLst>
                </a:gridCol>
              </a:tblGrid>
              <a:tr h="350494"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𝑬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𝒌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</a:t>
                      </a:r>
                      <a:r>
                        <a:rPr lang="en-GB" sz="1400" b="1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M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𝒆𝑽]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𝒓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[𝒎𝒎]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𝒕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[𝒇𝒔]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𝜺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𝒙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[𝝁𝒎]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𝝈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𝑬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%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𝑰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𝒂𝒗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[</a:t>
                      </a:r>
                      <a:r>
                        <a:rPr lang="en-GB" sz="1400" b="1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A</a:t>
                      </a: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]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5598939"/>
                  </a:ext>
                </a:extLst>
              </a:tr>
              <a:tr h="202918"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𝟏𝟔𝟓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0.14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𝟐𝟎𝟕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0.44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𝟎.𝟎</a:t>
                      </a:r>
                      <a:r>
                        <a:rPr lang="en-GB" sz="1400" b="1" i="0" u="none" strike="noStrike" baseline="0" dirty="0">
                          <a:solidFill>
                            <a:srgbClr val="000000"/>
                          </a:solidFill>
                          <a:latin typeface="Calibri" panose="020F0502020204030204" pitchFamily="34" charset="0"/>
                        </a:rPr>
                        <a:t>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a:t>168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2680790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6837FA03-8EDA-49EA-B52A-6AF7A47752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065" y="3899190"/>
            <a:ext cx="5526318" cy="1745153"/>
          </a:xfrm>
          <a:prstGeom prst="rect">
            <a:avLst/>
          </a:prstGeom>
        </p:spPr>
      </p:pic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33B7DFD9-D593-41E4-9CDB-EAB0616C7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2125D8-113C-42F3-B1CC-5AF8B2D6702D}" type="datetime1">
              <a:rPr lang="en-GB" smtClean="0"/>
              <a:t>08/06/2022</a:t>
            </a:fld>
            <a:endParaRPr lang="en-GB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98A69D4-A5B6-40AB-8AB7-ACAC7A940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B9963568-F7AA-4991-8F93-67E77489A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711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A21DB-9FA5-4DE0-9004-FC640A2F1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884" y="-241704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First Reference Design 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8F3646-BABD-4210-AEA7-6AF0702B84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440" y="1493827"/>
            <a:ext cx="6142782" cy="20012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380FD3E-8761-4B7C-B487-9ED7F614C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00" y="3898624"/>
            <a:ext cx="6055360" cy="22764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FDF75B-CF51-434C-A2F9-70FDED122B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3632" y="960787"/>
            <a:ext cx="3108527" cy="27882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41A1D0C-69E4-4A83-87EB-33A59C6C8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7919" y="4242117"/>
            <a:ext cx="3586481" cy="198918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CE66C2C-BE7F-4960-8A4C-BF2B8A481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212C9-8CB7-4014-883E-EECCCB30EEE4}" type="datetime1">
              <a:rPr lang="en-GB" smtClean="0"/>
              <a:t>08/06/2022</a:t>
            </a:fld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74BD19F-7A8C-4382-A8B9-5DF93BB32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7A77E5B-20E3-45B5-B7B0-83BC1CC41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0972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E327A-0900-485F-B4AB-8D84109EF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949" y="-289393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The two new ideas for the reference design </a:t>
            </a:r>
            <a:endParaRPr lang="en-GB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8B7C09-B2C5-4742-9774-87723E33777C}"/>
              </a:ext>
            </a:extLst>
          </p:cNvPr>
          <p:cNvSpPr/>
          <p:nvPr/>
        </p:nvSpPr>
        <p:spPr>
          <a:xfrm>
            <a:off x="143096" y="2326791"/>
            <a:ext cx="624837" cy="529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GUN</a:t>
            </a: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189D018-C319-4784-8CB7-FF8FD6511C0B}"/>
              </a:ext>
            </a:extLst>
          </p:cNvPr>
          <p:cNvSpPr/>
          <p:nvPr/>
        </p:nvSpPr>
        <p:spPr>
          <a:xfrm>
            <a:off x="1368961" y="2453250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Buncher</a:t>
            </a:r>
            <a:endParaRPr lang="en-GB" sz="1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7E787D-157A-4C37-9812-F099BAA66551}"/>
              </a:ext>
            </a:extLst>
          </p:cNvPr>
          <p:cNvSpPr/>
          <p:nvPr/>
        </p:nvSpPr>
        <p:spPr>
          <a:xfrm>
            <a:off x="2747044" y="2450008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EE79B40-2F0E-4E62-A9D0-23B41D375FA7}"/>
              </a:ext>
            </a:extLst>
          </p:cNvPr>
          <p:cNvSpPr/>
          <p:nvPr/>
        </p:nvSpPr>
        <p:spPr>
          <a:xfrm>
            <a:off x="4125130" y="2446765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3FD7E74-1E2F-48DD-BD4F-8277E76BC214}"/>
              </a:ext>
            </a:extLst>
          </p:cNvPr>
          <p:cNvSpPr/>
          <p:nvPr/>
        </p:nvSpPr>
        <p:spPr>
          <a:xfrm>
            <a:off x="148475" y="4517801"/>
            <a:ext cx="636391" cy="5290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GUN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FBF9BF-1918-49A8-AD30-8F741A5E55FE}"/>
              </a:ext>
            </a:extLst>
          </p:cNvPr>
          <p:cNvSpPr/>
          <p:nvPr/>
        </p:nvSpPr>
        <p:spPr>
          <a:xfrm>
            <a:off x="2072751" y="4616744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Linac</a:t>
            </a:r>
            <a:endParaRPr lang="en-GB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E3B015-6BB9-46CB-A8C2-8D53D8BF0961}"/>
              </a:ext>
            </a:extLst>
          </p:cNvPr>
          <p:cNvSpPr/>
          <p:nvPr/>
        </p:nvSpPr>
        <p:spPr>
          <a:xfrm>
            <a:off x="3509199" y="4623230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F6F88E0-3780-405A-BA0B-5B931A3AB3B8}"/>
              </a:ext>
            </a:extLst>
          </p:cNvPr>
          <p:cNvSpPr/>
          <p:nvPr/>
        </p:nvSpPr>
        <p:spPr>
          <a:xfrm>
            <a:off x="4932501" y="4621247"/>
            <a:ext cx="1232171" cy="2885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Linac</a:t>
            </a:r>
            <a:endParaRPr lang="en-GB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84839AA-1C4F-40DD-894C-00CFECC8A182}"/>
              </a:ext>
            </a:extLst>
          </p:cNvPr>
          <p:cNvSpPr/>
          <p:nvPr/>
        </p:nvSpPr>
        <p:spPr>
          <a:xfrm>
            <a:off x="1328764" y="4617551"/>
            <a:ext cx="582169" cy="2878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Buncher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50D274E-93A2-457E-AE6E-E5C7AFD9C1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82789" y="2030369"/>
            <a:ext cx="252769" cy="228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C27D45E-C5EA-43EB-BDE0-2C7793E949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49489" y="2030369"/>
            <a:ext cx="252769" cy="2286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38E4C9-BFC2-4F32-AF7A-B73D36BA47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44689" y="2957469"/>
            <a:ext cx="252769" cy="2286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742D68D-763E-45B7-BEFE-4062EAE82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11389" y="2957469"/>
            <a:ext cx="252769" cy="228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1097D6-7C62-46B3-9C5D-635A7FC36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2373" y="2976518"/>
            <a:ext cx="810559" cy="1968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15BE1B-0CA9-46C9-A08F-D849E5F1D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0965" y="2976518"/>
            <a:ext cx="844416" cy="2050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3FDDC55-4333-4003-AFBF-BF91882882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7673" y="2982868"/>
            <a:ext cx="810559" cy="19685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6D5E1B1-D56E-47F8-B780-6AD544A3D5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0715" y="2982868"/>
            <a:ext cx="844416" cy="20507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6A69C89-6F5C-4C09-85ED-A1CD291C6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9673" y="2049418"/>
            <a:ext cx="810559" cy="19685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CACBD02-3B34-418A-AAE5-C1A2E75B4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8265" y="2049418"/>
            <a:ext cx="844416" cy="205072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757B9B2E-19FE-4E94-B702-BFEA7A966B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4973" y="2055768"/>
            <a:ext cx="810559" cy="19685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79C56CE-1F63-4364-8160-4C506FFCBD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8015" y="2055768"/>
            <a:ext cx="844416" cy="2050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4D098F7-4B76-47CB-8085-7332240563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5224" y="4193988"/>
            <a:ext cx="252769" cy="22860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4498DC6-6126-4341-9E7E-3137272445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01924" y="4193988"/>
            <a:ext cx="252769" cy="22860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D1154F3-1D06-46A8-A4F8-D1777CD19C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108" y="4213037"/>
            <a:ext cx="810559" cy="19685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E935882-FB29-496B-9417-4A8691867F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700" y="4213037"/>
            <a:ext cx="844416" cy="20507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C472224-9A51-4284-B164-B1BC5EF1F4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408" y="4219387"/>
            <a:ext cx="810559" cy="19685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9FF885F-1787-45D9-9957-F4A0B5B8A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450" y="4219387"/>
            <a:ext cx="844416" cy="20507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23688D8-95D9-4A76-8F44-7F4A4F648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35223" y="5141639"/>
            <a:ext cx="252769" cy="2286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252B210-795C-4D5E-80BF-2D37C47B6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001923" y="5141639"/>
            <a:ext cx="252769" cy="2286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0BCD97C-4724-4467-A5A3-5A8775C775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107" y="5160688"/>
            <a:ext cx="810559" cy="19685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6A2BFF85-E15C-4DAD-94E5-4B2A56E9FC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699" y="5160688"/>
            <a:ext cx="844416" cy="20507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A27F9332-EE2D-4FD3-ACC8-233C9E1F5C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57407" y="5167038"/>
            <a:ext cx="810559" cy="1968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23F81D5-72CF-4A4F-969B-0E0CEAFB8E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0449" y="5167038"/>
            <a:ext cx="844416" cy="205072"/>
          </a:xfrm>
          <a:prstGeom prst="rect">
            <a:avLst/>
          </a:prstGeom>
        </p:spPr>
      </p:pic>
      <p:graphicFrame>
        <p:nvGraphicFramePr>
          <p:cNvPr id="36" name="Table 138">
            <a:extLst>
              <a:ext uri="{FF2B5EF4-FFF2-40B4-BE49-F238E27FC236}">
                <a16:creationId xmlns:a16="http://schemas.microsoft.com/office/drawing/2014/main" id="{9E6236B3-B15A-4619-804D-EAC1C32A84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1486696"/>
              </p:ext>
            </p:extLst>
          </p:nvPr>
        </p:nvGraphicFramePr>
        <p:xfrm>
          <a:off x="6194583" y="1640341"/>
          <a:ext cx="4995333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886">
                  <a:extLst>
                    <a:ext uri="{9D8B030D-6E8A-4147-A177-3AD203B41FA5}">
                      <a16:colId xmlns:a16="http://schemas.microsoft.com/office/drawing/2014/main" val="335067084"/>
                    </a:ext>
                  </a:extLst>
                </a:gridCol>
                <a:gridCol w="1369172">
                  <a:extLst>
                    <a:ext uri="{9D8B030D-6E8A-4147-A177-3AD203B41FA5}">
                      <a16:colId xmlns:a16="http://schemas.microsoft.com/office/drawing/2014/main" val="3947479612"/>
                    </a:ext>
                  </a:extLst>
                </a:gridCol>
                <a:gridCol w="1155075">
                  <a:extLst>
                    <a:ext uri="{9D8B030D-6E8A-4147-A177-3AD203B41FA5}">
                      <a16:colId xmlns:a16="http://schemas.microsoft.com/office/drawing/2014/main" val="410224428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3123930"/>
                    </a:ext>
                  </a:extLst>
                </a:gridCol>
              </a:tblGrid>
              <a:tr h="3379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Avg. Gradient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398871"/>
                  </a:ext>
                </a:extLst>
              </a:tr>
              <a:tr h="337999">
                <a:tc>
                  <a:txBody>
                    <a:bodyPr/>
                    <a:lstStyle/>
                    <a:p>
                      <a:r>
                        <a:rPr lang="en-US" dirty="0"/>
                        <a:t>Buncher</a:t>
                      </a:r>
                    </a:p>
                    <a:p>
                      <a:r>
                        <a:rPr lang="en-US" dirty="0"/>
                        <a:t>(zero crossing)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 GHz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 cm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95657"/>
                  </a:ext>
                </a:extLst>
              </a:tr>
              <a:tr h="337999">
                <a:tc>
                  <a:txBody>
                    <a:bodyPr/>
                    <a:lstStyle/>
                    <a:p>
                      <a:r>
                        <a:rPr lang="en-US" dirty="0"/>
                        <a:t>Acceleration X2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 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80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 cm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295882"/>
                  </a:ext>
                </a:extLst>
              </a:tr>
            </a:tbl>
          </a:graphicData>
        </a:graphic>
      </p:graphicFrame>
      <p:graphicFrame>
        <p:nvGraphicFramePr>
          <p:cNvPr id="37" name="Table 138">
            <a:extLst>
              <a:ext uri="{FF2B5EF4-FFF2-40B4-BE49-F238E27FC236}">
                <a16:creationId xmlns:a16="http://schemas.microsoft.com/office/drawing/2014/main" id="{6D18044C-678E-4E6E-940B-58BB5958B9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640524"/>
              </p:ext>
            </p:extLst>
          </p:nvPr>
        </p:nvGraphicFramePr>
        <p:xfrm>
          <a:off x="7023534" y="3816395"/>
          <a:ext cx="4995333" cy="164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2886">
                  <a:extLst>
                    <a:ext uri="{9D8B030D-6E8A-4147-A177-3AD203B41FA5}">
                      <a16:colId xmlns:a16="http://schemas.microsoft.com/office/drawing/2014/main" val="335067084"/>
                    </a:ext>
                  </a:extLst>
                </a:gridCol>
                <a:gridCol w="1369172">
                  <a:extLst>
                    <a:ext uri="{9D8B030D-6E8A-4147-A177-3AD203B41FA5}">
                      <a16:colId xmlns:a16="http://schemas.microsoft.com/office/drawing/2014/main" val="3947479612"/>
                    </a:ext>
                  </a:extLst>
                </a:gridCol>
                <a:gridCol w="1155075">
                  <a:extLst>
                    <a:ext uri="{9D8B030D-6E8A-4147-A177-3AD203B41FA5}">
                      <a16:colId xmlns:a16="http://schemas.microsoft.com/office/drawing/2014/main" val="4102244285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3123930"/>
                    </a:ext>
                  </a:extLst>
                </a:gridCol>
              </a:tblGrid>
              <a:tr h="337999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Avg. Gradient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Length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5398871"/>
                  </a:ext>
                </a:extLst>
              </a:tr>
              <a:tr h="337999">
                <a:tc>
                  <a:txBody>
                    <a:bodyPr/>
                    <a:lstStyle/>
                    <a:p>
                      <a:r>
                        <a:rPr lang="en-US" dirty="0"/>
                        <a:t>Buncher</a:t>
                      </a:r>
                    </a:p>
                    <a:p>
                      <a:r>
                        <a:rPr lang="en-US" dirty="0"/>
                        <a:t>(zero crossing)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 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cm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595657"/>
                  </a:ext>
                </a:extLst>
              </a:tr>
              <a:tr h="337999">
                <a:tc>
                  <a:txBody>
                    <a:bodyPr/>
                    <a:lstStyle/>
                    <a:p>
                      <a:r>
                        <a:rPr lang="en-US" dirty="0"/>
                        <a:t>Acceleration X3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11.994 GHz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55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90 cm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6295882"/>
                  </a:ext>
                </a:extLst>
              </a:tr>
            </a:tbl>
          </a:graphicData>
        </a:graphic>
      </p:graphicFrame>
      <p:sp>
        <p:nvSpPr>
          <p:cNvPr id="38" name="Arrow: Right 37">
            <a:extLst>
              <a:ext uri="{FF2B5EF4-FFF2-40B4-BE49-F238E27FC236}">
                <a16:creationId xmlns:a16="http://schemas.microsoft.com/office/drawing/2014/main" id="{D9801123-4AF1-4696-A0CE-3E03AD32D9BB}"/>
              </a:ext>
            </a:extLst>
          </p:cNvPr>
          <p:cNvSpPr/>
          <p:nvPr/>
        </p:nvSpPr>
        <p:spPr>
          <a:xfrm>
            <a:off x="6355933" y="4626017"/>
            <a:ext cx="499533" cy="27093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5E39F85E-0FE5-4519-A393-5B1FE11253D1}"/>
              </a:ext>
            </a:extLst>
          </p:cNvPr>
          <p:cNvSpPr/>
          <p:nvPr/>
        </p:nvSpPr>
        <p:spPr>
          <a:xfrm>
            <a:off x="5543133" y="2458550"/>
            <a:ext cx="499533" cy="270934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9BA1492-89D9-4D7A-BCE3-E77DC19E462D}"/>
              </a:ext>
            </a:extLst>
          </p:cNvPr>
          <p:cNvSpPr txBox="1"/>
          <p:nvPr/>
        </p:nvSpPr>
        <p:spPr>
          <a:xfrm>
            <a:off x="0" y="1573502"/>
            <a:ext cx="425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First Idea</a:t>
            </a:r>
            <a:r>
              <a:rPr lang="en-US" b="1" dirty="0"/>
              <a:t>: 3 cavities of the same length</a:t>
            </a:r>
            <a:endParaRPr lang="en-GB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3605FB1-D1DC-414E-8B19-9ED42E8EDC12}"/>
              </a:ext>
            </a:extLst>
          </p:cNvPr>
          <p:cNvSpPr txBox="1"/>
          <p:nvPr/>
        </p:nvSpPr>
        <p:spPr>
          <a:xfrm>
            <a:off x="0" y="3763709"/>
            <a:ext cx="7027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Second Idea</a:t>
            </a:r>
            <a:r>
              <a:rPr lang="en-US" b="1" dirty="0"/>
              <a:t>: a small cavity for bunching and 3 cavities for acc.</a:t>
            </a:r>
            <a:endParaRPr lang="en-GB" b="1" dirty="0"/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05A5CFC7-4F6E-4602-9153-ED712551C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5A3F0-B7C0-460E-A830-75AD19BFFCEF}" type="datetime1">
              <a:rPr lang="en-GB" smtClean="0"/>
              <a:t>08/06/2022</a:t>
            </a:fld>
            <a:endParaRPr lang="en-GB"/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00714A01-CA74-4EED-9AFA-C5D5A90C8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52E98A91-50B1-4AC3-BE52-D89516750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5</a:t>
            </a:fld>
            <a:endParaRPr lang="en-GB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1973484-6747-4AE5-B1DA-4331F5700905}"/>
              </a:ext>
            </a:extLst>
          </p:cNvPr>
          <p:cNvSpPr txBox="1"/>
          <p:nvPr/>
        </p:nvSpPr>
        <p:spPr>
          <a:xfrm>
            <a:off x="4258491" y="827339"/>
            <a:ext cx="3124898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More realistic and cost efficient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600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38" grpId="0" animBg="1"/>
      <p:bldP spid="39" grpId="0" animBg="1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E8E49-8D00-4C1F-8351-236A53A54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303" y="365125"/>
            <a:ext cx="10515600" cy="1325563"/>
          </a:xfrm>
        </p:spPr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9E22D5-E3D8-496A-825B-9485F6A25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B0363B-2FBB-47A2-931D-AF855015EDC1}" type="datetime1">
              <a:rPr lang="en-GB" smtClean="0"/>
              <a:pPr/>
              <a:t>08/06/2022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CCFEC8-FAC4-4B13-B864-D8EBA80605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B03E83-B3B7-4125-8735-B3C046250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497D778-FCF1-473C-9359-4E9745A369DC}"/>
              </a:ext>
            </a:extLst>
          </p:cNvPr>
          <p:cNvSpPr txBox="1"/>
          <p:nvPr/>
        </p:nvSpPr>
        <p:spPr>
          <a:xfrm>
            <a:off x="930303" y="1773141"/>
            <a:ext cx="94302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/>
              <a:t>X-Band Power System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GUN, </a:t>
            </a:r>
            <a:r>
              <a:rPr lang="en-US" sz="2800" dirty="0" err="1"/>
              <a:t>Linac</a:t>
            </a:r>
            <a:r>
              <a:rPr lang="en-US" sz="2800" dirty="0"/>
              <a:t>, Solenoid and simulations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Pulse compressor optimization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 DH Waveguides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25539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E0AC1559-124A-409A-AD41-2C04486DB742}"/>
              </a:ext>
            </a:extLst>
          </p:cNvPr>
          <p:cNvSpPr txBox="1">
            <a:spLocks/>
          </p:cNvSpPr>
          <p:nvPr/>
        </p:nvSpPr>
        <p:spPr>
          <a:xfrm>
            <a:off x="272672" y="1163098"/>
            <a:ext cx="8401409" cy="1172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First Idea</a:t>
            </a:r>
            <a:endParaRPr lang="en-GB" dirty="0"/>
          </a:p>
        </p:txBody>
      </p:sp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3D7593A8-1F1D-44BC-80B7-4B34170372F4}"/>
              </a:ext>
            </a:extLst>
          </p:cNvPr>
          <p:cNvSpPr/>
          <p:nvPr/>
        </p:nvSpPr>
        <p:spPr>
          <a:xfrm rot="10800000">
            <a:off x="6716418" y="86381"/>
            <a:ext cx="927464" cy="7097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7E1ECF7-D79F-4ABE-8188-848CA33AA0C5}"/>
              </a:ext>
            </a:extLst>
          </p:cNvPr>
          <p:cNvSpPr/>
          <p:nvPr/>
        </p:nvSpPr>
        <p:spPr>
          <a:xfrm>
            <a:off x="7003406" y="1123364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C552E6-860E-4F2B-A3C8-4E91E8ACCFFE}"/>
              </a:ext>
            </a:extLst>
          </p:cNvPr>
          <p:cNvSpPr/>
          <p:nvPr/>
        </p:nvSpPr>
        <p:spPr>
          <a:xfrm>
            <a:off x="7111472" y="1430932"/>
            <a:ext cx="166255" cy="119703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89D23F-C10B-4D1E-9ACF-EB5DFE3D9FC2}"/>
              </a:ext>
            </a:extLst>
          </p:cNvPr>
          <p:cNvSpPr/>
          <p:nvPr/>
        </p:nvSpPr>
        <p:spPr>
          <a:xfrm>
            <a:off x="7020377" y="2655676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2C716B7-BCB9-4F05-9443-95F29E202328}"/>
              </a:ext>
            </a:extLst>
          </p:cNvPr>
          <p:cNvSpPr/>
          <p:nvPr/>
        </p:nvSpPr>
        <p:spPr>
          <a:xfrm rot="16200000">
            <a:off x="7079613" y="3078236"/>
            <a:ext cx="285405" cy="626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AADBA85-5FBD-4BAE-B767-71E451CDD631}"/>
              </a:ext>
            </a:extLst>
          </p:cNvPr>
          <p:cNvSpPr/>
          <p:nvPr/>
        </p:nvSpPr>
        <p:spPr>
          <a:xfrm>
            <a:off x="4418149" y="5690337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7E5627D-07C4-48B4-AD56-31730A01B98C}"/>
              </a:ext>
            </a:extLst>
          </p:cNvPr>
          <p:cNvSpPr/>
          <p:nvPr/>
        </p:nvSpPr>
        <p:spPr>
          <a:xfrm>
            <a:off x="6066838" y="5701422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871DE6-1CD2-4001-A9DF-03850B84D005}"/>
              </a:ext>
            </a:extLst>
          </p:cNvPr>
          <p:cNvSpPr/>
          <p:nvPr/>
        </p:nvSpPr>
        <p:spPr>
          <a:xfrm>
            <a:off x="7895639" y="5676484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64F977-CEB7-4A2A-85C7-BC12C4D8C74B}"/>
              </a:ext>
            </a:extLst>
          </p:cNvPr>
          <p:cNvSpPr/>
          <p:nvPr/>
        </p:nvSpPr>
        <p:spPr>
          <a:xfrm rot="16200000">
            <a:off x="5958085" y="3853273"/>
            <a:ext cx="45724" cy="1795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69E92C7-4200-4199-BDBD-AD2C0431D0B6}"/>
              </a:ext>
            </a:extLst>
          </p:cNvPr>
          <p:cNvSpPr/>
          <p:nvPr/>
        </p:nvSpPr>
        <p:spPr>
          <a:xfrm flipH="1">
            <a:off x="5075549" y="4734377"/>
            <a:ext cx="49180" cy="93933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21A962F-3077-4147-8259-12CBC1884713}"/>
              </a:ext>
            </a:extLst>
          </p:cNvPr>
          <p:cNvSpPr/>
          <p:nvPr/>
        </p:nvSpPr>
        <p:spPr>
          <a:xfrm flipH="1">
            <a:off x="7186284" y="3550677"/>
            <a:ext cx="60269" cy="25769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9C9091-E083-4C9A-BCFD-57E6080F7302}"/>
              </a:ext>
            </a:extLst>
          </p:cNvPr>
          <p:cNvSpPr/>
          <p:nvPr/>
        </p:nvSpPr>
        <p:spPr>
          <a:xfrm flipH="1">
            <a:off x="7161347" y="890605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487674D-20B5-477A-B0E2-51A73C3D6997}"/>
              </a:ext>
            </a:extLst>
          </p:cNvPr>
          <p:cNvSpPr/>
          <p:nvPr/>
        </p:nvSpPr>
        <p:spPr>
          <a:xfrm flipH="1">
            <a:off x="7172432" y="2988186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A9763E-5A23-4227-856D-79008C054F7C}"/>
              </a:ext>
            </a:extLst>
          </p:cNvPr>
          <p:cNvSpPr txBox="1"/>
          <p:nvPr/>
        </p:nvSpPr>
        <p:spPr>
          <a:xfrm>
            <a:off x="6379952" y="5673712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B4FBED-526E-4FB7-8BF6-0B201A026DD3}"/>
              </a:ext>
            </a:extLst>
          </p:cNvPr>
          <p:cNvSpPr txBox="1"/>
          <p:nvPr/>
        </p:nvSpPr>
        <p:spPr>
          <a:xfrm>
            <a:off x="8327901" y="5634920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1720666-C980-4792-B2D7-3A12FEBD5998}"/>
              </a:ext>
            </a:extLst>
          </p:cNvPr>
          <p:cNvSpPr txBox="1"/>
          <p:nvPr/>
        </p:nvSpPr>
        <p:spPr>
          <a:xfrm>
            <a:off x="4595486" y="5643231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BUNCHER</a:t>
            </a:r>
            <a:endParaRPr lang="en-GB" sz="1400" b="1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1CF7959-ED0D-410D-9F7D-29CA90D88931}"/>
              </a:ext>
            </a:extLst>
          </p:cNvPr>
          <p:cNvSpPr txBox="1"/>
          <p:nvPr/>
        </p:nvSpPr>
        <p:spPr>
          <a:xfrm>
            <a:off x="7635486" y="248684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X</a:t>
            </a:r>
            <a:r>
              <a:rPr lang="en-US" dirty="0"/>
              <a:t>-</a:t>
            </a:r>
            <a:r>
              <a:rPr lang="it-IT" dirty="0"/>
              <a:t>Band KLYSTRON</a:t>
            </a:r>
            <a:endParaRPr lang="en-GB" dirty="0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895E4ED-A8F1-43AC-895A-8106F6ED4ABB}"/>
              </a:ext>
            </a:extLst>
          </p:cNvPr>
          <p:cNvCxnSpPr>
            <a:cxnSpLocks/>
          </p:cNvCxnSpPr>
          <p:nvPr/>
        </p:nvCxnSpPr>
        <p:spPr>
          <a:xfrm>
            <a:off x="4867035" y="857354"/>
            <a:ext cx="486294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8E0C37F8-8659-43D0-AB86-BEBB5166962C}"/>
              </a:ext>
            </a:extLst>
          </p:cNvPr>
          <p:cNvCxnSpPr>
            <a:cxnSpLocks/>
          </p:cNvCxnSpPr>
          <p:nvPr/>
        </p:nvCxnSpPr>
        <p:spPr>
          <a:xfrm>
            <a:off x="4894744" y="3212628"/>
            <a:ext cx="4862945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7610F92-16DC-42DC-BCFE-E3B7CEA0EE81}"/>
              </a:ext>
            </a:extLst>
          </p:cNvPr>
          <p:cNvSpPr txBox="1"/>
          <p:nvPr/>
        </p:nvSpPr>
        <p:spPr>
          <a:xfrm>
            <a:off x="7355311" y="1067943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A92D39-E14A-4B08-A37B-5FE48BE641B7}"/>
              </a:ext>
            </a:extLst>
          </p:cNvPr>
          <p:cNvSpPr txBox="1"/>
          <p:nvPr/>
        </p:nvSpPr>
        <p:spPr>
          <a:xfrm>
            <a:off x="7341457" y="2616881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C4FF9F-73D5-44B6-B6F0-BAA241DB9A53}"/>
              </a:ext>
            </a:extLst>
          </p:cNvPr>
          <p:cNvSpPr txBox="1"/>
          <p:nvPr/>
        </p:nvSpPr>
        <p:spPr>
          <a:xfrm>
            <a:off x="5290984" y="1563937"/>
            <a:ext cx="28928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DOUBLE</a:t>
            </a:r>
            <a:r>
              <a:rPr lang="en-US" dirty="0"/>
              <a:t>-HEIGHT WAVEGUIDE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D2EC5FF-ABEC-4E51-B72A-0B0152EFA293}"/>
              </a:ext>
            </a:extLst>
          </p:cNvPr>
          <p:cNvSpPr txBox="1"/>
          <p:nvPr/>
        </p:nvSpPr>
        <p:spPr>
          <a:xfrm>
            <a:off x="7581039" y="3236625"/>
            <a:ext cx="68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PC</a:t>
            </a:r>
            <a:endParaRPr lang="en-GB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7DED442B-0AE5-427D-A47C-0C8970D14034}"/>
              </a:ext>
            </a:extLst>
          </p:cNvPr>
          <p:cNvSpPr/>
          <p:nvPr/>
        </p:nvSpPr>
        <p:spPr>
          <a:xfrm>
            <a:off x="6695836" y="3849937"/>
            <a:ext cx="1064030" cy="22444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9625508-6E12-486C-9E36-521AB6BCD0F6}"/>
              </a:ext>
            </a:extLst>
          </p:cNvPr>
          <p:cNvSpPr txBox="1"/>
          <p:nvPr/>
        </p:nvSpPr>
        <p:spPr>
          <a:xfrm>
            <a:off x="7759206" y="3800320"/>
            <a:ext cx="3311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ASYMMETRIC Power Divider  </a:t>
            </a:r>
            <a:endParaRPr lang="en-GB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B8162FD-11B0-4DD3-A4EA-14173B31B1A6}"/>
              </a:ext>
            </a:extLst>
          </p:cNvPr>
          <p:cNvSpPr/>
          <p:nvPr/>
        </p:nvSpPr>
        <p:spPr>
          <a:xfrm flipH="1">
            <a:off x="6817927" y="4092562"/>
            <a:ext cx="65633" cy="6755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A87DF600-C543-4751-80EB-39ACEC01AEB7}"/>
              </a:ext>
            </a:extLst>
          </p:cNvPr>
          <p:cNvSpPr/>
          <p:nvPr/>
        </p:nvSpPr>
        <p:spPr>
          <a:xfrm>
            <a:off x="7114243" y="4828587"/>
            <a:ext cx="1064030" cy="22444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B6A90D2-B62B-4C61-970E-ACE845F9D553}"/>
              </a:ext>
            </a:extLst>
          </p:cNvPr>
          <p:cNvSpPr/>
          <p:nvPr/>
        </p:nvSpPr>
        <p:spPr>
          <a:xfrm flipH="1">
            <a:off x="6693060" y="5349518"/>
            <a:ext cx="45719" cy="32973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5C1BAE1-1635-40FA-A5F3-E89D37447092}"/>
              </a:ext>
            </a:extLst>
          </p:cNvPr>
          <p:cNvSpPr/>
          <p:nvPr/>
        </p:nvSpPr>
        <p:spPr>
          <a:xfrm rot="16200000">
            <a:off x="7637252" y="4394092"/>
            <a:ext cx="45719" cy="192854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7FFE8E4-F00E-451F-912D-E188E30EBA83}"/>
              </a:ext>
            </a:extLst>
          </p:cNvPr>
          <p:cNvSpPr/>
          <p:nvPr/>
        </p:nvSpPr>
        <p:spPr>
          <a:xfrm flipH="1">
            <a:off x="8574510" y="5335661"/>
            <a:ext cx="54722" cy="3214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09D0B159-1479-4CC9-BEC0-9340665FDD94}"/>
              </a:ext>
            </a:extLst>
          </p:cNvPr>
          <p:cNvSpPr/>
          <p:nvPr/>
        </p:nvSpPr>
        <p:spPr>
          <a:xfrm flipH="1">
            <a:off x="7618546" y="5066885"/>
            <a:ext cx="45719" cy="24938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025AD81-5A72-43D6-B1C5-8313E2CD92FB}"/>
              </a:ext>
            </a:extLst>
          </p:cNvPr>
          <p:cNvSpPr/>
          <p:nvPr/>
        </p:nvSpPr>
        <p:spPr>
          <a:xfrm flipH="1">
            <a:off x="7591132" y="4091872"/>
            <a:ext cx="63088" cy="723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228597F-E913-460C-97DE-64ECA16CBBB8}"/>
              </a:ext>
            </a:extLst>
          </p:cNvPr>
          <p:cNvSpPr txBox="1"/>
          <p:nvPr/>
        </p:nvSpPr>
        <p:spPr>
          <a:xfrm>
            <a:off x="8192127" y="4742685"/>
            <a:ext cx="33112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SYMMETRIC Power Divider</a:t>
            </a:r>
            <a:endParaRPr lang="en-GB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26F4A11-C1BE-4933-ACEA-189D388B7B1D}"/>
              </a:ext>
            </a:extLst>
          </p:cNvPr>
          <p:cNvSpPr txBox="1"/>
          <p:nvPr/>
        </p:nvSpPr>
        <p:spPr>
          <a:xfrm>
            <a:off x="7427355" y="1780067"/>
            <a:ext cx="1707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α</a:t>
            </a:r>
            <a:r>
              <a:rPr lang="en-US" dirty="0"/>
              <a:t>=0,06 [dB/m]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587FBF28-3A35-4BC8-B3FF-EC3613F8D750}"/>
              </a:ext>
            </a:extLst>
          </p:cNvPr>
          <p:cNvSpPr txBox="1"/>
          <p:nvPr/>
        </p:nvSpPr>
        <p:spPr>
          <a:xfrm>
            <a:off x="4520128" y="5948622"/>
            <a:ext cx="189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30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0A41A4A-D421-4DB2-9366-716A6B945EE7}"/>
              </a:ext>
            </a:extLst>
          </p:cNvPr>
          <p:cNvSpPr txBox="1"/>
          <p:nvPr/>
        </p:nvSpPr>
        <p:spPr>
          <a:xfrm>
            <a:off x="6203706" y="5951393"/>
            <a:ext cx="189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80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F8C62D1F-4298-4B8E-AF37-77E9F03AB387}"/>
              </a:ext>
            </a:extLst>
          </p:cNvPr>
          <p:cNvSpPr txBox="1"/>
          <p:nvPr/>
        </p:nvSpPr>
        <p:spPr>
          <a:xfrm>
            <a:off x="8004819" y="5951393"/>
            <a:ext cx="1892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80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7646F4AF-141C-44BB-A9F0-F2BA54AAF2F5}"/>
              </a:ext>
            </a:extLst>
          </p:cNvPr>
          <p:cNvSpPr/>
          <p:nvPr/>
        </p:nvSpPr>
        <p:spPr>
          <a:xfrm flipV="1">
            <a:off x="4551156" y="5060918"/>
            <a:ext cx="1064030" cy="286254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9A2D1A23-C77A-4F61-A971-036E516E48F1}"/>
              </a:ext>
            </a:extLst>
          </p:cNvPr>
          <p:cNvSpPr txBox="1"/>
          <p:nvPr/>
        </p:nvSpPr>
        <p:spPr>
          <a:xfrm>
            <a:off x="3175098" y="4995715"/>
            <a:ext cx="1407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Phase shifter</a:t>
            </a:r>
            <a:endParaRPr lang="en-GB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FF6D82C-A709-4782-8CAA-EDCDEEAD91C2}"/>
              </a:ext>
            </a:extLst>
          </p:cNvPr>
          <p:cNvSpPr txBox="1"/>
          <p:nvPr/>
        </p:nvSpPr>
        <p:spPr>
          <a:xfrm>
            <a:off x="80016" y="2616881"/>
            <a:ext cx="33828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Only one klystron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Two power dividers are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 phase shifter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FF0000"/>
                </a:solidFill>
              </a:rPr>
              <a:t>High accelerating voltage is required</a:t>
            </a:r>
          </a:p>
          <a:p>
            <a:endParaRPr lang="en-GB" dirty="0"/>
          </a:p>
        </p:txBody>
      </p: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937B4CE8-BF9B-4189-B005-0736CC141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7CCA6E-EE80-444D-842B-2A9EBFAE218F}" type="datetime1">
              <a:rPr lang="en-GB" smtClean="0"/>
              <a:t>08/06/2022</a:t>
            </a:fld>
            <a:endParaRPr lang="en-GB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C483DC10-6074-4DFE-BE0D-31AE5579C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Design of the new bunching and accelerating system for AWAKE Run 2</a:t>
            </a:r>
            <a:endParaRPr lang="en-GB" dirty="0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6A969BBD-A2E8-4E87-BA84-44499D4C2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081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5289190-2ECD-47FA-B17B-0648304E3920}"/>
              </a:ext>
            </a:extLst>
          </p:cNvPr>
          <p:cNvSpPr txBox="1">
            <a:spLocks/>
          </p:cNvSpPr>
          <p:nvPr/>
        </p:nvSpPr>
        <p:spPr>
          <a:xfrm>
            <a:off x="231324" y="1038641"/>
            <a:ext cx="8401409" cy="11728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Second Idea</a:t>
            </a:r>
            <a:endParaRPr lang="en-GB" dirty="0"/>
          </a:p>
        </p:txBody>
      </p:sp>
      <p:sp>
        <p:nvSpPr>
          <p:cNvPr id="5" name="Isosceles Triangle 4">
            <a:extLst>
              <a:ext uri="{FF2B5EF4-FFF2-40B4-BE49-F238E27FC236}">
                <a16:creationId xmlns:a16="http://schemas.microsoft.com/office/drawing/2014/main" id="{85FC97AE-235B-4792-B95D-B6BAD88AB379}"/>
              </a:ext>
            </a:extLst>
          </p:cNvPr>
          <p:cNvSpPr/>
          <p:nvPr/>
        </p:nvSpPr>
        <p:spPr>
          <a:xfrm rot="10800000">
            <a:off x="8470535" y="268514"/>
            <a:ext cx="927464" cy="7097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47351CB-67F3-4DCB-AFF1-3C1F81441833}"/>
              </a:ext>
            </a:extLst>
          </p:cNvPr>
          <p:cNvSpPr/>
          <p:nvPr/>
        </p:nvSpPr>
        <p:spPr>
          <a:xfrm>
            <a:off x="8757523" y="1305497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5A3F6-C387-4951-A584-3664B2E51607}"/>
              </a:ext>
            </a:extLst>
          </p:cNvPr>
          <p:cNvSpPr/>
          <p:nvPr/>
        </p:nvSpPr>
        <p:spPr>
          <a:xfrm>
            <a:off x="8865589" y="1613065"/>
            <a:ext cx="166255" cy="119703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B027B5F-CBB7-4D30-876E-E9B49B21AB4C}"/>
              </a:ext>
            </a:extLst>
          </p:cNvPr>
          <p:cNvSpPr/>
          <p:nvPr/>
        </p:nvSpPr>
        <p:spPr>
          <a:xfrm>
            <a:off x="8774494" y="2837809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8DE381-963E-4628-B50D-78BFFFA9B64A}"/>
              </a:ext>
            </a:extLst>
          </p:cNvPr>
          <p:cNvSpPr/>
          <p:nvPr/>
        </p:nvSpPr>
        <p:spPr>
          <a:xfrm rot="16200000">
            <a:off x="8833730" y="3260369"/>
            <a:ext cx="285405" cy="626226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742A316-B824-4528-A722-BA8F92EE8406}"/>
              </a:ext>
            </a:extLst>
          </p:cNvPr>
          <p:cNvSpPr/>
          <p:nvPr/>
        </p:nvSpPr>
        <p:spPr>
          <a:xfrm flipH="1">
            <a:off x="8926286" y="3732810"/>
            <a:ext cx="74384" cy="48359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3BA6607-5353-4B20-8B85-4681DA5CE97D}"/>
              </a:ext>
            </a:extLst>
          </p:cNvPr>
          <p:cNvSpPr/>
          <p:nvPr/>
        </p:nvSpPr>
        <p:spPr>
          <a:xfrm flipH="1">
            <a:off x="8915464" y="1072738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96FF7F-C022-4B41-8E65-402B49EC86B9}"/>
              </a:ext>
            </a:extLst>
          </p:cNvPr>
          <p:cNvSpPr/>
          <p:nvPr/>
        </p:nvSpPr>
        <p:spPr>
          <a:xfrm flipH="1">
            <a:off x="8926549" y="3170319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9F7678-F0A7-4A70-9340-7587C6DBFCE8}"/>
              </a:ext>
            </a:extLst>
          </p:cNvPr>
          <p:cNvSpPr txBox="1"/>
          <p:nvPr/>
        </p:nvSpPr>
        <p:spPr>
          <a:xfrm>
            <a:off x="9516092" y="200956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KLYSTRON</a:t>
            </a:r>
            <a:endParaRPr lang="en-GB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133550F-C92C-46C8-9D68-AD8FF79F5265}"/>
              </a:ext>
            </a:extLst>
          </p:cNvPr>
          <p:cNvCxnSpPr>
            <a:cxnSpLocks/>
          </p:cNvCxnSpPr>
          <p:nvPr/>
        </p:nvCxnSpPr>
        <p:spPr>
          <a:xfrm>
            <a:off x="4899546" y="1039487"/>
            <a:ext cx="6584551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8E90980-2370-429E-B959-A811A164B56B}"/>
              </a:ext>
            </a:extLst>
          </p:cNvPr>
          <p:cNvCxnSpPr>
            <a:cxnSpLocks/>
          </p:cNvCxnSpPr>
          <p:nvPr/>
        </p:nvCxnSpPr>
        <p:spPr>
          <a:xfrm>
            <a:off x="4892722" y="3394761"/>
            <a:ext cx="6619084" cy="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58737C1-2F4D-4BC6-88BC-33EDF72C929E}"/>
              </a:ext>
            </a:extLst>
          </p:cNvPr>
          <p:cNvSpPr txBox="1"/>
          <p:nvPr/>
        </p:nvSpPr>
        <p:spPr>
          <a:xfrm>
            <a:off x="9109428" y="1250076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B114C0A-AD2A-4284-A6F1-0D8AFB31AF47}"/>
              </a:ext>
            </a:extLst>
          </p:cNvPr>
          <p:cNvSpPr txBox="1"/>
          <p:nvPr/>
        </p:nvSpPr>
        <p:spPr>
          <a:xfrm>
            <a:off x="9095574" y="2799014"/>
            <a:ext cx="2892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MODE CONVERTER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0908746-4D93-4DAD-BD2F-41765B51A7BA}"/>
              </a:ext>
            </a:extLst>
          </p:cNvPr>
          <p:cNvSpPr txBox="1"/>
          <p:nvPr/>
        </p:nvSpPr>
        <p:spPr>
          <a:xfrm>
            <a:off x="9308936" y="3403071"/>
            <a:ext cx="687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PC</a:t>
            </a:r>
            <a:endParaRPr lang="en-GB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C027F3-8586-4FAC-95C3-9670BC49E00E}"/>
              </a:ext>
            </a:extLst>
          </p:cNvPr>
          <p:cNvSpPr/>
          <p:nvPr/>
        </p:nvSpPr>
        <p:spPr>
          <a:xfrm>
            <a:off x="8428182" y="4235270"/>
            <a:ext cx="1064030" cy="224444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FD34164-02CC-4D09-A42B-7A655D576704}"/>
              </a:ext>
            </a:extLst>
          </p:cNvPr>
          <p:cNvSpPr txBox="1"/>
          <p:nvPr/>
        </p:nvSpPr>
        <p:spPr>
          <a:xfrm>
            <a:off x="9605557" y="4076532"/>
            <a:ext cx="1582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SYMMETRIC </a:t>
            </a:r>
          </a:p>
          <a:p>
            <a:r>
              <a:rPr lang="it-IT" dirty="0"/>
              <a:t>Power Divider </a:t>
            </a:r>
            <a:endParaRPr lang="en-GB" dirty="0"/>
          </a:p>
        </p:txBody>
      </p: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8757A9AE-1C81-4F41-8FDF-F6CC85A09926}"/>
              </a:ext>
            </a:extLst>
          </p:cNvPr>
          <p:cNvSpPr/>
          <p:nvPr/>
        </p:nvSpPr>
        <p:spPr>
          <a:xfrm rot="10800000">
            <a:off x="5460669" y="290285"/>
            <a:ext cx="927464" cy="709749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6596D48E-4B07-4860-9978-3059FCC880F7}"/>
              </a:ext>
            </a:extLst>
          </p:cNvPr>
          <p:cNvSpPr/>
          <p:nvPr/>
        </p:nvSpPr>
        <p:spPr>
          <a:xfrm>
            <a:off x="5747657" y="1327268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EC4DE02-DC28-4BEB-A5D2-9C6BC56A80FA}"/>
              </a:ext>
            </a:extLst>
          </p:cNvPr>
          <p:cNvSpPr/>
          <p:nvPr/>
        </p:nvSpPr>
        <p:spPr>
          <a:xfrm>
            <a:off x="5855723" y="1634836"/>
            <a:ext cx="166255" cy="1197033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FA6D6967-7889-4C0F-986B-FAC6DC57D813}"/>
              </a:ext>
            </a:extLst>
          </p:cNvPr>
          <p:cNvSpPr/>
          <p:nvPr/>
        </p:nvSpPr>
        <p:spPr>
          <a:xfrm>
            <a:off x="5764628" y="2859580"/>
            <a:ext cx="357448" cy="2826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915B664-613A-4C61-9392-CD7AE72EFE04}"/>
              </a:ext>
            </a:extLst>
          </p:cNvPr>
          <p:cNvSpPr/>
          <p:nvPr/>
        </p:nvSpPr>
        <p:spPr>
          <a:xfrm flipH="1">
            <a:off x="5905598" y="1094509"/>
            <a:ext cx="63037" cy="1828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5E6B424-9545-4A19-8C78-5B1EA89BA06D}"/>
              </a:ext>
            </a:extLst>
          </p:cNvPr>
          <p:cNvSpPr/>
          <p:nvPr/>
        </p:nvSpPr>
        <p:spPr>
          <a:xfrm flipH="1">
            <a:off x="5910348" y="3167152"/>
            <a:ext cx="69370" cy="254369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9546E5B-BFF7-4F44-B63B-712840947B2F}"/>
              </a:ext>
            </a:extLst>
          </p:cNvPr>
          <p:cNvSpPr txBox="1"/>
          <p:nvPr/>
        </p:nvSpPr>
        <p:spPr>
          <a:xfrm>
            <a:off x="6485124" y="130114"/>
            <a:ext cx="1834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Small KLYSTRON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829A887-D296-4F8F-8AAE-E0112148A213}"/>
              </a:ext>
            </a:extLst>
          </p:cNvPr>
          <p:cNvSpPr txBox="1"/>
          <p:nvPr/>
        </p:nvSpPr>
        <p:spPr>
          <a:xfrm>
            <a:off x="7328131" y="1905727"/>
            <a:ext cx="1779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DOUBLE</a:t>
            </a:r>
            <a:r>
              <a:rPr lang="en-US" sz="1600" dirty="0"/>
              <a:t>-HEIGHT WAVEGUIDE</a:t>
            </a:r>
            <a:endParaRPr lang="en-GB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FF04BCA5-DA4B-4BC2-9AF4-E56878BC5267}"/>
              </a:ext>
            </a:extLst>
          </p:cNvPr>
          <p:cNvSpPr/>
          <p:nvPr/>
        </p:nvSpPr>
        <p:spPr>
          <a:xfrm flipH="1">
            <a:off x="8936182" y="4480294"/>
            <a:ext cx="71745" cy="12554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5219DC7-9C9B-4DA5-AF49-23B8808BFEBA}"/>
              </a:ext>
            </a:extLst>
          </p:cNvPr>
          <p:cNvSpPr/>
          <p:nvPr/>
        </p:nvSpPr>
        <p:spPr>
          <a:xfrm rot="16200000">
            <a:off x="9011904" y="3776204"/>
            <a:ext cx="55848" cy="309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04BD45D-6EFF-47CB-A23E-90CCB6C7AD40}"/>
              </a:ext>
            </a:extLst>
          </p:cNvPr>
          <p:cNvSpPr/>
          <p:nvPr/>
        </p:nvSpPr>
        <p:spPr>
          <a:xfrm>
            <a:off x="6835041" y="5757941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5A02AAE-9C4F-4730-AE18-E114C3F07EC8}"/>
              </a:ext>
            </a:extLst>
          </p:cNvPr>
          <p:cNvSpPr/>
          <p:nvPr/>
        </p:nvSpPr>
        <p:spPr>
          <a:xfrm>
            <a:off x="8344527" y="5754774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16789D2-AE52-41E1-86A0-2F71AA8797F5}"/>
              </a:ext>
            </a:extLst>
          </p:cNvPr>
          <p:cNvSpPr txBox="1"/>
          <p:nvPr/>
        </p:nvSpPr>
        <p:spPr>
          <a:xfrm>
            <a:off x="7148155" y="5730231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6439218-0819-4A28-8B6A-5F1576EE7C06}"/>
              </a:ext>
            </a:extLst>
          </p:cNvPr>
          <p:cNvSpPr txBox="1"/>
          <p:nvPr/>
        </p:nvSpPr>
        <p:spPr>
          <a:xfrm>
            <a:off x="8682446" y="5713210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BDE82B1-60F8-469B-AEE5-D866DA3E8294}"/>
              </a:ext>
            </a:extLst>
          </p:cNvPr>
          <p:cNvSpPr/>
          <p:nvPr/>
        </p:nvSpPr>
        <p:spPr>
          <a:xfrm>
            <a:off x="9861270" y="5754773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6AC2D6D-ECD3-427C-B4D8-F620913965A8}"/>
              </a:ext>
            </a:extLst>
          </p:cNvPr>
          <p:cNvSpPr txBox="1"/>
          <p:nvPr/>
        </p:nvSpPr>
        <p:spPr>
          <a:xfrm>
            <a:off x="10293532" y="5713209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LINAC</a:t>
            </a:r>
            <a:endParaRPr lang="en-GB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68368B47-DE7A-4797-B16B-7721E918E6E4}"/>
              </a:ext>
            </a:extLst>
          </p:cNvPr>
          <p:cNvSpPr/>
          <p:nvPr/>
        </p:nvSpPr>
        <p:spPr>
          <a:xfrm flipH="1">
            <a:off x="7490428" y="5302728"/>
            <a:ext cx="58056" cy="44268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8F560BF-A87B-4CE9-B0AC-47298931CC17}"/>
              </a:ext>
            </a:extLst>
          </p:cNvPr>
          <p:cNvSpPr/>
          <p:nvPr/>
        </p:nvSpPr>
        <p:spPr>
          <a:xfrm flipH="1">
            <a:off x="10538425" y="5302729"/>
            <a:ext cx="61687" cy="43542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B97E884-678F-44CC-A669-9FA8B5C18253}"/>
              </a:ext>
            </a:extLst>
          </p:cNvPr>
          <p:cNvSpPr/>
          <p:nvPr/>
        </p:nvSpPr>
        <p:spPr>
          <a:xfrm>
            <a:off x="5263628" y="5757048"/>
            <a:ext cx="1371600" cy="23275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4D521AE-62B7-4B55-95C2-8EADA0BE9C48}"/>
              </a:ext>
            </a:extLst>
          </p:cNvPr>
          <p:cNvSpPr txBox="1"/>
          <p:nvPr/>
        </p:nvSpPr>
        <p:spPr>
          <a:xfrm>
            <a:off x="5497997" y="5715484"/>
            <a:ext cx="12385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/>
              <a:t>BUNCHER</a:t>
            </a:r>
            <a:endParaRPr lang="en-GB" sz="1400" b="1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590BCAF-0BA0-43FC-970F-DE543867760E}"/>
              </a:ext>
            </a:extLst>
          </p:cNvPr>
          <p:cNvSpPr txBox="1"/>
          <p:nvPr/>
        </p:nvSpPr>
        <p:spPr>
          <a:xfrm>
            <a:off x="5394960" y="6016628"/>
            <a:ext cx="11970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30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F93F784-1135-45CA-B9C4-4D5E2AFAC221}"/>
              </a:ext>
            </a:extLst>
          </p:cNvPr>
          <p:cNvSpPr txBox="1"/>
          <p:nvPr/>
        </p:nvSpPr>
        <p:spPr>
          <a:xfrm>
            <a:off x="6947990" y="6031468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53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31FFD1-6069-4BC0-ACD0-A11EA55D1393}"/>
              </a:ext>
            </a:extLst>
          </p:cNvPr>
          <p:cNvSpPr txBox="1"/>
          <p:nvPr/>
        </p:nvSpPr>
        <p:spPr>
          <a:xfrm>
            <a:off x="8521866" y="6017614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53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8F31910-021D-44A9-B032-5626DFCFE0DE}"/>
              </a:ext>
            </a:extLst>
          </p:cNvPr>
          <p:cNvSpPr txBox="1"/>
          <p:nvPr/>
        </p:nvSpPr>
        <p:spPr>
          <a:xfrm>
            <a:off x="10051408" y="6009301"/>
            <a:ext cx="1131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53 MV/m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C0766BB-C97F-400A-BE05-63AE45982900}"/>
              </a:ext>
            </a:extLst>
          </p:cNvPr>
          <p:cNvSpPr txBox="1"/>
          <p:nvPr/>
        </p:nvSpPr>
        <p:spPr>
          <a:xfrm>
            <a:off x="292133" y="2393671"/>
            <a:ext cx="325225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Two Klystrons are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Only one symmetric power divider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The shifter is not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00B050"/>
                </a:solidFill>
              </a:rPr>
              <a:t>Accelerating Voltage lower compared to the previous case</a:t>
            </a:r>
            <a:endParaRPr lang="en-US" u="sng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7F47144-95E8-4035-AA68-D672FEF2C9E7}"/>
              </a:ext>
            </a:extLst>
          </p:cNvPr>
          <p:cNvSpPr txBox="1"/>
          <p:nvPr/>
        </p:nvSpPr>
        <p:spPr>
          <a:xfrm>
            <a:off x="1511102" y="5285381"/>
            <a:ext cx="2137850" cy="646331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Seems more suitable for our purposes </a:t>
            </a:r>
            <a:endParaRPr lang="en-GB" dirty="0"/>
          </a:p>
        </p:txBody>
      </p:sp>
      <p:sp>
        <p:nvSpPr>
          <p:cNvPr id="59" name="Date Placeholder 58">
            <a:extLst>
              <a:ext uri="{FF2B5EF4-FFF2-40B4-BE49-F238E27FC236}">
                <a16:creationId xmlns:a16="http://schemas.microsoft.com/office/drawing/2014/main" id="{BF107F7D-13E5-49A9-BDE2-A16DD22BD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F1DF58-64DD-4869-8968-D79228CA2FD2}" type="datetime1">
              <a:rPr lang="en-GB" smtClean="0"/>
              <a:t>08/06/2022</a:t>
            </a:fld>
            <a:endParaRPr lang="en-GB"/>
          </a:p>
        </p:txBody>
      </p:sp>
      <p:sp>
        <p:nvSpPr>
          <p:cNvPr id="60" name="Footer Placeholder 59">
            <a:extLst>
              <a:ext uri="{FF2B5EF4-FFF2-40B4-BE49-F238E27FC236}">
                <a16:creationId xmlns:a16="http://schemas.microsoft.com/office/drawing/2014/main" id="{5E3BAE1B-FB8C-432F-8892-BC3195D9A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61" name="Slide Number Placeholder 60">
            <a:extLst>
              <a:ext uri="{FF2B5EF4-FFF2-40B4-BE49-F238E27FC236}">
                <a16:creationId xmlns:a16="http://schemas.microsoft.com/office/drawing/2014/main" id="{C752069D-0DDB-47B1-BDF5-29466EACBD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846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E8C513-3695-4E18-8EA8-D5FFCBF30F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7743" y="-241868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S-Band GUN</a:t>
            </a:r>
            <a:endParaRPr lang="en-GB" dirty="0"/>
          </a:p>
        </p:txBody>
      </p:sp>
      <p:pic>
        <p:nvPicPr>
          <p:cNvPr id="3" name="Content Placeholder 4" descr="A picture containing text, computer&#10;&#10;Description automatically generated">
            <a:extLst>
              <a:ext uri="{FF2B5EF4-FFF2-40B4-BE49-F238E27FC236}">
                <a16:creationId xmlns:a16="http://schemas.microsoft.com/office/drawing/2014/main" id="{2E16F7EA-74C7-4656-AA92-A0D154DCD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17" y="189989"/>
            <a:ext cx="4116749" cy="30911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1F14883-43B0-48F0-9D12-8FB95DF5998A}"/>
              </a:ext>
            </a:extLst>
          </p:cNvPr>
          <p:cNvSpPr txBox="1"/>
          <p:nvPr/>
        </p:nvSpPr>
        <p:spPr>
          <a:xfrm>
            <a:off x="7890149" y="665848"/>
            <a:ext cx="2897205" cy="375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Low</a:t>
            </a:r>
            <a:r>
              <a:rPr lang="en-US" dirty="0"/>
              <a:t>-Level RF Measurements 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7749A1-FF36-4C78-A3B8-E02D504ADE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870" y="1074362"/>
            <a:ext cx="3597338" cy="22961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EE010F-A535-4D2E-9EB7-080AE3AD16FF}"/>
              </a:ext>
            </a:extLst>
          </p:cNvPr>
          <p:cNvSpPr txBox="1"/>
          <p:nvPr/>
        </p:nvSpPr>
        <p:spPr>
          <a:xfrm>
            <a:off x="10429875" y="1707782"/>
            <a:ext cx="1762125" cy="646331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2.997656 [GHz]</a:t>
            </a:r>
          </a:p>
          <a:p>
            <a:r>
              <a:rPr lang="en-GB" dirty="0"/>
              <a:t>-10.13 [dB]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A58EC36-AC62-4770-819B-B2ADE693B3FE}"/>
              </a:ext>
            </a:extLst>
          </p:cNvPr>
          <p:cNvCxnSpPr>
            <a:cxnSpLocks/>
          </p:cNvCxnSpPr>
          <p:nvPr/>
        </p:nvCxnSpPr>
        <p:spPr>
          <a:xfrm flipH="1">
            <a:off x="9930506" y="2359894"/>
            <a:ext cx="510338" cy="6151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6">
            <a:extLst>
              <a:ext uri="{FF2B5EF4-FFF2-40B4-BE49-F238E27FC236}">
                <a16:creationId xmlns:a16="http://schemas.microsoft.com/office/drawing/2014/main" id="{CA22D112-92B0-4C04-8AAA-B8D9174F47B0}"/>
              </a:ext>
            </a:extLst>
          </p:cNvPr>
          <p:cNvSpPr txBox="1"/>
          <p:nvPr/>
        </p:nvSpPr>
        <p:spPr>
          <a:xfrm>
            <a:off x="8328642" y="2146326"/>
            <a:ext cx="1363162" cy="646331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Beta=1.90</a:t>
            </a:r>
          </a:p>
          <a:p>
            <a:r>
              <a:rPr lang="en-GB" dirty="0"/>
              <a:t>Q</a:t>
            </a:r>
            <a:r>
              <a:rPr lang="en-US" dirty="0"/>
              <a:t>=4834</a:t>
            </a:r>
            <a:endParaRPr lang="en-GB" dirty="0"/>
          </a:p>
        </p:txBody>
      </p:sp>
      <p:pic>
        <p:nvPicPr>
          <p:cNvPr id="9" name="Content Placeholder 4">
            <a:extLst>
              <a:ext uri="{FF2B5EF4-FFF2-40B4-BE49-F238E27FC236}">
                <a16:creationId xmlns:a16="http://schemas.microsoft.com/office/drawing/2014/main" id="{1CA51C68-F510-4559-A4F2-DC0ADD1E4E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5268" y="4035365"/>
            <a:ext cx="3826322" cy="22209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9C41A4-4D66-4B07-968F-DF5603794722}"/>
              </a:ext>
            </a:extLst>
          </p:cNvPr>
          <p:cNvSpPr txBox="1"/>
          <p:nvPr/>
        </p:nvSpPr>
        <p:spPr>
          <a:xfrm>
            <a:off x="10414059" y="4232310"/>
            <a:ext cx="1682391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2.99769 [GHz] “</a:t>
            </a:r>
            <a:r>
              <a:rPr lang="el-GR" dirty="0"/>
              <a:t>π</a:t>
            </a:r>
            <a:r>
              <a:rPr lang="en-GB" dirty="0"/>
              <a:t>-mode”</a:t>
            </a:r>
          </a:p>
          <a:p>
            <a:r>
              <a:rPr lang="en-GB" dirty="0"/>
              <a:t>-58 [dB]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FFF693-C43C-459D-94D3-910860A6F725}"/>
              </a:ext>
            </a:extLst>
          </p:cNvPr>
          <p:cNvCxnSpPr>
            <a:cxnSpLocks/>
          </p:cNvCxnSpPr>
          <p:nvPr/>
        </p:nvCxnSpPr>
        <p:spPr>
          <a:xfrm>
            <a:off x="9738260" y="4177264"/>
            <a:ext cx="635267" cy="2887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0ABE5BA-85BC-4506-9228-016FB54F40BC}"/>
              </a:ext>
            </a:extLst>
          </p:cNvPr>
          <p:cNvSpPr txBox="1"/>
          <p:nvPr/>
        </p:nvSpPr>
        <p:spPr>
          <a:xfrm>
            <a:off x="5634828" y="4299340"/>
            <a:ext cx="1591238" cy="923330"/>
          </a:xfrm>
          <a:prstGeom prst="rect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dirty="0"/>
              <a:t>2.95433 [GHz] “0-mode”</a:t>
            </a:r>
          </a:p>
          <a:p>
            <a:r>
              <a:rPr lang="en-GB" dirty="0"/>
              <a:t>-60 [dB]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F82606-A989-4067-AD41-7C42FAFD8550}"/>
              </a:ext>
            </a:extLst>
          </p:cNvPr>
          <p:cNvCxnSpPr>
            <a:cxnSpLocks/>
          </p:cNvCxnSpPr>
          <p:nvPr/>
        </p:nvCxnSpPr>
        <p:spPr>
          <a:xfrm flipV="1">
            <a:off x="7254942" y="4276027"/>
            <a:ext cx="550318" cy="21887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DC6AA78-9C00-4DD7-9C7E-C2EF94102004}"/>
              </a:ext>
            </a:extLst>
          </p:cNvPr>
          <p:cNvSpPr txBox="1"/>
          <p:nvPr/>
        </p:nvSpPr>
        <p:spPr>
          <a:xfrm>
            <a:off x="8854239" y="3705626"/>
            <a:ext cx="30800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Transmission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73E1E67-C500-44FD-932C-1D240D804146}"/>
              </a:ext>
            </a:extLst>
          </p:cNvPr>
          <p:cNvSpPr txBox="1"/>
          <p:nvPr/>
        </p:nvSpPr>
        <p:spPr>
          <a:xfrm>
            <a:off x="6022206" y="1923648"/>
            <a:ext cx="1597793" cy="1754326"/>
          </a:xfrm>
          <a:prstGeom prst="rect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Measurements has been performed under nitrogen at ambient temp.</a:t>
            </a:r>
            <a:endParaRPr lang="en-GB" dirty="0"/>
          </a:p>
        </p:txBody>
      </p:sp>
      <p:pic>
        <p:nvPicPr>
          <p:cNvPr id="19" name="Picture 18" descr="A picture containing indoor&#10;&#10;Description automatically generated">
            <a:extLst>
              <a:ext uri="{FF2B5EF4-FFF2-40B4-BE49-F238E27FC236}">
                <a16:creationId xmlns:a16="http://schemas.microsoft.com/office/drawing/2014/main" id="{EE619FFA-8780-498E-A0A7-AB7B6BC37F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955" y="3505201"/>
            <a:ext cx="3577671" cy="267609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1BE07AD-F9D9-44F1-A0A2-CBF5583FE614}"/>
              </a:ext>
            </a:extLst>
          </p:cNvPr>
          <p:cNvSpPr txBox="1"/>
          <p:nvPr/>
        </p:nvSpPr>
        <p:spPr>
          <a:xfrm>
            <a:off x="0" y="3691990"/>
            <a:ext cx="41869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Already </a:t>
            </a:r>
          </a:p>
          <a:p>
            <a:r>
              <a:rPr lang="it-IT" dirty="0"/>
              <a:t>installed </a:t>
            </a:r>
          </a:p>
          <a:p>
            <a:r>
              <a:rPr lang="it-IT" dirty="0"/>
              <a:t>at CTF2</a:t>
            </a:r>
            <a:endParaRPr lang="en-GB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574587EB-BA4F-4D31-BEFD-3720D213E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1D5DF-026D-4595-9A6C-9B663E28D6D8}" type="datetime1">
              <a:rPr lang="en-GB" smtClean="0"/>
              <a:t>08/06/2022</a:t>
            </a:fld>
            <a:endParaRPr lang="en-GB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185214BB-C6E8-4F4A-93E3-D97E6BD56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Design of the new bunching and accelerating system for AWAKE Run 2</a:t>
            </a:r>
            <a:endParaRPr lang="en-GB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3B0CAF93-31B6-4747-BCF2-C300A259F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0426-73F4-46B9-AEA1-C06B3C4D5B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910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9658</TotalTime>
  <Words>1732</Words>
  <Application>Microsoft Office PowerPoint</Application>
  <PresentationFormat>Widescreen</PresentationFormat>
  <Paragraphs>410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-apple-system</vt:lpstr>
      <vt:lpstr>Arial</vt:lpstr>
      <vt:lpstr>Calibri</vt:lpstr>
      <vt:lpstr>Calibri Light</vt:lpstr>
      <vt:lpstr>Cambria Math</vt:lpstr>
      <vt:lpstr>Times New Roman</vt:lpstr>
      <vt:lpstr>Office Theme</vt:lpstr>
      <vt:lpstr>Design of the new  bunching and  accelerating  system for  AWAKE Run 2</vt:lpstr>
      <vt:lpstr>The new Injector for AWAKE Run 2</vt:lpstr>
      <vt:lpstr>First Reference Design</vt:lpstr>
      <vt:lpstr>First Reference Design </vt:lpstr>
      <vt:lpstr>The two new ideas for the reference design </vt:lpstr>
      <vt:lpstr>Outline</vt:lpstr>
      <vt:lpstr>PowerPoint Presentation</vt:lpstr>
      <vt:lpstr>PowerPoint Presentation</vt:lpstr>
      <vt:lpstr>S-Band GUN</vt:lpstr>
      <vt:lpstr>LINAC</vt:lpstr>
      <vt:lpstr>X-Band Mechanical Design</vt:lpstr>
      <vt:lpstr>Solenoid</vt:lpstr>
      <vt:lpstr>Astra  Simulations</vt:lpstr>
      <vt:lpstr>X-Band Power System Optimization </vt:lpstr>
      <vt:lpstr>Pulse Compressor: the SLED theory</vt:lpstr>
      <vt:lpstr>Pulse Compression Optimization</vt:lpstr>
      <vt:lpstr>Pulse Compression Optimization</vt:lpstr>
      <vt:lpstr>Some Numbers…</vt:lpstr>
      <vt:lpstr>Double-Height Waveguide System </vt:lpstr>
      <vt:lpstr>Double-Height Waveguide System </vt:lpstr>
      <vt:lpstr>Double-Height Waveguide System </vt:lpstr>
      <vt:lpstr>Double-Height Waveguide System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 Matias Arnesano</dc:creator>
  <cp:lastModifiedBy>Jordan Matias Arnesano</cp:lastModifiedBy>
  <cp:revision>9</cp:revision>
  <dcterms:created xsi:type="dcterms:W3CDTF">2022-06-01T10:01:29Z</dcterms:created>
  <dcterms:modified xsi:type="dcterms:W3CDTF">2022-06-08T12:00:07Z</dcterms:modified>
</cp:coreProperties>
</file>