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Preamble" id="{6652A51F-F452-4AEA-AF1B-D4498DC7B184}">
          <p14:sldIdLst>
            <p14:sldId id="256"/>
            <p14:sldId id="257"/>
          </p14:sldIdLst>
        </p14:section>
        <p14:section name="Introduction" id="{0D2E0D94-46A5-48D4-B945-0FA984AA8A28}">
          <p14:sldIdLst>
            <p14:sldId id="306"/>
            <p14:sldId id="272"/>
          </p14:sldIdLst>
        </p14:section>
        <p14:section name="Analysis Methodology" id="{909902F4-1ADA-414F-950C-B302116A0F2F}">
          <p14:sldIdLst>
            <p14:sldId id="271"/>
            <p14:sldId id="281"/>
            <p14:sldId id="307"/>
          </p14:sldIdLst>
        </p14:section>
        <p14:section name="New: June 2010 Results" id="{539F4D02-0AFC-463A-8EF1-F725E40F03C8}">
          <p14:sldIdLst>
            <p14:sldId id="295"/>
            <p14:sldId id="308"/>
          </p14:sldIdLst>
        </p14:section>
        <p14:section name="Review: November 2009 Results" id="{5D4477C7-680C-4E25-AC2A-AFE47A0D0EE0}">
          <p14:sldIdLst>
            <p14:sldId id="285"/>
            <p14:sldId id="297"/>
            <p14:sldId id="312"/>
            <p14:sldId id="300"/>
            <p14:sldId id="311"/>
            <p14:sldId id="299"/>
            <p14:sldId id="304"/>
            <p14:sldId id="303"/>
            <p14:sldId id="313"/>
            <p14:sldId id="309"/>
            <p14:sldId id="314"/>
            <p14:sldId id="310"/>
          </p14:sldIdLst>
        </p14:section>
        <p14:section name="Conclusion" id="{B8CFDBA4-5F32-405B-83C6-E2AD99BA6EC7}">
          <p14:sldIdLst>
            <p14:sldId id="296"/>
            <p14:sldId id="301"/>
            <p14:sldId id="269"/>
          </p14:sldIdLst>
        </p14:section>
        <p14:section name="Spares" id="{F1DE5A99-D059-49DA-ACBD-F06EE3CF6EB6}">
          <p14:sldIdLst>
            <p14:sldId id="294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7" autoAdjust="0"/>
    <p:restoredTop sz="91041" autoAdjust="0"/>
  </p:normalViewPr>
  <p:slideViewPr>
    <p:cSldViewPr>
      <p:cViewPr>
        <p:scale>
          <a:sx n="100" d="100"/>
          <a:sy n="100" d="100"/>
        </p:scale>
        <p:origin x="-3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F65DE-DC7D-4B8F-8905-C27DD112CB26}" type="datetimeFigureOut">
              <a:rPr lang="en-US" smtClean="0"/>
              <a:pPr/>
              <a:t>2/14/2011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185BB-3545-42E3-9421-B75134B5EEF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14044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DAD027-A15A-457C-9930-F911366300AC}" type="datetimeFigureOut">
              <a:rPr lang="en-US" smtClean="0"/>
              <a:pPr/>
              <a:t>2/14/2011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C10BB-051F-4681-B7ED-A27BA19268A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425294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GB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Ring is of 26m radius, 163m circumference</a:t>
            </a:r>
          </a:p>
          <a:p>
            <a:pPr fontAlgn="base"/>
            <a:r>
              <a:rPr lang="en-GB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 super periods, SP0 - SP9, each 16.3m in length </a:t>
            </a:r>
          </a:p>
          <a:p>
            <a:pPr fontAlgn="base"/>
            <a:r>
              <a:rPr lang="en-GB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dipole per SP, dipole defines the start of the SP (hence D0 is at the start of SP0, not the end)</a:t>
            </a:r>
          </a:p>
          <a:p>
            <a:pPr fontAlgn="base"/>
            <a:r>
              <a:rPr lang="en-GB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Orbit longitudinal coordinate system sets 0m at a point known as Datum D, which sits on the exit face of D0.</a:t>
            </a:r>
          </a:p>
          <a:p>
            <a:pPr fontAlgn="base"/>
            <a:r>
              <a:rPr lang="en-GB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MICE target is just after the start of SP7</a:t>
            </a:r>
          </a:p>
          <a:p>
            <a:pPr fontAlgn="base"/>
            <a:r>
              <a:rPr lang="en-GB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Injection from the </a:t>
            </a:r>
            <a:r>
              <a:rPr lang="en-GB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linac</a:t>
            </a:r>
            <a:r>
              <a:rPr lang="en-GB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iis</a:t>
            </a:r>
            <a:r>
              <a:rPr lang="en-GB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into SP0</a:t>
            </a:r>
          </a:p>
          <a:p>
            <a:pPr fontAlgn="base"/>
            <a:r>
              <a:rPr lang="en-GB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Collimators are in SP1</a:t>
            </a:r>
          </a:p>
          <a:p>
            <a:pPr fontAlgn="base"/>
            <a:r>
              <a:rPr lang="en-GB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Extraction occurs in SP1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C10BB-051F-4681-B7ED-A27BA19268AF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04/10/2010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GB" smtClean="0"/>
              <a:t>A Dobbs  </a:t>
            </a: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C1B1E70-61BF-4FE5-A638-2307C7D7221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 Dobbs 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1E70-61BF-4FE5-A638-2307C7D7221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 Dobbs 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1E70-61BF-4FE5-A638-2307C7D7221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dirty="0" smtClean="0"/>
              <a:t>15/02/2011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A Dobbs 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1E70-61BF-4FE5-A638-2307C7D7221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pic>
        <p:nvPicPr>
          <p:cNvPr id="7" name="Picture 6" descr="micearoundtheringweb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0"/>
            <a:ext cx="1190625" cy="1190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04/10/2010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smtClean="0"/>
              <a:t>A Dobbs 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C1B1E70-61BF-4FE5-A638-2307C7D7221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 Dobbs 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1E70-61BF-4FE5-A638-2307C7D7221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 Dobbs 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1E70-61BF-4FE5-A638-2307C7D7221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A Dobbs 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1E70-61BF-4FE5-A638-2307C7D7221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 Dobbs 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1E70-61BF-4FE5-A638-2307C7D7221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 Dobbs 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1E70-61BF-4FE5-A638-2307C7D7221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 Dobbs 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1E70-61BF-4FE5-A638-2307C7D7221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04/10/2010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A Dobbs  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C1B1E70-61BF-4FE5-A638-2307C7D7221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3886200"/>
            <a:ext cx="6961584" cy="990600"/>
          </a:xfrm>
        </p:spPr>
        <p:txBody>
          <a:bodyPr>
            <a:normAutofit/>
          </a:bodyPr>
          <a:lstStyle/>
          <a:p>
            <a:r>
              <a:rPr lang="en-GB" sz="2700" dirty="0" smtClean="0"/>
              <a:t>ORBIT Simulations of ISIS in the presence of the MICE Target </a:t>
            </a:r>
            <a:endParaRPr lang="en-GB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Adam Dobbs, CM29, 15</a:t>
            </a:r>
            <a:r>
              <a:rPr lang="en-GB" baseline="30000" dirty="0" smtClean="0"/>
              <a:t>th</a:t>
            </a:r>
            <a:r>
              <a:rPr lang="en-GB" dirty="0" smtClean="0"/>
              <a:t> February 2011</a:t>
            </a:r>
            <a:endParaRPr lang="en-GB" dirty="0"/>
          </a:p>
        </p:txBody>
      </p:sp>
      <p:pic>
        <p:nvPicPr>
          <p:cNvPr id="7" name="Picture 6" descr="micearoundtheringwe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78135"/>
            <a:ext cx="1190625" cy="1190625"/>
          </a:xfrm>
          <a:prstGeom prst="rect">
            <a:avLst/>
          </a:prstGeom>
          <a:noFill/>
        </p:spPr>
      </p:pic>
      <p:pic>
        <p:nvPicPr>
          <p:cNvPr id="6" name="Picture 5" descr="Imperial_2_Panton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9" y="269289"/>
            <a:ext cx="2160239" cy="567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Delay Study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dirty="0" smtClean="0"/>
              <a:t>15/02/2011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smtClean="0"/>
              <a:t>A Dobbs 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1E70-61BF-4FE5-A638-2307C7D7221A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3941400"/>
            <a:ext cx="8229600" cy="1791856"/>
          </a:xfrm>
        </p:spPr>
        <p:txBody>
          <a:bodyPr>
            <a:normAutofit/>
          </a:bodyPr>
          <a:lstStyle/>
          <a:p>
            <a:r>
              <a:rPr lang="en-GB" sz="2000" dirty="0" smtClean="0"/>
              <a:t>BCD = 30.5mm</a:t>
            </a:r>
          </a:p>
          <a:p>
            <a:r>
              <a:rPr lang="en-GB" sz="2000" dirty="0" smtClean="0"/>
              <a:t>BCD offset = - 20mm</a:t>
            </a:r>
          </a:p>
          <a:p>
            <a:r>
              <a:rPr lang="en-GB" sz="2000" dirty="0" smtClean="0"/>
              <a:t>Material = Iron</a:t>
            </a:r>
          </a:p>
          <a:p>
            <a:pPr lvl="0"/>
            <a:r>
              <a:rPr lang="en-GB" sz="2000" dirty="0" smtClean="0"/>
              <a:t>IC losses =  5561 particles</a:t>
            </a:r>
          </a:p>
          <a:p>
            <a:endParaRPr lang="en-GB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11559" y="1676400"/>
          <a:ext cx="7704857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03"/>
                <a:gridCol w="1468062"/>
                <a:gridCol w="1440160"/>
                <a:gridCol w="936104"/>
                <a:gridCol w="936104"/>
                <a:gridCol w="1008112"/>
                <a:gridCol w="10081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Run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Nominal BL</a:t>
                      </a:r>
                      <a:r>
                        <a:rPr lang="en-GB" baseline="0" dirty="0" smtClean="0">
                          <a:latin typeface="+mn-lt"/>
                        </a:rPr>
                        <a:t> (mV.ms)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Short delay (ms)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All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EC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ET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EC / ET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>
                          <a:latin typeface="+mn-lt"/>
                        </a:rPr>
                        <a:t>2888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latin typeface="+mn-lt"/>
                        </a:rPr>
                        <a:t>1400</a:t>
                      </a:r>
                      <a:endParaRPr lang="en-GB" sz="1800" b="0" i="0" u="none" strike="noStrike" baseline="0" dirty="0"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</a:rPr>
                        <a:t>13.5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>
                          <a:latin typeface="+mn-lt"/>
                        </a:rPr>
                        <a:t>16144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>
                          <a:latin typeface="+mn-lt"/>
                        </a:rPr>
                        <a:t>1771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>
                          <a:latin typeface="+mn-lt"/>
                        </a:rPr>
                        <a:t>8812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>
                          <a:latin typeface="+mn-lt"/>
                        </a:rPr>
                        <a:t>4.98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>
                          <a:latin typeface="+mn-lt"/>
                        </a:rPr>
                        <a:t>2890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latin typeface="+mn-lt"/>
                        </a:rPr>
                        <a:t>600</a:t>
                      </a:r>
                      <a:endParaRPr lang="en-GB" sz="1800" b="0" i="0" u="none" strike="noStrike" baseline="0" dirty="0"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</a:rPr>
                        <a:t>14.3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>
                          <a:latin typeface="+mn-lt"/>
                        </a:rPr>
                        <a:t>11266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>
                          <a:latin typeface="+mn-lt"/>
                        </a:rPr>
                        <a:t>936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>
                          <a:latin typeface="+mn-lt"/>
                        </a:rPr>
                        <a:t>4769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>
                          <a:latin typeface="+mn-lt"/>
                        </a:rPr>
                        <a:t>5.10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>
                          <a:latin typeface="+mn-lt"/>
                        </a:rPr>
                        <a:t>2893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latin typeface="+mn-lt"/>
                        </a:rPr>
                        <a:t>1500</a:t>
                      </a:r>
                      <a:endParaRPr lang="en-GB" sz="1800" b="0" i="0" u="none" strike="noStrike" baseline="0" dirty="0"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>
                          <a:solidFill>
                            <a:srgbClr val="000000"/>
                          </a:solidFill>
                          <a:latin typeface="+mn-lt"/>
                        </a:rPr>
                        <a:t>12.7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>
                          <a:latin typeface="+mn-lt"/>
                        </a:rPr>
                        <a:t>20181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>
                          <a:latin typeface="+mn-lt"/>
                        </a:rPr>
                        <a:t>2386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>
                          <a:latin typeface="+mn-lt"/>
                        </a:rPr>
                        <a:t>12234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>
                          <a:latin typeface="+mn-lt"/>
                        </a:rPr>
                        <a:t>5.13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rot="5400000">
            <a:off x="7525122" y="3933056"/>
            <a:ext cx="575270" cy="79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372200" y="4337809"/>
            <a:ext cx="2592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Little to no variation with short delay of where losses are deposited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Materials Study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dirty="0" smtClean="0"/>
              <a:t>15/02/2011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smtClean="0"/>
              <a:t>A Dobbs 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1E70-61BF-4FE5-A638-2307C7D7221A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3861048"/>
            <a:ext cx="3610744" cy="207988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BCD = 30.5mm</a:t>
            </a:r>
          </a:p>
          <a:p>
            <a:r>
              <a:rPr lang="en-GB" sz="2000" dirty="0" smtClean="0"/>
              <a:t>BCD offset = -15mm</a:t>
            </a:r>
          </a:p>
          <a:p>
            <a:r>
              <a:rPr lang="en-GB" sz="2000" dirty="0" smtClean="0"/>
              <a:t>Short Delay = 13.1ms </a:t>
            </a:r>
          </a:p>
          <a:p>
            <a:r>
              <a:rPr lang="en-GB" sz="2000" dirty="0" smtClean="0"/>
              <a:t>Material = Iron</a:t>
            </a:r>
          </a:p>
          <a:p>
            <a:pPr lvl="0"/>
            <a:r>
              <a:rPr lang="en-GB" sz="2000" dirty="0" smtClean="0"/>
              <a:t>IC losses =  5561 particles</a:t>
            </a:r>
          </a:p>
          <a:p>
            <a:endParaRPr lang="en-GB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11559" y="1676400"/>
          <a:ext cx="7704857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203"/>
                <a:gridCol w="1468062"/>
                <a:gridCol w="1440160"/>
                <a:gridCol w="936104"/>
                <a:gridCol w="936104"/>
                <a:gridCol w="1008112"/>
                <a:gridCol w="10081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Run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Nominal BL</a:t>
                      </a:r>
                      <a:r>
                        <a:rPr lang="en-GB" baseline="0" dirty="0" smtClean="0">
                          <a:latin typeface="+mn-lt"/>
                        </a:rPr>
                        <a:t> (mV.ms)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Material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All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EC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ET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+mn-lt"/>
                        </a:rPr>
                        <a:t>EC / ET</a:t>
                      </a:r>
                      <a:endParaRPr lang="en-GB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latin typeface="+mn-lt"/>
                        </a:rPr>
                        <a:t>1987</a:t>
                      </a:r>
                      <a:endParaRPr lang="en-GB" sz="1800" b="0" i="0" u="none" strike="noStrike" baseline="0" dirty="0"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latin typeface="+mn-lt"/>
                        </a:rPr>
                        <a:t>2130</a:t>
                      </a:r>
                      <a:endParaRPr lang="en-GB" sz="1800" b="0" i="0" u="none" strike="noStrike" baseline="0" dirty="0"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Carbon</a:t>
                      </a:r>
                      <a:endParaRPr lang="en-GB" sz="1800" b="0" i="0" u="none" strike="noStrike" baseline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latin typeface="+mn-lt"/>
                        </a:rPr>
                        <a:t>8881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2053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1267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latin typeface="+mn-lt"/>
                        </a:rPr>
                        <a:t>0.62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latin typeface="+mn-lt"/>
                        </a:rPr>
                        <a:t>1987</a:t>
                      </a:r>
                      <a:endParaRPr lang="en-GB" sz="1800" b="0" i="0" u="none" strike="noStrike" baseline="0" dirty="0"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latin typeface="+mn-lt"/>
                        </a:rPr>
                        <a:t>2130</a:t>
                      </a:r>
                      <a:endParaRPr lang="en-GB" sz="1800" b="0" i="0" u="none" strike="noStrike" baseline="0" dirty="0"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Iron</a:t>
                      </a:r>
                      <a:endParaRPr lang="en-GB" sz="1800" b="0" i="0" u="none" strike="noStrike" baseline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latin typeface="+mn-lt"/>
                        </a:rPr>
                        <a:t>9080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latin typeface="+mn-lt"/>
                        </a:rPr>
                        <a:t>625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latin typeface="+mn-lt"/>
                        </a:rPr>
                        <a:t>2894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latin typeface="+mn-lt"/>
                        </a:rPr>
                        <a:t>4.63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latin typeface="+mn-lt"/>
                        </a:rPr>
                        <a:t>1987</a:t>
                      </a:r>
                      <a:endParaRPr lang="en-GB" sz="1800" b="0" i="0" u="none" strike="noStrike" baseline="0" dirty="0"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latin typeface="+mn-lt"/>
                        </a:rPr>
                        <a:t>2130</a:t>
                      </a:r>
                      <a:endParaRPr lang="en-GB" sz="1800" b="0" i="0" u="none" strike="noStrike" baseline="0" dirty="0"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Tungsten</a:t>
                      </a:r>
                      <a:endParaRPr lang="en-GB" sz="1800" b="0" i="0" u="none" strike="noStrike" baseline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latin typeface="+mn-lt"/>
                        </a:rPr>
                        <a:t>9105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156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latin typeface="+mn-lt"/>
                        </a:rPr>
                        <a:t>3388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latin typeface="+mn-lt"/>
                        </a:rPr>
                        <a:t>21.72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rot="5400000">
            <a:off x="7524725" y="3716635"/>
            <a:ext cx="432048" cy="79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5"/>
          <p:cNvSpPr txBox="1">
            <a:spLocks/>
          </p:cNvSpPr>
          <p:nvPr/>
        </p:nvSpPr>
        <p:spPr>
          <a:xfrm>
            <a:off x="5364088" y="4013408"/>
            <a:ext cx="3754760" cy="20798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GB" sz="2000" dirty="0" smtClean="0">
                <a:solidFill>
                  <a:srgbClr val="FF0000"/>
                </a:solidFill>
              </a:rPr>
              <a:t>Heavier </a:t>
            </a:r>
            <a:r>
              <a:rPr lang="en-GB" sz="2000" dirty="0" smtClean="0">
                <a:solidFill>
                  <a:srgbClr val="FF0000"/>
                </a:solidFill>
              </a:rPr>
              <a:t>Z materials dump preferentially at the MICE target not the </a:t>
            </a:r>
            <a:r>
              <a:rPr lang="en-GB" sz="2000" dirty="0" smtClean="0">
                <a:solidFill>
                  <a:srgbClr val="FF0000"/>
                </a:solidFill>
              </a:rPr>
              <a:t>Collimators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GB" sz="2000" dirty="0" smtClean="0">
                <a:solidFill>
                  <a:srgbClr val="FF0000"/>
                </a:solidFill>
              </a:rPr>
              <a:t>Check particle rate </a:t>
            </a:r>
            <a:r>
              <a:rPr lang="en-GB" sz="2000" dirty="0" smtClean="0">
                <a:solidFill>
                  <a:srgbClr val="FF0000"/>
                </a:solidFill>
              </a:rPr>
              <a:t>in MICE for </a:t>
            </a:r>
            <a:r>
              <a:rPr lang="en-GB" sz="2000" dirty="0" smtClean="0">
                <a:solidFill>
                  <a:srgbClr val="FF0000"/>
                </a:solidFill>
              </a:rPr>
              <a:t>each </a:t>
            </a:r>
            <a:r>
              <a:rPr lang="en-GB" sz="2000" dirty="0" smtClean="0">
                <a:solidFill>
                  <a:srgbClr val="FF0000"/>
                </a:solidFill>
              </a:rPr>
              <a:t>material with G4BeamLine</a:t>
            </a:r>
            <a:endParaRPr lang="en-GB" sz="2000" dirty="0" smtClean="0">
              <a:solidFill>
                <a:srgbClr val="FF0000"/>
              </a:solidFill>
            </a:endParaRP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endParaRPr lang="en-GB" sz="2000" dirty="0" smtClean="0">
              <a:solidFill>
                <a:srgbClr val="FF0000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dirty="0" smtClean="0"/>
              <a:t>15/02/2011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smtClean="0"/>
              <a:t>A Dobbs 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1E70-61BF-4FE5-A638-2307C7D7221A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09012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MICE target losses appear in the vicinity of the target and at the collimators (with some overspill)</a:t>
            </a:r>
          </a:p>
          <a:p>
            <a:r>
              <a:rPr lang="en-GB" sz="2400" dirty="0" smtClean="0"/>
              <a:t>Depth and delay observed to have little effect as to where the losses are deposited </a:t>
            </a:r>
          </a:p>
          <a:p>
            <a:pPr>
              <a:buNone/>
            </a:pPr>
            <a:r>
              <a:rPr lang="en-GB" sz="2400" dirty="0" smtClean="0"/>
              <a:t>	</a:t>
            </a:r>
            <a:r>
              <a:rPr lang="en-GB" sz="2400" b="1" dirty="0" smtClean="0"/>
              <a:t>NB</a:t>
            </a:r>
            <a:r>
              <a:rPr lang="en-GB" sz="2400" dirty="0" smtClean="0"/>
              <a:t>: know from experience that losses do begin to propagate around the ring for highest BCDs</a:t>
            </a:r>
          </a:p>
          <a:p>
            <a:r>
              <a:rPr lang="en-GB" sz="2400" dirty="0" smtClean="0"/>
              <a:t>Higher atomic </a:t>
            </a:r>
            <a:r>
              <a:rPr lang="en-GB" sz="2400" dirty="0" smtClean="0"/>
              <a:t>number </a:t>
            </a:r>
            <a:r>
              <a:rPr lang="en-GB" sz="2400" dirty="0" smtClean="0"/>
              <a:t>materials cause a large shift of losses to the target vicinity, with only a slight increase in overall losses </a:t>
            </a:r>
          </a:p>
          <a:p>
            <a:r>
              <a:rPr lang="en-GB" sz="2400" dirty="0" smtClean="0"/>
              <a:t>To do: simulate effect of Z on MICE particle rate, errors, understand loss mechanism (multiple </a:t>
            </a:r>
            <a:r>
              <a:rPr lang="en-GB" sz="2400" dirty="0" smtClean="0"/>
              <a:t>coulomb scattering</a:t>
            </a:r>
            <a:r>
              <a:rPr lang="en-GB" sz="2400" dirty="0" smtClean="0"/>
              <a:t>, </a:t>
            </a:r>
            <a:r>
              <a:rPr lang="en-GB" sz="2400" dirty="0" err="1" smtClean="0"/>
              <a:t>dE</a:t>
            </a:r>
            <a:r>
              <a:rPr lang="en-GB" sz="2400" dirty="0" smtClean="0"/>
              <a:t>/</a:t>
            </a:r>
            <a:r>
              <a:rPr lang="en-GB" sz="2400" dirty="0" err="1" smtClean="0"/>
              <a:t>dx</a:t>
            </a:r>
            <a:r>
              <a:rPr lang="en-GB" sz="2400" dirty="0" smtClean="0"/>
              <a:t>, ...)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4464496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en-GB" sz="3000" dirty="0" smtClean="0"/>
              <a:t>Motivation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3000" dirty="0" smtClean="0"/>
              <a:t>Introduction to ORBIT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3000" dirty="0" smtClean="0"/>
              <a:t>ISIS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3000" dirty="0" smtClean="0"/>
              <a:t>Simulation Description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3000" dirty="0" smtClean="0"/>
              <a:t>Beam Loss Distributions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3000" dirty="0" smtClean="0"/>
              <a:t>Affect of Depth, Delay, Material</a:t>
            </a:r>
          </a:p>
          <a:p>
            <a:pPr marL="571500" indent="-571500">
              <a:buFont typeface="+mj-lt"/>
              <a:buAutoNum type="romanUcPeriod"/>
            </a:pPr>
            <a:r>
              <a:rPr lang="en-GB" sz="3000" dirty="0" smtClean="0"/>
              <a:t>Conclusion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dirty="0" smtClean="0"/>
              <a:t>15/02/2011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dirty="0" smtClean="0"/>
              <a:t>A Dobbs 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1E70-61BF-4FE5-A638-2307C7D7221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dirty="0" smtClean="0"/>
              <a:t>15/02/2011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smtClean="0"/>
              <a:t>A Dobbs 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1E70-61BF-4FE5-A638-2307C7D7221A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Already taken ISIS to higher losses than ever seen before...</a:t>
            </a:r>
          </a:p>
          <a:p>
            <a:r>
              <a:rPr lang="en-GB" dirty="0" smtClean="0"/>
              <a:t>... and we may need to go higher still</a:t>
            </a:r>
          </a:p>
          <a:p>
            <a:r>
              <a:rPr lang="en-GB" dirty="0" smtClean="0"/>
              <a:t>Important to understand where the losses we induce are deposited around the Ring e.g. which areas are likely to be activated, where to build collimators</a:t>
            </a:r>
          </a:p>
          <a:p>
            <a:r>
              <a:rPr lang="en-GB" dirty="0" smtClean="0"/>
              <a:t>Are there any changes we can make to maximise MICE particle rate whilst minimising beam loss?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ORBIT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dirty="0" smtClean="0"/>
              <a:t>15/02/2011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smtClean="0"/>
              <a:t>A Dobbs 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1E70-61BF-4FE5-A638-2307C7D7221A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O</a:t>
            </a:r>
            <a:r>
              <a:rPr lang="en-GB" dirty="0" smtClean="0"/>
              <a:t>bjective 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dirty="0" smtClean="0"/>
              <a:t>ing </a:t>
            </a:r>
            <a:r>
              <a:rPr lang="en-GB" dirty="0" smtClean="0">
                <a:solidFill>
                  <a:srgbClr val="FF0000"/>
                </a:solidFill>
              </a:rPr>
              <a:t>B</a:t>
            </a:r>
            <a:r>
              <a:rPr lang="en-GB" dirty="0" smtClean="0"/>
              <a:t>eam </a:t>
            </a:r>
            <a:r>
              <a:rPr lang="en-GB" dirty="0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njection and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racking</a:t>
            </a:r>
          </a:p>
          <a:p>
            <a:r>
              <a:rPr lang="en-GB" dirty="0" smtClean="0"/>
              <a:t>Developed at SNS in the 90’s</a:t>
            </a:r>
          </a:p>
          <a:p>
            <a:r>
              <a:rPr lang="en-GB" dirty="0" smtClean="0"/>
              <a:t>Particle tracking for rings</a:t>
            </a:r>
          </a:p>
          <a:p>
            <a:r>
              <a:rPr lang="en-GB" dirty="0" smtClean="0"/>
              <a:t>Compiled C++ modules run by the </a:t>
            </a:r>
            <a:r>
              <a:rPr lang="en-GB" dirty="0" err="1" smtClean="0"/>
              <a:t>SuperCode</a:t>
            </a:r>
            <a:r>
              <a:rPr lang="en-GB" dirty="0" smtClean="0"/>
              <a:t> driver shell</a:t>
            </a:r>
          </a:p>
          <a:p>
            <a:r>
              <a:rPr lang="en-GB" dirty="0" smtClean="0"/>
              <a:t>Space charge</a:t>
            </a:r>
          </a:p>
          <a:p>
            <a:r>
              <a:rPr lang="en-GB" dirty="0" smtClean="0"/>
              <a:t>Tool of choice for ISIS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ISIS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dirty="0" smtClean="0"/>
              <a:t>15/02/2011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smtClean="0"/>
              <a:t>A Dobbs 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1E70-61BF-4FE5-A638-2307C7D7221A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7" name="Content Placeholder 6" descr="ISISandMICE.pn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1124744"/>
            <a:ext cx="6480720" cy="5128539"/>
          </a:xfrm>
        </p:spPr>
      </p:pic>
      <p:cxnSp>
        <p:nvCxnSpPr>
          <p:cNvPr id="8" name="Straight Arrow Connector 7"/>
          <p:cNvCxnSpPr/>
          <p:nvPr/>
        </p:nvCxnSpPr>
        <p:spPr>
          <a:xfrm flipV="1">
            <a:off x="3131840" y="3212976"/>
            <a:ext cx="1728192" cy="50405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043608" y="4149080"/>
            <a:ext cx="936104" cy="2016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835696" y="3522494"/>
            <a:ext cx="136815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MICE Target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876256" y="3296017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S0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948264" y="3861048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S1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660232" y="4509120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S2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156176" y="4797152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S3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5436096" y="4797152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S4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932040" y="4365104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S5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4788024" y="3645024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S6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5076056" y="2996952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S7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5652120" y="2636912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S8</a:t>
            </a:r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6516216" y="2492896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S9</a:t>
            </a:r>
            <a:endParaRPr lang="en-GB" sz="1200" dirty="0"/>
          </a:p>
        </p:txBody>
      </p:sp>
      <p:cxnSp>
        <p:nvCxnSpPr>
          <p:cNvPr id="23" name="Straight Arrow Connector 22"/>
          <p:cNvCxnSpPr/>
          <p:nvPr/>
        </p:nvCxnSpPr>
        <p:spPr>
          <a:xfrm rot="16200000" flipV="1">
            <a:off x="7344308" y="4041068"/>
            <a:ext cx="576064" cy="50405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668344" y="4581128"/>
            <a:ext cx="122413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Collimators</a:t>
            </a:r>
            <a:endParaRPr lang="en-GB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395536" y="5652537"/>
            <a:ext cx="208823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26m radius</a:t>
            </a:r>
          </a:p>
          <a:p>
            <a:r>
              <a:rPr lang="en-GB" sz="1600" dirty="0" smtClean="0"/>
              <a:t>163m circumference</a:t>
            </a:r>
            <a:endParaRPr lang="en-GB" sz="1600" dirty="0"/>
          </a:p>
        </p:txBody>
      </p:sp>
      <p:cxnSp>
        <p:nvCxnSpPr>
          <p:cNvPr id="29" name="Straight Arrow Connector 28"/>
          <p:cNvCxnSpPr/>
          <p:nvPr/>
        </p:nvCxnSpPr>
        <p:spPr>
          <a:xfrm rot="5400000">
            <a:off x="6948264" y="2564904"/>
            <a:ext cx="504056" cy="36004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876256" y="1754232"/>
            <a:ext cx="2160240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Orbit longitudinal coordinate system 0m point on exit face of D0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Description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dirty="0" smtClean="0"/>
              <a:t>15/02/2011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smtClean="0"/>
              <a:t>A Dobbs 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1E70-61BF-4FE5-A638-2307C7D7221A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690864" cy="4937760"/>
          </a:xfrm>
        </p:spPr>
        <p:txBody>
          <a:bodyPr>
            <a:noAutofit/>
          </a:bodyPr>
          <a:lstStyle/>
          <a:p>
            <a:r>
              <a:rPr lang="en-GB" sz="2200" dirty="0" smtClean="0"/>
              <a:t>MICE target modelled using 10 rectangular collimator elements</a:t>
            </a:r>
          </a:p>
          <a:p>
            <a:r>
              <a:rPr lang="en-GB" sz="2200" dirty="0" smtClean="0"/>
              <a:t>Iron used instead of Titanium</a:t>
            </a:r>
          </a:p>
          <a:p>
            <a:r>
              <a:rPr lang="en-GB" sz="2200" dirty="0" smtClean="0"/>
              <a:t>No Space Charge – too CPU intensive</a:t>
            </a:r>
          </a:p>
          <a:p>
            <a:r>
              <a:rPr lang="en-GB" sz="2200" dirty="0" smtClean="0"/>
              <a:t>~ 34,000 macro particles</a:t>
            </a:r>
          </a:p>
          <a:p>
            <a:r>
              <a:rPr lang="en-GB" sz="2200" dirty="0" smtClean="0"/>
              <a:t>Performed in two parts: </a:t>
            </a:r>
          </a:p>
          <a:p>
            <a:pPr lvl="1"/>
            <a:r>
              <a:rPr lang="en-GB" sz="1900" dirty="0" smtClean="0"/>
              <a:t>Injection, 0 – 5000 turns, 0 – 5ms, fast ORBIT (minutes)</a:t>
            </a:r>
          </a:p>
          <a:p>
            <a:pPr lvl="1"/>
            <a:r>
              <a:rPr lang="en-GB" sz="1900" dirty="0" smtClean="0"/>
              <a:t>Continuation, 5000 – 12000 turns,      5 – 10ms, slow ORBIT (day or two)</a:t>
            </a:r>
          </a:p>
          <a:p>
            <a:pPr lvl="1">
              <a:buNone/>
            </a:pPr>
            <a:r>
              <a:rPr lang="en-GB" sz="800" dirty="0" smtClean="0"/>
              <a:t> </a:t>
            </a:r>
          </a:p>
          <a:p>
            <a:r>
              <a:rPr lang="en-GB" sz="2200" dirty="0" smtClean="0"/>
              <a:t>Target now </a:t>
            </a:r>
          </a:p>
          <a:p>
            <a:endParaRPr lang="en-GB" sz="2200" dirty="0" smtClean="0"/>
          </a:p>
          <a:p>
            <a:endParaRPr lang="en-GB" sz="2200" dirty="0"/>
          </a:p>
        </p:txBody>
      </p:sp>
      <p:sp>
        <p:nvSpPr>
          <p:cNvPr id="7" name="Rectangle 6"/>
          <p:cNvSpPr/>
          <p:nvPr/>
        </p:nvSpPr>
        <p:spPr>
          <a:xfrm>
            <a:off x="2411760" y="5373216"/>
            <a:ext cx="2304256" cy="57606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en-US" sz="4000" b="1" cap="none" spc="0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Dynamic</a:t>
            </a:r>
            <a:endParaRPr lang="en-US" sz="4000" b="1" cap="none" spc="0" dirty="0">
              <a:ln w="31550" cmpd="sng">
                <a:solidFill>
                  <a:srgbClr val="FF0000"/>
                </a:solidFill>
                <a:prstDash val="solid"/>
              </a:ln>
              <a:solidFill>
                <a:schemeClr val="bg1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864708"/>
            <a:ext cx="3456384" cy="244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220072" y="341970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Modelling the dip (fit shown in </a:t>
            </a:r>
            <a:r>
              <a:rPr lang="en-GB" dirty="0" smtClean="0">
                <a:solidFill>
                  <a:srgbClr val="FF0000"/>
                </a:solidFill>
              </a:rPr>
              <a:t>red</a:t>
            </a:r>
            <a:r>
              <a:rPr lang="en-GB" dirty="0" smtClean="0"/>
              <a:t>):</a:t>
            </a:r>
            <a:endParaRPr lang="en-GB" dirty="0"/>
          </a:p>
        </p:txBody>
      </p:sp>
      <p:grpSp>
        <p:nvGrpSpPr>
          <p:cNvPr id="29" name="Group 28"/>
          <p:cNvGrpSpPr/>
          <p:nvPr/>
        </p:nvGrpSpPr>
        <p:grpSpPr>
          <a:xfrm>
            <a:off x="6156176" y="1700808"/>
            <a:ext cx="1656184" cy="1584176"/>
            <a:chOff x="6084168" y="1700808"/>
            <a:chExt cx="1656184" cy="1584176"/>
          </a:xfrm>
        </p:grpSpPr>
        <p:sp>
          <p:nvSpPr>
            <p:cNvPr id="12" name="Rectangle 11"/>
            <p:cNvSpPr/>
            <p:nvPr/>
          </p:nvSpPr>
          <p:spPr>
            <a:xfrm>
              <a:off x="6804248" y="1844824"/>
              <a:ext cx="216024" cy="144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660232" y="1997224"/>
              <a:ext cx="512440" cy="1356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516216" y="2149624"/>
              <a:ext cx="808856" cy="1272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372200" y="2276872"/>
              <a:ext cx="1105272" cy="1188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228184" y="2420888"/>
              <a:ext cx="1401688" cy="1104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372200" y="2518048"/>
              <a:ext cx="1105272" cy="1188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516216" y="2653680"/>
              <a:ext cx="808856" cy="1272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660232" y="2780928"/>
              <a:ext cx="512440" cy="1356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804248" y="2924944"/>
              <a:ext cx="216024" cy="144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6084168" y="1700808"/>
              <a:ext cx="1656184" cy="1584176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Rectangle 27"/>
          <p:cNvSpPr/>
          <p:nvPr/>
        </p:nvSpPr>
        <p:spPr>
          <a:xfrm>
            <a:off x="5796136" y="1268760"/>
            <a:ext cx="2339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Modelling the target: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Loss Distribution (Graph)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dirty="0" smtClean="0"/>
              <a:t>15/02/2011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smtClean="0"/>
              <a:t>A Dobbs 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1E70-61BF-4FE5-A638-2307C7D7221A}" type="slidenum">
              <a:rPr lang="en-GB" smtClean="0"/>
              <a:pPr/>
              <a:t>7</a:t>
            </a:fld>
            <a:endParaRPr lang="en-GB"/>
          </a:p>
        </p:txBody>
      </p:sp>
      <p:grpSp>
        <p:nvGrpSpPr>
          <p:cNvPr id="22" name="Group 21"/>
          <p:cNvGrpSpPr/>
          <p:nvPr/>
        </p:nvGrpSpPr>
        <p:grpSpPr>
          <a:xfrm>
            <a:off x="539552" y="1556792"/>
            <a:ext cx="6696744" cy="4591565"/>
            <a:chOff x="1043608" y="1556792"/>
            <a:chExt cx="6696744" cy="459156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43608" y="1556792"/>
              <a:ext cx="6696744" cy="4591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9" name="Straight Connector 8"/>
            <p:cNvCxnSpPr/>
            <p:nvPr/>
          </p:nvCxnSpPr>
          <p:spPr>
            <a:xfrm rot="5400000" flipH="1" flipV="1">
              <a:off x="2447764" y="3897052"/>
              <a:ext cx="3672408" cy="0"/>
            </a:xfrm>
            <a:prstGeom prst="line">
              <a:avLst/>
            </a:prstGeom>
            <a:ln w="38100">
              <a:solidFill>
                <a:srgbClr val="0070C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835696" y="4005064"/>
              <a:ext cx="5400600" cy="0"/>
            </a:xfrm>
            <a:prstGeom prst="line">
              <a:avLst/>
            </a:prstGeom>
            <a:ln w="38100">
              <a:solidFill>
                <a:srgbClr val="0070C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275856" y="2780928"/>
              <a:ext cx="5760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rgbClr val="0070C0"/>
                  </a:solidFill>
                </a:rPr>
                <a:t>IT</a:t>
              </a:r>
              <a:endParaRPr lang="en-GB" sz="2400" dirty="0">
                <a:solidFill>
                  <a:srgbClr val="0070C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860032" y="4437112"/>
              <a:ext cx="7200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rgbClr val="0070C0"/>
                  </a:solidFill>
                </a:rPr>
                <a:t>EC</a:t>
              </a:r>
              <a:endParaRPr lang="en-GB" sz="2400" dirty="0">
                <a:solidFill>
                  <a:srgbClr val="0070C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275856" y="4437112"/>
              <a:ext cx="5760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rgbClr val="0070C0"/>
                  </a:solidFill>
                </a:rPr>
                <a:t>IC</a:t>
              </a:r>
              <a:endParaRPr lang="en-GB" sz="2400" dirty="0">
                <a:solidFill>
                  <a:srgbClr val="0070C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60032" y="2780928"/>
              <a:ext cx="5760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rgbClr val="0070C0"/>
                  </a:solidFill>
                </a:rPr>
                <a:t>ET</a:t>
              </a:r>
              <a:endParaRPr lang="en-GB" sz="2400" dirty="0">
                <a:solidFill>
                  <a:srgbClr val="0070C0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948264" y="2060848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 = Injection</a:t>
            </a:r>
          </a:p>
          <a:p>
            <a:r>
              <a:rPr lang="en-GB" dirty="0" smtClean="0"/>
              <a:t>E = Extraction</a:t>
            </a:r>
          </a:p>
          <a:p>
            <a:r>
              <a:rPr lang="en-GB" dirty="0" smtClean="0"/>
              <a:t>C = Collimators</a:t>
            </a:r>
          </a:p>
          <a:p>
            <a:r>
              <a:rPr lang="en-GB" dirty="0" smtClean="0"/>
              <a:t>T = MICE Target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Loss Distribution (TH2D) 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dirty="0" smtClean="0"/>
              <a:t>15/02/2011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smtClean="0"/>
              <a:t>A Dobbs 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1E70-61BF-4FE5-A638-2307C7D7221A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6840760" cy="4541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5400000">
            <a:off x="3383868" y="3104964"/>
            <a:ext cx="1584176" cy="7920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 flipV="1">
            <a:off x="5724129" y="3284984"/>
            <a:ext cx="1872208" cy="93610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 flipV="1">
            <a:off x="6804248" y="4437112"/>
            <a:ext cx="864096" cy="43204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51920" y="2348880"/>
            <a:ext cx="136815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Injection (IC)</a:t>
            </a:r>
            <a:endParaRPr lang="en-GB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7668344" y="2780928"/>
            <a:ext cx="129614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Target losses near Target (ET)</a:t>
            </a:r>
            <a:endParaRPr lang="en-GB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7668344" y="4005064"/>
            <a:ext cx="147565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Target losses at Collimators (EC)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Depth Study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dirty="0" smtClean="0"/>
              <a:t>15/02/2011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 smtClean="0"/>
              <a:t>A Dobbs 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B1E70-61BF-4FE5-A638-2307C7D7221A}" type="slidenum">
              <a:rPr lang="en-GB" smtClean="0"/>
              <a:pPr/>
              <a:t>9</a:t>
            </a:fld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467544" y="1700808"/>
          <a:ext cx="8229599" cy="248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4440"/>
                <a:gridCol w="1476874"/>
                <a:gridCol w="1175657"/>
                <a:gridCol w="1175657"/>
                <a:gridCol w="1175657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Run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Nominal BL (mV.ms)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BCD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EC / ET</a:t>
                      </a:r>
                      <a:endParaRPr lang="en-GB" dirty="0"/>
                    </a:p>
                  </a:txBody>
                  <a:tcPr/>
                </a:tc>
              </a:tr>
              <a:tr h="34558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2750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latin typeface="+mn-lt"/>
                        </a:rPr>
                        <a:t>26.5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latin typeface="+mn-lt"/>
                        </a:rPr>
                        <a:t>10732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862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4309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5.00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2130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latin typeface="+mn-lt"/>
                        </a:rPr>
                        <a:t>27.5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9080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625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2894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4.63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1988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latin typeface="+mn-lt"/>
                        </a:rPr>
                        <a:t>28.7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7623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365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1697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4.65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1060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latin typeface="+mn-lt"/>
                        </a:rPr>
                        <a:t>29.95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6573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158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854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5.41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1991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590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latin typeface="+mn-lt"/>
                        </a:rPr>
                        <a:t>31.9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5694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latin typeface="+mn-lt"/>
                        </a:rPr>
                        <a:t>104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latin typeface="+mn-lt"/>
                        </a:rPr>
                        <a:t>3.59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Content Placeholder 5"/>
          <p:cNvSpPr txBox="1">
            <a:spLocks/>
          </p:cNvSpPr>
          <p:nvPr/>
        </p:nvSpPr>
        <p:spPr>
          <a:xfrm>
            <a:off x="457200" y="4509120"/>
            <a:ext cx="8229600" cy="16478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Short </a:t>
            </a:r>
            <a:r>
              <a:rPr lang="en-GB" sz="2000" dirty="0" smtClean="0"/>
              <a:t>Delay = 13.1ms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GB" sz="2000" dirty="0" smtClean="0"/>
              <a:t>BCD offset = -15mm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GB" sz="2000" dirty="0" smtClean="0"/>
              <a:t>Material = Iron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en-GB" sz="2000" dirty="0" smtClean="0"/>
              <a:t>IC losses =  5561 particles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7813154" y="4581128"/>
            <a:ext cx="575270" cy="79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516216" y="4913873"/>
            <a:ext cx="2592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Little to no variation with target depth of where losses are deposited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1561</TotalTime>
  <Words>698</Words>
  <Application>Microsoft Office PowerPoint</Application>
  <PresentationFormat>On-screen Show (4:3)</PresentationFormat>
  <Paragraphs>230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Origin</vt:lpstr>
      <vt:lpstr>ORBIT Simulations of ISIS in the presence of the MICE Target </vt:lpstr>
      <vt:lpstr>Outline</vt:lpstr>
      <vt:lpstr>Motivation</vt:lpstr>
      <vt:lpstr>ORBIT</vt:lpstr>
      <vt:lpstr>ISIS</vt:lpstr>
      <vt:lpstr>Simulation Description</vt:lpstr>
      <vt:lpstr>Beam Loss Distribution (Graph)</vt:lpstr>
      <vt:lpstr>Beam Loss Distribution (TH2D)  </vt:lpstr>
      <vt:lpstr>Depth Study</vt:lpstr>
      <vt:lpstr>Delay Study</vt:lpstr>
      <vt:lpstr>Materials Study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MICE Beam Loss vs Particle Rate Analysis</dc:title>
  <dc:creator>Adam</dc:creator>
  <cp:lastModifiedBy>Adam Dobbs</cp:lastModifiedBy>
  <cp:revision>158</cp:revision>
  <dcterms:created xsi:type="dcterms:W3CDTF">2009-11-19T15:08:08Z</dcterms:created>
  <dcterms:modified xsi:type="dcterms:W3CDTF">2011-02-14T16:47:00Z</dcterms:modified>
</cp:coreProperties>
</file>