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353" r:id="rId2"/>
    <p:sldId id="392" r:id="rId3"/>
    <p:sldId id="411" r:id="rId4"/>
    <p:sldId id="410" r:id="rId5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4567" userDrawn="1">
          <p15:clr>
            <a:srgbClr val="A4A3A4"/>
          </p15:clr>
        </p15:guide>
        <p15:guide id="2" pos="1466" userDrawn="1">
          <p15:clr>
            <a:srgbClr val="A4A3A4"/>
          </p15:clr>
        </p15:guide>
        <p15:guide id="3" orient="horz" pos="3127" userDrawn="1">
          <p15:clr>
            <a:srgbClr val="A4A3A4"/>
          </p15:clr>
        </p15:guide>
        <p15:guide id="4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466D33"/>
    <a:srgbClr val="3C6441"/>
    <a:srgbClr val="000000"/>
    <a:srgbClr val="FF9900"/>
    <a:srgbClr val="A808A8"/>
    <a:srgbClr val="A81F08"/>
    <a:srgbClr val="0066FF"/>
    <a:srgbClr val="00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33" autoAdjust="0"/>
    <p:restoredTop sz="94647" autoAdjust="0"/>
  </p:normalViewPr>
  <p:slideViewPr>
    <p:cSldViewPr snapToGrid="0" snapToObjects="1">
      <p:cViewPr varScale="1">
        <p:scale>
          <a:sx n="160" d="100"/>
          <a:sy n="160" d="100"/>
        </p:scale>
        <p:origin x="558" y="13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 snapToObjects="1">
      <p:cViewPr varScale="1">
        <p:scale>
          <a:sx n="90" d="100"/>
          <a:sy n="90" d="100"/>
        </p:scale>
        <p:origin x="-3546" y="-96"/>
      </p:cViewPr>
      <p:guideLst>
        <p:guide orient="horz" pos="4567"/>
        <p:guide pos="1466"/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96D7F2-88DC-4A50-B66E-E611B952E417}" type="datetimeFigureOut">
              <a:rPr lang="fr-CH" smtClean="0"/>
              <a:pPr/>
              <a:t>15.06.2022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84DB7B-B258-4F38-AC7F-494BA55C6564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16486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7DC90D-32FD-420A-B91D-0B18B92AADE6}" type="datetimeFigureOut">
              <a:rPr lang="fr-CH" smtClean="0"/>
              <a:pPr/>
              <a:t>15.06.2022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910EFC-3EE3-4663-9DF9-12732E88D659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88626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2424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5131241" y="6526098"/>
            <a:ext cx="2282272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IEFC meeting 01-June-18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19941" y="6520071"/>
            <a:ext cx="3860800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/>
              <a:t>Christine Vollinger (BE/RF-BR)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20071"/>
            <a:ext cx="668565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5131242" y="6526097"/>
            <a:ext cx="2282271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IEFC meeting 01-June-18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19941" y="6520070"/>
            <a:ext cx="38608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Christine Vollinger (BE/RF-BR)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20070"/>
            <a:ext cx="668565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5120641" y="6526097"/>
            <a:ext cx="2292873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IEFC meeting 01-June-18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19941" y="6520070"/>
            <a:ext cx="3860800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Christine Vollinger (BE/RF-BR)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20070"/>
            <a:ext cx="668565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5131241" y="6534048"/>
            <a:ext cx="2282272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IEFC meeting 01-June-18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19941" y="6528021"/>
            <a:ext cx="3860800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Christine Vollinger (BE/RF-BR)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28021"/>
            <a:ext cx="668565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5120641" y="6526097"/>
            <a:ext cx="2292872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IEFC meeting 01-June-18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19941" y="6520070"/>
            <a:ext cx="38608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Christine Vollinger (BE/RF-BR)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20070"/>
            <a:ext cx="668565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787" y="2878269"/>
            <a:ext cx="1629261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5120641" y="6526098"/>
            <a:ext cx="2292872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IEFC meeting 01-June-18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19941" y="6520071"/>
            <a:ext cx="38608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/>
              <a:t>Christine Vollinger (BE/RF-BR)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20071"/>
            <a:ext cx="66856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1318162"/>
            <a:ext cx="11021312" cy="3024020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5120641" y="6526098"/>
            <a:ext cx="2292872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IEFC meeting 01-June-18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19941" y="6520071"/>
            <a:ext cx="38608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/>
              <a:t>Christine Vollinger (BE/RF-BR)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20071"/>
            <a:ext cx="66856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5131242" y="6526098"/>
            <a:ext cx="2282271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IEFC meeting 01-June-18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19941" y="6520071"/>
            <a:ext cx="3860800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/>
              <a:t>Christine Vollinger (BE/RF-BR)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20071"/>
            <a:ext cx="668565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5120641" y="6526098"/>
            <a:ext cx="2292873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IEFC meeting 01-June-18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519941" y="6520071"/>
            <a:ext cx="38608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Christine Vollinger (BE/RF-BR)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23435" y="6520071"/>
            <a:ext cx="66856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34129"/>
            <a:ext cx="9960864" cy="939807"/>
          </a:xfrm>
        </p:spPr>
        <p:txBody>
          <a:bodyPr anchor="ctr">
            <a:normAutofit/>
          </a:bodyPr>
          <a:lstStyle>
            <a:lvl1pPr algn="l">
              <a:defRPr sz="28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5131242" y="6526097"/>
            <a:ext cx="2282271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IEFC meeting 01-June-18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19941" y="6520070"/>
            <a:ext cx="38608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/>
              <a:t>Christine Vollinger (BE/RF-BR)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20070"/>
            <a:ext cx="668565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5120641" y="6519740"/>
            <a:ext cx="2236967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IEFC meeting 01-June-18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48439" y="6519740"/>
            <a:ext cx="3806024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i="1" baseline="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/>
              <a:t>Christine Vollinger (BE/RF-BR)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523435" y="6519740"/>
            <a:ext cx="668565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74" r:id="rId11"/>
    <p:sldLayoutId id="2147483668" r:id="rId12"/>
    <p:sldLayoutId id="2147483669" r:id="rId13"/>
    <p:sldLayoutId id="2147483670" r:id="rId14"/>
    <p:sldLayoutId id="2147483671" r:id="rId15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2165" y="1033685"/>
            <a:ext cx="9920197" cy="3536424"/>
          </a:xfrm>
        </p:spPr>
        <p:txBody>
          <a:bodyPr>
            <a:normAutofit/>
          </a:bodyPr>
          <a:lstStyle/>
          <a:p>
            <a:pPr algn="ctr"/>
            <a:r>
              <a:rPr lang="en-US" sz="3600" dirty="0" err="1">
                <a:latin typeface="Roboto" panose="02000000000000000000" pitchFamily="2" charset="0"/>
              </a:rPr>
              <a:t>Informationen</a:t>
            </a:r>
            <a:r>
              <a:rPr lang="en-US" sz="3600" dirty="0">
                <a:latin typeface="Roboto" panose="02000000000000000000" pitchFamily="2" charset="0"/>
              </a:rPr>
              <a:t> </a:t>
            </a:r>
            <a:r>
              <a:rPr lang="en-US" sz="3600" dirty="0" err="1">
                <a:latin typeface="Roboto" panose="02000000000000000000" pitchFamily="2" charset="0"/>
              </a:rPr>
              <a:t>zum</a:t>
            </a:r>
            <a:r>
              <a:rPr lang="en-US" sz="3600" dirty="0">
                <a:latin typeface="Roboto" panose="02000000000000000000" pitchFamily="2" charset="0"/>
              </a:rPr>
              <a:t> Baden-</a:t>
            </a:r>
            <a:r>
              <a:rPr lang="en-US" sz="3600" dirty="0" err="1">
                <a:latin typeface="Roboto" panose="02000000000000000000" pitchFamily="2" charset="0"/>
              </a:rPr>
              <a:t>Württembergischen</a:t>
            </a:r>
            <a:r>
              <a:rPr lang="en-US" sz="3600" dirty="0">
                <a:latin typeface="Roboto" panose="02000000000000000000" pitchFamily="2" charset="0"/>
              </a:rPr>
              <a:t> </a:t>
            </a:r>
            <a:r>
              <a:rPr lang="en-US" sz="3600" dirty="0" err="1">
                <a:latin typeface="Roboto" panose="02000000000000000000" pitchFamily="2" charset="0"/>
              </a:rPr>
              <a:t>Technischen</a:t>
            </a:r>
            <a:r>
              <a:rPr lang="en-US" sz="3600" dirty="0">
                <a:latin typeface="Roboto" panose="02000000000000000000" pitchFamily="2" charset="0"/>
              </a:rPr>
              <a:t> </a:t>
            </a:r>
            <a:r>
              <a:rPr lang="en-US" sz="3600" dirty="0" err="1">
                <a:latin typeface="Roboto" panose="02000000000000000000" pitchFamily="2" charset="0"/>
              </a:rPr>
              <a:t>Studierendenprogramm</a:t>
            </a:r>
            <a:br>
              <a:rPr lang="en-US" sz="3600" dirty="0">
                <a:latin typeface="Roboto" panose="02000000000000000000" pitchFamily="2" charset="0"/>
              </a:rPr>
            </a:br>
            <a:br>
              <a:rPr lang="en-US" sz="3600" b="0" dirty="0"/>
            </a:br>
            <a:r>
              <a:rPr lang="en-US" sz="2200" dirty="0">
                <a:latin typeface="Roboto" panose="02000000000000000000" pitchFamily="2" charset="0"/>
              </a:rPr>
              <a:t>Christine Vollinger (SY-RF)</a:t>
            </a:r>
            <a:br>
              <a:rPr lang="en-US" sz="2200" dirty="0">
                <a:latin typeface="Roboto" panose="02000000000000000000" pitchFamily="2" charset="0"/>
              </a:rPr>
            </a:br>
            <a:br>
              <a:rPr lang="en-US" sz="2000" b="0" dirty="0"/>
            </a:br>
            <a:endParaRPr lang="en-GB" sz="2000" b="0" dirty="0"/>
          </a:p>
        </p:txBody>
      </p:sp>
    </p:spTree>
    <p:extLst>
      <p:ext uri="{BB962C8B-B14F-4D97-AF65-F5344CB8AC3E}">
        <p14:creationId xmlns:p14="http://schemas.microsoft.com/office/powerpoint/2010/main" val="1064523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64A8111-9D89-A6B1-BC9A-4E992B7557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C04422F-C9BD-B365-504D-EE7C281E3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333" y="132588"/>
            <a:ext cx="11021312" cy="737349"/>
          </a:xfrm>
        </p:spPr>
        <p:txBody>
          <a:bodyPr>
            <a:normAutofit/>
          </a:bodyPr>
          <a:lstStyle/>
          <a:p>
            <a:pPr algn="ctr" defTabSz="912813"/>
            <a:r>
              <a:rPr lang="fr-FR" sz="4000" dirty="0" err="1">
                <a:latin typeface="+mj-lt"/>
                <a:ea typeface="+mj-ea"/>
                <a:cs typeface="+mj-cs"/>
              </a:rPr>
              <a:t>BaWü</a:t>
            </a:r>
            <a:r>
              <a:rPr lang="fr-FR" sz="4000" dirty="0">
                <a:latin typeface="+mj-lt"/>
                <a:ea typeface="+mj-ea"/>
                <a:cs typeface="+mj-cs"/>
              </a:rPr>
              <a:t> </a:t>
            </a:r>
            <a:r>
              <a:rPr lang="fr-FR" sz="4000" dirty="0" err="1">
                <a:latin typeface="+mj-lt"/>
                <a:ea typeface="+mj-ea"/>
                <a:cs typeface="+mj-cs"/>
              </a:rPr>
              <a:t>Technisches</a:t>
            </a:r>
            <a:r>
              <a:rPr lang="fr-FR" sz="4000" dirty="0">
                <a:latin typeface="+mj-lt"/>
                <a:ea typeface="+mj-ea"/>
                <a:cs typeface="+mj-cs"/>
              </a:rPr>
              <a:t> </a:t>
            </a:r>
            <a:r>
              <a:rPr lang="fr-FR" sz="4000" dirty="0" err="1">
                <a:latin typeface="+mj-lt"/>
                <a:ea typeface="+mj-ea"/>
                <a:cs typeface="+mj-cs"/>
              </a:rPr>
              <a:t>Studierenden</a:t>
            </a:r>
            <a:r>
              <a:rPr lang="fr-FR" sz="4000" dirty="0">
                <a:latin typeface="+mj-lt"/>
                <a:ea typeface="+mj-ea"/>
                <a:cs typeface="+mj-cs"/>
              </a:rPr>
              <a:t> </a:t>
            </a:r>
            <a:r>
              <a:rPr lang="fr-FR" sz="4000" dirty="0" err="1">
                <a:latin typeface="+mj-lt"/>
                <a:ea typeface="+mj-ea"/>
                <a:cs typeface="+mj-cs"/>
              </a:rPr>
              <a:t>Programm</a:t>
            </a:r>
            <a:endParaRPr lang="fr-FR" sz="4000" dirty="0">
              <a:latin typeface="+mj-lt"/>
              <a:ea typeface="+mj-ea"/>
              <a:cs typeface="+mj-cs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523C9F0-CFEB-CBC8-A132-1B00B1D6E986}"/>
              </a:ext>
            </a:extLst>
          </p:cNvPr>
          <p:cNvSpPr/>
          <p:nvPr/>
        </p:nvSpPr>
        <p:spPr>
          <a:xfrm>
            <a:off x="146583" y="828288"/>
            <a:ext cx="11808084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>
                <a:solidFill>
                  <a:srgbClr val="C00000"/>
                </a:solidFill>
                <a:latin typeface="Arial" pitchFamily="34" charset="0"/>
              </a:rPr>
              <a:t>CERN - BaWü Vertrag begann 2007</a:t>
            </a:r>
          </a:p>
          <a:p>
            <a:r>
              <a:rPr lang="de-DE" sz="2000" dirty="0"/>
              <a:t>Initiative von Dir. S. Lettow, dem Ministerium für Wissenschaft, Forschung und Kunst (MWK) in Baden-Württemberg, sowie dem Präsidenten der </a:t>
            </a:r>
            <a:r>
              <a:rPr lang="de-DE" sz="2000" dirty="0">
                <a:highlight>
                  <a:srgbClr val="FFFF00"/>
                </a:highlight>
              </a:rPr>
              <a:t>Hochschule Karlsruhe – Technik und Wirtschaft</a:t>
            </a:r>
            <a:r>
              <a:rPr lang="de-DE" sz="2000" dirty="0"/>
              <a:t>, </a:t>
            </a:r>
          </a:p>
          <a:p>
            <a:endParaRPr lang="de-DE" sz="2400" dirty="0">
              <a:solidFill>
                <a:srgbClr val="0000FF"/>
              </a:solidFill>
              <a:latin typeface="Arial" pitchFamily="34" charset="0"/>
            </a:endParaRPr>
          </a:p>
          <a:p>
            <a:r>
              <a:rPr lang="de-DE" sz="2400" dirty="0">
                <a:solidFill>
                  <a:srgbClr val="C00000"/>
                </a:solidFill>
                <a:latin typeface="Arial" pitchFamily="34" charset="0"/>
              </a:rPr>
              <a:t>Erweiterung 2009 </a:t>
            </a:r>
            <a:r>
              <a:rPr lang="de-DE" sz="2000" dirty="0"/>
              <a:t>mit den </a:t>
            </a:r>
            <a:r>
              <a:rPr lang="de-DE" sz="2000" dirty="0">
                <a:highlight>
                  <a:srgbClr val="FFFF00"/>
                </a:highlight>
              </a:rPr>
              <a:t>Fachhochschulen Esslingen und Offenburg </a:t>
            </a:r>
          </a:p>
          <a:p>
            <a:r>
              <a:rPr lang="de-DE" sz="2400" dirty="0">
                <a:solidFill>
                  <a:srgbClr val="C00000"/>
                </a:solidFill>
                <a:latin typeface="Arial" pitchFamily="34" charset="0"/>
              </a:rPr>
              <a:t>Erweiterung 2013 </a:t>
            </a:r>
            <a:r>
              <a:rPr lang="de-DE" sz="2000" dirty="0"/>
              <a:t>mit dem </a:t>
            </a:r>
            <a:r>
              <a:rPr lang="de-DE" sz="2000" dirty="0">
                <a:highlight>
                  <a:srgbClr val="FFFF00"/>
                </a:highlight>
              </a:rPr>
              <a:t>KIT (Karlsruher Institut für Technologie)</a:t>
            </a:r>
            <a:r>
              <a:rPr lang="de-DE" sz="2000" dirty="0"/>
              <a:t>.</a:t>
            </a:r>
          </a:p>
          <a:p>
            <a:endParaRPr lang="de-DE" sz="2400" dirty="0">
              <a:solidFill>
                <a:srgbClr val="19194D"/>
              </a:solidFill>
            </a:endParaRPr>
          </a:p>
          <a:p>
            <a:pPr indent="-285750">
              <a:spcAft>
                <a:spcPts val="600"/>
              </a:spcAft>
              <a:buFontTx/>
              <a:buChar char="-"/>
              <a:tabLst>
                <a:tab pos="452438" algn="l"/>
              </a:tabLst>
            </a:pPr>
            <a:r>
              <a:rPr lang="de-DE" sz="1900" dirty="0"/>
              <a:t>Eingebettet in das bestehende Programm für CERN Technical Students;</a:t>
            </a:r>
          </a:p>
          <a:p>
            <a:pPr indent="-285750">
              <a:spcAft>
                <a:spcPts val="600"/>
              </a:spcAft>
              <a:buFontTx/>
              <a:buChar char="-"/>
              <a:tabLst>
                <a:tab pos="452438" algn="l"/>
              </a:tabLst>
            </a:pPr>
            <a:r>
              <a:rPr lang="de-DE" sz="1900" dirty="0"/>
              <a:t>Für Studierende dieser 4 Hochschulen, die ein Praktikum am CERN suchen;</a:t>
            </a:r>
            <a:br>
              <a:rPr lang="de-DE" sz="1900" dirty="0"/>
            </a:br>
            <a:r>
              <a:rPr lang="de-DE" sz="1900" dirty="0"/>
              <a:t>     mit / ohne eine Bachelor- oder Master Thesis zu schreiben;</a:t>
            </a:r>
          </a:p>
          <a:p>
            <a:pPr>
              <a:spcAft>
                <a:spcPts val="600"/>
              </a:spcAft>
              <a:tabLst>
                <a:tab pos="452438" algn="l"/>
              </a:tabLst>
            </a:pPr>
            <a:r>
              <a:rPr lang="de-DE" sz="1900" dirty="0"/>
              <a:t>-   Direktes Ziel: Möglicher Einstieg für qualifizierte Studierende am CERN;</a:t>
            </a:r>
          </a:p>
          <a:p>
            <a:pPr indent="-285750">
              <a:spcAft>
                <a:spcPts val="600"/>
              </a:spcAft>
              <a:buFontTx/>
              <a:buChar char="-"/>
              <a:tabLst>
                <a:tab pos="452438" algn="l"/>
              </a:tabLst>
            </a:pPr>
            <a:r>
              <a:rPr lang="de-DE" sz="1900" dirty="0"/>
              <a:t>Mittel- und längerfristiges Ziel: Anstieg der Bewerbungen aus Deutschland und</a:t>
            </a:r>
            <a:br>
              <a:rPr lang="de-DE" sz="1900" dirty="0"/>
            </a:br>
            <a:r>
              <a:rPr lang="de-DE" sz="1900" dirty="0"/>
              <a:t>    damit einen Anstieg der deutschen Mitarbeiter zu erreichen;</a:t>
            </a:r>
          </a:p>
          <a:p>
            <a:pPr indent="-285750">
              <a:spcAft>
                <a:spcPts val="600"/>
              </a:spcAft>
              <a:buFontTx/>
              <a:buChar char="-"/>
              <a:tabLst>
                <a:tab pos="452438" algn="l"/>
              </a:tabLst>
            </a:pPr>
            <a:r>
              <a:rPr lang="de-DE" sz="1900" dirty="0"/>
              <a:t>Aber auch: den Studierenden erstklassige Trainingsmöglichkeiten zu bieten </a:t>
            </a:r>
            <a:br>
              <a:rPr lang="de-DE" sz="1900" dirty="0"/>
            </a:br>
            <a:r>
              <a:rPr lang="de-DE" sz="1900" dirty="0"/>
              <a:t>    und Technologie-transfer nach BaWü und generell Deutschland zu fördern.</a:t>
            </a:r>
          </a:p>
        </p:txBody>
      </p:sp>
    </p:spTree>
    <p:extLst>
      <p:ext uri="{BB962C8B-B14F-4D97-AF65-F5344CB8AC3E}">
        <p14:creationId xmlns:p14="http://schemas.microsoft.com/office/powerpoint/2010/main" val="22267069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64A8111-9D89-A6B1-BC9A-4E992B7557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C04422F-C9BD-B365-504D-EE7C281E3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333" y="132588"/>
            <a:ext cx="11021312" cy="737349"/>
          </a:xfrm>
        </p:spPr>
        <p:txBody>
          <a:bodyPr>
            <a:normAutofit/>
          </a:bodyPr>
          <a:lstStyle/>
          <a:p>
            <a:pPr algn="ctr" defTabSz="912813"/>
            <a:r>
              <a:rPr lang="fr-FR" sz="4000" dirty="0" err="1">
                <a:latin typeface="+mj-lt"/>
                <a:ea typeface="+mj-ea"/>
                <a:cs typeface="+mj-cs"/>
              </a:rPr>
              <a:t>BaWü</a:t>
            </a:r>
            <a:r>
              <a:rPr lang="fr-FR" sz="4000" dirty="0">
                <a:latin typeface="+mj-lt"/>
                <a:ea typeface="+mj-ea"/>
                <a:cs typeface="+mj-cs"/>
              </a:rPr>
              <a:t> </a:t>
            </a:r>
            <a:r>
              <a:rPr lang="fr-FR" sz="4000" dirty="0" err="1">
                <a:latin typeface="+mj-lt"/>
                <a:ea typeface="+mj-ea"/>
                <a:cs typeface="+mj-cs"/>
              </a:rPr>
              <a:t>Technisches</a:t>
            </a:r>
            <a:r>
              <a:rPr lang="fr-FR" sz="4000" dirty="0">
                <a:latin typeface="+mj-lt"/>
                <a:ea typeface="+mj-ea"/>
                <a:cs typeface="+mj-cs"/>
              </a:rPr>
              <a:t> </a:t>
            </a:r>
            <a:r>
              <a:rPr lang="fr-FR" sz="4000" dirty="0" err="1">
                <a:latin typeface="+mj-lt"/>
                <a:ea typeface="+mj-ea"/>
                <a:cs typeface="+mj-cs"/>
              </a:rPr>
              <a:t>Studierenden</a:t>
            </a:r>
            <a:r>
              <a:rPr lang="fr-FR" sz="4000" dirty="0">
                <a:latin typeface="+mj-lt"/>
                <a:ea typeface="+mj-ea"/>
                <a:cs typeface="+mj-cs"/>
              </a:rPr>
              <a:t> </a:t>
            </a:r>
            <a:r>
              <a:rPr lang="fr-FR" sz="4000" dirty="0" err="1">
                <a:latin typeface="+mj-lt"/>
                <a:ea typeface="+mj-ea"/>
                <a:cs typeface="+mj-cs"/>
              </a:rPr>
              <a:t>Programm</a:t>
            </a:r>
            <a:endParaRPr lang="fr-FR" sz="4000" dirty="0">
              <a:latin typeface="+mj-lt"/>
              <a:ea typeface="+mj-ea"/>
              <a:cs typeface="+mj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A03A27A-129E-C1AB-C595-6AD40C0E5F35}"/>
              </a:ext>
            </a:extLst>
          </p:cNvPr>
          <p:cNvSpPr txBox="1"/>
          <p:nvPr/>
        </p:nvSpPr>
        <p:spPr>
          <a:xfrm>
            <a:off x="343468" y="1392072"/>
            <a:ext cx="1117996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Studierende</a:t>
            </a:r>
            <a:r>
              <a:rPr lang="en-US" dirty="0"/>
              <a:t> der </a:t>
            </a:r>
            <a:r>
              <a:rPr lang="en-US" dirty="0" err="1"/>
              <a:t>teilnehmenden</a:t>
            </a:r>
            <a:r>
              <a:rPr lang="en-US" dirty="0"/>
              <a:t> </a:t>
            </a:r>
            <a:r>
              <a:rPr lang="en-US" dirty="0" err="1"/>
              <a:t>Hochschulen</a:t>
            </a:r>
            <a:r>
              <a:rPr lang="en-US" dirty="0"/>
              <a:t> </a:t>
            </a:r>
            <a:r>
              <a:rPr lang="en-US" dirty="0" err="1"/>
              <a:t>bewerben</a:t>
            </a:r>
            <a:r>
              <a:rPr lang="en-US" dirty="0"/>
              <a:t> </a:t>
            </a:r>
            <a:r>
              <a:rPr lang="en-US" dirty="0" err="1"/>
              <a:t>sich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Rahmen</a:t>
            </a:r>
            <a:r>
              <a:rPr lang="en-US" dirty="0"/>
              <a:t> des </a:t>
            </a:r>
            <a:r>
              <a:rPr lang="en-US" dirty="0" err="1"/>
              <a:t>allg</a:t>
            </a:r>
            <a:r>
              <a:rPr lang="en-US" dirty="0"/>
              <a:t>. </a:t>
            </a:r>
            <a:r>
              <a:rPr lang="en-US" dirty="0" err="1"/>
              <a:t>Technischen</a:t>
            </a:r>
            <a:r>
              <a:rPr lang="en-US" dirty="0"/>
              <a:t> </a:t>
            </a:r>
            <a:r>
              <a:rPr lang="en-US" dirty="0" err="1"/>
              <a:t>Studierendenprogramms</a:t>
            </a:r>
            <a:r>
              <a:rPr lang="en-US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Die </a:t>
            </a:r>
            <a:r>
              <a:rPr lang="en-US" dirty="0" err="1">
                <a:solidFill>
                  <a:srgbClr val="FF0000"/>
                </a:solidFill>
              </a:rPr>
              <a:t>Studierenden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erhalten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ein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Förderflag</a:t>
            </a:r>
            <a:r>
              <a:rPr lang="en-US" dirty="0">
                <a:solidFill>
                  <a:srgbClr val="FF0000"/>
                </a:solidFill>
              </a:rPr>
              <a:t> (3 </a:t>
            </a:r>
            <a:r>
              <a:rPr lang="en-US" dirty="0" err="1">
                <a:solidFill>
                  <a:srgbClr val="FF0000"/>
                </a:solidFill>
              </a:rPr>
              <a:t>Monate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Vollfinanzierung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bei</a:t>
            </a:r>
            <a:r>
              <a:rPr lang="en-US" dirty="0">
                <a:solidFill>
                  <a:srgbClr val="FF0000"/>
                </a:solidFill>
              </a:rPr>
              <a:t> 6 </a:t>
            </a:r>
            <a:r>
              <a:rPr lang="en-US" dirty="0" err="1">
                <a:solidFill>
                  <a:srgbClr val="FF0000"/>
                </a:solidFill>
              </a:rPr>
              <a:t>Monaten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Vertrag</a:t>
            </a:r>
            <a:r>
              <a:rPr lang="en-US" dirty="0">
                <a:solidFill>
                  <a:srgbClr val="FF0000"/>
                </a:solidFill>
              </a:rPr>
              <a:t>)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Alle </a:t>
            </a:r>
            <a:r>
              <a:rPr lang="en-US" dirty="0" err="1"/>
              <a:t>weiteren</a:t>
            </a:r>
            <a:r>
              <a:rPr lang="en-US" dirty="0"/>
              <a:t> </a:t>
            </a:r>
            <a:r>
              <a:rPr lang="en-US" dirty="0" err="1"/>
              <a:t>Vertragsverlängerungen</a:t>
            </a:r>
            <a:r>
              <a:rPr lang="en-US" dirty="0"/>
              <a:t> </a:t>
            </a:r>
            <a:r>
              <a:rPr lang="en-US" dirty="0" err="1"/>
              <a:t>müssen</a:t>
            </a:r>
            <a:r>
              <a:rPr lang="en-US" dirty="0"/>
              <a:t> </a:t>
            </a:r>
            <a:r>
              <a:rPr lang="en-US" dirty="0" err="1"/>
              <a:t>aus</a:t>
            </a:r>
            <a:r>
              <a:rPr lang="en-US" dirty="0"/>
              <a:t> dem Gruppen-budget </a:t>
            </a:r>
            <a:r>
              <a:rPr lang="en-US" dirty="0" err="1"/>
              <a:t>kommen</a:t>
            </a:r>
            <a:r>
              <a:rPr lang="en-US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Das </a:t>
            </a:r>
            <a:r>
              <a:rPr lang="en-GB" dirty="0">
                <a:solidFill>
                  <a:srgbClr val="FF0000"/>
                </a:solidFill>
              </a:rPr>
              <a:t>Budget der </a:t>
            </a:r>
            <a:r>
              <a:rPr lang="en-GB" dirty="0" err="1">
                <a:solidFill>
                  <a:srgbClr val="FF0000"/>
                </a:solidFill>
              </a:rPr>
              <a:t>einzelnen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Hochschulen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ist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sehr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unterschiedlich</a:t>
            </a:r>
            <a:r>
              <a:rPr lang="en-GB" dirty="0"/>
              <a:t>, </a:t>
            </a:r>
            <a:r>
              <a:rPr lang="en-GB" dirty="0" err="1"/>
              <a:t>deshalb</a:t>
            </a:r>
            <a:r>
              <a:rPr lang="en-GB" dirty="0"/>
              <a:t> </a:t>
            </a:r>
            <a:r>
              <a:rPr lang="en-GB" dirty="0" err="1"/>
              <a:t>kann</a:t>
            </a:r>
            <a:r>
              <a:rPr lang="en-GB" dirty="0"/>
              <a:t> es </a:t>
            </a:r>
            <a:r>
              <a:rPr lang="en-GB" dirty="0" err="1"/>
              <a:t>dazu</a:t>
            </a:r>
            <a:r>
              <a:rPr lang="en-GB" dirty="0"/>
              <a:t> </a:t>
            </a:r>
            <a:r>
              <a:rPr lang="en-GB" dirty="0" err="1"/>
              <a:t>kommen</a:t>
            </a:r>
            <a:r>
              <a:rPr lang="en-GB" dirty="0"/>
              <a:t>, </a:t>
            </a:r>
            <a:r>
              <a:rPr lang="en-GB" dirty="0" err="1"/>
              <a:t>dass</a:t>
            </a:r>
            <a:r>
              <a:rPr lang="en-GB" dirty="0"/>
              <a:t> </a:t>
            </a:r>
            <a:r>
              <a:rPr lang="en-GB" dirty="0" err="1"/>
              <a:t>Studierende</a:t>
            </a:r>
            <a:r>
              <a:rPr lang="en-GB" dirty="0"/>
              <a:t> </a:t>
            </a:r>
            <a:r>
              <a:rPr lang="en-GB" dirty="0" err="1"/>
              <a:t>trotz</a:t>
            </a:r>
            <a:r>
              <a:rPr lang="en-GB" dirty="0"/>
              <a:t> </a:t>
            </a:r>
            <a:r>
              <a:rPr lang="en-GB" dirty="0" err="1"/>
              <a:t>exzellenter</a:t>
            </a:r>
            <a:r>
              <a:rPr lang="en-GB" dirty="0"/>
              <a:t> </a:t>
            </a:r>
            <a:r>
              <a:rPr lang="en-GB" dirty="0" err="1"/>
              <a:t>Ausbildung</a:t>
            </a:r>
            <a:r>
              <a:rPr lang="en-GB" dirty="0"/>
              <a:t> </a:t>
            </a:r>
            <a:r>
              <a:rPr lang="en-GB" dirty="0" err="1"/>
              <a:t>kein</a:t>
            </a:r>
            <a:r>
              <a:rPr lang="en-GB" dirty="0"/>
              <a:t> </a:t>
            </a:r>
            <a:r>
              <a:rPr lang="en-GB" dirty="0" err="1"/>
              <a:t>Förderflag</a:t>
            </a:r>
            <a:r>
              <a:rPr lang="en-GB" dirty="0"/>
              <a:t> </a:t>
            </a:r>
            <a:r>
              <a:rPr lang="en-GB" dirty="0" err="1"/>
              <a:t>erhalten</a:t>
            </a:r>
            <a:r>
              <a:rPr lang="en-GB" dirty="0"/>
              <a:t> </a:t>
            </a:r>
            <a:r>
              <a:rPr lang="en-GB" dirty="0" err="1"/>
              <a:t>können</a:t>
            </a:r>
            <a:r>
              <a:rPr lang="en-GB" dirty="0"/>
              <a:t>, </a:t>
            </a:r>
            <a:r>
              <a:rPr lang="en-GB" dirty="0" err="1"/>
              <a:t>wenn</a:t>
            </a:r>
            <a:r>
              <a:rPr lang="en-GB" dirty="0"/>
              <a:t> das Budget </a:t>
            </a:r>
            <a:r>
              <a:rPr lang="en-GB" dirty="0" err="1"/>
              <a:t>aufgebraucht</a:t>
            </a:r>
            <a:r>
              <a:rPr lang="en-GB" dirty="0"/>
              <a:t> </a:t>
            </a:r>
            <a:r>
              <a:rPr lang="en-GB" dirty="0" err="1"/>
              <a:t>ist</a:t>
            </a:r>
            <a:r>
              <a:rPr lang="en-GB" dirty="0"/>
              <a:t>.</a:t>
            </a:r>
            <a:br>
              <a:rPr lang="en-GB" dirty="0"/>
            </a:br>
            <a:r>
              <a:rPr lang="en-GB" dirty="0">
                <a:solidFill>
                  <a:srgbClr val="FF0000"/>
                </a:solidFill>
              </a:rPr>
              <a:t>Die </a:t>
            </a:r>
            <a:r>
              <a:rPr lang="en-GB" dirty="0" err="1">
                <a:solidFill>
                  <a:srgbClr val="FF0000"/>
                </a:solidFill>
              </a:rPr>
              <a:t>Bewerbung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dieser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Studierenden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bleibt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dann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im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allgemeinen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Bewerberpool</a:t>
            </a:r>
            <a:r>
              <a:rPr lang="en-GB" dirty="0">
                <a:solidFill>
                  <a:srgbClr val="FF0000"/>
                </a:solidFill>
              </a:rPr>
              <a:t> und </a:t>
            </a:r>
            <a:r>
              <a:rPr lang="en-GB" dirty="0" err="1">
                <a:solidFill>
                  <a:srgbClr val="FF0000"/>
                </a:solidFill>
              </a:rPr>
              <a:t>wird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wie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eine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Bewerbung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ohne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Förderflag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behandelt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40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64A8111-9D89-A6B1-BC9A-4E992B7557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C04422F-C9BD-B365-504D-EE7C281E3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333" y="132588"/>
            <a:ext cx="11021312" cy="737349"/>
          </a:xfrm>
        </p:spPr>
        <p:txBody>
          <a:bodyPr>
            <a:normAutofit/>
          </a:bodyPr>
          <a:lstStyle/>
          <a:p>
            <a:pPr algn="ctr" defTabSz="912813"/>
            <a:r>
              <a:rPr lang="fr-FR" sz="4000" dirty="0" err="1">
                <a:latin typeface="+mj-lt"/>
                <a:ea typeface="+mj-ea"/>
                <a:cs typeface="+mj-cs"/>
              </a:rPr>
              <a:t>BaWü</a:t>
            </a:r>
            <a:r>
              <a:rPr lang="fr-FR" sz="4000" dirty="0">
                <a:latin typeface="+mj-lt"/>
                <a:ea typeface="+mj-ea"/>
                <a:cs typeface="+mj-cs"/>
              </a:rPr>
              <a:t> </a:t>
            </a:r>
            <a:r>
              <a:rPr lang="fr-FR" sz="4000" dirty="0" err="1">
                <a:latin typeface="+mj-lt"/>
                <a:ea typeface="+mj-ea"/>
                <a:cs typeface="+mj-cs"/>
              </a:rPr>
              <a:t>Technisches</a:t>
            </a:r>
            <a:r>
              <a:rPr lang="fr-FR" sz="4000" dirty="0">
                <a:latin typeface="+mj-lt"/>
                <a:ea typeface="+mj-ea"/>
                <a:cs typeface="+mj-cs"/>
              </a:rPr>
              <a:t> </a:t>
            </a:r>
            <a:r>
              <a:rPr lang="fr-FR" sz="4000" dirty="0" err="1">
                <a:latin typeface="+mj-lt"/>
                <a:ea typeface="+mj-ea"/>
                <a:cs typeface="+mj-cs"/>
              </a:rPr>
              <a:t>Studierenden</a:t>
            </a:r>
            <a:r>
              <a:rPr lang="fr-FR" sz="4000" dirty="0">
                <a:latin typeface="+mj-lt"/>
                <a:ea typeface="+mj-ea"/>
                <a:cs typeface="+mj-cs"/>
              </a:rPr>
              <a:t> </a:t>
            </a:r>
            <a:r>
              <a:rPr lang="fr-FR" sz="4000" dirty="0" err="1">
                <a:latin typeface="+mj-lt"/>
                <a:ea typeface="+mj-ea"/>
                <a:cs typeface="+mj-cs"/>
              </a:rPr>
              <a:t>Programm</a:t>
            </a:r>
            <a:endParaRPr lang="fr-FR" sz="4000" dirty="0">
              <a:latin typeface="+mj-lt"/>
              <a:ea typeface="+mj-ea"/>
              <a:cs typeface="+mj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49B38E4-96C9-EF63-9E51-A1DDBF596DE0}"/>
              </a:ext>
            </a:extLst>
          </p:cNvPr>
          <p:cNvSpPr txBox="1"/>
          <p:nvPr/>
        </p:nvSpPr>
        <p:spPr>
          <a:xfrm>
            <a:off x="237333" y="806824"/>
            <a:ext cx="113510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Durch</a:t>
            </a:r>
            <a:r>
              <a:rPr lang="en-US" dirty="0"/>
              <a:t> die </a:t>
            </a:r>
            <a:r>
              <a:rPr lang="en-US" dirty="0" err="1"/>
              <a:t>Pandemie</a:t>
            </a:r>
            <a:r>
              <a:rPr lang="en-US" dirty="0"/>
              <a:t> </a:t>
            </a:r>
            <a:r>
              <a:rPr lang="en-US" dirty="0" err="1"/>
              <a:t>wurden</a:t>
            </a:r>
            <a:r>
              <a:rPr lang="en-US" dirty="0"/>
              <a:t> </a:t>
            </a:r>
            <a:r>
              <a:rPr lang="en-US" dirty="0" err="1"/>
              <a:t>weniger</a:t>
            </a:r>
            <a:r>
              <a:rPr lang="en-US" dirty="0"/>
              <a:t> </a:t>
            </a:r>
            <a:r>
              <a:rPr lang="en-US" dirty="0" err="1"/>
              <a:t>Studierende</a:t>
            </a:r>
            <a:r>
              <a:rPr lang="en-US" dirty="0"/>
              <a:t> </a:t>
            </a:r>
            <a:r>
              <a:rPr lang="en-US" dirty="0" err="1"/>
              <a:t>angeworben</a:t>
            </a:r>
            <a:r>
              <a:rPr lang="en-US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Die </a:t>
            </a:r>
            <a:r>
              <a:rPr lang="en-US" dirty="0" err="1"/>
              <a:t>Werbung</a:t>
            </a:r>
            <a:r>
              <a:rPr lang="en-US" dirty="0"/>
              <a:t> für das </a:t>
            </a:r>
            <a:r>
              <a:rPr lang="en-US" dirty="0" err="1"/>
              <a:t>Programm</a:t>
            </a:r>
            <a:r>
              <a:rPr lang="en-US" dirty="0"/>
              <a:t> hat </a:t>
            </a:r>
            <a:r>
              <a:rPr lang="en-US" dirty="0" err="1"/>
              <a:t>sich</a:t>
            </a:r>
            <a:r>
              <a:rPr lang="en-US" dirty="0"/>
              <a:t> von </a:t>
            </a:r>
            <a:r>
              <a:rPr lang="en-US" dirty="0" err="1"/>
              <a:t>Vortrag</a:t>
            </a:r>
            <a:r>
              <a:rPr lang="en-US" dirty="0"/>
              <a:t> auf Zoom </a:t>
            </a:r>
            <a:r>
              <a:rPr lang="en-US" dirty="0" err="1"/>
              <a:t>verlagert</a:t>
            </a:r>
            <a:r>
              <a:rPr lang="en-US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Es </a:t>
            </a:r>
            <a:r>
              <a:rPr lang="en-US" dirty="0" err="1"/>
              <a:t>wurden</a:t>
            </a:r>
            <a:r>
              <a:rPr lang="en-US" dirty="0"/>
              <a:t> </a:t>
            </a:r>
            <a:r>
              <a:rPr lang="en-US" dirty="0" err="1"/>
              <a:t>jeweils</a:t>
            </a:r>
            <a:r>
              <a:rPr lang="en-US" dirty="0"/>
              <a:t> </a:t>
            </a:r>
            <a:r>
              <a:rPr lang="en-US" dirty="0" err="1"/>
              <a:t>vor</a:t>
            </a:r>
            <a:r>
              <a:rPr lang="en-US" dirty="0"/>
              <a:t> </a:t>
            </a:r>
            <a:r>
              <a:rPr lang="en-US" dirty="0" err="1"/>
              <a:t>jedem</a:t>
            </a:r>
            <a:r>
              <a:rPr lang="en-US" dirty="0"/>
              <a:t> </a:t>
            </a:r>
            <a:r>
              <a:rPr lang="en-US" dirty="0" err="1"/>
              <a:t>Bewerbungsschluss</a:t>
            </a:r>
            <a:r>
              <a:rPr lang="en-US" dirty="0"/>
              <a:t> </a:t>
            </a:r>
            <a:r>
              <a:rPr lang="en-US" dirty="0" err="1"/>
              <a:t>eine</a:t>
            </a:r>
            <a:r>
              <a:rPr lang="en-US" dirty="0"/>
              <a:t> </a:t>
            </a:r>
            <a:r>
              <a:rPr lang="en-US" dirty="0" err="1"/>
              <a:t>Informationsveranstaltung</a:t>
            </a:r>
            <a:r>
              <a:rPr lang="en-US" dirty="0"/>
              <a:t> </a:t>
            </a:r>
            <a:r>
              <a:rPr lang="en-US" dirty="0" err="1"/>
              <a:t>durchgeführt</a:t>
            </a:r>
            <a:r>
              <a:rPr lang="en-US" dirty="0"/>
              <a:t>.</a:t>
            </a:r>
            <a:endParaRPr lang="en-GB" dirty="0"/>
          </a:p>
        </p:txBody>
      </p:sp>
      <p:pic>
        <p:nvPicPr>
          <p:cNvPr id="7" name="Picture 6" descr="Chart, bar chart&#10;&#10;Description automatically generated">
            <a:extLst>
              <a:ext uri="{FF2B5EF4-FFF2-40B4-BE49-F238E27FC236}">
                <a16:creationId xmlns:a16="http://schemas.microsoft.com/office/drawing/2014/main" id="{110F9CBD-7B36-7715-B722-0B359AE2C1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120" y="2071310"/>
            <a:ext cx="5724632" cy="38916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CD41466-297D-7AC4-84A0-5E42869E103B}"/>
              </a:ext>
            </a:extLst>
          </p:cNvPr>
          <p:cNvSpPr txBox="1"/>
          <p:nvPr/>
        </p:nvSpPr>
        <p:spPr>
          <a:xfrm>
            <a:off x="6325852" y="3714570"/>
            <a:ext cx="549495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Interesse der </a:t>
            </a:r>
            <a:r>
              <a:rPr lang="en-US" dirty="0" err="1"/>
              <a:t>Studierenden</a:t>
            </a:r>
            <a:r>
              <a:rPr lang="en-US" dirty="0"/>
              <a:t> </a:t>
            </a:r>
            <a:r>
              <a:rPr lang="en-US" dirty="0" err="1"/>
              <a:t>ist</a:t>
            </a:r>
            <a:r>
              <a:rPr lang="en-US" dirty="0"/>
              <a:t> </a:t>
            </a:r>
            <a:r>
              <a:rPr lang="en-US" dirty="0" err="1"/>
              <a:t>weiterhin</a:t>
            </a:r>
            <a:r>
              <a:rPr lang="en-US" dirty="0"/>
              <a:t> gross!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Leider</a:t>
            </a:r>
            <a:r>
              <a:rPr lang="en-US" dirty="0"/>
              <a:t> </a:t>
            </a:r>
            <a:r>
              <a:rPr lang="en-US" dirty="0" err="1"/>
              <a:t>können</a:t>
            </a:r>
            <a:r>
              <a:rPr lang="en-US" dirty="0"/>
              <a:t> </a:t>
            </a:r>
            <a:r>
              <a:rPr lang="en-US" dirty="0" err="1"/>
              <a:t>trotz</a:t>
            </a:r>
            <a:r>
              <a:rPr lang="en-US" dirty="0"/>
              <a:t> </a:t>
            </a:r>
            <a:r>
              <a:rPr lang="en-US" dirty="0" err="1"/>
              <a:t>Förderflag</a:t>
            </a:r>
            <a:r>
              <a:rPr lang="en-US" dirty="0"/>
              <a:t> </a:t>
            </a:r>
            <a:r>
              <a:rPr lang="en-US" dirty="0" err="1"/>
              <a:t>noch</a:t>
            </a:r>
            <a:r>
              <a:rPr lang="en-US" dirty="0"/>
              <a:t> </a:t>
            </a:r>
            <a:r>
              <a:rPr lang="en-US" dirty="0" err="1"/>
              <a:t>immer</a:t>
            </a:r>
            <a:r>
              <a:rPr lang="en-US" dirty="0"/>
              <a:t> </a:t>
            </a:r>
            <a:r>
              <a:rPr lang="en-US" dirty="0" err="1"/>
              <a:t>nicht</a:t>
            </a:r>
            <a:r>
              <a:rPr lang="en-US" dirty="0"/>
              <a:t> alle </a:t>
            </a:r>
            <a:r>
              <a:rPr lang="en-US" dirty="0" err="1"/>
              <a:t>Studierenden</a:t>
            </a:r>
            <a:r>
              <a:rPr lang="en-US" dirty="0"/>
              <a:t> </a:t>
            </a:r>
            <a:r>
              <a:rPr lang="en-US" dirty="0" err="1"/>
              <a:t>platziert</a:t>
            </a:r>
            <a:r>
              <a:rPr lang="en-US" dirty="0"/>
              <a:t> warden.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Werbemassnahmen</a:t>
            </a:r>
            <a:r>
              <a:rPr lang="en-US" dirty="0"/>
              <a:t> an den </a:t>
            </a:r>
            <a:r>
              <a:rPr lang="en-US" dirty="0" err="1"/>
              <a:t>Hochschulen</a:t>
            </a:r>
            <a:r>
              <a:rPr lang="en-US" dirty="0"/>
              <a:t> </a:t>
            </a:r>
            <a:r>
              <a:rPr lang="en-US" dirty="0" err="1"/>
              <a:t>sind</a:t>
            </a:r>
            <a:r>
              <a:rPr lang="en-US" dirty="0"/>
              <a:t> </a:t>
            </a:r>
            <a:r>
              <a:rPr lang="en-US" dirty="0" err="1"/>
              <a:t>erfolgreich</a:t>
            </a:r>
            <a:r>
              <a:rPr lang="en-US" dirty="0"/>
              <a:t> &amp; </a:t>
            </a:r>
            <a:r>
              <a:rPr lang="en-US" dirty="0" err="1"/>
              <a:t>sollten</a:t>
            </a:r>
            <a:r>
              <a:rPr lang="en-US" dirty="0"/>
              <a:t> </a:t>
            </a:r>
            <a:r>
              <a:rPr lang="en-US" dirty="0" err="1"/>
              <a:t>weitergeführt</a:t>
            </a:r>
            <a:r>
              <a:rPr lang="en-US" dirty="0"/>
              <a:t> </a:t>
            </a:r>
            <a:r>
              <a:rPr lang="en-US" dirty="0" err="1"/>
              <a:t>werden</a:t>
            </a:r>
            <a:r>
              <a:rPr lang="en-US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0531A59-F12B-9E51-4DCE-878875DBD944}"/>
              </a:ext>
            </a:extLst>
          </p:cNvPr>
          <p:cNvGrpSpPr/>
          <p:nvPr/>
        </p:nvGrpSpPr>
        <p:grpSpPr>
          <a:xfrm>
            <a:off x="1625600" y="2071863"/>
            <a:ext cx="9464675" cy="2936865"/>
            <a:chOff x="1625600" y="2071863"/>
            <a:chExt cx="9464675" cy="2936865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066ED55-479C-9383-9CDA-DD2C7B717623}"/>
                </a:ext>
              </a:extLst>
            </p:cNvPr>
            <p:cNvSpPr txBox="1"/>
            <p:nvPr/>
          </p:nvSpPr>
          <p:spPr>
            <a:xfrm>
              <a:off x="6626225" y="2071863"/>
              <a:ext cx="44640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>
                  <a:solidFill>
                    <a:srgbClr val="FF0000"/>
                  </a:solidFill>
                </a:rPr>
                <a:t>Werbung</a:t>
              </a:r>
              <a:r>
                <a:rPr lang="en-US" dirty="0">
                  <a:solidFill>
                    <a:srgbClr val="FF0000"/>
                  </a:solidFill>
                </a:rPr>
                <a:t> an HS OG und KIT </a:t>
              </a:r>
              <a:r>
                <a:rPr lang="en-US" dirty="0" err="1">
                  <a:solidFill>
                    <a:srgbClr val="FF0000"/>
                  </a:solidFill>
                </a:rPr>
                <a:t>begonnen</a:t>
              </a:r>
              <a:r>
                <a:rPr lang="en-US" dirty="0">
                  <a:solidFill>
                    <a:srgbClr val="FF0000"/>
                  </a:solidFill>
                </a:rPr>
                <a:t>.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9AAA50E1-9F21-0A70-03AD-2A712A47BEA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25600" y="2254250"/>
              <a:ext cx="5000625" cy="2754478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403C92F-DEA2-1D7B-10E2-7CD68358B707}"/>
              </a:ext>
            </a:extLst>
          </p:cNvPr>
          <p:cNvGrpSpPr/>
          <p:nvPr/>
        </p:nvGrpSpPr>
        <p:grpSpPr>
          <a:xfrm>
            <a:off x="1917700" y="2761488"/>
            <a:ext cx="9038316" cy="2411060"/>
            <a:chOff x="1917700" y="2761488"/>
            <a:chExt cx="9038316" cy="2411060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2DA26909-2959-5049-F4CB-D37859510B8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17700" y="2990850"/>
              <a:ext cx="4584700" cy="2181698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9CD8F98-BE35-2B07-3ECE-9F4F1DEFE145}"/>
                </a:ext>
              </a:extLst>
            </p:cNvPr>
            <p:cNvSpPr txBox="1"/>
            <p:nvPr/>
          </p:nvSpPr>
          <p:spPr>
            <a:xfrm>
              <a:off x="6491966" y="2761488"/>
              <a:ext cx="44640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>
                  <a:solidFill>
                    <a:srgbClr val="FF0000"/>
                  </a:solidFill>
                </a:rPr>
                <a:t>Werbung</a:t>
              </a:r>
              <a:r>
                <a:rPr lang="en-US" dirty="0">
                  <a:solidFill>
                    <a:srgbClr val="FF0000"/>
                  </a:solidFill>
                </a:rPr>
                <a:t> in Esslingen </a:t>
              </a:r>
              <a:r>
                <a:rPr lang="en-US" dirty="0" err="1">
                  <a:solidFill>
                    <a:srgbClr val="FF0000"/>
                  </a:solidFill>
                </a:rPr>
                <a:t>begonnen</a:t>
              </a:r>
              <a:r>
                <a:rPr lang="en-US" dirty="0">
                  <a:solidFill>
                    <a:srgbClr val="FF0000"/>
                  </a:solidFill>
                </a:rPr>
                <a:t>.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4629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78243</TotalTime>
  <Words>341</Words>
  <Application>Microsoft Office PowerPoint</Application>
  <PresentationFormat>Widescreen</PresentationFormat>
  <Paragraphs>35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Roboto</vt:lpstr>
      <vt:lpstr>CERN(4-3)</vt:lpstr>
      <vt:lpstr>Informationen zum Baden-Württembergischen Technischen Studierendenprogramm  Christine Vollinger (SY-RF)  </vt:lpstr>
      <vt:lpstr>BaWü Technisches Studierenden Programm</vt:lpstr>
      <vt:lpstr>BaWü Technisches Studierenden Programm</vt:lpstr>
      <vt:lpstr>BaWü Technisches Studierenden Programm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Christine Vollinger</cp:lastModifiedBy>
  <cp:revision>1295</cp:revision>
  <cp:lastPrinted>2018-05-31T14:21:02Z</cp:lastPrinted>
  <dcterms:created xsi:type="dcterms:W3CDTF">2012-11-30T11:04:26Z</dcterms:created>
  <dcterms:modified xsi:type="dcterms:W3CDTF">2022-06-15T12:13:50Z</dcterms:modified>
</cp:coreProperties>
</file>