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9E97-848A-4F4D-87B0-071031B72E1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9C17-4BA8-4502-8F8F-4C1AB6033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2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9E97-848A-4F4D-87B0-071031B72E1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9C17-4BA8-4502-8F8F-4C1AB6033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738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9E97-848A-4F4D-87B0-071031B72E1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9C17-4BA8-4502-8F8F-4C1AB6033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016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9E97-848A-4F4D-87B0-071031B72E1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9C17-4BA8-4502-8F8F-4C1AB6033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548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9E97-848A-4F4D-87B0-071031B72E1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9C17-4BA8-4502-8F8F-4C1AB6033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77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9E97-848A-4F4D-87B0-071031B72E1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9C17-4BA8-4502-8F8F-4C1AB6033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108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9E97-848A-4F4D-87B0-071031B72E1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9C17-4BA8-4502-8F8F-4C1AB6033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533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9E97-848A-4F4D-87B0-071031B72E1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9C17-4BA8-4502-8F8F-4C1AB6033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91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9E97-848A-4F4D-87B0-071031B72E1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9C17-4BA8-4502-8F8F-4C1AB6033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959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9E97-848A-4F4D-87B0-071031B72E1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9C17-4BA8-4502-8F8F-4C1AB6033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34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9E97-848A-4F4D-87B0-071031B72E1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9C17-4BA8-4502-8F8F-4C1AB6033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33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F9E97-848A-4F4D-87B0-071031B72E1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39C17-4BA8-4502-8F8F-4C1AB6033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17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Relationship Id="rId9" Type="http://schemas.openxmlformats.org/officeDocument/2006/relationships/image" Target="../media/image8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7" Type="http://schemas.openxmlformats.org/officeDocument/2006/relationships/image" Target="../media/image14.tif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tif"/><Relationship Id="rId5" Type="http://schemas.openxmlformats.org/officeDocument/2006/relationships/image" Target="../media/image12.tif"/><Relationship Id="rId4" Type="http://schemas.openxmlformats.org/officeDocument/2006/relationships/image" Target="../media/image11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t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Films analysis </a:t>
            </a:r>
            <a:br>
              <a:rPr lang="en-GB" dirty="0" smtClean="0"/>
            </a:br>
            <a:r>
              <a:rPr lang="en-GB" dirty="0" smtClean="0"/>
              <a:t>CHUV </a:t>
            </a:r>
            <a:r>
              <a:rPr lang="en-GB" dirty="0" smtClean="0"/>
              <a:t>24 </a:t>
            </a:r>
            <a:r>
              <a:rPr lang="en-GB" dirty="0" smtClean="0"/>
              <a:t>and </a:t>
            </a:r>
            <a:r>
              <a:rPr lang="en-GB" dirty="0" smtClean="0"/>
              <a:t>25 </a:t>
            </a:r>
            <a:r>
              <a:rPr lang="en-GB" dirty="0" smtClean="0"/>
              <a:t>May 2022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Wilfrid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6752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5530"/>
          </a:xfrm>
        </p:spPr>
        <p:txBody>
          <a:bodyPr/>
          <a:lstStyle/>
          <a:p>
            <a:r>
              <a:rPr lang="en-GB" dirty="0" smtClean="0"/>
              <a:t>Some MD-V3 films converted in </a:t>
            </a:r>
            <a:r>
              <a:rPr lang="en-GB" dirty="0" err="1" smtClean="0"/>
              <a:t>Gray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6120055"/>
            <a:ext cx="6898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Same Position for Flash and </a:t>
            </a:r>
            <a:r>
              <a:rPr lang="en-GB" dirty="0" err="1"/>
              <a:t>Conv</a:t>
            </a:r>
            <a:r>
              <a:rPr lang="en-GB" dirty="0"/>
              <a:t>, but charge was changed</a:t>
            </a:r>
          </a:p>
          <a:p>
            <a:r>
              <a:rPr lang="en-GB" dirty="0" smtClean="0"/>
              <a:t>Gaussian fit made on a longer strip (30mm instead of 15mm previously)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6" r="5496"/>
          <a:stretch/>
        </p:blipFill>
        <p:spPr>
          <a:xfrm>
            <a:off x="671864" y="1080656"/>
            <a:ext cx="2587940" cy="28575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7" r="5292"/>
          <a:stretch/>
        </p:blipFill>
        <p:spPr>
          <a:xfrm>
            <a:off x="3485080" y="1080656"/>
            <a:ext cx="2620287" cy="28575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9" r="4767"/>
          <a:stretch/>
        </p:blipFill>
        <p:spPr>
          <a:xfrm>
            <a:off x="6280037" y="1080656"/>
            <a:ext cx="2579831" cy="28575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3" r="7459"/>
          <a:stretch/>
        </p:blipFill>
        <p:spPr>
          <a:xfrm>
            <a:off x="9031864" y="1080656"/>
            <a:ext cx="2539406" cy="28575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5" r="6739"/>
          <a:stretch/>
        </p:blipFill>
        <p:spPr>
          <a:xfrm>
            <a:off x="3491563" y="4092555"/>
            <a:ext cx="2613804" cy="178593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7" r="6043"/>
          <a:stretch/>
        </p:blipFill>
        <p:spPr>
          <a:xfrm>
            <a:off x="620121" y="4092555"/>
            <a:ext cx="2639683" cy="178593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" r="6792"/>
          <a:stretch/>
        </p:blipFill>
        <p:spPr>
          <a:xfrm>
            <a:off x="6167887" y="4092555"/>
            <a:ext cx="2605177" cy="178593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2" r="6309"/>
          <a:stretch/>
        </p:blipFill>
        <p:spPr>
          <a:xfrm>
            <a:off x="9031864" y="4092555"/>
            <a:ext cx="2631057" cy="178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896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15" y="80454"/>
            <a:ext cx="10515600" cy="937464"/>
          </a:xfrm>
        </p:spPr>
        <p:txBody>
          <a:bodyPr/>
          <a:lstStyle/>
          <a:p>
            <a:r>
              <a:rPr lang="en-GB" dirty="0" smtClean="0"/>
              <a:t>Beam position accuracy and profile fit error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4" r="8462"/>
          <a:stretch/>
        </p:blipFill>
        <p:spPr>
          <a:xfrm>
            <a:off x="1164567" y="839359"/>
            <a:ext cx="2363638" cy="24855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" r="6041"/>
          <a:stretch/>
        </p:blipFill>
        <p:spPr>
          <a:xfrm>
            <a:off x="985557" y="3454329"/>
            <a:ext cx="3002707" cy="26494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5" r="974"/>
          <a:stretch/>
        </p:blipFill>
        <p:spPr>
          <a:xfrm>
            <a:off x="4445171" y="839359"/>
            <a:ext cx="2610939" cy="24726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" r="6439"/>
          <a:stretch/>
        </p:blipFill>
        <p:spPr>
          <a:xfrm>
            <a:off x="4135222" y="3454329"/>
            <a:ext cx="3015779" cy="26494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8"/>
          <a:stretch/>
        </p:blipFill>
        <p:spPr>
          <a:xfrm>
            <a:off x="7884554" y="852241"/>
            <a:ext cx="2633086" cy="24726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136" y="3454329"/>
            <a:ext cx="3300984" cy="264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741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96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Size and dose on Eppendorf – </a:t>
            </a:r>
            <a:r>
              <a:rPr lang="en-GB" dirty="0" smtClean="0"/>
              <a:t>24 &amp; 25 May </a:t>
            </a:r>
            <a:r>
              <a:rPr lang="en-GB" dirty="0"/>
              <a:t>2022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3" r="4997" b="5031"/>
          <a:stretch/>
        </p:blipFill>
        <p:spPr>
          <a:xfrm>
            <a:off x="367885" y="1020320"/>
            <a:ext cx="3731460" cy="51538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" t="4150" r="4817" b="4026"/>
          <a:stretch/>
        </p:blipFill>
        <p:spPr>
          <a:xfrm>
            <a:off x="4201065" y="999016"/>
            <a:ext cx="3537509" cy="51751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7" t="3774" r="5719" b="4906"/>
          <a:stretch/>
        </p:blipFill>
        <p:spPr>
          <a:xfrm>
            <a:off x="7844610" y="1027421"/>
            <a:ext cx="3509190" cy="514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795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133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Doses and sizes on the </a:t>
            </a:r>
            <a:r>
              <a:rPr lang="en-GB" dirty="0"/>
              <a:t>Eppendorf – </a:t>
            </a:r>
            <a:r>
              <a:rPr lang="en-GB" dirty="0" smtClean="0"/>
              <a:t>24 </a:t>
            </a:r>
            <a:r>
              <a:rPr lang="en-GB" dirty="0"/>
              <a:t>May 2022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9777131"/>
              </p:ext>
            </p:extLst>
          </p:nvPr>
        </p:nvGraphicFramePr>
        <p:xfrm>
          <a:off x="838199" y="885825"/>
          <a:ext cx="10384769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034">
                  <a:extLst>
                    <a:ext uri="{9D8B030D-6E8A-4147-A177-3AD203B41FA5}">
                      <a16:colId xmlns:a16="http://schemas.microsoft.com/office/drawing/2014/main" val="2933845628"/>
                    </a:ext>
                  </a:extLst>
                </a:gridCol>
                <a:gridCol w="809801">
                  <a:extLst>
                    <a:ext uri="{9D8B030D-6E8A-4147-A177-3AD203B41FA5}">
                      <a16:colId xmlns:a16="http://schemas.microsoft.com/office/drawing/2014/main" val="2374589478"/>
                    </a:ext>
                  </a:extLst>
                </a:gridCol>
                <a:gridCol w="836762">
                  <a:extLst>
                    <a:ext uri="{9D8B030D-6E8A-4147-A177-3AD203B41FA5}">
                      <a16:colId xmlns:a16="http://schemas.microsoft.com/office/drawing/2014/main" val="2612862535"/>
                    </a:ext>
                  </a:extLst>
                </a:gridCol>
                <a:gridCol w="854015">
                  <a:extLst>
                    <a:ext uri="{9D8B030D-6E8A-4147-A177-3AD203B41FA5}">
                      <a16:colId xmlns:a16="http://schemas.microsoft.com/office/drawing/2014/main" val="2220454022"/>
                    </a:ext>
                  </a:extLst>
                </a:gridCol>
                <a:gridCol w="897147">
                  <a:extLst>
                    <a:ext uri="{9D8B030D-6E8A-4147-A177-3AD203B41FA5}">
                      <a16:colId xmlns:a16="http://schemas.microsoft.com/office/drawing/2014/main" val="3541975233"/>
                    </a:ext>
                  </a:extLst>
                </a:gridCol>
                <a:gridCol w="1345721">
                  <a:extLst>
                    <a:ext uri="{9D8B030D-6E8A-4147-A177-3AD203B41FA5}">
                      <a16:colId xmlns:a16="http://schemas.microsoft.com/office/drawing/2014/main" val="2722732466"/>
                    </a:ext>
                  </a:extLst>
                </a:gridCol>
                <a:gridCol w="836764">
                  <a:extLst>
                    <a:ext uri="{9D8B030D-6E8A-4147-A177-3AD203B41FA5}">
                      <a16:colId xmlns:a16="http://schemas.microsoft.com/office/drawing/2014/main" val="2683555829"/>
                    </a:ext>
                  </a:extLst>
                </a:gridCol>
                <a:gridCol w="888519">
                  <a:extLst>
                    <a:ext uri="{9D8B030D-6E8A-4147-A177-3AD203B41FA5}">
                      <a16:colId xmlns:a16="http://schemas.microsoft.com/office/drawing/2014/main" val="1781044343"/>
                    </a:ext>
                  </a:extLst>
                </a:gridCol>
                <a:gridCol w="897147">
                  <a:extLst>
                    <a:ext uri="{9D8B030D-6E8A-4147-A177-3AD203B41FA5}">
                      <a16:colId xmlns:a16="http://schemas.microsoft.com/office/drawing/2014/main" val="1149818818"/>
                    </a:ext>
                  </a:extLst>
                </a:gridCol>
                <a:gridCol w="862642">
                  <a:extLst>
                    <a:ext uri="{9D8B030D-6E8A-4147-A177-3AD203B41FA5}">
                      <a16:colId xmlns:a16="http://schemas.microsoft.com/office/drawing/2014/main" val="4177963673"/>
                    </a:ext>
                  </a:extLst>
                </a:gridCol>
                <a:gridCol w="1311217">
                  <a:extLst>
                    <a:ext uri="{9D8B030D-6E8A-4147-A177-3AD203B41FA5}">
                      <a16:colId xmlns:a16="http://schemas.microsoft.com/office/drawing/2014/main" val="14052347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Target 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Flash</a:t>
                      </a:r>
                    </a:p>
                    <a:p>
                      <a:pPr algn="ctr"/>
                      <a:r>
                        <a:rPr lang="en-GB" dirty="0" err="1" smtClean="0"/>
                        <a:t>Epp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Dose</a:t>
                      </a:r>
                      <a:r>
                        <a:rPr lang="en-GB" baseline="0" dirty="0" smtClean="0"/>
                        <a:t> [</a:t>
                      </a:r>
                      <a:r>
                        <a:rPr lang="en-GB" baseline="0" dirty="0" err="1" smtClean="0"/>
                        <a:t>Gy</a:t>
                      </a:r>
                      <a:r>
                        <a:rPr lang="en-GB" baseline="0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size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 size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Position in water [mm]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Conv. </a:t>
                      </a:r>
                      <a:r>
                        <a:rPr lang="en-GB" dirty="0" err="1" smtClean="0"/>
                        <a:t>Epp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Dose</a:t>
                      </a:r>
                      <a:r>
                        <a:rPr lang="en-GB" baseline="0" dirty="0" smtClean="0"/>
                        <a:t> [</a:t>
                      </a:r>
                      <a:r>
                        <a:rPr lang="en-GB" baseline="0" dirty="0" err="1" smtClean="0"/>
                        <a:t>Gy</a:t>
                      </a:r>
                      <a:r>
                        <a:rPr lang="en-GB" baseline="0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size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 size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Position in water [mm]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594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30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26.8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28.7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666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30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27.3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29.1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82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40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35.0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37.6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941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40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35.4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16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41.1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643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41.6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17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45.1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77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6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46.5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49.3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103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30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7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27.2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19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28.8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586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30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25.8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28.1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432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40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9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35.9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38.4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663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40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30.5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36.6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903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41.7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49.8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301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44.7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52.0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860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3847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1333"/>
          </a:xfrm>
        </p:spPr>
        <p:txBody>
          <a:bodyPr>
            <a:noAutofit/>
          </a:bodyPr>
          <a:lstStyle/>
          <a:p>
            <a:r>
              <a:rPr lang="en-GB" sz="3200" dirty="0" smtClean="0"/>
              <a:t>Doses and sizes on the </a:t>
            </a:r>
            <a:r>
              <a:rPr lang="en-GB" sz="3200" dirty="0"/>
              <a:t>Eppendorf – </a:t>
            </a:r>
            <a:r>
              <a:rPr lang="en-GB" sz="3200" dirty="0" smtClean="0"/>
              <a:t>25 </a:t>
            </a:r>
            <a:r>
              <a:rPr lang="en-GB" sz="3200" dirty="0"/>
              <a:t>May </a:t>
            </a:r>
            <a:r>
              <a:rPr lang="en-GB" sz="3200" dirty="0" smtClean="0"/>
              <a:t>2022 - Batch 1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4705448"/>
              </p:ext>
            </p:extLst>
          </p:nvPr>
        </p:nvGraphicFramePr>
        <p:xfrm>
          <a:off x="838199" y="885825"/>
          <a:ext cx="10384769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034">
                  <a:extLst>
                    <a:ext uri="{9D8B030D-6E8A-4147-A177-3AD203B41FA5}">
                      <a16:colId xmlns:a16="http://schemas.microsoft.com/office/drawing/2014/main" val="2933845628"/>
                    </a:ext>
                  </a:extLst>
                </a:gridCol>
                <a:gridCol w="809801">
                  <a:extLst>
                    <a:ext uri="{9D8B030D-6E8A-4147-A177-3AD203B41FA5}">
                      <a16:colId xmlns:a16="http://schemas.microsoft.com/office/drawing/2014/main" val="2374589478"/>
                    </a:ext>
                  </a:extLst>
                </a:gridCol>
                <a:gridCol w="836762">
                  <a:extLst>
                    <a:ext uri="{9D8B030D-6E8A-4147-A177-3AD203B41FA5}">
                      <a16:colId xmlns:a16="http://schemas.microsoft.com/office/drawing/2014/main" val="2612862535"/>
                    </a:ext>
                  </a:extLst>
                </a:gridCol>
                <a:gridCol w="854015">
                  <a:extLst>
                    <a:ext uri="{9D8B030D-6E8A-4147-A177-3AD203B41FA5}">
                      <a16:colId xmlns:a16="http://schemas.microsoft.com/office/drawing/2014/main" val="2220454022"/>
                    </a:ext>
                  </a:extLst>
                </a:gridCol>
                <a:gridCol w="897147">
                  <a:extLst>
                    <a:ext uri="{9D8B030D-6E8A-4147-A177-3AD203B41FA5}">
                      <a16:colId xmlns:a16="http://schemas.microsoft.com/office/drawing/2014/main" val="3541975233"/>
                    </a:ext>
                  </a:extLst>
                </a:gridCol>
                <a:gridCol w="1345721">
                  <a:extLst>
                    <a:ext uri="{9D8B030D-6E8A-4147-A177-3AD203B41FA5}">
                      <a16:colId xmlns:a16="http://schemas.microsoft.com/office/drawing/2014/main" val="2722732466"/>
                    </a:ext>
                  </a:extLst>
                </a:gridCol>
                <a:gridCol w="836764">
                  <a:extLst>
                    <a:ext uri="{9D8B030D-6E8A-4147-A177-3AD203B41FA5}">
                      <a16:colId xmlns:a16="http://schemas.microsoft.com/office/drawing/2014/main" val="2683555829"/>
                    </a:ext>
                  </a:extLst>
                </a:gridCol>
                <a:gridCol w="888519">
                  <a:extLst>
                    <a:ext uri="{9D8B030D-6E8A-4147-A177-3AD203B41FA5}">
                      <a16:colId xmlns:a16="http://schemas.microsoft.com/office/drawing/2014/main" val="1781044343"/>
                    </a:ext>
                  </a:extLst>
                </a:gridCol>
                <a:gridCol w="897147">
                  <a:extLst>
                    <a:ext uri="{9D8B030D-6E8A-4147-A177-3AD203B41FA5}">
                      <a16:colId xmlns:a16="http://schemas.microsoft.com/office/drawing/2014/main" val="1149818818"/>
                    </a:ext>
                  </a:extLst>
                </a:gridCol>
                <a:gridCol w="862642">
                  <a:extLst>
                    <a:ext uri="{9D8B030D-6E8A-4147-A177-3AD203B41FA5}">
                      <a16:colId xmlns:a16="http://schemas.microsoft.com/office/drawing/2014/main" val="4177963673"/>
                    </a:ext>
                  </a:extLst>
                </a:gridCol>
                <a:gridCol w="1311217">
                  <a:extLst>
                    <a:ext uri="{9D8B030D-6E8A-4147-A177-3AD203B41FA5}">
                      <a16:colId xmlns:a16="http://schemas.microsoft.com/office/drawing/2014/main" val="14052347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Target 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Flash</a:t>
                      </a:r>
                    </a:p>
                    <a:p>
                      <a:pPr algn="ctr"/>
                      <a:r>
                        <a:rPr lang="en-GB" dirty="0" err="1" smtClean="0"/>
                        <a:t>Epp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Dose</a:t>
                      </a:r>
                      <a:r>
                        <a:rPr lang="en-GB" baseline="0" dirty="0" smtClean="0"/>
                        <a:t> [</a:t>
                      </a:r>
                      <a:r>
                        <a:rPr lang="en-GB" baseline="0" dirty="0" err="1" smtClean="0"/>
                        <a:t>Gy</a:t>
                      </a:r>
                      <a:r>
                        <a:rPr lang="en-GB" baseline="0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size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 size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Position in water [mm]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Conv. </a:t>
                      </a:r>
                      <a:r>
                        <a:rPr lang="en-GB" dirty="0" err="1" smtClean="0"/>
                        <a:t>Epp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Dose</a:t>
                      </a:r>
                      <a:r>
                        <a:rPr lang="en-GB" baseline="0" dirty="0" smtClean="0"/>
                        <a:t> [</a:t>
                      </a:r>
                      <a:r>
                        <a:rPr lang="en-GB" baseline="0" dirty="0" err="1" smtClean="0"/>
                        <a:t>Gy</a:t>
                      </a:r>
                      <a:r>
                        <a:rPr lang="en-GB" baseline="0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size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 </a:t>
                      </a:r>
                      <a:r>
                        <a:rPr lang="en-GB" dirty="0" smtClean="0"/>
                        <a:t>size </a:t>
                      </a:r>
                      <a:r>
                        <a:rPr lang="en-GB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Position in water [mm]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594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30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28.4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29.3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666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30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27.0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28.5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82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40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37.6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38.3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941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40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37.4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16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38.4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643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45.5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17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45.8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77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6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45.7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50.2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103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30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7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26.8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19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28.5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586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30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26.3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28.6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432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40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9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33.0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38.1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663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40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34.1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36.3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903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43.2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46.7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301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38.5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49.7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860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47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1333"/>
          </a:xfrm>
        </p:spPr>
        <p:txBody>
          <a:bodyPr>
            <a:noAutofit/>
          </a:bodyPr>
          <a:lstStyle/>
          <a:p>
            <a:r>
              <a:rPr lang="en-GB" sz="3200" dirty="0" smtClean="0"/>
              <a:t>Doses and sizes on the </a:t>
            </a:r>
            <a:r>
              <a:rPr lang="en-GB" sz="3200" dirty="0"/>
              <a:t>Eppendorf – </a:t>
            </a:r>
            <a:r>
              <a:rPr lang="en-GB" sz="3200" dirty="0" smtClean="0"/>
              <a:t>25 </a:t>
            </a:r>
            <a:r>
              <a:rPr lang="en-GB" sz="3200" dirty="0"/>
              <a:t>May </a:t>
            </a:r>
            <a:r>
              <a:rPr lang="en-GB" sz="3200" dirty="0" smtClean="0"/>
              <a:t>2022 - Batch 2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2485148"/>
              </p:ext>
            </p:extLst>
          </p:nvPr>
        </p:nvGraphicFramePr>
        <p:xfrm>
          <a:off x="838199" y="885825"/>
          <a:ext cx="10384769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034">
                  <a:extLst>
                    <a:ext uri="{9D8B030D-6E8A-4147-A177-3AD203B41FA5}">
                      <a16:colId xmlns:a16="http://schemas.microsoft.com/office/drawing/2014/main" val="2933845628"/>
                    </a:ext>
                  </a:extLst>
                </a:gridCol>
                <a:gridCol w="809801">
                  <a:extLst>
                    <a:ext uri="{9D8B030D-6E8A-4147-A177-3AD203B41FA5}">
                      <a16:colId xmlns:a16="http://schemas.microsoft.com/office/drawing/2014/main" val="2374589478"/>
                    </a:ext>
                  </a:extLst>
                </a:gridCol>
                <a:gridCol w="836762">
                  <a:extLst>
                    <a:ext uri="{9D8B030D-6E8A-4147-A177-3AD203B41FA5}">
                      <a16:colId xmlns:a16="http://schemas.microsoft.com/office/drawing/2014/main" val="2612862535"/>
                    </a:ext>
                  </a:extLst>
                </a:gridCol>
                <a:gridCol w="854015">
                  <a:extLst>
                    <a:ext uri="{9D8B030D-6E8A-4147-A177-3AD203B41FA5}">
                      <a16:colId xmlns:a16="http://schemas.microsoft.com/office/drawing/2014/main" val="2220454022"/>
                    </a:ext>
                  </a:extLst>
                </a:gridCol>
                <a:gridCol w="897147">
                  <a:extLst>
                    <a:ext uri="{9D8B030D-6E8A-4147-A177-3AD203B41FA5}">
                      <a16:colId xmlns:a16="http://schemas.microsoft.com/office/drawing/2014/main" val="3541975233"/>
                    </a:ext>
                  </a:extLst>
                </a:gridCol>
                <a:gridCol w="1345721">
                  <a:extLst>
                    <a:ext uri="{9D8B030D-6E8A-4147-A177-3AD203B41FA5}">
                      <a16:colId xmlns:a16="http://schemas.microsoft.com/office/drawing/2014/main" val="2722732466"/>
                    </a:ext>
                  </a:extLst>
                </a:gridCol>
                <a:gridCol w="836764">
                  <a:extLst>
                    <a:ext uri="{9D8B030D-6E8A-4147-A177-3AD203B41FA5}">
                      <a16:colId xmlns:a16="http://schemas.microsoft.com/office/drawing/2014/main" val="2683555829"/>
                    </a:ext>
                  </a:extLst>
                </a:gridCol>
                <a:gridCol w="888519">
                  <a:extLst>
                    <a:ext uri="{9D8B030D-6E8A-4147-A177-3AD203B41FA5}">
                      <a16:colId xmlns:a16="http://schemas.microsoft.com/office/drawing/2014/main" val="1781044343"/>
                    </a:ext>
                  </a:extLst>
                </a:gridCol>
                <a:gridCol w="897147">
                  <a:extLst>
                    <a:ext uri="{9D8B030D-6E8A-4147-A177-3AD203B41FA5}">
                      <a16:colId xmlns:a16="http://schemas.microsoft.com/office/drawing/2014/main" val="1149818818"/>
                    </a:ext>
                  </a:extLst>
                </a:gridCol>
                <a:gridCol w="862642">
                  <a:extLst>
                    <a:ext uri="{9D8B030D-6E8A-4147-A177-3AD203B41FA5}">
                      <a16:colId xmlns:a16="http://schemas.microsoft.com/office/drawing/2014/main" val="4177963673"/>
                    </a:ext>
                  </a:extLst>
                </a:gridCol>
                <a:gridCol w="1311217">
                  <a:extLst>
                    <a:ext uri="{9D8B030D-6E8A-4147-A177-3AD203B41FA5}">
                      <a16:colId xmlns:a16="http://schemas.microsoft.com/office/drawing/2014/main" val="14052347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Target 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Flash</a:t>
                      </a:r>
                    </a:p>
                    <a:p>
                      <a:pPr algn="ctr"/>
                      <a:r>
                        <a:rPr lang="en-GB" dirty="0" err="1" smtClean="0"/>
                        <a:t>Epp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Dose</a:t>
                      </a:r>
                      <a:r>
                        <a:rPr lang="en-GB" baseline="0" dirty="0" smtClean="0"/>
                        <a:t> [</a:t>
                      </a:r>
                      <a:r>
                        <a:rPr lang="en-GB" baseline="0" dirty="0" err="1" smtClean="0"/>
                        <a:t>Gy</a:t>
                      </a:r>
                      <a:r>
                        <a:rPr lang="en-GB" baseline="0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size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 size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Position in water [mm]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Conv. </a:t>
                      </a:r>
                      <a:r>
                        <a:rPr lang="en-GB" dirty="0" err="1" smtClean="0"/>
                        <a:t>Epp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Dose</a:t>
                      </a:r>
                      <a:r>
                        <a:rPr lang="en-GB" baseline="0" dirty="0" smtClean="0"/>
                        <a:t> [</a:t>
                      </a:r>
                      <a:r>
                        <a:rPr lang="en-GB" baseline="0" dirty="0" err="1" smtClean="0"/>
                        <a:t>Gy</a:t>
                      </a:r>
                      <a:r>
                        <a:rPr lang="en-GB" baseline="0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size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 </a:t>
                      </a:r>
                      <a:r>
                        <a:rPr lang="en-GB" dirty="0" smtClean="0"/>
                        <a:t>size </a:t>
                      </a:r>
                      <a:r>
                        <a:rPr lang="en-GB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Position in water [mm]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594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30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27.9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32.7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666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30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28.5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28.7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82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40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40.2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38.8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941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40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40.8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16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41.0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643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49.8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17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50.6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77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6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52.0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50.7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103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8276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2537</TotalTime>
  <Words>572</Words>
  <Application>Microsoft Office PowerPoint</Application>
  <PresentationFormat>Widescreen</PresentationFormat>
  <Paragraphs>376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Films analysis  CHUV 24 and 25 May 2022</vt:lpstr>
      <vt:lpstr>Some MD-V3 films converted in Gray </vt:lpstr>
      <vt:lpstr>Beam position accuracy and profile fit error</vt:lpstr>
      <vt:lpstr>Size and dose on Eppendorf – 24 &amp; 25 May 2022</vt:lpstr>
      <vt:lpstr>Doses and sizes on the Eppendorf – 24 May 2022</vt:lpstr>
      <vt:lpstr>Doses and sizes on the Eppendorf – 25 May 2022 - Batch 1</vt:lpstr>
      <vt:lpstr>Doses and sizes on the Eppendorf – 25 May 2022 - Batch 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Films analysis  CHUV 03 May 2022</dc:title>
  <dc:creator>Wilfrid Farabolini</dc:creator>
  <cp:lastModifiedBy>Wilfrid Farabolini</cp:lastModifiedBy>
  <cp:revision>169</cp:revision>
  <dcterms:created xsi:type="dcterms:W3CDTF">2022-05-04T14:05:44Z</dcterms:created>
  <dcterms:modified xsi:type="dcterms:W3CDTF">2022-06-02T13:49:15Z</dcterms:modified>
</cp:coreProperties>
</file>