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E9D7D35-3EE1-4B7F-AB74-0A8D70129F68}">
  <a:tblStyle styleId="{BE9D7D35-3EE1-4B7F-AB74-0A8D70129F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11" Type="http://schemas.openxmlformats.org/officeDocument/2006/relationships/slide" Target="slides/slide5.xml"/><Relationship Id="rId22" Type="http://schemas.openxmlformats.org/officeDocument/2006/relationships/font" Target="fonts/Roboto-boldItalic.fntdata"/><Relationship Id="rId10" Type="http://schemas.openxmlformats.org/officeDocument/2006/relationships/slide" Target="slides/slide4.xml"/><Relationship Id="rId21" Type="http://schemas.openxmlformats.org/officeDocument/2006/relationships/font" Target="fonts/Robot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2ac19576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32ac19576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32000356da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32000356da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32000356da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32000356da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32ac19576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32ac19576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32000356d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32000356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32000356da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32000356d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2000356da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32000356da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32000356da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32000356da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21f7dad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321f7dad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32000356da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32000356da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32000356da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32000356da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32000356da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32000356da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1024" l="0" r="0" t="0"/>
          <a:stretch/>
        </p:blipFill>
        <p:spPr>
          <a:xfrm>
            <a:off x="797297" y="0"/>
            <a:ext cx="7549416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5FODO:      QF4.6-QF4.11</a:t>
            </a:r>
            <a:endParaRPr/>
          </a:p>
        </p:txBody>
      </p:sp>
      <p:pic>
        <p:nvPicPr>
          <p:cNvPr id="173" name="Google Shape;17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52575"/>
            <a:ext cx="4614299" cy="359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596957"/>
            <a:ext cx="4572000" cy="35465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5FODO:      QF4.6–QF4.11</a:t>
            </a:r>
            <a:endParaRPr/>
          </a:p>
        </p:txBody>
      </p:sp>
      <p:pic>
        <p:nvPicPr>
          <p:cNvPr id="180" name="Google Shape;18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65780"/>
            <a:ext cx="5055401" cy="407772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81" name="Google Shape;181;p23"/>
          <p:cNvGraphicFramePr/>
          <p:nvPr/>
        </p:nvGraphicFramePr>
        <p:xfrm>
          <a:off x="5055400" y="337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{BE9D7D35-3EE1-4B7F-AB74-0A8D70129F68}</a:tableStyleId>
              </a:tblPr>
              <a:tblGrid>
                <a:gridCol w="1075200"/>
                <a:gridCol w="926200"/>
                <a:gridCol w="1044325"/>
                <a:gridCol w="1042875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Ideal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Error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Matching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/>
                        <a:t>𝝍_5FODO1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1.25</a:t>
                      </a:r>
                      <a:r>
                        <a:rPr lang="es" sz="1300">
                          <a:solidFill>
                            <a:schemeClr val="dk1"/>
                          </a:solidFill>
                        </a:rPr>
                        <a:t>0000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 1.254693</a:t>
                      </a:r>
                      <a:r>
                        <a:rPr lang="es" sz="1300">
                          <a:solidFill>
                            <a:schemeClr val="dk1"/>
                          </a:solidFill>
                        </a:rPr>
                        <a:t> 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 1.250000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𝝍_5FODO2</a:t>
                      </a:r>
                      <a:endParaRPr sz="1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1.250000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 1.245295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300">
                          <a:solidFill>
                            <a:schemeClr val="dk1"/>
                          </a:solidFill>
                        </a:rPr>
                        <a:t>1.250000 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2" name="Google Shape;182;p23"/>
          <p:cNvSpPr txBox="1"/>
          <p:nvPr/>
        </p:nvSpPr>
        <p:spPr>
          <a:xfrm>
            <a:off x="5572700" y="1065775"/>
            <a:ext cx="30540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chemeClr val="dk1"/>
                </a:solidFill>
              </a:rPr>
              <a:t>How do the phase advance change with the b2 error in the dipoles?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Future work</a:t>
            </a:r>
            <a:endParaRPr/>
          </a:p>
        </p:txBody>
      </p:sp>
      <p:sp>
        <p:nvSpPr>
          <p:cNvPr id="188" name="Google Shape;188;p24"/>
          <p:cNvSpPr txBox="1"/>
          <p:nvPr>
            <p:ph idx="1" type="body"/>
          </p:nvPr>
        </p:nvSpPr>
        <p:spPr>
          <a:xfrm>
            <a:off x="311700" y="1688125"/>
            <a:ext cx="8520600" cy="28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242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950"/>
              <a:buFont typeface="Roboto"/>
              <a:buChar char="●"/>
            </a:pPr>
            <a:r>
              <a:rPr lang="es" sz="19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To see the impact on phase advance between sext.</a:t>
            </a:r>
            <a:endParaRPr sz="19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5242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950"/>
              <a:buFont typeface="Roboto"/>
              <a:buChar char="●"/>
            </a:pPr>
            <a:r>
              <a:rPr lang="es" sz="19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To see the impact for the 5FODO beta-betaing, etc.</a:t>
            </a:r>
            <a:endParaRPr sz="19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s" sz="19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27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14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LAYOUT </a:t>
            </a:r>
            <a:endParaRPr/>
          </a:p>
        </p:txBody>
      </p:sp>
      <p:sp>
        <p:nvSpPr>
          <p:cNvPr id="60" name="Google Shape;60;p14"/>
          <p:cNvSpPr/>
          <p:nvPr/>
        </p:nvSpPr>
        <p:spPr>
          <a:xfrm>
            <a:off x="2421975" y="623700"/>
            <a:ext cx="4913400" cy="4143600"/>
          </a:xfrm>
          <a:prstGeom prst="ellipse">
            <a:avLst/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/>
          <p:nvPr/>
        </p:nvSpPr>
        <p:spPr>
          <a:xfrm>
            <a:off x="4718325" y="445025"/>
            <a:ext cx="320700" cy="306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2250200" y="2418450"/>
            <a:ext cx="320700" cy="306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7183675" y="2418450"/>
            <a:ext cx="320700" cy="306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4718325" y="4610000"/>
            <a:ext cx="320700" cy="306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6376125" y="1017725"/>
            <a:ext cx="320700" cy="3066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3084650" y="1017725"/>
            <a:ext cx="320700" cy="3066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3084650" y="4109400"/>
            <a:ext cx="320700" cy="3066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6376125" y="4109400"/>
            <a:ext cx="320700" cy="3066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4572000" y="44825"/>
            <a:ext cx="6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IP 1</a:t>
            </a:r>
            <a:endParaRPr/>
          </a:p>
        </p:txBody>
      </p:sp>
      <p:sp>
        <p:nvSpPr>
          <p:cNvPr id="70" name="Google Shape;70;p14"/>
          <p:cNvSpPr txBox="1"/>
          <p:nvPr/>
        </p:nvSpPr>
        <p:spPr>
          <a:xfrm>
            <a:off x="4648200" y="4843500"/>
            <a:ext cx="6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IP 3</a:t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7580950" y="2371650"/>
            <a:ext cx="6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IP 2</a:t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1595000" y="2371650"/>
            <a:ext cx="6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IP 4</a:t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6885875" y="863225"/>
            <a:ext cx="125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/>
              <a:t>Intermediate </a:t>
            </a:r>
            <a:r>
              <a:rPr b="1" lang="es" sz="900"/>
              <a:t>Straight</a:t>
            </a:r>
            <a:r>
              <a:rPr b="1" lang="es" sz="900"/>
              <a:t> Section 1</a:t>
            </a:r>
            <a:endParaRPr b="1" sz="900"/>
          </a:p>
        </p:txBody>
      </p:sp>
      <p:sp>
        <p:nvSpPr>
          <p:cNvPr id="74" name="Google Shape;74;p14"/>
          <p:cNvSpPr txBox="1"/>
          <p:nvPr/>
        </p:nvSpPr>
        <p:spPr>
          <a:xfrm>
            <a:off x="6716725" y="4305600"/>
            <a:ext cx="125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/>
              <a:t>Intermediate Straight Section 2</a:t>
            </a:r>
            <a:endParaRPr b="1" sz="900"/>
          </a:p>
        </p:txBody>
      </p:sp>
      <p:sp>
        <p:nvSpPr>
          <p:cNvPr id="75" name="Google Shape;75;p14"/>
          <p:cNvSpPr txBox="1"/>
          <p:nvPr/>
        </p:nvSpPr>
        <p:spPr>
          <a:xfrm>
            <a:off x="1786025" y="4305600"/>
            <a:ext cx="125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/>
              <a:t>Intermediate Straight Section 3</a:t>
            </a:r>
            <a:endParaRPr b="1" sz="900"/>
          </a:p>
        </p:txBody>
      </p:sp>
      <p:sp>
        <p:nvSpPr>
          <p:cNvPr id="76" name="Google Shape;76;p14"/>
          <p:cNvSpPr txBox="1"/>
          <p:nvPr/>
        </p:nvSpPr>
        <p:spPr>
          <a:xfrm>
            <a:off x="1786025" y="751625"/>
            <a:ext cx="125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/>
              <a:t>Intermediate Straight Section 4</a:t>
            </a:r>
            <a:endParaRPr b="1" sz="900"/>
          </a:p>
        </p:txBody>
      </p:sp>
      <p:sp>
        <p:nvSpPr>
          <p:cNvPr id="77" name="Google Shape;77;p14"/>
          <p:cNvSpPr txBox="1"/>
          <p:nvPr/>
        </p:nvSpPr>
        <p:spPr>
          <a:xfrm rot="1178856">
            <a:off x="5592576" y="473240"/>
            <a:ext cx="927925" cy="4001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1</a:t>
            </a:r>
            <a:endParaRPr/>
          </a:p>
        </p:txBody>
      </p:sp>
      <p:sp>
        <p:nvSpPr>
          <p:cNvPr id="78" name="Google Shape;78;p14"/>
          <p:cNvSpPr txBox="1"/>
          <p:nvPr/>
        </p:nvSpPr>
        <p:spPr>
          <a:xfrm rot="-1111">
            <a:off x="3415526" y="398231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8</a:t>
            </a:r>
            <a:endParaRPr/>
          </a:p>
        </p:txBody>
      </p:sp>
      <p:sp>
        <p:nvSpPr>
          <p:cNvPr id="79" name="Google Shape;79;p14"/>
          <p:cNvSpPr txBox="1"/>
          <p:nvPr/>
        </p:nvSpPr>
        <p:spPr>
          <a:xfrm rot="-1111">
            <a:off x="5546089" y="4654618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4</a:t>
            </a:r>
            <a:endParaRPr/>
          </a:p>
        </p:txBody>
      </p:sp>
      <p:sp>
        <p:nvSpPr>
          <p:cNvPr id="80" name="Google Shape;80;p14"/>
          <p:cNvSpPr txBox="1"/>
          <p:nvPr/>
        </p:nvSpPr>
        <p:spPr>
          <a:xfrm rot="-1111">
            <a:off x="7125401" y="3338631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3</a:t>
            </a:r>
            <a:endParaRPr/>
          </a:p>
        </p:txBody>
      </p:sp>
      <p:sp>
        <p:nvSpPr>
          <p:cNvPr id="81" name="Google Shape;81;p14"/>
          <p:cNvSpPr txBox="1"/>
          <p:nvPr/>
        </p:nvSpPr>
        <p:spPr>
          <a:xfrm rot="-1111">
            <a:off x="7125412" y="1671550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2</a:t>
            </a:r>
            <a:endParaRPr/>
          </a:p>
        </p:txBody>
      </p:sp>
      <p:sp>
        <p:nvSpPr>
          <p:cNvPr id="82" name="Google Shape;82;p14"/>
          <p:cNvSpPr txBox="1"/>
          <p:nvPr/>
        </p:nvSpPr>
        <p:spPr>
          <a:xfrm rot="-1111">
            <a:off x="3415514" y="4654618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5</a:t>
            </a:r>
            <a:endParaRPr/>
          </a:p>
        </p:txBody>
      </p:sp>
      <p:sp>
        <p:nvSpPr>
          <p:cNvPr id="83" name="Google Shape;83;p14"/>
          <p:cNvSpPr txBox="1"/>
          <p:nvPr/>
        </p:nvSpPr>
        <p:spPr>
          <a:xfrm rot="-1111">
            <a:off x="1594989" y="3338618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6</a:t>
            </a:r>
            <a:endParaRPr/>
          </a:p>
        </p:txBody>
      </p:sp>
      <p:sp>
        <p:nvSpPr>
          <p:cNvPr id="84" name="Google Shape;84;p14"/>
          <p:cNvSpPr txBox="1"/>
          <p:nvPr/>
        </p:nvSpPr>
        <p:spPr>
          <a:xfrm rot="-1111">
            <a:off x="1690239" y="1494581"/>
            <a:ext cx="92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ARC 7</a:t>
            </a:r>
            <a:endParaRPr/>
          </a:p>
        </p:txBody>
      </p:sp>
      <p:sp>
        <p:nvSpPr>
          <p:cNvPr id="85" name="Google Shape;85;p14"/>
          <p:cNvSpPr txBox="1"/>
          <p:nvPr/>
        </p:nvSpPr>
        <p:spPr>
          <a:xfrm>
            <a:off x="3946938" y="2266238"/>
            <a:ext cx="2057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fccee_z.seq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Mar 17 2022</a:t>
            </a:r>
            <a:endParaRPr b="1"/>
          </a:p>
        </p:txBody>
      </p:sp>
      <p:sp>
        <p:nvSpPr>
          <p:cNvPr id="86" name="Google Shape;86;p14"/>
          <p:cNvSpPr txBox="1"/>
          <p:nvPr/>
        </p:nvSpPr>
        <p:spPr>
          <a:xfrm>
            <a:off x="3785852" y="695100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[-]</a:t>
            </a:r>
            <a:endParaRPr sz="900"/>
          </a:p>
        </p:txBody>
      </p:sp>
      <p:sp>
        <p:nvSpPr>
          <p:cNvPr id="87" name="Google Shape;87;p14"/>
          <p:cNvSpPr txBox="1"/>
          <p:nvPr/>
        </p:nvSpPr>
        <p:spPr>
          <a:xfrm>
            <a:off x="6321477" y="1571488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[-]</a:t>
            </a:r>
            <a:endParaRPr sz="900"/>
          </a:p>
        </p:txBody>
      </p:sp>
      <p:sp>
        <p:nvSpPr>
          <p:cNvPr id="88" name="Google Shape;88;p14"/>
          <p:cNvSpPr txBox="1"/>
          <p:nvPr/>
        </p:nvSpPr>
        <p:spPr>
          <a:xfrm>
            <a:off x="5276477" y="4101150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[-]</a:t>
            </a:r>
            <a:endParaRPr sz="900"/>
          </a:p>
        </p:txBody>
      </p:sp>
      <p:sp>
        <p:nvSpPr>
          <p:cNvPr id="89" name="Google Shape;89;p14"/>
          <p:cNvSpPr txBox="1"/>
          <p:nvPr/>
        </p:nvSpPr>
        <p:spPr>
          <a:xfrm>
            <a:off x="2501002" y="3215175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[-]</a:t>
            </a:r>
            <a:endParaRPr sz="900"/>
          </a:p>
        </p:txBody>
      </p:sp>
      <p:sp>
        <p:nvSpPr>
          <p:cNvPr id="90" name="Google Shape;90;p14"/>
          <p:cNvSpPr txBox="1"/>
          <p:nvPr/>
        </p:nvSpPr>
        <p:spPr>
          <a:xfrm>
            <a:off x="5259665" y="699900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[+]</a:t>
            </a:r>
            <a:endParaRPr sz="900"/>
          </a:p>
        </p:txBody>
      </p:sp>
      <p:sp>
        <p:nvSpPr>
          <p:cNvPr id="91" name="Google Shape;91;p14"/>
          <p:cNvSpPr txBox="1"/>
          <p:nvPr/>
        </p:nvSpPr>
        <p:spPr>
          <a:xfrm>
            <a:off x="6452315" y="3117075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[+]</a:t>
            </a:r>
            <a:endParaRPr sz="900"/>
          </a:p>
        </p:txBody>
      </p:sp>
      <p:sp>
        <p:nvSpPr>
          <p:cNvPr id="92" name="Google Shape;92;p14"/>
          <p:cNvSpPr txBox="1"/>
          <p:nvPr/>
        </p:nvSpPr>
        <p:spPr>
          <a:xfrm>
            <a:off x="3706927" y="4130375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[+]</a:t>
            </a:r>
            <a:endParaRPr sz="900"/>
          </a:p>
        </p:txBody>
      </p:sp>
      <p:sp>
        <p:nvSpPr>
          <p:cNvPr id="93" name="Google Shape;93;p14"/>
          <p:cNvSpPr txBox="1"/>
          <p:nvPr/>
        </p:nvSpPr>
        <p:spPr>
          <a:xfrm>
            <a:off x="2570890" y="1571500"/>
            <a:ext cx="862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900"/>
              <a:t>sign in the dipole error [+]</a:t>
            </a:r>
            <a:endParaRPr sz="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110271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5"/>
          <p:cNvSpPr txBox="1"/>
          <p:nvPr/>
        </p:nvSpPr>
        <p:spPr>
          <a:xfrm>
            <a:off x="19050" y="4838700"/>
            <a:ext cx="711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https://acc-models.web.cern.ch/acc-models/fcc/fccee/V22/z/</a:t>
            </a:r>
            <a:endParaRPr/>
          </a:p>
        </p:txBody>
      </p:sp>
      <p:sp>
        <p:nvSpPr>
          <p:cNvPr id="100" name="Google Shape;100;p15"/>
          <p:cNvSpPr txBox="1"/>
          <p:nvPr/>
        </p:nvSpPr>
        <p:spPr>
          <a:xfrm rot="-2126">
            <a:off x="1581856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2</a:t>
            </a:r>
            <a:endParaRPr sz="800"/>
          </a:p>
        </p:txBody>
      </p:sp>
      <p:sp>
        <p:nvSpPr>
          <p:cNvPr id="101" name="Google Shape;101;p15"/>
          <p:cNvSpPr txBox="1"/>
          <p:nvPr/>
        </p:nvSpPr>
        <p:spPr>
          <a:xfrm rot="-2126">
            <a:off x="3791656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5</a:t>
            </a:r>
            <a:endParaRPr sz="800"/>
          </a:p>
        </p:txBody>
      </p:sp>
      <p:sp>
        <p:nvSpPr>
          <p:cNvPr id="102" name="Google Shape;102;p15"/>
          <p:cNvSpPr txBox="1"/>
          <p:nvPr/>
        </p:nvSpPr>
        <p:spPr>
          <a:xfrm rot="-2126">
            <a:off x="3077281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4</a:t>
            </a:r>
            <a:endParaRPr sz="800"/>
          </a:p>
        </p:txBody>
      </p:sp>
      <p:sp>
        <p:nvSpPr>
          <p:cNvPr id="103" name="Google Shape;103;p15"/>
          <p:cNvSpPr txBox="1"/>
          <p:nvPr/>
        </p:nvSpPr>
        <p:spPr>
          <a:xfrm rot="-2126">
            <a:off x="2362906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3</a:t>
            </a:r>
            <a:endParaRPr sz="800"/>
          </a:p>
        </p:txBody>
      </p:sp>
      <p:sp>
        <p:nvSpPr>
          <p:cNvPr id="104" name="Google Shape;104;p15"/>
          <p:cNvSpPr txBox="1"/>
          <p:nvPr/>
        </p:nvSpPr>
        <p:spPr>
          <a:xfrm rot="-2126">
            <a:off x="800806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1</a:t>
            </a:r>
            <a:endParaRPr sz="800"/>
          </a:p>
        </p:txBody>
      </p:sp>
      <p:sp>
        <p:nvSpPr>
          <p:cNvPr id="105" name="Google Shape;105;p15"/>
          <p:cNvSpPr txBox="1"/>
          <p:nvPr/>
        </p:nvSpPr>
        <p:spPr>
          <a:xfrm rot="-2126">
            <a:off x="4539368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6</a:t>
            </a:r>
            <a:endParaRPr sz="800"/>
          </a:p>
        </p:txBody>
      </p:sp>
      <p:sp>
        <p:nvSpPr>
          <p:cNvPr id="106" name="Google Shape;106;p15"/>
          <p:cNvSpPr txBox="1"/>
          <p:nvPr/>
        </p:nvSpPr>
        <p:spPr>
          <a:xfrm rot="-2126">
            <a:off x="5287081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7</a:t>
            </a:r>
            <a:endParaRPr sz="800"/>
          </a:p>
        </p:txBody>
      </p:sp>
      <p:sp>
        <p:nvSpPr>
          <p:cNvPr id="107" name="Google Shape;107;p15"/>
          <p:cNvSpPr txBox="1"/>
          <p:nvPr/>
        </p:nvSpPr>
        <p:spPr>
          <a:xfrm rot="-2126">
            <a:off x="6001456" y="257190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/>
              <a:t>ARC 8</a:t>
            </a:r>
            <a:endParaRPr sz="800"/>
          </a:p>
        </p:txBody>
      </p:sp>
      <p:sp>
        <p:nvSpPr>
          <p:cNvPr id="108" name="Google Shape;108;p15"/>
          <p:cNvSpPr txBox="1"/>
          <p:nvPr/>
        </p:nvSpPr>
        <p:spPr>
          <a:xfrm rot="-2126">
            <a:off x="1200856" y="2219482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/>
              <a:t>ISS 1</a:t>
            </a:r>
            <a:endParaRPr b="1" sz="800"/>
          </a:p>
        </p:txBody>
      </p:sp>
      <p:sp>
        <p:nvSpPr>
          <p:cNvPr id="109" name="Google Shape;109;p15"/>
          <p:cNvSpPr txBox="1"/>
          <p:nvPr/>
        </p:nvSpPr>
        <p:spPr>
          <a:xfrm rot="-2126">
            <a:off x="2686756" y="2219482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/>
              <a:t>ISS 2</a:t>
            </a:r>
            <a:endParaRPr b="1" sz="800"/>
          </a:p>
        </p:txBody>
      </p:sp>
      <p:sp>
        <p:nvSpPr>
          <p:cNvPr id="110" name="Google Shape;110;p15"/>
          <p:cNvSpPr txBox="1"/>
          <p:nvPr/>
        </p:nvSpPr>
        <p:spPr>
          <a:xfrm rot="-2126">
            <a:off x="4172656" y="2219482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/>
              <a:t>ISS 3</a:t>
            </a:r>
            <a:endParaRPr b="1" sz="800"/>
          </a:p>
        </p:txBody>
      </p:sp>
      <p:sp>
        <p:nvSpPr>
          <p:cNvPr id="111" name="Google Shape;111;p15"/>
          <p:cNvSpPr txBox="1"/>
          <p:nvPr/>
        </p:nvSpPr>
        <p:spPr>
          <a:xfrm rot="-2126">
            <a:off x="5658556" y="2265457"/>
            <a:ext cx="485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/>
              <a:t>ISS 4</a:t>
            </a:r>
            <a:endParaRPr b="1" sz="800"/>
          </a:p>
        </p:txBody>
      </p:sp>
      <p:sp>
        <p:nvSpPr>
          <p:cNvPr id="112" name="Google Shape;112;p15"/>
          <p:cNvSpPr txBox="1"/>
          <p:nvPr/>
        </p:nvSpPr>
        <p:spPr>
          <a:xfrm rot="-2126">
            <a:off x="2201656" y="724057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IP 2</a:t>
            </a:r>
            <a:endParaRPr b="1" sz="1000"/>
          </a:p>
        </p:txBody>
      </p:sp>
      <p:sp>
        <p:nvSpPr>
          <p:cNvPr id="113" name="Google Shape;113;p15"/>
          <p:cNvSpPr txBox="1"/>
          <p:nvPr/>
        </p:nvSpPr>
        <p:spPr>
          <a:xfrm rot="-2126">
            <a:off x="3791656" y="724057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IP 3</a:t>
            </a:r>
            <a:endParaRPr b="1" sz="1000"/>
          </a:p>
        </p:txBody>
      </p:sp>
      <p:sp>
        <p:nvSpPr>
          <p:cNvPr id="114" name="Google Shape;114;p15"/>
          <p:cNvSpPr txBox="1"/>
          <p:nvPr/>
        </p:nvSpPr>
        <p:spPr>
          <a:xfrm rot="-2126">
            <a:off x="5287081" y="724057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IP 4</a:t>
            </a:r>
            <a:endParaRPr b="1" sz="1000"/>
          </a:p>
        </p:txBody>
      </p:sp>
      <p:sp>
        <p:nvSpPr>
          <p:cNvPr id="115" name="Google Shape;115;p15"/>
          <p:cNvSpPr txBox="1"/>
          <p:nvPr/>
        </p:nvSpPr>
        <p:spPr>
          <a:xfrm rot="-2126">
            <a:off x="6192631" y="724057"/>
            <a:ext cx="485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/>
              <a:t>IP 1</a:t>
            </a:r>
            <a:endParaRPr b="1"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>
            <p:ph type="title"/>
          </p:nvPr>
        </p:nvSpPr>
        <p:spPr>
          <a:xfrm>
            <a:off x="311700" y="149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Summary for the dipoles in the ARCs</a:t>
            </a:r>
            <a:endParaRPr/>
          </a:p>
        </p:txBody>
      </p:sp>
      <p:graphicFrame>
        <p:nvGraphicFramePr>
          <p:cNvPr id="121" name="Google Shape;121;p16"/>
          <p:cNvGraphicFramePr/>
          <p:nvPr/>
        </p:nvGraphicFramePr>
        <p:xfrm>
          <a:off x="-12" y="60191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{BE9D7D35-3EE1-4B7F-AB74-0A8D70129F68}</a:tableStyleId>
              </a:tblPr>
              <a:tblGrid>
                <a:gridCol w="560950"/>
                <a:gridCol w="913200"/>
                <a:gridCol w="838250"/>
                <a:gridCol w="838250"/>
                <a:gridCol w="765525"/>
                <a:gridCol w="828600"/>
              </a:tblGrid>
              <a:tr h="468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ARC</a:t>
                      </a:r>
                      <a:endParaRPr b="1"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FROM </a:t>
                      </a:r>
                      <a:endParaRPr b="1"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TO</a:t>
                      </a:r>
                      <a:endParaRPr b="1"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>
                          <a:solidFill>
                            <a:schemeClr val="dk1"/>
                          </a:solidFill>
                        </a:rPr>
                        <a:t># Dipoles</a:t>
                      </a:r>
                      <a:endParaRPr b="1"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# FODOs</a:t>
                      </a:r>
                      <a:endParaRPr b="1"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Structure</a:t>
                      </a:r>
                      <a:endParaRPr b="1" sz="10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" sz="1000"/>
                        <a:t>(</a:t>
                      </a:r>
                      <a:r>
                        <a:rPr b="1" lang="es" sz="1000"/>
                        <a:t>#5FODO)</a:t>
                      </a:r>
                      <a:endParaRPr b="1" sz="1000"/>
                    </a:p>
                  </a:txBody>
                  <a:tcPr marT="91425" marB="91425" marR="91425" marL="91425"/>
                </a:tc>
              </a:tr>
              <a:tr h="477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BGA.1: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1153.16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B1.176: at = 10275.75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350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87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2x FODO</a:t>
                      </a:r>
                      <a:endParaRPr sz="800"/>
                    </a:p>
                  </a:txBody>
                  <a:tcPr marT="91425" marB="91425" marR="91425" marL="91425"/>
                </a:tc>
              </a:tr>
              <a:tr h="527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BI4.1: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12478.01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BL4.1: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21897.87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360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90</a:t>
                      </a:r>
                      <a:endParaRPr sz="8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1x 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4x FODO</a:t>
                      </a:r>
                      <a:endParaRPr sz="8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7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BGA.2: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23946.69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B1.533: at = 33069.28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350</a:t>
                      </a:r>
                      <a:endParaRPr sz="8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87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2x FODO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7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BI4.2: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35271.54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BL4.2: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44691.40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360</a:t>
                      </a:r>
                      <a:endParaRPr sz="8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90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1x 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4x FODO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7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5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BGA.3: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46740.22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B1.890: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55862.81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350</a:t>
                      </a:r>
                      <a:endParaRPr sz="8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87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2x FODO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7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6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BI4.3: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58065.07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BL4.3: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67484.93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360</a:t>
                      </a:r>
                      <a:endParaRPr sz="8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90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1x 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4x FODO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10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7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BGA.4: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69533.75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B1.1247: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78656.34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350</a:t>
                      </a:r>
                      <a:endParaRPr sz="8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87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2x FODO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7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8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BI4.4: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80858.60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BL4.4: BL4, 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at = 90278.46</a:t>
                      </a:r>
                      <a:endParaRPr sz="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360</a:t>
                      </a:r>
                      <a:endParaRPr sz="800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90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1x 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17x 5FODO</a:t>
                      </a:r>
                      <a:endParaRPr sz="800"/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4x FODO</a:t>
                      </a:r>
                      <a:endParaRPr sz="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2" name="Google Shape;122;p16"/>
          <p:cNvSpPr txBox="1"/>
          <p:nvPr/>
        </p:nvSpPr>
        <p:spPr>
          <a:xfrm>
            <a:off x="5781725" y="722450"/>
            <a:ext cx="1775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100"/>
              <a:t>The FCC-ring with 8 straight sections has a periodic structure with 5FODO</a:t>
            </a:r>
            <a:endParaRPr sz="1100"/>
          </a:p>
        </p:txBody>
      </p:sp>
      <p:graphicFrame>
        <p:nvGraphicFramePr>
          <p:cNvPr id="123" name="Google Shape;123;p16"/>
          <p:cNvGraphicFramePr/>
          <p:nvPr/>
        </p:nvGraphicFramePr>
        <p:xfrm>
          <a:off x="4792800" y="2190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{BE9D7D35-3EE1-4B7F-AB74-0A8D70129F68}</a:tableStyleId>
              </a:tblPr>
              <a:tblGrid>
                <a:gridCol w="725200"/>
                <a:gridCol w="725200"/>
                <a:gridCol w="725200"/>
                <a:gridCol w="725200"/>
                <a:gridCol w="725200"/>
                <a:gridCol w="7252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QF4.6 B1.11 B1.12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QD3.6 B1.13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B1S.9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QF4.7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B1S.10 B1.14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QD3.7 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B1.15 B1L.3 SF4.2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QF4.8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B1S.11 B1S.12 SD4.1 QD3.8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B1.16 B1.17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QF4.9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B1.18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B1S.13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QD3.9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B1S.14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B1.19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QF4.10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B1.20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B1L.4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SD4.2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QD3.10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B1S.15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B1S.16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SF5.1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QF4.11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B1.21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B1.22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QD3.11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800"/>
                        <a:t>B1.23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800"/>
                        <a:t>B1S.17</a:t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24" name="Google Shape;124;p16"/>
          <p:cNvSpPr/>
          <p:nvPr/>
        </p:nvSpPr>
        <p:spPr>
          <a:xfrm>
            <a:off x="4792800" y="1706725"/>
            <a:ext cx="3626100" cy="3885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5FODO</a:t>
            </a:r>
            <a:endParaRPr/>
          </a:p>
        </p:txBody>
      </p:sp>
      <p:sp>
        <p:nvSpPr>
          <p:cNvPr id="125" name="Google Shape;125;p16"/>
          <p:cNvSpPr/>
          <p:nvPr/>
        </p:nvSpPr>
        <p:spPr>
          <a:xfrm rot="-5400000">
            <a:off x="6662625" y="2072050"/>
            <a:ext cx="628800" cy="38004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6"/>
          <p:cNvSpPr txBox="1"/>
          <p:nvPr/>
        </p:nvSpPr>
        <p:spPr>
          <a:xfrm>
            <a:off x="5404950" y="4382175"/>
            <a:ext cx="3126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/>
              <a:t>Same position of Dipoles and Quads</a:t>
            </a:r>
            <a:endParaRPr sz="1300"/>
          </a:p>
        </p:txBody>
      </p:sp>
      <p:cxnSp>
        <p:nvCxnSpPr>
          <p:cNvPr id="127" name="Google Shape;127;p16"/>
          <p:cNvCxnSpPr/>
          <p:nvPr/>
        </p:nvCxnSpPr>
        <p:spPr>
          <a:xfrm>
            <a:off x="4792800" y="1572325"/>
            <a:ext cx="0" cy="65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8" name="Google Shape;128;p16"/>
          <p:cNvCxnSpPr/>
          <p:nvPr/>
        </p:nvCxnSpPr>
        <p:spPr>
          <a:xfrm>
            <a:off x="8418900" y="1572325"/>
            <a:ext cx="0" cy="65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Assignment of errors per ARCs</a:t>
            </a:r>
            <a:endParaRPr/>
          </a:p>
        </p:txBody>
      </p:sp>
      <p:pic>
        <p:nvPicPr>
          <p:cNvPr id="134" name="Google Shape;134;p17"/>
          <p:cNvPicPr preferRelativeResize="0"/>
          <p:nvPr/>
        </p:nvPicPr>
        <p:blipFill rotWithShape="1">
          <a:blip r:embed="rId3">
            <a:alphaModFix/>
          </a:blip>
          <a:srcRect b="0" l="0" r="5687" t="0"/>
          <a:stretch/>
        </p:blipFill>
        <p:spPr>
          <a:xfrm>
            <a:off x="0" y="1177600"/>
            <a:ext cx="4635575" cy="311630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7"/>
          <p:cNvSpPr txBox="1"/>
          <p:nvPr/>
        </p:nvSpPr>
        <p:spPr>
          <a:xfrm>
            <a:off x="5762025" y="1782850"/>
            <a:ext cx="19527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Assigned field errors to 1400 elements: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ARCs 1,3,5,7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Assigned field errors to 1440 elements:</a:t>
            </a:r>
            <a:endParaRPr b="1" sz="1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000">
                <a:solidFill>
                  <a:schemeClr val="dk1"/>
                </a:solidFill>
              </a:rPr>
              <a:t>ARCs 2,4,6,8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4705080" y="1843113"/>
            <a:ext cx="843000" cy="442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</a:endParaRPr>
          </a:p>
        </p:txBody>
      </p:sp>
      <p:sp>
        <p:nvSpPr>
          <p:cNvPr id="137" name="Google Shape;137;p17"/>
          <p:cNvSpPr/>
          <p:nvPr/>
        </p:nvSpPr>
        <p:spPr>
          <a:xfrm rot="-606362">
            <a:off x="4705136" y="2963909"/>
            <a:ext cx="842877" cy="44247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</a:endParaRPr>
          </a:p>
        </p:txBody>
      </p:sp>
      <p:graphicFrame>
        <p:nvGraphicFramePr>
          <p:cNvPr id="138" name="Google Shape;138;p17"/>
          <p:cNvGraphicFramePr/>
          <p:nvPr/>
        </p:nvGraphicFramePr>
        <p:xfrm>
          <a:off x="4635575" y="370549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{BE9D7D35-3EE1-4B7F-AB74-0A8D70129F68}</a:tableStyleId>
              </a:tblPr>
              <a:tblGrid>
                <a:gridCol w="820300"/>
                <a:gridCol w="1834675"/>
                <a:gridCol w="1834675"/>
              </a:tblGrid>
              <a:tr h="32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Ideal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Error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24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</a:rPr>
                        <a:t>214.260</a:t>
                      </a:r>
                      <a:r>
                        <a:rPr lang="es">
                          <a:solidFill>
                            <a:schemeClr val="dk1"/>
                          </a:solidFill>
                        </a:rPr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</a:rPr>
                        <a:t>214.2492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24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</a:rPr>
                        <a:t>214.3800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>
                          <a:solidFill>
                            <a:schemeClr val="dk1"/>
                          </a:solidFill>
                        </a:rPr>
                        <a:t>214.3876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title"/>
          </p:nvPr>
        </p:nvSpPr>
        <p:spPr>
          <a:xfrm>
            <a:off x="311700" y="445025"/>
            <a:ext cx="4928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Define the matching for the tunes</a:t>
            </a:r>
            <a:endParaRPr/>
          </a:p>
        </p:txBody>
      </p:sp>
      <p:pic>
        <p:nvPicPr>
          <p:cNvPr id="144" name="Google Shape;14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84000"/>
            <a:ext cx="4342875" cy="33043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5" name="Google Shape;145;p18"/>
          <p:cNvGraphicFramePr/>
          <p:nvPr/>
        </p:nvGraphicFramePr>
        <p:xfrm>
          <a:off x="3886200" y="3954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{BE9D7D35-3EE1-4B7F-AB74-0A8D70129F68}</a:tableStyleId>
              </a:tblPr>
              <a:tblGrid>
                <a:gridCol w="885825"/>
                <a:gridCol w="1981200"/>
                <a:gridCol w="2390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Ideal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Matching</a:t>
                      </a:r>
                      <a:r>
                        <a:rPr lang="es"/>
                        <a:t> (all the ring)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50">
                          <a:solidFill>
                            <a:schemeClr val="dk1"/>
                          </a:solidFill>
                        </a:rPr>
                        <a:t>214.2600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50">
                          <a:solidFill>
                            <a:schemeClr val="dk1"/>
                          </a:solidFill>
                        </a:rPr>
                        <a:t>214.2600</a:t>
                      </a:r>
                      <a:endParaRPr sz="1700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Q2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sz="1150">
                          <a:solidFill>
                            <a:schemeClr val="dk1"/>
                          </a:solidFill>
                        </a:rPr>
                        <a:t>214.3800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150">
                          <a:solidFill>
                            <a:schemeClr val="dk1"/>
                          </a:solidFill>
                        </a:rPr>
                        <a:t>214.3800</a:t>
                      </a:r>
                      <a:endParaRPr sz="17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46" name="Google Shape;146;p18"/>
          <p:cNvSpPr/>
          <p:nvPr/>
        </p:nvSpPr>
        <p:spPr>
          <a:xfrm rot="5400000">
            <a:off x="4125675" y="2571325"/>
            <a:ext cx="1572600" cy="10314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BETX-Beating (matching)</a:t>
            </a:r>
            <a:endParaRPr/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63925"/>
            <a:ext cx="7476150" cy="3679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9"/>
          <p:cNvPicPr preferRelativeResize="0"/>
          <p:nvPr/>
        </p:nvPicPr>
        <p:blipFill rotWithShape="1">
          <a:blip r:embed="rId4">
            <a:alphaModFix/>
          </a:blip>
          <a:srcRect b="64325" l="7849" r="11725" t="5935"/>
          <a:stretch/>
        </p:blipFill>
        <p:spPr>
          <a:xfrm>
            <a:off x="5068775" y="237399"/>
            <a:ext cx="4075225" cy="122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BETY-Beating (matching)</a:t>
            </a:r>
            <a:endParaRPr/>
          </a:p>
        </p:txBody>
      </p:sp>
      <p:pic>
        <p:nvPicPr>
          <p:cNvPr id="159" name="Google Shape;15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77825"/>
            <a:ext cx="7078324" cy="346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0"/>
          <p:cNvPicPr preferRelativeResize="0"/>
          <p:nvPr/>
        </p:nvPicPr>
        <p:blipFill rotWithShape="1">
          <a:blip r:embed="rId4">
            <a:alphaModFix/>
          </a:blip>
          <a:srcRect b="34639" l="4889" r="8417" t="33639"/>
          <a:stretch/>
        </p:blipFill>
        <p:spPr>
          <a:xfrm>
            <a:off x="4819900" y="369573"/>
            <a:ext cx="4392975" cy="130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s"/>
              <a:t>Dx-Beating (matching)</a:t>
            </a:r>
            <a:endParaRPr/>
          </a:p>
        </p:txBody>
      </p:sp>
      <p:pic>
        <p:nvPicPr>
          <p:cNvPr id="166" name="Google Shape;16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03500"/>
            <a:ext cx="7161325" cy="3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1"/>
          <p:cNvPicPr preferRelativeResize="0"/>
          <p:nvPr/>
        </p:nvPicPr>
        <p:blipFill rotWithShape="1">
          <a:blip r:embed="rId4">
            <a:alphaModFix/>
          </a:blip>
          <a:srcRect b="8685" l="33414" r="7043" t="63494"/>
          <a:stretch/>
        </p:blipFill>
        <p:spPr>
          <a:xfrm>
            <a:off x="6373050" y="608025"/>
            <a:ext cx="2770950" cy="105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