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59" r:id="rId5"/>
    <p:sldId id="258" r:id="rId6"/>
    <p:sldId id="310" r:id="rId7"/>
    <p:sldId id="257" r:id="rId8"/>
    <p:sldId id="262" r:id="rId9"/>
    <p:sldId id="309" r:id="rId10"/>
    <p:sldId id="308" r:id="rId11"/>
    <p:sldId id="311" r:id="rId12"/>
    <p:sldId id="264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313" r:id="rId28"/>
    <p:sldId id="31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67BE8-EF96-B946-21AC-D1C10DD83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186980-A015-FC47-0B2A-FD80F73D8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85169-630D-3405-9E45-25F900894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9540B-809B-1C9F-79A1-7DE86F8A9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4CB81-540D-8EFD-2E2D-E9D4F79C4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2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80646-4254-0AB5-C963-5C34771BA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64F549-B6DF-A922-5C94-F1499ED4C1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A5589-4BC5-A3FE-F5F5-F12B29858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09FCE-E747-C089-2BAA-695E10981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DD505-7FAD-7678-A136-663D715EF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60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A365E4-2BC7-CA71-87CD-AE3260732A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873E26-1652-235F-3EA5-616A462B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022BE-7FD3-EB24-3C6B-935709C78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0F6C2-90AF-9B34-E267-311B7C7BB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2535C-5ADA-B868-1CF0-82F9A1733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30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B1FF0-E352-A54F-F926-59CF63CE8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74C20-E119-C73C-84EA-5FEE6BE227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125538"/>
            <a:ext cx="5384800" cy="5000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A405CF-2AA5-D03D-FEAB-46FD1750EA44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97600" y="1125538"/>
            <a:ext cx="5384800" cy="2424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9049C7-6199-43A0-9141-BE92B0EE930A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6197600" y="3702051"/>
            <a:ext cx="5384800" cy="24241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AB4C41C-DEF0-F92B-8D2D-1358CF0C5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18A492A-4B2F-69FD-B88C-20F7475EC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AA88959-A302-7E6D-83E3-FAC2B2530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16180426-3D59-9E45-98E9-179495E1F2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27356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069E4-D13B-F758-C708-F13CAC390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E25D6-5327-D70B-4C6B-D569B9F3CE20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09600" y="1125538"/>
            <a:ext cx="5384800" cy="5000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F05753-03DD-3122-F1D1-246C7E6EA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125538"/>
            <a:ext cx="5384800" cy="5000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C0E31-F2E2-A718-A06B-5EE3487AF5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5B0226-F5F3-4EBB-A33E-B8F5B1212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7A349-A00B-7D34-8077-3E18396B9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16E6AE7E-75D7-0E4F-B065-58AE841BFD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5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B2A6-C1C7-CD66-E491-6625EEE89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717C2-94E2-0464-2637-B223B7824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B1229-D578-31CE-6D38-6CDF8B12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C4B81-DE68-DEA3-7E20-7B886F621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A48FC-5DEA-7971-9306-55816CE9D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5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35095-3DA2-8B8B-8666-27F1E49B7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D761A-1BF7-CCD8-C70C-17BC2853B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6C64A-BD4E-21FB-C2C5-AF7F55B6F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907B9-9359-C761-4804-8AAA9FBDA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C81DE-5A92-A481-6E74-8DE1AF0C1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2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1717F-EB7F-B80D-4B65-42F0FDECE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07FE1-8E2A-310D-5FFF-D9A9379E47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72A1F6-B5D3-AF6E-96D4-EE2157BE6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6F385B-6533-E85B-A491-A2929C21A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2F3CE-21FD-4214-3E76-C0E3AF0E0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73BCD3-6338-795D-E7D7-D142E12AC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3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4FA83-767A-E0B0-1BD7-4C3000ABE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40C7B6-FB3D-BABA-2077-895D84E94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46C8EC-81E9-E9B1-8A0E-F88DA3D8D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C583B0-605F-5E61-E93C-10C79A954F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F39851-5337-34B4-9932-9AF826DEBF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83D43C-651F-B485-6124-5A0860366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864E74-05D6-A31D-6CFB-20A87831B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EB9C90-ECEA-DABB-6C0D-02D81B3B8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5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B42AC-1F57-C4E3-4399-5778E229E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B5A6C7-2EF5-2372-5591-C05E8CCF2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232A15-DD83-DC92-D892-3A2FFE69F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14507B-E893-64FA-00FA-B6A4C1775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7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64CF93-81C1-90C3-6421-114A142C7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6EA3FA-790E-3A2B-1C26-3512DC217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B03C9-532D-9182-56CC-BF50B1205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7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FC9AE-9631-8EA5-08FC-25C3DF5BF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A8AE7-7977-D0C2-7FAB-47BD25A51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29A87C-5FD4-239F-FC3C-8C65E2F0A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5E59D2-74DF-2EC3-1752-B4390CEBD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B5FC0-DC19-C2C7-6AF3-EAAE972BF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89BC2-D750-549A-B46C-39F56879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51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E4789-88A4-F4D2-AE6E-0F7B9F71D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3959CE-A0AE-FE84-226B-039290D0E8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233A25-43E8-2257-F0AB-9B5448F35F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EC8B5-F3B0-D6FF-32EA-D37F7143A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E2680-7DEE-326F-BF18-1748410A8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AEA6FE-AA57-37A3-3999-72EE36AFD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2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0B4B9C-F067-306B-4106-40B4A4C5B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07B244-750B-BD15-2255-AA59B48C5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00411-3D98-CB65-0CBA-5B790B0A68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B779E-51E5-B540-A77D-D269CB4E630B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5D6B3-CE4B-29A2-F67C-34A6F160C9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5E519-F7F5-0571-B014-7CBD7FF85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FC124-9777-E74E-AFFD-71125E0CD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1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4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3.e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9B5C8-D872-4C84-AC66-D492BF9F49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Muon Detectors at Colliders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BABE37-5244-2B5C-7A5A-67254D0C90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Kevin Black</a:t>
            </a:r>
          </a:p>
          <a:p>
            <a:r>
              <a:rPr lang="en-US" dirty="0"/>
              <a:t>University of Wisconsin-Madison</a:t>
            </a:r>
          </a:p>
        </p:txBody>
      </p:sp>
    </p:spTree>
    <p:extLst>
      <p:ext uri="{BB962C8B-B14F-4D97-AF65-F5344CB8AC3E}">
        <p14:creationId xmlns:p14="http://schemas.microsoft.com/office/powerpoint/2010/main" val="687346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>
            <a:extLst>
              <a:ext uri="{FF2B5EF4-FFF2-40B4-BE49-F238E27FC236}">
                <a16:creationId xmlns:a16="http://schemas.microsoft.com/office/drawing/2014/main" id="{BDDB1660-6377-70AA-01D7-22598CBA07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/>
              <a:t>How to measure Pt?</a:t>
            </a:r>
          </a:p>
        </p:txBody>
      </p:sp>
      <p:graphicFrame>
        <p:nvGraphicFramePr>
          <p:cNvPr id="190467" name="Object 3">
            <a:extLst>
              <a:ext uri="{FF2B5EF4-FFF2-40B4-BE49-F238E27FC236}">
                <a16:creationId xmlns:a16="http://schemas.microsoft.com/office/drawing/2014/main" id="{AD9E20EC-A6DC-2DB8-A7DA-BE49274A034E}"/>
              </a:ext>
            </a:extLst>
          </p:cNvPr>
          <p:cNvGraphicFramePr>
            <a:graphicFrameLocks noChangeAspect="1"/>
          </p:cNvGraphicFramePr>
          <p:nvPr>
            <p:ph sz="half" idx="1"/>
          </p:nvPr>
        </p:nvGraphicFramePr>
        <p:xfrm>
          <a:off x="982662" y="1341439"/>
          <a:ext cx="4281488" cy="369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505200" imgH="3022600" progId="Visio.Drawing.6">
                  <p:embed/>
                </p:oleObj>
              </mc:Choice>
              <mc:Fallback>
                <p:oleObj name="VISIO" r:id="rId2" imgW="3505200" imgH="3022600" progId="Visio.Drawing.6">
                  <p:embed/>
                  <p:pic>
                    <p:nvPicPr>
                      <p:cNvPr id="190467" name="Object 3">
                        <a:extLst>
                          <a:ext uri="{FF2B5EF4-FFF2-40B4-BE49-F238E27FC236}">
                            <a16:creationId xmlns:a16="http://schemas.microsoft.com/office/drawing/2014/main" id="{AD9E20EC-A6DC-2DB8-A7DA-BE49274A034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662" y="1341439"/>
                        <a:ext cx="4281488" cy="369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0468" name="Object 4">
            <a:extLst>
              <a:ext uri="{FF2B5EF4-FFF2-40B4-BE49-F238E27FC236}">
                <a16:creationId xmlns:a16="http://schemas.microsoft.com/office/drawing/2014/main" id="{0A601543-444F-F3C8-7964-DB80B69D3B34}"/>
              </a:ext>
            </a:extLst>
          </p:cNvPr>
          <p:cNvGraphicFramePr>
            <a:graphicFrameLocks noChangeAspect="1"/>
          </p:cNvGraphicFramePr>
          <p:nvPr>
            <p:ph sz="quarter" idx="2"/>
          </p:nvPr>
        </p:nvGraphicFramePr>
        <p:xfrm>
          <a:off x="5303838" y="1617663"/>
          <a:ext cx="3960812" cy="231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50025300" imgH="29260800" progId="Equation.3">
                  <p:embed/>
                </p:oleObj>
              </mc:Choice>
              <mc:Fallback>
                <p:oleObj name="数式" r:id="rId4" imgW="50025300" imgH="29260800" progId="Equation.3">
                  <p:embed/>
                  <p:pic>
                    <p:nvPicPr>
                      <p:cNvPr id="190468" name="Object 4">
                        <a:extLst>
                          <a:ext uri="{FF2B5EF4-FFF2-40B4-BE49-F238E27FC236}">
                            <a16:creationId xmlns:a16="http://schemas.microsoft.com/office/drawing/2014/main" id="{0A601543-444F-F3C8-7964-DB80B69D3B3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8" y="1617663"/>
                        <a:ext cx="3960812" cy="2316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469" name="Text Box 5">
            <a:extLst>
              <a:ext uri="{FF2B5EF4-FFF2-40B4-BE49-F238E27FC236}">
                <a16:creationId xmlns:a16="http://schemas.microsoft.com/office/drawing/2014/main" id="{9823EC90-DC5F-D2FF-9335-FC91A47E58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376" y="1125538"/>
            <a:ext cx="45011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/>
              <a:t>Measure the transverse component to B field</a:t>
            </a:r>
          </a:p>
        </p:txBody>
      </p:sp>
      <p:graphicFrame>
        <p:nvGraphicFramePr>
          <p:cNvPr id="190470" name="Object 6">
            <a:extLst>
              <a:ext uri="{FF2B5EF4-FFF2-40B4-BE49-F238E27FC236}">
                <a16:creationId xmlns:a16="http://schemas.microsoft.com/office/drawing/2014/main" id="{B0C4E86A-36D9-EEC6-829A-6FA95199BE1D}"/>
              </a:ext>
            </a:extLst>
          </p:cNvPr>
          <p:cNvGraphicFramePr>
            <a:graphicFrameLocks noChangeAspect="1"/>
          </p:cNvGraphicFramePr>
          <p:nvPr>
            <p:ph sz="quarter" idx="3"/>
          </p:nvPr>
        </p:nvGraphicFramePr>
        <p:xfrm>
          <a:off x="4800601" y="4005264"/>
          <a:ext cx="5472113" cy="170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75196700" imgH="23406100" progId="Equation.3">
                  <p:embed/>
                </p:oleObj>
              </mc:Choice>
              <mc:Fallback>
                <p:oleObj name="数式" r:id="rId6" imgW="75196700" imgH="23406100" progId="Equation.3">
                  <p:embed/>
                  <p:pic>
                    <p:nvPicPr>
                      <p:cNvPr id="190470" name="Object 6">
                        <a:extLst>
                          <a:ext uri="{FF2B5EF4-FFF2-40B4-BE49-F238E27FC236}">
                            <a16:creationId xmlns:a16="http://schemas.microsoft.com/office/drawing/2014/main" id="{B0C4E86A-36D9-EEC6-829A-6FA95199BE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1" y="4005264"/>
                        <a:ext cx="5472113" cy="170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471" name="Text Box 7">
            <a:extLst>
              <a:ext uri="{FF2B5EF4-FFF2-40B4-BE49-F238E27FC236}">
                <a16:creationId xmlns:a16="http://schemas.microsoft.com/office/drawing/2014/main" id="{C14DA862-491E-80CD-441F-5531EEB07D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3839" y="3589338"/>
            <a:ext cx="32607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/>
              <a:t>Position resolution</a:t>
            </a:r>
            <a:r>
              <a:rPr lang="en-US" altLang="ja-JP" b="1">
                <a:latin typeface="Symbol" pitchFamily="2" charset="2"/>
              </a:rPr>
              <a:t> s</a:t>
            </a:r>
            <a:r>
              <a:rPr lang="en-US" altLang="ja-JP" b="1"/>
              <a:t>(x) for each</a:t>
            </a:r>
          </a:p>
        </p:txBody>
      </p:sp>
      <p:sp>
        <p:nvSpPr>
          <p:cNvPr id="190472" name="Text Box 8">
            <a:extLst>
              <a:ext uri="{FF2B5EF4-FFF2-40B4-BE49-F238E27FC236}">
                <a16:creationId xmlns:a16="http://schemas.microsoft.com/office/drawing/2014/main" id="{26A9345A-3749-F869-8936-5AEB26284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914" y="6021389"/>
            <a:ext cx="60915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CC0000"/>
                </a:solidFill>
              </a:rPr>
              <a:t>Pt resolution depends on B, L and </a:t>
            </a:r>
            <a:r>
              <a:rPr lang="en-US" altLang="ja-JP" sz="2400" b="1">
                <a:solidFill>
                  <a:srgbClr val="CC0000"/>
                </a:solidFill>
                <a:latin typeface="Symbol" pitchFamily="2" charset="2"/>
              </a:rPr>
              <a:t>s</a:t>
            </a:r>
            <a:r>
              <a:rPr lang="en-US" altLang="ja-JP" sz="2400" b="1">
                <a:solidFill>
                  <a:srgbClr val="CC0000"/>
                </a:solidFill>
              </a:rPr>
              <a:t>(x)</a:t>
            </a:r>
            <a:r>
              <a:rPr lang="ja-JP" altLang="en-US" sz="2400" b="1">
                <a:solidFill>
                  <a:srgbClr val="CC0000"/>
                </a:solidFill>
              </a:rPr>
              <a:t> </a:t>
            </a:r>
            <a:r>
              <a:rPr lang="en-US" altLang="ja-JP" sz="2400" b="1">
                <a:solidFill>
                  <a:srgbClr val="CC0000"/>
                </a:solidFill>
              </a:rPr>
              <a:t>(not R)!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2" name="Object 4">
            <a:extLst>
              <a:ext uri="{FF2B5EF4-FFF2-40B4-BE49-F238E27FC236}">
                <a16:creationId xmlns:a16="http://schemas.microsoft.com/office/drawing/2014/main" id="{6C3CFA74-1094-4DA9-F10A-9970571B6774}"/>
              </a:ext>
            </a:extLst>
          </p:cNvPr>
          <p:cNvGraphicFramePr>
            <a:graphicFrameLocks noChangeAspect="1"/>
          </p:cNvGraphicFramePr>
          <p:nvPr>
            <p:ph sz="half" idx="1"/>
          </p:nvPr>
        </p:nvGraphicFramePr>
        <p:xfrm>
          <a:off x="1524001" y="260351"/>
          <a:ext cx="4716463" cy="342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3213100" imgH="2330450" progId="MSPhotoEd.3">
                  <p:embed/>
                </p:oleObj>
              </mc:Choice>
              <mc:Fallback>
                <p:oleObj name="Photo Editor Photo" r:id="rId2" imgW="3213100" imgH="2330450" progId="MSPhotoEd.3">
                  <p:embed/>
                  <p:pic>
                    <p:nvPicPr>
                      <p:cNvPr id="48132" name="Object 4">
                        <a:extLst>
                          <a:ext uri="{FF2B5EF4-FFF2-40B4-BE49-F238E27FC236}">
                            <a16:creationId xmlns:a16="http://schemas.microsoft.com/office/drawing/2014/main" id="{6C3CFA74-1094-4DA9-F10A-9970571B67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1" y="260351"/>
                        <a:ext cx="4716463" cy="342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35" name="Picture 7">
            <a:extLst>
              <a:ext uri="{FF2B5EF4-FFF2-40B4-BE49-F238E27FC236}">
                <a16:creationId xmlns:a16="http://schemas.microsoft.com/office/drawing/2014/main" id="{1B4D0699-A399-B11D-1565-5C93B50D15C0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59376" y="3789364"/>
            <a:ext cx="5508625" cy="2809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138" name="Text Box 10">
            <a:extLst>
              <a:ext uri="{FF2B5EF4-FFF2-40B4-BE49-F238E27FC236}">
                <a16:creationId xmlns:a16="http://schemas.microsoft.com/office/drawing/2014/main" id="{C8109DB4-44C4-F2E6-A741-5C306D1A9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4313" y="1341439"/>
            <a:ext cx="4284662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/>
              <a:t>←ATLAS</a:t>
            </a:r>
            <a:r>
              <a:rPr lang="ja-JP" altLang="en-US" sz="2000" b="1"/>
              <a:t>：</a:t>
            </a:r>
            <a:r>
              <a:rPr lang="en-US" altLang="ja-JP" sz="2000" b="1"/>
              <a:t>Troidal magnetic field</a:t>
            </a:r>
          </a:p>
          <a:p>
            <a:pPr>
              <a:spcBef>
                <a:spcPct val="50000"/>
              </a:spcBef>
            </a:pPr>
            <a:r>
              <a:rPr lang="ja-JP" altLang="en-US" sz="2000" b="1"/>
              <a:t>　　（</a:t>
            </a:r>
            <a:r>
              <a:rPr lang="en-US" altLang="ja-JP" sz="2000" b="1"/>
              <a:t>y-z view)</a:t>
            </a:r>
          </a:p>
        </p:txBody>
      </p:sp>
      <p:sp>
        <p:nvSpPr>
          <p:cNvPr id="48139" name="Text Box 11">
            <a:extLst>
              <a:ext uri="{FF2B5EF4-FFF2-40B4-BE49-F238E27FC236}">
                <a16:creationId xmlns:a16="http://schemas.microsoft.com/office/drawing/2014/main" id="{7AFBDFEE-EFA0-77B1-B92C-0F075A0E0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7026" y="4508501"/>
            <a:ext cx="341947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/>
              <a:t>CMS: Solenoidal magnetic Field →</a:t>
            </a:r>
          </a:p>
          <a:p>
            <a:pPr>
              <a:spcBef>
                <a:spcPct val="50000"/>
              </a:spcBef>
            </a:pPr>
            <a:r>
              <a:rPr lang="en-US" altLang="ja-JP" sz="2000" b="1"/>
              <a:t>(r-φview)</a:t>
            </a:r>
          </a:p>
        </p:txBody>
      </p:sp>
      <p:graphicFrame>
        <p:nvGraphicFramePr>
          <p:cNvPr id="48140" name="Object 12">
            <a:extLst>
              <a:ext uri="{FF2B5EF4-FFF2-40B4-BE49-F238E27FC236}">
                <a16:creationId xmlns:a16="http://schemas.microsoft.com/office/drawing/2014/main" id="{CEA6226F-9BD2-B272-EF5A-81065EF57639}"/>
              </a:ext>
            </a:extLst>
          </p:cNvPr>
          <p:cNvGraphicFramePr>
            <a:graphicFrameLocks noChangeAspect="1"/>
          </p:cNvGraphicFramePr>
          <p:nvPr>
            <p:ph sz="quarter" idx="3"/>
          </p:nvPr>
        </p:nvGraphicFramePr>
        <p:xfrm>
          <a:off x="1524000" y="1"/>
          <a:ext cx="4787900" cy="397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ビットマップ イメージ" r:id="rId5" imgW="3905250" imgH="3244850" progId="Paint.Picture">
                  <p:embed/>
                </p:oleObj>
              </mc:Choice>
              <mc:Fallback>
                <p:oleObj name="ビットマップ イメージ" r:id="rId5" imgW="3905250" imgH="3244850" progId="Paint.Picture">
                  <p:embed/>
                  <p:pic>
                    <p:nvPicPr>
                      <p:cNvPr id="48140" name="Object 12">
                        <a:extLst>
                          <a:ext uri="{FF2B5EF4-FFF2-40B4-BE49-F238E27FC236}">
                            <a16:creationId xmlns:a16="http://schemas.microsoft.com/office/drawing/2014/main" id="{CEA6226F-9BD2-B272-EF5A-81065EF576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"/>
                        <a:ext cx="4787900" cy="3978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43" name="Line 15">
            <a:extLst>
              <a:ext uri="{FF2B5EF4-FFF2-40B4-BE49-F238E27FC236}">
                <a16:creationId xmlns:a16="http://schemas.microsoft.com/office/drawing/2014/main" id="{C6A4F037-0B96-06A9-4C7D-C1F6B896161E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1900" y="620713"/>
            <a:ext cx="0" cy="1655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stealth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4" name="Text Box 16">
            <a:extLst>
              <a:ext uri="{FF2B5EF4-FFF2-40B4-BE49-F238E27FC236}">
                <a16:creationId xmlns:a16="http://schemas.microsoft.com/office/drawing/2014/main" id="{908830E7-3222-4AD9-4A10-3CFB3BBB2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1900" y="1268413"/>
            <a:ext cx="4892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/>
              <a:t>6m</a:t>
            </a:r>
          </a:p>
        </p:txBody>
      </p:sp>
      <p:sp>
        <p:nvSpPr>
          <p:cNvPr id="48145" name="Line 17">
            <a:extLst>
              <a:ext uri="{FF2B5EF4-FFF2-40B4-BE49-F238E27FC236}">
                <a16:creationId xmlns:a16="http://schemas.microsoft.com/office/drawing/2014/main" id="{56ADC026-1D35-8C7D-3191-4D6A6ADE41EE}"/>
              </a:ext>
            </a:extLst>
          </p:cNvPr>
          <p:cNvSpPr>
            <a:spLocks noChangeShapeType="1"/>
          </p:cNvSpPr>
          <p:nvPr/>
        </p:nvSpPr>
        <p:spPr bwMode="auto">
          <a:xfrm>
            <a:off x="8328025" y="3573463"/>
            <a:ext cx="216058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6" name="Text Box 18">
            <a:extLst>
              <a:ext uri="{FF2B5EF4-FFF2-40B4-BE49-F238E27FC236}">
                <a16:creationId xmlns:a16="http://schemas.microsoft.com/office/drawing/2014/main" id="{CD8E1B28-D4C7-04C5-B48D-87889F2CF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8113" y="3184525"/>
            <a:ext cx="4892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/>
              <a:t>3m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D7566221-96B2-7578-3452-1D92CC258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213" y="0"/>
            <a:ext cx="9015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81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54D33B19-B61A-CC87-EEB6-12256039F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170" y="0"/>
            <a:ext cx="9271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3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D32202AD-FA14-40D7-5EEE-E92F877B1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149" y="0"/>
            <a:ext cx="92697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0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13941AA2-CEA3-195F-A294-ACBFBD4EA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285" y="0"/>
            <a:ext cx="91554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6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E69038B4-7147-CD4B-DA51-881453926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292" y="0"/>
            <a:ext cx="90354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523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2EC7AEB-6817-1D4D-18D1-31506F91D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833" y="0"/>
            <a:ext cx="93003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36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8E3532B-E4AD-9EAD-A124-C6FC6F88B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626" y="0"/>
            <a:ext cx="91687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44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BEAA8EF4-1A2F-414F-A698-6BA6CE2C1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899" y="0"/>
            <a:ext cx="89642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A09D3-B8DF-0CB4-5F2E-D949EE638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76" y="0"/>
            <a:ext cx="10515600" cy="1325563"/>
          </a:xfrm>
        </p:spPr>
        <p:txBody>
          <a:bodyPr/>
          <a:lstStyle/>
          <a:p>
            <a:r>
              <a:rPr lang="en-US" dirty="0"/>
              <a:t>The Muon</a:t>
            </a:r>
          </a:p>
        </p:txBody>
      </p:sp>
      <p:pic>
        <p:nvPicPr>
          <p:cNvPr id="6" name="Picture 5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CB90DC04-FC59-289C-77C8-A0C3A15A3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670" y="1088048"/>
            <a:ext cx="8292661" cy="5404827"/>
          </a:xfrm>
          <a:prstGeom prst="rect">
            <a:avLst/>
          </a:prstGeom>
        </p:spPr>
      </p:pic>
      <p:pic>
        <p:nvPicPr>
          <p:cNvPr id="8" name="Picture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60B8779-9F61-069C-18AA-2D8B8847A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669" y="844850"/>
            <a:ext cx="5891331" cy="227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63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167B45F-C5F9-9E82-2746-2C1B6FDCA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520" y="0"/>
            <a:ext cx="89489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7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adar chart&#10;&#10;Description automatically generated with medium confidence">
            <a:extLst>
              <a:ext uri="{FF2B5EF4-FFF2-40B4-BE49-F238E27FC236}">
                <a16:creationId xmlns:a16="http://schemas.microsoft.com/office/drawing/2014/main" id="{55386434-EB32-DF8B-E07E-F308D4E1E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675" y="0"/>
            <a:ext cx="95906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681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188A995F-8A18-CFDE-63C1-90EDDA244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848" y="0"/>
            <a:ext cx="9508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428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59ADB87E-59E4-71D9-9E4F-96774B902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498" y="0"/>
            <a:ext cx="93130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572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E1A910E7-D91A-9BF1-0BC0-748EA2A43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313" y="0"/>
            <a:ext cx="91353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4567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businesscard, screenshot, vector graphics&#10;&#10;Description automatically generated">
            <a:extLst>
              <a:ext uri="{FF2B5EF4-FFF2-40B4-BE49-F238E27FC236}">
                <a16:creationId xmlns:a16="http://schemas.microsoft.com/office/drawing/2014/main" id="{5B03BECD-B25C-E8D0-B49A-B7DF34A59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821" y="12357"/>
            <a:ext cx="90623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979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01913585-9564-860E-C8DD-62AC17C72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20" y="0"/>
            <a:ext cx="11661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734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04721-249F-A905-8155-1F4CC629B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4C2E5-4832-0CDB-F8A2-47D149BDD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Micropattern detectors have improved spatial resolution</a:t>
            </a:r>
          </a:p>
          <a:p>
            <a:r>
              <a:rPr lang="en-US" dirty="0"/>
              <a:t>Future directions include</a:t>
            </a:r>
          </a:p>
          <a:p>
            <a:pPr lvl="1"/>
            <a:r>
              <a:rPr lang="en-US" dirty="0"/>
              <a:t>Improving timing resolution ~10s of picoseconds </a:t>
            </a:r>
          </a:p>
          <a:p>
            <a:pPr lvl="1"/>
            <a:r>
              <a:rPr lang="en-US" dirty="0"/>
              <a:t>Improved radiation hardness</a:t>
            </a:r>
          </a:p>
          <a:p>
            <a:pPr lvl="1"/>
            <a:r>
              <a:rPr lang="en-US" dirty="0"/>
              <a:t>Integrated readout/trigger (improve bandwidth constrains)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E0B4CFCF-62E6-6ACF-C887-5F1800D88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924" y="2812241"/>
            <a:ext cx="4752264" cy="232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223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425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934F03E3-FB40-9B85-701B-9025AA57D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158" y="0"/>
            <a:ext cx="88896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85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946B9-E07B-3411-37AF-99146B528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muons interact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04FF3-C78C-BF66-E2C4-07A0F4A35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</p:spPr>
        <p:txBody>
          <a:bodyPr/>
          <a:lstStyle/>
          <a:p>
            <a:r>
              <a:rPr lang="en-US" dirty="0"/>
              <a:t>In reality, many different processes contribute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5926E2-8710-D114-018E-961CB249D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804" y="3563937"/>
            <a:ext cx="7714391" cy="303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88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D9D3B-FAD0-E782-7EA6-F6A39DCAC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interaction with material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2E2954-4697-B7ED-AF0B-5F7BF80BE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860" y="1850081"/>
            <a:ext cx="7144265" cy="47628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F0FF74-0217-AAFC-8D9E-8406111A0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125" y="2899204"/>
            <a:ext cx="46736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77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E275348-8DE0-C021-8524-EE5865C965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/>
              <a:t>Introduction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E03A3805-4ACC-646A-E937-03D6F83D697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063750" y="3429000"/>
            <a:ext cx="8147050" cy="3600450"/>
          </a:xfrm>
        </p:spPr>
        <p:txBody>
          <a:bodyPr/>
          <a:lstStyle/>
          <a:p>
            <a:r>
              <a:rPr lang="en-US" altLang="ja-JP" sz="2400"/>
              <a:t>How to select the interest muon tracks</a:t>
            </a:r>
          </a:p>
          <a:p>
            <a:pPr lvl="1"/>
            <a:r>
              <a:rPr lang="en-US" altLang="ja-JP" sz="2000"/>
              <a:t>Muon spectrometer</a:t>
            </a:r>
          </a:p>
          <a:p>
            <a:pPr lvl="2"/>
            <a:r>
              <a:rPr lang="en-US" altLang="ja-JP"/>
              <a:t>Magnets</a:t>
            </a:r>
          </a:p>
          <a:p>
            <a:pPr lvl="2"/>
            <a:r>
              <a:rPr lang="en-US" altLang="ja-JP"/>
              <a:t>Trackers</a:t>
            </a:r>
          </a:p>
          <a:p>
            <a:r>
              <a:rPr lang="en-US" altLang="ja-JP" sz="2400"/>
              <a:t>How to optimize the parameters of muon spectrometer</a:t>
            </a:r>
          </a:p>
          <a:p>
            <a:pPr lvl="1"/>
            <a:r>
              <a:rPr lang="en-US" altLang="ja-JP" sz="2000"/>
              <a:t>Efficiency</a:t>
            </a:r>
          </a:p>
          <a:p>
            <a:pPr lvl="1"/>
            <a:r>
              <a:rPr lang="en-US" altLang="ja-JP" sz="2000"/>
              <a:t>Radiation hardness </a:t>
            </a:r>
          </a:p>
          <a:p>
            <a:pPr lvl="1"/>
            <a:r>
              <a:rPr lang="en-US" altLang="ja-JP" sz="2000"/>
              <a:t>Long term stability</a:t>
            </a:r>
          </a:p>
          <a:p>
            <a:pPr lvl="1"/>
            <a:r>
              <a:rPr lang="en-US" altLang="ja-JP" sz="2000"/>
              <a:t>Costs</a:t>
            </a:r>
          </a:p>
        </p:txBody>
      </p:sp>
      <p:graphicFrame>
        <p:nvGraphicFramePr>
          <p:cNvPr id="41988" name="Object 4">
            <a:extLst>
              <a:ext uri="{FF2B5EF4-FFF2-40B4-BE49-F238E27FC236}">
                <a16:creationId xmlns:a16="http://schemas.microsoft.com/office/drawing/2014/main" id="{8671C84D-40D9-17E3-8730-881D695BCF32}"/>
              </a:ext>
            </a:extLst>
          </p:cNvPr>
          <p:cNvGraphicFramePr>
            <a:graphicFrameLocks noChangeAspect="1"/>
          </p:cNvGraphicFramePr>
          <p:nvPr>
            <p:ph sz="half" idx="2"/>
          </p:nvPr>
        </p:nvGraphicFramePr>
        <p:xfrm>
          <a:off x="3648075" y="836614"/>
          <a:ext cx="4248150" cy="2681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2806700" imgH="1771650" progId="MSPhotoEd.3">
                  <p:embed/>
                </p:oleObj>
              </mc:Choice>
              <mc:Fallback>
                <p:oleObj name="Photo Editor Photo" r:id="rId2" imgW="2806700" imgH="1771650" progId="MSPhotoEd.3">
                  <p:embed/>
                  <p:pic>
                    <p:nvPicPr>
                      <p:cNvPr id="41988" name="Object 4">
                        <a:extLst>
                          <a:ext uri="{FF2B5EF4-FFF2-40B4-BE49-F238E27FC236}">
                            <a16:creationId xmlns:a16="http://schemas.microsoft.com/office/drawing/2014/main" id="{8671C84D-40D9-17E3-8730-881D695BCF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075" y="836614"/>
                        <a:ext cx="4248150" cy="2681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EBBF1E51-6A07-2183-5A89-18AD32AB6D6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29031" y="0"/>
            <a:ext cx="9170773" cy="6836866"/>
          </a:xfrm>
        </p:spPr>
      </p:pic>
    </p:spTree>
    <p:extLst>
      <p:ext uri="{BB962C8B-B14F-4D97-AF65-F5344CB8AC3E}">
        <p14:creationId xmlns:p14="http://schemas.microsoft.com/office/powerpoint/2010/main" val="1490286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57FC5BD-ED99-9465-B886-E204D0D87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582" y="0"/>
            <a:ext cx="89668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602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5" name="Rectangle 11">
            <a:extLst>
              <a:ext uri="{FF2B5EF4-FFF2-40B4-BE49-F238E27FC236}">
                <a16:creationId xmlns:a16="http://schemas.microsoft.com/office/drawing/2014/main" id="{218EC359-D45A-7A27-BD27-D06C208E5A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/>
              <a:t>Difference of 2 type magnetic fields</a:t>
            </a:r>
          </a:p>
        </p:txBody>
      </p:sp>
      <p:pic>
        <p:nvPicPr>
          <p:cNvPr id="72711" name="Picture 7">
            <a:extLst>
              <a:ext uri="{FF2B5EF4-FFF2-40B4-BE49-F238E27FC236}">
                <a16:creationId xmlns:a16="http://schemas.microsoft.com/office/drawing/2014/main" id="{DB61B6CA-2E80-A005-AFB8-671CA9586F87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8838" y="1412875"/>
            <a:ext cx="4038600" cy="3028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2714" name="Picture 10">
            <a:extLst>
              <a:ext uri="{FF2B5EF4-FFF2-40B4-BE49-F238E27FC236}">
                <a16:creationId xmlns:a16="http://schemas.microsoft.com/office/drawing/2014/main" id="{6440671A-4D46-8A4E-D7C3-37DCB5EC5FD7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2675" y="1196975"/>
            <a:ext cx="4325938" cy="3244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717" name="Text Box 13">
            <a:extLst>
              <a:ext uri="{FF2B5EF4-FFF2-40B4-BE49-F238E27FC236}">
                <a16:creationId xmlns:a16="http://schemas.microsoft.com/office/drawing/2014/main" id="{52677C3B-D74D-FCA5-DFD1-C48136ED4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4652963"/>
            <a:ext cx="360945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0000CC"/>
                </a:solidFill>
              </a:rPr>
              <a:t>*Large Homogenous field inside coil</a:t>
            </a:r>
          </a:p>
          <a:p>
            <a:r>
              <a:rPr lang="en-US" altLang="ja-JP" b="1">
                <a:solidFill>
                  <a:srgbClr val="0000CC"/>
                </a:solidFill>
              </a:rPr>
              <a:t>*Weak opposite field in return yoke</a:t>
            </a:r>
          </a:p>
          <a:p>
            <a:r>
              <a:rPr lang="en-US" altLang="ja-JP" b="1">
                <a:solidFill>
                  <a:srgbClr val="0000CC"/>
                </a:solidFill>
              </a:rPr>
              <a:t>*Size limited</a:t>
            </a:r>
          </a:p>
        </p:txBody>
      </p:sp>
      <p:sp>
        <p:nvSpPr>
          <p:cNvPr id="72718" name="Text Box 14">
            <a:extLst>
              <a:ext uri="{FF2B5EF4-FFF2-40B4-BE49-F238E27FC236}">
                <a16:creationId xmlns:a16="http://schemas.microsoft.com/office/drawing/2014/main" id="{E7B432FB-7CF2-D415-C00E-487E877D62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5664" y="4646613"/>
            <a:ext cx="427745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0000CC"/>
                </a:solidFill>
              </a:rPr>
              <a:t>*Large size area with high magnetic field</a:t>
            </a:r>
          </a:p>
          <a:p>
            <a:r>
              <a:rPr lang="en-US" altLang="ja-JP" b="1">
                <a:solidFill>
                  <a:srgbClr val="0000CC"/>
                </a:solidFill>
              </a:rPr>
              <a:t>*Non-uniform field </a:t>
            </a:r>
          </a:p>
          <a:p>
            <a:r>
              <a:rPr lang="en-US" altLang="ja-JP" b="1">
                <a:solidFill>
                  <a:srgbClr val="0000CC"/>
                </a:solidFill>
              </a:rPr>
              <a:t>*Field always perpendicular to momentum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181</Words>
  <Application>Microsoft Macintosh PowerPoint</Application>
  <PresentationFormat>Widescreen</PresentationFormat>
  <Paragraphs>40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Calibri Light</vt:lpstr>
      <vt:lpstr>Symbol</vt:lpstr>
      <vt:lpstr>Office Theme</vt:lpstr>
      <vt:lpstr>Microsoft Visio 図面</vt:lpstr>
      <vt:lpstr>Microsoft 数式 3.0</vt:lpstr>
      <vt:lpstr>Microsoft Photo Editor 3.0 イメージ</vt:lpstr>
      <vt:lpstr>ビットマップ イメージ</vt:lpstr>
      <vt:lpstr>Muon Detectors at Colliders </vt:lpstr>
      <vt:lpstr>The Muon</vt:lpstr>
      <vt:lpstr>PowerPoint Presentation</vt:lpstr>
      <vt:lpstr>How do muons interact</vt:lpstr>
      <vt:lpstr>Muon interaction with material</vt:lpstr>
      <vt:lpstr>Introduction</vt:lpstr>
      <vt:lpstr>PowerPoint Presentation</vt:lpstr>
      <vt:lpstr>PowerPoint Presentation</vt:lpstr>
      <vt:lpstr>Difference of 2 type magnetic fields</vt:lpstr>
      <vt:lpstr>How to measure Pt?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Directions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Detectors at Colliders </dc:title>
  <dc:creator>KEVIN BLACK</dc:creator>
  <cp:lastModifiedBy>KEVIN BLACK</cp:lastModifiedBy>
  <cp:revision>6</cp:revision>
  <dcterms:created xsi:type="dcterms:W3CDTF">2022-06-30T18:36:26Z</dcterms:created>
  <dcterms:modified xsi:type="dcterms:W3CDTF">2022-07-01T16:51:41Z</dcterms:modified>
</cp:coreProperties>
</file>