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2" name="Author and Date"/>
          <p:cNvSpPr txBox="1"/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88149250_2145x1620.jpg"/>
          <p:cNvSpPr/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1169517375_2880x1920.jpg"/>
          <p:cNvSpPr/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184386109_2439x1626.jpg"/>
          <p:cNvSpPr/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169517375_2880x1920.jpg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169517375_2880x1920.jpg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hor and Date"/>
          <p:cNvSpPr txBox="1"/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3" name="Presenta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pc="-348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84386109_2439x1626.jpg"/>
          <p:cNvSpPr/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988149250_2145x1620.jpg"/>
          <p:cNvSpPr/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Titl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62" name="Body Level One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Slide Subtitle"/>
          <p:cNvSpPr txBox="1"/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pc="-55" sz="5500"/>
            </a:lvl1pPr>
            <a:lvl2pPr marL="0" indent="457200" defTabSz="825500">
              <a:buClrTx/>
              <a:buSzTx/>
              <a:buNone/>
              <a:defRPr spc="-55" sz="5500"/>
            </a:lvl2pPr>
            <a:lvl3pPr marL="0" indent="914400" defTabSz="825500">
              <a:buClrTx/>
              <a:buSzTx/>
              <a:buNone/>
              <a:defRPr spc="-55" sz="5500"/>
            </a:lvl3pPr>
            <a:lvl4pPr marL="0" indent="1371600" defTabSz="825500">
              <a:buClrTx/>
              <a:buSzTx/>
              <a:buNone/>
              <a:defRPr spc="-55" sz="5500"/>
            </a:lvl4pPr>
            <a:lvl5pPr marL="0" indent="1828800" defTabSz="825500">
              <a:buClrTx/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77623" y="130810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Relationship Id="rId3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3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ateMon Tools @ CMS HLT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>
                <a:gradFill flip="none" rotWithShape="1">
                  <a:gsLst>
                    <a:gs pos="0">
                      <a:schemeClr val="accent1">
                        <a:hueOff val="117587"/>
                        <a:lumOff val="-11400"/>
                      </a:schemeClr>
                    </a:gs>
                    <a:gs pos="100000">
                      <a:srgbClr val="FFDE46"/>
                    </a:gs>
                  </a:gsLst>
                  <a:lin ang="0" scaled="0"/>
                </a:gradFill>
              </a:defRPr>
            </a:lvl1pPr>
          </a:lstStyle>
          <a:p>
            <a:pPr/>
            <a:r>
              <a:t>RateMon Tools @ CMS HLT</a:t>
            </a:r>
          </a:p>
        </p:txBody>
      </p:sp>
      <p:sp>
        <p:nvSpPr>
          <p:cNvPr id="152" name="University of Michigan CERN Program, 27 June 2022"/>
          <p:cNvSpPr txBox="1"/>
          <p:nvPr>
            <p:ph type="body" idx="21"/>
          </p:nvPr>
        </p:nvSpPr>
        <p:spPr>
          <a:xfrm>
            <a:off x="1270000" y="12020729"/>
            <a:ext cx="21844000" cy="6940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l">
              <a:defRPr>
                <a:solidFill>
                  <a:srgbClr val="929292"/>
                </a:solidFill>
              </a:defRPr>
            </a:lvl1pPr>
          </a:lstStyle>
          <a:p>
            <a:pPr/>
            <a:r>
              <a:t>University of Michigan CERN Program, 27 June 2022</a:t>
            </a:r>
          </a:p>
        </p:txBody>
      </p:sp>
      <p:sp>
        <p:nvSpPr>
          <p:cNvPr id="153" name="Kevin Javier Zvonarek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Kevin Javier Zvonarek</a:t>
            </a:r>
          </a:p>
        </p:txBody>
      </p:sp>
      <p:pic>
        <p:nvPicPr>
          <p:cNvPr id="154" name="Screen Shot 2022-05-20 at 12.47.14 PM.png" descr="Screen Shot 2022-05-20 at 12.47.14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374300" y="1103039"/>
            <a:ext cx="2503250" cy="2512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951706" y="792033"/>
            <a:ext cx="3134365" cy="3134365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1"/>
          <p:cNvSpPr txBox="1"/>
          <p:nvPr/>
        </p:nvSpPr>
        <p:spPr>
          <a:xfrm>
            <a:off x="22742105" y="12039716"/>
            <a:ext cx="286590" cy="656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1</a:t>
            </a:r>
          </a:p>
        </p:txBody>
      </p:sp>
      <p:sp>
        <p:nvSpPr>
          <p:cNvPr id="157" name="Mentors: John Lawrence, Dr. Mateusz Zarucki, and Dr. Kevin Lannon"/>
          <p:cNvSpPr txBox="1"/>
          <p:nvPr/>
        </p:nvSpPr>
        <p:spPr>
          <a:xfrm>
            <a:off x="1270000" y="8338565"/>
            <a:ext cx="21844000" cy="2512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defRPr sz="4400">
                <a:solidFill>
                  <a:srgbClr val="929292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Mentors: John Lawrence, Dr. Mateusz Zarucki, and Dr. Kevin Lannon</a:t>
            </a:r>
          </a:p>
        </p:txBody>
      </p:sp>
      <p:pic>
        <p:nvPicPr>
          <p:cNvPr id="158" name="Screen Shot 2022-05-23 at 5.08.26 PM.png" descr="Screen Shot 2022-05-23 at 5.08.26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85075" y="1237853"/>
            <a:ext cx="4978401" cy="1219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Over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hueOff val="117587"/>
                    <a:lumOff val="-11400"/>
                  </a:schemeClr>
                </a:solidFill>
              </a:defRPr>
            </a:lvl1pPr>
          </a:lstStyle>
          <a:p>
            <a:pPr/>
            <a:r>
              <a:t>Overview</a:t>
            </a:r>
          </a:p>
        </p:txBody>
      </p:sp>
      <p:sp>
        <p:nvSpPr>
          <p:cNvPr id="161" name="L1…"/>
          <p:cNvSpPr/>
          <p:nvPr/>
        </p:nvSpPr>
        <p:spPr>
          <a:xfrm>
            <a:off x="9533191" y="5341154"/>
            <a:ext cx="5317618" cy="2658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21600"/>
                </a:moveTo>
                <a:cubicBezTo>
                  <a:pt x="2418" y="21600"/>
                  <a:pt x="0" y="16765"/>
                  <a:pt x="0" y="10800"/>
                </a:cubicBezTo>
                <a:cubicBezTo>
                  <a:pt x="0" y="4835"/>
                  <a:pt x="2418" y="0"/>
                  <a:pt x="5400" y="0"/>
                </a:cubicBezTo>
                <a:lnTo>
                  <a:pt x="16200" y="0"/>
                </a:lnTo>
                <a:cubicBezTo>
                  <a:pt x="19182" y="0"/>
                  <a:pt x="21600" y="4835"/>
                  <a:pt x="21600" y="10800"/>
                </a:cubicBezTo>
                <a:cubicBezTo>
                  <a:pt x="21600" y="16765"/>
                  <a:pt x="19182" y="21600"/>
                  <a:pt x="16200" y="21600"/>
                </a:cubicBezTo>
                <a:lnTo>
                  <a:pt x="5400" y="21600"/>
                </a:lnTo>
                <a:close/>
              </a:path>
            </a:pathLst>
          </a:custGeom>
          <a:solidFill>
            <a:schemeClr val="accent1">
              <a:hueOff val="117587"/>
              <a:lumOff val="-114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457200">
              <a:defRPr sz="5000">
                <a:solidFill>
                  <a:srgbClr val="FFFFFF"/>
                </a:solidFill>
              </a:defRPr>
            </a:pPr>
            <a:r>
              <a:t>L1</a:t>
            </a:r>
          </a:p>
          <a:p>
            <a:pPr defTabSz="457200">
              <a:defRPr sz="3200">
                <a:solidFill>
                  <a:srgbClr val="FFFFFF"/>
                </a:solidFill>
              </a:defRPr>
            </a:pPr>
            <a:r>
              <a:t>Decision Time: 4𝜇s</a:t>
            </a:r>
          </a:p>
          <a:p>
            <a:pPr defTabSz="457200">
              <a:defRPr sz="3200">
                <a:solidFill>
                  <a:srgbClr val="FFFFFF"/>
                </a:solidFill>
              </a:defRPr>
            </a:pPr>
            <a:r>
              <a:t>Events: 100 kHz</a:t>
            </a:r>
          </a:p>
        </p:txBody>
      </p:sp>
      <p:sp>
        <p:nvSpPr>
          <p:cNvPr id="162" name="HLT…"/>
          <p:cNvSpPr/>
          <p:nvPr/>
        </p:nvSpPr>
        <p:spPr>
          <a:xfrm>
            <a:off x="17362638" y="5341154"/>
            <a:ext cx="5317619" cy="2658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21600"/>
                </a:moveTo>
                <a:cubicBezTo>
                  <a:pt x="2418" y="21600"/>
                  <a:pt x="0" y="16765"/>
                  <a:pt x="0" y="10800"/>
                </a:cubicBezTo>
                <a:cubicBezTo>
                  <a:pt x="0" y="4835"/>
                  <a:pt x="2418" y="0"/>
                  <a:pt x="5400" y="0"/>
                </a:cubicBezTo>
                <a:lnTo>
                  <a:pt x="16200" y="0"/>
                </a:lnTo>
                <a:cubicBezTo>
                  <a:pt x="19182" y="0"/>
                  <a:pt x="21600" y="4835"/>
                  <a:pt x="21600" y="10800"/>
                </a:cubicBezTo>
                <a:cubicBezTo>
                  <a:pt x="21600" y="16765"/>
                  <a:pt x="19182" y="21600"/>
                  <a:pt x="16200" y="21600"/>
                </a:cubicBezTo>
                <a:lnTo>
                  <a:pt x="5400" y="21600"/>
                </a:lnTo>
                <a:close/>
              </a:path>
            </a:pathLst>
          </a:custGeom>
          <a:solidFill>
            <a:schemeClr val="accent1">
              <a:hueOff val="117587"/>
              <a:lumOff val="-114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457200">
              <a:defRPr sz="5000">
                <a:solidFill>
                  <a:srgbClr val="FFFFFF"/>
                </a:solidFill>
              </a:defRPr>
            </a:pPr>
            <a:r>
              <a:t>HLT</a:t>
            </a:r>
          </a:p>
          <a:p>
            <a:pPr defTabSz="457200">
              <a:defRPr sz="3200">
                <a:solidFill>
                  <a:srgbClr val="FFFFFF"/>
                </a:solidFill>
              </a:defRPr>
            </a:pPr>
            <a:r>
              <a:t>Decision Time: ~350 ms </a:t>
            </a:r>
          </a:p>
          <a:p>
            <a:pPr defTabSz="457200">
              <a:defRPr sz="3200">
                <a:solidFill>
                  <a:srgbClr val="FFFFFF"/>
                </a:solidFill>
              </a:defRPr>
            </a:pPr>
            <a:r>
              <a:t>Events: 1 kHz</a:t>
            </a:r>
          </a:p>
        </p:txBody>
      </p:sp>
      <p:sp>
        <p:nvSpPr>
          <p:cNvPr id="163" name="LHC…"/>
          <p:cNvSpPr/>
          <p:nvPr/>
        </p:nvSpPr>
        <p:spPr>
          <a:xfrm>
            <a:off x="1703743" y="5341154"/>
            <a:ext cx="5317619" cy="2658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21600"/>
                </a:moveTo>
                <a:cubicBezTo>
                  <a:pt x="2418" y="21600"/>
                  <a:pt x="0" y="16765"/>
                  <a:pt x="0" y="10800"/>
                </a:cubicBezTo>
                <a:cubicBezTo>
                  <a:pt x="0" y="4835"/>
                  <a:pt x="2418" y="0"/>
                  <a:pt x="5400" y="0"/>
                </a:cubicBezTo>
                <a:lnTo>
                  <a:pt x="16200" y="0"/>
                </a:lnTo>
                <a:cubicBezTo>
                  <a:pt x="19182" y="0"/>
                  <a:pt x="21600" y="4835"/>
                  <a:pt x="21600" y="10800"/>
                </a:cubicBezTo>
                <a:cubicBezTo>
                  <a:pt x="21600" y="16765"/>
                  <a:pt x="19182" y="21600"/>
                  <a:pt x="16200" y="21600"/>
                </a:cubicBezTo>
                <a:lnTo>
                  <a:pt x="5400" y="21600"/>
                </a:lnTo>
                <a:close/>
              </a:path>
            </a:pathLst>
          </a:custGeom>
          <a:solidFill>
            <a:schemeClr val="accent1">
              <a:hueOff val="117587"/>
              <a:lumOff val="-114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457200">
              <a:defRPr sz="5000">
                <a:solidFill>
                  <a:srgbClr val="FFFFFF"/>
                </a:solidFill>
              </a:defRPr>
            </a:pPr>
            <a:r>
              <a:t>LHC</a:t>
            </a:r>
          </a:p>
          <a:p>
            <a:pPr defTabSz="457200">
              <a:defRPr sz="3200">
                <a:solidFill>
                  <a:srgbClr val="FFFFFF"/>
                </a:solidFill>
              </a:defRPr>
            </a:pPr>
            <a:r>
              <a:t>Collisions every 25 ns</a:t>
            </a:r>
          </a:p>
          <a:p>
            <a:pPr defTabSz="457200">
              <a:defRPr sz="3200">
                <a:solidFill>
                  <a:srgbClr val="FFFFFF"/>
                </a:solidFill>
              </a:defRPr>
            </a:pPr>
            <a:r>
              <a:t>Events: 40 MHz</a:t>
            </a:r>
          </a:p>
        </p:txBody>
      </p:sp>
      <p:sp>
        <p:nvSpPr>
          <p:cNvPr id="164" name="Line"/>
          <p:cNvSpPr/>
          <p:nvPr/>
        </p:nvSpPr>
        <p:spPr>
          <a:xfrm>
            <a:off x="7431490" y="6670559"/>
            <a:ext cx="1691573" cy="1"/>
          </a:xfrm>
          <a:prstGeom prst="line">
            <a:avLst/>
          </a:prstGeom>
          <a:ln w="101600">
            <a:solidFill>
              <a:schemeClr val="accent1">
                <a:hueOff val="117587"/>
                <a:lumOff val="-1140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5" name="Line"/>
          <p:cNvSpPr/>
          <p:nvPr/>
        </p:nvSpPr>
        <p:spPr>
          <a:xfrm>
            <a:off x="15260937" y="6670559"/>
            <a:ext cx="1691573" cy="1"/>
          </a:xfrm>
          <a:prstGeom prst="line">
            <a:avLst/>
          </a:prstGeom>
          <a:ln w="101600">
            <a:solidFill>
              <a:schemeClr val="accent1">
                <a:hueOff val="117587"/>
                <a:lumOff val="-1140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6" name="2"/>
          <p:cNvSpPr txBox="1"/>
          <p:nvPr/>
        </p:nvSpPr>
        <p:spPr>
          <a:xfrm>
            <a:off x="22708641" y="12039716"/>
            <a:ext cx="353518" cy="656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ference R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hueOff val="117587"/>
                    <a:lumOff val="-11400"/>
                  </a:schemeClr>
                </a:solidFill>
              </a:defRPr>
            </a:lvl1pPr>
          </a:lstStyle>
          <a:p>
            <a:pPr/>
            <a:r>
              <a:t>Reference Rates</a:t>
            </a:r>
          </a:p>
        </p:txBody>
      </p:sp>
      <p:sp>
        <p:nvSpPr>
          <p:cNvPr id="169" name="Wrote scripts and updated existing software to access these rates when needed.…"/>
          <p:cNvSpPr txBox="1"/>
          <p:nvPr>
            <p:ph type="body" idx="1"/>
          </p:nvPr>
        </p:nvSpPr>
        <p:spPr>
          <a:xfrm>
            <a:off x="1270000" y="2641600"/>
            <a:ext cx="21844000" cy="10028833"/>
          </a:xfrm>
          <a:prstGeom prst="rect">
            <a:avLst/>
          </a:prstGeom>
        </p:spPr>
        <p:txBody>
          <a:bodyPr/>
          <a:lstStyle/>
          <a:p>
            <a:pPr marL="558800" indent="-558800">
              <a:lnSpc>
                <a:spcPct val="120000"/>
              </a:lnSpc>
              <a:defRPr sz="5600"/>
            </a:pPr>
            <a:r>
              <a:t>Wrote scripts and updated existing software to access these rates when needed.</a:t>
            </a:r>
          </a:p>
          <a:p>
            <a:pPr marL="558800" indent="-558800">
              <a:lnSpc>
                <a:spcPct val="120000"/>
              </a:lnSpc>
              <a:defRPr sz="5600"/>
            </a:pPr>
            <a:r>
              <a:t>Diagnosing problems in hardware and confirming upgrades are performing as expected.</a:t>
            </a:r>
          </a:p>
          <a:p>
            <a:pPr marL="0" indent="0" algn="ctr">
              <a:lnSpc>
                <a:spcPct val="150000"/>
              </a:lnSpc>
              <a:buSzTx/>
              <a:buNone/>
              <a:defRPr sz="2500">
                <a:solidFill>
                  <a:srgbClr val="929292"/>
                </a:solidFill>
              </a:defRPr>
            </a:pPr>
          </a:p>
          <a:p>
            <a:pPr marL="0" indent="0">
              <a:lnSpc>
                <a:spcPct val="150000"/>
              </a:lnSpc>
              <a:buSzTx/>
              <a:buNone/>
              <a:defRPr sz="2400">
                <a:solidFill>
                  <a:srgbClr val="929292"/>
                </a:solidFill>
              </a:defRPr>
            </a:pPr>
          </a:p>
        </p:txBody>
      </p:sp>
      <p:sp>
        <p:nvSpPr>
          <p:cNvPr id="170" name="3"/>
          <p:cNvSpPr txBox="1"/>
          <p:nvPr/>
        </p:nvSpPr>
        <p:spPr>
          <a:xfrm>
            <a:off x="22697846" y="12039716"/>
            <a:ext cx="375108" cy="656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3</a:t>
            </a:r>
          </a:p>
        </p:txBody>
      </p:sp>
      <p:pic>
        <p:nvPicPr>
          <p:cNvPr id="171" name="Screen Shot 2022-06-27 at 1.55.06 PM.png" descr="Screen Shot 2022-06-27 at 1.55.06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67476" y="6977835"/>
            <a:ext cx="9463776" cy="6009134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https://cms.cern/news/cms-never-idle"/>
          <p:cNvSpPr txBox="1"/>
          <p:nvPr/>
        </p:nvSpPr>
        <p:spPr>
          <a:xfrm>
            <a:off x="13540771" y="12941796"/>
            <a:ext cx="5517186" cy="49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https://cms.cern/news/cms-never-idle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Unit Tes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hueOff val="117587"/>
                    <a:lumOff val="-11400"/>
                  </a:schemeClr>
                </a:solidFill>
              </a:defRPr>
            </a:lvl1pPr>
          </a:lstStyle>
          <a:p>
            <a:pPr/>
            <a:r>
              <a:t>Unit Tests</a:t>
            </a:r>
          </a:p>
        </p:txBody>
      </p:sp>
      <p:sp>
        <p:nvSpPr>
          <p:cNvPr id="175" name="Interrogate individual functions to exercise code functionality.…"/>
          <p:cNvSpPr txBox="1"/>
          <p:nvPr>
            <p:ph type="body" idx="1"/>
          </p:nvPr>
        </p:nvSpPr>
        <p:spPr>
          <a:xfrm>
            <a:off x="1270000" y="2641600"/>
            <a:ext cx="21844000" cy="10028833"/>
          </a:xfrm>
          <a:prstGeom prst="rect">
            <a:avLst/>
          </a:prstGeom>
        </p:spPr>
        <p:txBody>
          <a:bodyPr/>
          <a:lstStyle/>
          <a:p>
            <a:pPr marL="558800" indent="-558800">
              <a:lnSpc>
                <a:spcPct val="120000"/>
              </a:lnSpc>
              <a:defRPr sz="5600"/>
            </a:pPr>
            <a:r>
              <a:t>Interrogate individual functions to exercise code functionality.</a:t>
            </a:r>
          </a:p>
          <a:p>
            <a:pPr marL="558800" indent="-558800">
              <a:lnSpc>
                <a:spcPct val="120000"/>
              </a:lnSpc>
              <a:defRPr sz="5600"/>
            </a:pPr>
            <a:r>
              <a:t>CI/CD: Contributions are tested and released automatically with less risk of human error.</a:t>
            </a:r>
          </a:p>
          <a:p>
            <a:pPr marL="0" indent="0" algn="ctr">
              <a:lnSpc>
                <a:spcPct val="150000"/>
              </a:lnSpc>
              <a:buSzTx/>
              <a:buNone/>
              <a:defRPr sz="2500">
                <a:solidFill>
                  <a:srgbClr val="929292"/>
                </a:solidFill>
              </a:defRPr>
            </a:pPr>
          </a:p>
          <a:p>
            <a:pPr marL="0" indent="0">
              <a:lnSpc>
                <a:spcPct val="150000"/>
              </a:lnSpc>
              <a:buSzTx/>
              <a:buNone/>
              <a:defRPr sz="2400">
                <a:solidFill>
                  <a:srgbClr val="929292"/>
                </a:solidFill>
              </a:defRPr>
            </a:pPr>
          </a:p>
        </p:txBody>
      </p:sp>
      <p:sp>
        <p:nvSpPr>
          <p:cNvPr id="176" name="4"/>
          <p:cNvSpPr txBox="1"/>
          <p:nvPr/>
        </p:nvSpPr>
        <p:spPr>
          <a:xfrm>
            <a:off x="22695039" y="12039716"/>
            <a:ext cx="380722" cy="656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4</a:t>
            </a:r>
          </a:p>
        </p:txBody>
      </p:sp>
      <p:pic>
        <p:nvPicPr>
          <p:cNvPr id="17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3419" y="7345717"/>
            <a:ext cx="7544536" cy="53515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Screen Shot 2022-06-27 at 12.57.17 PM.png" descr="Screen Shot 2022-06-27 at 12.57.1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54459" y="7566641"/>
            <a:ext cx="11703962" cy="4547949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https://gr.pinterest.com/pin/840273242960349141/?mt=login"/>
          <p:cNvSpPr txBox="1"/>
          <p:nvPr/>
        </p:nvSpPr>
        <p:spPr>
          <a:xfrm>
            <a:off x="1526544" y="12941796"/>
            <a:ext cx="8838286" cy="49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https://gr.pinterest.com/pin/840273242960349141/?mt=login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ateMon Too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hueOff val="117587"/>
                    <a:lumOff val="-11400"/>
                  </a:schemeClr>
                </a:solidFill>
              </a:defRPr>
            </a:lvl1pPr>
          </a:lstStyle>
          <a:p>
            <a:pPr/>
            <a:r>
              <a:t>RateMon Tools</a:t>
            </a:r>
          </a:p>
        </p:txBody>
      </p:sp>
      <p:sp>
        <p:nvSpPr>
          <p:cNvPr id="182" name="Automated, real-time rate monitoring with alerts.…"/>
          <p:cNvSpPr txBox="1"/>
          <p:nvPr>
            <p:ph type="body" idx="1"/>
          </p:nvPr>
        </p:nvSpPr>
        <p:spPr>
          <a:xfrm>
            <a:off x="1270000" y="2641600"/>
            <a:ext cx="21844000" cy="10028833"/>
          </a:xfrm>
          <a:prstGeom prst="rect">
            <a:avLst/>
          </a:prstGeom>
        </p:spPr>
        <p:txBody>
          <a:bodyPr/>
          <a:lstStyle/>
          <a:p>
            <a:pPr marL="558800" indent="-558800">
              <a:lnSpc>
                <a:spcPct val="120000"/>
              </a:lnSpc>
              <a:defRPr sz="5600"/>
            </a:pPr>
            <a:r>
              <a:t>Automated, real-time rate monitoring with alerts.</a:t>
            </a:r>
          </a:p>
          <a:p>
            <a:pPr marL="558800" indent="-558800">
              <a:lnSpc>
                <a:spcPct val="120000"/>
              </a:lnSpc>
              <a:defRPr sz="5600"/>
            </a:pPr>
            <a:r>
              <a:t>Statistical analysis of trigger behavior, offline trigger analysis.</a:t>
            </a:r>
          </a:p>
          <a:p>
            <a:pPr marL="0" indent="0">
              <a:lnSpc>
                <a:spcPct val="150000"/>
              </a:lnSpc>
              <a:buSzTx/>
              <a:buNone/>
              <a:defRPr sz="2400">
                <a:solidFill>
                  <a:srgbClr val="929292"/>
                </a:solidFill>
              </a:defRPr>
            </a:pPr>
          </a:p>
        </p:txBody>
      </p:sp>
      <p:sp>
        <p:nvSpPr>
          <p:cNvPr id="183" name="5"/>
          <p:cNvSpPr txBox="1"/>
          <p:nvPr/>
        </p:nvSpPr>
        <p:spPr>
          <a:xfrm>
            <a:off x="22701516" y="12039716"/>
            <a:ext cx="367768" cy="656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5</a:t>
            </a:r>
          </a:p>
        </p:txBody>
      </p:sp>
      <p:pic>
        <p:nvPicPr>
          <p:cNvPr id="184" name="Screen Shot 2022-05-20 at 2.21.14 PM.png" descr="Screen Shot 2022-05-20 at 2.21.14 PM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9613100" y="6080905"/>
            <a:ext cx="12379171" cy="6439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6145" t="24458" r="21631" b="4798"/>
          <a:stretch>
            <a:fillRect/>
          </a:stretch>
        </p:blipFill>
        <p:spPr>
          <a:xfrm>
            <a:off x="1208205" y="6892173"/>
            <a:ext cx="7695634" cy="5653535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https://imgur.com/a/FGFO8"/>
          <p:cNvSpPr txBox="1"/>
          <p:nvPr/>
        </p:nvSpPr>
        <p:spPr>
          <a:xfrm>
            <a:off x="3016385" y="12615523"/>
            <a:ext cx="4079444" cy="49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https://imgur.com/a/FGFO8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