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256" r:id="rId5"/>
    <p:sldId id="504" r:id="rId6"/>
    <p:sldId id="346" r:id="rId7"/>
    <p:sldId id="503" r:id="rId8"/>
    <p:sldId id="330" r:id="rId9"/>
    <p:sldId id="353" r:id="rId10"/>
    <p:sldId id="265" r:id="rId11"/>
    <p:sldId id="355" r:id="rId12"/>
    <p:sldId id="359" r:id="rId13"/>
    <p:sldId id="268" r:id="rId14"/>
    <p:sldId id="505" r:id="rId15"/>
    <p:sldId id="278" r:id="rId1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9" autoAdjust="0"/>
    <p:restoredTop sz="97505"/>
  </p:normalViewPr>
  <p:slideViewPr>
    <p:cSldViewPr>
      <p:cViewPr>
        <p:scale>
          <a:sx n="150" d="100"/>
          <a:sy n="150" d="100"/>
        </p:scale>
        <p:origin x="342" y="31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70753E-70F6-4F2F-B7D5-43F2632C135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F6686B6-9F02-4BC6-90E4-5B2C1ABC2548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92A028C0-7F83-4456-AF52-D1DD85FCAEBD}" type="parTrans" cxnId="{CC439F38-C498-492F-9DCC-D52045A3165F}">
      <dgm:prSet/>
      <dgm:spPr/>
      <dgm:t>
        <a:bodyPr/>
        <a:lstStyle/>
        <a:p>
          <a:endParaRPr lang="en-GB"/>
        </a:p>
      </dgm:t>
    </dgm:pt>
    <dgm:pt modelId="{FA3BA8AD-F5A2-467E-8EF7-FA5E6DD80D61}" type="sibTrans" cxnId="{CC439F38-C498-492F-9DCC-D52045A3165F}">
      <dgm:prSet/>
      <dgm:spPr/>
      <dgm:t>
        <a:bodyPr/>
        <a:lstStyle/>
        <a:p>
          <a:endParaRPr lang="en-GB"/>
        </a:p>
      </dgm:t>
    </dgm:pt>
    <dgm:pt modelId="{50F77DCC-5076-4D8A-AAD8-1FB67CAC3EE5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37B0DEE4-C9A7-423A-B760-1B44E436516C}" type="parTrans" cxnId="{7DFD7950-D512-4C3F-B5C6-2891A12C2421}">
      <dgm:prSet/>
      <dgm:spPr/>
      <dgm:t>
        <a:bodyPr/>
        <a:lstStyle/>
        <a:p>
          <a:endParaRPr lang="en-GB"/>
        </a:p>
      </dgm:t>
    </dgm:pt>
    <dgm:pt modelId="{91316E32-0F86-4858-8828-731FB1BB8036}" type="sibTrans" cxnId="{7DFD7950-D512-4C3F-B5C6-2891A12C2421}">
      <dgm:prSet/>
      <dgm:spPr/>
      <dgm:t>
        <a:bodyPr/>
        <a:lstStyle/>
        <a:p>
          <a:endParaRPr lang="en-GB"/>
        </a:p>
      </dgm:t>
    </dgm:pt>
    <dgm:pt modelId="{EAC2AC08-6643-4CE3-8936-A12CE8C3C8EA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ACBAE7D2-0665-4B5C-B75E-19E879D2B1FF}" type="parTrans" cxnId="{D6286970-9891-4913-891F-609AF21E23AE}">
      <dgm:prSet/>
      <dgm:spPr/>
      <dgm:t>
        <a:bodyPr/>
        <a:lstStyle/>
        <a:p>
          <a:endParaRPr lang="en-GB"/>
        </a:p>
      </dgm:t>
    </dgm:pt>
    <dgm:pt modelId="{E0A480BE-89FB-47E7-9144-D5B8E46F907D}" type="sibTrans" cxnId="{D6286970-9891-4913-891F-609AF21E23AE}">
      <dgm:prSet/>
      <dgm:spPr/>
      <dgm:t>
        <a:bodyPr/>
        <a:lstStyle/>
        <a:p>
          <a:endParaRPr lang="en-GB"/>
        </a:p>
      </dgm:t>
    </dgm:pt>
    <dgm:pt modelId="{32D95056-04DF-4A66-AC02-5FB9B97CC35F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D8E2DCF2-4C74-4303-A31E-8C60564BB688}" type="parTrans" cxnId="{E131042A-F668-468F-AF5E-929F5EB0B4A3}">
      <dgm:prSet/>
      <dgm:spPr/>
      <dgm:t>
        <a:bodyPr/>
        <a:lstStyle/>
        <a:p>
          <a:endParaRPr lang="en-GB"/>
        </a:p>
      </dgm:t>
    </dgm:pt>
    <dgm:pt modelId="{778CBA6E-988A-4D36-81ED-A7E60F132A3E}" type="sibTrans" cxnId="{E131042A-F668-468F-AF5E-929F5EB0B4A3}">
      <dgm:prSet/>
      <dgm:spPr/>
      <dgm:t>
        <a:bodyPr/>
        <a:lstStyle/>
        <a:p>
          <a:endParaRPr lang="en-GB"/>
        </a:p>
      </dgm:t>
    </dgm:pt>
    <dgm:pt modelId="{8CE0E8DB-FC39-4EF1-A063-C861E4332643}">
      <dgm:prSet phldrT="[Text]"/>
      <dgm:spPr/>
      <dgm:t>
        <a:bodyPr/>
        <a:lstStyle/>
        <a:p>
          <a:r>
            <a:rPr lang="en-US" dirty="0"/>
            <a:t> Load Voltage Data</a:t>
          </a:r>
          <a:endParaRPr lang="en-GB" dirty="0"/>
        </a:p>
      </dgm:t>
    </dgm:pt>
    <dgm:pt modelId="{564DDAB4-C5E8-4705-8557-4516268BD8AA}" type="parTrans" cxnId="{E283F4AF-3C28-4A5B-A966-4F1467A1ECCF}">
      <dgm:prSet/>
      <dgm:spPr/>
      <dgm:t>
        <a:bodyPr/>
        <a:lstStyle/>
        <a:p>
          <a:endParaRPr lang="en-GB"/>
        </a:p>
      </dgm:t>
    </dgm:pt>
    <dgm:pt modelId="{52B0BC40-D39A-4D85-A365-F689277BCEFF}" type="sibTrans" cxnId="{E283F4AF-3C28-4A5B-A966-4F1467A1ECCF}">
      <dgm:prSet/>
      <dgm:spPr/>
      <dgm:t>
        <a:bodyPr/>
        <a:lstStyle/>
        <a:p>
          <a:endParaRPr lang="en-GB"/>
        </a:p>
      </dgm:t>
    </dgm:pt>
    <dgm:pt modelId="{F8EC7D4B-F089-448E-82D7-AF6DFA2F993A}" type="pres">
      <dgm:prSet presAssocID="{3D70753E-70F6-4F2F-B7D5-43F2632C135E}" presName="cycle" presStyleCnt="0">
        <dgm:presLayoutVars>
          <dgm:dir/>
          <dgm:resizeHandles val="exact"/>
        </dgm:presLayoutVars>
      </dgm:prSet>
      <dgm:spPr/>
    </dgm:pt>
    <dgm:pt modelId="{13642EC3-7531-42CD-A0B6-C9B419B39D05}" type="pres">
      <dgm:prSet presAssocID="{EF6686B6-9F02-4BC6-90E4-5B2C1ABC2548}" presName="node" presStyleLbl="node1" presStyleIdx="0" presStyleCnt="5" custRadScaleRad="99591" custRadScaleInc="431">
        <dgm:presLayoutVars>
          <dgm:bulletEnabled val="1"/>
        </dgm:presLayoutVars>
      </dgm:prSet>
      <dgm:spPr/>
    </dgm:pt>
    <dgm:pt modelId="{DB12AE7D-BCE0-460E-8EA5-40737D2BD6C6}" type="pres">
      <dgm:prSet presAssocID="{FA3BA8AD-F5A2-467E-8EF7-FA5E6DD80D61}" presName="sibTrans" presStyleLbl="sibTrans2D1" presStyleIdx="0" presStyleCnt="5"/>
      <dgm:spPr/>
    </dgm:pt>
    <dgm:pt modelId="{02137B24-A5A3-440A-9EB9-1731C3C63988}" type="pres">
      <dgm:prSet presAssocID="{FA3BA8AD-F5A2-467E-8EF7-FA5E6DD80D61}" presName="connectorText" presStyleLbl="sibTrans2D1" presStyleIdx="0" presStyleCnt="5"/>
      <dgm:spPr/>
    </dgm:pt>
    <dgm:pt modelId="{62A5B2DD-1C0B-4E34-B8AF-78E5A8C76C37}" type="pres">
      <dgm:prSet presAssocID="{50F77DCC-5076-4D8A-AAD8-1FB67CAC3EE5}" presName="node" presStyleLbl="node1" presStyleIdx="1" presStyleCnt="5">
        <dgm:presLayoutVars>
          <dgm:bulletEnabled val="1"/>
        </dgm:presLayoutVars>
      </dgm:prSet>
      <dgm:spPr/>
    </dgm:pt>
    <dgm:pt modelId="{079F4A47-9410-4EB1-86E2-CB0F52E91747}" type="pres">
      <dgm:prSet presAssocID="{91316E32-0F86-4858-8828-731FB1BB8036}" presName="sibTrans" presStyleLbl="sibTrans2D1" presStyleIdx="1" presStyleCnt="5"/>
      <dgm:spPr/>
    </dgm:pt>
    <dgm:pt modelId="{BE6566A8-5E2E-4BBE-9EA2-BE5A1F1CCCED}" type="pres">
      <dgm:prSet presAssocID="{91316E32-0F86-4858-8828-731FB1BB8036}" presName="connectorText" presStyleLbl="sibTrans2D1" presStyleIdx="1" presStyleCnt="5"/>
      <dgm:spPr/>
    </dgm:pt>
    <dgm:pt modelId="{87EC1650-893B-4B4A-B0A8-BE4F63982E1E}" type="pres">
      <dgm:prSet presAssocID="{EAC2AC08-6643-4CE3-8936-A12CE8C3C8EA}" presName="node" presStyleLbl="node1" presStyleIdx="2" presStyleCnt="5">
        <dgm:presLayoutVars>
          <dgm:bulletEnabled val="1"/>
        </dgm:presLayoutVars>
      </dgm:prSet>
      <dgm:spPr/>
    </dgm:pt>
    <dgm:pt modelId="{DE40704E-59E0-4B81-8B5F-BCE0B1CB7BCC}" type="pres">
      <dgm:prSet presAssocID="{E0A480BE-89FB-47E7-9144-D5B8E46F907D}" presName="sibTrans" presStyleLbl="sibTrans2D1" presStyleIdx="2" presStyleCnt="5"/>
      <dgm:spPr/>
    </dgm:pt>
    <dgm:pt modelId="{0D3F3AFA-07D2-43D9-918C-85AFF5FB5F31}" type="pres">
      <dgm:prSet presAssocID="{E0A480BE-89FB-47E7-9144-D5B8E46F907D}" presName="connectorText" presStyleLbl="sibTrans2D1" presStyleIdx="2" presStyleCnt="5"/>
      <dgm:spPr/>
    </dgm:pt>
    <dgm:pt modelId="{F4C2E035-898F-443D-8EDD-64124E766852}" type="pres">
      <dgm:prSet presAssocID="{32D95056-04DF-4A66-AC02-5FB9B97CC35F}" presName="node" presStyleLbl="node1" presStyleIdx="3" presStyleCnt="5">
        <dgm:presLayoutVars>
          <dgm:bulletEnabled val="1"/>
        </dgm:presLayoutVars>
      </dgm:prSet>
      <dgm:spPr/>
    </dgm:pt>
    <dgm:pt modelId="{166C5133-0BC9-4911-831B-BBE59B17E901}" type="pres">
      <dgm:prSet presAssocID="{778CBA6E-988A-4D36-81ED-A7E60F132A3E}" presName="sibTrans" presStyleLbl="sibTrans2D1" presStyleIdx="3" presStyleCnt="5"/>
      <dgm:spPr/>
    </dgm:pt>
    <dgm:pt modelId="{1BEBEA97-F3E0-4717-AA4F-86803D43BC06}" type="pres">
      <dgm:prSet presAssocID="{778CBA6E-988A-4D36-81ED-A7E60F132A3E}" presName="connectorText" presStyleLbl="sibTrans2D1" presStyleIdx="3" presStyleCnt="5"/>
      <dgm:spPr/>
    </dgm:pt>
    <dgm:pt modelId="{F1B60427-D3DE-4E95-A352-B204216DECB1}" type="pres">
      <dgm:prSet presAssocID="{8CE0E8DB-FC39-4EF1-A063-C861E4332643}" presName="node" presStyleLbl="node1" presStyleIdx="4" presStyleCnt="5">
        <dgm:presLayoutVars>
          <dgm:bulletEnabled val="1"/>
        </dgm:presLayoutVars>
      </dgm:prSet>
      <dgm:spPr/>
    </dgm:pt>
    <dgm:pt modelId="{B0B64AE4-5A7F-45A7-853B-D5AAF1C56A3B}" type="pres">
      <dgm:prSet presAssocID="{52B0BC40-D39A-4D85-A365-F689277BCEFF}" presName="sibTrans" presStyleLbl="sibTrans2D1" presStyleIdx="4" presStyleCnt="5" custAng="4422300" custLinFactX="200000" custLinFactNeighborX="259809" custLinFactNeighborY="2203"/>
      <dgm:spPr/>
    </dgm:pt>
    <dgm:pt modelId="{4815159B-5087-4725-97E6-BD1313AD52B1}" type="pres">
      <dgm:prSet presAssocID="{52B0BC40-D39A-4D85-A365-F689277BCEFF}" presName="connectorText" presStyleLbl="sibTrans2D1" presStyleIdx="4" presStyleCnt="5"/>
      <dgm:spPr/>
    </dgm:pt>
  </dgm:ptLst>
  <dgm:cxnLst>
    <dgm:cxn modelId="{48D4E902-E8C8-4073-B533-96BF1D612B4E}" type="presOf" srcId="{EF6686B6-9F02-4BC6-90E4-5B2C1ABC2548}" destId="{13642EC3-7531-42CD-A0B6-C9B419B39D05}" srcOrd="0" destOrd="0" presId="urn:microsoft.com/office/officeart/2005/8/layout/cycle2"/>
    <dgm:cxn modelId="{4B782A06-F789-4681-B2AC-3EEA820B2A55}" type="presOf" srcId="{91316E32-0F86-4858-8828-731FB1BB8036}" destId="{BE6566A8-5E2E-4BBE-9EA2-BE5A1F1CCCED}" srcOrd="1" destOrd="0" presId="urn:microsoft.com/office/officeart/2005/8/layout/cycle2"/>
    <dgm:cxn modelId="{E131042A-F668-468F-AF5E-929F5EB0B4A3}" srcId="{3D70753E-70F6-4F2F-B7D5-43F2632C135E}" destId="{32D95056-04DF-4A66-AC02-5FB9B97CC35F}" srcOrd="3" destOrd="0" parTransId="{D8E2DCF2-4C74-4303-A31E-8C60564BB688}" sibTransId="{778CBA6E-988A-4D36-81ED-A7E60F132A3E}"/>
    <dgm:cxn modelId="{CC439F38-C498-492F-9DCC-D52045A3165F}" srcId="{3D70753E-70F6-4F2F-B7D5-43F2632C135E}" destId="{EF6686B6-9F02-4BC6-90E4-5B2C1ABC2548}" srcOrd="0" destOrd="0" parTransId="{92A028C0-7F83-4456-AF52-D1DD85FCAEBD}" sibTransId="{FA3BA8AD-F5A2-467E-8EF7-FA5E6DD80D61}"/>
    <dgm:cxn modelId="{C129C239-0525-4035-9880-1E85DF5F599F}" type="presOf" srcId="{E0A480BE-89FB-47E7-9144-D5B8E46F907D}" destId="{0D3F3AFA-07D2-43D9-918C-85AFF5FB5F31}" srcOrd="1" destOrd="0" presId="urn:microsoft.com/office/officeart/2005/8/layout/cycle2"/>
    <dgm:cxn modelId="{FF1A6A3B-C915-4ED6-B338-6DBD1F3EE0C0}" type="presOf" srcId="{FA3BA8AD-F5A2-467E-8EF7-FA5E6DD80D61}" destId="{DB12AE7D-BCE0-460E-8EA5-40737D2BD6C6}" srcOrd="0" destOrd="0" presId="urn:microsoft.com/office/officeart/2005/8/layout/cycle2"/>
    <dgm:cxn modelId="{2ABA9349-2ACB-4224-9CD1-E6A85DDB542C}" type="presOf" srcId="{778CBA6E-988A-4D36-81ED-A7E60F132A3E}" destId="{166C5133-0BC9-4911-831B-BBE59B17E901}" srcOrd="0" destOrd="0" presId="urn:microsoft.com/office/officeart/2005/8/layout/cycle2"/>
    <dgm:cxn modelId="{3B829D6A-5D1C-4E31-BEB4-4E21CB99E4E7}" type="presOf" srcId="{52B0BC40-D39A-4D85-A365-F689277BCEFF}" destId="{4815159B-5087-4725-97E6-BD1313AD52B1}" srcOrd="1" destOrd="0" presId="urn:microsoft.com/office/officeart/2005/8/layout/cycle2"/>
    <dgm:cxn modelId="{D6286970-9891-4913-891F-609AF21E23AE}" srcId="{3D70753E-70F6-4F2F-B7D5-43F2632C135E}" destId="{EAC2AC08-6643-4CE3-8936-A12CE8C3C8EA}" srcOrd="2" destOrd="0" parTransId="{ACBAE7D2-0665-4B5C-B75E-19E879D2B1FF}" sibTransId="{E0A480BE-89FB-47E7-9144-D5B8E46F907D}"/>
    <dgm:cxn modelId="{7DFD7950-D512-4C3F-B5C6-2891A12C2421}" srcId="{3D70753E-70F6-4F2F-B7D5-43F2632C135E}" destId="{50F77DCC-5076-4D8A-AAD8-1FB67CAC3EE5}" srcOrd="1" destOrd="0" parTransId="{37B0DEE4-C9A7-423A-B760-1B44E436516C}" sibTransId="{91316E32-0F86-4858-8828-731FB1BB8036}"/>
    <dgm:cxn modelId="{43464B73-12E7-4897-BD2B-D6C49EE6FB7B}" type="presOf" srcId="{52B0BC40-D39A-4D85-A365-F689277BCEFF}" destId="{B0B64AE4-5A7F-45A7-853B-D5AAF1C56A3B}" srcOrd="0" destOrd="0" presId="urn:microsoft.com/office/officeart/2005/8/layout/cycle2"/>
    <dgm:cxn modelId="{F9015179-F22B-42FB-90D4-6E647594675B}" type="presOf" srcId="{32D95056-04DF-4A66-AC02-5FB9B97CC35F}" destId="{F4C2E035-898F-443D-8EDD-64124E766852}" srcOrd="0" destOrd="0" presId="urn:microsoft.com/office/officeart/2005/8/layout/cycle2"/>
    <dgm:cxn modelId="{0848757B-5456-455F-A6AF-D44C798C3FF1}" type="presOf" srcId="{91316E32-0F86-4858-8828-731FB1BB8036}" destId="{079F4A47-9410-4EB1-86E2-CB0F52E91747}" srcOrd="0" destOrd="0" presId="urn:microsoft.com/office/officeart/2005/8/layout/cycle2"/>
    <dgm:cxn modelId="{61F8899A-A0DB-4DFA-87F0-6DBBEBD4F346}" type="presOf" srcId="{50F77DCC-5076-4D8A-AAD8-1FB67CAC3EE5}" destId="{62A5B2DD-1C0B-4E34-B8AF-78E5A8C76C37}" srcOrd="0" destOrd="0" presId="urn:microsoft.com/office/officeart/2005/8/layout/cycle2"/>
    <dgm:cxn modelId="{43C19AA4-7A7A-4BB9-9774-902D2D244E3D}" type="presOf" srcId="{E0A480BE-89FB-47E7-9144-D5B8E46F907D}" destId="{DE40704E-59E0-4B81-8B5F-BCE0B1CB7BCC}" srcOrd="0" destOrd="0" presId="urn:microsoft.com/office/officeart/2005/8/layout/cycle2"/>
    <dgm:cxn modelId="{E283F4AF-3C28-4A5B-A966-4F1467A1ECCF}" srcId="{3D70753E-70F6-4F2F-B7D5-43F2632C135E}" destId="{8CE0E8DB-FC39-4EF1-A063-C861E4332643}" srcOrd="4" destOrd="0" parTransId="{564DDAB4-C5E8-4705-8557-4516268BD8AA}" sibTransId="{52B0BC40-D39A-4D85-A365-F689277BCEFF}"/>
    <dgm:cxn modelId="{134F61D2-18DB-47DC-A183-ACA9A33AEFBA}" type="presOf" srcId="{3D70753E-70F6-4F2F-B7D5-43F2632C135E}" destId="{F8EC7D4B-F089-448E-82D7-AF6DFA2F993A}" srcOrd="0" destOrd="0" presId="urn:microsoft.com/office/officeart/2005/8/layout/cycle2"/>
    <dgm:cxn modelId="{8233EFEC-09C7-4536-9AF0-1583CB025A34}" type="presOf" srcId="{778CBA6E-988A-4D36-81ED-A7E60F132A3E}" destId="{1BEBEA97-F3E0-4717-AA4F-86803D43BC06}" srcOrd="1" destOrd="0" presId="urn:microsoft.com/office/officeart/2005/8/layout/cycle2"/>
    <dgm:cxn modelId="{8B6570EE-63F0-4B7D-ADE6-223E3241C4AC}" type="presOf" srcId="{EAC2AC08-6643-4CE3-8936-A12CE8C3C8EA}" destId="{87EC1650-893B-4B4A-B0A8-BE4F63982E1E}" srcOrd="0" destOrd="0" presId="urn:microsoft.com/office/officeart/2005/8/layout/cycle2"/>
    <dgm:cxn modelId="{F7B043F3-2057-450C-998D-8282FDADB584}" type="presOf" srcId="{FA3BA8AD-F5A2-467E-8EF7-FA5E6DD80D61}" destId="{02137B24-A5A3-440A-9EB9-1731C3C63988}" srcOrd="1" destOrd="0" presId="urn:microsoft.com/office/officeart/2005/8/layout/cycle2"/>
    <dgm:cxn modelId="{6C135AFC-C33D-4D5B-B64F-F93FE1105BF5}" type="presOf" srcId="{8CE0E8DB-FC39-4EF1-A063-C861E4332643}" destId="{F1B60427-D3DE-4E95-A352-B204216DECB1}" srcOrd="0" destOrd="0" presId="urn:microsoft.com/office/officeart/2005/8/layout/cycle2"/>
    <dgm:cxn modelId="{AFD66F08-1A67-41DA-8951-002F54A1ABC2}" type="presParOf" srcId="{F8EC7D4B-F089-448E-82D7-AF6DFA2F993A}" destId="{13642EC3-7531-42CD-A0B6-C9B419B39D05}" srcOrd="0" destOrd="0" presId="urn:microsoft.com/office/officeart/2005/8/layout/cycle2"/>
    <dgm:cxn modelId="{D1ACB580-BBDF-458C-90FD-92B921FA5201}" type="presParOf" srcId="{F8EC7D4B-F089-448E-82D7-AF6DFA2F993A}" destId="{DB12AE7D-BCE0-460E-8EA5-40737D2BD6C6}" srcOrd="1" destOrd="0" presId="urn:microsoft.com/office/officeart/2005/8/layout/cycle2"/>
    <dgm:cxn modelId="{69EB611D-9583-465D-98BC-4DC146086792}" type="presParOf" srcId="{DB12AE7D-BCE0-460E-8EA5-40737D2BD6C6}" destId="{02137B24-A5A3-440A-9EB9-1731C3C63988}" srcOrd="0" destOrd="0" presId="urn:microsoft.com/office/officeart/2005/8/layout/cycle2"/>
    <dgm:cxn modelId="{925E94DF-1AF9-4B8B-9EA1-58F9DB0F6780}" type="presParOf" srcId="{F8EC7D4B-F089-448E-82D7-AF6DFA2F993A}" destId="{62A5B2DD-1C0B-4E34-B8AF-78E5A8C76C37}" srcOrd="2" destOrd="0" presId="urn:microsoft.com/office/officeart/2005/8/layout/cycle2"/>
    <dgm:cxn modelId="{B8834016-658B-4C48-9E2F-4CA7AA7AFD58}" type="presParOf" srcId="{F8EC7D4B-F089-448E-82D7-AF6DFA2F993A}" destId="{079F4A47-9410-4EB1-86E2-CB0F52E91747}" srcOrd="3" destOrd="0" presId="urn:microsoft.com/office/officeart/2005/8/layout/cycle2"/>
    <dgm:cxn modelId="{85B078F2-918B-486F-92E7-B51DFA64D050}" type="presParOf" srcId="{079F4A47-9410-4EB1-86E2-CB0F52E91747}" destId="{BE6566A8-5E2E-4BBE-9EA2-BE5A1F1CCCED}" srcOrd="0" destOrd="0" presId="urn:microsoft.com/office/officeart/2005/8/layout/cycle2"/>
    <dgm:cxn modelId="{E7075688-B297-4637-BF04-B5A745FAB65E}" type="presParOf" srcId="{F8EC7D4B-F089-448E-82D7-AF6DFA2F993A}" destId="{87EC1650-893B-4B4A-B0A8-BE4F63982E1E}" srcOrd="4" destOrd="0" presId="urn:microsoft.com/office/officeart/2005/8/layout/cycle2"/>
    <dgm:cxn modelId="{B5152F4C-0203-4A1B-85C6-9EF4C9D048F4}" type="presParOf" srcId="{F8EC7D4B-F089-448E-82D7-AF6DFA2F993A}" destId="{DE40704E-59E0-4B81-8B5F-BCE0B1CB7BCC}" srcOrd="5" destOrd="0" presId="urn:microsoft.com/office/officeart/2005/8/layout/cycle2"/>
    <dgm:cxn modelId="{90DE8C19-D751-4DB6-9C5A-5C2A7E9F59A5}" type="presParOf" srcId="{DE40704E-59E0-4B81-8B5F-BCE0B1CB7BCC}" destId="{0D3F3AFA-07D2-43D9-918C-85AFF5FB5F31}" srcOrd="0" destOrd="0" presId="urn:microsoft.com/office/officeart/2005/8/layout/cycle2"/>
    <dgm:cxn modelId="{2415C067-0183-4C6D-A151-A211B0E6D913}" type="presParOf" srcId="{F8EC7D4B-F089-448E-82D7-AF6DFA2F993A}" destId="{F4C2E035-898F-443D-8EDD-64124E766852}" srcOrd="6" destOrd="0" presId="urn:microsoft.com/office/officeart/2005/8/layout/cycle2"/>
    <dgm:cxn modelId="{F7918F55-B357-4E2B-96CA-FD1330C3BCB1}" type="presParOf" srcId="{F8EC7D4B-F089-448E-82D7-AF6DFA2F993A}" destId="{166C5133-0BC9-4911-831B-BBE59B17E901}" srcOrd="7" destOrd="0" presId="urn:microsoft.com/office/officeart/2005/8/layout/cycle2"/>
    <dgm:cxn modelId="{636DF79E-DAFB-4C52-880E-874FF0D70B92}" type="presParOf" srcId="{166C5133-0BC9-4911-831B-BBE59B17E901}" destId="{1BEBEA97-F3E0-4717-AA4F-86803D43BC06}" srcOrd="0" destOrd="0" presId="urn:microsoft.com/office/officeart/2005/8/layout/cycle2"/>
    <dgm:cxn modelId="{FC47B5E6-E7DF-4252-B6CB-D7E29EB2233B}" type="presParOf" srcId="{F8EC7D4B-F089-448E-82D7-AF6DFA2F993A}" destId="{F1B60427-D3DE-4E95-A352-B204216DECB1}" srcOrd="8" destOrd="0" presId="urn:microsoft.com/office/officeart/2005/8/layout/cycle2"/>
    <dgm:cxn modelId="{802ECF71-D911-4D0E-B0CD-0D2E1EA17541}" type="presParOf" srcId="{F8EC7D4B-F089-448E-82D7-AF6DFA2F993A}" destId="{B0B64AE4-5A7F-45A7-853B-D5AAF1C56A3B}" srcOrd="9" destOrd="0" presId="urn:microsoft.com/office/officeart/2005/8/layout/cycle2"/>
    <dgm:cxn modelId="{D564C775-540A-4FE5-A0DF-7B5D3FD88112}" type="presParOf" srcId="{B0B64AE4-5A7F-45A7-853B-D5AAF1C56A3B}" destId="{4815159B-5087-4725-97E6-BD1313AD52B1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253AFB-7D07-4A35-B400-CED85380C124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9EEA483-AFA8-4FBD-A601-02801B57ED2F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US" sz="1800" dirty="0"/>
            <a:t>Simple</a:t>
          </a:r>
        </a:p>
        <a:p>
          <a:pPr>
            <a:lnSpc>
              <a:spcPct val="150000"/>
            </a:lnSpc>
          </a:pPr>
          <a:r>
            <a:rPr lang="en-US" sz="1800" dirty="0"/>
            <a:t>Economical</a:t>
          </a:r>
          <a:endParaRPr lang="en-GB" sz="2800" dirty="0"/>
        </a:p>
      </dgm:t>
    </dgm:pt>
    <dgm:pt modelId="{23C9355C-BDA9-4740-B0B9-11E5CB85CA2D}" type="parTrans" cxnId="{35F9F4DA-CB83-4B94-936C-12555375E476}">
      <dgm:prSet/>
      <dgm:spPr/>
      <dgm:t>
        <a:bodyPr/>
        <a:lstStyle/>
        <a:p>
          <a:endParaRPr lang="en-GB"/>
        </a:p>
      </dgm:t>
    </dgm:pt>
    <dgm:pt modelId="{C9B5986A-1317-4336-ACA4-4732FFC43DD5}" type="sibTrans" cxnId="{35F9F4DA-CB83-4B94-936C-12555375E476}">
      <dgm:prSet/>
      <dgm:spPr/>
      <dgm:t>
        <a:bodyPr/>
        <a:lstStyle/>
        <a:p>
          <a:endParaRPr lang="en-GB"/>
        </a:p>
      </dgm:t>
    </dgm:pt>
    <dgm:pt modelId="{D55B50CD-98F7-44D3-8DCC-E39CF0BB91D4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US" sz="1800" dirty="0"/>
            <a:t>Slow (5-10ms)</a:t>
          </a:r>
        </a:p>
        <a:p>
          <a:pPr>
            <a:lnSpc>
              <a:spcPct val="150000"/>
            </a:lnSpc>
          </a:pPr>
          <a:r>
            <a:rPr lang="en-US" sz="1800" dirty="0"/>
            <a:t>Limited life (10 M cycles)</a:t>
          </a:r>
        </a:p>
        <a:p>
          <a:pPr>
            <a:lnSpc>
              <a:spcPct val="90000"/>
            </a:lnSpc>
          </a:pPr>
          <a:endParaRPr lang="en-GB" sz="1800" dirty="0"/>
        </a:p>
      </dgm:t>
    </dgm:pt>
    <dgm:pt modelId="{26CD2A49-4922-460E-9156-9F74371F552E}" type="parTrans" cxnId="{08D18DEF-C343-42AB-8F36-9D268814DFC4}">
      <dgm:prSet/>
      <dgm:spPr/>
      <dgm:t>
        <a:bodyPr/>
        <a:lstStyle/>
        <a:p>
          <a:endParaRPr lang="en-GB"/>
        </a:p>
      </dgm:t>
    </dgm:pt>
    <dgm:pt modelId="{1E1D6536-2295-4611-8B57-5DB7664C6498}" type="sibTrans" cxnId="{08D18DEF-C343-42AB-8F36-9D268814DFC4}">
      <dgm:prSet/>
      <dgm:spPr/>
      <dgm:t>
        <a:bodyPr/>
        <a:lstStyle/>
        <a:p>
          <a:endParaRPr lang="en-GB"/>
        </a:p>
      </dgm:t>
    </dgm:pt>
    <dgm:pt modelId="{67C59AE1-4376-4EA2-9997-9D0FCD1B86C7}" type="pres">
      <dgm:prSet presAssocID="{A1253AFB-7D07-4A35-B400-CED85380C124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3AD529A5-1863-484A-A852-E13E4D974FAD}" type="pres">
      <dgm:prSet presAssocID="{A1253AFB-7D07-4A35-B400-CED85380C124}" presName="Background" presStyleLbl="bgImgPlace1" presStyleIdx="0" presStyleCnt="1" custScaleX="109497" custLinFactNeighborX="-3582" custLinFactNeighborY="31777"/>
      <dgm:spPr/>
    </dgm:pt>
    <dgm:pt modelId="{85490B50-B27B-4100-ADB5-71193DD2271C}" type="pres">
      <dgm:prSet presAssocID="{A1253AFB-7D07-4A35-B400-CED85380C124}" presName="ParentText1" presStyleLbl="revTx" presStyleIdx="0" presStyleCnt="2" custScaleX="81112">
        <dgm:presLayoutVars>
          <dgm:chMax val="0"/>
          <dgm:chPref val="0"/>
          <dgm:bulletEnabled val="1"/>
        </dgm:presLayoutVars>
      </dgm:prSet>
      <dgm:spPr/>
    </dgm:pt>
    <dgm:pt modelId="{1F8708EC-25F4-42E1-89FD-B16D23A1B790}" type="pres">
      <dgm:prSet presAssocID="{A1253AFB-7D07-4A35-B400-CED85380C124}" presName="ParentText2" presStyleLbl="revTx" presStyleIdx="1" presStyleCnt="2" custScaleX="113042" custLinFactNeighborX="6531" custLinFactNeighborY="-952">
        <dgm:presLayoutVars>
          <dgm:chMax val="0"/>
          <dgm:chPref val="0"/>
          <dgm:bulletEnabled val="1"/>
        </dgm:presLayoutVars>
      </dgm:prSet>
      <dgm:spPr/>
    </dgm:pt>
    <dgm:pt modelId="{456D444C-6012-4BF5-9654-DB1B275B8AFA}" type="pres">
      <dgm:prSet presAssocID="{A1253AFB-7D07-4A35-B400-CED85380C124}" presName="Plus" presStyleLbl="alignNode1" presStyleIdx="0" presStyleCnt="2"/>
      <dgm:spPr/>
    </dgm:pt>
    <dgm:pt modelId="{5F3B2B9A-798B-4C4E-A6C8-9F073FFA5045}" type="pres">
      <dgm:prSet presAssocID="{A1253AFB-7D07-4A35-B400-CED85380C124}" presName="Minus" presStyleLbl="alignNode1" presStyleIdx="1" presStyleCnt="2"/>
      <dgm:spPr/>
    </dgm:pt>
    <dgm:pt modelId="{BDA87C40-4874-4BAB-828B-CBFF2B0EE41D}" type="pres">
      <dgm:prSet presAssocID="{A1253AFB-7D07-4A35-B400-CED85380C124}" presName="Divider" presStyleLbl="parChTrans1D1" presStyleIdx="0" presStyleCnt="1"/>
      <dgm:spPr/>
    </dgm:pt>
  </dgm:ptLst>
  <dgm:cxnLst>
    <dgm:cxn modelId="{20E42A02-489C-4180-A69C-1AF1CC43DD7B}" type="presOf" srcId="{A1253AFB-7D07-4A35-B400-CED85380C124}" destId="{67C59AE1-4376-4EA2-9997-9D0FCD1B86C7}" srcOrd="0" destOrd="0" presId="urn:microsoft.com/office/officeart/2009/3/layout/PlusandMinus"/>
    <dgm:cxn modelId="{D2DD4CC2-A0BB-4AC6-A1B8-BC471D14203D}" type="presOf" srcId="{99EEA483-AFA8-4FBD-A601-02801B57ED2F}" destId="{85490B50-B27B-4100-ADB5-71193DD2271C}" srcOrd="0" destOrd="0" presId="urn:microsoft.com/office/officeart/2009/3/layout/PlusandMinus"/>
    <dgm:cxn modelId="{6A6230D6-4D40-44A0-B8A5-3954B270D06D}" type="presOf" srcId="{D55B50CD-98F7-44D3-8DCC-E39CF0BB91D4}" destId="{1F8708EC-25F4-42E1-89FD-B16D23A1B790}" srcOrd="0" destOrd="0" presId="urn:microsoft.com/office/officeart/2009/3/layout/PlusandMinus"/>
    <dgm:cxn modelId="{35F9F4DA-CB83-4B94-936C-12555375E476}" srcId="{A1253AFB-7D07-4A35-B400-CED85380C124}" destId="{99EEA483-AFA8-4FBD-A601-02801B57ED2F}" srcOrd="0" destOrd="0" parTransId="{23C9355C-BDA9-4740-B0B9-11E5CB85CA2D}" sibTransId="{C9B5986A-1317-4336-ACA4-4732FFC43DD5}"/>
    <dgm:cxn modelId="{08D18DEF-C343-42AB-8F36-9D268814DFC4}" srcId="{A1253AFB-7D07-4A35-B400-CED85380C124}" destId="{D55B50CD-98F7-44D3-8DCC-E39CF0BB91D4}" srcOrd="1" destOrd="0" parTransId="{26CD2A49-4922-460E-9156-9F74371F552E}" sibTransId="{1E1D6536-2295-4611-8B57-5DB7664C6498}"/>
    <dgm:cxn modelId="{BC5B1372-A6F0-48B5-A5B2-91F6EE3F977C}" type="presParOf" srcId="{67C59AE1-4376-4EA2-9997-9D0FCD1B86C7}" destId="{3AD529A5-1863-484A-A852-E13E4D974FAD}" srcOrd="0" destOrd="0" presId="urn:microsoft.com/office/officeart/2009/3/layout/PlusandMinus"/>
    <dgm:cxn modelId="{B15F4937-7834-4553-BECD-C8C8013BBD86}" type="presParOf" srcId="{67C59AE1-4376-4EA2-9997-9D0FCD1B86C7}" destId="{85490B50-B27B-4100-ADB5-71193DD2271C}" srcOrd="1" destOrd="0" presId="urn:microsoft.com/office/officeart/2009/3/layout/PlusandMinus"/>
    <dgm:cxn modelId="{0A227E77-9E43-4B3D-A97C-389564FBA14A}" type="presParOf" srcId="{67C59AE1-4376-4EA2-9997-9D0FCD1B86C7}" destId="{1F8708EC-25F4-42E1-89FD-B16D23A1B790}" srcOrd="2" destOrd="0" presId="urn:microsoft.com/office/officeart/2009/3/layout/PlusandMinus"/>
    <dgm:cxn modelId="{325EF0B3-8A33-464A-A85A-42C9C1DADE63}" type="presParOf" srcId="{67C59AE1-4376-4EA2-9997-9D0FCD1B86C7}" destId="{456D444C-6012-4BF5-9654-DB1B275B8AFA}" srcOrd="3" destOrd="0" presId="urn:microsoft.com/office/officeart/2009/3/layout/PlusandMinus"/>
    <dgm:cxn modelId="{5F87E7EB-BA9B-41D7-8FC1-9E4E1878FCB4}" type="presParOf" srcId="{67C59AE1-4376-4EA2-9997-9D0FCD1B86C7}" destId="{5F3B2B9A-798B-4C4E-A6C8-9F073FFA5045}" srcOrd="4" destOrd="0" presId="urn:microsoft.com/office/officeart/2009/3/layout/PlusandMinus"/>
    <dgm:cxn modelId="{851FABB3-997E-410B-9B0D-392D8433BB91}" type="presParOf" srcId="{67C59AE1-4376-4EA2-9997-9D0FCD1B86C7}" destId="{BDA87C40-4874-4BAB-828B-CBFF2B0EE41D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253AFB-7D07-4A35-B400-CED85380C124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9EEA483-AFA8-4FBD-A601-02801B57ED2F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US" sz="1800" dirty="0"/>
            <a:t>Fast (100us)</a:t>
          </a:r>
        </a:p>
        <a:p>
          <a:pPr>
            <a:lnSpc>
              <a:spcPct val="150000"/>
            </a:lnSpc>
          </a:pPr>
          <a:r>
            <a:rPr lang="en-US" sz="1800" dirty="0"/>
            <a:t>Long life</a:t>
          </a:r>
        </a:p>
        <a:p>
          <a:pPr>
            <a:lnSpc>
              <a:spcPct val="150000"/>
            </a:lnSpc>
          </a:pPr>
          <a:r>
            <a:rPr lang="en-US" sz="1800" dirty="0"/>
            <a:t>Commercial device</a:t>
          </a:r>
        </a:p>
      </dgm:t>
    </dgm:pt>
    <dgm:pt modelId="{23C9355C-BDA9-4740-B0B9-11E5CB85CA2D}" type="parTrans" cxnId="{35F9F4DA-CB83-4B94-936C-12555375E476}">
      <dgm:prSet/>
      <dgm:spPr/>
      <dgm:t>
        <a:bodyPr/>
        <a:lstStyle/>
        <a:p>
          <a:endParaRPr lang="en-GB"/>
        </a:p>
      </dgm:t>
    </dgm:pt>
    <dgm:pt modelId="{C9B5986A-1317-4336-ACA4-4732FFC43DD5}" type="sibTrans" cxnId="{35F9F4DA-CB83-4B94-936C-12555375E476}">
      <dgm:prSet/>
      <dgm:spPr/>
      <dgm:t>
        <a:bodyPr/>
        <a:lstStyle/>
        <a:p>
          <a:endParaRPr lang="en-GB"/>
        </a:p>
      </dgm:t>
    </dgm:pt>
    <dgm:pt modelId="{D55B50CD-98F7-44D3-8DCC-E39CF0BB91D4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US" sz="1800" dirty="0"/>
            <a:t>High price</a:t>
          </a:r>
        </a:p>
        <a:p>
          <a:pPr>
            <a:lnSpc>
              <a:spcPct val="150000"/>
            </a:lnSpc>
          </a:pPr>
          <a:r>
            <a:rPr lang="en-US" sz="1800" dirty="0"/>
            <a:t>power dissipation</a:t>
          </a:r>
          <a:endParaRPr lang="en-GB" sz="1800" dirty="0"/>
        </a:p>
      </dgm:t>
    </dgm:pt>
    <dgm:pt modelId="{26CD2A49-4922-460E-9156-9F74371F552E}" type="parTrans" cxnId="{08D18DEF-C343-42AB-8F36-9D268814DFC4}">
      <dgm:prSet/>
      <dgm:spPr/>
      <dgm:t>
        <a:bodyPr/>
        <a:lstStyle/>
        <a:p>
          <a:endParaRPr lang="en-GB"/>
        </a:p>
      </dgm:t>
    </dgm:pt>
    <dgm:pt modelId="{1E1D6536-2295-4611-8B57-5DB7664C6498}" type="sibTrans" cxnId="{08D18DEF-C343-42AB-8F36-9D268814DFC4}">
      <dgm:prSet/>
      <dgm:spPr/>
      <dgm:t>
        <a:bodyPr/>
        <a:lstStyle/>
        <a:p>
          <a:endParaRPr lang="en-GB"/>
        </a:p>
      </dgm:t>
    </dgm:pt>
    <dgm:pt modelId="{4D624DFA-6534-4116-8207-CEB37071538E}">
      <dgm:prSet phldrT="[Text]"/>
      <dgm:spPr/>
      <dgm:t>
        <a:bodyPr/>
        <a:lstStyle/>
        <a:p>
          <a:endParaRPr lang="en-US"/>
        </a:p>
      </dgm:t>
    </dgm:pt>
    <dgm:pt modelId="{3A2B6CA7-5ACD-4798-AD49-FE8D78600210}" type="parTrans" cxnId="{03CBFD51-7332-4827-B56E-B64F3416DA85}">
      <dgm:prSet/>
      <dgm:spPr/>
      <dgm:t>
        <a:bodyPr/>
        <a:lstStyle/>
        <a:p>
          <a:endParaRPr lang="en-GB"/>
        </a:p>
      </dgm:t>
    </dgm:pt>
    <dgm:pt modelId="{524F5838-0841-421E-8220-D6C8EBFD6E69}" type="sibTrans" cxnId="{03CBFD51-7332-4827-B56E-B64F3416DA85}">
      <dgm:prSet/>
      <dgm:spPr/>
      <dgm:t>
        <a:bodyPr/>
        <a:lstStyle/>
        <a:p>
          <a:endParaRPr lang="en-GB"/>
        </a:p>
      </dgm:t>
    </dgm:pt>
    <dgm:pt modelId="{67C59AE1-4376-4EA2-9997-9D0FCD1B86C7}" type="pres">
      <dgm:prSet presAssocID="{A1253AFB-7D07-4A35-B400-CED85380C124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</dgm:pt>
    <dgm:pt modelId="{3AD529A5-1863-484A-A852-E13E4D974FAD}" type="pres">
      <dgm:prSet presAssocID="{A1253AFB-7D07-4A35-B400-CED85380C124}" presName="Background" presStyleLbl="bgImgPlace1" presStyleIdx="0" presStyleCnt="1" custLinFactNeighborX="-3582" custLinFactNeighborY="31777"/>
      <dgm:spPr/>
    </dgm:pt>
    <dgm:pt modelId="{85490B50-B27B-4100-ADB5-71193DD2271C}" type="pres">
      <dgm:prSet presAssocID="{A1253AFB-7D07-4A35-B400-CED85380C124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1F8708EC-25F4-42E1-89FD-B16D23A1B790}" type="pres">
      <dgm:prSet presAssocID="{A1253AFB-7D07-4A35-B400-CED85380C124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456D444C-6012-4BF5-9654-DB1B275B8AFA}" type="pres">
      <dgm:prSet presAssocID="{A1253AFB-7D07-4A35-B400-CED85380C124}" presName="Plus" presStyleLbl="alignNode1" presStyleIdx="0" presStyleCnt="2"/>
      <dgm:spPr/>
    </dgm:pt>
    <dgm:pt modelId="{5F3B2B9A-798B-4C4E-A6C8-9F073FFA5045}" type="pres">
      <dgm:prSet presAssocID="{A1253AFB-7D07-4A35-B400-CED85380C124}" presName="Minus" presStyleLbl="alignNode1" presStyleIdx="1" presStyleCnt="2"/>
      <dgm:spPr/>
    </dgm:pt>
    <dgm:pt modelId="{BDA87C40-4874-4BAB-828B-CBFF2B0EE41D}" type="pres">
      <dgm:prSet presAssocID="{A1253AFB-7D07-4A35-B400-CED85380C124}" presName="Divider" presStyleLbl="parChTrans1D1" presStyleIdx="0" presStyleCnt="1"/>
      <dgm:spPr/>
    </dgm:pt>
  </dgm:ptLst>
  <dgm:cxnLst>
    <dgm:cxn modelId="{20E42A02-489C-4180-A69C-1AF1CC43DD7B}" type="presOf" srcId="{A1253AFB-7D07-4A35-B400-CED85380C124}" destId="{67C59AE1-4376-4EA2-9997-9D0FCD1B86C7}" srcOrd="0" destOrd="0" presId="urn:microsoft.com/office/officeart/2009/3/layout/PlusandMinus"/>
    <dgm:cxn modelId="{03CBFD51-7332-4827-B56E-B64F3416DA85}" srcId="{A1253AFB-7D07-4A35-B400-CED85380C124}" destId="{4D624DFA-6534-4116-8207-CEB37071538E}" srcOrd="2" destOrd="0" parTransId="{3A2B6CA7-5ACD-4798-AD49-FE8D78600210}" sibTransId="{524F5838-0841-421E-8220-D6C8EBFD6E69}"/>
    <dgm:cxn modelId="{D2DD4CC2-A0BB-4AC6-A1B8-BC471D14203D}" type="presOf" srcId="{99EEA483-AFA8-4FBD-A601-02801B57ED2F}" destId="{85490B50-B27B-4100-ADB5-71193DD2271C}" srcOrd="0" destOrd="0" presId="urn:microsoft.com/office/officeart/2009/3/layout/PlusandMinus"/>
    <dgm:cxn modelId="{6A6230D6-4D40-44A0-B8A5-3954B270D06D}" type="presOf" srcId="{D55B50CD-98F7-44D3-8DCC-E39CF0BB91D4}" destId="{1F8708EC-25F4-42E1-89FD-B16D23A1B790}" srcOrd="0" destOrd="0" presId="urn:microsoft.com/office/officeart/2009/3/layout/PlusandMinus"/>
    <dgm:cxn modelId="{35F9F4DA-CB83-4B94-936C-12555375E476}" srcId="{A1253AFB-7D07-4A35-B400-CED85380C124}" destId="{99EEA483-AFA8-4FBD-A601-02801B57ED2F}" srcOrd="0" destOrd="0" parTransId="{23C9355C-BDA9-4740-B0B9-11E5CB85CA2D}" sibTransId="{C9B5986A-1317-4336-ACA4-4732FFC43DD5}"/>
    <dgm:cxn modelId="{08D18DEF-C343-42AB-8F36-9D268814DFC4}" srcId="{A1253AFB-7D07-4A35-B400-CED85380C124}" destId="{D55B50CD-98F7-44D3-8DCC-E39CF0BB91D4}" srcOrd="1" destOrd="0" parTransId="{26CD2A49-4922-460E-9156-9F74371F552E}" sibTransId="{1E1D6536-2295-4611-8B57-5DB7664C6498}"/>
    <dgm:cxn modelId="{BC5B1372-A6F0-48B5-A5B2-91F6EE3F977C}" type="presParOf" srcId="{67C59AE1-4376-4EA2-9997-9D0FCD1B86C7}" destId="{3AD529A5-1863-484A-A852-E13E4D974FAD}" srcOrd="0" destOrd="0" presId="urn:microsoft.com/office/officeart/2009/3/layout/PlusandMinus"/>
    <dgm:cxn modelId="{B15F4937-7834-4553-BECD-C8C8013BBD86}" type="presParOf" srcId="{67C59AE1-4376-4EA2-9997-9D0FCD1B86C7}" destId="{85490B50-B27B-4100-ADB5-71193DD2271C}" srcOrd="1" destOrd="0" presId="urn:microsoft.com/office/officeart/2009/3/layout/PlusandMinus"/>
    <dgm:cxn modelId="{0A227E77-9E43-4B3D-A97C-389564FBA14A}" type="presParOf" srcId="{67C59AE1-4376-4EA2-9997-9D0FCD1B86C7}" destId="{1F8708EC-25F4-42E1-89FD-B16D23A1B790}" srcOrd="2" destOrd="0" presId="urn:microsoft.com/office/officeart/2009/3/layout/PlusandMinus"/>
    <dgm:cxn modelId="{325EF0B3-8A33-464A-A85A-42C9C1DADE63}" type="presParOf" srcId="{67C59AE1-4376-4EA2-9997-9D0FCD1B86C7}" destId="{456D444C-6012-4BF5-9654-DB1B275B8AFA}" srcOrd="3" destOrd="0" presId="urn:microsoft.com/office/officeart/2009/3/layout/PlusandMinus"/>
    <dgm:cxn modelId="{5F87E7EB-BA9B-41D7-8FC1-9E4E1878FCB4}" type="presParOf" srcId="{67C59AE1-4376-4EA2-9997-9D0FCD1B86C7}" destId="{5F3B2B9A-798B-4C4E-A6C8-9F073FFA5045}" srcOrd="4" destOrd="0" presId="urn:microsoft.com/office/officeart/2009/3/layout/PlusandMinus"/>
    <dgm:cxn modelId="{851FABB3-997E-410B-9B0D-392D8433BB91}" type="presParOf" srcId="{67C59AE1-4376-4EA2-9997-9D0FCD1B86C7}" destId="{BDA87C40-4874-4BAB-828B-CBFF2B0EE41D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42EC3-7531-42CD-A0B6-C9B419B39D05}">
      <dsp:nvSpPr>
        <dsp:cNvPr id="0" name=""/>
        <dsp:cNvSpPr/>
      </dsp:nvSpPr>
      <dsp:spPr>
        <a:xfrm>
          <a:off x="1483594" y="4921"/>
          <a:ext cx="776741" cy="7767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</a:t>
          </a:r>
          <a:endParaRPr lang="en-GB" sz="1200" kern="1200" dirty="0"/>
        </a:p>
      </dsp:txBody>
      <dsp:txXfrm>
        <a:off x="1597345" y="118672"/>
        <a:ext cx="549239" cy="549239"/>
      </dsp:txXfrm>
    </dsp:sp>
    <dsp:sp modelId="{DB12AE7D-BCE0-460E-8EA5-40737D2BD6C6}">
      <dsp:nvSpPr>
        <dsp:cNvPr id="0" name=""/>
        <dsp:cNvSpPr/>
      </dsp:nvSpPr>
      <dsp:spPr>
        <a:xfrm rot="2154931">
          <a:off x="2235582" y="599300"/>
          <a:ext cx="203560" cy="2621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>
        <a:off x="2241387" y="633819"/>
        <a:ext cx="142492" cy="157290"/>
      </dsp:txXfrm>
    </dsp:sp>
    <dsp:sp modelId="{62A5B2DD-1C0B-4E34-B8AF-78E5A8C76C37}">
      <dsp:nvSpPr>
        <dsp:cNvPr id="0" name=""/>
        <dsp:cNvSpPr/>
      </dsp:nvSpPr>
      <dsp:spPr>
        <a:xfrm>
          <a:off x="2423720" y="685847"/>
          <a:ext cx="776741" cy="7767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</a:t>
          </a:r>
          <a:endParaRPr lang="en-GB" sz="1200" kern="1200" dirty="0"/>
        </a:p>
      </dsp:txBody>
      <dsp:txXfrm>
        <a:off x="2537471" y="799598"/>
        <a:ext cx="549239" cy="549239"/>
      </dsp:txXfrm>
    </dsp:sp>
    <dsp:sp modelId="{079F4A47-9410-4EB1-86E2-CB0F52E91747}">
      <dsp:nvSpPr>
        <dsp:cNvPr id="0" name=""/>
        <dsp:cNvSpPr/>
      </dsp:nvSpPr>
      <dsp:spPr>
        <a:xfrm rot="6480000">
          <a:off x="2530849" y="1491762"/>
          <a:ext cx="205969" cy="2621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10800000">
        <a:off x="2571292" y="1514809"/>
        <a:ext cx="144178" cy="157290"/>
      </dsp:txXfrm>
    </dsp:sp>
    <dsp:sp modelId="{87EC1650-893B-4B4A-B0A8-BE4F63982E1E}">
      <dsp:nvSpPr>
        <dsp:cNvPr id="0" name=""/>
        <dsp:cNvSpPr/>
      </dsp:nvSpPr>
      <dsp:spPr>
        <a:xfrm>
          <a:off x="2063603" y="1794174"/>
          <a:ext cx="776741" cy="7767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</a:t>
          </a:r>
          <a:endParaRPr lang="en-GB" sz="1200" kern="1200" dirty="0"/>
        </a:p>
      </dsp:txBody>
      <dsp:txXfrm>
        <a:off x="2177354" y="1907925"/>
        <a:ext cx="549239" cy="549239"/>
      </dsp:txXfrm>
    </dsp:sp>
    <dsp:sp modelId="{DE40704E-59E0-4B81-8B5F-BCE0B1CB7BCC}">
      <dsp:nvSpPr>
        <dsp:cNvPr id="0" name=""/>
        <dsp:cNvSpPr/>
      </dsp:nvSpPr>
      <dsp:spPr>
        <a:xfrm rot="10800000">
          <a:off x="1772136" y="2051470"/>
          <a:ext cx="205969" cy="2621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10800000">
        <a:off x="1833927" y="2103900"/>
        <a:ext cx="144178" cy="157290"/>
      </dsp:txXfrm>
    </dsp:sp>
    <dsp:sp modelId="{F4C2E035-898F-443D-8EDD-64124E766852}">
      <dsp:nvSpPr>
        <dsp:cNvPr id="0" name=""/>
        <dsp:cNvSpPr/>
      </dsp:nvSpPr>
      <dsp:spPr>
        <a:xfrm>
          <a:off x="898238" y="1794174"/>
          <a:ext cx="776741" cy="7767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</a:t>
          </a:r>
          <a:endParaRPr lang="en-GB" sz="1200" kern="1200" dirty="0"/>
        </a:p>
      </dsp:txBody>
      <dsp:txXfrm>
        <a:off x="1011989" y="1907925"/>
        <a:ext cx="549239" cy="549239"/>
      </dsp:txXfrm>
    </dsp:sp>
    <dsp:sp modelId="{166C5133-0BC9-4911-831B-BBE59B17E901}">
      <dsp:nvSpPr>
        <dsp:cNvPr id="0" name=""/>
        <dsp:cNvSpPr/>
      </dsp:nvSpPr>
      <dsp:spPr>
        <a:xfrm rot="15120000">
          <a:off x="1005367" y="1502850"/>
          <a:ext cx="205969" cy="2621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 rot="10800000">
        <a:off x="1045810" y="1584663"/>
        <a:ext cx="144178" cy="157290"/>
      </dsp:txXfrm>
    </dsp:sp>
    <dsp:sp modelId="{F1B60427-D3DE-4E95-A352-B204216DECB1}">
      <dsp:nvSpPr>
        <dsp:cNvPr id="0" name=""/>
        <dsp:cNvSpPr/>
      </dsp:nvSpPr>
      <dsp:spPr>
        <a:xfrm>
          <a:off x="538121" y="685847"/>
          <a:ext cx="776741" cy="7767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 Load Voltage Data</a:t>
          </a:r>
          <a:endParaRPr lang="en-GB" sz="1200" kern="1200" dirty="0"/>
        </a:p>
      </dsp:txBody>
      <dsp:txXfrm>
        <a:off x="651872" y="799598"/>
        <a:ext cx="549239" cy="549239"/>
      </dsp:txXfrm>
    </dsp:sp>
    <dsp:sp modelId="{B0B64AE4-5A7F-45A7-853B-D5AAF1C56A3B}">
      <dsp:nvSpPr>
        <dsp:cNvPr id="0" name=""/>
        <dsp:cNvSpPr/>
      </dsp:nvSpPr>
      <dsp:spPr>
        <a:xfrm rot="2276623">
          <a:off x="2238123" y="611860"/>
          <a:ext cx="205857" cy="2621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/>
        </a:p>
      </dsp:txBody>
      <dsp:txXfrm>
        <a:off x="2244650" y="645303"/>
        <a:ext cx="144100" cy="1572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D529A5-1863-484A-A852-E13E4D974FAD}">
      <dsp:nvSpPr>
        <dsp:cNvPr id="0" name=""/>
        <dsp:cNvSpPr/>
      </dsp:nvSpPr>
      <dsp:spPr>
        <a:xfrm>
          <a:off x="81383" y="646205"/>
          <a:ext cx="4595968" cy="2169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490B50-B27B-4100-ADB5-71193DD2271C}">
      <dsp:nvSpPr>
        <dsp:cNvPr id="0" name=""/>
        <dsp:cNvSpPr/>
      </dsp:nvSpPr>
      <dsp:spPr>
        <a:xfrm>
          <a:off x="740555" y="793837"/>
          <a:ext cx="1580964" cy="1855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Simple</a:t>
          </a:r>
        </a:p>
        <a:p>
          <a:pPr marL="0" lvl="0" indent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Economical</a:t>
          </a:r>
          <a:endParaRPr lang="en-GB" sz="2800" kern="1200" dirty="0"/>
        </a:p>
      </dsp:txBody>
      <dsp:txXfrm>
        <a:off x="740555" y="793837"/>
        <a:ext cx="1580964" cy="1855692"/>
      </dsp:txXfrm>
    </dsp:sp>
    <dsp:sp modelId="{1F8708EC-25F4-42E1-89FD-B16D23A1B790}">
      <dsp:nvSpPr>
        <dsp:cNvPr id="0" name=""/>
        <dsp:cNvSpPr/>
      </dsp:nvSpPr>
      <dsp:spPr>
        <a:xfrm>
          <a:off x="2549209" y="776171"/>
          <a:ext cx="2203315" cy="1855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Slow (5-10ms)</a:t>
          </a:r>
        </a:p>
        <a:p>
          <a:pPr marL="0" lvl="0" indent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Limited life (10 M cycles)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 dirty="0"/>
        </a:p>
      </dsp:txBody>
      <dsp:txXfrm>
        <a:off x="2549209" y="776171"/>
        <a:ext cx="2203315" cy="1855692"/>
      </dsp:txXfrm>
    </dsp:sp>
    <dsp:sp modelId="{456D444C-6012-4BF5-9654-DB1B275B8AFA}">
      <dsp:nvSpPr>
        <dsp:cNvPr id="0" name=""/>
        <dsp:cNvSpPr/>
      </dsp:nvSpPr>
      <dsp:spPr>
        <a:xfrm>
          <a:off x="-3164" y="106054"/>
          <a:ext cx="820171" cy="820171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3B2B9A-798B-4C4E-A6C8-9F073FFA5045}">
      <dsp:nvSpPr>
        <dsp:cNvPr id="0" name=""/>
        <dsp:cNvSpPr/>
      </dsp:nvSpPr>
      <dsp:spPr>
        <a:xfrm>
          <a:off x="4049445" y="401007"/>
          <a:ext cx="771925" cy="2645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A87C40-4874-4BAB-828B-CBFF2B0EE41D}">
      <dsp:nvSpPr>
        <dsp:cNvPr id="0" name=""/>
        <dsp:cNvSpPr/>
      </dsp:nvSpPr>
      <dsp:spPr>
        <a:xfrm>
          <a:off x="2529716" y="797805"/>
          <a:ext cx="482" cy="1772364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D529A5-1863-484A-A852-E13E4D974FAD}">
      <dsp:nvSpPr>
        <dsp:cNvPr id="0" name=""/>
        <dsp:cNvSpPr/>
      </dsp:nvSpPr>
      <dsp:spPr>
        <a:xfrm>
          <a:off x="283859" y="646205"/>
          <a:ext cx="4197346" cy="21691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490B50-B27B-4100-ADB5-71193DD2271C}">
      <dsp:nvSpPr>
        <dsp:cNvPr id="0" name=""/>
        <dsp:cNvSpPr/>
      </dsp:nvSpPr>
      <dsp:spPr>
        <a:xfrm>
          <a:off x="559646" y="793837"/>
          <a:ext cx="1949112" cy="1855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Fast (100us)</a:t>
          </a:r>
        </a:p>
        <a:p>
          <a:pPr marL="0" lvl="0" indent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Long life</a:t>
          </a:r>
        </a:p>
        <a:p>
          <a:pPr marL="0" lvl="0" indent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Commercial device</a:t>
          </a:r>
        </a:p>
      </dsp:txBody>
      <dsp:txXfrm>
        <a:off x="559646" y="793837"/>
        <a:ext cx="1949112" cy="1855692"/>
      </dsp:txXfrm>
    </dsp:sp>
    <dsp:sp modelId="{1F8708EC-25F4-42E1-89FD-B16D23A1B790}">
      <dsp:nvSpPr>
        <dsp:cNvPr id="0" name=""/>
        <dsp:cNvSpPr/>
      </dsp:nvSpPr>
      <dsp:spPr>
        <a:xfrm>
          <a:off x="2552179" y="793837"/>
          <a:ext cx="1949112" cy="18556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High price</a:t>
          </a:r>
        </a:p>
        <a:p>
          <a:pPr marL="0" lvl="0" indent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power dissipation</a:t>
          </a:r>
          <a:endParaRPr lang="en-GB" sz="1800" kern="1200" dirty="0"/>
        </a:p>
      </dsp:txBody>
      <dsp:txXfrm>
        <a:off x="2552179" y="793837"/>
        <a:ext cx="1949112" cy="1855692"/>
      </dsp:txXfrm>
    </dsp:sp>
    <dsp:sp modelId="{456D444C-6012-4BF5-9654-DB1B275B8AFA}">
      <dsp:nvSpPr>
        <dsp:cNvPr id="0" name=""/>
        <dsp:cNvSpPr/>
      </dsp:nvSpPr>
      <dsp:spPr>
        <a:xfrm>
          <a:off x="0" y="106054"/>
          <a:ext cx="820171" cy="820171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3B2B9A-798B-4C4E-A6C8-9F073FFA5045}">
      <dsp:nvSpPr>
        <dsp:cNvPr id="0" name=""/>
        <dsp:cNvSpPr/>
      </dsp:nvSpPr>
      <dsp:spPr>
        <a:xfrm>
          <a:off x="4052610" y="401007"/>
          <a:ext cx="771925" cy="2645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A87C40-4874-4BAB-828B-CBFF2B0EE41D}">
      <dsp:nvSpPr>
        <dsp:cNvPr id="0" name=""/>
        <dsp:cNvSpPr/>
      </dsp:nvSpPr>
      <dsp:spPr>
        <a:xfrm>
          <a:off x="2532881" y="797805"/>
          <a:ext cx="482" cy="1772364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DA71FBC-BF77-46A3-9C86-AF9955EB7A71}" type="datetime1">
              <a:rPr lang="en-GB" smtClean="0"/>
              <a:t>20/06/2022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2119D2D-75FB-4315-94AD-4DB803C61126}" type="datetime1">
              <a:rPr lang="en-GB" smtClean="0"/>
              <a:t>20/06/2022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D7F57102-2975-4E6D-BFFC-E025752762CD}" type="datetime1">
              <a:rPr lang="en-GB" smtClean="0"/>
              <a:t>20/06/2022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ECA6D52B-A161-402B-B041-CECF6F23D2C5}" type="datetime1">
              <a:rPr lang="en-GB" smtClean="0"/>
              <a:t>20/06/2022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6B0155EF-7D39-444C-8425-1C5576F92E5E}" type="datetime1">
              <a:rPr lang="en-GB" smtClean="0"/>
              <a:t>20/06/2022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B19BE110-9E9A-47C0-9870-74D07AC67BBA}" type="datetime1">
              <a:rPr lang="en-GB" smtClean="0"/>
              <a:t>20/06/2022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073AE58-8B43-44D1-958D-42F501F64C4F}" type="datetime1">
              <a:rPr lang="en-GB" smtClean="0"/>
              <a:t>20/06/2022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FFF3D8E-6C70-4524-8B9F-B1DF5673674C}" type="datetime1">
              <a:rPr lang="en-GB" smtClean="0"/>
              <a:t>20/06/2022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ECCCB18-65F4-4FF7-8664-7ABD6C2AAC01}" type="datetime1">
              <a:rPr lang="en-GB" smtClean="0"/>
              <a:t>20/06/2022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3564E-1E5A-4B82-A873-615789678DE1}" type="datetime1">
              <a:rPr lang="en-GB" smtClean="0"/>
              <a:t>20/06/2022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 JUN 2022  |  94th ISOLDE Collaboration Committee meeting  |  S.Rothe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62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45C4A9-16AB-4F08-8809-2E8EA704F12C}" type="datetime1">
              <a:rPr lang="en-GB" smtClean="0"/>
              <a:t>20/06/2022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6718142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CCE5672-ECAE-49A2-A6B1-5316B4357D10}" type="datetime1">
              <a:rPr lang="en-GB" smtClean="0"/>
              <a:t>20/06/2022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51191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08D8A654-82FD-465D-A36A-1CDFD41843CF}" type="datetime1">
              <a:rPr lang="en-GB" smtClean="0"/>
              <a:t>20/06/2022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9E16182-47B6-4D8E-A473-3D4C87BF860A}" type="datetime1">
              <a:rPr lang="en-GB" smtClean="0"/>
              <a:t>20/06/2022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42CD1A9-51EE-4FD4-B1BC-7576CA347350}" type="datetime1">
              <a:rPr lang="en-GB" smtClean="0"/>
              <a:t>20/06/2022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81A944F-14D9-4472-BE4E-E8233B78F26E}" type="datetime1">
              <a:rPr lang="en-GB" smtClean="0"/>
              <a:t>20/06/2022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B8D6F5B-FC82-4E64-9837-8CF0D1FA1A85}" type="datetime1">
              <a:rPr lang="en-GB" smtClean="0"/>
              <a:t>20/06/2022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53D0182-6CB0-4F47-9FC4-8167EC023F3E}" type="datetime1">
              <a:rPr lang="en-GB" smtClean="0"/>
              <a:t>20/06/2022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6C1F0D-FBE6-4248-B01C-B7420C0428A0}" type="datetime1">
              <a:rPr lang="en-GB" smtClean="0"/>
              <a:t>20/06/2022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21 JUN 2022  |  94th ISOLDE Collaboration Committee meeting  |  S.Rothe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4">
            <a:biLevel thresh="25000"/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  <p:sldLayoutId id="2147483672" r:id="rId20"/>
    <p:sldLayoutId id="2147483673" r:id="rId21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28894/contributions/4104222/attachments/2149081/3623978/EPIC2020_beamlineswitching_srothe_20201124c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12" Type="http://schemas.openxmlformats.org/officeDocument/2006/relationships/image" Target="../media/image1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11" Type="http://schemas.openxmlformats.org/officeDocument/2006/relationships/image" Target="../media/image10.jpg"/><Relationship Id="rId5" Type="http://schemas.openxmlformats.org/officeDocument/2006/relationships/diagramColors" Target="../diagrams/colors1.xml"/><Relationship Id="rId10" Type="http://schemas.openxmlformats.org/officeDocument/2006/relationships/image" Target="../media/image9.jp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jp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://cds.cern.ch/record/1001782?ln=en" TargetMode="External"/><Relationship Id="rId7" Type="http://schemas.openxmlformats.org/officeDocument/2006/relationships/image" Target="../media/image1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indico.cern.ch/event/928894/contributions/4104222/attachments/2149081/3623978/EPIC2020_beamlineswitching_srothe_20201124c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25.jpe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2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The Beam Switching Project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Sebastian Rothe</a:t>
            </a:r>
            <a:endParaRPr dirty="0"/>
          </a:p>
          <a:p>
            <a:pPr algn="l">
              <a:defRPr/>
            </a:pPr>
            <a:r>
              <a:rPr lang="en-US" sz="1800" dirty="0"/>
              <a:t>21 JUNE 2022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5C7AD8-809A-A87B-2151-25D69B95D610}"/>
              </a:ext>
            </a:extLst>
          </p:cNvPr>
          <p:cNvSpPr txBox="1"/>
          <p:nvPr/>
        </p:nvSpPr>
        <p:spPr bwMode="auto">
          <a:xfrm>
            <a:off x="7803665" y="6319372"/>
            <a:ext cx="39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https://indico.cern.ch/event/1168692/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3.  </a:t>
            </a:r>
            <a:r>
              <a:rPr lang="es-ES" dirty="0" err="1"/>
              <a:t>Conclusions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10681295" y="6419652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10</a:t>
            </a:fld>
            <a:endParaRPr lang="en-GB" dirty="0"/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D502A810-8BBB-4D82-AAD0-C65AF835777D}"/>
              </a:ext>
            </a:extLst>
          </p:cNvPr>
          <p:cNvSpPr txBox="1">
            <a:spLocks/>
          </p:cNvSpPr>
          <p:nvPr/>
        </p:nvSpPr>
        <p:spPr bwMode="auto">
          <a:xfrm>
            <a:off x="547312" y="1308178"/>
            <a:ext cx="6220576" cy="48219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2000" dirty="0"/>
              <a:t>Switch box design and test phase successful</a:t>
            </a:r>
            <a:endParaRPr lang="en-US" sz="1800" dirty="0"/>
          </a:p>
          <a:p>
            <a:pPr algn="just">
              <a:lnSpc>
                <a:spcPct val="150000"/>
              </a:lnSpc>
            </a:pPr>
            <a:r>
              <a:rPr lang="en-US" sz="2000" dirty="0"/>
              <a:t>Both technologies fulfill initial requirements</a:t>
            </a:r>
          </a:p>
          <a:p>
            <a:pPr algn="just">
              <a:lnSpc>
                <a:spcPct val="150000"/>
              </a:lnSpc>
            </a:pPr>
            <a:r>
              <a:rPr lang="en-US" sz="2000" dirty="0"/>
              <a:t>Solid state switch has a better performance </a:t>
            </a:r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A5D5CB37-36C2-4B94-894B-DD82E0F64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0590" y="1308178"/>
            <a:ext cx="3976278" cy="3329158"/>
          </a:xfrm>
          <a:prstGeom prst="rect">
            <a:avLst/>
          </a:prstGeom>
        </p:spPr>
      </p:pic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A4A7795C-F3A3-4C3E-93E7-9C92090553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158089"/>
              </p:ext>
            </p:extLst>
          </p:nvPr>
        </p:nvGraphicFramePr>
        <p:xfrm>
          <a:off x="695400" y="3184133"/>
          <a:ext cx="5226651" cy="2420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4284">
                  <a:extLst>
                    <a:ext uri="{9D8B030D-6E8A-4147-A177-3AD203B41FA5}">
                      <a16:colId xmlns:a16="http://schemas.microsoft.com/office/drawing/2014/main" val="4119023450"/>
                    </a:ext>
                  </a:extLst>
                </a:gridCol>
                <a:gridCol w="1570150">
                  <a:extLst>
                    <a:ext uri="{9D8B030D-6E8A-4147-A177-3AD203B41FA5}">
                      <a16:colId xmlns:a16="http://schemas.microsoft.com/office/drawing/2014/main" val="600709315"/>
                    </a:ext>
                  </a:extLst>
                </a:gridCol>
                <a:gridCol w="1742217">
                  <a:extLst>
                    <a:ext uri="{9D8B030D-6E8A-4147-A177-3AD203B41FA5}">
                      <a16:colId xmlns:a16="http://schemas.microsoft.com/office/drawing/2014/main" val="3006378051"/>
                    </a:ext>
                  </a:extLst>
                </a:gridCol>
              </a:tblGrid>
              <a:tr h="937783">
                <a:tc>
                  <a:txBody>
                    <a:bodyPr/>
                    <a:lstStyle/>
                    <a:p>
                      <a:r>
                        <a:rPr lang="en-US" sz="1600" dirty="0"/>
                        <a:t>12 Switches 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Cost of Ownership Switch Box (</a:t>
                      </a:r>
                      <a:r>
                        <a:rPr lang="en-US" sz="1600" dirty="0" err="1"/>
                        <a:t>kCHF</a:t>
                      </a:r>
                      <a:r>
                        <a:rPr lang="en-US" sz="1600" dirty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Cost of Ownership Solid State (</a:t>
                      </a:r>
                      <a:r>
                        <a:rPr lang="en-US" sz="1600" dirty="0" err="1"/>
                        <a:t>kCHF</a:t>
                      </a:r>
                      <a:r>
                        <a:rPr lang="en-US" sz="1600" dirty="0"/>
                        <a:t>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8227432"/>
                  </a:ext>
                </a:extLst>
              </a:tr>
              <a:tr h="509082">
                <a:tc>
                  <a:txBody>
                    <a:bodyPr/>
                    <a:lstStyle/>
                    <a:p>
                      <a:r>
                        <a:rPr lang="en-US" sz="1600" dirty="0"/>
                        <a:t>Parts cost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~ 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~ 3.0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6149254"/>
                  </a:ext>
                </a:extLst>
              </a:tr>
              <a:tr h="294732">
                <a:tc>
                  <a:txBody>
                    <a:bodyPr/>
                    <a:lstStyle/>
                    <a:p>
                      <a:r>
                        <a:rPr lang="en-US" sz="1600" dirty="0"/>
                        <a:t>Assembly work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~ 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366052"/>
                  </a:ext>
                </a:extLst>
              </a:tr>
              <a:tr h="509082">
                <a:tc>
                  <a:txBody>
                    <a:bodyPr/>
                    <a:lstStyle/>
                    <a:p>
                      <a:r>
                        <a:rPr lang="en-US" sz="1600" dirty="0"/>
                        <a:t>Maintenance/ 4yrs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~ 0.5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~ 0.1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08933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C3AC61E-3BCE-4988-8329-CC86021A7677}"/>
              </a:ext>
            </a:extLst>
          </p:cNvPr>
          <p:cNvSpPr txBox="1"/>
          <p:nvPr/>
        </p:nvSpPr>
        <p:spPr>
          <a:xfrm>
            <a:off x="609600" y="5576812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Table 5. </a:t>
            </a:r>
            <a:r>
              <a:rPr lang="en-US" sz="1100" dirty="0"/>
              <a:t>Initial cost estimate for both technologies.</a:t>
            </a:r>
            <a:endParaRPr lang="en-GB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E55192-3C68-46CD-9C5F-67777A955554}"/>
              </a:ext>
            </a:extLst>
          </p:cNvPr>
          <p:cNvSpPr txBox="1"/>
          <p:nvPr/>
        </p:nvSpPr>
        <p:spPr>
          <a:xfrm>
            <a:off x="6600056" y="4637336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Table 6. </a:t>
            </a:r>
            <a:r>
              <a:rPr lang="en-US" sz="1100" dirty="0"/>
              <a:t>ISOLDE devices that would require a switch and a second pair of PSUs.</a:t>
            </a:r>
          </a:p>
          <a:p>
            <a:r>
              <a:rPr lang="en-US" sz="1100" dirty="0"/>
              <a:t>EMDS: 2636481. ISOLDE – REEX-ISOLDE Power Converter Consolidation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1174AF-2445-2DFB-6BCF-8633364A4726}"/>
              </a:ext>
            </a:extLst>
          </p:cNvPr>
          <p:cNvSpPr txBox="1"/>
          <p:nvPr/>
        </p:nvSpPr>
        <p:spPr bwMode="auto">
          <a:xfrm>
            <a:off x="0" y="6023610"/>
            <a:ext cx="6172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/>
              <a:t>Yago Nel VILA GRACIA</a:t>
            </a:r>
            <a:endParaRPr lang="en-US" sz="11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DDFF56-9FA1-AC5B-3A87-9052FD713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814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94CCC-351D-6EFF-743D-95153D176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21C60E-31F2-2D98-9A28-A3FBD6775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BAB6A6-DA10-559B-4EBC-28849514599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09601" y="1245522"/>
            <a:ext cx="5990455" cy="482190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Project board meeting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dirty="0"/>
              <a:t>Decide on switching technology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dirty="0"/>
              <a:t>Decide # channels for demonstrator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Finalize functional specification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Purchase (BEHLKE delay ~0.5y)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76BEBA-AF5B-76EE-9562-F7149C7F1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9157721-347B-2929-0547-8867552E1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066" y="906464"/>
            <a:ext cx="3397865" cy="4821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05925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194A-D7A4-45CC-8550-2A65F7A26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Alternating</a:t>
            </a:r>
            <a:r>
              <a:rPr lang="fr-FR" dirty="0"/>
              <a:t> mode 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/>
              </a:rPr>
              <a:t>21 JUN 2022  |  94th ISOLDE Collaboration Committee meeting  |  S.Rothe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151B33-829D-47D6-9AAB-F36ECA45A282}" type="slidenum">
              <a:rPr kumimoji="0" lang="en-GB" sz="1200" b="0" i="0" u="none" strike="noStrike" kern="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2B5149-2648-4C66-82CF-0B42AFEDB818}"/>
              </a:ext>
            </a:extLst>
          </p:cNvPr>
          <p:cNvSpPr txBox="1"/>
          <p:nvPr/>
        </p:nvSpPr>
        <p:spPr>
          <a:xfrm>
            <a:off x="6406152" y="1151442"/>
            <a:ext cx="48099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Constraints: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Beam parameters are different for HRS, GPS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BED5AD22-28EF-4CC4-BBBF-301EEC11E6D1}"/>
              </a:ext>
            </a:extLst>
          </p:cNvPr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382" y="1471195"/>
            <a:ext cx="5197412" cy="470535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3A80594F-23DD-4035-A8DF-9B8959260A6E}"/>
              </a:ext>
            </a:extLst>
          </p:cNvPr>
          <p:cNvSpPr/>
          <p:nvPr/>
        </p:nvSpPr>
        <p:spPr>
          <a:xfrm rot="13132359">
            <a:off x="3356515" y="4881872"/>
            <a:ext cx="638175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DFB98BE9-1FEC-4236-AE1C-2F529D6F3171}"/>
              </a:ext>
            </a:extLst>
          </p:cNvPr>
          <p:cNvSpPr/>
          <p:nvPr/>
        </p:nvSpPr>
        <p:spPr>
          <a:xfrm rot="13132359">
            <a:off x="4082511" y="4702068"/>
            <a:ext cx="638175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60587E9D-CE14-4463-917E-91C7AEE5DE7E}"/>
              </a:ext>
            </a:extLst>
          </p:cNvPr>
          <p:cNvSpPr/>
          <p:nvPr/>
        </p:nvSpPr>
        <p:spPr>
          <a:xfrm rot="13132359">
            <a:off x="4443548" y="4449581"/>
            <a:ext cx="638175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FA6EDBC7-3DE7-4A41-B089-320A4333745F}"/>
              </a:ext>
            </a:extLst>
          </p:cNvPr>
          <p:cNvSpPr/>
          <p:nvPr/>
        </p:nvSpPr>
        <p:spPr>
          <a:xfrm rot="13132359">
            <a:off x="4955370" y="3846674"/>
            <a:ext cx="638175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8B71EC-837B-4752-BBCE-3E583D9A756C}"/>
              </a:ext>
            </a:extLst>
          </p:cNvPr>
          <p:cNvSpPr txBox="1"/>
          <p:nvPr/>
        </p:nvSpPr>
        <p:spPr>
          <a:xfrm>
            <a:off x="6406152" y="1941728"/>
            <a:ext cx="546816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Concept 1: (software solution) 16 Channels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Change settings each 1.2 s according to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supercycle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Possible if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powersupplies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, controls are fast enough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 -&gt; can be safety issue if setpoints are not matched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 -&gt; cheaper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Concept 2: (hardware solution) 32 Channels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Double the set of HT supplies.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Tune CA0 individually for HRS,GPS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Use HT relays to alternate between the two settings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-&gt; very robust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-&gt; more expensive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-&gt; programmatically simpler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9FB21D-B75C-4C20-9102-F3940B868565}"/>
              </a:ext>
            </a:extLst>
          </p:cNvPr>
          <p:cNvSpPr txBox="1"/>
          <p:nvPr/>
        </p:nvSpPr>
        <p:spPr>
          <a:xfrm>
            <a:off x="4762635" y="5746568"/>
            <a:ext cx="6724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Day 1 application: HIE ISOLDE tune while users still on other FE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1C5602-7BE2-43E0-852B-B72F19766CEB}"/>
              </a:ext>
            </a:extLst>
          </p:cNvPr>
          <p:cNvSpPr txBox="1"/>
          <p:nvPr/>
        </p:nvSpPr>
        <p:spPr>
          <a:xfrm>
            <a:off x="5604021" y="526760"/>
            <a:ext cx="4814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Both FE deliver beam to multiple beamlines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F9D68C6A-2225-CCA3-C51B-F416DF8ADFB4}"/>
              </a:ext>
            </a:extLst>
          </p:cNvPr>
          <p:cNvSpPr txBox="1">
            <a:spLocks/>
          </p:cNvSpPr>
          <p:nvPr/>
        </p:nvSpPr>
        <p:spPr bwMode="auto">
          <a:xfrm>
            <a:off x="551384" y="6024305"/>
            <a:ext cx="182814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/>
              </a:rPr>
              <a:t>01 FEB 2021</a:t>
            </a:r>
          </a:p>
        </p:txBody>
      </p:sp>
      <p:sp>
        <p:nvSpPr>
          <p:cNvPr id="21" name="Footer Placeholder 16">
            <a:extLst>
              <a:ext uri="{FF2B5EF4-FFF2-40B4-BE49-F238E27FC236}">
                <a16:creationId xmlns:a16="http://schemas.microsoft.com/office/drawing/2014/main" id="{D392015A-0CF8-95CA-8C10-0E83FD6C018F}"/>
              </a:ext>
            </a:extLst>
          </p:cNvPr>
          <p:cNvSpPr txBox="1">
            <a:spLocks/>
          </p:cNvSpPr>
          <p:nvPr/>
        </p:nvSpPr>
        <p:spPr bwMode="auto">
          <a:xfrm>
            <a:off x="685500" y="6013718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/>
              </a:rPr>
              <a:t>90th ISOLDE Collaboration Committee meeting | S.Rothe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27366B-27F2-C5C9-83A0-5718F7E8B85E}"/>
              </a:ext>
            </a:extLst>
          </p:cNvPr>
          <p:cNvSpPr txBox="1"/>
          <p:nvPr/>
        </p:nvSpPr>
        <p:spPr>
          <a:xfrm>
            <a:off x="551384" y="1039919"/>
            <a:ext cx="9361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More details see presentation in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  <a:hlinkClick r:id="rId3"/>
              </a:rPr>
              <a:t>EPIC Workshop 2020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9787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2AC96-1E6E-4178-9D1A-3B211A2E2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Beam Switching Project: Proposal (2/3)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383FE5-08B4-40CC-B979-EFDBED1F7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E6A240E-6F4B-4FDB-9FC9-458C8037BAB1}"/>
              </a:ext>
            </a:extLst>
          </p:cNvPr>
          <p:cNvSpPr txBox="1"/>
          <p:nvPr/>
        </p:nvSpPr>
        <p:spPr>
          <a:xfrm>
            <a:off x="356624" y="3164035"/>
            <a:ext cx="495007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Fig 12. </a:t>
            </a:r>
            <a:r>
              <a:rPr lang="en-US" sz="1100" dirty="0"/>
              <a:t>ISOLDE CA0 Beam Line, polarity option 1. CATIA ST0377154_01 </a:t>
            </a:r>
            <a:endParaRPr lang="en-GB" sz="11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055B1BC-E44D-4977-9204-056DE9D6BFE8}"/>
              </a:ext>
            </a:extLst>
          </p:cNvPr>
          <p:cNvSpPr txBox="1"/>
          <p:nvPr/>
        </p:nvSpPr>
        <p:spPr>
          <a:xfrm>
            <a:off x="6717212" y="3167390"/>
            <a:ext cx="48655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Fig 13. </a:t>
            </a:r>
            <a:r>
              <a:rPr lang="en-US" sz="1100" dirty="0"/>
              <a:t>ISOLDE CA0 Beam Line, polarity option 2. CATIA ST0377154_01 </a:t>
            </a:r>
            <a:endParaRPr lang="en-GB" sz="1100" dirty="0"/>
          </a:p>
        </p:txBody>
      </p:sp>
      <p:sp>
        <p:nvSpPr>
          <p:cNvPr id="33" name="Content Placeholder 4">
            <a:extLst>
              <a:ext uri="{FF2B5EF4-FFF2-40B4-BE49-F238E27FC236}">
                <a16:creationId xmlns:a16="http://schemas.microsoft.com/office/drawing/2014/main" id="{9CA37146-764B-4A7E-BED1-33662F853AC3}"/>
              </a:ext>
            </a:extLst>
          </p:cNvPr>
          <p:cNvSpPr txBox="1">
            <a:spLocks/>
          </p:cNvSpPr>
          <p:nvPr/>
        </p:nvSpPr>
        <p:spPr bwMode="auto">
          <a:xfrm>
            <a:off x="7545930" y="3786026"/>
            <a:ext cx="4799856" cy="22290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Trained person entering at ISOLDE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Swap High Voltage cables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Load voltage set data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5733216-0E01-4BFF-9A1E-55C115068251}"/>
              </a:ext>
            </a:extLst>
          </p:cNvPr>
          <p:cNvSpPr txBox="1"/>
          <p:nvPr/>
        </p:nvSpPr>
        <p:spPr>
          <a:xfrm>
            <a:off x="4124189" y="5936101"/>
            <a:ext cx="48655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Fig 14. </a:t>
            </a:r>
            <a:r>
              <a:rPr lang="en-US" sz="1100" dirty="0"/>
              <a:t>Cycle to change from Front Ends at ISOLDE </a:t>
            </a:r>
            <a:endParaRPr lang="en-GB" sz="1100" dirty="0"/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42C4EDFA-B1F4-43F4-B07C-1B66A8430D3A}"/>
              </a:ext>
            </a:extLst>
          </p:cNvPr>
          <p:cNvSpPr txBox="1">
            <a:spLocks/>
          </p:cNvSpPr>
          <p:nvPr/>
        </p:nvSpPr>
        <p:spPr bwMode="auto">
          <a:xfrm>
            <a:off x="407368" y="3875612"/>
            <a:ext cx="3610046" cy="20498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800" dirty="0"/>
              <a:t>match tune and beam energy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change deflectors polarity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3A3228-079B-4F67-8788-121002A3356B}"/>
              </a:ext>
            </a:extLst>
          </p:cNvPr>
          <p:cNvSpPr txBox="1"/>
          <p:nvPr/>
        </p:nvSpPr>
        <p:spPr>
          <a:xfrm>
            <a:off x="7680176" y="1522793"/>
            <a:ext cx="72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PSU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C13B3B-153A-40E1-B70F-A0C70242710E}"/>
              </a:ext>
            </a:extLst>
          </p:cNvPr>
          <p:cNvSpPr txBox="1"/>
          <p:nvPr/>
        </p:nvSpPr>
        <p:spPr>
          <a:xfrm>
            <a:off x="7680176" y="2613201"/>
            <a:ext cx="72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PSU</a:t>
            </a:r>
            <a:endParaRPr lang="en-GB" sz="1200" dirty="0">
              <a:solidFill>
                <a:schemeClr val="bg1"/>
              </a:solidFill>
            </a:endParaRPr>
          </a:p>
        </p:txBody>
      </p:sp>
      <p:graphicFrame>
        <p:nvGraphicFramePr>
          <p:cNvPr id="28" name="Diagram 27">
            <a:extLst>
              <a:ext uri="{FF2B5EF4-FFF2-40B4-BE49-F238E27FC236}">
                <a16:creationId xmlns:a16="http://schemas.microsoft.com/office/drawing/2014/main" id="{16FEF504-18BD-498E-9DAE-A91638DB72AB}"/>
              </a:ext>
            </a:extLst>
          </p:cNvPr>
          <p:cNvGraphicFramePr/>
          <p:nvPr/>
        </p:nvGraphicFramePr>
        <p:xfrm>
          <a:off x="4032155" y="3256121"/>
          <a:ext cx="3738584" cy="2571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" name="Graphic 28" descr="Construction worker female with solid fill">
            <a:extLst>
              <a:ext uri="{FF2B5EF4-FFF2-40B4-BE49-F238E27FC236}">
                <a16:creationId xmlns:a16="http://schemas.microsoft.com/office/drawing/2014/main" id="{E3C7C5F8-A4DE-4FF5-A99A-B96A1DB06E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567639" y="3292332"/>
            <a:ext cx="667616" cy="667616"/>
          </a:xfrm>
          <a:prstGeom prst="rect">
            <a:avLst/>
          </a:prstGeom>
        </p:spPr>
      </p:pic>
      <p:pic>
        <p:nvPicPr>
          <p:cNvPr id="30" name="Picture 29" descr="A close-up of a computer&#10;&#10;Description automatically generated with low confidence">
            <a:extLst>
              <a:ext uri="{FF2B5EF4-FFF2-40B4-BE49-F238E27FC236}">
                <a16:creationId xmlns:a16="http://schemas.microsoft.com/office/drawing/2014/main" id="{E59724B3-8049-48B8-980F-7BAFFCCAC8D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4779" t="34260" r="36938" b="32679"/>
          <a:stretch/>
        </p:blipFill>
        <p:spPr>
          <a:xfrm>
            <a:off x="6089406" y="5018102"/>
            <a:ext cx="935158" cy="81985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CDEFF20-062A-4B1D-9E7D-2893D25E9DE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7562" t="27509" r="35251" b="31432"/>
          <a:stretch/>
        </p:blipFill>
        <p:spPr>
          <a:xfrm rot="5400000">
            <a:off x="4887527" y="4952885"/>
            <a:ext cx="825600" cy="935158"/>
          </a:xfrm>
          <a:prstGeom prst="rect">
            <a:avLst/>
          </a:prstGeom>
        </p:spPr>
      </p:pic>
      <p:pic>
        <p:nvPicPr>
          <p:cNvPr id="32" name="Picture 31" descr="A picture containing indoor, warehouse&#10;&#10;Description automatically generated">
            <a:extLst>
              <a:ext uri="{FF2B5EF4-FFF2-40B4-BE49-F238E27FC236}">
                <a16:creationId xmlns:a16="http://schemas.microsoft.com/office/drawing/2014/main" id="{66579A12-18AF-4421-8B57-5534AADE8E7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75911" y="4055793"/>
            <a:ext cx="738159" cy="553620"/>
          </a:xfrm>
          <a:prstGeom prst="rect">
            <a:avLst/>
          </a:prstGeom>
        </p:spPr>
      </p:pic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BD94CD0B-566D-46F9-95C6-C6A94BE533B9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7476" t="8000" r="16226" b="18162"/>
          <a:stretch/>
        </p:blipFill>
        <p:spPr>
          <a:xfrm>
            <a:off x="6829512" y="4340630"/>
            <a:ext cx="390103" cy="2831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5784633-5546-4D18-A50B-A3DB0F56C8D8}"/>
              </a:ext>
            </a:extLst>
          </p:cNvPr>
          <p:cNvSpPr txBox="1"/>
          <p:nvPr/>
        </p:nvSpPr>
        <p:spPr>
          <a:xfrm>
            <a:off x="7008667" y="5597449"/>
            <a:ext cx="1391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&gt;&gt; 1.2s !</a:t>
            </a:r>
            <a:endParaRPr lang="en-GB" dirty="0"/>
          </a:p>
        </p:txBody>
      </p:sp>
      <p:pic>
        <p:nvPicPr>
          <p:cNvPr id="21" name="Picture 20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FCBF19A0-2231-453B-9365-B2EDAF9210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62041" y="1375015"/>
            <a:ext cx="4697068" cy="1789020"/>
          </a:xfrm>
          <a:prstGeom prst="rect">
            <a:avLst/>
          </a:prstGeom>
        </p:spPr>
      </p:pic>
      <p:pic>
        <p:nvPicPr>
          <p:cNvPr id="37" name="Content Placeholder 36" descr="Diagram&#10;&#10;Description automatically generated">
            <a:extLst>
              <a:ext uri="{FF2B5EF4-FFF2-40B4-BE49-F238E27FC236}">
                <a16:creationId xmlns:a16="http://schemas.microsoft.com/office/drawing/2014/main" id="{C086C5C3-112F-4A10-80D3-B92D6A884DF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14"/>
          <a:stretch>
            <a:fillRect/>
          </a:stretch>
        </p:blipFill>
        <p:spPr>
          <a:xfrm>
            <a:off x="327488" y="1378755"/>
            <a:ext cx="4697068" cy="1783607"/>
          </a:xfr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45DA81B-16F7-6555-FAFE-76F8ADADEE43}"/>
              </a:ext>
            </a:extLst>
          </p:cNvPr>
          <p:cNvSpPr txBox="1"/>
          <p:nvPr/>
        </p:nvSpPr>
        <p:spPr bwMode="auto">
          <a:xfrm>
            <a:off x="0" y="6023610"/>
            <a:ext cx="6172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/>
              <a:t>Yago Nel VILA GRACIA</a:t>
            </a:r>
            <a:endParaRPr lang="en-US" sz="11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32A7DE-A5A5-BA1D-0642-2790F3E05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660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0CCF5-1260-4C19-B3D4-22CA57C46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ISOLDE beamlines: Alternating operation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B50DC778-D84E-474A-AB6A-24022D798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/>
              </a:rPr>
              <a:t>21 JUN 2022  |  94th ISOLDE Collaboration Committee meeting  |  S.Rothe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95131-7B9B-49DA-A00B-A1F7E8B59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10B198-FB93-4737-B540-891CD07AD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256" y="1769277"/>
            <a:ext cx="2752558" cy="27631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89D2D0-DA9C-4766-812C-971E7A8E5868}"/>
              </a:ext>
            </a:extLst>
          </p:cNvPr>
          <p:cNvSpPr txBox="1"/>
          <p:nvPr/>
        </p:nvSpPr>
        <p:spPr>
          <a:xfrm>
            <a:off x="695400" y="1477136"/>
            <a:ext cx="22605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Alternating mode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6D504-F89E-4B38-9CD9-3391DAE37173}"/>
              </a:ext>
            </a:extLst>
          </p:cNvPr>
          <p:cNvSpPr txBox="1"/>
          <p:nvPr/>
        </p:nvSpPr>
        <p:spPr>
          <a:xfrm>
            <a:off x="850563" y="4455215"/>
            <a:ext cx="31239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[TG06] 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MT"/>
                <a:cs typeface="Arial"/>
                <a:hlinkClick r:id="rId3"/>
              </a:rPr>
              <a:t>M. Lindroos and T. Nilsson, “HIE-ISOLDE: the technical options,” CERN-2006-003, (2006).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MT"/>
                <a:cs typeface="Arial"/>
              </a:rPr>
              <a:t> (Chapter 7 by T. Giles)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D512A3-9A5F-4AD0-B819-77083B4B4EF6}"/>
              </a:ext>
            </a:extLst>
          </p:cNvPr>
          <p:cNvSpPr txBox="1"/>
          <p:nvPr/>
        </p:nvSpPr>
        <p:spPr>
          <a:xfrm>
            <a:off x="551384" y="1039919"/>
            <a:ext cx="93610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More details see presentation in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  <a:hlinkClick r:id="rId4"/>
              </a:rPr>
              <a:t>EPIC Workshop 2020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E1BDF6-4686-4207-8CD7-4AA5295DD82D}"/>
              </a:ext>
            </a:extLst>
          </p:cNvPr>
          <p:cNvSpPr txBox="1"/>
          <p:nvPr/>
        </p:nvSpPr>
        <p:spPr>
          <a:xfrm>
            <a:off x="291635" y="4867631"/>
            <a:ext cx="53285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Requires proof of concept + prototype </a:t>
            </a:r>
          </a:p>
          <a:p>
            <a:pPr marL="742950" marR="0" lvl="1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(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8AE234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funded via ISOLDE collaboration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)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Final design can be installed during a winter shutdown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D5A63C8-5063-43A3-99C1-F96C421C8A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2987" y="3532699"/>
            <a:ext cx="2621287" cy="156290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38F8EA2-9806-4052-8902-56FD625428A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97" t="3317" r="788" b="1872"/>
          <a:stretch/>
        </p:blipFill>
        <p:spPr>
          <a:xfrm>
            <a:off x="5551694" y="3500520"/>
            <a:ext cx="2621287" cy="1498965"/>
          </a:xfrm>
          <a:prstGeom prst="rect">
            <a:avLst/>
          </a:prstGeom>
        </p:spPr>
      </p:pic>
      <p:pic>
        <p:nvPicPr>
          <p:cNvPr id="20" name="Picture 19" descr="A picture containing text, indoor, cluttered, desk&#10;&#10;Description automatically generated">
            <a:extLst>
              <a:ext uri="{FF2B5EF4-FFF2-40B4-BE49-F238E27FC236}">
                <a16:creationId xmlns:a16="http://schemas.microsoft.com/office/drawing/2014/main" id="{42682A11-DF7B-4C98-97C9-5BC9ECCDF15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02" b="4300"/>
          <a:stretch/>
        </p:blipFill>
        <p:spPr>
          <a:xfrm>
            <a:off x="6906535" y="1300553"/>
            <a:ext cx="4902713" cy="2084778"/>
          </a:xfrm>
          <a:prstGeom prst="rect">
            <a:avLst/>
          </a:prstGeom>
        </p:spPr>
      </p:pic>
      <p:pic>
        <p:nvPicPr>
          <p:cNvPr id="21" name="Content Placeholder 4">
            <a:extLst>
              <a:ext uri="{FF2B5EF4-FFF2-40B4-BE49-F238E27FC236}">
                <a16:creationId xmlns:a16="http://schemas.microsoft.com/office/drawing/2014/main" id="{9C141E07-5896-47C9-A8F7-BB15217B2A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4284" y="1325788"/>
            <a:ext cx="2152251" cy="207514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305A4F5-FCCA-44B7-968D-31AD58D8C7AE}"/>
              </a:ext>
            </a:extLst>
          </p:cNvPr>
          <p:cNvSpPr txBox="1"/>
          <p:nvPr/>
        </p:nvSpPr>
        <p:spPr>
          <a:xfrm>
            <a:off x="6011326" y="5147179"/>
            <a:ext cx="63283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Initial prototype setup (simulation, first measurement)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Functional specification drafted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Arial"/>
                <a:cs typeface="Arial"/>
              </a:rPr>
              <a:t>Project board to be appointed</a:t>
            </a:r>
          </a:p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3" name="Date Placeholder 2">
            <a:extLst>
              <a:ext uri="{FF2B5EF4-FFF2-40B4-BE49-F238E27FC236}">
                <a16:creationId xmlns:a16="http://schemas.microsoft.com/office/drawing/2014/main" id="{4BEB3D51-A560-115D-906E-DAFA217F71DF}"/>
              </a:ext>
            </a:extLst>
          </p:cNvPr>
          <p:cNvSpPr txBox="1">
            <a:spLocks/>
          </p:cNvSpPr>
          <p:nvPr/>
        </p:nvSpPr>
        <p:spPr bwMode="auto">
          <a:xfrm>
            <a:off x="551384" y="6024305"/>
            <a:ext cx="182814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/>
              </a:rPr>
              <a:t>01 FEB 2021</a:t>
            </a:r>
          </a:p>
        </p:txBody>
      </p:sp>
      <p:sp>
        <p:nvSpPr>
          <p:cNvPr id="24" name="Footer Placeholder 16">
            <a:extLst>
              <a:ext uri="{FF2B5EF4-FFF2-40B4-BE49-F238E27FC236}">
                <a16:creationId xmlns:a16="http://schemas.microsoft.com/office/drawing/2014/main" id="{E9729F65-2A38-B17E-E1A1-166E51C5BBB5}"/>
              </a:ext>
            </a:extLst>
          </p:cNvPr>
          <p:cNvSpPr txBox="1">
            <a:spLocks/>
          </p:cNvSpPr>
          <p:nvPr/>
        </p:nvSpPr>
        <p:spPr bwMode="auto">
          <a:xfrm>
            <a:off x="685500" y="6013718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Arial"/>
              </a:rPr>
              <a:t>90th ISOLDE Collaboration Committee meeting | S.Rothe </a:t>
            </a:r>
          </a:p>
        </p:txBody>
      </p:sp>
    </p:spTree>
    <p:extLst>
      <p:ext uri="{BB962C8B-B14F-4D97-AF65-F5344CB8AC3E}">
        <p14:creationId xmlns:p14="http://schemas.microsoft.com/office/powerpoint/2010/main" val="2320085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4695F-EAE9-49F8-B7C1-027641221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Beam Switching Project: Feasibility Study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FC6ED3-8FF7-4817-B32E-A6FE95181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4A92865-068F-4149-A888-9C94BD7EC63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Requirements:</a:t>
            </a:r>
          </a:p>
          <a:p>
            <a:pPr lvl="1"/>
            <a:r>
              <a:rPr lang="en-US" sz="1800" dirty="0"/>
              <a:t>10-100 </a:t>
            </a:r>
            <a:r>
              <a:rPr lang="en-US" sz="1800" dirty="0" err="1"/>
              <a:t>ms</a:t>
            </a:r>
            <a:r>
              <a:rPr lang="en-US" sz="1800" dirty="0"/>
              <a:t> range charge/discharge 12kV</a:t>
            </a:r>
          </a:p>
          <a:p>
            <a:pPr lvl="1"/>
            <a:r>
              <a:rPr lang="en-US" sz="1800" dirty="0"/>
              <a:t>Low inrush current in PSUs</a:t>
            </a:r>
          </a:p>
          <a:p>
            <a:pPr lvl="1"/>
            <a:r>
              <a:rPr lang="en-US" sz="1800" dirty="0"/>
              <a:t>Location of hardware within ISOLDE </a:t>
            </a:r>
          </a:p>
          <a:p>
            <a:r>
              <a:rPr lang="en-US" sz="2200" dirty="0"/>
              <a:t>Simulations:</a:t>
            </a:r>
          </a:p>
          <a:p>
            <a:pPr lvl="1"/>
            <a:r>
              <a:rPr lang="en-US" sz="1800" dirty="0"/>
              <a:t>Electronic Simulator (</a:t>
            </a:r>
            <a:r>
              <a:rPr lang="en-US" sz="1800" dirty="0" err="1"/>
              <a:t>LTSpice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Characteristics of components</a:t>
            </a:r>
          </a:p>
          <a:p>
            <a:pPr lvl="2"/>
            <a:r>
              <a:rPr lang="en-US" sz="1400" dirty="0"/>
              <a:t>Switch: Relay Type C</a:t>
            </a:r>
          </a:p>
          <a:p>
            <a:pPr lvl="1"/>
            <a:r>
              <a:rPr lang="en-US" sz="1800" dirty="0"/>
              <a:t>Electronic circuit</a:t>
            </a:r>
          </a:p>
          <a:p>
            <a:r>
              <a:rPr lang="en-US" sz="2200" dirty="0"/>
              <a:t>Components:</a:t>
            </a:r>
          </a:p>
          <a:p>
            <a:pPr lvl="1"/>
            <a:r>
              <a:rPr lang="en-US" sz="1800" dirty="0"/>
              <a:t>Match required components with market</a:t>
            </a:r>
          </a:p>
          <a:p>
            <a:pPr lvl="1"/>
            <a:r>
              <a:rPr lang="en-US" sz="1800" dirty="0"/>
              <a:t>Purchase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A010AA-DC0A-4EEA-A04C-158E9571F9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79" t="55340" r="22961"/>
          <a:stretch/>
        </p:blipFill>
        <p:spPr bwMode="auto">
          <a:xfrm>
            <a:off x="5758734" y="3238030"/>
            <a:ext cx="5819434" cy="200372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8D3DFB6-0CBA-4704-8605-2F8E6CB92A3F}"/>
              </a:ext>
            </a:extLst>
          </p:cNvPr>
          <p:cNvSpPr/>
          <p:nvPr/>
        </p:nvSpPr>
        <p:spPr bwMode="auto">
          <a:xfrm>
            <a:off x="5758735" y="3226114"/>
            <a:ext cx="5819433" cy="2003724"/>
          </a:xfrm>
          <a:prstGeom prst="rect">
            <a:avLst/>
          </a:prstGeom>
          <a:noFill/>
          <a:ln w="381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Graphic 10" descr="Flask with solid fill">
            <a:extLst>
              <a:ext uri="{FF2B5EF4-FFF2-40B4-BE49-F238E27FC236}">
                <a16:creationId xmlns:a16="http://schemas.microsoft.com/office/drawing/2014/main" id="{DC4F8C8B-862F-471E-950A-439A7DA742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81791" y="1082979"/>
            <a:ext cx="1136209" cy="113620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A64F61B-175F-43CA-B50D-49FC8D3E8D05}"/>
              </a:ext>
            </a:extLst>
          </p:cNvPr>
          <p:cNvSpPr txBox="1"/>
          <p:nvPr/>
        </p:nvSpPr>
        <p:spPr>
          <a:xfrm>
            <a:off x="8328248" y="1783171"/>
            <a:ext cx="3684289" cy="872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Functional Specifications. </a:t>
            </a:r>
          </a:p>
          <a:p>
            <a:pPr>
              <a:lnSpc>
                <a:spcPct val="150000"/>
              </a:lnSpc>
            </a:pPr>
            <a:r>
              <a:rPr lang="en-US" dirty="0"/>
              <a:t>EDMS: 2589396</a:t>
            </a:r>
            <a:endParaRPr lang="en-GB" dirty="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4C837DCD-F00F-45D1-81AB-F33EACD2FB67}"/>
              </a:ext>
            </a:extLst>
          </p:cNvPr>
          <p:cNvSpPr/>
          <p:nvPr/>
        </p:nvSpPr>
        <p:spPr bwMode="auto">
          <a:xfrm>
            <a:off x="5537798" y="2172419"/>
            <a:ext cx="2304255" cy="2219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7DA87B-8C72-42B9-8C60-1BE29AC76D4B}"/>
              </a:ext>
            </a:extLst>
          </p:cNvPr>
          <p:cNvSpPr txBox="1"/>
          <p:nvPr/>
        </p:nvSpPr>
        <p:spPr>
          <a:xfrm>
            <a:off x="5716589" y="5350868"/>
            <a:ext cx="590372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Fig 18. </a:t>
            </a:r>
            <a:r>
              <a:rPr lang="en-US" sz="1100" dirty="0"/>
              <a:t>Electronic circuit proposed for the prototype. Simulation in </a:t>
            </a:r>
            <a:r>
              <a:rPr lang="en-US" sz="1100" dirty="0" err="1"/>
              <a:t>LTSpice</a:t>
            </a:r>
            <a:r>
              <a:rPr lang="en-US" sz="1100" dirty="0"/>
              <a:t>.</a:t>
            </a:r>
            <a:endParaRPr lang="en-GB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92823A-8977-F832-3581-2BA65ABC96AA}"/>
              </a:ext>
            </a:extLst>
          </p:cNvPr>
          <p:cNvSpPr txBox="1"/>
          <p:nvPr/>
        </p:nvSpPr>
        <p:spPr bwMode="auto">
          <a:xfrm>
            <a:off x="0" y="6023610"/>
            <a:ext cx="6172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/>
              <a:t>Yago Nel VILA GRACIA</a:t>
            </a:r>
            <a:endParaRPr lang="en-US" sz="11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0B498C9-3658-2F8F-B46E-34A0D9D23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447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4695F-EAE9-49F8-B7C1-027641221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Beam Switching Project: Feasibility Study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FC6ED3-8FF7-4817-B32E-A6FE95181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4A92865-068F-4149-A888-9C94BD7EC63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Design: </a:t>
            </a:r>
          </a:p>
          <a:p>
            <a:pPr lvl="1"/>
            <a:r>
              <a:rPr lang="en-US" sz="1800" dirty="0"/>
              <a:t>Compact circuit (Eagle + </a:t>
            </a:r>
            <a:r>
              <a:rPr lang="en-US" sz="1800" dirty="0" err="1"/>
              <a:t>KiCAD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High Voltage Spacing </a:t>
            </a:r>
          </a:p>
          <a:p>
            <a:r>
              <a:rPr lang="en-US" sz="2200" dirty="0"/>
              <a:t>Assembly:</a:t>
            </a:r>
          </a:p>
          <a:p>
            <a:pPr lvl="1"/>
            <a:r>
              <a:rPr lang="en-US" sz="1800" dirty="0"/>
              <a:t>Compact and robust box</a:t>
            </a:r>
          </a:p>
          <a:p>
            <a:pPr lvl="1"/>
            <a:endParaRPr lang="en-US" dirty="0"/>
          </a:p>
        </p:txBody>
      </p:sp>
      <p:pic>
        <p:nvPicPr>
          <p:cNvPr id="7" name="Picture 6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F6191DD2-E221-414E-B53A-37A98A6954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4764014" y="3243250"/>
            <a:ext cx="3122511" cy="23418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DBD063-2F4F-4A74-9FC1-12D4314F14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204" y="1168182"/>
            <a:ext cx="4122787" cy="265644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8173297-D4ED-4BBA-AB7B-E72D92C9B0C4}"/>
              </a:ext>
            </a:extLst>
          </p:cNvPr>
          <p:cNvSpPr/>
          <p:nvPr/>
        </p:nvSpPr>
        <p:spPr bwMode="auto">
          <a:xfrm>
            <a:off x="5154328" y="2859637"/>
            <a:ext cx="2341883" cy="3122511"/>
          </a:xfrm>
          <a:prstGeom prst="rect">
            <a:avLst/>
          </a:prstGeom>
          <a:noFill/>
          <a:ln w="381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8EDC98-7AAC-4566-B077-00F1682FF1F6}"/>
              </a:ext>
            </a:extLst>
          </p:cNvPr>
          <p:cNvSpPr/>
          <p:nvPr/>
        </p:nvSpPr>
        <p:spPr bwMode="auto">
          <a:xfrm>
            <a:off x="7763068" y="1145333"/>
            <a:ext cx="4081957" cy="2679293"/>
          </a:xfrm>
          <a:prstGeom prst="rect">
            <a:avLst/>
          </a:prstGeom>
          <a:noFill/>
          <a:ln w="381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D209BC-1879-4959-88BE-D0DBF94B4F39}"/>
              </a:ext>
            </a:extLst>
          </p:cNvPr>
          <p:cNvSpPr txBox="1"/>
          <p:nvPr/>
        </p:nvSpPr>
        <p:spPr>
          <a:xfrm>
            <a:off x="7657370" y="3889821"/>
            <a:ext cx="590372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Fig 19. </a:t>
            </a:r>
            <a:r>
              <a:rPr lang="en-US" sz="1100" dirty="0"/>
              <a:t>Electronic circuit design proposed for the prototype.</a:t>
            </a:r>
            <a:endParaRPr lang="en-GB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EB4F79-268F-4D48-A906-6EBBA3D42AFF}"/>
              </a:ext>
            </a:extLst>
          </p:cNvPr>
          <p:cNvSpPr txBox="1"/>
          <p:nvPr/>
        </p:nvSpPr>
        <p:spPr>
          <a:xfrm>
            <a:off x="5015881" y="6029546"/>
            <a:ext cx="264149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Fig 20. </a:t>
            </a:r>
            <a:r>
              <a:rPr lang="en-US" sz="1100" dirty="0"/>
              <a:t>Beam Switch Box finalized.</a:t>
            </a:r>
            <a:endParaRPr lang="en-GB" sz="1100" dirty="0"/>
          </a:p>
        </p:txBody>
      </p:sp>
      <p:graphicFrame>
        <p:nvGraphicFramePr>
          <p:cNvPr id="10" name="Table 14">
            <a:extLst>
              <a:ext uri="{FF2B5EF4-FFF2-40B4-BE49-F238E27FC236}">
                <a16:creationId xmlns:a16="http://schemas.microsoft.com/office/drawing/2014/main" id="{9EB4DA19-02A8-43C3-B58E-FF920BC075F2}"/>
              </a:ext>
            </a:extLst>
          </p:cNvPr>
          <p:cNvGraphicFramePr>
            <a:graphicFrameLocks noGrp="1"/>
          </p:cNvGraphicFramePr>
          <p:nvPr/>
        </p:nvGraphicFramePr>
        <p:xfrm>
          <a:off x="649292" y="3573016"/>
          <a:ext cx="4188452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268">
                  <a:extLst>
                    <a:ext uri="{9D8B030D-6E8A-4147-A177-3AD203B41FA5}">
                      <a16:colId xmlns:a16="http://schemas.microsoft.com/office/drawing/2014/main" val="368209645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807445119"/>
                    </a:ext>
                  </a:extLst>
                </a:gridCol>
              </a:tblGrid>
              <a:tr h="522848">
                <a:tc>
                  <a:txBody>
                    <a:bodyPr/>
                    <a:lstStyle/>
                    <a:p>
                      <a:r>
                        <a:rPr lang="en-US" sz="1600" dirty="0"/>
                        <a:t>Component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Quantity per switch unit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966329"/>
                  </a:ext>
                </a:extLst>
              </a:tr>
              <a:tr h="334806">
                <a:tc>
                  <a:txBody>
                    <a:bodyPr/>
                    <a:lstStyle/>
                    <a:p>
                      <a:r>
                        <a:rPr lang="en-US" sz="1600" dirty="0"/>
                        <a:t>Relay Type C, 10kV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61919"/>
                  </a:ext>
                </a:extLst>
              </a:tr>
              <a:tr h="334806">
                <a:tc>
                  <a:txBody>
                    <a:bodyPr/>
                    <a:lstStyle/>
                    <a:p>
                      <a:r>
                        <a:rPr lang="en-US" sz="1600" dirty="0"/>
                        <a:t>HV Resistor: 1 M</a:t>
                      </a:r>
                      <a:r>
                        <a:rPr lang="el-GR" sz="1600" dirty="0"/>
                        <a:t>Ω</a:t>
                      </a:r>
                      <a:r>
                        <a:rPr lang="en-US" sz="1600" dirty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6493924"/>
                  </a:ext>
                </a:extLst>
              </a:tr>
              <a:tr h="334806">
                <a:tc>
                  <a:txBody>
                    <a:bodyPr/>
                    <a:lstStyle/>
                    <a:p>
                      <a:r>
                        <a:rPr lang="en-US" sz="1600" dirty="0"/>
                        <a:t>HV Resistor: 2 M</a:t>
                      </a:r>
                      <a:r>
                        <a:rPr lang="el-GR" sz="1600" dirty="0"/>
                        <a:t>Ω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739853"/>
                  </a:ext>
                </a:extLst>
              </a:tr>
              <a:tr h="334806">
                <a:tc>
                  <a:txBody>
                    <a:bodyPr/>
                    <a:lstStyle/>
                    <a:p>
                      <a:r>
                        <a:rPr lang="en-US" sz="1600" dirty="0"/>
                        <a:t>HV Film Capacitor: 10 </a:t>
                      </a:r>
                      <a:r>
                        <a:rPr lang="en-US" sz="1600" dirty="0" err="1"/>
                        <a:t>nF</a:t>
                      </a:r>
                      <a:r>
                        <a:rPr lang="en-US" sz="1600" dirty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4494406"/>
                  </a:ext>
                </a:extLst>
              </a:tr>
              <a:tr h="334806">
                <a:tc>
                  <a:txBody>
                    <a:bodyPr/>
                    <a:lstStyle/>
                    <a:p>
                      <a:r>
                        <a:rPr lang="en-US" sz="1600" dirty="0"/>
                        <a:t>PCB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7902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2FE151A9-79E3-4976-940B-CE9A4D8E578E}"/>
              </a:ext>
            </a:extLst>
          </p:cNvPr>
          <p:cNvSpPr txBox="1"/>
          <p:nvPr/>
        </p:nvSpPr>
        <p:spPr>
          <a:xfrm>
            <a:off x="7812795" y="4539900"/>
            <a:ext cx="3600400" cy="6987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/>
              <a:t>Collaboration with SY-ABT-BTE. </a:t>
            </a:r>
          </a:p>
          <a:p>
            <a:pPr algn="just">
              <a:lnSpc>
                <a:spcPct val="150000"/>
              </a:lnSpc>
            </a:pPr>
            <a:r>
              <a:rPr lang="en-US" sz="1400" dirty="0"/>
              <a:t>Special thanks to </a:t>
            </a:r>
            <a:r>
              <a:rPr lang="en-US" sz="1400" b="1" dirty="0"/>
              <a:t>Thierry Gharsa</a:t>
            </a:r>
            <a:endParaRPr lang="en-GB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8E9248-BE44-3C97-058F-D04665A79F05}"/>
              </a:ext>
            </a:extLst>
          </p:cNvPr>
          <p:cNvSpPr txBox="1"/>
          <p:nvPr/>
        </p:nvSpPr>
        <p:spPr bwMode="auto">
          <a:xfrm>
            <a:off x="0" y="6023610"/>
            <a:ext cx="6172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/>
              <a:t>Yago Nel VILA GRACIA</a:t>
            </a:r>
            <a:endParaRPr lang="en-US" sz="11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C213F6-9DD2-5D73-57AE-E2BFC96ED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375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2. Beam Switching Project: Offline 2 tests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EC4F9C6-C3DD-45D4-9FBC-D1378D36E60F}"/>
              </a:ext>
            </a:extLst>
          </p:cNvPr>
          <p:cNvGraphicFramePr/>
          <p:nvPr/>
        </p:nvGraphicFramePr>
        <p:xfrm>
          <a:off x="525473" y="2942976"/>
          <a:ext cx="4824536" cy="2815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F1B2EB7-6441-4CE2-8BA1-825B5C348D58}"/>
              </a:ext>
            </a:extLst>
          </p:cNvPr>
          <p:cNvSpPr txBox="1"/>
          <p:nvPr/>
        </p:nvSpPr>
        <p:spPr>
          <a:xfrm>
            <a:off x="1415480" y="2935361"/>
            <a:ext cx="3473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Electromechanical Relay</a:t>
            </a:r>
            <a:endParaRPr lang="en-GB" sz="2000" b="1" dirty="0"/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6CFCBB21-B82C-4F46-BEC2-B7A555D874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9500435"/>
              </p:ext>
            </p:extLst>
          </p:nvPr>
        </p:nvGraphicFramePr>
        <p:xfrm>
          <a:off x="6426921" y="2942976"/>
          <a:ext cx="4824536" cy="2815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F7886B00-F995-4C8B-B751-DBA3C9773D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8112224" y="1768547"/>
            <a:ext cx="1639197" cy="10343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021BA05-3227-4179-8B3D-73300F85677A}"/>
              </a:ext>
            </a:extLst>
          </p:cNvPr>
          <p:cNvSpPr txBox="1"/>
          <p:nvPr/>
        </p:nvSpPr>
        <p:spPr bwMode="auto">
          <a:xfrm>
            <a:off x="7228220" y="1353418"/>
            <a:ext cx="40232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/>
              <a:t>Behlke</a:t>
            </a:r>
            <a:r>
              <a:rPr lang="en-US" sz="1800" dirty="0"/>
              <a:t> GHTS 60A (Solid State)</a:t>
            </a:r>
            <a:endParaRPr lang="en-GB" dirty="0"/>
          </a:p>
        </p:txBody>
      </p:sp>
      <p:pic>
        <p:nvPicPr>
          <p:cNvPr id="17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819F5763-8423-4266-B917-0BE923665CD9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20" t="36026" r="41826" b="34186"/>
          <a:stretch/>
        </p:blipFill>
        <p:spPr bwMode="auto">
          <a:xfrm>
            <a:off x="2103885" y="1656872"/>
            <a:ext cx="936104" cy="89548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3098628-D964-4B8E-891A-2E3E1AF0FB8E}"/>
              </a:ext>
            </a:extLst>
          </p:cNvPr>
          <p:cNvSpPr txBox="1"/>
          <p:nvPr/>
        </p:nvSpPr>
        <p:spPr bwMode="auto">
          <a:xfrm>
            <a:off x="1573671" y="1267501"/>
            <a:ext cx="218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Switch Box (Relay)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B835B3F-9881-474C-ADD7-C21EC30BFB3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 bwMode="auto">
          <a:xfrm>
            <a:off x="1415480" y="1822338"/>
            <a:ext cx="481460" cy="64633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6C98F68-47E4-42C3-955D-B59DB3E5C1C2}"/>
              </a:ext>
            </a:extLst>
          </p:cNvPr>
          <p:cNvSpPr txBox="1"/>
          <p:nvPr/>
        </p:nvSpPr>
        <p:spPr>
          <a:xfrm>
            <a:off x="3115544" y="5199295"/>
            <a:ext cx="1730409" cy="3755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400" dirty="0"/>
              <a:t>Year: ~ 30 M secs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ECB409-5EE3-4403-AC58-A6BCF93206A5}"/>
              </a:ext>
            </a:extLst>
          </p:cNvPr>
          <p:cNvSpPr txBox="1"/>
          <p:nvPr/>
        </p:nvSpPr>
        <p:spPr bwMode="auto">
          <a:xfrm>
            <a:off x="8112224" y="2935357"/>
            <a:ext cx="17888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Solid State</a:t>
            </a:r>
            <a:endParaRPr lang="en-GB" sz="2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23ACEE-E1C0-BACB-9D90-B63040A1DB6A}"/>
              </a:ext>
            </a:extLst>
          </p:cNvPr>
          <p:cNvSpPr txBox="1"/>
          <p:nvPr/>
        </p:nvSpPr>
        <p:spPr bwMode="auto">
          <a:xfrm>
            <a:off x="0" y="6023610"/>
            <a:ext cx="6172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/>
              <a:t>Yago Nel VILA GRACIA</a:t>
            </a:r>
            <a:endParaRPr lang="en-US" sz="11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C530EA0-7D80-3AB8-3C63-65C81B7EB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897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14F5C-8760-4C16-A65D-E6F50ED6C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Beam Switching Project: Offline 2 tests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FE2182-5966-456A-A51F-1FDDE35AD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4E8B4A92-0D5A-4432-B081-0249B4C184C9}"/>
              </a:ext>
            </a:extLst>
          </p:cNvPr>
          <p:cNvSpPr txBox="1">
            <a:spLocks/>
          </p:cNvSpPr>
          <p:nvPr/>
        </p:nvSpPr>
        <p:spPr bwMode="auto">
          <a:xfrm>
            <a:off x="364461" y="1104219"/>
            <a:ext cx="3610046" cy="4982217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dirty="0"/>
              <a:t>Key variables:</a:t>
            </a:r>
          </a:p>
          <a:p>
            <a:pPr lvl="1">
              <a:lnSpc>
                <a:spcPct val="150000"/>
              </a:lnSpc>
            </a:pPr>
            <a:r>
              <a:rPr lang="en-US" sz="1900" dirty="0"/>
              <a:t>Cable length PSU / Switch Box</a:t>
            </a:r>
          </a:p>
          <a:p>
            <a:pPr lvl="1">
              <a:lnSpc>
                <a:spcPct val="150000"/>
              </a:lnSpc>
            </a:pPr>
            <a:r>
              <a:rPr lang="en-US" sz="1900" dirty="0"/>
              <a:t>Cable length Switch Box / Quadrupole (QP) </a:t>
            </a:r>
          </a:p>
          <a:p>
            <a:pPr lvl="1">
              <a:lnSpc>
                <a:spcPct val="150000"/>
              </a:lnSpc>
            </a:pPr>
            <a:r>
              <a:rPr lang="en-US" sz="1900" dirty="0"/>
              <a:t>Sensitivity beam to QP Voltage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Key readings:</a:t>
            </a:r>
          </a:p>
          <a:p>
            <a:pPr lvl="1">
              <a:lnSpc>
                <a:spcPct val="150000"/>
              </a:lnSpc>
            </a:pPr>
            <a:r>
              <a:rPr lang="en-US" sz="1900" dirty="0"/>
              <a:t>Intensity reading in Faraday Cup (FC110) </a:t>
            </a:r>
          </a:p>
          <a:p>
            <a:pPr lvl="1">
              <a:lnSpc>
                <a:spcPct val="150000"/>
              </a:lnSpc>
            </a:pPr>
            <a:r>
              <a:rPr lang="en-US" sz="1900" dirty="0"/>
              <a:t> Beam shape</a:t>
            </a:r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CF3E649-809C-4033-8E4E-1249B3DA80CB}"/>
              </a:ext>
            </a:extLst>
          </p:cNvPr>
          <p:cNvSpPr txBox="1"/>
          <p:nvPr/>
        </p:nvSpPr>
        <p:spPr>
          <a:xfrm>
            <a:off x="5015880" y="5836744"/>
            <a:ext cx="597666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Fig 21. </a:t>
            </a:r>
            <a:r>
              <a:rPr lang="en-US" sz="1100" dirty="0"/>
              <a:t>Setup in Offline 2 Facility to test the Switch technology. CATIA: ST0818019</a:t>
            </a:r>
            <a:endParaRPr lang="en-GB" sz="1100" dirty="0"/>
          </a:p>
        </p:txBody>
      </p:sp>
      <p:pic>
        <p:nvPicPr>
          <p:cNvPr id="43" name="Content Placeholder 42" descr="A picture containing indoor&#10;&#10;Description automatically generated">
            <a:extLst>
              <a:ext uri="{FF2B5EF4-FFF2-40B4-BE49-F238E27FC236}">
                <a16:creationId xmlns:a16="http://schemas.microsoft.com/office/drawing/2014/main" id="{5A7CEBAC-2E45-45E3-9CA8-80D9129EB00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719736" y="1457023"/>
            <a:ext cx="7964011" cy="4391638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D4A2D1-CA6A-00D3-0742-3F4DF5B4F560}"/>
              </a:ext>
            </a:extLst>
          </p:cNvPr>
          <p:cNvSpPr txBox="1"/>
          <p:nvPr/>
        </p:nvSpPr>
        <p:spPr bwMode="auto">
          <a:xfrm>
            <a:off x="0" y="6023610"/>
            <a:ext cx="6172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/>
              <a:t>Yago Nel VILA GRACIA</a:t>
            </a:r>
            <a:endParaRPr lang="en-US" sz="11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5FD4F-E5B8-3CD2-9751-32BDCFC87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79CA84-83B8-37BE-506D-C31B27E27D9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896200" y="5133559"/>
            <a:ext cx="919117" cy="579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CAE423-3435-674C-29BF-56AC25789445}"/>
              </a:ext>
            </a:extLst>
          </p:cNvPr>
          <p:cNvSpPr txBox="1"/>
          <p:nvPr/>
        </p:nvSpPr>
        <p:spPr bwMode="auto">
          <a:xfrm>
            <a:off x="7680176" y="5047034"/>
            <a:ext cx="14906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(      )</a:t>
            </a:r>
          </a:p>
        </p:txBody>
      </p:sp>
    </p:spTree>
    <p:extLst>
      <p:ext uri="{BB962C8B-B14F-4D97-AF65-F5344CB8AC3E}">
        <p14:creationId xmlns:p14="http://schemas.microsoft.com/office/powerpoint/2010/main" val="73248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2. Beam Switching Project: Offline 2 tests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9</a:t>
            </a:fld>
            <a:endParaRPr lang="en-GB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B49FC59C-145C-4ADE-BD85-0AA70A92EF6B}"/>
              </a:ext>
            </a:extLst>
          </p:cNvPr>
          <p:cNvSpPr txBox="1">
            <a:spLocks/>
          </p:cNvSpPr>
          <p:nvPr/>
        </p:nvSpPr>
        <p:spPr bwMode="auto">
          <a:xfrm>
            <a:off x="501452" y="1231652"/>
            <a:ext cx="10014519" cy="48219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Comparison of switching technologies: Offline 2 tests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Fast response acquired for both switches (range 10-100ms) 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Solid state ~ 5 times faster than Switch box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Sensitivity beam to Quadrupoles confirmed</a:t>
            </a:r>
          </a:p>
          <a:p>
            <a:pPr lvl="1"/>
            <a:endParaRPr lang="en-GB" sz="1200" dirty="0"/>
          </a:p>
        </p:txBody>
      </p:sp>
      <p:graphicFrame>
        <p:nvGraphicFramePr>
          <p:cNvPr id="25" name="Table 2">
            <a:extLst>
              <a:ext uri="{FF2B5EF4-FFF2-40B4-BE49-F238E27FC236}">
                <a16:creationId xmlns:a16="http://schemas.microsoft.com/office/drawing/2014/main" id="{365EF507-AE84-478B-954A-D1EF33834FC3}"/>
              </a:ext>
            </a:extLst>
          </p:cNvPr>
          <p:cNvGraphicFramePr>
            <a:graphicFrameLocks noGrp="1"/>
          </p:cNvGraphicFramePr>
          <p:nvPr/>
        </p:nvGraphicFramePr>
        <p:xfrm>
          <a:off x="7320136" y="1231653"/>
          <a:ext cx="440628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9975">
                  <a:extLst>
                    <a:ext uri="{9D8B030D-6E8A-4147-A177-3AD203B41FA5}">
                      <a16:colId xmlns:a16="http://schemas.microsoft.com/office/drawing/2014/main" val="390127951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570332823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val="1878767087"/>
                    </a:ext>
                  </a:extLst>
                </a:gridCol>
              </a:tblGrid>
              <a:tr h="49616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Time (</a:t>
                      </a:r>
                      <a:r>
                        <a:rPr lang="en-US" sz="1400" dirty="0" err="1"/>
                        <a:t>ms</a:t>
                      </a:r>
                      <a:r>
                        <a:rPr lang="en-US" sz="1400" dirty="0"/>
                        <a:t>) to transmit 95% of beam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866230"/>
                  </a:ext>
                </a:extLst>
              </a:tr>
              <a:tr h="261142">
                <a:tc>
                  <a:txBody>
                    <a:bodyPr/>
                    <a:lstStyle/>
                    <a:p>
                      <a:r>
                        <a:rPr lang="en-US" sz="1400" dirty="0"/>
                        <a:t>Quadrupole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Switch Box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Solid State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395593"/>
                  </a:ext>
                </a:extLst>
              </a:tr>
              <a:tr h="261142">
                <a:tc>
                  <a:txBody>
                    <a:bodyPr/>
                    <a:lstStyle/>
                    <a:p>
                      <a:r>
                        <a:rPr lang="en-US" sz="1400" dirty="0"/>
                        <a:t>QP30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1.88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164475"/>
                  </a:ext>
                </a:extLst>
              </a:tr>
              <a:tr h="261142">
                <a:tc>
                  <a:txBody>
                    <a:bodyPr/>
                    <a:lstStyle/>
                    <a:p>
                      <a:r>
                        <a:rPr lang="en-US" sz="1400" dirty="0"/>
                        <a:t>QP40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30.8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5.56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8611386"/>
                  </a:ext>
                </a:extLst>
              </a:tr>
              <a:tr h="261142">
                <a:tc>
                  <a:txBody>
                    <a:bodyPr/>
                    <a:lstStyle/>
                    <a:p>
                      <a:r>
                        <a:rPr lang="en-US" sz="1400" dirty="0"/>
                        <a:t>QP50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1.84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635590"/>
                  </a:ext>
                </a:extLst>
              </a:tr>
            </a:tbl>
          </a:graphicData>
        </a:graphic>
      </p:graphicFrame>
      <p:sp>
        <p:nvSpPr>
          <p:cNvPr id="30" name="Rectangle 29">
            <a:extLst>
              <a:ext uri="{FF2B5EF4-FFF2-40B4-BE49-F238E27FC236}">
                <a16:creationId xmlns:a16="http://schemas.microsoft.com/office/drawing/2014/main" id="{DD45B1D0-9FC2-45FB-A50B-854D76EEF93E}"/>
              </a:ext>
            </a:extLst>
          </p:cNvPr>
          <p:cNvSpPr/>
          <p:nvPr/>
        </p:nvSpPr>
        <p:spPr bwMode="auto">
          <a:xfrm>
            <a:off x="698811" y="3356991"/>
            <a:ext cx="11157829" cy="2896017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7F402AE-2C48-48B8-AEC3-27F18B29E56D}"/>
              </a:ext>
            </a:extLst>
          </p:cNvPr>
          <p:cNvSpPr/>
          <p:nvPr/>
        </p:nvSpPr>
        <p:spPr bwMode="auto">
          <a:xfrm>
            <a:off x="4542578" y="3356992"/>
            <a:ext cx="3641654" cy="2896016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C76271E-251D-4DBB-93F2-611512D32508}"/>
              </a:ext>
            </a:extLst>
          </p:cNvPr>
          <p:cNvSpPr txBox="1"/>
          <p:nvPr/>
        </p:nvSpPr>
        <p:spPr>
          <a:xfrm>
            <a:off x="7176120" y="2955629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Table 4. </a:t>
            </a:r>
            <a:r>
              <a:rPr lang="en-US" sz="1100" dirty="0"/>
              <a:t>Beam switching results for Switch box and solid state</a:t>
            </a:r>
            <a:endParaRPr lang="en-GB" sz="1100" dirty="0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BAAE62D1-2302-4175-BD28-E1C36ECFF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659" y="3540177"/>
            <a:ext cx="3140717" cy="2428196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A33CFBF-FA00-412E-A732-31744787E603}"/>
              </a:ext>
            </a:extLst>
          </p:cNvPr>
          <p:cNvCxnSpPr>
            <a:cxnSpLocks/>
          </p:cNvCxnSpPr>
          <p:nvPr/>
        </p:nvCxnSpPr>
        <p:spPr bwMode="auto">
          <a:xfrm flipV="1">
            <a:off x="1922213" y="3979913"/>
            <a:ext cx="202097" cy="1953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A4D5DE4-A566-4220-8720-A9A8D35E7639}"/>
              </a:ext>
            </a:extLst>
          </p:cNvPr>
          <p:cNvSpPr txBox="1"/>
          <p:nvPr/>
        </p:nvSpPr>
        <p:spPr>
          <a:xfrm>
            <a:off x="1520082" y="414908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TTL</a:t>
            </a:r>
            <a:endParaRPr lang="en-GB" sz="1400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4FD5178-107B-47CA-8C0A-2ADC1873AD22}"/>
              </a:ext>
            </a:extLst>
          </p:cNvPr>
          <p:cNvCxnSpPr>
            <a:cxnSpLocks/>
          </p:cNvCxnSpPr>
          <p:nvPr/>
        </p:nvCxnSpPr>
        <p:spPr bwMode="auto">
          <a:xfrm flipV="1">
            <a:off x="3287688" y="4213483"/>
            <a:ext cx="0" cy="3310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0D32F0F-35D2-4C16-821B-B90E2642CE2C}"/>
              </a:ext>
            </a:extLst>
          </p:cNvPr>
          <p:cNvSpPr txBox="1"/>
          <p:nvPr/>
        </p:nvSpPr>
        <p:spPr>
          <a:xfrm>
            <a:off x="2795846" y="4505750"/>
            <a:ext cx="1356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Beam Signal</a:t>
            </a:r>
            <a:endParaRPr lang="en-GB" sz="1200" dirty="0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D2792C37-DF53-491E-A1A2-EB11BE2F2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598" y="3540177"/>
            <a:ext cx="3150091" cy="2428195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C6605BEA-F158-43D1-A31F-B07D7FE0AF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5528" y="3537302"/>
            <a:ext cx="3233211" cy="24922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712159A-6960-E748-6619-172C13E5AC8B}"/>
              </a:ext>
            </a:extLst>
          </p:cNvPr>
          <p:cNvSpPr txBox="1"/>
          <p:nvPr/>
        </p:nvSpPr>
        <p:spPr bwMode="auto">
          <a:xfrm>
            <a:off x="10250561" y="970041"/>
            <a:ext cx="61722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/>
              <a:t>Yago Nel VILA GRACIA</a:t>
            </a:r>
            <a:endParaRPr lang="en-US" sz="11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0562052-25FD-DD31-3942-C175E3649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21 JUN 2022  |  94th ISOLDE Collaboration Committee meeting  |  S.Rothe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226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0A14D0-225C-42CC-B73E-58FC2FEE0F45}">
  <ds:schemaRefs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223</TotalTime>
  <Words>980</Words>
  <Application>Microsoft Office PowerPoint</Application>
  <DocSecurity>0</DocSecurity>
  <PresentationFormat>Widescreen</PresentationFormat>
  <Paragraphs>190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ArialMT</vt:lpstr>
      <vt:lpstr>Calibri</vt:lpstr>
      <vt:lpstr>Wingdings</vt:lpstr>
      <vt:lpstr>Office Theme</vt:lpstr>
      <vt:lpstr>The Beam Switching Project</vt:lpstr>
      <vt:lpstr>Alternating mode   </vt:lpstr>
      <vt:lpstr>2. Beam Switching Project: Proposal (2/3)</vt:lpstr>
      <vt:lpstr>ISOLDE beamlines: Alternating operation</vt:lpstr>
      <vt:lpstr>2. Beam Switching Project: Feasibility Study</vt:lpstr>
      <vt:lpstr>2. Beam Switching Project: Feasibility Study</vt:lpstr>
      <vt:lpstr>2. Beam Switching Project: Offline 2 tests</vt:lpstr>
      <vt:lpstr>2. Beam Switching Project: Offline 2 tests</vt:lpstr>
      <vt:lpstr>2. Beam Switching Project: Offline 2 tests</vt:lpstr>
      <vt:lpstr>3.  Conclusions</vt:lpstr>
      <vt:lpstr>Next steps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Dr. Sebastian ROTHE</dc:creator>
  <cp:keywords/>
  <dc:description/>
  <cp:lastModifiedBy>Sebastian Rothe</cp:lastModifiedBy>
  <cp:revision>6</cp:revision>
  <dcterms:created xsi:type="dcterms:W3CDTF">2021-11-08T12:53:02Z</dcterms:created>
  <dcterms:modified xsi:type="dcterms:W3CDTF">2022-06-20T14:07:23Z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