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56" r:id="rId2"/>
  </p:sldMasterIdLst>
  <p:notesMasterIdLst>
    <p:notesMasterId r:id="rId28"/>
  </p:notesMasterIdLst>
  <p:handoutMasterIdLst>
    <p:handoutMasterId r:id="rId29"/>
  </p:handoutMasterIdLst>
  <p:sldIdLst>
    <p:sldId id="353" r:id="rId3"/>
    <p:sldId id="809" r:id="rId4"/>
    <p:sldId id="781" r:id="rId5"/>
    <p:sldId id="807" r:id="rId6"/>
    <p:sldId id="499" r:id="rId7"/>
    <p:sldId id="392" r:id="rId8"/>
    <p:sldId id="503" r:id="rId9"/>
    <p:sldId id="531" r:id="rId10"/>
    <p:sldId id="532" r:id="rId11"/>
    <p:sldId id="515" r:id="rId12"/>
    <p:sldId id="793" r:id="rId13"/>
    <p:sldId id="794" r:id="rId14"/>
    <p:sldId id="801" r:id="rId15"/>
    <p:sldId id="262" r:id="rId16"/>
    <p:sldId id="804" r:id="rId17"/>
    <p:sldId id="805" r:id="rId18"/>
    <p:sldId id="802" r:id="rId19"/>
    <p:sldId id="810" r:id="rId20"/>
    <p:sldId id="514" r:id="rId21"/>
    <p:sldId id="792" r:id="rId22"/>
    <p:sldId id="803" r:id="rId23"/>
    <p:sldId id="739" r:id="rId24"/>
    <p:sldId id="806" r:id="rId25"/>
    <p:sldId id="811" r:id="rId26"/>
    <p:sldId id="808" r:id="rId27"/>
  </p:sldIdLst>
  <p:sldSz cx="12192000" cy="6858000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800" kern="1200">
        <a:solidFill>
          <a:srgbClr val="666666"/>
        </a:solidFill>
        <a:latin typeface="55 Helvetica Roman" pitchFamily="1" charset="0"/>
        <a:ea typeface="+mn-ea"/>
        <a:cs typeface="+mn-cs"/>
      </a:defRPr>
    </a:lvl1pPr>
    <a:lvl2pPr marL="410291" algn="l" rtl="0" eaLnBrk="0" fontAlgn="base" hangingPunct="0">
      <a:spcBef>
        <a:spcPct val="0"/>
      </a:spcBef>
      <a:spcAft>
        <a:spcPct val="0"/>
      </a:spcAft>
      <a:defRPr sz="800" kern="1200">
        <a:solidFill>
          <a:srgbClr val="666666"/>
        </a:solidFill>
        <a:latin typeface="55 Helvetica Roman" pitchFamily="1" charset="0"/>
        <a:ea typeface="+mn-ea"/>
        <a:cs typeface="+mn-cs"/>
      </a:defRPr>
    </a:lvl2pPr>
    <a:lvl3pPr marL="820583" algn="l" rtl="0" eaLnBrk="0" fontAlgn="base" hangingPunct="0">
      <a:spcBef>
        <a:spcPct val="0"/>
      </a:spcBef>
      <a:spcAft>
        <a:spcPct val="0"/>
      </a:spcAft>
      <a:defRPr sz="800" kern="1200">
        <a:solidFill>
          <a:srgbClr val="666666"/>
        </a:solidFill>
        <a:latin typeface="55 Helvetica Roman" pitchFamily="1" charset="0"/>
        <a:ea typeface="+mn-ea"/>
        <a:cs typeface="+mn-cs"/>
      </a:defRPr>
    </a:lvl3pPr>
    <a:lvl4pPr marL="1230874" algn="l" rtl="0" eaLnBrk="0" fontAlgn="base" hangingPunct="0">
      <a:spcBef>
        <a:spcPct val="0"/>
      </a:spcBef>
      <a:spcAft>
        <a:spcPct val="0"/>
      </a:spcAft>
      <a:defRPr sz="800" kern="1200">
        <a:solidFill>
          <a:srgbClr val="666666"/>
        </a:solidFill>
        <a:latin typeface="55 Helvetica Roman" pitchFamily="1" charset="0"/>
        <a:ea typeface="+mn-ea"/>
        <a:cs typeface="+mn-cs"/>
      </a:defRPr>
    </a:lvl4pPr>
    <a:lvl5pPr marL="1641165" algn="l" rtl="0" eaLnBrk="0" fontAlgn="base" hangingPunct="0">
      <a:spcBef>
        <a:spcPct val="0"/>
      </a:spcBef>
      <a:spcAft>
        <a:spcPct val="0"/>
      </a:spcAft>
      <a:defRPr sz="800" kern="1200">
        <a:solidFill>
          <a:srgbClr val="666666"/>
        </a:solidFill>
        <a:latin typeface="55 Helvetica Roman" pitchFamily="1" charset="0"/>
        <a:ea typeface="+mn-ea"/>
        <a:cs typeface="+mn-cs"/>
      </a:defRPr>
    </a:lvl5pPr>
    <a:lvl6pPr marL="2051456" algn="l" defTabSz="820583" rtl="0" eaLnBrk="1" latinLnBrk="0" hangingPunct="1">
      <a:defRPr sz="800" kern="1200">
        <a:solidFill>
          <a:srgbClr val="666666"/>
        </a:solidFill>
        <a:latin typeface="55 Helvetica Roman" pitchFamily="1" charset="0"/>
        <a:ea typeface="+mn-ea"/>
        <a:cs typeface="+mn-cs"/>
      </a:defRPr>
    </a:lvl6pPr>
    <a:lvl7pPr marL="2461748" algn="l" defTabSz="820583" rtl="0" eaLnBrk="1" latinLnBrk="0" hangingPunct="1">
      <a:defRPr sz="800" kern="1200">
        <a:solidFill>
          <a:srgbClr val="666666"/>
        </a:solidFill>
        <a:latin typeface="55 Helvetica Roman" pitchFamily="1" charset="0"/>
        <a:ea typeface="+mn-ea"/>
        <a:cs typeface="+mn-cs"/>
      </a:defRPr>
    </a:lvl7pPr>
    <a:lvl8pPr marL="2872039" algn="l" defTabSz="820583" rtl="0" eaLnBrk="1" latinLnBrk="0" hangingPunct="1">
      <a:defRPr sz="800" kern="1200">
        <a:solidFill>
          <a:srgbClr val="666666"/>
        </a:solidFill>
        <a:latin typeface="55 Helvetica Roman" pitchFamily="1" charset="0"/>
        <a:ea typeface="+mn-ea"/>
        <a:cs typeface="+mn-cs"/>
      </a:defRPr>
    </a:lvl8pPr>
    <a:lvl9pPr marL="3282330" algn="l" defTabSz="820583" rtl="0" eaLnBrk="1" latinLnBrk="0" hangingPunct="1">
      <a:defRPr sz="800" kern="1200">
        <a:solidFill>
          <a:srgbClr val="666666"/>
        </a:solidFill>
        <a:latin typeface="55 Helvetica Roman" pitchFamily="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8" userDrawn="1">
          <p15:clr>
            <a:srgbClr val="A4A3A4"/>
          </p15:clr>
        </p15:guide>
        <p15:guide id="2" pos="3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bel, Kenneth A. (GSFC-5610)" initials="LKA(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666666"/>
    <a:srgbClr val="939BA8"/>
    <a:srgbClr val="FFFFFF"/>
    <a:srgbClr val="A8B9DA"/>
    <a:srgbClr val="87B2ED"/>
    <a:srgbClr val="677085"/>
    <a:srgbClr val="B7FF27"/>
    <a:srgbClr val="000000"/>
    <a:srgbClr val="A1E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885DB4-FD19-4D81-8B27-DD8D48185BFF}" v="133" dt="2022-06-08T20:10:34.4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16" autoAdjust="0"/>
  </p:normalViewPr>
  <p:slideViewPr>
    <p:cSldViewPr snapToGrid="0">
      <p:cViewPr varScale="1">
        <p:scale>
          <a:sx n="161" d="100"/>
          <a:sy n="161" d="100"/>
        </p:scale>
        <p:origin x="306" y="144"/>
      </p:cViewPr>
      <p:guideLst>
        <p:guide orient="horz" pos="398"/>
        <p:guide pos="3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9" d="100"/>
        <a:sy n="49" d="100"/>
      </p:scale>
      <p:origin x="0" y="-2108"/>
    </p:cViewPr>
  </p:sorterViewPr>
  <p:notesViewPr>
    <p:cSldViewPr snapToGrid="0">
      <p:cViewPr varScale="1">
        <p:scale>
          <a:sx n="66" d="100"/>
          <a:sy n="66" d="100"/>
        </p:scale>
        <p:origin x="0" y="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Estimated U.S.</a:t>
            </a:r>
            <a:r>
              <a:rPr lang="en-US" baseline="0"/>
              <a:t> protons &gt;200 MeV </a:t>
            </a:r>
            <a:r>
              <a:rPr lang="en-US"/>
              <a:t>demand for SEE in hours/year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'Demand Playsheet'!$B$2:$G$2</c:f>
              <c:strCache>
                <c:ptCount val="6"/>
                <c:pt idx="0">
                  <c:v>Indian University Cyclotron Facility - IUCF</c:v>
                </c:pt>
              </c:strCache>
            </c:strRef>
          </c:tx>
          <c:spPr>
            <a:ln w="34925" cap="rnd">
              <a:solidFill>
                <a:schemeClr val="dk1">
                  <a:tint val="88000"/>
                  <a:shade val="45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88000"/>
                    <a:shade val="45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Playsheet'!$H$2:$Q$2</c:f>
            </c:numRef>
          </c:val>
          <c:smooth val="0"/>
          <c:extLst>
            <c:ext xmlns:c16="http://schemas.microsoft.com/office/drawing/2014/chart" uri="{C3380CC4-5D6E-409C-BE32-E72D297353CC}">
              <c16:uniqueId val="{00000000-6F03-440F-B436-C891F30FF395}"/>
            </c:ext>
          </c:extLst>
        </c:ser>
        <c:ser>
          <c:idx val="1"/>
          <c:order val="1"/>
          <c:tx>
            <c:strRef>
              <c:f>'Demand Playsheet'!$B$3:$G$3</c:f>
              <c:strCache>
                <c:ptCount val="6"/>
                <c:pt idx="0">
                  <c:v>J. Slater PTC, Loma Linda</c:v>
                </c:pt>
                <c:pt idx="1">
                  <c:v>p</c:v>
                </c:pt>
                <c:pt idx="2">
                  <c:v>S 250</c:v>
                </c:pt>
                <c:pt idx="3">
                  <c:v>3 gantries, 1 horiz. fixed beam</c:v>
                </c:pt>
                <c:pt idx="4">
                  <c:v>1990</c:v>
                </c:pt>
                <c:pt idx="5">
                  <c:v>Yes</c:v>
                </c:pt>
              </c:strCache>
            </c:strRef>
          </c:tx>
          <c:spPr>
            <a:ln w="34925" cap="rnd">
              <a:solidFill>
                <a:schemeClr val="dk1">
                  <a:tint val="55000"/>
                  <a:shade val="45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55000"/>
                    <a:shade val="45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Playsheet'!$H$3:$Q$3</c:f>
            </c:numRef>
          </c:val>
          <c:smooth val="0"/>
          <c:extLst>
            <c:ext xmlns:c16="http://schemas.microsoft.com/office/drawing/2014/chart" uri="{C3380CC4-5D6E-409C-BE32-E72D297353CC}">
              <c16:uniqueId val="{00000001-6F03-440F-B436-C891F30FF395}"/>
            </c:ext>
          </c:extLst>
        </c:ser>
        <c:ser>
          <c:idx val="2"/>
          <c:order val="2"/>
          <c:tx>
            <c:strRef>
              <c:f>'Demand Playsheet'!$B$4:$G$4</c:f>
              <c:strCache>
                <c:ptCount val="6"/>
                <c:pt idx="0">
                  <c:v>UCSF-CNL, San Francisco</c:v>
                </c:pt>
                <c:pt idx="1">
                  <c:v>p</c:v>
                </c:pt>
                <c:pt idx="2">
                  <c:v>C 60</c:v>
                </c:pt>
                <c:pt idx="3">
                  <c:v>1 horiz. fixed beam</c:v>
                </c:pt>
                <c:pt idx="4">
                  <c:v>1994</c:v>
                </c:pt>
                <c:pt idx="5">
                  <c:v>Yes</c:v>
                </c:pt>
              </c:strCache>
            </c:strRef>
          </c:tx>
          <c:spPr>
            <a:ln w="34925" cap="rnd">
              <a:solidFill>
                <a:schemeClr val="dk1">
                  <a:tint val="78000"/>
                  <a:shade val="45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8000"/>
                    <a:shade val="45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Playsheet'!$H$4:$Q$4</c:f>
            </c:numRef>
          </c:val>
          <c:smooth val="0"/>
          <c:extLst>
            <c:ext xmlns:c16="http://schemas.microsoft.com/office/drawing/2014/chart" uri="{C3380CC4-5D6E-409C-BE32-E72D297353CC}">
              <c16:uniqueId val="{00000002-6F03-440F-B436-C891F30FF395}"/>
            </c:ext>
          </c:extLst>
        </c:ser>
        <c:ser>
          <c:idx val="3"/>
          <c:order val="3"/>
          <c:tx>
            <c:strRef>
              <c:f>'Demand Playsheet'!$B$5:$G$5</c:f>
              <c:strCache>
                <c:ptCount val="6"/>
                <c:pt idx="0">
                  <c:v>MGH Francis H. Burr PTC, Boston</c:v>
                </c:pt>
                <c:pt idx="1">
                  <c:v>p</c:v>
                </c:pt>
                <c:pt idx="2">
                  <c:v>C 235</c:v>
                </c:pt>
                <c:pt idx="3">
                  <c:v>2 gantries***, 1 horiz. fixed beam</c:v>
                </c:pt>
                <c:pt idx="4">
                  <c:v>2001</c:v>
                </c:pt>
                <c:pt idx="5">
                  <c:v>Yes</c:v>
                </c:pt>
              </c:strCache>
            </c:strRef>
          </c:tx>
          <c:spPr>
            <a:ln w="34925" cap="rnd">
              <a:solidFill>
                <a:schemeClr val="dk1">
                  <a:tint val="92000"/>
                  <a:shade val="45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92000"/>
                    <a:shade val="45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Playsheet'!$H$5:$Q$5</c:f>
            </c:numRef>
          </c:val>
          <c:smooth val="0"/>
          <c:extLst>
            <c:ext xmlns:c16="http://schemas.microsoft.com/office/drawing/2014/chart" uri="{C3380CC4-5D6E-409C-BE32-E72D297353CC}">
              <c16:uniqueId val="{00000003-6F03-440F-B436-C891F30FF395}"/>
            </c:ext>
          </c:extLst>
        </c:ser>
        <c:ser>
          <c:idx val="4"/>
          <c:order val="4"/>
          <c:tx>
            <c:strRef>
              <c:f>'Demand Playsheet'!$B$6:$G$6</c:f>
              <c:strCache>
                <c:ptCount val="6"/>
                <c:pt idx="0">
                  <c:v>MD Anderson Cancer Center, Houston</c:v>
                </c:pt>
                <c:pt idx="1">
                  <c:v>p</c:v>
                </c:pt>
                <c:pt idx="2">
                  <c:v>S 250</c:v>
                </c:pt>
                <c:pt idx="3">
                  <c:v>3 gantries***, 1 horiz. fixed beam</c:v>
                </c:pt>
                <c:pt idx="4">
                  <c:v>2006</c:v>
                </c:pt>
                <c:pt idx="5">
                  <c:v>?</c:v>
                </c:pt>
              </c:strCache>
            </c:strRef>
          </c:tx>
          <c:spPr>
            <a:ln w="34925" cap="rnd">
              <a:solidFill>
                <a:schemeClr val="dk1">
                  <a:tint val="70000"/>
                  <a:shade val="45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0000"/>
                    <a:shade val="45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Playsheet'!$H$6:$Q$6</c:f>
            </c:numRef>
          </c:val>
          <c:smooth val="0"/>
          <c:extLst>
            <c:ext xmlns:c16="http://schemas.microsoft.com/office/drawing/2014/chart" uri="{C3380CC4-5D6E-409C-BE32-E72D297353CC}">
              <c16:uniqueId val="{00000004-6F03-440F-B436-C891F30FF395}"/>
            </c:ext>
          </c:extLst>
        </c:ser>
        <c:ser>
          <c:idx val="5"/>
          <c:order val="5"/>
          <c:tx>
            <c:strRef>
              <c:f>'Demand Playsheet'!$B$7:$G$7</c:f>
              <c:strCache>
                <c:ptCount val="6"/>
                <c:pt idx="0">
                  <c:v>UFHPTI, Jacksonville</c:v>
                </c:pt>
                <c:pt idx="1">
                  <c:v>p</c:v>
                </c:pt>
                <c:pt idx="2">
                  <c:v>C 230</c:v>
                </c:pt>
                <c:pt idx="3">
                  <c:v>3 gantries***, 1 fixed beam</c:v>
                </c:pt>
                <c:pt idx="4">
                  <c:v>2006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30000"/>
                  <a:shade val="45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30000"/>
                    <a:shade val="45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Playsheet'!$H$7:$Q$7</c:f>
            </c:numRef>
          </c:val>
          <c:smooth val="0"/>
          <c:extLst>
            <c:ext xmlns:c16="http://schemas.microsoft.com/office/drawing/2014/chart" uri="{C3380CC4-5D6E-409C-BE32-E72D297353CC}">
              <c16:uniqueId val="{00000005-6F03-440F-B436-C891F30FF395}"/>
            </c:ext>
          </c:extLst>
        </c:ser>
        <c:ser>
          <c:idx val="6"/>
          <c:order val="6"/>
          <c:tx>
            <c:strRef>
              <c:f>'Demand Playsheet'!$B$8:$G$8</c:f>
              <c:strCache>
                <c:ptCount val="6"/>
                <c:pt idx="0">
                  <c:v>Oklahoma Proton Center, Oklahoma City</c:v>
                </c:pt>
                <c:pt idx="1">
                  <c:v>p</c:v>
                </c:pt>
                <c:pt idx="2">
                  <c:v>C 230</c:v>
                </c:pt>
                <c:pt idx="3">
                  <c:v>1 gantry, 3 fixed beams</c:v>
                </c:pt>
                <c:pt idx="4">
                  <c:v>2009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88000"/>
                  <a:shade val="61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88000"/>
                    <a:shade val="61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Playsheet'!$H$8:$Q$8</c:f>
            </c:numRef>
          </c:val>
          <c:smooth val="0"/>
          <c:extLst>
            <c:ext xmlns:c16="http://schemas.microsoft.com/office/drawing/2014/chart" uri="{C3380CC4-5D6E-409C-BE32-E72D297353CC}">
              <c16:uniqueId val="{00000006-6F03-440F-B436-C891F30FF395}"/>
            </c:ext>
          </c:extLst>
        </c:ser>
        <c:ser>
          <c:idx val="7"/>
          <c:order val="7"/>
          <c:tx>
            <c:strRef>
              <c:f>'Demand Playsheet'!$B$9:$G$9</c:f>
              <c:strCache>
                <c:ptCount val="6"/>
                <c:pt idx="0">
                  <c:v>Roberts PTC,UPenn, Philadelphia</c:v>
                </c:pt>
                <c:pt idx="1">
                  <c:v>p</c:v>
                </c:pt>
                <c:pt idx="2">
                  <c:v>C 230</c:v>
                </c:pt>
                <c:pt idx="3">
                  <c:v>4 gantries***, 1 horiz. fixed beam</c:v>
                </c:pt>
                <c:pt idx="4">
                  <c:v>2010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55000"/>
                  <a:shade val="61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55000"/>
                    <a:shade val="61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Playsheet'!$H$9:$Q$9</c:f>
            </c:numRef>
          </c:val>
          <c:smooth val="0"/>
          <c:extLst>
            <c:ext xmlns:c16="http://schemas.microsoft.com/office/drawing/2014/chart" uri="{C3380CC4-5D6E-409C-BE32-E72D297353CC}">
              <c16:uniqueId val="{00000007-6F03-440F-B436-C891F30FF395}"/>
            </c:ext>
          </c:extLst>
        </c:ser>
        <c:ser>
          <c:idx val="8"/>
          <c:order val="8"/>
          <c:tx>
            <c:strRef>
              <c:f>'Demand Playsheet'!$B$10:$G$10</c:f>
              <c:strCache>
                <c:ptCount val="6"/>
                <c:pt idx="0">
                  <c:v>Chicago Proton Center, Warrenville</c:v>
                </c:pt>
                <c:pt idx="1">
                  <c:v>p</c:v>
                </c:pt>
                <c:pt idx="2">
                  <c:v>C 230</c:v>
                </c:pt>
                <c:pt idx="3">
                  <c:v>1 gantry**, 3 fixed beams</c:v>
                </c:pt>
                <c:pt idx="4">
                  <c:v>2010</c:v>
                </c:pt>
                <c:pt idx="5">
                  <c:v>Yes</c:v>
                </c:pt>
              </c:strCache>
            </c:strRef>
          </c:tx>
          <c:spPr>
            <a:ln w="34925" cap="rnd">
              <a:solidFill>
                <a:schemeClr val="dk1">
                  <a:tint val="78000"/>
                  <a:shade val="61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8000"/>
                    <a:shade val="61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Playsheet'!$H$10:$Q$10</c:f>
            </c:numRef>
          </c:val>
          <c:smooth val="0"/>
          <c:extLst>
            <c:ext xmlns:c16="http://schemas.microsoft.com/office/drawing/2014/chart" uri="{C3380CC4-5D6E-409C-BE32-E72D297353CC}">
              <c16:uniqueId val="{00000008-6F03-440F-B436-C891F30FF395}"/>
            </c:ext>
          </c:extLst>
        </c:ser>
        <c:ser>
          <c:idx val="9"/>
          <c:order val="9"/>
          <c:tx>
            <c:strRef>
              <c:f>'Demand Playsheet'!$B$11:$G$11</c:f>
              <c:strCache>
                <c:ptCount val="6"/>
                <c:pt idx="0">
                  <c:v>HUPTI, Hampton</c:v>
                </c:pt>
                <c:pt idx="1">
                  <c:v>p</c:v>
                </c:pt>
                <c:pt idx="2">
                  <c:v>C 230</c:v>
                </c:pt>
                <c:pt idx="3">
                  <c:v>4 gantries, 1horiz. fixed beam</c:v>
                </c:pt>
                <c:pt idx="4">
                  <c:v>2010</c:v>
                </c:pt>
                <c:pt idx="5">
                  <c:v>Yes</c:v>
                </c:pt>
              </c:strCache>
            </c:strRef>
          </c:tx>
          <c:spPr>
            <a:ln w="34925" cap="rnd">
              <a:solidFill>
                <a:schemeClr val="dk1">
                  <a:tint val="92000"/>
                  <a:shade val="61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92000"/>
                    <a:shade val="61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Playsheet'!$H$11:$Q$11</c:f>
            </c:numRef>
          </c:val>
          <c:smooth val="0"/>
          <c:extLst>
            <c:ext xmlns:c16="http://schemas.microsoft.com/office/drawing/2014/chart" uri="{C3380CC4-5D6E-409C-BE32-E72D297353CC}">
              <c16:uniqueId val="{00000009-6F03-440F-B436-C891F30FF395}"/>
            </c:ext>
          </c:extLst>
        </c:ser>
        <c:ser>
          <c:idx val="15"/>
          <c:order val="15"/>
          <c:tx>
            <c:strRef>
              <c:f>'Demand Playsheet'!$B$17:$G$17</c:f>
              <c:strCache>
                <c:ptCount val="6"/>
                <c:pt idx="0">
                  <c:v>Willis Knighton Proton Therapy Cancer Center, Shreveport</c:v>
                </c:pt>
                <c:pt idx="1">
                  <c:v>p</c:v>
                </c:pt>
                <c:pt idx="2">
                  <c:v>C 230</c:v>
                </c:pt>
                <c:pt idx="3">
                  <c:v>1 gantry**</c:v>
                </c:pt>
                <c:pt idx="4">
                  <c:v>2014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92000"/>
                  <a:shade val="76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92000"/>
                    <a:shade val="76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Playsheet'!$H$17:$Q$17</c:f>
            </c:numRef>
          </c:val>
          <c:smooth val="0"/>
          <c:extLst>
            <c:ext xmlns:c16="http://schemas.microsoft.com/office/drawing/2014/chart" uri="{C3380CC4-5D6E-409C-BE32-E72D297353CC}">
              <c16:uniqueId val="{0000000A-6F03-440F-B436-C891F30FF395}"/>
            </c:ext>
          </c:extLst>
        </c:ser>
        <c:ser>
          <c:idx val="16"/>
          <c:order val="16"/>
          <c:tx>
            <c:strRef>
              <c:f>'Demand Playsheet'!$B$18:$G$18</c:f>
              <c:strCache>
                <c:ptCount val="6"/>
                <c:pt idx="0">
                  <c:v>Ackerman Cancer Center, Jacksonville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70000"/>
                  <a:shade val="76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0000"/>
                    <a:shade val="76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Playsheet'!$H$18:$Q$18</c:f>
            </c:numRef>
          </c:val>
          <c:smooth val="0"/>
          <c:extLst>
            <c:ext xmlns:c16="http://schemas.microsoft.com/office/drawing/2014/chart" uri="{C3380CC4-5D6E-409C-BE32-E72D297353CC}">
              <c16:uniqueId val="{0000000B-6F03-440F-B436-C891F30FF395}"/>
            </c:ext>
          </c:extLst>
        </c:ser>
        <c:ser>
          <c:idx val="17"/>
          <c:order val="17"/>
          <c:tx>
            <c:strRef>
              <c:f>'Demand Playsheet'!$B$19:$G$19</c:f>
              <c:strCache>
                <c:ptCount val="6"/>
                <c:pt idx="0">
                  <c:v>Mayo Clinic Proton Beam Therapy Center, Rochester</c:v>
                </c:pt>
                <c:pt idx="1">
                  <c:v>p</c:v>
                </c:pt>
                <c:pt idx="2">
                  <c:v>S 220</c:v>
                </c:pt>
                <c:pt idx="3">
                  <c:v>4 gantries**</c:v>
                </c:pt>
                <c:pt idx="4">
                  <c:v>2015</c:v>
                </c:pt>
                <c:pt idx="5">
                  <c:v>Yes</c:v>
                </c:pt>
              </c:strCache>
            </c:strRef>
          </c:tx>
          <c:spPr>
            <a:ln w="34925" cap="rnd">
              <a:solidFill>
                <a:schemeClr val="dk1">
                  <a:tint val="30000"/>
                  <a:shade val="76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30000"/>
                    <a:shade val="76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Playsheet'!$H$19:$Q$19</c:f>
            </c:numRef>
          </c:val>
          <c:smooth val="0"/>
          <c:extLst>
            <c:ext xmlns:c16="http://schemas.microsoft.com/office/drawing/2014/chart" uri="{C3380CC4-5D6E-409C-BE32-E72D297353CC}">
              <c16:uniqueId val="{0000000C-6F03-440F-B436-C891F30FF395}"/>
            </c:ext>
          </c:extLst>
        </c:ser>
        <c:ser>
          <c:idx val="18"/>
          <c:order val="18"/>
          <c:tx>
            <c:strRef>
              <c:f>'Demand Playsheet'!$B$20:$G$20</c:f>
              <c:strCache>
                <c:ptCount val="6"/>
                <c:pt idx="0">
                  <c:v>Laurie Proton Center of Robert Wood Johnson Univ. Hospital, New Brunswick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88000"/>
                  <a:shade val="9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lumMod val="8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88000"/>
                    <a:shade val="9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Playsheet'!$H$20:$Q$20</c:f>
            </c:numRef>
          </c:val>
          <c:smooth val="0"/>
          <c:extLst>
            <c:ext xmlns:c16="http://schemas.microsoft.com/office/drawing/2014/chart" uri="{C3380CC4-5D6E-409C-BE32-E72D297353CC}">
              <c16:uniqueId val="{0000000D-6F03-440F-B436-C891F30FF395}"/>
            </c:ext>
          </c:extLst>
        </c:ser>
        <c:ser>
          <c:idx val="19"/>
          <c:order val="19"/>
          <c:tx>
            <c:strRef>
              <c:f>'Demand Playsheet'!$B$21:$G$21</c:f>
              <c:strCache>
                <c:ptCount val="6"/>
                <c:pt idx="0">
                  <c:v>Texas Center for Proton Therapy, Irving</c:v>
                </c:pt>
                <c:pt idx="1">
                  <c:v>p</c:v>
                </c:pt>
                <c:pt idx="2">
                  <c:v>C 230</c:v>
                </c:pt>
                <c:pt idx="3">
                  <c:v>2 gantries**, 1 horiz. fixed beam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55000"/>
                  <a:shade val="9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lumMod val="8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55000"/>
                    <a:shade val="9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Playsheet'!$H$21:$Q$21</c:f>
            </c:numRef>
          </c:val>
          <c:smooth val="0"/>
          <c:extLst>
            <c:ext xmlns:c16="http://schemas.microsoft.com/office/drawing/2014/chart" uri="{C3380CC4-5D6E-409C-BE32-E72D297353CC}">
              <c16:uniqueId val="{0000000E-6F03-440F-B436-C891F30FF395}"/>
            </c:ext>
          </c:extLst>
        </c:ser>
        <c:ser>
          <c:idx val="20"/>
          <c:order val="20"/>
          <c:tx>
            <c:strRef>
              <c:f>'Demand Playsheet'!$B$22:$G$22</c:f>
              <c:strCache>
                <c:ptCount val="6"/>
                <c:pt idx="0">
                  <c:v>St. Jude Red Frog Events Proton Therapy Center, Memphis</c:v>
                </c:pt>
                <c:pt idx="1">
                  <c:v>p</c:v>
                </c:pt>
                <c:pt idx="2">
                  <c:v>S 220</c:v>
                </c:pt>
                <c:pt idx="3">
                  <c:v>2 gantries**, 1 horiz. fixed beam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78000"/>
                  <a:shade val="9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lumMod val="8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8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8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8000"/>
                    <a:shade val="9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Playsheet'!$H$22:$Q$22</c:f>
            </c:numRef>
          </c:val>
          <c:smooth val="0"/>
          <c:extLst>
            <c:ext xmlns:c16="http://schemas.microsoft.com/office/drawing/2014/chart" uri="{C3380CC4-5D6E-409C-BE32-E72D297353CC}">
              <c16:uniqueId val="{0000000F-6F03-440F-B436-C891F30FF395}"/>
            </c:ext>
          </c:extLst>
        </c:ser>
        <c:ser>
          <c:idx val="21"/>
          <c:order val="21"/>
          <c:tx>
            <c:strRef>
              <c:f>'Demand Playsheet'!$B$23:$G$23</c:f>
              <c:strCache>
                <c:ptCount val="6"/>
                <c:pt idx="0">
                  <c:v>Mayo Clinic Proton Therapy Center, Phoenix</c:v>
                </c:pt>
                <c:pt idx="1">
                  <c:v>p</c:v>
                </c:pt>
                <c:pt idx="2">
                  <c:v>S 220</c:v>
                </c:pt>
                <c:pt idx="3">
                  <c:v>4 gantries**</c:v>
                </c:pt>
                <c:pt idx="4">
                  <c:v>2016</c:v>
                </c:pt>
                <c:pt idx="5">
                  <c:v>Yes</c:v>
                </c:pt>
              </c:strCache>
            </c:strRef>
          </c:tx>
          <c:spPr>
            <a:ln w="34925" cap="rnd">
              <a:solidFill>
                <a:schemeClr val="dk1">
                  <a:tint val="92000"/>
                  <a:shade val="9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lumMod val="8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8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8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92000"/>
                    <a:shade val="9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Playsheet'!$H$23:$Q$23</c:f>
            </c:numRef>
          </c:val>
          <c:smooth val="0"/>
          <c:extLst>
            <c:ext xmlns:c16="http://schemas.microsoft.com/office/drawing/2014/chart" uri="{C3380CC4-5D6E-409C-BE32-E72D297353CC}">
              <c16:uniqueId val="{00000010-6F03-440F-B436-C891F30FF395}"/>
            </c:ext>
          </c:extLst>
        </c:ser>
        <c:ser>
          <c:idx val="22"/>
          <c:order val="22"/>
          <c:tx>
            <c:strRef>
              <c:f>'Demand Playsheet'!$B$24:$G$24</c:f>
              <c:strCache>
                <c:ptCount val="6"/>
                <c:pt idx="0">
                  <c:v>Maryland Proton Treatment Center, Baltimore</c:v>
                </c:pt>
                <c:pt idx="1">
                  <c:v>p</c:v>
                </c:pt>
                <c:pt idx="2">
                  <c:v>C 250</c:v>
                </c:pt>
                <c:pt idx="3">
                  <c:v>4 gantries**, 1 horiz. fixed beam**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70000"/>
                  <a:shade val="9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lumMod val="8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8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8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0000"/>
                    <a:shade val="9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Playsheet'!$H$24:$Q$24</c:f>
            </c:numRef>
          </c:val>
          <c:smooth val="0"/>
          <c:extLst>
            <c:ext xmlns:c16="http://schemas.microsoft.com/office/drawing/2014/chart" uri="{C3380CC4-5D6E-409C-BE32-E72D297353CC}">
              <c16:uniqueId val="{00000011-6F03-440F-B436-C891F30FF395}"/>
            </c:ext>
          </c:extLst>
        </c:ser>
        <c:ser>
          <c:idx val="23"/>
          <c:order val="23"/>
          <c:tx>
            <c:strRef>
              <c:f>'Demand Playsheet'!$B$25:$G$25</c:f>
              <c:strCache>
                <c:ptCount val="6"/>
                <c:pt idx="0">
                  <c:v>Orlando Health PTC, Orlando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30000"/>
                  <a:shade val="9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lumMod val="8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8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8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30000"/>
                    <a:shade val="9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Playsheet'!$H$25:$Q$25</c:f>
            </c:numRef>
          </c:val>
          <c:smooth val="0"/>
          <c:extLst>
            <c:ext xmlns:c16="http://schemas.microsoft.com/office/drawing/2014/chart" uri="{C3380CC4-5D6E-409C-BE32-E72D297353CC}">
              <c16:uniqueId val="{00000012-6F03-440F-B436-C891F30FF395}"/>
            </c:ext>
          </c:extLst>
        </c:ser>
        <c:ser>
          <c:idx val="24"/>
          <c:order val="24"/>
          <c:tx>
            <c:strRef>
              <c:f>'Demand Playsheet'!$B$26:$G$26</c:f>
              <c:strCache>
                <c:ptCount val="6"/>
                <c:pt idx="0">
                  <c:v>UH Sideman CC, Cleveland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88000"/>
                  <a:tint val="93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lumMod val="60000"/>
                      <a:lumOff val="4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lumOff val="4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Off val="4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88000"/>
                    <a:tint val="93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Playsheet'!$H$26:$Q$26</c:f>
            </c:numRef>
          </c:val>
          <c:smooth val="0"/>
          <c:extLst>
            <c:ext xmlns:c16="http://schemas.microsoft.com/office/drawing/2014/chart" uri="{C3380CC4-5D6E-409C-BE32-E72D297353CC}">
              <c16:uniqueId val="{00000013-6F03-440F-B436-C891F30FF395}"/>
            </c:ext>
          </c:extLst>
        </c:ser>
        <c:ser>
          <c:idx val="25"/>
          <c:order val="25"/>
          <c:tx>
            <c:strRef>
              <c:f>'Demand Playsheet'!$B$27:$G$27</c:f>
              <c:strCache>
                <c:ptCount val="6"/>
                <c:pt idx="0">
                  <c:v>Cincinnati Children's Proton Therapy Center, Cincinnati</c:v>
                </c:pt>
                <c:pt idx="1">
                  <c:v>p</c:v>
                </c:pt>
                <c:pt idx="2">
                  <c:v>C 250</c:v>
                </c:pt>
                <c:pt idx="3">
                  <c:v>3 gantries**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55000"/>
                  <a:tint val="93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lumMod val="60000"/>
                      <a:lumOff val="4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lumOff val="4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Off val="4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55000"/>
                    <a:tint val="93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Playsheet'!$H$27:$Q$27</c:f>
            </c:numRef>
          </c:val>
          <c:smooth val="0"/>
          <c:extLst>
            <c:ext xmlns:c16="http://schemas.microsoft.com/office/drawing/2014/chart" uri="{C3380CC4-5D6E-409C-BE32-E72D297353CC}">
              <c16:uniqueId val="{00000014-6F03-440F-B436-C891F30FF395}"/>
            </c:ext>
          </c:extLst>
        </c:ser>
        <c:ser>
          <c:idx val="26"/>
          <c:order val="26"/>
          <c:tx>
            <c:strRef>
              <c:f>'Demand Playsheet'!$B$28:$G$28</c:f>
              <c:strCache>
                <c:ptCount val="6"/>
                <c:pt idx="0">
                  <c:v>Beaumont Health Proton Therapy Center, Detroit</c:v>
                </c:pt>
                <c:pt idx="1">
                  <c:v>p</c:v>
                </c:pt>
                <c:pt idx="2">
                  <c:v>C 230</c:v>
                </c:pt>
                <c:pt idx="3">
                  <c:v>1 gantry**</c:v>
                </c:pt>
                <c:pt idx="4">
                  <c:v>2017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78000"/>
                  <a:tint val="93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lumMod val="60000"/>
                      <a:lumOff val="4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lumOff val="4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Off val="4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8000"/>
                    <a:tint val="93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Playsheet'!$H$28:$Q$28</c:f>
            </c:numRef>
          </c:val>
          <c:smooth val="0"/>
          <c:extLst>
            <c:ext xmlns:c16="http://schemas.microsoft.com/office/drawing/2014/chart" uri="{C3380CC4-5D6E-409C-BE32-E72D297353CC}">
              <c16:uniqueId val="{00000015-6F03-440F-B436-C891F30FF395}"/>
            </c:ext>
          </c:extLst>
        </c:ser>
        <c:ser>
          <c:idx val="27"/>
          <c:order val="27"/>
          <c:tx>
            <c:strRef>
              <c:f>'Demand Playsheet'!$B$29:$G$29</c:f>
              <c:strCache>
                <c:ptCount val="6"/>
                <c:pt idx="0">
                  <c:v>Baptist Hospital's Cancer Institute PTC, Miami</c:v>
                </c:pt>
                <c:pt idx="1">
                  <c:v>p</c:v>
                </c:pt>
                <c:pt idx="2">
                  <c:v>C 230</c:v>
                </c:pt>
                <c:pt idx="3">
                  <c:v>3 gantries**</c:v>
                </c:pt>
                <c:pt idx="4">
                  <c:v>2017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92000"/>
                  <a:tint val="93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lumMod val="60000"/>
                      <a:lumOff val="4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lumOff val="4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Off val="4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92000"/>
                    <a:tint val="93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Playsheet'!$H$29:$Q$29</c:f>
            </c:numRef>
          </c:val>
          <c:smooth val="0"/>
          <c:extLst>
            <c:ext xmlns:c16="http://schemas.microsoft.com/office/drawing/2014/chart" uri="{C3380CC4-5D6E-409C-BE32-E72D297353CC}">
              <c16:uniqueId val="{00000016-6F03-440F-B436-C891F30FF395}"/>
            </c:ext>
          </c:extLst>
        </c:ser>
        <c:ser>
          <c:idx val="28"/>
          <c:order val="28"/>
          <c:tx>
            <c:strRef>
              <c:f>'Demand Playsheet'!$B$30:$G$30</c:f>
              <c:strCache>
                <c:ptCount val="6"/>
                <c:pt idx="0">
                  <c:v>MedStar Georgetown University Hospital PTC, Washington DC</c:v>
                </c:pt>
                <c:pt idx="1">
                  <c:v>p</c:v>
                </c:pt>
                <c:pt idx="2">
                  <c:v>SC 250</c:v>
                </c:pt>
                <c:pt idx="3">
                  <c:v>1 gantry**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70000"/>
                  <a:tint val="93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lumMod val="60000"/>
                      <a:lumOff val="4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lumOff val="4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Off val="4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0000"/>
                    <a:tint val="93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Playsheet'!$H$30:$Q$30</c:f>
            </c:numRef>
          </c:val>
          <c:smooth val="0"/>
          <c:extLst>
            <c:ext xmlns:c16="http://schemas.microsoft.com/office/drawing/2014/chart" uri="{C3380CC4-5D6E-409C-BE32-E72D297353CC}">
              <c16:uniqueId val="{00000017-6F03-440F-B436-C891F30FF395}"/>
            </c:ext>
          </c:extLst>
        </c:ser>
        <c:ser>
          <c:idx val="29"/>
          <c:order val="29"/>
          <c:tx>
            <c:strRef>
              <c:f>'Demand Playsheet'!$B$31:$G$31</c:f>
              <c:strCache>
                <c:ptCount val="6"/>
                <c:pt idx="0">
                  <c:v>Provision CARES Proton Therrapy Center, Nashville</c:v>
                </c:pt>
                <c:pt idx="1">
                  <c:v>p</c:v>
                </c:pt>
                <c:pt idx="2">
                  <c:v>C 230</c:v>
                </c:pt>
                <c:pt idx="3">
                  <c:v>2 gantries**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30000"/>
                  <a:tint val="93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lumMod val="60000"/>
                      <a:lumOff val="4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lumOff val="4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Off val="4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30000"/>
                    <a:tint val="93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Playsheet'!$H$31:$Q$31</c:f>
            </c:numRef>
          </c:val>
          <c:smooth val="0"/>
          <c:extLst>
            <c:ext xmlns:c16="http://schemas.microsoft.com/office/drawing/2014/chart" uri="{C3380CC4-5D6E-409C-BE32-E72D297353CC}">
              <c16:uniqueId val="{00000018-6F03-440F-B436-C891F30FF395}"/>
            </c:ext>
          </c:extLst>
        </c:ser>
        <c:ser>
          <c:idx val="30"/>
          <c:order val="30"/>
          <c:tx>
            <c:strRef>
              <c:f>'Demand Playsheet'!$B$32:$G$32</c:f>
              <c:strCache>
                <c:ptCount val="6"/>
                <c:pt idx="0">
                  <c:v>Emory Proton Therapy Center, Atlanta</c:v>
                </c:pt>
                <c:pt idx="1">
                  <c:v>p</c:v>
                </c:pt>
                <c:pt idx="2">
                  <c:v>C 250</c:v>
                </c:pt>
                <c:pt idx="3">
                  <c:v>3 gantries**, 2 horiz. fixed beams**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88000"/>
                  <a:tint val="77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lumMod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88000"/>
                    <a:tint val="77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Playsheet'!$H$32:$Q$32</c:f>
            </c:numRef>
          </c:val>
          <c:smooth val="0"/>
          <c:extLst>
            <c:ext xmlns:c16="http://schemas.microsoft.com/office/drawing/2014/chart" uri="{C3380CC4-5D6E-409C-BE32-E72D297353CC}">
              <c16:uniqueId val="{00000019-6F03-440F-B436-C891F30FF395}"/>
            </c:ext>
          </c:extLst>
        </c:ser>
        <c:ser>
          <c:idx val="31"/>
          <c:order val="31"/>
          <c:tx>
            <c:strRef>
              <c:f>'Demand Playsheet'!$B$33:$G$33</c:f>
              <c:strCache>
                <c:ptCount val="6"/>
                <c:pt idx="0">
                  <c:v>Stephensen Cancer Center, Oklahoma</c:v>
                </c:pt>
                <c:pt idx="1">
                  <c:v>p</c:v>
                </c:pt>
                <c:pt idx="2">
                  <c:v>SC 250</c:v>
                </c:pt>
                <c:pt idx="3">
                  <c:v>1 gantry**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55000"/>
                  <a:tint val="77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lumMod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55000"/>
                    <a:tint val="77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Playsheet'!$H$33:$Q$33</c:f>
            </c:numRef>
          </c:val>
          <c:smooth val="0"/>
          <c:extLst>
            <c:ext xmlns:c16="http://schemas.microsoft.com/office/drawing/2014/chart" uri="{C3380CC4-5D6E-409C-BE32-E72D297353CC}">
              <c16:uniqueId val="{0000001A-6F03-440F-B436-C891F30FF395}"/>
            </c:ext>
          </c:extLst>
        </c:ser>
        <c:ser>
          <c:idx val="32"/>
          <c:order val="32"/>
          <c:tx>
            <c:strRef>
              <c:f>'Demand Playsheet'!$B$34:$G$34</c:f>
              <c:strCache>
                <c:ptCount val="6"/>
                <c:pt idx="0">
                  <c:v>McLaren PTC, Flint</c:v>
                </c:pt>
                <c:pt idx="1">
                  <c:v>p</c:v>
                </c:pt>
                <c:pt idx="2">
                  <c:v>S 250/330</c:v>
                </c:pt>
                <c:pt idx="3">
                  <c:v>3 gantries**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78000"/>
                  <a:tint val="77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lumMod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8000"/>
                    <a:tint val="77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Playsheet'!$H$34:$Q$34</c:f>
            </c:numRef>
          </c:val>
          <c:smooth val="0"/>
          <c:extLst>
            <c:ext xmlns:c16="http://schemas.microsoft.com/office/drawing/2014/chart" uri="{C3380CC4-5D6E-409C-BE32-E72D297353CC}">
              <c16:uniqueId val="{0000001B-6F03-440F-B436-C891F30FF395}"/>
            </c:ext>
          </c:extLst>
        </c:ser>
        <c:ser>
          <c:idx val="33"/>
          <c:order val="33"/>
          <c:tx>
            <c:strRef>
              <c:f>'Demand Playsheet'!$B$35:$G$35</c:f>
              <c:strCache>
                <c:ptCount val="6"/>
                <c:pt idx="0">
                  <c:v>The New York Proton Center, East Harlem, New York</c:v>
                </c:pt>
                <c:pt idx="1">
                  <c:v>p</c:v>
                </c:pt>
                <c:pt idx="2">
                  <c:v>C 250</c:v>
                </c:pt>
                <c:pt idx="3">
                  <c:v>3 gantries**, 1 horiz. fixed beam**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92000"/>
                  <a:tint val="77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lumMod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92000"/>
                    <a:tint val="77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Playsheet'!$H$35:$Q$35</c:f>
            </c:numRef>
          </c:val>
          <c:smooth val="0"/>
          <c:extLst>
            <c:ext xmlns:c16="http://schemas.microsoft.com/office/drawing/2014/chart" uri="{C3380CC4-5D6E-409C-BE32-E72D297353CC}">
              <c16:uniqueId val="{0000001C-6F03-440F-B436-C891F30FF395}"/>
            </c:ext>
          </c:extLst>
        </c:ser>
        <c:ser>
          <c:idx val="34"/>
          <c:order val="34"/>
          <c:tx>
            <c:strRef>
              <c:f>'Demand Playsheet'!$B$36:$G$36</c:f>
              <c:strCache>
                <c:ptCount val="6"/>
                <c:pt idx="0">
                  <c:v>Johns Hopkins National Proton Center, Washington</c:v>
                </c:pt>
                <c:pt idx="1">
                  <c:v>p</c:v>
                </c:pt>
                <c:pt idx="2">
                  <c:v>S 250</c:v>
                </c:pt>
                <c:pt idx="3">
                  <c:v>3 gantries**,1 horiz. fixed beam*</c:v>
                </c:pt>
                <c:pt idx="4">
                  <c:v>2019</c:v>
                </c:pt>
                <c:pt idx="5">
                  <c:v>Yes</c:v>
                </c:pt>
              </c:strCache>
            </c:strRef>
          </c:tx>
          <c:spPr>
            <a:ln w="34925" cap="rnd">
              <a:solidFill>
                <a:schemeClr val="dk1">
                  <a:tint val="70000"/>
                  <a:tint val="77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lumMod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0000"/>
                    <a:tint val="77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Playsheet'!$H$36:$Q$36</c:f>
            </c:numRef>
          </c:val>
          <c:smooth val="0"/>
          <c:extLst>
            <c:ext xmlns:c16="http://schemas.microsoft.com/office/drawing/2014/chart" uri="{C3380CC4-5D6E-409C-BE32-E72D297353CC}">
              <c16:uniqueId val="{0000001D-6F03-440F-B436-C891F30FF395}"/>
            </c:ext>
          </c:extLst>
        </c:ser>
        <c:ser>
          <c:idx val="35"/>
          <c:order val="35"/>
          <c:tx>
            <c:strRef>
              <c:f>'Demand Playsheet'!$B$37:$G$37</c:f>
              <c:strCache>
                <c:ptCount val="6"/>
                <c:pt idx="0">
                  <c:v>South Florida Proton Institute, SFPTI, Delray Beach</c:v>
                </c:pt>
                <c:pt idx="1">
                  <c:v>p</c:v>
                </c:pt>
                <c:pt idx="2">
                  <c:v>C 250</c:v>
                </c:pt>
                <c:pt idx="3">
                  <c:v>1 gantry**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30000"/>
                  <a:tint val="77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lumMod val="5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5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5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30000"/>
                    <a:tint val="77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Playsheet'!$H$37:$Q$37</c:f>
            </c:numRef>
          </c:val>
          <c:smooth val="0"/>
          <c:extLst>
            <c:ext xmlns:c16="http://schemas.microsoft.com/office/drawing/2014/chart" uri="{C3380CC4-5D6E-409C-BE32-E72D297353CC}">
              <c16:uniqueId val="{0000001E-6F03-440F-B436-C891F30FF395}"/>
            </c:ext>
          </c:extLst>
        </c:ser>
        <c:ser>
          <c:idx val="36"/>
          <c:order val="36"/>
          <c:tx>
            <c:strRef>
              <c:f>'Demand Playsheet'!$B$38:$G$38</c:f>
              <c:strCache>
                <c:ptCount val="6"/>
                <c:pt idx="0">
                  <c:v>UFHPTI, Jacksonville</c:v>
                </c:pt>
                <c:pt idx="1">
                  <c:v>p</c:v>
                </c:pt>
                <c:pt idx="2">
                  <c:v>C 230</c:v>
                </c:pt>
                <c:pt idx="3">
                  <c:v>1 gantry**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88000"/>
                  <a:tint val="6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lumMod val="70000"/>
                      <a:lumOff val="3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70000"/>
                      <a:lumOff val="3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70000"/>
                      <a:lumOff val="3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88000"/>
                    <a:tint val="6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Playsheet'!$H$38:$Q$38</c:f>
            </c:numRef>
          </c:val>
          <c:smooth val="0"/>
          <c:extLst>
            <c:ext xmlns:c16="http://schemas.microsoft.com/office/drawing/2014/chart" uri="{C3380CC4-5D6E-409C-BE32-E72D297353CC}">
              <c16:uniqueId val="{0000001F-6F03-440F-B436-C891F30FF395}"/>
            </c:ext>
          </c:extLst>
        </c:ser>
        <c:ser>
          <c:idx val="37"/>
          <c:order val="37"/>
          <c:tx>
            <c:strRef>
              <c:f>'Demand Playsheet'!$B$39:$G$39</c:f>
              <c:strCache>
                <c:ptCount val="6"/>
                <c:pt idx="0">
                  <c:v>Inova Schar Cancer Institute PTC, Fairfax</c:v>
                </c:pt>
                <c:pt idx="1">
                  <c:v>p</c:v>
                </c:pt>
                <c:pt idx="2">
                  <c:v>C 230</c:v>
                </c:pt>
                <c:pt idx="3">
                  <c:v>2 gantries**</c:v>
                </c:pt>
                <c:pt idx="4">
                  <c:v>2020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55000"/>
                  <a:tint val="6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lumMod val="70000"/>
                      <a:lumOff val="3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70000"/>
                      <a:lumOff val="3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70000"/>
                      <a:lumOff val="3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55000"/>
                    <a:tint val="6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Playsheet'!$H$39:$Q$39</c:f>
            </c:numRef>
          </c:val>
          <c:smooth val="0"/>
          <c:extLst>
            <c:ext xmlns:c16="http://schemas.microsoft.com/office/drawing/2014/chart" uri="{C3380CC4-5D6E-409C-BE32-E72D297353CC}">
              <c16:uniqueId val="{00000020-6F03-440F-B436-C891F30FF395}"/>
            </c:ext>
          </c:extLst>
        </c:ser>
        <c:ser>
          <c:idx val="38"/>
          <c:order val="38"/>
          <c:tx>
            <c:strRef>
              <c:f>'Demand Playsheet'!$B$40:$G$40</c:f>
              <c:strCache>
                <c:ptCount val="6"/>
                <c:pt idx="0">
                  <c:v>UM Sylvester Dwoskin Proton Therapy Center, Miami</c:v>
                </c:pt>
                <c:pt idx="1">
                  <c:v>p</c:v>
                </c:pt>
                <c:pt idx="2">
                  <c:v>C 250</c:v>
                </c:pt>
                <c:pt idx="3">
                  <c:v>1 gantry**</c:v>
                </c:pt>
                <c:pt idx="4">
                  <c:v>2020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78000"/>
                  <a:tint val="6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lumMod val="70000"/>
                      <a:lumOff val="3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70000"/>
                      <a:lumOff val="3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70000"/>
                      <a:lumOff val="3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8000"/>
                    <a:tint val="6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Playsheet'!$H$40:$Q$40</c:f>
            </c:numRef>
          </c:val>
          <c:smooth val="0"/>
          <c:extLst>
            <c:ext xmlns:c16="http://schemas.microsoft.com/office/drawing/2014/chart" uri="{C3380CC4-5D6E-409C-BE32-E72D297353CC}">
              <c16:uniqueId val="{00000021-6F03-440F-B436-C891F30FF395}"/>
            </c:ext>
          </c:extLst>
        </c:ser>
        <c:ser>
          <c:idx val="39"/>
          <c:order val="39"/>
          <c:tx>
            <c:strRef>
              <c:f>'Demand Playsheet'!$B$41:$G$41</c:f>
              <c:strCache>
                <c:ptCount val="6"/>
                <c:pt idx="0">
                  <c:v>University of Alabama PTC, Birmingham</c:v>
                </c:pt>
                <c:pt idx="1">
                  <c:v>p</c:v>
                </c:pt>
                <c:pt idx="2">
                  <c:v>C 250</c:v>
                </c:pt>
                <c:pt idx="3">
                  <c:v>1 gantry**</c:v>
                </c:pt>
                <c:pt idx="4">
                  <c:v>2020</c:v>
                </c:pt>
                <c:pt idx="5">
                  <c:v>Future</c:v>
                </c:pt>
              </c:strCache>
            </c:strRef>
          </c:tx>
          <c:spPr>
            <a:ln w="34925" cap="rnd">
              <a:solidFill>
                <a:schemeClr val="dk1">
                  <a:tint val="92000"/>
                  <a:tint val="6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lumMod val="70000"/>
                      <a:lumOff val="3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70000"/>
                      <a:lumOff val="3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70000"/>
                      <a:lumOff val="3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92000"/>
                    <a:tint val="6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Playsheet'!$H$41:$Q$41</c:f>
            </c:numRef>
          </c:val>
          <c:smooth val="0"/>
          <c:extLst>
            <c:ext xmlns:c16="http://schemas.microsoft.com/office/drawing/2014/chart" uri="{C3380CC4-5D6E-409C-BE32-E72D297353CC}">
              <c16:uniqueId val="{00000022-6F03-440F-B436-C891F30FF395}"/>
            </c:ext>
          </c:extLst>
        </c:ser>
        <c:ser>
          <c:idx val="40"/>
          <c:order val="40"/>
          <c:tx>
            <c:strRef>
              <c:f>'Demand Playsheet'!$B$42:$G$42</c:f>
              <c:strCache>
                <c:ptCount val="6"/>
                <c:pt idx="0">
                  <c:v>Gordon Browne Proton Center, MGH, Boston</c:v>
                </c:pt>
                <c:pt idx="1">
                  <c:v>p</c:v>
                </c:pt>
                <c:pt idx="2">
                  <c:v>S 250</c:v>
                </c:pt>
                <c:pt idx="3">
                  <c:v>1 gantry**</c:v>
                </c:pt>
                <c:pt idx="4">
                  <c:v>2020</c:v>
                </c:pt>
                <c:pt idx="5">
                  <c:v>Yes</c:v>
                </c:pt>
              </c:strCache>
            </c:strRef>
          </c:tx>
          <c:spPr>
            <a:ln w="34925" cap="rnd">
              <a:solidFill>
                <a:schemeClr val="dk1">
                  <a:tint val="70000"/>
                  <a:tint val="6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lumMod val="70000"/>
                      <a:lumOff val="3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70000"/>
                      <a:lumOff val="3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70000"/>
                      <a:lumOff val="3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0000"/>
                    <a:tint val="6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Playsheet'!$H$42:$Q$42</c:f>
            </c:numRef>
          </c:val>
          <c:smooth val="0"/>
          <c:extLst>
            <c:ext xmlns:c16="http://schemas.microsoft.com/office/drawing/2014/chart" uri="{C3380CC4-5D6E-409C-BE32-E72D297353CC}">
              <c16:uniqueId val="{00000023-6F03-440F-B436-C891F30FF395}"/>
            </c:ext>
          </c:extLst>
        </c:ser>
        <c:ser>
          <c:idx val="41"/>
          <c:order val="41"/>
          <c:tx>
            <c:strRef>
              <c:f>'Demand Playsheet'!$B$43:$G$43</c:f>
              <c:strCache>
                <c:ptCount val="6"/>
                <c:pt idx="0">
                  <c:v>	Huntsman Cancer Institute, Salt Lake City</c:v>
                </c:pt>
                <c:pt idx="1">
                  <c:v>p</c:v>
                </c:pt>
                <c:pt idx="2">
                  <c:v>S 250</c:v>
                </c:pt>
                <c:pt idx="3">
                  <c:v>1 gantry**</c:v>
                </c:pt>
                <c:pt idx="4">
                  <c:v>2021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30000"/>
                  <a:tint val="62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lumMod val="70000"/>
                      <a:lumOff val="3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70000"/>
                      <a:lumOff val="3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70000"/>
                      <a:lumOff val="3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30000"/>
                    <a:tint val="62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Playsheet'!$H$43:$Q$43</c:f>
            </c:numRef>
          </c:val>
          <c:smooth val="0"/>
          <c:extLst>
            <c:ext xmlns:c16="http://schemas.microsoft.com/office/drawing/2014/chart" uri="{C3380CC4-5D6E-409C-BE32-E72D297353CC}">
              <c16:uniqueId val="{00000024-6F03-440F-B436-C891F30FF395}"/>
            </c:ext>
          </c:extLst>
        </c:ser>
        <c:ser>
          <c:idx val="42"/>
          <c:order val="42"/>
          <c:tx>
            <c:strRef>
              <c:f>'Demand Playsheet'!$B$44:$G$44</c:f>
              <c:strCache>
                <c:ptCount val="6"/>
                <c:pt idx="0">
                  <c:v>Estimated demand in hours/year</c:v>
                </c:pt>
              </c:strCache>
            </c:strRef>
          </c:tx>
          <c:spPr>
            <a:ln w="76200" cap="rnd">
              <a:solidFill>
                <a:srgbClr val="FFC000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Playsheet'!$H$44:$Q$44</c:f>
              <c:numCache>
                <c:formatCode>General</c:formatCode>
                <c:ptCount val="10"/>
                <c:pt idx="0">
                  <c:v>3000</c:v>
                </c:pt>
                <c:pt idx="1">
                  <c:v>3000</c:v>
                </c:pt>
                <c:pt idx="2">
                  <c:v>3100</c:v>
                </c:pt>
                <c:pt idx="3">
                  <c:v>3100</c:v>
                </c:pt>
                <c:pt idx="4">
                  <c:v>3100</c:v>
                </c:pt>
                <c:pt idx="5">
                  <c:v>3100</c:v>
                </c:pt>
                <c:pt idx="6">
                  <c:v>3600</c:v>
                </c:pt>
                <c:pt idx="7">
                  <c:v>3800</c:v>
                </c:pt>
                <c:pt idx="8">
                  <c:v>4300</c:v>
                </c:pt>
                <c:pt idx="9">
                  <c:v>4500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5-6F03-440F-B436-C891F30FF395}"/>
            </c:ext>
          </c:extLst>
        </c:ser>
        <c:ser>
          <c:idx val="10"/>
          <c:order val="10"/>
          <c:tx>
            <c:strRef>
              <c:f>'Demand Playsheet'!$B$12:$G$12</c:f>
              <c:strCache>
                <c:ptCount val="6"/>
                <c:pt idx="0">
                  <c:v>ProCure Proton Therapy Center, Somerset</c:v>
                </c:pt>
                <c:pt idx="1">
                  <c:v>p</c:v>
                </c:pt>
                <c:pt idx="2">
                  <c:v>C 230</c:v>
                </c:pt>
                <c:pt idx="3">
                  <c:v>4 gantries***</c:v>
                </c:pt>
                <c:pt idx="4">
                  <c:v>2012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70000"/>
                  <a:shade val="61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0000"/>
                    <a:shade val="61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Playsheet'!$H$12:$Q$12</c:f>
            </c:numRef>
          </c:val>
          <c:smooth val="0"/>
          <c:extLst>
            <c:ext xmlns:c16="http://schemas.microsoft.com/office/drawing/2014/chart" uri="{C3380CC4-5D6E-409C-BE32-E72D297353CC}">
              <c16:uniqueId val="{00000026-6F03-440F-B436-C891F30FF395}"/>
            </c:ext>
          </c:extLst>
        </c:ser>
        <c:ser>
          <c:idx val="11"/>
          <c:order val="11"/>
          <c:tx>
            <c:strRef>
              <c:f>'Demand Playsheet'!$B$13:$G$13</c:f>
              <c:strCache>
                <c:ptCount val="6"/>
                <c:pt idx="0">
                  <c:v>SCCA ProCure Proton Therapy Center, Seattle</c:v>
                </c:pt>
                <c:pt idx="1">
                  <c:v>p</c:v>
                </c:pt>
                <c:pt idx="2">
                  <c:v>C 230</c:v>
                </c:pt>
                <c:pt idx="3">
                  <c:v>4 gantries***</c:v>
                </c:pt>
                <c:pt idx="4">
                  <c:v>2013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30000"/>
                  <a:shade val="61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30000"/>
                    <a:shade val="61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Playsheet'!$H$13:$Q$13</c:f>
            </c:numRef>
          </c:val>
          <c:smooth val="0"/>
          <c:extLst>
            <c:ext xmlns:c16="http://schemas.microsoft.com/office/drawing/2014/chart" uri="{C3380CC4-5D6E-409C-BE32-E72D297353CC}">
              <c16:uniqueId val="{00000027-6F03-440F-B436-C891F30FF395}"/>
            </c:ext>
          </c:extLst>
        </c:ser>
        <c:ser>
          <c:idx val="12"/>
          <c:order val="12"/>
          <c:tx>
            <c:strRef>
              <c:f>'Demand Playsheet'!$B$14:$G$14</c:f>
              <c:strCache>
                <c:ptCount val="6"/>
                <c:pt idx="0">
                  <c:v>S. Lee Kling PTC, Barnes Jewish Hospital, St. Louis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2013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88000"/>
                  <a:shade val="76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88000"/>
                    <a:shade val="76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Playsheet'!$H$14:$Q$14</c:f>
            </c:numRef>
          </c:val>
          <c:smooth val="0"/>
          <c:extLst>
            <c:ext xmlns:c16="http://schemas.microsoft.com/office/drawing/2014/chart" uri="{C3380CC4-5D6E-409C-BE32-E72D297353CC}">
              <c16:uniqueId val="{00000028-6F03-440F-B436-C891F30FF395}"/>
            </c:ext>
          </c:extLst>
        </c:ser>
        <c:ser>
          <c:idx val="13"/>
          <c:order val="13"/>
          <c:tx>
            <c:strRef>
              <c:f>'Demand Playsheet'!$B$15:$G$15</c:f>
              <c:strCache>
                <c:ptCount val="6"/>
                <c:pt idx="0">
                  <c:v>ProVision Cancer Cares Proton Therapy Center, Knoxville</c:v>
                </c:pt>
                <c:pt idx="1">
                  <c:v>p</c:v>
                </c:pt>
                <c:pt idx="2">
                  <c:v>C 230</c:v>
                </c:pt>
                <c:pt idx="3">
                  <c:v>3 gantries**</c:v>
                </c:pt>
                <c:pt idx="4">
                  <c:v>2014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55000"/>
                  <a:shade val="76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55000"/>
                    <a:shade val="76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Playsheet'!$H$15:$Q$15</c:f>
            </c:numRef>
          </c:val>
          <c:smooth val="0"/>
          <c:extLst>
            <c:ext xmlns:c16="http://schemas.microsoft.com/office/drawing/2014/chart" uri="{C3380CC4-5D6E-409C-BE32-E72D297353CC}">
              <c16:uniqueId val="{00000029-6F03-440F-B436-C891F30FF395}"/>
            </c:ext>
          </c:extLst>
        </c:ser>
        <c:ser>
          <c:idx val="14"/>
          <c:order val="14"/>
          <c:tx>
            <c:strRef>
              <c:f>'Demand Playsheet'!$B$16:$G$16</c:f>
              <c:strCache>
                <c:ptCount val="6"/>
                <c:pt idx="0">
                  <c:v>California Protons Cancer Therapy Center, San Diego</c:v>
                </c:pt>
                <c:pt idx="1">
                  <c:v>p</c:v>
                </c:pt>
                <c:pt idx="2">
                  <c:v>C 250</c:v>
                </c:pt>
                <c:pt idx="3">
                  <c:v>3 gantries**, 2 horiz. fixed beams**</c:v>
                </c:pt>
                <c:pt idx="4">
                  <c:v>2014</c:v>
                </c:pt>
                <c:pt idx="5">
                  <c:v>No</c:v>
                </c:pt>
              </c:strCache>
            </c:strRef>
          </c:tx>
          <c:spPr>
            <a:ln w="34925" cap="rnd">
              <a:solidFill>
                <a:schemeClr val="dk1">
                  <a:tint val="78000"/>
                  <a:shade val="76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dk1">
                    <a:tint val="78000"/>
                    <a:shade val="76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'Demand Playsheet'!$H$1:$Q$1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'Demand Playsheet'!$H$16:$Q$16</c:f>
            </c:numRef>
          </c:val>
          <c:smooth val="0"/>
          <c:extLst>
            <c:ext xmlns:c16="http://schemas.microsoft.com/office/drawing/2014/chart" uri="{C3380CC4-5D6E-409C-BE32-E72D297353CC}">
              <c16:uniqueId val="{0000002A-6F03-440F-B436-C891F30FF3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64365136"/>
        <c:axId val="1264365968"/>
      </c:lineChart>
      <c:catAx>
        <c:axId val="1264365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4365968"/>
        <c:crosses val="autoZero"/>
        <c:auto val="1"/>
        <c:lblAlgn val="ctr"/>
        <c:lblOffset val="100"/>
        <c:noMultiLvlLbl val="0"/>
      </c:catAx>
      <c:valAx>
        <c:axId val="1264365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4365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Proton Capacity based on actual hours run and 2022 estimate for</a:t>
            </a:r>
            <a:r>
              <a:rPr lang="en-US" baseline="0"/>
              <a:t> hours/year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'Capacity Graph'!$B$2:$G$2</c:f>
              <c:strCache>
                <c:ptCount val="6"/>
                <c:pt idx="0">
                  <c:v>Indian University Cyclotron Facility - IUCF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Graph'!$H$2:$Q$2</c:f>
            </c:numRef>
          </c:val>
          <c:extLst>
            <c:ext xmlns:c16="http://schemas.microsoft.com/office/drawing/2014/chart" uri="{C3380CC4-5D6E-409C-BE32-E72D297353CC}">
              <c16:uniqueId val="{00000000-E969-4608-AF1A-09FAAFEC8B7A}"/>
            </c:ext>
          </c:extLst>
        </c:ser>
        <c:ser>
          <c:idx val="1"/>
          <c:order val="1"/>
          <c:tx>
            <c:strRef>
              <c:f>'Capacity Graph'!$B$3:$G$3</c:f>
              <c:strCache>
                <c:ptCount val="6"/>
                <c:pt idx="0">
                  <c:v>J. Slater PTC, Loma Linda</c:v>
                </c:pt>
                <c:pt idx="1">
                  <c:v>p</c:v>
                </c:pt>
                <c:pt idx="2">
                  <c:v>S 250</c:v>
                </c:pt>
                <c:pt idx="3">
                  <c:v>3 gantries, 1 horiz. fixed beam</c:v>
                </c:pt>
                <c:pt idx="4">
                  <c:v>1990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Graph'!$H$3:$Q$3</c:f>
            </c:numRef>
          </c:val>
          <c:extLst>
            <c:ext xmlns:c16="http://schemas.microsoft.com/office/drawing/2014/chart" uri="{C3380CC4-5D6E-409C-BE32-E72D297353CC}">
              <c16:uniqueId val="{00000001-E969-4608-AF1A-09FAAFEC8B7A}"/>
            </c:ext>
          </c:extLst>
        </c:ser>
        <c:ser>
          <c:idx val="2"/>
          <c:order val="2"/>
          <c:tx>
            <c:strRef>
              <c:f>'Capacity Graph'!$B$4:$G$4</c:f>
              <c:strCache>
                <c:ptCount val="6"/>
                <c:pt idx="0">
                  <c:v>UCSF-CNL, San Francisco</c:v>
                </c:pt>
                <c:pt idx="1">
                  <c:v>p</c:v>
                </c:pt>
                <c:pt idx="2">
                  <c:v>C 60</c:v>
                </c:pt>
                <c:pt idx="3">
                  <c:v>1 horiz. fixed beam</c:v>
                </c:pt>
                <c:pt idx="4">
                  <c:v>1994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Graph'!$H$4:$Q$4</c:f>
            </c:numRef>
          </c:val>
          <c:extLst>
            <c:ext xmlns:c16="http://schemas.microsoft.com/office/drawing/2014/chart" uri="{C3380CC4-5D6E-409C-BE32-E72D297353CC}">
              <c16:uniqueId val="{00000002-E969-4608-AF1A-09FAAFEC8B7A}"/>
            </c:ext>
          </c:extLst>
        </c:ser>
        <c:ser>
          <c:idx val="3"/>
          <c:order val="3"/>
          <c:tx>
            <c:strRef>
              <c:f>'Capacity Graph'!$B$5:$G$5</c:f>
              <c:strCache>
                <c:ptCount val="6"/>
                <c:pt idx="0">
                  <c:v>MGH Francis H. Burr PTC, Boston</c:v>
                </c:pt>
                <c:pt idx="1">
                  <c:v>p</c:v>
                </c:pt>
                <c:pt idx="2">
                  <c:v>C 235</c:v>
                </c:pt>
                <c:pt idx="3">
                  <c:v>2 gantries***, 1 horiz. fixed beam</c:v>
                </c:pt>
                <c:pt idx="4">
                  <c:v>2001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Graph'!$H$5:$Q$5</c:f>
            </c:numRef>
          </c:val>
          <c:extLst>
            <c:ext xmlns:c16="http://schemas.microsoft.com/office/drawing/2014/chart" uri="{C3380CC4-5D6E-409C-BE32-E72D297353CC}">
              <c16:uniqueId val="{00000003-E969-4608-AF1A-09FAAFEC8B7A}"/>
            </c:ext>
          </c:extLst>
        </c:ser>
        <c:ser>
          <c:idx val="4"/>
          <c:order val="4"/>
          <c:tx>
            <c:strRef>
              <c:f>'Capacity Graph'!$B$6:$G$6</c:f>
              <c:strCache>
                <c:ptCount val="6"/>
                <c:pt idx="0">
                  <c:v>MD Anderson Cancer Center, Houston</c:v>
                </c:pt>
                <c:pt idx="1">
                  <c:v>p</c:v>
                </c:pt>
                <c:pt idx="2">
                  <c:v>S 250</c:v>
                </c:pt>
                <c:pt idx="3">
                  <c:v>3 gantries***, 1 horiz. fixed beam</c:v>
                </c:pt>
                <c:pt idx="4">
                  <c:v>2006</c:v>
                </c:pt>
                <c:pt idx="5">
                  <c:v>?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Graph'!$H$6:$Q$6</c:f>
            </c:numRef>
          </c:val>
          <c:extLst>
            <c:ext xmlns:c16="http://schemas.microsoft.com/office/drawing/2014/chart" uri="{C3380CC4-5D6E-409C-BE32-E72D297353CC}">
              <c16:uniqueId val="{00000004-E969-4608-AF1A-09FAAFEC8B7A}"/>
            </c:ext>
          </c:extLst>
        </c:ser>
        <c:ser>
          <c:idx val="5"/>
          <c:order val="5"/>
          <c:tx>
            <c:strRef>
              <c:f>'Capacity Graph'!$B$7:$G$7</c:f>
              <c:strCache>
                <c:ptCount val="6"/>
                <c:pt idx="0">
                  <c:v>UFHPTI, Jacksonville</c:v>
                </c:pt>
                <c:pt idx="1">
                  <c:v>p</c:v>
                </c:pt>
                <c:pt idx="2">
                  <c:v>C 230</c:v>
                </c:pt>
                <c:pt idx="3">
                  <c:v>3 gantries***, 1 fixed beam</c:v>
                </c:pt>
                <c:pt idx="4">
                  <c:v>2006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Graph'!$H$7:$Q$7</c:f>
            </c:numRef>
          </c:val>
          <c:extLst>
            <c:ext xmlns:c16="http://schemas.microsoft.com/office/drawing/2014/chart" uri="{C3380CC4-5D6E-409C-BE32-E72D297353CC}">
              <c16:uniqueId val="{00000005-E969-4608-AF1A-09FAAFEC8B7A}"/>
            </c:ext>
          </c:extLst>
        </c:ser>
        <c:ser>
          <c:idx val="6"/>
          <c:order val="6"/>
          <c:tx>
            <c:strRef>
              <c:f>'Capacity Graph'!$B$8:$G$8</c:f>
              <c:strCache>
                <c:ptCount val="6"/>
                <c:pt idx="0">
                  <c:v>Oklahoma Proton Center, Oklahoma City</c:v>
                </c:pt>
                <c:pt idx="1">
                  <c:v>p</c:v>
                </c:pt>
                <c:pt idx="2">
                  <c:v>C 230</c:v>
                </c:pt>
                <c:pt idx="3">
                  <c:v>1 gantry, 3 fixed beams</c:v>
                </c:pt>
                <c:pt idx="4">
                  <c:v>2009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Graph'!$H$8:$Q$8</c:f>
            </c:numRef>
          </c:val>
          <c:extLst>
            <c:ext xmlns:c16="http://schemas.microsoft.com/office/drawing/2014/chart" uri="{C3380CC4-5D6E-409C-BE32-E72D297353CC}">
              <c16:uniqueId val="{00000006-E969-4608-AF1A-09FAAFEC8B7A}"/>
            </c:ext>
          </c:extLst>
        </c:ser>
        <c:ser>
          <c:idx val="7"/>
          <c:order val="7"/>
          <c:tx>
            <c:strRef>
              <c:f>'Capacity Graph'!$B$9:$G$9</c:f>
              <c:strCache>
                <c:ptCount val="6"/>
                <c:pt idx="0">
                  <c:v>Roberts PTC,UPenn, Philadelphia</c:v>
                </c:pt>
                <c:pt idx="1">
                  <c:v>p</c:v>
                </c:pt>
                <c:pt idx="2">
                  <c:v>C 230</c:v>
                </c:pt>
                <c:pt idx="3">
                  <c:v>4 gantries***, 1 horiz. fixed beam</c:v>
                </c:pt>
                <c:pt idx="4">
                  <c:v>2010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Graph'!$H$9:$Q$9</c:f>
            </c:numRef>
          </c:val>
          <c:extLst>
            <c:ext xmlns:c16="http://schemas.microsoft.com/office/drawing/2014/chart" uri="{C3380CC4-5D6E-409C-BE32-E72D297353CC}">
              <c16:uniqueId val="{00000007-E969-4608-AF1A-09FAAFEC8B7A}"/>
            </c:ext>
          </c:extLst>
        </c:ser>
        <c:ser>
          <c:idx val="8"/>
          <c:order val="8"/>
          <c:tx>
            <c:strRef>
              <c:f>'Capacity Graph'!$B$10:$G$10</c:f>
              <c:strCache>
                <c:ptCount val="6"/>
                <c:pt idx="0">
                  <c:v>Chicago Proton Center, Warrenville</c:v>
                </c:pt>
                <c:pt idx="1">
                  <c:v>p</c:v>
                </c:pt>
                <c:pt idx="2">
                  <c:v>C 230</c:v>
                </c:pt>
                <c:pt idx="3">
                  <c:v>1 gantry**, 3 fixed beams</c:v>
                </c:pt>
                <c:pt idx="4">
                  <c:v>2010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Graph'!$H$10:$Q$10</c:f>
            </c:numRef>
          </c:val>
          <c:extLst>
            <c:ext xmlns:c16="http://schemas.microsoft.com/office/drawing/2014/chart" uri="{C3380CC4-5D6E-409C-BE32-E72D297353CC}">
              <c16:uniqueId val="{00000008-E969-4608-AF1A-09FAAFEC8B7A}"/>
            </c:ext>
          </c:extLst>
        </c:ser>
        <c:ser>
          <c:idx val="9"/>
          <c:order val="9"/>
          <c:tx>
            <c:strRef>
              <c:f>'Capacity Graph'!$B$11:$G$11</c:f>
              <c:strCache>
                <c:ptCount val="6"/>
                <c:pt idx="0">
                  <c:v>HUPTI, Hampton</c:v>
                </c:pt>
                <c:pt idx="1">
                  <c:v>p</c:v>
                </c:pt>
                <c:pt idx="2">
                  <c:v>C 230</c:v>
                </c:pt>
                <c:pt idx="3">
                  <c:v>4 gantries, 1horiz. fixed beam</c:v>
                </c:pt>
                <c:pt idx="4">
                  <c:v>2010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Graph'!$H$11:$Q$11</c:f>
            </c:numRef>
          </c:val>
          <c:extLst>
            <c:ext xmlns:c16="http://schemas.microsoft.com/office/drawing/2014/chart" uri="{C3380CC4-5D6E-409C-BE32-E72D297353CC}">
              <c16:uniqueId val="{00000009-E969-4608-AF1A-09FAAFEC8B7A}"/>
            </c:ext>
          </c:extLst>
        </c:ser>
        <c:ser>
          <c:idx val="15"/>
          <c:order val="15"/>
          <c:tx>
            <c:strRef>
              <c:f>'Capacity Graph'!$B$17:$G$17</c:f>
              <c:strCache>
                <c:ptCount val="6"/>
                <c:pt idx="0">
                  <c:v>Willis Knighton Proton Therapy Cancer Center, Shreveport</c:v>
                </c:pt>
                <c:pt idx="1">
                  <c:v>p</c:v>
                </c:pt>
                <c:pt idx="2">
                  <c:v>C 230</c:v>
                </c:pt>
                <c:pt idx="3">
                  <c:v>1 gantry**</c:v>
                </c:pt>
                <c:pt idx="4">
                  <c:v>2014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Graph'!$H$17:$Q$17</c:f>
            </c:numRef>
          </c:val>
          <c:extLst>
            <c:ext xmlns:c16="http://schemas.microsoft.com/office/drawing/2014/chart" uri="{C3380CC4-5D6E-409C-BE32-E72D297353CC}">
              <c16:uniqueId val="{0000000A-E969-4608-AF1A-09FAAFEC8B7A}"/>
            </c:ext>
          </c:extLst>
        </c:ser>
        <c:ser>
          <c:idx val="16"/>
          <c:order val="16"/>
          <c:tx>
            <c:strRef>
              <c:f>'Capacity Graph'!$B$18:$G$18</c:f>
              <c:strCache>
                <c:ptCount val="6"/>
                <c:pt idx="0">
                  <c:v>Ackerman Cancer Center, Jacksonville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Graph'!$H$18:$Q$18</c:f>
            </c:numRef>
          </c:val>
          <c:extLst>
            <c:ext xmlns:c16="http://schemas.microsoft.com/office/drawing/2014/chart" uri="{C3380CC4-5D6E-409C-BE32-E72D297353CC}">
              <c16:uniqueId val="{0000000B-E969-4608-AF1A-09FAAFEC8B7A}"/>
            </c:ext>
          </c:extLst>
        </c:ser>
        <c:ser>
          <c:idx val="17"/>
          <c:order val="17"/>
          <c:tx>
            <c:strRef>
              <c:f>'Capacity Graph'!$B$19:$G$19</c:f>
              <c:strCache>
                <c:ptCount val="6"/>
                <c:pt idx="0">
                  <c:v>Mayo Clinic Proton Beam Therapy Center, Rochester</c:v>
                </c:pt>
                <c:pt idx="1">
                  <c:v>p</c:v>
                </c:pt>
                <c:pt idx="2">
                  <c:v>S 220</c:v>
                </c:pt>
                <c:pt idx="3">
                  <c:v>4 gantries**</c:v>
                </c:pt>
                <c:pt idx="4">
                  <c:v>2015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Graph'!$H$19:$Q$19</c:f>
            </c:numRef>
          </c:val>
          <c:extLst>
            <c:ext xmlns:c16="http://schemas.microsoft.com/office/drawing/2014/chart" uri="{C3380CC4-5D6E-409C-BE32-E72D297353CC}">
              <c16:uniqueId val="{0000000C-E969-4608-AF1A-09FAAFEC8B7A}"/>
            </c:ext>
          </c:extLst>
        </c:ser>
        <c:ser>
          <c:idx val="18"/>
          <c:order val="18"/>
          <c:tx>
            <c:strRef>
              <c:f>'Capacity Graph'!$B$20:$G$20</c:f>
              <c:strCache>
                <c:ptCount val="6"/>
                <c:pt idx="0">
                  <c:v>Laurie Proton Center of Robert Wood Johnson Univ. Hospital, New Brunswick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Graph'!$H$20:$Q$20</c:f>
            </c:numRef>
          </c:val>
          <c:extLst>
            <c:ext xmlns:c16="http://schemas.microsoft.com/office/drawing/2014/chart" uri="{C3380CC4-5D6E-409C-BE32-E72D297353CC}">
              <c16:uniqueId val="{0000000D-E969-4608-AF1A-09FAAFEC8B7A}"/>
            </c:ext>
          </c:extLst>
        </c:ser>
        <c:ser>
          <c:idx val="19"/>
          <c:order val="19"/>
          <c:tx>
            <c:strRef>
              <c:f>'Capacity Graph'!$B$21:$G$21</c:f>
              <c:strCache>
                <c:ptCount val="6"/>
                <c:pt idx="0">
                  <c:v>Texas Center for Proton Therapy, Irving</c:v>
                </c:pt>
                <c:pt idx="1">
                  <c:v>p</c:v>
                </c:pt>
                <c:pt idx="2">
                  <c:v>C 230</c:v>
                </c:pt>
                <c:pt idx="3">
                  <c:v>2 gantries**, 1 horiz. fixed beam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Graph'!$H$21:$Q$21</c:f>
            </c:numRef>
          </c:val>
          <c:extLst>
            <c:ext xmlns:c16="http://schemas.microsoft.com/office/drawing/2014/chart" uri="{C3380CC4-5D6E-409C-BE32-E72D297353CC}">
              <c16:uniqueId val="{0000000E-E969-4608-AF1A-09FAAFEC8B7A}"/>
            </c:ext>
          </c:extLst>
        </c:ser>
        <c:ser>
          <c:idx val="20"/>
          <c:order val="20"/>
          <c:tx>
            <c:strRef>
              <c:f>'Capacity Graph'!$B$22:$G$22</c:f>
              <c:strCache>
                <c:ptCount val="6"/>
                <c:pt idx="0">
                  <c:v>St. Jude Red Frog Events Proton Therapy Center, Memphis</c:v>
                </c:pt>
                <c:pt idx="1">
                  <c:v>p</c:v>
                </c:pt>
                <c:pt idx="2">
                  <c:v>S 220</c:v>
                </c:pt>
                <c:pt idx="3">
                  <c:v>2 gantries**, 1 horiz. fixed beam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Graph'!$H$22:$Q$22</c:f>
            </c:numRef>
          </c:val>
          <c:extLst>
            <c:ext xmlns:c16="http://schemas.microsoft.com/office/drawing/2014/chart" uri="{C3380CC4-5D6E-409C-BE32-E72D297353CC}">
              <c16:uniqueId val="{0000000F-E969-4608-AF1A-09FAAFEC8B7A}"/>
            </c:ext>
          </c:extLst>
        </c:ser>
        <c:ser>
          <c:idx val="21"/>
          <c:order val="21"/>
          <c:tx>
            <c:strRef>
              <c:f>'Capacity Graph'!$B$23:$G$23</c:f>
              <c:strCache>
                <c:ptCount val="6"/>
                <c:pt idx="0">
                  <c:v>Mayo Clinic Proton Therapy Center, Phoenix</c:v>
                </c:pt>
                <c:pt idx="1">
                  <c:v>p</c:v>
                </c:pt>
                <c:pt idx="2">
                  <c:v>S 220</c:v>
                </c:pt>
                <c:pt idx="3">
                  <c:v>4 gantries**</c:v>
                </c:pt>
                <c:pt idx="4">
                  <c:v>2016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Graph'!$H$23:$Q$23</c:f>
            </c:numRef>
          </c:val>
          <c:extLst>
            <c:ext xmlns:c16="http://schemas.microsoft.com/office/drawing/2014/chart" uri="{C3380CC4-5D6E-409C-BE32-E72D297353CC}">
              <c16:uniqueId val="{00000010-E969-4608-AF1A-09FAAFEC8B7A}"/>
            </c:ext>
          </c:extLst>
        </c:ser>
        <c:ser>
          <c:idx val="22"/>
          <c:order val="22"/>
          <c:tx>
            <c:strRef>
              <c:f>'Capacity Graph'!$B$24:$G$24</c:f>
              <c:strCache>
                <c:ptCount val="6"/>
                <c:pt idx="0">
                  <c:v>Maryland Proton Treatment Center, Baltimore</c:v>
                </c:pt>
                <c:pt idx="1">
                  <c:v>p</c:v>
                </c:pt>
                <c:pt idx="2">
                  <c:v>C 250</c:v>
                </c:pt>
                <c:pt idx="3">
                  <c:v>4 gantries**, 1 horiz. fixed beam**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Graph'!$H$24:$Q$24</c:f>
            </c:numRef>
          </c:val>
          <c:extLst>
            <c:ext xmlns:c16="http://schemas.microsoft.com/office/drawing/2014/chart" uri="{C3380CC4-5D6E-409C-BE32-E72D297353CC}">
              <c16:uniqueId val="{00000011-E969-4608-AF1A-09FAAFEC8B7A}"/>
            </c:ext>
          </c:extLst>
        </c:ser>
        <c:ser>
          <c:idx val="23"/>
          <c:order val="23"/>
          <c:tx>
            <c:strRef>
              <c:f>'Capacity Graph'!$B$25:$G$25</c:f>
              <c:strCache>
                <c:ptCount val="6"/>
                <c:pt idx="0">
                  <c:v>Orlando Health PTC, Orlando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Graph'!$H$25:$Q$25</c:f>
            </c:numRef>
          </c:val>
          <c:extLst>
            <c:ext xmlns:c16="http://schemas.microsoft.com/office/drawing/2014/chart" uri="{C3380CC4-5D6E-409C-BE32-E72D297353CC}">
              <c16:uniqueId val="{00000012-E969-4608-AF1A-09FAAFEC8B7A}"/>
            </c:ext>
          </c:extLst>
        </c:ser>
        <c:ser>
          <c:idx val="24"/>
          <c:order val="24"/>
          <c:tx>
            <c:strRef>
              <c:f>'Capacity Graph'!$B$26:$G$26</c:f>
              <c:strCache>
                <c:ptCount val="6"/>
                <c:pt idx="0">
                  <c:v>UH Sideman CC, Cleveland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Graph'!$H$26:$Q$26</c:f>
            </c:numRef>
          </c:val>
          <c:extLst>
            <c:ext xmlns:c16="http://schemas.microsoft.com/office/drawing/2014/chart" uri="{C3380CC4-5D6E-409C-BE32-E72D297353CC}">
              <c16:uniqueId val="{00000013-E969-4608-AF1A-09FAAFEC8B7A}"/>
            </c:ext>
          </c:extLst>
        </c:ser>
        <c:ser>
          <c:idx val="25"/>
          <c:order val="25"/>
          <c:tx>
            <c:strRef>
              <c:f>'Capacity Graph'!$B$27:$G$27</c:f>
              <c:strCache>
                <c:ptCount val="6"/>
                <c:pt idx="0">
                  <c:v>Cincinnati Children's Proton Therapy Center, Cincinnati</c:v>
                </c:pt>
                <c:pt idx="1">
                  <c:v>p</c:v>
                </c:pt>
                <c:pt idx="2">
                  <c:v>C 250</c:v>
                </c:pt>
                <c:pt idx="3">
                  <c:v>3 gantries**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Graph'!$H$27:$Q$27</c:f>
            </c:numRef>
          </c:val>
          <c:extLst>
            <c:ext xmlns:c16="http://schemas.microsoft.com/office/drawing/2014/chart" uri="{C3380CC4-5D6E-409C-BE32-E72D297353CC}">
              <c16:uniqueId val="{00000014-E969-4608-AF1A-09FAAFEC8B7A}"/>
            </c:ext>
          </c:extLst>
        </c:ser>
        <c:ser>
          <c:idx val="26"/>
          <c:order val="26"/>
          <c:tx>
            <c:strRef>
              <c:f>'Capacity Graph'!$B$28:$G$28</c:f>
              <c:strCache>
                <c:ptCount val="6"/>
                <c:pt idx="0">
                  <c:v>Beaumont Health Proton Therapy Center, Detroit</c:v>
                </c:pt>
                <c:pt idx="1">
                  <c:v>p</c:v>
                </c:pt>
                <c:pt idx="2">
                  <c:v>C 230</c:v>
                </c:pt>
                <c:pt idx="3">
                  <c:v>1 gantry**</c:v>
                </c:pt>
                <c:pt idx="4">
                  <c:v>2017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Graph'!$H$28:$Q$28</c:f>
            </c:numRef>
          </c:val>
          <c:extLst>
            <c:ext xmlns:c16="http://schemas.microsoft.com/office/drawing/2014/chart" uri="{C3380CC4-5D6E-409C-BE32-E72D297353CC}">
              <c16:uniqueId val="{00000015-E969-4608-AF1A-09FAAFEC8B7A}"/>
            </c:ext>
          </c:extLst>
        </c:ser>
        <c:ser>
          <c:idx val="27"/>
          <c:order val="27"/>
          <c:tx>
            <c:strRef>
              <c:f>'Capacity Graph'!$B$29:$G$29</c:f>
              <c:strCache>
                <c:ptCount val="6"/>
                <c:pt idx="0">
                  <c:v>Baptist Hospital's Cancer Institute PTC, Miami</c:v>
                </c:pt>
                <c:pt idx="1">
                  <c:v>p</c:v>
                </c:pt>
                <c:pt idx="2">
                  <c:v>C 230</c:v>
                </c:pt>
                <c:pt idx="3">
                  <c:v>3 gantries**</c:v>
                </c:pt>
                <c:pt idx="4">
                  <c:v>2017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Graph'!$H$29:$Q$29</c:f>
            </c:numRef>
          </c:val>
          <c:extLst>
            <c:ext xmlns:c16="http://schemas.microsoft.com/office/drawing/2014/chart" uri="{C3380CC4-5D6E-409C-BE32-E72D297353CC}">
              <c16:uniqueId val="{00000016-E969-4608-AF1A-09FAAFEC8B7A}"/>
            </c:ext>
          </c:extLst>
        </c:ser>
        <c:ser>
          <c:idx val="28"/>
          <c:order val="28"/>
          <c:tx>
            <c:strRef>
              <c:f>'Capacity Graph'!$B$30:$G$30</c:f>
              <c:strCache>
                <c:ptCount val="6"/>
                <c:pt idx="0">
                  <c:v>MedStar Georgetown University Hospital PTC, Washington DC</c:v>
                </c:pt>
                <c:pt idx="1">
                  <c:v>p</c:v>
                </c:pt>
                <c:pt idx="2">
                  <c:v>SC 250</c:v>
                </c:pt>
                <c:pt idx="3">
                  <c:v>1 gantry**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Graph'!$H$30:$Q$30</c:f>
            </c:numRef>
          </c:val>
          <c:extLst>
            <c:ext xmlns:c16="http://schemas.microsoft.com/office/drawing/2014/chart" uri="{C3380CC4-5D6E-409C-BE32-E72D297353CC}">
              <c16:uniqueId val="{00000017-E969-4608-AF1A-09FAAFEC8B7A}"/>
            </c:ext>
          </c:extLst>
        </c:ser>
        <c:ser>
          <c:idx val="29"/>
          <c:order val="29"/>
          <c:tx>
            <c:strRef>
              <c:f>'Capacity Graph'!$B$31:$G$31</c:f>
              <c:strCache>
                <c:ptCount val="6"/>
                <c:pt idx="0">
                  <c:v>Provision CARES Proton Therrapy Center, Nashville</c:v>
                </c:pt>
                <c:pt idx="1">
                  <c:v>p</c:v>
                </c:pt>
                <c:pt idx="2">
                  <c:v>C 230</c:v>
                </c:pt>
                <c:pt idx="3">
                  <c:v>2 gantries**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Graph'!$H$31:$Q$31</c:f>
            </c:numRef>
          </c:val>
          <c:extLst>
            <c:ext xmlns:c16="http://schemas.microsoft.com/office/drawing/2014/chart" uri="{C3380CC4-5D6E-409C-BE32-E72D297353CC}">
              <c16:uniqueId val="{00000018-E969-4608-AF1A-09FAAFEC8B7A}"/>
            </c:ext>
          </c:extLst>
        </c:ser>
        <c:ser>
          <c:idx val="30"/>
          <c:order val="30"/>
          <c:tx>
            <c:strRef>
              <c:f>'Capacity Graph'!$B$32:$G$32</c:f>
              <c:strCache>
                <c:ptCount val="6"/>
                <c:pt idx="0">
                  <c:v>Emory Proton Therapy Center, Atlanta</c:v>
                </c:pt>
                <c:pt idx="1">
                  <c:v>p</c:v>
                </c:pt>
                <c:pt idx="2">
                  <c:v>C 250</c:v>
                </c:pt>
                <c:pt idx="3">
                  <c:v>3 gantries**, 2 horiz. fixed beams**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Graph'!$H$32:$Q$32</c:f>
            </c:numRef>
          </c:val>
          <c:extLst>
            <c:ext xmlns:c16="http://schemas.microsoft.com/office/drawing/2014/chart" uri="{C3380CC4-5D6E-409C-BE32-E72D297353CC}">
              <c16:uniqueId val="{00000019-E969-4608-AF1A-09FAAFEC8B7A}"/>
            </c:ext>
          </c:extLst>
        </c:ser>
        <c:ser>
          <c:idx val="31"/>
          <c:order val="31"/>
          <c:tx>
            <c:strRef>
              <c:f>'Capacity Graph'!$B$33:$G$33</c:f>
              <c:strCache>
                <c:ptCount val="6"/>
                <c:pt idx="0">
                  <c:v>Stephensen Cancer Center, Oklahoma</c:v>
                </c:pt>
                <c:pt idx="1">
                  <c:v>p</c:v>
                </c:pt>
                <c:pt idx="2">
                  <c:v>SC 250</c:v>
                </c:pt>
                <c:pt idx="3">
                  <c:v>1 gantry**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Graph'!$H$33:$Q$33</c:f>
            </c:numRef>
          </c:val>
          <c:extLst>
            <c:ext xmlns:c16="http://schemas.microsoft.com/office/drawing/2014/chart" uri="{C3380CC4-5D6E-409C-BE32-E72D297353CC}">
              <c16:uniqueId val="{0000001A-E969-4608-AF1A-09FAAFEC8B7A}"/>
            </c:ext>
          </c:extLst>
        </c:ser>
        <c:ser>
          <c:idx val="32"/>
          <c:order val="32"/>
          <c:tx>
            <c:strRef>
              <c:f>'Capacity Graph'!$B$34:$G$34</c:f>
              <c:strCache>
                <c:ptCount val="6"/>
                <c:pt idx="0">
                  <c:v>McLaren PTC, Flint</c:v>
                </c:pt>
                <c:pt idx="1">
                  <c:v>p</c:v>
                </c:pt>
                <c:pt idx="2">
                  <c:v>S 250/330</c:v>
                </c:pt>
                <c:pt idx="3">
                  <c:v>3 gantries**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Graph'!$H$34:$Q$34</c:f>
            </c:numRef>
          </c:val>
          <c:extLst>
            <c:ext xmlns:c16="http://schemas.microsoft.com/office/drawing/2014/chart" uri="{C3380CC4-5D6E-409C-BE32-E72D297353CC}">
              <c16:uniqueId val="{0000001B-E969-4608-AF1A-09FAAFEC8B7A}"/>
            </c:ext>
          </c:extLst>
        </c:ser>
        <c:ser>
          <c:idx val="33"/>
          <c:order val="33"/>
          <c:tx>
            <c:strRef>
              <c:f>'Capacity Graph'!$B$35:$G$35</c:f>
              <c:strCache>
                <c:ptCount val="6"/>
                <c:pt idx="0">
                  <c:v>The New York Proton Center, East Harlem, New York</c:v>
                </c:pt>
                <c:pt idx="1">
                  <c:v>p</c:v>
                </c:pt>
                <c:pt idx="2">
                  <c:v>C 250</c:v>
                </c:pt>
                <c:pt idx="3">
                  <c:v>3 gantries**, 1 horiz. fixed beam**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Graph'!$H$35:$Q$35</c:f>
            </c:numRef>
          </c:val>
          <c:extLst>
            <c:ext xmlns:c16="http://schemas.microsoft.com/office/drawing/2014/chart" uri="{C3380CC4-5D6E-409C-BE32-E72D297353CC}">
              <c16:uniqueId val="{0000001C-E969-4608-AF1A-09FAAFEC8B7A}"/>
            </c:ext>
          </c:extLst>
        </c:ser>
        <c:ser>
          <c:idx val="34"/>
          <c:order val="34"/>
          <c:tx>
            <c:strRef>
              <c:f>'Capacity Graph'!$B$36:$G$36</c:f>
              <c:strCache>
                <c:ptCount val="6"/>
                <c:pt idx="0">
                  <c:v>Johns Hopkins National Proton Center, Washington</c:v>
                </c:pt>
                <c:pt idx="1">
                  <c:v>p</c:v>
                </c:pt>
                <c:pt idx="2">
                  <c:v>S 250</c:v>
                </c:pt>
                <c:pt idx="3">
                  <c:v>3 gantries**,1 horiz. fixed beam*</c:v>
                </c:pt>
                <c:pt idx="4">
                  <c:v>2019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Graph'!$H$36:$Q$36</c:f>
            </c:numRef>
          </c:val>
          <c:extLst>
            <c:ext xmlns:c16="http://schemas.microsoft.com/office/drawing/2014/chart" uri="{C3380CC4-5D6E-409C-BE32-E72D297353CC}">
              <c16:uniqueId val="{0000001D-E969-4608-AF1A-09FAAFEC8B7A}"/>
            </c:ext>
          </c:extLst>
        </c:ser>
        <c:ser>
          <c:idx val="35"/>
          <c:order val="35"/>
          <c:tx>
            <c:strRef>
              <c:f>'Capacity Graph'!$B$37:$G$37</c:f>
              <c:strCache>
                <c:ptCount val="6"/>
                <c:pt idx="0">
                  <c:v>South Florida Proton Institute, SFPTI, Delray Beach</c:v>
                </c:pt>
                <c:pt idx="1">
                  <c:v>p</c:v>
                </c:pt>
                <c:pt idx="2">
                  <c:v>C 250</c:v>
                </c:pt>
                <c:pt idx="3">
                  <c:v>1 gantry**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Graph'!$H$37:$Q$37</c:f>
            </c:numRef>
          </c:val>
          <c:extLst>
            <c:ext xmlns:c16="http://schemas.microsoft.com/office/drawing/2014/chart" uri="{C3380CC4-5D6E-409C-BE32-E72D297353CC}">
              <c16:uniqueId val="{0000001E-E969-4608-AF1A-09FAAFEC8B7A}"/>
            </c:ext>
          </c:extLst>
        </c:ser>
        <c:ser>
          <c:idx val="36"/>
          <c:order val="36"/>
          <c:tx>
            <c:strRef>
              <c:f>'Capacity Graph'!$B$38:$G$38</c:f>
              <c:strCache>
                <c:ptCount val="6"/>
                <c:pt idx="0">
                  <c:v>UFHPTI, Jacksonville</c:v>
                </c:pt>
                <c:pt idx="1">
                  <c:v>p</c:v>
                </c:pt>
                <c:pt idx="2">
                  <c:v>C 230</c:v>
                </c:pt>
                <c:pt idx="3">
                  <c:v>1 gantry**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Graph'!$H$38:$Q$38</c:f>
            </c:numRef>
          </c:val>
          <c:extLst>
            <c:ext xmlns:c16="http://schemas.microsoft.com/office/drawing/2014/chart" uri="{C3380CC4-5D6E-409C-BE32-E72D297353CC}">
              <c16:uniqueId val="{0000001F-E969-4608-AF1A-09FAAFEC8B7A}"/>
            </c:ext>
          </c:extLst>
        </c:ser>
        <c:ser>
          <c:idx val="37"/>
          <c:order val="37"/>
          <c:tx>
            <c:strRef>
              <c:f>'Capacity Graph'!$B$39:$G$39</c:f>
              <c:strCache>
                <c:ptCount val="6"/>
                <c:pt idx="0">
                  <c:v>Inova Schar Cancer Institute PTC, Fairfax</c:v>
                </c:pt>
                <c:pt idx="1">
                  <c:v>p</c:v>
                </c:pt>
                <c:pt idx="2">
                  <c:v>C 230</c:v>
                </c:pt>
                <c:pt idx="3">
                  <c:v>2 gantries**</c:v>
                </c:pt>
                <c:pt idx="4">
                  <c:v>2020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Graph'!$H$39:$Q$39</c:f>
            </c:numRef>
          </c:val>
          <c:extLst>
            <c:ext xmlns:c16="http://schemas.microsoft.com/office/drawing/2014/chart" uri="{C3380CC4-5D6E-409C-BE32-E72D297353CC}">
              <c16:uniqueId val="{00000020-E969-4608-AF1A-09FAAFEC8B7A}"/>
            </c:ext>
          </c:extLst>
        </c:ser>
        <c:ser>
          <c:idx val="38"/>
          <c:order val="38"/>
          <c:tx>
            <c:strRef>
              <c:f>'Capacity Graph'!$B$40:$G$40</c:f>
              <c:strCache>
                <c:ptCount val="6"/>
                <c:pt idx="0">
                  <c:v>UM Sylvester Dwoskin Proton Therapy Center, Miami</c:v>
                </c:pt>
                <c:pt idx="1">
                  <c:v>p</c:v>
                </c:pt>
                <c:pt idx="2">
                  <c:v>C 250</c:v>
                </c:pt>
                <c:pt idx="3">
                  <c:v>1 gantry**</c:v>
                </c:pt>
                <c:pt idx="4">
                  <c:v>2020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Graph'!$H$40:$Q$40</c:f>
            </c:numRef>
          </c:val>
          <c:extLst>
            <c:ext xmlns:c16="http://schemas.microsoft.com/office/drawing/2014/chart" uri="{C3380CC4-5D6E-409C-BE32-E72D297353CC}">
              <c16:uniqueId val="{00000021-E969-4608-AF1A-09FAAFEC8B7A}"/>
            </c:ext>
          </c:extLst>
        </c:ser>
        <c:ser>
          <c:idx val="39"/>
          <c:order val="39"/>
          <c:tx>
            <c:strRef>
              <c:f>'Capacity Graph'!$B$41:$G$41</c:f>
              <c:strCache>
                <c:ptCount val="6"/>
                <c:pt idx="0">
                  <c:v>University of Alabama PTC, Birmingham</c:v>
                </c:pt>
                <c:pt idx="1">
                  <c:v>p</c:v>
                </c:pt>
                <c:pt idx="2">
                  <c:v>C 250</c:v>
                </c:pt>
                <c:pt idx="3">
                  <c:v>1 gantry**</c:v>
                </c:pt>
                <c:pt idx="4">
                  <c:v>2020</c:v>
                </c:pt>
                <c:pt idx="5">
                  <c:v>Future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Graph'!$H$41:$Q$41</c:f>
            </c:numRef>
          </c:val>
          <c:extLst>
            <c:ext xmlns:c16="http://schemas.microsoft.com/office/drawing/2014/chart" uri="{C3380CC4-5D6E-409C-BE32-E72D297353CC}">
              <c16:uniqueId val="{00000022-E969-4608-AF1A-09FAAFEC8B7A}"/>
            </c:ext>
          </c:extLst>
        </c:ser>
        <c:ser>
          <c:idx val="40"/>
          <c:order val="40"/>
          <c:tx>
            <c:strRef>
              <c:f>'Capacity Graph'!$B$42:$G$42</c:f>
              <c:strCache>
                <c:ptCount val="6"/>
                <c:pt idx="0">
                  <c:v>Gordon Browne Proton Center, MGH, Boston</c:v>
                </c:pt>
                <c:pt idx="1">
                  <c:v>p</c:v>
                </c:pt>
                <c:pt idx="2">
                  <c:v>S 250</c:v>
                </c:pt>
                <c:pt idx="3">
                  <c:v>1 gantry**</c:v>
                </c:pt>
                <c:pt idx="4">
                  <c:v>2020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Graph'!$H$42:$Q$42</c:f>
            </c:numRef>
          </c:val>
          <c:extLst>
            <c:ext xmlns:c16="http://schemas.microsoft.com/office/drawing/2014/chart" uri="{C3380CC4-5D6E-409C-BE32-E72D297353CC}">
              <c16:uniqueId val="{00000023-E969-4608-AF1A-09FAAFEC8B7A}"/>
            </c:ext>
          </c:extLst>
        </c:ser>
        <c:ser>
          <c:idx val="41"/>
          <c:order val="41"/>
          <c:tx>
            <c:strRef>
              <c:f>'Capacity Graph'!$B$43:$G$43</c:f>
              <c:strCache>
                <c:ptCount val="6"/>
                <c:pt idx="0">
                  <c:v>	Huntsman Cancer Institute, Salt Lake City</c:v>
                </c:pt>
                <c:pt idx="1">
                  <c:v>p</c:v>
                </c:pt>
                <c:pt idx="2">
                  <c:v>S 250</c:v>
                </c:pt>
                <c:pt idx="3">
                  <c:v>1 gantry**</c:v>
                </c:pt>
                <c:pt idx="4">
                  <c:v>2021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Graph'!$H$43:$Q$43</c:f>
            </c:numRef>
          </c:val>
          <c:extLst>
            <c:ext xmlns:c16="http://schemas.microsoft.com/office/drawing/2014/chart" uri="{C3380CC4-5D6E-409C-BE32-E72D297353CC}">
              <c16:uniqueId val="{00000024-E969-4608-AF1A-09FAAFEC8B7A}"/>
            </c:ext>
          </c:extLst>
        </c:ser>
        <c:ser>
          <c:idx val="42"/>
          <c:order val="42"/>
          <c:tx>
            <c:strRef>
              <c:f>'Capacity Graph'!$B$44:$G$44</c:f>
              <c:strCache>
                <c:ptCount val="6"/>
                <c:pt idx="0">
                  <c:v>Capacity (actual hours through 2021 used, estimate available 2022)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7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7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7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Graph'!$H$44:$Q$44</c:f>
              <c:numCache>
                <c:formatCode>General</c:formatCode>
                <c:ptCount val="10"/>
                <c:pt idx="0">
                  <c:v>3000</c:v>
                </c:pt>
                <c:pt idx="1">
                  <c:v>2600</c:v>
                </c:pt>
                <c:pt idx="2">
                  <c:v>1900</c:v>
                </c:pt>
                <c:pt idx="3">
                  <c:v>2050</c:v>
                </c:pt>
                <c:pt idx="4">
                  <c:v>2050</c:v>
                </c:pt>
                <c:pt idx="5">
                  <c:v>2350</c:v>
                </c:pt>
                <c:pt idx="6">
                  <c:v>2500</c:v>
                </c:pt>
                <c:pt idx="7">
                  <c:v>2300</c:v>
                </c:pt>
                <c:pt idx="8">
                  <c:v>3300</c:v>
                </c:pt>
                <c:pt idx="9">
                  <c:v>2944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E969-4608-AF1A-09FAAFEC8B7A}"/>
            </c:ext>
          </c:extLst>
        </c:ser>
        <c:ser>
          <c:idx val="43"/>
          <c:order val="43"/>
          <c:tx>
            <c:strRef>
              <c:f>'Capacity Graph'!$B$45:$G$45</c:f>
              <c:strCache>
                <c:ptCount val="6"/>
                <c:pt idx="0">
                  <c:v>Estimated hours lost due to COVID closures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7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7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7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Graph'!$H$45:$Q$45</c:f>
              <c:numCache>
                <c:formatCode>General</c:formatCode>
                <c:ptCount val="10"/>
                <c:pt idx="7">
                  <c:v>1200</c:v>
                </c:pt>
                <c:pt idx="8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E969-4608-AF1A-09FAAFEC8B7A}"/>
            </c:ext>
          </c:extLst>
        </c:ser>
        <c:ser>
          <c:idx val="10"/>
          <c:order val="10"/>
          <c:tx>
            <c:strRef>
              <c:f>'Capacity Graph'!$B$12:$G$12</c:f>
              <c:strCache>
                <c:ptCount val="6"/>
                <c:pt idx="0">
                  <c:v>ProCure Proton Therapy Center, Somerset</c:v>
                </c:pt>
                <c:pt idx="1">
                  <c:v>p</c:v>
                </c:pt>
                <c:pt idx="2">
                  <c:v>C 230</c:v>
                </c:pt>
                <c:pt idx="3">
                  <c:v>4 gantries***</c:v>
                </c:pt>
                <c:pt idx="4">
                  <c:v>2012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Graph'!$H$12:$Q$12</c:f>
            </c:numRef>
          </c:val>
          <c:extLst>
            <c:ext xmlns:c16="http://schemas.microsoft.com/office/drawing/2014/chart" uri="{C3380CC4-5D6E-409C-BE32-E72D297353CC}">
              <c16:uniqueId val="{00000027-E969-4608-AF1A-09FAAFEC8B7A}"/>
            </c:ext>
          </c:extLst>
        </c:ser>
        <c:ser>
          <c:idx val="11"/>
          <c:order val="11"/>
          <c:tx>
            <c:strRef>
              <c:f>'Capacity Graph'!$B$13:$G$13</c:f>
              <c:strCache>
                <c:ptCount val="6"/>
                <c:pt idx="0">
                  <c:v>SCCA ProCure Proton Therapy Center, Seattle</c:v>
                </c:pt>
                <c:pt idx="1">
                  <c:v>p</c:v>
                </c:pt>
                <c:pt idx="2">
                  <c:v>C 230</c:v>
                </c:pt>
                <c:pt idx="3">
                  <c:v>4 gantries***</c:v>
                </c:pt>
                <c:pt idx="4">
                  <c:v>2013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Graph'!$H$13:$Q$13</c:f>
            </c:numRef>
          </c:val>
          <c:extLst>
            <c:ext xmlns:c16="http://schemas.microsoft.com/office/drawing/2014/chart" uri="{C3380CC4-5D6E-409C-BE32-E72D297353CC}">
              <c16:uniqueId val="{00000028-E969-4608-AF1A-09FAAFEC8B7A}"/>
            </c:ext>
          </c:extLst>
        </c:ser>
        <c:ser>
          <c:idx val="12"/>
          <c:order val="12"/>
          <c:tx>
            <c:strRef>
              <c:f>'Capacity Graph'!$B$14:$G$14</c:f>
              <c:strCache>
                <c:ptCount val="6"/>
                <c:pt idx="0">
                  <c:v>S. Lee Kling PTC, Barnes Jewish Hospital, St. Louis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2013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Graph'!$H$14:$Q$14</c:f>
            </c:numRef>
          </c:val>
          <c:extLst>
            <c:ext xmlns:c16="http://schemas.microsoft.com/office/drawing/2014/chart" uri="{C3380CC4-5D6E-409C-BE32-E72D297353CC}">
              <c16:uniqueId val="{00000029-E969-4608-AF1A-09FAAFEC8B7A}"/>
            </c:ext>
          </c:extLst>
        </c:ser>
        <c:ser>
          <c:idx val="13"/>
          <c:order val="13"/>
          <c:tx>
            <c:strRef>
              <c:f>'Capacity Graph'!$B$15:$G$15</c:f>
              <c:strCache>
                <c:ptCount val="6"/>
                <c:pt idx="0">
                  <c:v>ProVision Cancer Cares Proton Therapy Center, Knoxville</c:v>
                </c:pt>
                <c:pt idx="1">
                  <c:v>p</c:v>
                </c:pt>
                <c:pt idx="2">
                  <c:v>C 230</c:v>
                </c:pt>
                <c:pt idx="3">
                  <c:v>3 gantries**</c:v>
                </c:pt>
                <c:pt idx="4">
                  <c:v>2014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Graph'!$H$15:$Q$15</c:f>
            </c:numRef>
          </c:val>
          <c:extLst>
            <c:ext xmlns:c16="http://schemas.microsoft.com/office/drawing/2014/chart" uri="{C3380CC4-5D6E-409C-BE32-E72D297353CC}">
              <c16:uniqueId val="{0000002A-E969-4608-AF1A-09FAAFEC8B7A}"/>
            </c:ext>
          </c:extLst>
        </c:ser>
        <c:ser>
          <c:idx val="14"/>
          <c:order val="14"/>
          <c:tx>
            <c:strRef>
              <c:f>'Capacity Graph'!$B$16:$G$16</c:f>
              <c:strCache>
                <c:ptCount val="6"/>
                <c:pt idx="0">
                  <c:v>California Protons Cancer Therapy Center, San Diego</c:v>
                </c:pt>
                <c:pt idx="1">
                  <c:v>p</c:v>
                </c:pt>
                <c:pt idx="2">
                  <c:v>C 250</c:v>
                </c:pt>
                <c:pt idx="3">
                  <c:v>3 gantries**, 2 horiz. fixed beams**</c:v>
                </c:pt>
                <c:pt idx="4">
                  <c:v>2014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'Capacity Graph'!$H$1:$Q$1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'Capacity Graph'!$H$16:$Q$16</c:f>
            </c:numRef>
          </c:val>
          <c:extLst>
            <c:ext xmlns:c16="http://schemas.microsoft.com/office/drawing/2014/chart" uri="{C3380CC4-5D6E-409C-BE32-E72D297353CC}">
              <c16:uniqueId val="{0000002B-E969-4608-AF1A-09FAAFEC8B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104240"/>
        <c:axId val="595095504"/>
      </c:barChart>
      <c:catAx>
        <c:axId val="595104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095504"/>
        <c:crosses val="autoZero"/>
        <c:auto val="1"/>
        <c:lblAlgn val="ctr"/>
        <c:lblOffset val="100"/>
        <c:noMultiLvlLbl val="0"/>
      </c:catAx>
      <c:valAx>
        <c:axId val="59509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104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Proton &gt;200 MeV</a:t>
            </a:r>
          </a:p>
          <a:p>
            <a:pPr>
              <a:defRPr/>
            </a:pPr>
            <a:r>
              <a:rPr lang="en-US"/>
              <a:t>U.S. Capacity</a:t>
            </a:r>
            <a:r>
              <a:rPr lang="en-US" baseline="0"/>
              <a:t> vs. Demand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'Cap vs demand playsheet'!$A$2:$F$2</c:f>
              <c:strCache>
                <c:ptCount val="6"/>
                <c:pt idx="0">
                  <c:v>Indian University Cyclotron Facility - IUCF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playsheet'!$G$2:$P$2</c:f>
            </c:numRef>
          </c:val>
          <c:extLst>
            <c:ext xmlns:c16="http://schemas.microsoft.com/office/drawing/2014/chart" uri="{C3380CC4-5D6E-409C-BE32-E72D297353CC}">
              <c16:uniqueId val="{00000000-98B9-4EED-8A86-63362FE41C8B}"/>
            </c:ext>
          </c:extLst>
        </c:ser>
        <c:ser>
          <c:idx val="1"/>
          <c:order val="1"/>
          <c:tx>
            <c:strRef>
              <c:f>'Cap vs demand playsheet'!$A$3:$F$3</c:f>
              <c:strCache>
                <c:ptCount val="6"/>
                <c:pt idx="0">
                  <c:v>J. Slater PTC, Loma Linda</c:v>
                </c:pt>
                <c:pt idx="1">
                  <c:v>p</c:v>
                </c:pt>
                <c:pt idx="2">
                  <c:v>S 250</c:v>
                </c:pt>
                <c:pt idx="3">
                  <c:v>3 gantries, 1 horiz. fixed beam</c:v>
                </c:pt>
                <c:pt idx="4">
                  <c:v>1990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playsheet'!$G$3:$P$3</c:f>
            </c:numRef>
          </c:val>
          <c:extLst>
            <c:ext xmlns:c16="http://schemas.microsoft.com/office/drawing/2014/chart" uri="{C3380CC4-5D6E-409C-BE32-E72D297353CC}">
              <c16:uniqueId val="{00000001-98B9-4EED-8A86-63362FE41C8B}"/>
            </c:ext>
          </c:extLst>
        </c:ser>
        <c:ser>
          <c:idx val="2"/>
          <c:order val="2"/>
          <c:tx>
            <c:strRef>
              <c:f>'Cap vs demand playsheet'!$A$4:$F$4</c:f>
              <c:strCache>
                <c:ptCount val="6"/>
                <c:pt idx="0">
                  <c:v>UCSF-CNL, San Francisco</c:v>
                </c:pt>
                <c:pt idx="1">
                  <c:v>p</c:v>
                </c:pt>
                <c:pt idx="2">
                  <c:v>C 60</c:v>
                </c:pt>
                <c:pt idx="3">
                  <c:v>1 horiz. fixed beam</c:v>
                </c:pt>
                <c:pt idx="4">
                  <c:v>1994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playsheet'!$G$4:$P$4</c:f>
            </c:numRef>
          </c:val>
          <c:extLst>
            <c:ext xmlns:c16="http://schemas.microsoft.com/office/drawing/2014/chart" uri="{C3380CC4-5D6E-409C-BE32-E72D297353CC}">
              <c16:uniqueId val="{00000002-98B9-4EED-8A86-63362FE41C8B}"/>
            </c:ext>
          </c:extLst>
        </c:ser>
        <c:ser>
          <c:idx val="3"/>
          <c:order val="3"/>
          <c:tx>
            <c:strRef>
              <c:f>'Cap vs demand playsheet'!$A$5:$F$5</c:f>
              <c:strCache>
                <c:ptCount val="6"/>
                <c:pt idx="0">
                  <c:v>MGH Francis H. Burr PTC, Boston</c:v>
                </c:pt>
                <c:pt idx="1">
                  <c:v>p</c:v>
                </c:pt>
                <c:pt idx="2">
                  <c:v>C 235</c:v>
                </c:pt>
                <c:pt idx="3">
                  <c:v>2 gantries***, 1 horiz. fixed beam</c:v>
                </c:pt>
                <c:pt idx="4">
                  <c:v>2001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playsheet'!$G$5:$P$5</c:f>
            </c:numRef>
          </c:val>
          <c:extLst>
            <c:ext xmlns:c16="http://schemas.microsoft.com/office/drawing/2014/chart" uri="{C3380CC4-5D6E-409C-BE32-E72D297353CC}">
              <c16:uniqueId val="{00000003-98B9-4EED-8A86-63362FE41C8B}"/>
            </c:ext>
          </c:extLst>
        </c:ser>
        <c:ser>
          <c:idx val="4"/>
          <c:order val="4"/>
          <c:tx>
            <c:strRef>
              <c:f>'Cap vs demand playsheet'!$A$6:$F$6</c:f>
              <c:strCache>
                <c:ptCount val="6"/>
                <c:pt idx="0">
                  <c:v>MD Anderson Cancer Center, Houston</c:v>
                </c:pt>
                <c:pt idx="1">
                  <c:v>p</c:v>
                </c:pt>
                <c:pt idx="2">
                  <c:v>S 250</c:v>
                </c:pt>
                <c:pt idx="3">
                  <c:v>3 gantries***, 1 horiz. fixed beam</c:v>
                </c:pt>
                <c:pt idx="4">
                  <c:v>2006</c:v>
                </c:pt>
                <c:pt idx="5">
                  <c:v>?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playsheet'!$G$6:$P$6</c:f>
            </c:numRef>
          </c:val>
          <c:extLst>
            <c:ext xmlns:c16="http://schemas.microsoft.com/office/drawing/2014/chart" uri="{C3380CC4-5D6E-409C-BE32-E72D297353CC}">
              <c16:uniqueId val="{00000004-98B9-4EED-8A86-63362FE41C8B}"/>
            </c:ext>
          </c:extLst>
        </c:ser>
        <c:ser>
          <c:idx val="5"/>
          <c:order val="5"/>
          <c:tx>
            <c:strRef>
              <c:f>'Cap vs demand playsheet'!$A$7:$F$7</c:f>
              <c:strCache>
                <c:ptCount val="6"/>
                <c:pt idx="0">
                  <c:v>UFHPTI, Jacksonville</c:v>
                </c:pt>
                <c:pt idx="1">
                  <c:v>p</c:v>
                </c:pt>
                <c:pt idx="2">
                  <c:v>C 230</c:v>
                </c:pt>
                <c:pt idx="3">
                  <c:v>3 gantries***, 1 fixed beam</c:v>
                </c:pt>
                <c:pt idx="4">
                  <c:v>2006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playsheet'!$G$7:$P$7</c:f>
            </c:numRef>
          </c:val>
          <c:extLst>
            <c:ext xmlns:c16="http://schemas.microsoft.com/office/drawing/2014/chart" uri="{C3380CC4-5D6E-409C-BE32-E72D297353CC}">
              <c16:uniqueId val="{00000005-98B9-4EED-8A86-63362FE41C8B}"/>
            </c:ext>
          </c:extLst>
        </c:ser>
        <c:ser>
          <c:idx val="6"/>
          <c:order val="6"/>
          <c:tx>
            <c:strRef>
              <c:f>'Cap vs demand playsheet'!$A$8:$F$8</c:f>
              <c:strCache>
                <c:ptCount val="6"/>
                <c:pt idx="0">
                  <c:v>Oklahoma Proton Center, Oklahoma City</c:v>
                </c:pt>
                <c:pt idx="1">
                  <c:v>p</c:v>
                </c:pt>
                <c:pt idx="2">
                  <c:v>C 230</c:v>
                </c:pt>
                <c:pt idx="3">
                  <c:v>1 gantry, 3 fixed beams</c:v>
                </c:pt>
                <c:pt idx="4">
                  <c:v>2009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playsheet'!$G$8:$P$8</c:f>
            </c:numRef>
          </c:val>
          <c:extLst>
            <c:ext xmlns:c16="http://schemas.microsoft.com/office/drawing/2014/chart" uri="{C3380CC4-5D6E-409C-BE32-E72D297353CC}">
              <c16:uniqueId val="{00000006-98B9-4EED-8A86-63362FE41C8B}"/>
            </c:ext>
          </c:extLst>
        </c:ser>
        <c:ser>
          <c:idx val="7"/>
          <c:order val="7"/>
          <c:tx>
            <c:strRef>
              <c:f>'Cap vs demand playsheet'!$A$9:$F$9</c:f>
              <c:strCache>
                <c:ptCount val="6"/>
                <c:pt idx="0">
                  <c:v>Roberts PTC,UPenn, Philadelphia</c:v>
                </c:pt>
                <c:pt idx="1">
                  <c:v>p</c:v>
                </c:pt>
                <c:pt idx="2">
                  <c:v>C 230</c:v>
                </c:pt>
                <c:pt idx="3">
                  <c:v>4 gantries***, 1 horiz. fixed beam</c:v>
                </c:pt>
                <c:pt idx="4">
                  <c:v>2010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playsheet'!$G$9:$P$9</c:f>
            </c:numRef>
          </c:val>
          <c:extLst>
            <c:ext xmlns:c16="http://schemas.microsoft.com/office/drawing/2014/chart" uri="{C3380CC4-5D6E-409C-BE32-E72D297353CC}">
              <c16:uniqueId val="{00000007-98B9-4EED-8A86-63362FE41C8B}"/>
            </c:ext>
          </c:extLst>
        </c:ser>
        <c:ser>
          <c:idx val="8"/>
          <c:order val="8"/>
          <c:tx>
            <c:strRef>
              <c:f>'Cap vs demand playsheet'!$A$10:$F$10</c:f>
              <c:strCache>
                <c:ptCount val="6"/>
                <c:pt idx="0">
                  <c:v>Chicago Proton Center, Warrenville</c:v>
                </c:pt>
                <c:pt idx="1">
                  <c:v>p</c:v>
                </c:pt>
                <c:pt idx="2">
                  <c:v>C 230</c:v>
                </c:pt>
                <c:pt idx="3">
                  <c:v>1 gantry**, 3 fixed beams</c:v>
                </c:pt>
                <c:pt idx="4">
                  <c:v>2010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playsheet'!$G$10:$P$10</c:f>
            </c:numRef>
          </c:val>
          <c:extLst>
            <c:ext xmlns:c16="http://schemas.microsoft.com/office/drawing/2014/chart" uri="{C3380CC4-5D6E-409C-BE32-E72D297353CC}">
              <c16:uniqueId val="{00000008-98B9-4EED-8A86-63362FE41C8B}"/>
            </c:ext>
          </c:extLst>
        </c:ser>
        <c:ser>
          <c:idx val="9"/>
          <c:order val="9"/>
          <c:tx>
            <c:strRef>
              <c:f>'Cap vs demand playsheet'!$A$11:$F$11</c:f>
              <c:strCache>
                <c:ptCount val="6"/>
                <c:pt idx="0">
                  <c:v>HUPTI, Hampton</c:v>
                </c:pt>
                <c:pt idx="1">
                  <c:v>p</c:v>
                </c:pt>
                <c:pt idx="2">
                  <c:v>C 230</c:v>
                </c:pt>
                <c:pt idx="3">
                  <c:v>4 gantries, 1horiz. fixed beam</c:v>
                </c:pt>
                <c:pt idx="4">
                  <c:v>2010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playsheet'!$G$11:$P$11</c:f>
            </c:numRef>
          </c:val>
          <c:extLst>
            <c:ext xmlns:c16="http://schemas.microsoft.com/office/drawing/2014/chart" uri="{C3380CC4-5D6E-409C-BE32-E72D297353CC}">
              <c16:uniqueId val="{00000009-98B9-4EED-8A86-63362FE41C8B}"/>
            </c:ext>
          </c:extLst>
        </c:ser>
        <c:ser>
          <c:idx val="15"/>
          <c:order val="15"/>
          <c:tx>
            <c:strRef>
              <c:f>'Cap vs demand playsheet'!$A$17:$F$17</c:f>
              <c:strCache>
                <c:ptCount val="6"/>
                <c:pt idx="0">
                  <c:v>Willis Knighton Proton Therapy Cancer Center, Shreveport</c:v>
                </c:pt>
                <c:pt idx="1">
                  <c:v>p</c:v>
                </c:pt>
                <c:pt idx="2">
                  <c:v>C 230</c:v>
                </c:pt>
                <c:pt idx="3">
                  <c:v>1 gantry**</c:v>
                </c:pt>
                <c:pt idx="4">
                  <c:v>2014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playsheet'!$G$17:$P$17</c:f>
            </c:numRef>
          </c:val>
          <c:extLst>
            <c:ext xmlns:c16="http://schemas.microsoft.com/office/drawing/2014/chart" uri="{C3380CC4-5D6E-409C-BE32-E72D297353CC}">
              <c16:uniqueId val="{0000000A-98B9-4EED-8A86-63362FE41C8B}"/>
            </c:ext>
          </c:extLst>
        </c:ser>
        <c:ser>
          <c:idx val="16"/>
          <c:order val="16"/>
          <c:tx>
            <c:strRef>
              <c:f>'Cap vs demand playsheet'!$A$18:$F$18</c:f>
              <c:strCache>
                <c:ptCount val="6"/>
                <c:pt idx="0">
                  <c:v>Ackerman Cancer Center, Jacksonville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playsheet'!$G$18:$P$18</c:f>
            </c:numRef>
          </c:val>
          <c:extLst>
            <c:ext xmlns:c16="http://schemas.microsoft.com/office/drawing/2014/chart" uri="{C3380CC4-5D6E-409C-BE32-E72D297353CC}">
              <c16:uniqueId val="{0000000B-98B9-4EED-8A86-63362FE41C8B}"/>
            </c:ext>
          </c:extLst>
        </c:ser>
        <c:ser>
          <c:idx val="17"/>
          <c:order val="17"/>
          <c:tx>
            <c:strRef>
              <c:f>'Cap vs demand playsheet'!$A$19:$F$19</c:f>
              <c:strCache>
                <c:ptCount val="6"/>
                <c:pt idx="0">
                  <c:v>Mayo Clinic Proton Beam Therapy Center, Rochester</c:v>
                </c:pt>
                <c:pt idx="1">
                  <c:v>p</c:v>
                </c:pt>
                <c:pt idx="2">
                  <c:v>S 220</c:v>
                </c:pt>
                <c:pt idx="3">
                  <c:v>4 gantries**</c:v>
                </c:pt>
                <c:pt idx="4">
                  <c:v>2015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playsheet'!$G$19:$P$19</c:f>
            </c:numRef>
          </c:val>
          <c:extLst>
            <c:ext xmlns:c16="http://schemas.microsoft.com/office/drawing/2014/chart" uri="{C3380CC4-5D6E-409C-BE32-E72D297353CC}">
              <c16:uniqueId val="{0000000C-98B9-4EED-8A86-63362FE41C8B}"/>
            </c:ext>
          </c:extLst>
        </c:ser>
        <c:ser>
          <c:idx val="18"/>
          <c:order val="18"/>
          <c:tx>
            <c:strRef>
              <c:f>'Cap vs demand playsheet'!$A$20:$F$20</c:f>
              <c:strCache>
                <c:ptCount val="6"/>
                <c:pt idx="0">
                  <c:v>Laurie Proton Center of Robert Wood Johnson Univ. Hospital, New Brunswick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playsheet'!$G$20:$P$20</c:f>
            </c:numRef>
          </c:val>
          <c:extLst>
            <c:ext xmlns:c16="http://schemas.microsoft.com/office/drawing/2014/chart" uri="{C3380CC4-5D6E-409C-BE32-E72D297353CC}">
              <c16:uniqueId val="{0000000D-98B9-4EED-8A86-63362FE41C8B}"/>
            </c:ext>
          </c:extLst>
        </c:ser>
        <c:ser>
          <c:idx val="19"/>
          <c:order val="19"/>
          <c:tx>
            <c:strRef>
              <c:f>'Cap vs demand playsheet'!$A$21:$F$21</c:f>
              <c:strCache>
                <c:ptCount val="6"/>
                <c:pt idx="0">
                  <c:v>Texas Center for Proton Therapy, Irving</c:v>
                </c:pt>
                <c:pt idx="1">
                  <c:v>p</c:v>
                </c:pt>
                <c:pt idx="2">
                  <c:v>C 230</c:v>
                </c:pt>
                <c:pt idx="3">
                  <c:v>2 gantries**, 1 horiz. fixed beam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playsheet'!$G$21:$P$21</c:f>
            </c:numRef>
          </c:val>
          <c:extLst>
            <c:ext xmlns:c16="http://schemas.microsoft.com/office/drawing/2014/chart" uri="{C3380CC4-5D6E-409C-BE32-E72D297353CC}">
              <c16:uniqueId val="{0000000E-98B9-4EED-8A86-63362FE41C8B}"/>
            </c:ext>
          </c:extLst>
        </c:ser>
        <c:ser>
          <c:idx val="20"/>
          <c:order val="20"/>
          <c:tx>
            <c:strRef>
              <c:f>'Cap vs demand playsheet'!$A$22:$F$22</c:f>
              <c:strCache>
                <c:ptCount val="6"/>
                <c:pt idx="0">
                  <c:v>St. Jude Red Frog Events Proton Therapy Center, Memphis</c:v>
                </c:pt>
                <c:pt idx="1">
                  <c:v>p</c:v>
                </c:pt>
                <c:pt idx="2">
                  <c:v>S 220</c:v>
                </c:pt>
                <c:pt idx="3">
                  <c:v>2 gantries**, 1 horiz. fixed beam</c:v>
                </c:pt>
                <c:pt idx="4">
                  <c:v>2015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playsheet'!$G$22:$P$22</c:f>
            </c:numRef>
          </c:val>
          <c:extLst>
            <c:ext xmlns:c16="http://schemas.microsoft.com/office/drawing/2014/chart" uri="{C3380CC4-5D6E-409C-BE32-E72D297353CC}">
              <c16:uniqueId val="{0000000F-98B9-4EED-8A86-63362FE41C8B}"/>
            </c:ext>
          </c:extLst>
        </c:ser>
        <c:ser>
          <c:idx val="21"/>
          <c:order val="21"/>
          <c:tx>
            <c:strRef>
              <c:f>'Cap vs demand playsheet'!$A$23:$F$23</c:f>
              <c:strCache>
                <c:ptCount val="6"/>
                <c:pt idx="0">
                  <c:v>Mayo Clinic Proton Therapy Center, Phoenix</c:v>
                </c:pt>
                <c:pt idx="1">
                  <c:v>p</c:v>
                </c:pt>
                <c:pt idx="2">
                  <c:v>S 220</c:v>
                </c:pt>
                <c:pt idx="3">
                  <c:v>4 gantries**</c:v>
                </c:pt>
                <c:pt idx="4">
                  <c:v>2016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playsheet'!$G$23:$P$23</c:f>
            </c:numRef>
          </c:val>
          <c:extLst>
            <c:ext xmlns:c16="http://schemas.microsoft.com/office/drawing/2014/chart" uri="{C3380CC4-5D6E-409C-BE32-E72D297353CC}">
              <c16:uniqueId val="{00000010-98B9-4EED-8A86-63362FE41C8B}"/>
            </c:ext>
          </c:extLst>
        </c:ser>
        <c:ser>
          <c:idx val="22"/>
          <c:order val="22"/>
          <c:tx>
            <c:strRef>
              <c:f>'Cap vs demand playsheet'!$A$24:$F$24</c:f>
              <c:strCache>
                <c:ptCount val="6"/>
                <c:pt idx="0">
                  <c:v>Maryland Proton Treatment Center, Baltimore</c:v>
                </c:pt>
                <c:pt idx="1">
                  <c:v>p</c:v>
                </c:pt>
                <c:pt idx="2">
                  <c:v>C 250</c:v>
                </c:pt>
                <c:pt idx="3">
                  <c:v>4 gantries**, 1 horiz. fixed beam**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playsheet'!$G$24:$P$24</c:f>
            </c:numRef>
          </c:val>
          <c:extLst>
            <c:ext xmlns:c16="http://schemas.microsoft.com/office/drawing/2014/chart" uri="{C3380CC4-5D6E-409C-BE32-E72D297353CC}">
              <c16:uniqueId val="{00000011-98B9-4EED-8A86-63362FE41C8B}"/>
            </c:ext>
          </c:extLst>
        </c:ser>
        <c:ser>
          <c:idx val="23"/>
          <c:order val="23"/>
          <c:tx>
            <c:strRef>
              <c:f>'Cap vs demand playsheet'!$A$25:$F$25</c:f>
              <c:strCache>
                <c:ptCount val="6"/>
                <c:pt idx="0">
                  <c:v>Orlando Health PTC, Orlando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playsheet'!$G$25:$P$25</c:f>
            </c:numRef>
          </c:val>
          <c:extLst>
            <c:ext xmlns:c16="http://schemas.microsoft.com/office/drawing/2014/chart" uri="{C3380CC4-5D6E-409C-BE32-E72D297353CC}">
              <c16:uniqueId val="{00000012-98B9-4EED-8A86-63362FE41C8B}"/>
            </c:ext>
          </c:extLst>
        </c:ser>
        <c:ser>
          <c:idx val="24"/>
          <c:order val="24"/>
          <c:tx>
            <c:strRef>
              <c:f>'Cap vs demand playsheet'!$A$26:$F$26</c:f>
              <c:strCache>
                <c:ptCount val="6"/>
                <c:pt idx="0">
                  <c:v>UH Sideman CC, Cleveland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playsheet'!$G$26:$P$26</c:f>
            </c:numRef>
          </c:val>
          <c:extLst>
            <c:ext xmlns:c16="http://schemas.microsoft.com/office/drawing/2014/chart" uri="{C3380CC4-5D6E-409C-BE32-E72D297353CC}">
              <c16:uniqueId val="{00000013-98B9-4EED-8A86-63362FE41C8B}"/>
            </c:ext>
          </c:extLst>
        </c:ser>
        <c:ser>
          <c:idx val="25"/>
          <c:order val="25"/>
          <c:tx>
            <c:strRef>
              <c:f>'Cap vs demand playsheet'!$A$27:$F$27</c:f>
              <c:strCache>
                <c:ptCount val="6"/>
                <c:pt idx="0">
                  <c:v>Cincinnati Children's Proton Therapy Center, Cincinnati</c:v>
                </c:pt>
                <c:pt idx="1">
                  <c:v>p</c:v>
                </c:pt>
                <c:pt idx="2">
                  <c:v>C 250</c:v>
                </c:pt>
                <c:pt idx="3">
                  <c:v>3 gantries**</c:v>
                </c:pt>
                <c:pt idx="4">
                  <c:v>2016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playsheet'!$G$27:$P$27</c:f>
            </c:numRef>
          </c:val>
          <c:extLst>
            <c:ext xmlns:c16="http://schemas.microsoft.com/office/drawing/2014/chart" uri="{C3380CC4-5D6E-409C-BE32-E72D297353CC}">
              <c16:uniqueId val="{00000014-98B9-4EED-8A86-63362FE41C8B}"/>
            </c:ext>
          </c:extLst>
        </c:ser>
        <c:ser>
          <c:idx val="26"/>
          <c:order val="26"/>
          <c:tx>
            <c:strRef>
              <c:f>'Cap vs demand playsheet'!$A$28:$F$28</c:f>
              <c:strCache>
                <c:ptCount val="6"/>
                <c:pt idx="0">
                  <c:v>Beaumont Health Proton Therapy Center, Detroit</c:v>
                </c:pt>
                <c:pt idx="1">
                  <c:v>p</c:v>
                </c:pt>
                <c:pt idx="2">
                  <c:v>C 230</c:v>
                </c:pt>
                <c:pt idx="3">
                  <c:v>1 gantry**</c:v>
                </c:pt>
                <c:pt idx="4">
                  <c:v>2017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playsheet'!$G$28:$P$28</c:f>
            </c:numRef>
          </c:val>
          <c:extLst>
            <c:ext xmlns:c16="http://schemas.microsoft.com/office/drawing/2014/chart" uri="{C3380CC4-5D6E-409C-BE32-E72D297353CC}">
              <c16:uniqueId val="{00000015-98B9-4EED-8A86-63362FE41C8B}"/>
            </c:ext>
          </c:extLst>
        </c:ser>
        <c:ser>
          <c:idx val="27"/>
          <c:order val="27"/>
          <c:tx>
            <c:strRef>
              <c:f>'Cap vs demand playsheet'!$A$29:$F$29</c:f>
              <c:strCache>
                <c:ptCount val="6"/>
                <c:pt idx="0">
                  <c:v>Baptist Hospital's Cancer Institute PTC, Miami</c:v>
                </c:pt>
                <c:pt idx="1">
                  <c:v>p</c:v>
                </c:pt>
                <c:pt idx="2">
                  <c:v>C 230</c:v>
                </c:pt>
                <c:pt idx="3">
                  <c:v>3 gantries**</c:v>
                </c:pt>
                <c:pt idx="4">
                  <c:v>2017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playsheet'!$G$29:$P$29</c:f>
            </c:numRef>
          </c:val>
          <c:extLst>
            <c:ext xmlns:c16="http://schemas.microsoft.com/office/drawing/2014/chart" uri="{C3380CC4-5D6E-409C-BE32-E72D297353CC}">
              <c16:uniqueId val="{00000016-98B9-4EED-8A86-63362FE41C8B}"/>
            </c:ext>
          </c:extLst>
        </c:ser>
        <c:ser>
          <c:idx val="28"/>
          <c:order val="28"/>
          <c:tx>
            <c:strRef>
              <c:f>'Cap vs demand playsheet'!$A$30:$F$30</c:f>
              <c:strCache>
                <c:ptCount val="6"/>
                <c:pt idx="0">
                  <c:v>MedStar Georgetown University Hospital PTC, Washington DC</c:v>
                </c:pt>
                <c:pt idx="1">
                  <c:v>p</c:v>
                </c:pt>
                <c:pt idx="2">
                  <c:v>SC 250</c:v>
                </c:pt>
                <c:pt idx="3">
                  <c:v>1 gantry**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playsheet'!$G$30:$P$30</c:f>
            </c:numRef>
          </c:val>
          <c:extLst>
            <c:ext xmlns:c16="http://schemas.microsoft.com/office/drawing/2014/chart" uri="{C3380CC4-5D6E-409C-BE32-E72D297353CC}">
              <c16:uniqueId val="{00000017-98B9-4EED-8A86-63362FE41C8B}"/>
            </c:ext>
          </c:extLst>
        </c:ser>
        <c:ser>
          <c:idx val="29"/>
          <c:order val="29"/>
          <c:tx>
            <c:strRef>
              <c:f>'Cap vs demand playsheet'!$A$31:$F$31</c:f>
              <c:strCache>
                <c:ptCount val="6"/>
                <c:pt idx="0">
                  <c:v>Provision CARES Proton Therrapy Center, Nashville</c:v>
                </c:pt>
                <c:pt idx="1">
                  <c:v>p</c:v>
                </c:pt>
                <c:pt idx="2">
                  <c:v>C 230</c:v>
                </c:pt>
                <c:pt idx="3">
                  <c:v>2 gantries**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playsheet'!$G$31:$P$31</c:f>
            </c:numRef>
          </c:val>
          <c:extLst>
            <c:ext xmlns:c16="http://schemas.microsoft.com/office/drawing/2014/chart" uri="{C3380CC4-5D6E-409C-BE32-E72D297353CC}">
              <c16:uniqueId val="{00000018-98B9-4EED-8A86-63362FE41C8B}"/>
            </c:ext>
          </c:extLst>
        </c:ser>
        <c:ser>
          <c:idx val="30"/>
          <c:order val="30"/>
          <c:tx>
            <c:strRef>
              <c:f>'Cap vs demand playsheet'!$A$32:$F$32</c:f>
              <c:strCache>
                <c:ptCount val="6"/>
                <c:pt idx="0">
                  <c:v>Emory Proton Therapy Center, Atlanta</c:v>
                </c:pt>
                <c:pt idx="1">
                  <c:v>p</c:v>
                </c:pt>
                <c:pt idx="2">
                  <c:v>C 250</c:v>
                </c:pt>
                <c:pt idx="3">
                  <c:v>3 gantries**, 2 horiz. fixed beams**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playsheet'!$G$32:$P$32</c:f>
            </c:numRef>
          </c:val>
          <c:extLst>
            <c:ext xmlns:c16="http://schemas.microsoft.com/office/drawing/2014/chart" uri="{C3380CC4-5D6E-409C-BE32-E72D297353CC}">
              <c16:uniqueId val="{00000019-98B9-4EED-8A86-63362FE41C8B}"/>
            </c:ext>
          </c:extLst>
        </c:ser>
        <c:ser>
          <c:idx val="31"/>
          <c:order val="31"/>
          <c:tx>
            <c:strRef>
              <c:f>'Cap vs demand playsheet'!$A$33:$F$33</c:f>
              <c:strCache>
                <c:ptCount val="6"/>
                <c:pt idx="0">
                  <c:v>Stephensen Cancer Center, Oklahoma</c:v>
                </c:pt>
                <c:pt idx="1">
                  <c:v>p</c:v>
                </c:pt>
                <c:pt idx="2">
                  <c:v>SC 250</c:v>
                </c:pt>
                <c:pt idx="3">
                  <c:v>1 gantry**</c:v>
                </c:pt>
                <c:pt idx="4">
                  <c:v>2018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playsheet'!$G$33:$P$33</c:f>
            </c:numRef>
          </c:val>
          <c:extLst>
            <c:ext xmlns:c16="http://schemas.microsoft.com/office/drawing/2014/chart" uri="{C3380CC4-5D6E-409C-BE32-E72D297353CC}">
              <c16:uniqueId val="{0000001A-98B9-4EED-8A86-63362FE41C8B}"/>
            </c:ext>
          </c:extLst>
        </c:ser>
        <c:ser>
          <c:idx val="32"/>
          <c:order val="32"/>
          <c:tx>
            <c:strRef>
              <c:f>'Cap vs demand playsheet'!$A$34:$F$34</c:f>
              <c:strCache>
                <c:ptCount val="6"/>
                <c:pt idx="0">
                  <c:v>McLaren PTC, Flint</c:v>
                </c:pt>
                <c:pt idx="1">
                  <c:v>p</c:v>
                </c:pt>
                <c:pt idx="2">
                  <c:v>S 250/330</c:v>
                </c:pt>
                <c:pt idx="3">
                  <c:v>3 gantries**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playsheet'!$G$34:$P$34</c:f>
            </c:numRef>
          </c:val>
          <c:extLst>
            <c:ext xmlns:c16="http://schemas.microsoft.com/office/drawing/2014/chart" uri="{C3380CC4-5D6E-409C-BE32-E72D297353CC}">
              <c16:uniqueId val="{0000001B-98B9-4EED-8A86-63362FE41C8B}"/>
            </c:ext>
          </c:extLst>
        </c:ser>
        <c:ser>
          <c:idx val="33"/>
          <c:order val="33"/>
          <c:tx>
            <c:strRef>
              <c:f>'Cap vs demand playsheet'!$A$35:$F$35</c:f>
              <c:strCache>
                <c:ptCount val="6"/>
                <c:pt idx="0">
                  <c:v>The New York Proton Center, East Harlem, New York</c:v>
                </c:pt>
                <c:pt idx="1">
                  <c:v>p</c:v>
                </c:pt>
                <c:pt idx="2">
                  <c:v>C 250</c:v>
                </c:pt>
                <c:pt idx="3">
                  <c:v>3 gantries**, 1 horiz. fixed beam**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playsheet'!$G$35:$P$35</c:f>
            </c:numRef>
          </c:val>
          <c:extLst>
            <c:ext xmlns:c16="http://schemas.microsoft.com/office/drawing/2014/chart" uri="{C3380CC4-5D6E-409C-BE32-E72D297353CC}">
              <c16:uniqueId val="{0000001C-98B9-4EED-8A86-63362FE41C8B}"/>
            </c:ext>
          </c:extLst>
        </c:ser>
        <c:ser>
          <c:idx val="34"/>
          <c:order val="34"/>
          <c:tx>
            <c:strRef>
              <c:f>'Cap vs demand playsheet'!$A$36:$F$36</c:f>
              <c:strCache>
                <c:ptCount val="6"/>
                <c:pt idx="0">
                  <c:v>Johns Hopkins National Proton Center, Washington</c:v>
                </c:pt>
                <c:pt idx="1">
                  <c:v>p</c:v>
                </c:pt>
                <c:pt idx="2">
                  <c:v>S 250</c:v>
                </c:pt>
                <c:pt idx="3">
                  <c:v>3 gantries**,1 horiz. fixed beam*</c:v>
                </c:pt>
                <c:pt idx="4">
                  <c:v>2019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playsheet'!$G$36:$P$36</c:f>
            </c:numRef>
          </c:val>
          <c:extLst>
            <c:ext xmlns:c16="http://schemas.microsoft.com/office/drawing/2014/chart" uri="{C3380CC4-5D6E-409C-BE32-E72D297353CC}">
              <c16:uniqueId val="{0000001D-98B9-4EED-8A86-63362FE41C8B}"/>
            </c:ext>
          </c:extLst>
        </c:ser>
        <c:ser>
          <c:idx val="35"/>
          <c:order val="35"/>
          <c:tx>
            <c:strRef>
              <c:f>'Cap vs demand playsheet'!$A$37:$F$37</c:f>
              <c:strCache>
                <c:ptCount val="6"/>
                <c:pt idx="0">
                  <c:v>South Florida Proton Institute, SFPTI, Delray Beach</c:v>
                </c:pt>
                <c:pt idx="1">
                  <c:v>p</c:v>
                </c:pt>
                <c:pt idx="2">
                  <c:v>C 250</c:v>
                </c:pt>
                <c:pt idx="3">
                  <c:v>1 gantry**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5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5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5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playsheet'!$G$37:$P$37</c:f>
            </c:numRef>
          </c:val>
          <c:extLst>
            <c:ext xmlns:c16="http://schemas.microsoft.com/office/drawing/2014/chart" uri="{C3380CC4-5D6E-409C-BE32-E72D297353CC}">
              <c16:uniqueId val="{0000001E-98B9-4EED-8A86-63362FE41C8B}"/>
            </c:ext>
          </c:extLst>
        </c:ser>
        <c:ser>
          <c:idx val="36"/>
          <c:order val="36"/>
          <c:tx>
            <c:strRef>
              <c:f>'Cap vs demand playsheet'!$A$38:$F$38</c:f>
              <c:strCache>
                <c:ptCount val="6"/>
                <c:pt idx="0">
                  <c:v>UFHPTI, Jacksonville</c:v>
                </c:pt>
                <c:pt idx="1">
                  <c:v>p</c:v>
                </c:pt>
                <c:pt idx="2">
                  <c:v>C 230</c:v>
                </c:pt>
                <c:pt idx="3">
                  <c:v>1 gantry**</c:v>
                </c:pt>
                <c:pt idx="4">
                  <c:v>2019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playsheet'!$G$38:$P$38</c:f>
            </c:numRef>
          </c:val>
          <c:extLst>
            <c:ext xmlns:c16="http://schemas.microsoft.com/office/drawing/2014/chart" uri="{C3380CC4-5D6E-409C-BE32-E72D297353CC}">
              <c16:uniqueId val="{0000001F-98B9-4EED-8A86-63362FE41C8B}"/>
            </c:ext>
          </c:extLst>
        </c:ser>
        <c:ser>
          <c:idx val="37"/>
          <c:order val="37"/>
          <c:tx>
            <c:strRef>
              <c:f>'Cap vs demand playsheet'!$A$39:$F$39</c:f>
              <c:strCache>
                <c:ptCount val="6"/>
                <c:pt idx="0">
                  <c:v>Inova Schar Cancer Institute PTC, Fairfax</c:v>
                </c:pt>
                <c:pt idx="1">
                  <c:v>p</c:v>
                </c:pt>
                <c:pt idx="2">
                  <c:v>C 230</c:v>
                </c:pt>
                <c:pt idx="3">
                  <c:v>2 gantries**</c:v>
                </c:pt>
                <c:pt idx="4">
                  <c:v>2020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playsheet'!$G$39:$P$39</c:f>
            </c:numRef>
          </c:val>
          <c:extLst>
            <c:ext xmlns:c16="http://schemas.microsoft.com/office/drawing/2014/chart" uri="{C3380CC4-5D6E-409C-BE32-E72D297353CC}">
              <c16:uniqueId val="{00000020-98B9-4EED-8A86-63362FE41C8B}"/>
            </c:ext>
          </c:extLst>
        </c:ser>
        <c:ser>
          <c:idx val="38"/>
          <c:order val="38"/>
          <c:tx>
            <c:strRef>
              <c:f>'Cap vs demand playsheet'!$A$40:$F$40</c:f>
              <c:strCache>
                <c:ptCount val="6"/>
                <c:pt idx="0">
                  <c:v>UM Sylvester Dwoskin Proton Therapy Center, Miami</c:v>
                </c:pt>
                <c:pt idx="1">
                  <c:v>p</c:v>
                </c:pt>
                <c:pt idx="2">
                  <c:v>C 250</c:v>
                </c:pt>
                <c:pt idx="3">
                  <c:v>1 gantry**</c:v>
                </c:pt>
                <c:pt idx="4">
                  <c:v>2020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playsheet'!$G$40:$P$40</c:f>
            </c:numRef>
          </c:val>
          <c:extLst>
            <c:ext xmlns:c16="http://schemas.microsoft.com/office/drawing/2014/chart" uri="{C3380CC4-5D6E-409C-BE32-E72D297353CC}">
              <c16:uniqueId val="{00000021-98B9-4EED-8A86-63362FE41C8B}"/>
            </c:ext>
          </c:extLst>
        </c:ser>
        <c:ser>
          <c:idx val="39"/>
          <c:order val="39"/>
          <c:tx>
            <c:strRef>
              <c:f>'Cap vs demand playsheet'!$A$41:$F$41</c:f>
              <c:strCache>
                <c:ptCount val="6"/>
                <c:pt idx="0">
                  <c:v>University of Alabama PTC, Birmingham</c:v>
                </c:pt>
                <c:pt idx="1">
                  <c:v>p</c:v>
                </c:pt>
                <c:pt idx="2">
                  <c:v>C 250</c:v>
                </c:pt>
                <c:pt idx="3">
                  <c:v>1 gantry**</c:v>
                </c:pt>
                <c:pt idx="4">
                  <c:v>2020</c:v>
                </c:pt>
                <c:pt idx="5">
                  <c:v>Future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playsheet'!$G$41:$P$41</c:f>
            </c:numRef>
          </c:val>
          <c:extLst>
            <c:ext xmlns:c16="http://schemas.microsoft.com/office/drawing/2014/chart" uri="{C3380CC4-5D6E-409C-BE32-E72D297353CC}">
              <c16:uniqueId val="{00000022-98B9-4EED-8A86-63362FE41C8B}"/>
            </c:ext>
          </c:extLst>
        </c:ser>
        <c:ser>
          <c:idx val="40"/>
          <c:order val="40"/>
          <c:tx>
            <c:strRef>
              <c:f>'Cap vs demand playsheet'!$A$42:$F$42</c:f>
              <c:strCache>
                <c:ptCount val="6"/>
                <c:pt idx="0">
                  <c:v>Gordon Browne Proton Center, MGH, Boston</c:v>
                </c:pt>
                <c:pt idx="1">
                  <c:v>p</c:v>
                </c:pt>
                <c:pt idx="2">
                  <c:v>S 250</c:v>
                </c:pt>
                <c:pt idx="3">
                  <c:v>1 gantry**</c:v>
                </c:pt>
                <c:pt idx="4">
                  <c:v>2020</c:v>
                </c:pt>
                <c:pt idx="5">
                  <c:v>Yes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playsheet'!$G$42:$P$42</c:f>
            </c:numRef>
          </c:val>
          <c:extLst>
            <c:ext xmlns:c16="http://schemas.microsoft.com/office/drawing/2014/chart" uri="{C3380CC4-5D6E-409C-BE32-E72D297353CC}">
              <c16:uniqueId val="{00000023-98B9-4EED-8A86-63362FE41C8B}"/>
            </c:ext>
          </c:extLst>
        </c:ser>
        <c:ser>
          <c:idx val="41"/>
          <c:order val="41"/>
          <c:tx>
            <c:strRef>
              <c:f>'Cap vs demand playsheet'!$A$43:$F$43</c:f>
              <c:strCache>
                <c:ptCount val="6"/>
                <c:pt idx="0">
                  <c:v>	Huntsman Cancer Institute, Salt Lake City</c:v>
                </c:pt>
                <c:pt idx="1">
                  <c:v>p</c:v>
                </c:pt>
                <c:pt idx="2">
                  <c:v>S 250</c:v>
                </c:pt>
                <c:pt idx="3">
                  <c:v>1 gantry**</c:v>
                </c:pt>
                <c:pt idx="4">
                  <c:v>2021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70000"/>
                    <a:lumOff val="3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70000"/>
                    <a:lumOff val="3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70000"/>
                    <a:lumOff val="3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playsheet'!$G$43:$P$43</c:f>
            </c:numRef>
          </c:val>
          <c:extLst>
            <c:ext xmlns:c16="http://schemas.microsoft.com/office/drawing/2014/chart" uri="{C3380CC4-5D6E-409C-BE32-E72D297353CC}">
              <c16:uniqueId val="{00000024-98B9-4EED-8A86-63362FE41C8B}"/>
            </c:ext>
          </c:extLst>
        </c:ser>
        <c:ser>
          <c:idx val="44"/>
          <c:order val="44"/>
          <c:tx>
            <c:strRef>
              <c:f>'Cap vs demand playsheet'!$A$46:$F$46</c:f>
              <c:strCache>
                <c:ptCount val="6"/>
                <c:pt idx="0">
                  <c:v>Estimated hours lost due to COVID closures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7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7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7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playsheet'!$G$46:$P$46</c:f>
            </c:numRef>
          </c:val>
          <c:extLst>
            <c:ext xmlns:c16="http://schemas.microsoft.com/office/drawing/2014/chart" uri="{C3380CC4-5D6E-409C-BE32-E72D297353CC}">
              <c16:uniqueId val="{00000025-98B9-4EED-8A86-63362FE41C8B}"/>
            </c:ext>
          </c:extLst>
        </c:ser>
        <c:ser>
          <c:idx val="10"/>
          <c:order val="10"/>
          <c:tx>
            <c:strRef>
              <c:f>'Cap vs demand playsheet'!$A$12:$F$12</c:f>
              <c:strCache>
                <c:ptCount val="6"/>
                <c:pt idx="0">
                  <c:v>ProCure Proton Therapy Center, Somerset</c:v>
                </c:pt>
                <c:pt idx="1">
                  <c:v>p</c:v>
                </c:pt>
                <c:pt idx="2">
                  <c:v>C 230</c:v>
                </c:pt>
                <c:pt idx="3">
                  <c:v>4 gantries***</c:v>
                </c:pt>
                <c:pt idx="4">
                  <c:v>2012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playsheet'!$G$12:$P$12</c:f>
            </c:numRef>
          </c:val>
          <c:extLst>
            <c:ext xmlns:c16="http://schemas.microsoft.com/office/drawing/2014/chart" uri="{C3380CC4-5D6E-409C-BE32-E72D297353CC}">
              <c16:uniqueId val="{00000026-98B9-4EED-8A86-63362FE41C8B}"/>
            </c:ext>
          </c:extLst>
        </c:ser>
        <c:ser>
          <c:idx val="11"/>
          <c:order val="11"/>
          <c:tx>
            <c:strRef>
              <c:f>'Cap vs demand playsheet'!$A$13:$F$13</c:f>
              <c:strCache>
                <c:ptCount val="6"/>
                <c:pt idx="0">
                  <c:v>SCCA ProCure Proton Therapy Center, Seattle</c:v>
                </c:pt>
                <c:pt idx="1">
                  <c:v>p</c:v>
                </c:pt>
                <c:pt idx="2">
                  <c:v>C 230</c:v>
                </c:pt>
                <c:pt idx="3">
                  <c:v>4 gantries***</c:v>
                </c:pt>
                <c:pt idx="4">
                  <c:v>2013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playsheet'!$G$13:$P$13</c:f>
            </c:numRef>
          </c:val>
          <c:extLst>
            <c:ext xmlns:c16="http://schemas.microsoft.com/office/drawing/2014/chart" uri="{C3380CC4-5D6E-409C-BE32-E72D297353CC}">
              <c16:uniqueId val="{00000027-98B9-4EED-8A86-63362FE41C8B}"/>
            </c:ext>
          </c:extLst>
        </c:ser>
        <c:ser>
          <c:idx val="12"/>
          <c:order val="12"/>
          <c:tx>
            <c:strRef>
              <c:f>'Cap vs demand playsheet'!$A$14:$F$14</c:f>
              <c:strCache>
                <c:ptCount val="6"/>
                <c:pt idx="0">
                  <c:v>S. Lee Kling PTC, Barnes Jewish Hospital, St. Louis</c:v>
                </c:pt>
                <c:pt idx="1">
                  <c:v>p</c:v>
                </c:pt>
                <c:pt idx="2">
                  <c:v>SC 250</c:v>
                </c:pt>
                <c:pt idx="3">
                  <c:v>1 gantry</c:v>
                </c:pt>
                <c:pt idx="4">
                  <c:v>2013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playsheet'!$G$14:$P$14</c:f>
            </c:numRef>
          </c:val>
          <c:extLst>
            <c:ext xmlns:c16="http://schemas.microsoft.com/office/drawing/2014/chart" uri="{C3380CC4-5D6E-409C-BE32-E72D297353CC}">
              <c16:uniqueId val="{00000028-98B9-4EED-8A86-63362FE41C8B}"/>
            </c:ext>
          </c:extLst>
        </c:ser>
        <c:ser>
          <c:idx val="13"/>
          <c:order val="13"/>
          <c:tx>
            <c:strRef>
              <c:f>'Cap vs demand playsheet'!$A$15:$F$15</c:f>
              <c:strCache>
                <c:ptCount val="6"/>
                <c:pt idx="0">
                  <c:v>ProVision Cancer Cares Proton Therapy Center, Knoxville</c:v>
                </c:pt>
                <c:pt idx="1">
                  <c:v>p</c:v>
                </c:pt>
                <c:pt idx="2">
                  <c:v>C 230</c:v>
                </c:pt>
                <c:pt idx="3">
                  <c:v>3 gantries**</c:v>
                </c:pt>
                <c:pt idx="4">
                  <c:v>2014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playsheet'!$G$15:$P$15</c:f>
            </c:numRef>
          </c:val>
          <c:extLst>
            <c:ext xmlns:c16="http://schemas.microsoft.com/office/drawing/2014/chart" uri="{C3380CC4-5D6E-409C-BE32-E72D297353CC}">
              <c16:uniqueId val="{00000029-98B9-4EED-8A86-63362FE41C8B}"/>
            </c:ext>
          </c:extLst>
        </c:ser>
        <c:ser>
          <c:idx val="14"/>
          <c:order val="14"/>
          <c:tx>
            <c:strRef>
              <c:f>'Cap vs demand playsheet'!$A$16:$F$16</c:f>
              <c:strCache>
                <c:ptCount val="6"/>
                <c:pt idx="0">
                  <c:v>California Protons Cancer Therapy Center, San Diego</c:v>
                </c:pt>
                <c:pt idx="1">
                  <c:v>p</c:v>
                </c:pt>
                <c:pt idx="2">
                  <c:v>C 250</c:v>
                </c:pt>
                <c:pt idx="3">
                  <c:v>3 gantries**, 2 horiz. fixed beams**</c:v>
                </c:pt>
                <c:pt idx="4">
                  <c:v>2014</c:v>
                </c:pt>
                <c:pt idx="5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playsheet'!$G$16:$P$16</c:f>
            </c:numRef>
          </c:val>
          <c:extLst>
            <c:ext xmlns:c16="http://schemas.microsoft.com/office/drawing/2014/chart" uri="{C3380CC4-5D6E-409C-BE32-E72D297353CC}">
              <c16:uniqueId val="{0000002A-98B9-4EED-8A86-63362FE41C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6312224"/>
        <c:axId val="1266313056"/>
      </c:barChart>
      <c:barChart>
        <c:barDir val="col"/>
        <c:grouping val="stacked"/>
        <c:varyColors val="0"/>
        <c:ser>
          <c:idx val="42"/>
          <c:order val="42"/>
          <c:tx>
            <c:strRef>
              <c:f>'Cap vs demand playsheet'!$A$44:$F$44</c:f>
              <c:strCache>
                <c:ptCount val="6"/>
                <c:pt idx="0">
                  <c:v>Capacity (actual hours through 2021 used, estimate available 2022)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7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7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7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playsheet'!$G$44:$P$44</c:f>
              <c:numCache>
                <c:formatCode>General</c:formatCode>
                <c:ptCount val="10"/>
                <c:pt idx="0">
                  <c:v>3000</c:v>
                </c:pt>
                <c:pt idx="1">
                  <c:v>2600</c:v>
                </c:pt>
                <c:pt idx="2">
                  <c:v>1900</c:v>
                </c:pt>
                <c:pt idx="3">
                  <c:v>2050</c:v>
                </c:pt>
                <c:pt idx="4">
                  <c:v>2050</c:v>
                </c:pt>
                <c:pt idx="5">
                  <c:v>2350</c:v>
                </c:pt>
                <c:pt idx="6">
                  <c:v>2500</c:v>
                </c:pt>
                <c:pt idx="7">
                  <c:v>2300</c:v>
                </c:pt>
                <c:pt idx="8">
                  <c:v>3300</c:v>
                </c:pt>
                <c:pt idx="9">
                  <c:v>2944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98B9-4EED-8A86-63362FE41C8B}"/>
            </c:ext>
          </c:extLst>
        </c:ser>
        <c:ser>
          <c:idx val="43"/>
          <c:order val="43"/>
          <c:tx>
            <c:strRef>
              <c:f>'Cap vs demand playsheet'!$A$45:$F$45</c:f>
              <c:strCache>
                <c:ptCount val="6"/>
                <c:pt idx="0">
                  <c:v>Estimated hours lost due to COVID closures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7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7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7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playsheet'!$G$45:$P$45</c:f>
              <c:numCache>
                <c:formatCode>General</c:formatCode>
                <c:ptCount val="10"/>
                <c:pt idx="7">
                  <c:v>1200</c:v>
                </c:pt>
                <c:pt idx="8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98B9-4EED-8A86-63362FE41C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66312224"/>
        <c:axId val="1266313056"/>
      </c:barChart>
      <c:lineChart>
        <c:grouping val="standard"/>
        <c:varyColors val="0"/>
        <c:ser>
          <c:idx val="45"/>
          <c:order val="45"/>
          <c:tx>
            <c:strRef>
              <c:f>'Cap vs demand playsheet'!$A$47:$F$47</c:f>
              <c:strCache>
                <c:ptCount val="6"/>
                <c:pt idx="0">
                  <c:v>Estimated demand in hours/year</c:v>
                </c:pt>
              </c:strCache>
            </c:strRef>
          </c:tx>
          <c:spPr>
            <a:ln w="34925" cap="rnd">
              <a:solidFill>
                <a:srgbClr val="FFC000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'Cap vs demand playsheet'!$G$1:$P$1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'Cap vs demand playsheet'!$G$47:$P$47</c:f>
              <c:numCache>
                <c:formatCode>General</c:formatCode>
                <c:ptCount val="10"/>
                <c:pt idx="0">
                  <c:v>3000</c:v>
                </c:pt>
                <c:pt idx="1">
                  <c:v>3000</c:v>
                </c:pt>
                <c:pt idx="2">
                  <c:v>3100</c:v>
                </c:pt>
                <c:pt idx="3">
                  <c:v>3100</c:v>
                </c:pt>
                <c:pt idx="4">
                  <c:v>3100</c:v>
                </c:pt>
                <c:pt idx="5">
                  <c:v>3100</c:v>
                </c:pt>
                <c:pt idx="6">
                  <c:v>3600</c:v>
                </c:pt>
                <c:pt idx="7">
                  <c:v>3800</c:v>
                </c:pt>
                <c:pt idx="8">
                  <c:v>4300</c:v>
                </c:pt>
                <c:pt idx="9">
                  <c:v>4500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D-98B9-4EED-8A86-63362FE41C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6312224"/>
        <c:axId val="1266313056"/>
      </c:lineChart>
      <c:catAx>
        <c:axId val="1266312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313056"/>
        <c:crosses val="autoZero"/>
        <c:auto val="1"/>
        <c:lblAlgn val="ctr"/>
        <c:lblOffset val="100"/>
        <c:noMultiLvlLbl val="0"/>
      </c:catAx>
      <c:valAx>
        <c:axId val="1266313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312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acrossLinear" id="1">
  <a:schemeClr val="dk1">
    <a:tint val="88000"/>
  </a:schemeClr>
  <a:schemeClr val="dk1">
    <a:tint val="55000"/>
  </a:schemeClr>
  <a:schemeClr val="dk1">
    <a:tint val="78000"/>
  </a:schemeClr>
  <a:schemeClr val="dk1">
    <a:tint val="92000"/>
  </a:schemeClr>
  <a:schemeClr val="dk1">
    <a:tint val="70000"/>
  </a:schemeClr>
  <a:schemeClr val="dk1">
    <a:tint val="30000"/>
  </a:schemeClr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0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0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2A5B04-4CB2-45B3-98E7-BCBCA860E194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D1A5C8F-15B6-4D2E-85A7-46C8A7E66611}">
      <dgm:prSet/>
      <dgm:spPr/>
      <dgm:t>
        <a:bodyPr/>
        <a:lstStyle/>
        <a:p>
          <a:r>
            <a:rPr lang="en-US" b="1" i="0" dirty="0">
              <a:solidFill>
                <a:schemeClr val="tx1"/>
              </a:solidFill>
            </a:rPr>
            <a:t>Expanding communities of interest (see Customer Base – see previous slide)</a:t>
          </a:r>
        </a:p>
      </dgm:t>
    </dgm:pt>
    <dgm:pt modelId="{84DCA450-2F57-469C-8B56-1B0ADC5949BB}" type="parTrans" cxnId="{7C964F88-E194-420D-B1B2-663E21413351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ED29EC60-96F1-4BB4-B477-9BED4E08DB3F}" type="sibTrans" cxnId="{7C964F88-E194-420D-B1B2-663E21413351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27CC1310-1FCC-436D-8F73-D92BE0E43FE6}">
      <dgm:prSet/>
      <dgm:spPr/>
      <dgm:t>
        <a:bodyPr/>
        <a:lstStyle/>
        <a:p>
          <a:r>
            <a:rPr lang="en-US" b="1" i="0">
              <a:solidFill>
                <a:schemeClr val="tx1"/>
              </a:solidFill>
            </a:rPr>
            <a:t>Increases in commercial space segment (new companies and more launches)</a:t>
          </a:r>
        </a:p>
      </dgm:t>
    </dgm:pt>
    <dgm:pt modelId="{4F8E0C1D-35EC-4BD1-9897-AE2EB73E7003}" type="parTrans" cxnId="{CB61D3DF-7D02-402F-B8DF-62D783340D48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BFF131B8-6E62-4718-87A2-64820E5D122A}" type="sibTrans" cxnId="{CB61D3DF-7D02-402F-B8DF-62D783340D48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DE3A55CF-3D74-48B5-B8E9-4A442EDE1782}">
      <dgm:prSet/>
      <dgm:spPr/>
      <dgm:t>
        <a:bodyPr/>
        <a:lstStyle/>
        <a:p>
          <a:r>
            <a:rPr lang="en-US" b="1" i="0">
              <a:solidFill>
                <a:schemeClr val="tx1"/>
              </a:solidFill>
            </a:rPr>
            <a:t>Increases in the Small Sat space segment (increasing constellations and launches) including universities</a:t>
          </a:r>
        </a:p>
      </dgm:t>
    </dgm:pt>
    <dgm:pt modelId="{E056129D-63AB-4C4D-BEA5-2AEA202E3BB2}" type="parTrans" cxnId="{7101C529-BB92-4A79-A233-F5F682C87A09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B95CF0B9-1A11-4A4A-8105-0B760C6DAB70}" type="sibTrans" cxnId="{7101C529-BB92-4A79-A233-F5F682C87A09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FCB60647-1F40-4EA5-AEB4-6B1B943CA158}">
      <dgm:prSet/>
      <dgm:spPr/>
      <dgm:t>
        <a:bodyPr/>
        <a:lstStyle/>
        <a:p>
          <a:r>
            <a:rPr lang="en-US" b="1" i="0" dirty="0">
              <a:solidFill>
                <a:schemeClr val="tx1"/>
              </a:solidFill>
            </a:rPr>
            <a:t>Limited time availability at heavy ion sites</a:t>
          </a:r>
        </a:p>
      </dgm:t>
    </dgm:pt>
    <dgm:pt modelId="{F66450E0-3BC2-4BA5-8855-DAA86B7DCBEC}" type="parTrans" cxnId="{DA6109C1-6A31-4087-9A24-B9B0788CA2B0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65F174B2-E20B-4498-B797-9BD329CD5D2F}" type="sibTrans" cxnId="{DA6109C1-6A31-4087-9A24-B9B0788CA2B0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660956E4-D6D5-4797-82AE-7510EF66E36B}">
      <dgm:prSet/>
      <dgm:spPr/>
      <dgm:t>
        <a:bodyPr/>
        <a:lstStyle/>
        <a:p>
          <a:r>
            <a:rPr lang="en-US" b="1" i="0" dirty="0">
              <a:solidFill>
                <a:schemeClr val="tx1"/>
              </a:solidFill>
            </a:rPr>
            <a:t>Protons used as pre-selection tools and for risk reduction</a:t>
          </a:r>
        </a:p>
      </dgm:t>
    </dgm:pt>
    <dgm:pt modelId="{8786B39E-BD9D-4315-AA58-BA076D35A11F}" type="parTrans" cxnId="{88D62A85-2B9B-437D-ABC4-9BEC21621A66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0D0EE11B-2F2D-4A37-A759-97F606BE1638}" type="sibTrans" cxnId="{88D62A85-2B9B-437D-ABC4-9BEC21621A66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34943607-828C-42D2-A8AE-08D722C548D8}">
      <dgm:prSet/>
      <dgm:spPr/>
      <dgm:t>
        <a:bodyPr/>
        <a:lstStyle/>
        <a:p>
          <a:r>
            <a:rPr lang="en-US" b="1" i="0" dirty="0">
              <a:solidFill>
                <a:schemeClr val="tx1"/>
              </a:solidFill>
            </a:rPr>
            <a:t>Ability to test large devices/boards/systems</a:t>
          </a:r>
        </a:p>
      </dgm:t>
    </dgm:pt>
    <dgm:pt modelId="{1B3E89D1-CEEA-47E2-B152-48CEF8985EED}" type="parTrans" cxnId="{470DE9B6-870E-45B7-9300-E2176C50CA7D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64D14BAA-9B07-4198-B32B-E2DF4E48F0D7}" type="sibTrans" cxnId="{470DE9B6-870E-45B7-9300-E2176C50CA7D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6AA6AB63-B217-47BA-B6B8-5AD42D1C5F58}">
      <dgm:prSet/>
      <dgm:spPr/>
      <dgm:t>
        <a:bodyPr/>
        <a:lstStyle/>
        <a:p>
          <a:r>
            <a:rPr lang="en-US" b="1" i="0" dirty="0">
              <a:solidFill>
                <a:schemeClr val="tx1"/>
              </a:solidFill>
            </a:rPr>
            <a:t>Ability to penetrate complex packaging and materials (testability)</a:t>
          </a:r>
        </a:p>
      </dgm:t>
    </dgm:pt>
    <dgm:pt modelId="{1DABD85E-352E-4FB5-BE66-AFABCF40C458}" type="parTrans" cxnId="{BE834CA8-0C33-4495-A3C1-6E7E2AD6EB1B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313FC09D-F302-4306-80F3-C040CC54FFBE}" type="sibTrans" cxnId="{BE834CA8-0C33-4495-A3C1-6E7E2AD6EB1B}">
      <dgm:prSet/>
      <dgm:spPr/>
      <dgm:t>
        <a:bodyPr/>
        <a:lstStyle/>
        <a:p>
          <a:endParaRPr lang="en-US" b="1" i="0">
            <a:solidFill>
              <a:schemeClr val="tx1"/>
            </a:solidFill>
          </a:endParaRPr>
        </a:p>
      </dgm:t>
    </dgm:pt>
    <dgm:pt modelId="{E92264EF-2523-4506-9C5A-FF59853D5714}" type="pres">
      <dgm:prSet presAssocID="{D12A5B04-4CB2-45B3-98E7-BCBCA860E194}" presName="linear" presStyleCnt="0">
        <dgm:presLayoutVars>
          <dgm:animLvl val="lvl"/>
          <dgm:resizeHandles val="exact"/>
        </dgm:presLayoutVars>
      </dgm:prSet>
      <dgm:spPr/>
    </dgm:pt>
    <dgm:pt modelId="{0BAFB751-0664-4B76-9054-0D5C571BFC2E}" type="pres">
      <dgm:prSet presAssocID="{DD1A5C8F-15B6-4D2E-85A7-46C8A7E66611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0E97E0A8-EFBF-4C6D-80D9-3728F5FB0B02}" type="pres">
      <dgm:prSet presAssocID="{ED29EC60-96F1-4BB4-B477-9BED4E08DB3F}" presName="spacer" presStyleCnt="0"/>
      <dgm:spPr/>
    </dgm:pt>
    <dgm:pt modelId="{EC81EE0D-2C87-42AD-AC6B-191D5DE2A99A}" type="pres">
      <dgm:prSet presAssocID="{27CC1310-1FCC-436D-8F73-D92BE0E43FE6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B9B850BC-2EAB-4660-BD3F-4FD9576F26E1}" type="pres">
      <dgm:prSet presAssocID="{BFF131B8-6E62-4718-87A2-64820E5D122A}" presName="spacer" presStyleCnt="0"/>
      <dgm:spPr/>
    </dgm:pt>
    <dgm:pt modelId="{34000269-7C1C-4275-8694-2B1AF4C1D7F4}" type="pres">
      <dgm:prSet presAssocID="{DE3A55CF-3D74-48B5-B8E9-4A442EDE1782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7C479F56-8BA7-4737-AC53-5CCC6AD2335A}" type="pres">
      <dgm:prSet presAssocID="{B95CF0B9-1A11-4A4A-8105-0B760C6DAB70}" presName="spacer" presStyleCnt="0"/>
      <dgm:spPr/>
    </dgm:pt>
    <dgm:pt modelId="{B1AA71B1-E55E-451D-AED5-F490CBD2B633}" type="pres">
      <dgm:prSet presAssocID="{FCB60647-1F40-4EA5-AEB4-6B1B943CA158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D5E23237-3927-4F7B-B6E4-D4C140C86EB0}" type="pres">
      <dgm:prSet presAssocID="{FCB60647-1F40-4EA5-AEB4-6B1B943CA158}" presName="childText" presStyleLbl="revTx" presStyleIdx="0" presStyleCnt="1">
        <dgm:presLayoutVars>
          <dgm:bulletEnabled val="1"/>
        </dgm:presLayoutVars>
      </dgm:prSet>
      <dgm:spPr/>
    </dgm:pt>
    <dgm:pt modelId="{6536E0D5-8ADA-42F7-8F04-E69A719A665B}" type="pres">
      <dgm:prSet presAssocID="{34943607-828C-42D2-A8AE-08D722C548D8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2306067E-24C6-4E5C-AD05-7FA969E40BE5}" type="pres">
      <dgm:prSet presAssocID="{64D14BAA-9B07-4198-B32B-E2DF4E48F0D7}" presName="spacer" presStyleCnt="0"/>
      <dgm:spPr/>
    </dgm:pt>
    <dgm:pt modelId="{E79B0E61-347A-435E-8594-D58C959170AC}" type="pres">
      <dgm:prSet presAssocID="{6AA6AB63-B217-47BA-B6B8-5AD42D1C5F58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1931ED00-3560-4E6E-BA85-53CE00848208}" type="presOf" srcId="{D12A5B04-4CB2-45B3-98E7-BCBCA860E194}" destId="{E92264EF-2523-4506-9C5A-FF59853D5714}" srcOrd="0" destOrd="0" presId="urn:microsoft.com/office/officeart/2005/8/layout/vList2"/>
    <dgm:cxn modelId="{7101C529-BB92-4A79-A233-F5F682C87A09}" srcId="{D12A5B04-4CB2-45B3-98E7-BCBCA860E194}" destId="{DE3A55CF-3D74-48B5-B8E9-4A442EDE1782}" srcOrd="2" destOrd="0" parTransId="{E056129D-63AB-4C4D-BEA5-2AEA202E3BB2}" sibTransId="{B95CF0B9-1A11-4A4A-8105-0B760C6DAB70}"/>
    <dgm:cxn modelId="{85B2733E-0297-4984-9BA1-D74C5338B0C9}" type="presOf" srcId="{DE3A55CF-3D74-48B5-B8E9-4A442EDE1782}" destId="{34000269-7C1C-4275-8694-2B1AF4C1D7F4}" srcOrd="0" destOrd="0" presId="urn:microsoft.com/office/officeart/2005/8/layout/vList2"/>
    <dgm:cxn modelId="{50AA146F-72CD-490E-805A-4C3B0ECDD0BC}" type="presOf" srcId="{6AA6AB63-B217-47BA-B6B8-5AD42D1C5F58}" destId="{E79B0E61-347A-435E-8594-D58C959170AC}" srcOrd="0" destOrd="0" presId="urn:microsoft.com/office/officeart/2005/8/layout/vList2"/>
    <dgm:cxn modelId="{68C2F874-193C-4DB1-A5D1-32C39AE4C4CC}" type="presOf" srcId="{660956E4-D6D5-4797-82AE-7510EF66E36B}" destId="{D5E23237-3927-4F7B-B6E4-D4C140C86EB0}" srcOrd="0" destOrd="0" presId="urn:microsoft.com/office/officeart/2005/8/layout/vList2"/>
    <dgm:cxn modelId="{EFFC9676-9BC4-48D4-8BF6-3E39760122BF}" type="presOf" srcId="{FCB60647-1F40-4EA5-AEB4-6B1B943CA158}" destId="{B1AA71B1-E55E-451D-AED5-F490CBD2B633}" srcOrd="0" destOrd="0" presId="urn:microsoft.com/office/officeart/2005/8/layout/vList2"/>
    <dgm:cxn modelId="{88D62A85-2B9B-437D-ABC4-9BEC21621A66}" srcId="{FCB60647-1F40-4EA5-AEB4-6B1B943CA158}" destId="{660956E4-D6D5-4797-82AE-7510EF66E36B}" srcOrd="0" destOrd="0" parTransId="{8786B39E-BD9D-4315-AA58-BA076D35A11F}" sibTransId="{0D0EE11B-2F2D-4A37-A759-97F606BE1638}"/>
    <dgm:cxn modelId="{7C964F88-E194-420D-B1B2-663E21413351}" srcId="{D12A5B04-4CB2-45B3-98E7-BCBCA860E194}" destId="{DD1A5C8F-15B6-4D2E-85A7-46C8A7E66611}" srcOrd="0" destOrd="0" parTransId="{84DCA450-2F57-469C-8B56-1B0ADC5949BB}" sibTransId="{ED29EC60-96F1-4BB4-B477-9BED4E08DB3F}"/>
    <dgm:cxn modelId="{BE834CA8-0C33-4495-A3C1-6E7E2AD6EB1B}" srcId="{D12A5B04-4CB2-45B3-98E7-BCBCA860E194}" destId="{6AA6AB63-B217-47BA-B6B8-5AD42D1C5F58}" srcOrd="5" destOrd="0" parTransId="{1DABD85E-352E-4FB5-BE66-AFABCF40C458}" sibTransId="{313FC09D-F302-4306-80F3-C040CC54FFBE}"/>
    <dgm:cxn modelId="{ED7D7DA8-C21B-4DA4-9588-1D96AA50C34A}" type="presOf" srcId="{34943607-828C-42D2-A8AE-08D722C548D8}" destId="{6536E0D5-8ADA-42F7-8F04-E69A719A665B}" srcOrd="0" destOrd="0" presId="urn:microsoft.com/office/officeart/2005/8/layout/vList2"/>
    <dgm:cxn modelId="{470DE9B6-870E-45B7-9300-E2176C50CA7D}" srcId="{D12A5B04-4CB2-45B3-98E7-BCBCA860E194}" destId="{34943607-828C-42D2-A8AE-08D722C548D8}" srcOrd="4" destOrd="0" parTransId="{1B3E89D1-CEEA-47E2-B152-48CEF8985EED}" sibTransId="{64D14BAA-9B07-4198-B32B-E2DF4E48F0D7}"/>
    <dgm:cxn modelId="{DA6109C1-6A31-4087-9A24-B9B0788CA2B0}" srcId="{D12A5B04-4CB2-45B3-98E7-BCBCA860E194}" destId="{FCB60647-1F40-4EA5-AEB4-6B1B943CA158}" srcOrd="3" destOrd="0" parTransId="{F66450E0-3BC2-4BA5-8855-DAA86B7DCBEC}" sibTransId="{65F174B2-E20B-4498-B797-9BD329CD5D2F}"/>
    <dgm:cxn modelId="{F263DECA-16CB-4EFE-A606-932B803416D0}" type="presOf" srcId="{27CC1310-1FCC-436D-8F73-D92BE0E43FE6}" destId="{EC81EE0D-2C87-42AD-AC6B-191D5DE2A99A}" srcOrd="0" destOrd="0" presId="urn:microsoft.com/office/officeart/2005/8/layout/vList2"/>
    <dgm:cxn modelId="{CB61D3DF-7D02-402F-B8DF-62D783340D48}" srcId="{D12A5B04-4CB2-45B3-98E7-BCBCA860E194}" destId="{27CC1310-1FCC-436D-8F73-D92BE0E43FE6}" srcOrd="1" destOrd="0" parTransId="{4F8E0C1D-35EC-4BD1-9897-AE2EB73E7003}" sibTransId="{BFF131B8-6E62-4718-87A2-64820E5D122A}"/>
    <dgm:cxn modelId="{9583D5ED-13F3-4D48-A2F6-E8E0391D379B}" type="presOf" srcId="{DD1A5C8F-15B6-4D2E-85A7-46C8A7E66611}" destId="{0BAFB751-0664-4B76-9054-0D5C571BFC2E}" srcOrd="0" destOrd="0" presId="urn:microsoft.com/office/officeart/2005/8/layout/vList2"/>
    <dgm:cxn modelId="{2576C3DD-7D8A-40CB-954B-68D5D11C6B93}" type="presParOf" srcId="{E92264EF-2523-4506-9C5A-FF59853D5714}" destId="{0BAFB751-0664-4B76-9054-0D5C571BFC2E}" srcOrd="0" destOrd="0" presId="urn:microsoft.com/office/officeart/2005/8/layout/vList2"/>
    <dgm:cxn modelId="{12A6B4F2-F1B3-4519-A41B-6D33214C1E0B}" type="presParOf" srcId="{E92264EF-2523-4506-9C5A-FF59853D5714}" destId="{0E97E0A8-EFBF-4C6D-80D9-3728F5FB0B02}" srcOrd="1" destOrd="0" presId="urn:microsoft.com/office/officeart/2005/8/layout/vList2"/>
    <dgm:cxn modelId="{F503CF6C-6A00-47F2-8BE5-C35B5EE4B02C}" type="presParOf" srcId="{E92264EF-2523-4506-9C5A-FF59853D5714}" destId="{EC81EE0D-2C87-42AD-AC6B-191D5DE2A99A}" srcOrd="2" destOrd="0" presId="urn:microsoft.com/office/officeart/2005/8/layout/vList2"/>
    <dgm:cxn modelId="{9EC67A34-7A46-441B-BF89-6347381D957A}" type="presParOf" srcId="{E92264EF-2523-4506-9C5A-FF59853D5714}" destId="{B9B850BC-2EAB-4660-BD3F-4FD9576F26E1}" srcOrd="3" destOrd="0" presId="urn:microsoft.com/office/officeart/2005/8/layout/vList2"/>
    <dgm:cxn modelId="{2622C3A3-AC86-4837-BC32-7FE429AFDCD0}" type="presParOf" srcId="{E92264EF-2523-4506-9C5A-FF59853D5714}" destId="{34000269-7C1C-4275-8694-2B1AF4C1D7F4}" srcOrd="4" destOrd="0" presId="urn:microsoft.com/office/officeart/2005/8/layout/vList2"/>
    <dgm:cxn modelId="{94B53A3B-D4C3-470C-A930-BDF1389BA2B6}" type="presParOf" srcId="{E92264EF-2523-4506-9C5A-FF59853D5714}" destId="{7C479F56-8BA7-4737-AC53-5CCC6AD2335A}" srcOrd="5" destOrd="0" presId="urn:microsoft.com/office/officeart/2005/8/layout/vList2"/>
    <dgm:cxn modelId="{D6FC5E5B-8C8C-486A-A896-413725F20DF6}" type="presParOf" srcId="{E92264EF-2523-4506-9C5A-FF59853D5714}" destId="{B1AA71B1-E55E-451D-AED5-F490CBD2B633}" srcOrd="6" destOrd="0" presId="urn:microsoft.com/office/officeart/2005/8/layout/vList2"/>
    <dgm:cxn modelId="{51229CE0-7625-4F37-B0CE-F12331C23BFC}" type="presParOf" srcId="{E92264EF-2523-4506-9C5A-FF59853D5714}" destId="{D5E23237-3927-4F7B-B6E4-D4C140C86EB0}" srcOrd="7" destOrd="0" presId="urn:microsoft.com/office/officeart/2005/8/layout/vList2"/>
    <dgm:cxn modelId="{CAF660B3-1815-43AD-A025-AD5344026EFC}" type="presParOf" srcId="{E92264EF-2523-4506-9C5A-FF59853D5714}" destId="{6536E0D5-8ADA-42F7-8F04-E69A719A665B}" srcOrd="8" destOrd="0" presId="urn:microsoft.com/office/officeart/2005/8/layout/vList2"/>
    <dgm:cxn modelId="{E5DB89DC-8414-4F47-B5FC-EA98D1DB66E9}" type="presParOf" srcId="{E92264EF-2523-4506-9C5A-FF59853D5714}" destId="{2306067E-24C6-4E5C-AD05-7FA969E40BE5}" srcOrd="9" destOrd="0" presId="urn:microsoft.com/office/officeart/2005/8/layout/vList2"/>
    <dgm:cxn modelId="{DCD8E78A-123D-4219-BEE6-B838248BC5D6}" type="presParOf" srcId="{E92264EF-2523-4506-9C5A-FF59853D5714}" destId="{E79B0E61-347A-435E-8594-D58C959170AC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9862BD-23F0-4208-B0DC-205F581DDDCD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7F49A75-630F-4DCF-A69E-2B6EFE8DEFC6}">
      <dgm:prSet custT="1"/>
      <dgm:spPr/>
      <dgm:t>
        <a:bodyPr/>
        <a:lstStyle/>
        <a:p>
          <a:r>
            <a:rPr lang="en-US" sz="1200" dirty="0"/>
            <a:t>Prime locations selling time</a:t>
          </a:r>
        </a:p>
      </dgm:t>
    </dgm:pt>
    <dgm:pt modelId="{E488F467-FE25-4E60-8D95-0CCE94B104A9}" type="parTrans" cxnId="{0C39894A-5B4C-490B-9980-0F746E4DAFF2}">
      <dgm:prSet/>
      <dgm:spPr/>
      <dgm:t>
        <a:bodyPr/>
        <a:lstStyle/>
        <a:p>
          <a:endParaRPr lang="en-US" sz="2000"/>
        </a:p>
      </dgm:t>
    </dgm:pt>
    <dgm:pt modelId="{58D50808-0E8A-4E37-930C-FD4072047FFD}" type="sibTrans" cxnId="{0C39894A-5B4C-490B-9980-0F746E4DAFF2}">
      <dgm:prSet/>
      <dgm:spPr/>
      <dgm:t>
        <a:bodyPr/>
        <a:lstStyle/>
        <a:p>
          <a:endParaRPr lang="en-US" sz="2000"/>
        </a:p>
      </dgm:t>
    </dgm:pt>
    <dgm:pt modelId="{2BDEDADB-EDA4-4DA8-AB7D-2F19CDF7A443}">
      <dgm:prSet custT="1"/>
      <dgm:spPr/>
      <dgm:t>
        <a:bodyPr/>
        <a:lstStyle/>
        <a:p>
          <a:r>
            <a:rPr lang="en-US" sz="1200" dirty="0"/>
            <a:t>James M. Slater MD Proton Treatment &amp; Research Center</a:t>
          </a:r>
        </a:p>
      </dgm:t>
    </dgm:pt>
    <dgm:pt modelId="{FD7B97DC-2ED5-44BB-9DF1-CB1197A00F75}" type="parTrans" cxnId="{21F51144-FE43-4706-BAF2-869F8F51BDF5}">
      <dgm:prSet/>
      <dgm:spPr/>
      <dgm:t>
        <a:bodyPr/>
        <a:lstStyle/>
        <a:p>
          <a:endParaRPr lang="en-US" sz="2000"/>
        </a:p>
      </dgm:t>
    </dgm:pt>
    <dgm:pt modelId="{7718BCD1-7B77-4978-94EF-11A7EB423A30}" type="sibTrans" cxnId="{21F51144-FE43-4706-BAF2-869F8F51BDF5}">
      <dgm:prSet/>
      <dgm:spPr/>
      <dgm:t>
        <a:bodyPr/>
        <a:lstStyle/>
        <a:p>
          <a:endParaRPr lang="en-US" sz="2000"/>
        </a:p>
      </dgm:t>
    </dgm:pt>
    <dgm:pt modelId="{F8D2242E-1965-419B-BF8B-EB6F37F759C4}">
      <dgm:prSet custT="1"/>
      <dgm:spPr/>
      <dgm:t>
        <a:bodyPr/>
        <a:lstStyle/>
        <a:p>
          <a:r>
            <a:rPr lang="en-US" sz="1200" dirty="0"/>
            <a:t>Mayo Clinic Proton Beam Facility - Phoenix</a:t>
          </a:r>
        </a:p>
      </dgm:t>
    </dgm:pt>
    <dgm:pt modelId="{4D83B33D-4AD5-43F3-AF9B-9D673789E319}" type="parTrans" cxnId="{B3A11ABA-50C3-4B08-8CDF-ACBED569E454}">
      <dgm:prSet/>
      <dgm:spPr/>
      <dgm:t>
        <a:bodyPr/>
        <a:lstStyle/>
        <a:p>
          <a:endParaRPr lang="en-US" sz="2000"/>
        </a:p>
      </dgm:t>
    </dgm:pt>
    <dgm:pt modelId="{4CDCCE61-0BBB-4568-B1FA-322EA495DB6A}" type="sibTrans" cxnId="{B3A11ABA-50C3-4B08-8CDF-ACBED569E454}">
      <dgm:prSet/>
      <dgm:spPr/>
      <dgm:t>
        <a:bodyPr/>
        <a:lstStyle/>
        <a:p>
          <a:endParaRPr lang="en-US" sz="2000"/>
        </a:p>
      </dgm:t>
    </dgm:pt>
    <dgm:pt modelId="{88135FF8-7FF9-4427-B539-0015C5251DE1}">
      <dgm:prSet custT="1"/>
      <dgm:spPr/>
      <dgm:t>
        <a:bodyPr/>
        <a:lstStyle/>
        <a:p>
          <a:r>
            <a:rPr lang="en-US" sz="1200"/>
            <a:t>Mayo Clinic Proton Beam facility - Rochester</a:t>
          </a:r>
        </a:p>
      </dgm:t>
    </dgm:pt>
    <dgm:pt modelId="{87C5C62A-4B8C-41B2-BDE4-2701CC65881F}" type="parTrans" cxnId="{8AD3D778-CACF-42B5-9C01-67F320EF5065}">
      <dgm:prSet/>
      <dgm:spPr/>
      <dgm:t>
        <a:bodyPr/>
        <a:lstStyle/>
        <a:p>
          <a:endParaRPr lang="en-US" sz="2000"/>
        </a:p>
      </dgm:t>
    </dgm:pt>
    <dgm:pt modelId="{E7F660A1-6326-4F6D-8C27-BB7D2A9E9A03}" type="sibTrans" cxnId="{8AD3D778-CACF-42B5-9C01-67F320EF5065}">
      <dgm:prSet/>
      <dgm:spPr/>
      <dgm:t>
        <a:bodyPr/>
        <a:lstStyle/>
        <a:p>
          <a:endParaRPr lang="en-US" sz="2000"/>
        </a:p>
      </dgm:t>
    </dgm:pt>
    <dgm:pt modelId="{8E471ADB-D85B-4E15-B835-070AA66E8EC2}">
      <dgm:prSet custT="1"/>
      <dgm:spPr/>
      <dgm:t>
        <a:bodyPr/>
        <a:lstStyle/>
        <a:p>
          <a:r>
            <a:rPr lang="en-US" sz="1200" dirty="0"/>
            <a:t>Massachusetts General Hospital (MGH) Francis H. Burr Proton Beam Therapy Center</a:t>
          </a:r>
        </a:p>
      </dgm:t>
    </dgm:pt>
    <dgm:pt modelId="{65F6F41D-DBEB-476C-86EB-91C19C2795AC}" type="parTrans" cxnId="{A4A1508B-295C-4996-8238-FF8C4929EE6B}">
      <dgm:prSet/>
      <dgm:spPr/>
      <dgm:t>
        <a:bodyPr/>
        <a:lstStyle/>
        <a:p>
          <a:endParaRPr lang="en-US" sz="2000"/>
        </a:p>
      </dgm:t>
    </dgm:pt>
    <dgm:pt modelId="{93C51457-EC38-4E8C-A5A7-55C8BB11644E}" type="sibTrans" cxnId="{A4A1508B-295C-4996-8238-FF8C4929EE6B}">
      <dgm:prSet/>
      <dgm:spPr/>
      <dgm:t>
        <a:bodyPr/>
        <a:lstStyle/>
        <a:p>
          <a:endParaRPr lang="en-US" sz="2000"/>
        </a:p>
      </dgm:t>
    </dgm:pt>
    <dgm:pt modelId="{5500532C-FA3E-420C-A350-281F9FF2ECF2}">
      <dgm:prSet custT="1"/>
      <dgm:spPr/>
      <dgm:t>
        <a:bodyPr/>
        <a:lstStyle/>
        <a:p>
          <a:r>
            <a:rPr lang="en-US" sz="1200" dirty="0"/>
            <a:t>MGH has been struggling with recovery from unexpected maintenance</a:t>
          </a:r>
        </a:p>
      </dgm:t>
    </dgm:pt>
    <dgm:pt modelId="{422FFF3C-CFB5-4906-AAE0-020E960F5538}" type="parTrans" cxnId="{516A36C2-73F3-4750-A830-5F1AF4FA5A4D}">
      <dgm:prSet/>
      <dgm:spPr/>
      <dgm:t>
        <a:bodyPr/>
        <a:lstStyle/>
        <a:p>
          <a:endParaRPr lang="en-US" sz="2000"/>
        </a:p>
      </dgm:t>
    </dgm:pt>
    <dgm:pt modelId="{24C87AEA-00F8-4184-95D9-54F690333D5A}" type="sibTrans" cxnId="{516A36C2-73F3-4750-A830-5F1AF4FA5A4D}">
      <dgm:prSet/>
      <dgm:spPr/>
      <dgm:t>
        <a:bodyPr/>
        <a:lstStyle/>
        <a:p>
          <a:endParaRPr lang="en-US" sz="2000"/>
        </a:p>
      </dgm:t>
    </dgm:pt>
    <dgm:pt modelId="{55CEE842-1B9F-44B7-BD9C-46888923C987}">
      <dgm:prSet custT="1"/>
      <dgm:spPr/>
      <dgm:t>
        <a:bodyPr/>
        <a:lstStyle/>
        <a:p>
          <a:r>
            <a:rPr lang="en-US" sz="1200" dirty="0"/>
            <a:t>Unclear on actual availability, but best case for 2022 is ~300 hours (&lt;50% of max pre-COVID and maintenance)</a:t>
          </a:r>
        </a:p>
      </dgm:t>
    </dgm:pt>
    <dgm:pt modelId="{91575407-4F74-4A06-BEB0-A19F2B443914}" type="parTrans" cxnId="{28924596-DDED-4175-9A36-03E0401BAF24}">
      <dgm:prSet/>
      <dgm:spPr/>
      <dgm:t>
        <a:bodyPr/>
        <a:lstStyle/>
        <a:p>
          <a:endParaRPr lang="en-US" sz="2000"/>
        </a:p>
      </dgm:t>
    </dgm:pt>
    <dgm:pt modelId="{8BC23004-BA21-4B66-801A-CD24F6226B25}" type="sibTrans" cxnId="{28924596-DDED-4175-9A36-03E0401BAF24}">
      <dgm:prSet/>
      <dgm:spPr/>
      <dgm:t>
        <a:bodyPr/>
        <a:lstStyle/>
        <a:p>
          <a:endParaRPr lang="en-US" sz="2000"/>
        </a:p>
      </dgm:t>
    </dgm:pt>
    <dgm:pt modelId="{340E3FCB-BA1F-4DF9-BC1E-F23F90828735}">
      <dgm:prSet custT="1"/>
      <dgm:spPr/>
      <dgm:t>
        <a:bodyPr/>
        <a:lstStyle/>
        <a:p>
          <a:r>
            <a:rPr lang="en-US" sz="1200"/>
            <a:t>Northwestern Medicine Chicago Proton Center</a:t>
          </a:r>
        </a:p>
      </dgm:t>
    </dgm:pt>
    <dgm:pt modelId="{D08E1D9F-9C2D-458D-B9B0-93081BF7D7E0}" type="parTrans" cxnId="{343E48AC-9DD6-4CB6-997B-A9D145D7BBC2}">
      <dgm:prSet/>
      <dgm:spPr/>
      <dgm:t>
        <a:bodyPr/>
        <a:lstStyle/>
        <a:p>
          <a:endParaRPr lang="en-US" sz="2000"/>
        </a:p>
      </dgm:t>
    </dgm:pt>
    <dgm:pt modelId="{E11E96D8-3A6E-44E9-9997-B7461151C086}" type="sibTrans" cxnId="{343E48AC-9DD6-4CB6-997B-A9D145D7BBC2}">
      <dgm:prSet/>
      <dgm:spPr/>
      <dgm:t>
        <a:bodyPr/>
        <a:lstStyle/>
        <a:p>
          <a:endParaRPr lang="en-US" sz="2000"/>
        </a:p>
      </dgm:t>
    </dgm:pt>
    <dgm:pt modelId="{E19AD13A-2787-4409-A963-6066A675364E}">
      <dgm:prSet custT="1"/>
      <dgm:spPr/>
      <dgm:t>
        <a:bodyPr/>
        <a:lstStyle/>
        <a:p>
          <a:r>
            <a:rPr lang="en-US" sz="1200" strike="sngStrike" dirty="0"/>
            <a:t>Provision CARES Proton Therapy Center</a:t>
          </a:r>
        </a:p>
      </dgm:t>
    </dgm:pt>
    <dgm:pt modelId="{98785C22-8729-464D-BACB-3E7BF412796E}" type="parTrans" cxnId="{9DF74D02-19CA-4666-8989-3979646931E3}">
      <dgm:prSet/>
      <dgm:spPr/>
      <dgm:t>
        <a:bodyPr/>
        <a:lstStyle/>
        <a:p>
          <a:endParaRPr lang="en-US" sz="2000"/>
        </a:p>
      </dgm:t>
    </dgm:pt>
    <dgm:pt modelId="{2C344C46-B064-47EF-B565-20F4F83F0EAF}" type="sibTrans" cxnId="{9DF74D02-19CA-4666-8989-3979646931E3}">
      <dgm:prSet/>
      <dgm:spPr/>
      <dgm:t>
        <a:bodyPr/>
        <a:lstStyle/>
        <a:p>
          <a:endParaRPr lang="en-US" sz="2000"/>
        </a:p>
      </dgm:t>
    </dgm:pt>
    <dgm:pt modelId="{5FDFE5A6-4724-4C25-A3D0-704AE7338FE7}">
      <dgm:prSet custT="1"/>
      <dgm:spPr/>
      <dgm:t>
        <a:bodyPr/>
        <a:lstStyle/>
        <a:p>
          <a:r>
            <a:rPr lang="en-US" sz="1200" dirty="0"/>
            <a:t>Due to new management (Covenant Health), facility was</a:t>
          </a:r>
          <a:r>
            <a:rPr lang="en-US" sz="1200" b="1" dirty="0"/>
            <a:t> closed </a:t>
          </a:r>
          <a:r>
            <a:rPr lang="en-US" sz="1200" dirty="0"/>
            <a:t>as of 1 Feb 2022.</a:t>
          </a:r>
        </a:p>
      </dgm:t>
    </dgm:pt>
    <dgm:pt modelId="{6FB80A2B-A2EB-4201-9187-9EBEAB11B226}" type="parTrans" cxnId="{4AFD329B-F274-46E0-A6BB-37C7B1849F93}">
      <dgm:prSet/>
      <dgm:spPr/>
      <dgm:t>
        <a:bodyPr/>
        <a:lstStyle/>
        <a:p>
          <a:endParaRPr lang="en-US" sz="2000"/>
        </a:p>
      </dgm:t>
    </dgm:pt>
    <dgm:pt modelId="{E74F855F-DDFB-4A7A-83E8-CB0E103DDED1}" type="sibTrans" cxnId="{4AFD329B-F274-46E0-A6BB-37C7B1849F93}">
      <dgm:prSet/>
      <dgm:spPr/>
      <dgm:t>
        <a:bodyPr/>
        <a:lstStyle/>
        <a:p>
          <a:endParaRPr lang="en-US" sz="2000"/>
        </a:p>
      </dgm:t>
    </dgm:pt>
    <dgm:pt modelId="{96907CF2-01AB-486A-8274-F863928047CE}">
      <dgm:prSet custT="1"/>
      <dgm:spPr/>
      <dgm:t>
        <a:bodyPr/>
        <a:lstStyle/>
        <a:p>
          <a:r>
            <a:rPr lang="en-US" sz="1200" dirty="0"/>
            <a:t>This was the U.S. site with most access for electronics testing (1500 hours/year+ - only “dedicated” research proton accelerator for SEE, </a:t>
          </a:r>
          <a:r>
            <a:rPr lang="en-US" sz="1200" dirty="0" err="1"/>
            <a:t>etc</a:t>
          </a:r>
          <a:r>
            <a:rPr lang="en-US" sz="1200" dirty="0"/>
            <a:t>)</a:t>
          </a:r>
        </a:p>
      </dgm:t>
    </dgm:pt>
    <dgm:pt modelId="{620E1916-13A8-46D5-AB3E-C19BE6600251}" type="parTrans" cxnId="{AC7C170E-6659-4E23-BDC5-670288B8D6D8}">
      <dgm:prSet/>
      <dgm:spPr/>
      <dgm:t>
        <a:bodyPr/>
        <a:lstStyle/>
        <a:p>
          <a:endParaRPr lang="en-US" sz="2000"/>
        </a:p>
      </dgm:t>
    </dgm:pt>
    <dgm:pt modelId="{8437CC77-693B-4E44-8E61-49DE97E8E8D3}" type="sibTrans" cxnId="{AC7C170E-6659-4E23-BDC5-670288B8D6D8}">
      <dgm:prSet/>
      <dgm:spPr/>
      <dgm:t>
        <a:bodyPr/>
        <a:lstStyle/>
        <a:p>
          <a:endParaRPr lang="en-US" sz="2000"/>
        </a:p>
      </dgm:t>
    </dgm:pt>
    <dgm:pt modelId="{F7302AAB-AF57-4D36-9444-36E534306DFB}">
      <dgm:prSet custT="1"/>
      <dgm:spPr/>
      <dgm:t>
        <a:bodyPr/>
        <a:lstStyle/>
        <a:p>
          <a:r>
            <a:rPr lang="en-US" sz="1200"/>
            <a:t>Intending to sell</a:t>
          </a:r>
        </a:p>
      </dgm:t>
    </dgm:pt>
    <dgm:pt modelId="{9D8FDB93-36D8-44B7-896E-F244F3F58EB2}" type="parTrans" cxnId="{A9AA1993-ED7B-4D7E-ACF3-0CD005C7951D}">
      <dgm:prSet/>
      <dgm:spPr/>
      <dgm:t>
        <a:bodyPr/>
        <a:lstStyle/>
        <a:p>
          <a:endParaRPr lang="en-US" sz="2000"/>
        </a:p>
      </dgm:t>
    </dgm:pt>
    <dgm:pt modelId="{7D7D6586-6BAE-4ECE-9737-CC59C008D496}" type="sibTrans" cxnId="{A9AA1993-ED7B-4D7E-ACF3-0CD005C7951D}">
      <dgm:prSet/>
      <dgm:spPr/>
      <dgm:t>
        <a:bodyPr/>
        <a:lstStyle/>
        <a:p>
          <a:endParaRPr lang="en-US" sz="2000"/>
        </a:p>
      </dgm:t>
    </dgm:pt>
    <dgm:pt modelId="{31D1FEAF-8086-404F-8BCC-7EF7F7003E63}">
      <dgm:prSet custT="1"/>
      <dgm:spPr/>
      <dgm:t>
        <a:bodyPr/>
        <a:lstStyle/>
        <a:p>
          <a:r>
            <a:rPr lang="en-US" sz="1200" dirty="0"/>
            <a:t>Johns Hopkins University Proton Therapy Center</a:t>
          </a:r>
        </a:p>
      </dgm:t>
    </dgm:pt>
    <dgm:pt modelId="{D7CAEA75-15DF-454D-9804-13022F40A6B2}" type="parTrans" cxnId="{9E4983C1-C095-4270-B921-1016BC0FCA87}">
      <dgm:prSet/>
      <dgm:spPr/>
      <dgm:t>
        <a:bodyPr/>
        <a:lstStyle/>
        <a:p>
          <a:endParaRPr lang="en-US" sz="2000"/>
        </a:p>
      </dgm:t>
    </dgm:pt>
    <dgm:pt modelId="{4AC14729-9D85-4945-A962-9799B078A9DD}" type="sibTrans" cxnId="{9E4983C1-C095-4270-B921-1016BC0FCA87}">
      <dgm:prSet/>
      <dgm:spPr/>
      <dgm:t>
        <a:bodyPr/>
        <a:lstStyle/>
        <a:p>
          <a:endParaRPr lang="en-US" sz="2000"/>
        </a:p>
      </dgm:t>
    </dgm:pt>
    <dgm:pt modelId="{445CF4FA-0017-4A19-87C7-07EF93E95B17}">
      <dgm:prSet custT="1"/>
      <dgm:spPr/>
      <dgm:t>
        <a:bodyPr/>
        <a:lstStyle/>
        <a:p>
          <a:r>
            <a:rPr lang="en-US" sz="1200" dirty="0"/>
            <a:t>Proton International at University of Alabama-Birmingham (UAB)</a:t>
          </a:r>
        </a:p>
      </dgm:t>
    </dgm:pt>
    <dgm:pt modelId="{5528DE12-B157-4A11-B3CA-D8A0510FE36C}" type="parTrans" cxnId="{940321D1-D433-4B97-82AD-4F5197971EE3}">
      <dgm:prSet/>
      <dgm:spPr/>
      <dgm:t>
        <a:bodyPr/>
        <a:lstStyle/>
        <a:p>
          <a:endParaRPr lang="en-US" sz="2000"/>
        </a:p>
      </dgm:t>
    </dgm:pt>
    <dgm:pt modelId="{FDD924CB-FB67-4D82-A1E4-9ADC33B99200}" type="sibTrans" cxnId="{940321D1-D433-4B97-82AD-4F5197971EE3}">
      <dgm:prSet/>
      <dgm:spPr/>
      <dgm:t>
        <a:bodyPr/>
        <a:lstStyle/>
        <a:p>
          <a:endParaRPr lang="en-US" sz="2000"/>
        </a:p>
      </dgm:t>
    </dgm:pt>
    <dgm:pt modelId="{C77F2465-2E17-4604-9D27-F072424243EB}">
      <dgm:prSet custT="1"/>
      <dgm:spPr/>
      <dgm:t>
        <a:bodyPr/>
        <a:lstStyle/>
        <a:p>
          <a:r>
            <a:rPr lang="en-US" sz="1200"/>
            <a:t>Canada</a:t>
          </a:r>
        </a:p>
      </dgm:t>
    </dgm:pt>
    <dgm:pt modelId="{33BBEB71-FE5C-47E4-990F-8AFBDCE79E62}" type="parTrans" cxnId="{5E66CBFC-40CB-45F0-82E1-799D61A9AD30}">
      <dgm:prSet/>
      <dgm:spPr/>
      <dgm:t>
        <a:bodyPr/>
        <a:lstStyle/>
        <a:p>
          <a:endParaRPr lang="en-US" sz="2000"/>
        </a:p>
      </dgm:t>
    </dgm:pt>
    <dgm:pt modelId="{9E0730D4-0438-469E-A2ED-66147CB03EAB}" type="sibTrans" cxnId="{5E66CBFC-40CB-45F0-82E1-799D61A9AD30}">
      <dgm:prSet/>
      <dgm:spPr/>
      <dgm:t>
        <a:bodyPr/>
        <a:lstStyle/>
        <a:p>
          <a:endParaRPr lang="en-US" sz="2000"/>
        </a:p>
      </dgm:t>
    </dgm:pt>
    <dgm:pt modelId="{34515978-4970-4302-9F05-8B1EA829884E}">
      <dgm:prSet custT="1"/>
      <dgm:spPr/>
      <dgm:t>
        <a:bodyPr/>
        <a:lstStyle/>
        <a:p>
          <a:r>
            <a:rPr lang="en-US" sz="1200" dirty="0"/>
            <a:t>Tri-University Meson Facility (TRIUMF) Proton Irradiation Facility</a:t>
          </a:r>
        </a:p>
      </dgm:t>
    </dgm:pt>
    <dgm:pt modelId="{F2FA3171-EB7C-4661-A51F-02D9D86D9FA5}" type="parTrans" cxnId="{F45BB1BB-1D11-4DE1-8872-598DEB6C797F}">
      <dgm:prSet/>
      <dgm:spPr/>
      <dgm:t>
        <a:bodyPr/>
        <a:lstStyle/>
        <a:p>
          <a:endParaRPr lang="en-US" sz="2000"/>
        </a:p>
      </dgm:t>
    </dgm:pt>
    <dgm:pt modelId="{A21F75EC-4366-4EE9-9965-96FAB2C16E13}" type="sibTrans" cxnId="{F45BB1BB-1D11-4DE1-8872-598DEB6C797F}">
      <dgm:prSet/>
      <dgm:spPr/>
      <dgm:t>
        <a:bodyPr/>
        <a:lstStyle/>
        <a:p>
          <a:endParaRPr lang="en-US" sz="2000"/>
        </a:p>
      </dgm:t>
    </dgm:pt>
    <dgm:pt modelId="{3498080C-617E-4195-8354-22526E7EC91A}">
      <dgm:prSet custT="1"/>
      <dgm:spPr/>
      <dgm:t>
        <a:bodyPr/>
        <a:lstStyle/>
        <a:p>
          <a:r>
            <a:rPr lang="en-US" sz="1200" b="1"/>
            <a:t>No guaranteed access facility exists domestically.</a:t>
          </a:r>
          <a:endParaRPr lang="en-US" sz="1200"/>
        </a:p>
      </dgm:t>
    </dgm:pt>
    <dgm:pt modelId="{29FBE823-AE6A-40BE-85D1-469A55200653}" type="parTrans" cxnId="{D3BD1931-DF41-4573-88C8-0B5482E81DB2}">
      <dgm:prSet/>
      <dgm:spPr/>
      <dgm:t>
        <a:bodyPr/>
        <a:lstStyle/>
        <a:p>
          <a:endParaRPr lang="en-US" sz="2000"/>
        </a:p>
      </dgm:t>
    </dgm:pt>
    <dgm:pt modelId="{99DB6B81-FAAB-498F-B10C-62014BCB93D6}" type="sibTrans" cxnId="{D3BD1931-DF41-4573-88C8-0B5482E81DB2}">
      <dgm:prSet/>
      <dgm:spPr/>
      <dgm:t>
        <a:bodyPr/>
        <a:lstStyle/>
        <a:p>
          <a:endParaRPr lang="en-US" sz="2000"/>
        </a:p>
      </dgm:t>
    </dgm:pt>
    <dgm:pt modelId="{A5F214D0-1B5A-4162-94C0-0723B1C51EC1}">
      <dgm:prSet custT="1"/>
      <dgm:spPr/>
      <dgm:t>
        <a:bodyPr/>
        <a:lstStyle/>
        <a:p>
          <a:r>
            <a:rPr lang="en-US" sz="1200" b="1"/>
            <a:t>The mix of who is providing access changes on a regular basis (tracked quarterly).</a:t>
          </a:r>
          <a:endParaRPr lang="en-US" sz="1200"/>
        </a:p>
      </dgm:t>
    </dgm:pt>
    <dgm:pt modelId="{4A7C3863-9E31-4677-85E6-95F74D540587}" type="parTrans" cxnId="{1D761B8F-7F5A-4ABD-BA6C-3A3446203CD9}">
      <dgm:prSet/>
      <dgm:spPr/>
      <dgm:t>
        <a:bodyPr/>
        <a:lstStyle/>
        <a:p>
          <a:endParaRPr lang="en-US" sz="2000"/>
        </a:p>
      </dgm:t>
    </dgm:pt>
    <dgm:pt modelId="{75D2D71A-B57A-48C2-9934-0A6D673D5BF0}" type="sibTrans" cxnId="{1D761B8F-7F5A-4ABD-BA6C-3A3446203CD9}">
      <dgm:prSet/>
      <dgm:spPr/>
      <dgm:t>
        <a:bodyPr/>
        <a:lstStyle/>
        <a:p>
          <a:endParaRPr lang="en-US" sz="2000"/>
        </a:p>
      </dgm:t>
    </dgm:pt>
    <dgm:pt modelId="{DAE9B51D-5BF0-41B9-851E-F1A086341078}" type="pres">
      <dgm:prSet presAssocID="{7D9862BD-23F0-4208-B0DC-205F581DDDCD}" presName="linear" presStyleCnt="0">
        <dgm:presLayoutVars>
          <dgm:dir/>
          <dgm:animLvl val="lvl"/>
          <dgm:resizeHandles val="exact"/>
        </dgm:presLayoutVars>
      </dgm:prSet>
      <dgm:spPr/>
    </dgm:pt>
    <dgm:pt modelId="{14542181-2534-4688-BF9E-31EE882ED682}" type="pres">
      <dgm:prSet presAssocID="{87F49A75-630F-4DCF-A69E-2B6EFE8DEFC6}" presName="parentLin" presStyleCnt="0"/>
      <dgm:spPr/>
    </dgm:pt>
    <dgm:pt modelId="{BDAFDA55-DF09-4074-A3E4-E4D7711FE4A4}" type="pres">
      <dgm:prSet presAssocID="{87F49A75-630F-4DCF-A69E-2B6EFE8DEFC6}" presName="parentLeftMargin" presStyleLbl="node1" presStyleIdx="0" presStyleCnt="4"/>
      <dgm:spPr/>
    </dgm:pt>
    <dgm:pt modelId="{EB3C8C38-6B40-4451-A231-5D1EBCA9EB00}" type="pres">
      <dgm:prSet presAssocID="{87F49A75-630F-4DCF-A69E-2B6EFE8DEFC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7FD6633-7707-456C-99B6-C1B8FB3D225C}" type="pres">
      <dgm:prSet presAssocID="{87F49A75-630F-4DCF-A69E-2B6EFE8DEFC6}" presName="negativeSpace" presStyleCnt="0"/>
      <dgm:spPr/>
    </dgm:pt>
    <dgm:pt modelId="{17F163E2-4535-432C-A056-79BE65C09A08}" type="pres">
      <dgm:prSet presAssocID="{87F49A75-630F-4DCF-A69E-2B6EFE8DEFC6}" presName="childText" presStyleLbl="conFgAcc1" presStyleIdx="0" presStyleCnt="4" custLinFactNeighborX="505" custLinFactNeighborY="-85522">
        <dgm:presLayoutVars>
          <dgm:bulletEnabled val="1"/>
        </dgm:presLayoutVars>
      </dgm:prSet>
      <dgm:spPr/>
    </dgm:pt>
    <dgm:pt modelId="{95F2A02F-1875-4B88-B7A2-2A18EE25E9C6}" type="pres">
      <dgm:prSet presAssocID="{58D50808-0E8A-4E37-930C-FD4072047FFD}" presName="spaceBetweenRectangles" presStyleCnt="0"/>
      <dgm:spPr/>
    </dgm:pt>
    <dgm:pt modelId="{96DADD46-2D69-481E-9511-AD43225216BD}" type="pres">
      <dgm:prSet presAssocID="{F7302AAB-AF57-4D36-9444-36E534306DFB}" presName="parentLin" presStyleCnt="0"/>
      <dgm:spPr/>
    </dgm:pt>
    <dgm:pt modelId="{D8B47935-14E1-400D-933B-9A1382EA7227}" type="pres">
      <dgm:prSet presAssocID="{F7302AAB-AF57-4D36-9444-36E534306DFB}" presName="parentLeftMargin" presStyleLbl="node1" presStyleIdx="0" presStyleCnt="4"/>
      <dgm:spPr/>
    </dgm:pt>
    <dgm:pt modelId="{DE929136-6A5D-40C4-839A-C1638D6F9239}" type="pres">
      <dgm:prSet presAssocID="{F7302AAB-AF57-4D36-9444-36E534306DF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0E1FC84-C2E9-4E68-AB4A-905411E86829}" type="pres">
      <dgm:prSet presAssocID="{F7302AAB-AF57-4D36-9444-36E534306DFB}" presName="negativeSpace" presStyleCnt="0"/>
      <dgm:spPr/>
    </dgm:pt>
    <dgm:pt modelId="{08D580E0-7C35-4428-ACD0-7D7A06D3B174}" type="pres">
      <dgm:prSet presAssocID="{F7302AAB-AF57-4D36-9444-36E534306DFB}" presName="childText" presStyleLbl="conFgAcc1" presStyleIdx="1" presStyleCnt="4">
        <dgm:presLayoutVars>
          <dgm:bulletEnabled val="1"/>
        </dgm:presLayoutVars>
      </dgm:prSet>
      <dgm:spPr/>
    </dgm:pt>
    <dgm:pt modelId="{7A52626D-2A9F-47E8-A717-420E199B154A}" type="pres">
      <dgm:prSet presAssocID="{7D7D6586-6BAE-4ECE-9737-CC59C008D496}" presName="spaceBetweenRectangles" presStyleCnt="0"/>
      <dgm:spPr/>
    </dgm:pt>
    <dgm:pt modelId="{BCFD125E-3344-48D1-93E5-27C5E099C6A0}" type="pres">
      <dgm:prSet presAssocID="{C77F2465-2E17-4604-9D27-F072424243EB}" presName="parentLin" presStyleCnt="0"/>
      <dgm:spPr/>
    </dgm:pt>
    <dgm:pt modelId="{83328A95-4D30-41FE-9428-9BD0BAAC1555}" type="pres">
      <dgm:prSet presAssocID="{C77F2465-2E17-4604-9D27-F072424243EB}" presName="parentLeftMargin" presStyleLbl="node1" presStyleIdx="1" presStyleCnt="4"/>
      <dgm:spPr/>
    </dgm:pt>
    <dgm:pt modelId="{D575E3A8-5584-4847-9C11-504928570314}" type="pres">
      <dgm:prSet presAssocID="{C77F2465-2E17-4604-9D27-F072424243E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2E11E78-A783-4370-B310-92CEC07F295E}" type="pres">
      <dgm:prSet presAssocID="{C77F2465-2E17-4604-9D27-F072424243EB}" presName="negativeSpace" presStyleCnt="0"/>
      <dgm:spPr/>
    </dgm:pt>
    <dgm:pt modelId="{0D0DC4A6-CB7C-4015-94DF-E488062FD11A}" type="pres">
      <dgm:prSet presAssocID="{C77F2465-2E17-4604-9D27-F072424243EB}" presName="childText" presStyleLbl="conFgAcc1" presStyleIdx="2" presStyleCnt="4">
        <dgm:presLayoutVars>
          <dgm:bulletEnabled val="1"/>
        </dgm:presLayoutVars>
      </dgm:prSet>
      <dgm:spPr/>
    </dgm:pt>
    <dgm:pt modelId="{5EF4F9DF-7250-475E-BEDD-86F428FAA147}" type="pres">
      <dgm:prSet presAssocID="{9E0730D4-0438-469E-A2ED-66147CB03EAB}" presName="spaceBetweenRectangles" presStyleCnt="0"/>
      <dgm:spPr/>
    </dgm:pt>
    <dgm:pt modelId="{A2A32492-2E53-495E-8BEB-6E6DA0EA9393}" type="pres">
      <dgm:prSet presAssocID="{3498080C-617E-4195-8354-22526E7EC91A}" presName="parentLin" presStyleCnt="0"/>
      <dgm:spPr/>
    </dgm:pt>
    <dgm:pt modelId="{436AD9AB-6660-49A9-98C9-FDB94CE38616}" type="pres">
      <dgm:prSet presAssocID="{3498080C-617E-4195-8354-22526E7EC91A}" presName="parentLeftMargin" presStyleLbl="node1" presStyleIdx="2" presStyleCnt="4"/>
      <dgm:spPr/>
    </dgm:pt>
    <dgm:pt modelId="{23120BAF-765B-48BF-9102-09F4384CD01A}" type="pres">
      <dgm:prSet presAssocID="{3498080C-617E-4195-8354-22526E7EC91A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72676E86-7086-4052-A49E-BA85323D0919}" type="pres">
      <dgm:prSet presAssocID="{3498080C-617E-4195-8354-22526E7EC91A}" presName="negativeSpace" presStyleCnt="0"/>
      <dgm:spPr/>
    </dgm:pt>
    <dgm:pt modelId="{76FC32A0-7AB0-4881-9674-C527A31EA9E1}" type="pres">
      <dgm:prSet presAssocID="{3498080C-617E-4195-8354-22526E7EC91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DF74D02-19CA-4666-8989-3979646931E3}" srcId="{87F49A75-630F-4DCF-A69E-2B6EFE8DEFC6}" destId="{E19AD13A-2787-4409-A963-6066A675364E}" srcOrd="5" destOrd="0" parTransId="{98785C22-8729-464D-BACB-3E7BF412796E}" sibTransId="{2C344C46-B064-47EF-B565-20F4F83F0EAF}"/>
    <dgm:cxn modelId="{14D14803-17C1-4E1A-9CB5-2563EAF91178}" type="presOf" srcId="{88135FF8-7FF9-4427-B539-0015C5251DE1}" destId="{17F163E2-4535-432C-A056-79BE65C09A08}" srcOrd="0" destOrd="2" presId="urn:microsoft.com/office/officeart/2005/8/layout/list1"/>
    <dgm:cxn modelId="{AC7C170E-6659-4E23-BDC5-670288B8D6D8}" srcId="{E19AD13A-2787-4409-A963-6066A675364E}" destId="{96907CF2-01AB-486A-8274-F863928047CE}" srcOrd="1" destOrd="0" parTransId="{620E1916-13A8-46D5-AB3E-C19BE6600251}" sibTransId="{8437CC77-693B-4E44-8E61-49DE97E8E8D3}"/>
    <dgm:cxn modelId="{3F87FC22-F867-4265-B73F-A172E7C94D2D}" type="presOf" srcId="{87F49A75-630F-4DCF-A69E-2B6EFE8DEFC6}" destId="{EB3C8C38-6B40-4451-A231-5D1EBCA9EB00}" srcOrd="1" destOrd="0" presId="urn:microsoft.com/office/officeart/2005/8/layout/list1"/>
    <dgm:cxn modelId="{6EBE1A26-764D-4BE3-9595-0DB1B70F2478}" type="presOf" srcId="{87F49A75-630F-4DCF-A69E-2B6EFE8DEFC6}" destId="{BDAFDA55-DF09-4074-A3E4-E4D7711FE4A4}" srcOrd="0" destOrd="0" presId="urn:microsoft.com/office/officeart/2005/8/layout/list1"/>
    <dgm:cxn modelId="{462F032F-7157-4CE1-A8A0-27A9B7031853}" type="presOf" srcId="{F7302AAB-AF57-4D36-9444-36E534306DFB}" destId="{DE929136-6A5D-40C4-839A-C1638D6F9239}" srcOrd="1" destOrd="0" presId="urn:microsoft.com/office/officeart/2005/8/layout/list1"/>
    <dgm:cxn modelId="{D3BD1931-DF41-4573-88C8-0B5482E81DB2}" srcId="{7D9862BD-23F0-4208-B0DC-205F581DDDCD}" destId="{3498080C-617E-4195-8354-22526E7EC91A}" srcOrd="3" destOrd="0" parTransId="{29FBE823-AE6A-40BE-85D1-469A55200653}" sibTransId="{99DB6B81-FAAB-498F-B10C-62014BCB93D6}"/>
    <dgm:cxn modelId="{D37E1140-B523-4C01-8EE9-3E8E5201F53E}" type="presOf" srcId="{7D9862BD-23F0-4208-B0DC-205F581DDDCD}" destId="{DAE9B51D-5BF0-41B9-851E-F1A086341078}" srcOrd="0" destOrd="0" presId="urn:microsoft.com/office/officeart/2005/8/layout/list1"/>
    <dgm:cxn modelId="{21F51144-FE43-4706-BAF2-869F8F51BDF5}" srcId="{87F49A75-630F-4DCF-A69E-2B6EFE8DEFC6}" destId="{2BDEDADB-EDA4-4DA8-AB7D-2F19CDF7A443}" srcOrd="0" destOrd="0" parTransId="{FD7B97DC-2ED5-44BB-9DF1-CB1197A00F75}" sibTransId="{7718BCD1-7B77-4978-94EF-11A7EB423A30}"/>
    <dgm:cxn modelId="{EE78A064-9303-4E85-9F82-F0A6ED2F6988}" type="presOf" srcId="{8E471ADB-D85B-4E15-B835-070AA66E8EC2}" destId="{17F163E2-4535-432C-A056-79BE65C09A08}" srcOrd="0" destOrd="3" presId="urn:microsoft.com/office/officeart/2005/8/layout/list1"/>
    <dgm:cxn modelId="{B0E34B68-D2C1-4615-BCE8-8E91A56BAADC}" type="presOf" srcId="{340E3FCB-BA1F-4DF9-BC1E-F23F90828735}" destId="{17F163E2-4535-432C-A056-79BE65C09A08}" srcOrd="0" destOrd="6" presId="urn:microsoft.com/office/officeart/2005/8/layout/list1"/>
    <dgm:cxn modelId="{0C39894A-5B4C-490B-9980-0F746E4DAFF2}" srcId="{7D9862BD-23F0-4208-B0DC-205F581DDDCD}" destId="{87F49A75-630F-4DCF-A69E-2B6EFE8DEFC6}" srcOrd="0" destOrd="0" parTransId="{E488F467-FE25-4E60-8D95-0CCE94B104A9}" sibTransId="{58D50808-0E8A-4E37-930C-FD4072047FFD}"/>
    <dgm:cxn modelId="{A04DCF4B-A1C8-466E-A62A-0480EBD89BD9}" type="presOf" srcId="{445CF4FA-0017-4A19-87C7-07EF93E95B17}" destId="{08D580E0-7C35-4428-ACD0-7D7A06D3B174}" srcOrd="0" destOrd="1" presId="urn:microsoft.com/office/officeart/2005/8/layout/list1"/>
    <dgm:cxn modelId="{926C334E-AA0D-495C-B956-7EE43A7C9C58}" type="presOf" srcId="{2BDEDADB-EDA4-4DA8-AB7D-2F19CDF7A443}" destId="{17F163E2-4535-432C-A056-79BE65C09A08}" srcOrd="0" destOrd="0" presId="urn:microsoft.com/office/officeart/2005/8/layout/list1"/>
    <dgm:cxn modelId="{61E59157-9944-46C0-9503-960B3B67388A}" type="presOf" srcId="{5FDFE5A6-4724-4C25-A3D0-704AE7338FE7}" destId="{17F163E2-4535-432C-A056-79BE65C09A08}" srcOrd="0" destOrd="8" presId="urn:microsoft.com/office/officeart/2005/8/layout/list1"/>
    <dgm:cxn modelId="{8AD3D778-CACF-42B5-9C01-67F320EF5065}" srcId="{87F49A75-630F-4DCF-A69E-2B6EFE8DEFC6}" destId="{88135FF8-7FF9-4427-B539-0015C5251DE1}" srcOrd="2" destOrd="0" parTransId="{87C5C62A-4B8C-41B2-BDE4-2701CC65881F}" sibTransId="{E7F660A1-6326-4F6D-8C27-BB7D2A9E9A03}"/>
    <dgm:cxn modelId="{6D51E97D-72D3-47E9-B0D6-6EEE7B98B61B}" type="presOf" srcId="{E19AD13A-2787-4409-A963-6066A675364E}" destId="{17F163E2-4535-432C-A056-79BE65C09A08}" srcOrd="0" destOrd="7" presId="urn:microsoft.com/office/officeart/2005/8/layout/list1"/>
    <dgm:cxn modelId="{088E8282-4717-4510-B094-DE5618508946}" type="presOf" srcId="{55CEE842-1B9F-44B7-BD9C-46888923C987}" destId="{17F163E2-4535-432C-A056-79BE65C09A08}" srcOrd="0" destOrd="5" presId="urn:microsoft.com/office/officeart/2005/8/layout/list1"/>
    <dgm:cxn modelId="{A4A1508B-295C-4996-8238-FF8C4929EE6B}" srcId="{87F49A75-630F-4DCF-A69E-2B6EFE8DEFC6}" destId="{8E471ADB-D85B-4E15-B835-070AA66E8EC2}" srcOrd="3" destOrd="0" parTransId="{65F6F41D-DBEB-476C-86EB-91C19C2795AC}" sibTransId="{93C51457-EC38-4E8C-A5A7-55C8BB11644E}"/>
    <dgm:cxn modelId="{1D761B8F-7F5A-4ABD-BA6C-3A3446203CD9}" srcId="{3498080C-617E-4195-8354-22526E7EC91A}" destId="{A5F214D0-1B5A-4162-94C0-0723B1C51EC1}" srcOrd="0" destOrd="0" parTransId="{4A7C3863-9E31-4677-85E6-95F74D540587}" sibTransId="{75D2D71A-B57A-48C2-9934-0A6D673D5BF0}"/>
    <dgm:cxn modelId="{97F3A390-7763-4A69-95B9-3F55D2B12EDF}" type="presOf" srcId="{5500532C-FA3E-420C-A350-281F9FF2ECF2}" destId="{17F163E2-4535-432C-A056-79BE65C09A08}" srcOrd="0" destOrd="4" presId="urn:microsoft.com/office/officeart/2005/8/layout/list1"/>
    <dgm:cxn modelId="{A9AA1993-ED7B-4D7E-ACF3-0CD005C7951D}" srcId="{7D9862BD-23F0-4208-B0DC-205F581DDDCD}" destId="{F7302AAB-AF57-4D36-9444-36E534306DFB}" srcOrd="1" destOrd="0" parTransId="{9D8FDB93-36D8-44B7-896E-F244F3F58EB2}" sibTransId="{7D7D6586-6BAE-4ECE-9737-CC59C008D496}"/>
    <dgm:cxn modelId="{28924596-DDED-4175-9A36-03E0401BAF24}" srcId="{8E471ADB-D85B-4E15-B835-070AA66E8EC2}" destId="{55CEE842-1B9F-44B7-BD9C-46888923C987}" srcOrd="1" destOrd="0" parTransId="{91575407-4F74-4A06-BEB0-A19F2B443914}" sibTransId="{8BC23004-BA21-4B66-801A-CD24F6226B25}"/>
    <dgm:cxn modelId="{4AFD329B-F274-46E0-A6BB-37C7B1849F93}" srcId="{E19AD13A-2787-4409-A963-6066A675364E}" destId="{5FDFE5A6-4724-4C25-A3D0-704AE7338FE7}" srcOrd="0" destOrd="0" parTransId="{6FB80A2B-A2EB-4201-9187-9EBEAB11B226}" sibTransId="{E74F855F-DDFB-4A7A-83E8-CB0E103DDED1}"/>
    <dgm:cxn modelId="{A2A8319E-B50C-476D-899C-4A5F4A3D3AB4}" type="presOf" srcId="{C77F2465-2E17-4604-9D27-F072424243EB}" destId="{83328A95-4D30-41FE-9428-9BD0BAAC1555}" srcOrd="0" destOrd="0" presId="urn:microsoft.com/office/officeart/2005/8/layout/list1"/>
    <dgm:cxn modelId="{34679FAA-E159-406F-99A4-F21CF9A1435A}" type="presOf" srcId="{F8D2242E-1965-419B-BF8B-EB6F37F759C4}" destId="{17F163E2-4535-432C-A056-79BE65C09A08}" srcOrd="0" destOrd="1" presId="urn:microsoft.com/office/officeart/2005/8/layout/list1"/>
    <dgm:cxn modelId="{343E48AC-9DD6-4CB6-997B-A9D145D7BBC2}" srcId="{87F49A75-630F-4DCF-A69E-2B6EFE8DEFC6}" destId="{340E3FCB-BA1F-4DF9-BC1E-F23F90828735}" srcOrd="4" destOrd="0" parTransId="{D08E1D9F-9C2D-458D-B9B0-93081BF7D7E0}" sibTransId="{E11E96D8-3A6E-44E9-9997-B7461151C086}"/>
    <dgm:cxn modelId="{93ADA0B4-B47A-4023-A753-3C5233B76650}" type="presOf" srcId="{3498080C-617E-4195-8354-22526E7EC91A}" destId="{23120BAF-765B-48BF-9102-09F4384CD01A}" srcOrd="1" destOrd="0" presId="urn:microsoft.com/office/officeart/2005/8/layout/list1"/>
    <dgm:cxn modelId="{B3A11ABA-50C3-4B08-8CDF-ACBED569E454}" srcId="{87F49A75-630F-4DCF-A69E-2B6EFE8DEFC6}" destId="{F8D2242E-1965-419B-BF8B-EB6F37F759C4}" srcOrd="1" destOrd="0" parTransId="{4D83B33D-4AD5-43F3-AF9B-9D673789E319}" sibTransId="{4CDCCE61-0BBB-4568-B1FA-322EA495DB6A}"/>
    <dgm:cxn modelId="{F45BB1BB-1D11-4DE1-8872-598DEB6C797F}" srcId="{C77F2465-2E17-4604-9D27-F072424243EB}" destId="{34515978-4970-4302-9F05-8B1EA829884E}" srcOrd="0" destOrd="0" parTransId="{F2FA3171-EB7C-4661-A51F-02D9D86D9FA5}" sibTransId="{A21F75EC-4366-4EE9-9965-96FAB2C16E13}"/>
    <dgm:cxn modelId="{FFB572BE-271D-4EE9-A46E-DB438C693D26}" type="presOf" srcId="{34515978-4970-4302-9F05-8B1EA829884E}" destId="{0D0DC4A6-CB7C-4015-94DF-E488062FD11A}" srcOrd="0" destOrd="0" presId="urn:microsoft.com/office/officeart/2005/8/layout/list1"/>
    <dgm:cxn modelId="{9E4983C1-C095-4270-B921-1016BC0FCA87}" srcId="{F7302AAB-AF57-4D36-9444-36E534306DFB}" destId="{31D1FEAF-8086-404F-8BCC-7EF7F7003E63}" srcOrd="0" destOrd="0" parTransId="{D7CAEA75-15DF-454D-9804-13022F40A6B2}" sibTransId="{4AC14729-9D85-4945-A962-9799B078A9DD}"/>
    <dgm:cxn modelId="{516A36C2-73F3-4750-A830-5F1AF4FA5A4D}" srcId="{8E471ADB-D85B-4E15-B835-070AA66E8EC2}" destId="{5500532C-FA3E-420C-A350-281F9FF2ECF2}" srcOrd="0" destOrd="0" parTransId="{422FFF3C-CFB5-4906-AAE0-020E960F5538}" sibTransId="{24C87AEA-00F8-4184-95D9-54F690333D5A}"/>
    <dgm:cxn modelId="{7E94D0CE-46AE-40D3-97F7-1DEF586F50F2}" type="presOf" srcId="{C77F2465-2E17-4604-9D27-F072424243EB}" destId="{D575E3A8-5584-4847-9C11-504928570314}" srcOrd="1" destOrd="0" presId="urn:microsoft.com/office/officeart/2005/8/layout/list1"/>
    <dgm:cxn modelId="{2D2D79CF-B654-42AF-837B-92CEE6080D5F}" type="presOf" srcId="{96907CF2-01AB-486A-8274-F863928047CE}" destId="{17F163E2-4535-432C-A056-79BE65C09A08}" srcOrd="0" destOrd="9" presId="urn:microsoft.com/office/officeart/2005/8/layout/list1"/>
    <dgm:cxn modelId="{940321D1-D433-4B97-82AD-4F5197971EE3}" srcId="{F7302AAB-AF57-4D36-9444-36E534306DFB}" destId="{445CF4FA-0017-4A19-87C7-07EF93E95B17}" srcOrd="1" destOrd="0" parTransId="{5528DE12-B157-4A11-B3CA-D8A0510FE36C}" sibTransId="{FDD924CB-FB67-4D82-A1E4-9ADC33B99200}"/>
    <dgm:cxn modelId="{843F89DB-59E2-4E2B-8AA0-A5608AEE0203}" type="presOf" srcId="{3498080C-617E-4195-8354-22526E7EC91A}" destId="{436AD9AB-6660-49A9-98C9-FDB94CE38616}" srcOrd="0" destOrd="0" presId="urn:microsoft.com/office/officeart/2005/8/layout/list1"/>
    <dgm:cxn modelId="{B5AD58ED-7135-44A7-8707-C24BDDA50865}" type="presOf" srcId="{F7302AAB-AF57-4D36-9444-36E534306DFB}" destId="{D8B47935-14E1-400D-933B-9A1382EA7227}" srcOrd="0" destOrd="0" presId="urn:microsoft.com/office/officeart/2005/8/layout/list1"/>
    <dgm:cxn modelId="{CD7E51EF-569C-450B-99DE-7A1ED2A11F47}" type="presOf" srcId="{31D1FEAF-8086-404F-8BCC-7EF7F7003E63}" destId="{08D580E0-7C35-4428-ACD0-7D7A06D3B174}" srcOrd="0" destOrd="0" presId="urn:microsoft.com/office/officeart/2005/8/layout/list1"/>
    <dgm:cxn modelId="{DFCBE2F0-ABBC-424E-936A-49465F7B8D22}" type="presOf" srcId="{A5F214D0-1B5A-4162-94C0-0723B1C51EC1}" destId="{76FC32A0-7AB0-4881-9674-C527A31EA9E1}" srcOrd="0" destOrd="0" presId="urn:microsoft.com/office/officeart/2005/8/layout/list1"/>
    <dgm:cxn modelId="{5E66CBFC-40CB-45F0-82E1-799D61A9AD30}" srcId="{7D9862BD-23F0-4208-B0DC-205F581DDDCD}" destId="{C77F2465-2E17-4604-9D27-F072424243EB}" srcOrd="2" destOrd="0" parTransId="{33BBEB71-FE5C-47E4-990F-8AFBDCE79E62}" sibTransId="{9E0730D4-0438-469E-A2ED-66147CB03EAB}"/>
    <dgm:cxn modelId="{22659047-E709-49D1-BA1A-17BFF12F6708}" type="presParOf" srcId="{DAE9B51D-5BF0-41B9-851E-F1A086341078}" destId="{14542181-2534-4688-BF9E-31EE882ED682}" srcOrd="0" destOrd="0" presId="urn:microsoft.com/office/officeart/2005/8/layout/list1"/>
    <dgm:cxn modelId="{C686AFC2-0688-4804-880E-B630D2D4C4FD}" type="presParOf" srcId="{14542181-2534-4688-BF9E-31EE882ED682}" destId="{BDAFDA55-DF09-4074-A3E4-E4D7711FE4A4}" srcOrd="0" destOrd="0" presId="urn:microsoft.com/office/officeart/2005/8/layout/list1"/>
    <dgm:cxn modelId="{A9AED1DF-6C39-4581-A005-CDDC87813424}" type="presParOf" srcId="{14542181-2534-4688-BF9E-31EE882ED682}" destId="{EB3C8C38-6B40-4451-A231-5D1EBCA9EB00}" srcOrd="1" destOrd="0" presId="urn:microsoft.com/office/officeart/2005/8/layout/list1"/>
    <dgm:cxn modelId="{70B1DAAB-4977-4E3D-A79C-9802C9EF081B}" type="presParOf" srcId="{DAE9B51D-5BF0-41B9-851E-F1A086341078}" destId="{67FD6633-7707-456C-99B6-C1B8FB3D225C}" srcOrd="1" destOrd="0" presId="urn:microsoft.com/office/officeart/2005/8/layout/list1"/>
    <dgm:cxn modelId="{B84FEE36-1306-402E-A382-3565687E578F}" type="presParOf" srcId="{DAE9B51D-5BF0-41B9-851E-F1A086341078}" destId="{17F163E2-4535-432C-A056-79BE65C09A08}" srcOrd="2" destOrd="0" presId="urn:microsoft.com/office/officeart/2005/8/layout/list1"/>
    <dgm:cxn modelId="{603D6F56-926A-4574-BA3B-FDB7AFC11115}" type="presParOf" srcId="{DAE9B51D-5BF0-41B9-851E-F1A086341078}" destId="{95F2A02F-1875-4B88-B7A2-2A18EE25E9C6}" srcOrd="3" destOrd="0" presId="urn:microsoft.com/office/officeart/2005/8/layout/list1"/>
    <dgm:cxn modelId="{B5398591-245A-4FA4-A86D-E9843889D81E}" type="presParOf" srcId="{DAE9B51D-5BF0-41B9-851E-F1A086341078}" destId="{96DADD46-2D69-481E-9511-AD43225216BD}" srcOrd="4" destOrd="0" presId="urn:microsoft.com/office/officeart/2005/8/layout/list1"/>
    <dgm:cxn modelId="{66AF7BD3-55FC-4D44-A3EE-4D379EB803BF}" type="presParOf" srcId="{96DADD46-2D69-481E-9511-AD43225216BD}" destId="{D8B47935-14E1-400D-933B-9A1382EA7227}" srcOrd="0" destOrd="0" presId="urn:microsoft.com/office/officeart/2005/8/layout/list1"/>
    <dgm:cxn modelId="{F47B9095-38C0-49AD-B9B8-189ECAAA2EAC}" type="presParOf" srcId="{96DADD46-2D69-481E-9511-AD43225216BD}" destId="{DE929136-6A5D-40C4-839A-C1638D6F9239}" srcOrd="1" destOrd="0" presId="urn:microsoft.com/office/officeart/2005/8/layout/list1"/>
    <dgm:cxn modelId="{D833F13E-D988-4E7F-B0FC-BE48F9C15ACA}" type="presParOf" srcId="{DAE9B51D-5BF0-41B9-851E-F1A086341078}" destId="{40E1FC84-C2E9-4E68-AB4A-905411E86829}" srcOrd="5" destOrd="0" presId="urn:microsoft.com/office/officeart/2005/8/layout/list1"/>
    <dgm:cxn modelId="{7FB7A679-DEC5-4563-993A-979A91880DDB}" type="presParOf" srcId="{DAE9B51D-5BF0-41B9-851E-F1A086341078}" destId="{08D580E0-7C35-4428-ACD0-7D7A06D3B174}" srcOrd="6" destOrd="0" presId="urn:microsoft.com/office/officeart/2005/8/layout/list1"/>
    <dgm:cxn modelId="{508A8424-44C6-4EF2-811F-5EF7F553BA13}" type="presParOf" srcId="{DAE9B51D-5BF0-41B9-851E-F1A086341078}" destId="{7A52626D-2A9F-47E8-A717-420E199B154A}" srcOrd="7" destOrd="0" presId="urn:microsoft.com/office/officeart/2005/8/layout/list1"/>
    <dgm:cxn modelId="{AF3EE378-8918-44B7-A2F5-E4938227F61F}" type="presParOf" srcId="{DAE9B51D-5BF0-41B9-851E-F1A086341078}" destId="{BCFD125E-3344-48D1-93E5-27C5E099C6A0}" srcOrd="8" destOrd="0" presId="urn:microsoft.com/office/officeart/2005/8/layout/list1"/>
    <dgm:cxn modelId="{8903654A-EDB3-492A-B097-78A88470ADC6}" type="presParOf" srcId="{BCFD125E-3344-48D1-93E5-27C5E099C6A0}" destId="{83328A95-4D30-41FE-9428-9BD0BAAC1555}" srcOrd="0" destOrd="0" presId="urn:microsoft.com/office/officeart/2005/8/layout/list1"/>
    <dgm:cxn modelId="{7127E188-BE9C-4722-94F0-499DB31C2A0B}" type="presParOf" srcId="{BCFD125E-3344-48D1-93E5-27C5E099C6A0}" destId="{D575E3A8-5584-4847-9C11-504928570314}" srcOrd="1" destOrd="0" presId="urn:microsoft.com/office/officeart/2005/8/layout/list1"/>
    <dgm:cxn modelId="{2DD53A00-473E-4948-B0E2-8E14C6232FC0}" type="presParOf" srcId="{DAE9B51D-5BF0-41B9-851E-F1A086341078}" destId="{92E11E78-A783-4370-B310-92CEC07F295E}" srcOrd="9" destOrd="0" presId="urn:microsoft.com/office/officeart/2005/8/layout/list1"/>
    <dgm:cxn modelId="{2B3EC44D-C9CC-4EE2-B9FF-6FF52B4F2CEF}" type="presParOf" srcId="{DAE9B51D-5BF0-41B9-851E-F1A086341078}" destId="{0D0DC4A6-CB7C-4015-94DF-E488062FD11A}" srcOrd="10" destOrd="0" presId="urn:microsoft.com/office/officeart/2005/8/layout/list1"/>
    <dgm:cxn modelId="{664977F9-B8A5-4FDE-BC53-A205BC23A176}" type="presParOf" srcId="{DAE9B51D-5BF0-41B9-851E-F1A086341078}" destId="{5EF4F9DF-7250-475E-BEDD-86F428FAA147}" srcOrd="11" destOrd="0" presId="urn:microsoft.com/office/officeart/2005/8/layout/list1"/>
    <dgm:cxn modelId="{FBBB11FE-3E3B-4C92-8E15-11DD154A86D3}" type="presParOf" srcId="{DAE9B51D-5BF0-41B9-851E-F1A086341078}" destId="{A2A32492-2E53-495E-8BEB-6E6DA0EA9393}" srcOrd="12" destOrd="0" presId="urn:microsoft.com/office/officeart/2005/8/layout/list1"/>
    <dgm:cxn modelId="{069FC3AC-2B11-4E2C-A830-F02BE7EB8DFA}" type="presParOf" srcId="{A2A32492-2E53-495E-8BEB-6E6DA0EA9393}" destId="{436AD9AB-6660-49A9-98C9-FDB94CE38616}" srcOrd="0" destOrd="0" presId="urn:microsoft.com/office/officeart/2005/8/layout/list1"/>
    <dgm:cxn modelId="{3557349A-2D41-419A-8FB1-79727DCD6F2C}" type="presParOf" srcId="{A2A32492-2E53-495E-8BEB-6E6DA0EA9393}" destId="{23120BAF-765B-48BF-9102-09F4384CD01A}" srcOrd="1" destOrd="0" presId="urn:microsoft.com/office/officeart/2005/8/layout/list1"/>
    <dgm:cxn modelId="{D82C6EEA-B92C-4E2A-A9F6-181B6D12AC51}" type="presParOf" srcId="{DAE9B51D-5BF0-41B9-851E-F1A086341078}" destId="{72676E86-7086-4052-A49E-BA85323D0919}" srcOrd="13" destOrd="0" presId="urn:microsoft.com/office/officeart/2005/8/layout/list1"/>
    <dgm:cxn modelId="{4D45D973-2A08-43C9-9B54-02CEBC2FF90D}" type="presParOf" srcId="{DAE9B51D-5BF0-41B9-851E-F1A086341078}" destId="{76FC32A0-7AB0-4881-9674-C527A31EA9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FB751-0664-4B76-9054-0D5C571BFC2E}">
      <dsp:nvSpPr>
        <dsp:cNvPr id="0" name=""/>
        <dsp:cNvSpPr/>
      </dsp:nvSpPr>
      <dsp:spPr>
        <a:xfrm>
          <a:off x="0" y="259429"/>
          <a:ext cx="6666833" cy="73359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kern="1200" dirty="0">
              <a:solidFill>
                <a:schemeClr val="tx1"/>
              </a:solidFill>
            </a:rPr>
            <a:t>Expanding communities of interest (see Customer Base – see previous slide)</a:t>
          </a:r>
        </a:p>
      </dsp:txBody>
      <dsp:txXfrm>
        <a:off x="35811" y="295240"/>
        <a:ext cx="6595211" cy="661968"/>
      </dsp:txXfrm>
    </dsp:sp>
    <dsp:sp modelId="{EC81EE0D-2C87-42AD-AC6B-191D5DE2A99A}">
      <dsp:nvSpPr>
        <dsp:cNvPr id="0" name=""/>
        <dsp:cNvSpPr/>
      </dsp:nvSpPr>
      <dsp:spPr>
        <a:xfrm>
          <a:off x="0" y="1047739"/>
          <a:ext cx="6666833" cy="733590"/>
        </a:xfrm>
        <a:prstGeom prst="roundRect">
          <a:avLst/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shade val="51000"/>
                <a:satMod val="130000"/>
              </a:schemeClr>
            </a:gs>
            <a:gs pos="80000">
              <a:schemeClr val="accent5">
                <a:hueOff val="-1986775"/>
                <a:satOff val="7962"/>
                <a:lumOff val="1726"/>
                <a:alphaOff val="0"/>
                <a:shade val="93000"/>
                <a:satMod val="13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kern="1200">
              <a:solidFill>
                <a:schemeClr val="tx1"/>
              </a:solidFill>
            </a:rPr>
            <a:t>Increases in commercial space segment (new companies and more launches)</a:t>
          </a:r>
        </a:p>
      </dsp:txBody>
      <dsp:txXfrm>
        <a:off x="35811" y="1083550"/>
        <a:ext cx="6595211" cy="661968"/>
      </dsp:txXfrm>
    </dsp:sp>
    <dsp:sp modelId="{34000269-7C1C-4275-8694-2B1AF4C1D7F4}">
      <dsp:nvSpPr>
        <dsp:cNvPr id="0" name=""/>
        <dsp:cNvSpPr/>
      </dsp:nvSpPr>
      <dsp:spPr>
        <a:xfrm>
          <a:off x="0" y="1836050"/>
          <a:ext cx="6666833" cy="733590"/>
        </a:xfrm>
        <a:prstGeom prst="roundRect">
          <a:avLst/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shade val="51000"/>
                <a:satMod val="130000"/>
              </a:schemeClr>
            </a:gs>
            <a:gs pos="80000">
              <a:schemeClr val="accent5">
                <a:hueOff val="-3973551"/>
                <a:satOff val="15924"/>
                <a:lumOff val="3451"/>
                <a:alphaOff val="0"/>
                <a:shade val="93000"/>
                <a:satMod val="13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kern="1200">
              <a:solidFill>
                <a:schemeClr val="tx1"/>
              </a:solidFill>
            </a:rPr>
            <a:t>Increases in the Small Sat space segment (increasing constellations and launches) including universities</a:t>
          </a:r>
        </a:p>
      </dsp:txBody>
      <dsp:txXfrm>
        <a:off x="35811" y="1871861"/>
        <a:ext cx="6595211" cy="661968"/>
      </dsp:txXfrm>
    </dsp:sp>
    <dsp:sp modelId="{B1AA71B1-E55E-451D-AED5-F490CBD2B633}">
      <dsp:nvSpPr>
        <dsp:cNvPr id="0" name=""/>
        <dsp:cNvSpPr/>
      </dsp:nvSpPr>
      <dsp:spPr>
        <a:xfrm>
          <a:off x="0" y="2624360"/>
          <a:ext cx="6666833" cy="733590"/>
        </a:xfrm>
        <a:prstGeom prst="roundRect">
          <a:avLst/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shade val="51000"/>
                <a:satMod val="130000"/>
              </a:schemeClr>
            </a:gs>
            <a:gs pos="80000">
              <a:schemeClr val="accent5">
                <a:hueOff val="-5960326"/>
                <a:satOff val="23887"/>
                <a:lumOff val="5177"/>
                <a:alphaOff val="0"/>
                <a:shade val="93000"/>
                <a:satMod val="13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kern="1200" dirty="0">
              <a:solidFill>
                <a:schemeClr val="tx1"/>
              </a:solidFill>
            </a:rPr>
            <a:t>Limited time availability at heavy ion sites</a:t>
          </a:r>
        </a:p>
      </dsp:txBody>
      <dsp:txXfrm>
        <a:off x="35811" y="2660171"/>
        <a:ext cx="6595211" cy="661968"/>
      </dsp:txXfrm>
    </dsp:sp>
    <dsp:sp modelId="{D5E23237-3927-4F7B-B6E4-D4C140C86EB0}">
      <dsp:nvSpPr>
        <dsp:cNvPr id="0" name=""/>
        <dsp:cNvSpPr/>
      </dsp:nvSpPr>
      <dsp:spPr>
        <a:xfrm>
          <a:off x="0" y="3357950"/>
          <a:ext cx="6666833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6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b="1" i="0" kern="1200" dirty="0">
              <a:solidFill>
                <a:schemeClr val="tx1"/>
              </a:solidFill>
            </a:rPr>
            <a:t>Protons used as pre-selection tools and for risk reduction</a:t>
          </a:r>
        </a:p>
      </dsp:txBody>
      <dsp:txXfrm>
        <a:off x="0" y="3357950"/>
        <a:ext cx="6666833" cy="314640"/>
      </dsp:txXfrm>
    </dsp:sp>
    <dsp:sp modelId="{6536E0D5-8ADA-42F7-8F04-E69A719A665B}">
      <dsp:nvSpPr>
        <dsp:cNvPr id="0" name=""/>
        <dsp:cNvSpPr/>
      </dsp:nvSpPr>
      <dsp:spPr>
        <a:xfrm>
          <a:off x="0" y="3672590"/>
          <a:ext cx="6666833" cy="733590"/>
        </a:xfrm>
        <a:prstGeom prst="roundRect">
          <a:avLst/>
        </a:prstGeom>
        <a:gradFill rotWithShape="0">
          <a:gsLst>
            <a:gs pos="0">
              <a:schemeClr val="accent5">
                <a:hueOff val="-7947101"/>
                <a:satOff val="31849"/>
                <a:lumOff val="6902"/>
                <a:alphaOff val="0"/>
                <a:shade val="51000"/>
                <a:satMod val="130000"/>
              </a:schemeClr>
            </a:gs>
            <a:gs pos="80000">
              <a:schemeClr val="accent5">
                <a:hueOff val="-7947101"/>
                <a:satOff val="31849"/>
                <a:lumOff val="6902"/>
                <a:alphaOff val="0"/>
                <a:shade val="93000"/>
                <a:satMod val="130000"/>
              </a:schemeClr>
            </a:gs>
            <a:gs pos="100000">
              <a:schemeClr val="accent5">
                <a:hueOff val="-7947101"/>
                <a:satOff val="31849"/>
                <a:lumOff val="69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kern="1200" dirty="0">
              <a:solidFill>
                <a:schemeClr val="tx1"/>
              </a:solidFill>
            </a:rPr>
            <a:t>Ability to test large devices/boards/systems</a:t>
          </a:r>
        </a:p>
      </dsp:txBody>
      <dsp:txXfrm>
        <a:off x="35811" y="3708401"/>
        <a:ext cx="6595211" cy="661968"/>
      </dsp:txXfrm>
    </dsp:sp>
    <dsp:sp modelId="{E79B0E61-347A-435E-8594-D58C959170AC}">
      <dsp:nvSpPr>
        <dsp:cNvPr id="0" name=""/>
        <dsp:cNvSpPr/>
      </dsp:nvSpPr>
      <dsp:spPr>
        <a:xfrm>
          <a:off x="0" y="4460899"/>
          <a:ext cx="6666833" cy="73359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kern="1200" dirty="0">
              <a:solidFill>
                <a:schemeClr val="tx1"/>
              </a:solidFill>
            </a:rPr>
            <a:t>Ability to penetrate complex packaging and materials (testability)</a:t>
          </a:r>
        </a:p>
      </dsp:txBody>
      <dsp:txXfrm>
        <a:off x="35811" y="4496710"/>
        <a:ext cx="6595211" cy="6619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F163E2-4535-432C-A056-79BE65C09A08}">
      <dsp:nvSpPr>
        <dsp:cNvPr id="0" name=""/>
        <dsp:cNvSpPr/>
      </dsp:nvSpPr>
      <dsp:spPr>
        <a:xfrm>
          <a:off x="0" y="150793"/>
          <a:ext cx="6666833" cy="277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229108" rIns="51742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James M. Slater MD Proton Treatment &amp; Research Center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Mayo Clinic Proton Beam Facility - Phoenix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Mayo Clinic Proton Beam facility - Rochester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Massachusetts General Hospital (MGH) Francis H. Burr Proton Beam Therapy Center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MGH has been struggling with recovery from unexpected maintenance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Unclear on actual availability, but best case for 2022 is ~300 hours (&lt;50% of max pre-COVID and maintenance)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Northwestern Medicine Chicago Proton Center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strike="sngStrike" kern="1200" dirty="0"/>
            <a:t>Provision CARES Proton Therapy Center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Due to new management (Covenant Health), facility was</a:t>
          </a:r>
          <a:r>
            <a:rPr lang="en-US" sz="1200" b="1" kern="1200" dirty="0"/>
            <a:t> closed </a:t>
          </a:r>
          <a:r>
            <a:rPr lang="en-US" sz="1200" kern="1200" dirty="0"/>
            <a:t>as of 1 Feb 2022.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This was the U.S. site with most access for electronics testing (1500 hours/year+ - only “dedicated” research proton accelerator for SEE, </a:t>
          </a:r>
          <a:r>
            <a:rPr lang="en-US" sz="1200" kern="1200" dirty="0" err="1"/>
            <a:t>etc</a:t>
          </a:r>
          <a:r>
            <a:rPr lang="en-US" sz="1200" kern="1200" dirty="0"/>
            <a:t>)</a:t>
          </a:r>
        </a:p>
      </dsp:txBody>
      <dsp:txXfrm>
        <a:off x="0" y="150793"/>
        <a:ext cx="6666833" cy="2772000"/>
      </dsp:txXfrm>
    </dsp:sp>
    <dsp:sp modelId="{EB3C8C38-6B40-4451-A231-5D1EBCA9EB00}">
      <dsp:nvSpPr>
        <dsp:cNvPr id="0" name=""/>
        <dsp:cNvSpPr/>
      </dsp:nvSpPr>
      <dsp:spPr>
        <a:xfrm>
          <a:off x="333341" y="39233"/>
          <a:ext cx="4666783" cy="3247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Prime locations selling time</a:t>
          </a:r>
        </a:p>
      </dsp:txBody>
      <dsp:txXfrm>
        <a:off x="349193" y="55085"/>
        <a:ext cx="4635079" cy="293016"/>
      </dsp:txXfrm>
    </dsp:sp>
    <dsp:sp modelId="{08D580E0-7C35-4428-ACD0-7D7A06D3B174}">
      <dsp:nvSpPr>
        <dsp:cNvPr id="0" name=""/>
        <dsp:cNvSpPr/>
      </dsp:nvSpPr>
      <dsp:spPr>
        <a:xfrm>
          <a:off x="0" y="3195353"/>
          <a:ext cx="6666833" cy="6583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229108" rIns="51742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Johns Hopkins University Proton Therapy Center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Proton International at University of Alabama-Birmingham (UAB)</a:t>
          </a:r>
        </a:p>
      </dsp:txBody>
      <dsp:txXfrm>
        <a:off x="0" y="3195353"/>
        <a:ext cx="6666833" cy="658349"/>
      </dsp:txXfrm>
    </dsp:sp>
    <dsp:sp modelId="{DE929136-6A5D-40C4-839A-C1638D6F9239}">
      <dsp:nvSpPr>
        <dsp:cNvPr id="0" name=""/>
        <dsp:cNvSpPr/>
      </dsp:nvSpPr>
      <dsp:spPr>
        <a:xfrm>
          <a:off x="333341" y="3032993"/>
          <a:ext cx="4666783" cy="3247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Intending to sell</a:t>
          </a:r>
        </a:p>
      </dsp:txBody>
      <dsp:txXfrm>
        <a:off x="349193" y="3048845"/>
        <a:ext cx="4635079" cy="293016"/>
      </dsp:txXfrm>
    </dsp:sp>
    <dsp:sp modelId="{0D0DC4A6-CB7C-4015-94DF-E488062FD11A}">
      <dsp:nvSpPr>
        <dsp:cNvPr id="0" name=""/>
        <dsp:cNvSpPr/>
      </dsp:nvSpPr>
      <dsp:spPr>
        <a:xfrm>
          <a:off x="0" y="4075463"/>
          <a:ext cx="6666833" cy="4764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229108" rIns="51742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Tri-University Meson Facility (TRIUMF) Proton Irradiation Facility</a:t>
          </a:r>
        </a:p>
      </dsp:txBody>
      <dsp:txXfrm>
        <a:off x="0" y="4075463"/>
        <a:ext cx="6666833" cy="476437"/>
      </dsp:txXfrm>
    </dsp:sp>
    <dsp:sp modelId="{D575E3A8-5584-4847-9C11-504928570314}">
      <dsp:nvSpPr>
        <dsp:cNvPr id="0" name=""/>
        <dsp:cNvSpPr/>
      </dsp:nvSpPr>
      <dsp:spPr>
        <a:xfrm>
          <a:off x="333341" y="3913103"/>
          <a:ext cx="4666783" cy="3247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Canada</a:t>
          </a:r>
        </a:p>
      </dsp:txBody>
      <dsp:txXfrm>
        <a:off x="349193" y="3928955"/>
        <a:ext cx="4635079" cy="293016"/>
      </dsp:txXfrm>
    </dsp:sp>
    <dsp:sp modelId="{76FC32A0-7AB0-4881-9674-C527A31EA9E1}">
      <dsp:nvSpPr>
        <dsp:cNvPr id="0" name=""/>
        <dsp:cNvSpPr/>
      </dsp:nvSpPr>
      <dsp:spPr>
        <a:xfrm>
          <a:off x="0" y="4773661"/>
          <a:ext cx="6666833" cy="6410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229108" rIns="51742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kern="1200"/>
            <a:t>The mix of who is providing access changes on a regular basis (tracked quarterly).</a:t>
          </a:r>
          <a:endParaRPr lang="en-US" sz="1200" kern="1200"/>
        </a:p>
      </dsp:txBody>
      <dsp:txXfrm>
        <a:off x="0" y="4773661"/>
        <a:ext cx="6666833" cy="641024"/>
      </dsp:txXfrm>
    </dsp:sp>
    <dsp:sp modelId="{23120BAF-765B-48BF-9102-09F4384CD01A}">
      <dsp:nvSpPr>
        <dsp:cNvPr id="0" name=""/>
        <dsp:cNvSpPr/>
      </dsp:nvSpPr>
      <dsp:spPr>
        <a:xfrm>
          <a:off x="333341" y="4611301"/>
          <a:ext cx="4666783" cy="3247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No guaranteed access facility exists domestically.</a:t>
          </a:r>
          <a:endParaRPr lang="en-US" sz="1200" kern="1200"/>
        </a:p>
      </dsp:txBody>
      <dsp:txXfrm>
        <a:off x="349193" y="4627153"/>
        <a:ext cx="4635079" cy="293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0.09481</cdr:x>
      <cdr:y>0.37822</cdr:y>
    </cdr:from>
    <cdr:to>
      <cdr:x>0.27292</cdr:x>
      <cdr:y>0.5266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C0535970-9455-4F71-BA5C-ADB12DACE346}"/>
            </a:ext>
          </a:extLst>
        </cdr:cNvPr>
        <cdr:cNvSpPr txBox="1"/>
      </cdr:nvSpPr>
      <cdr:spPr>
        <a:xfrm xmlns:a="http://schemas.openxmlformats.org/drawingml/2006/main">
          <a:off x="1059008" y="1892543"/>
          <a:ext cx="1989427" cy="742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>
              <a:solidFill>
                <a:srgbClr val="FFFF00"/>
              </a:solidFill>
            </a:rPr>
            <a:t>IUCF</a:t>
          </a:r>
          <a:r>
            <a:rPr lang="en-US" sz="1050" baseline="0" dirty="0">
              <a:solidFill>
                <a:srgbClr val="FFFF00"/>
              </a:solidFill>
            </a:rPr>
            <a:t> Closure</a:t>
          </a:r>
        </a:p>
        <a:p xmlns:a="http://schemas.openxmlformats.org/drawingml/2006/main">
          <a:pPr algn="ctr"/>
          <a:r>
            <a:rPr lang="en-US" sz="1050" dirty="0">
              <a:solidFill>
                <a:srgbClr val="FFFF00"/>
              </a:solidFill>
            </a:rPr>
            <a:t>f</a:t>
          </a:r>
          <a:r>
            <a:rPr lang="en-US" sz="1050" baseline="0" dirty="0">
              <a:solidFill>
                <a:srgbClr val="FFFF00"/>
              </a:solidFill>
            </a:rPr>
            <a:t>all 2014</a:t>
          </a:r>
          <a:endParaRPr lang="en-US" sz="1050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0.24482</cdr:x>
      <cdr:y>0.46003</cdr:y>
    </cdr:from>
    <cdr:to>
      <cdr:x>0.42293</cdr:x>
      <cdr:y>0.60841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73967765-882C-4557-98D5-B525B5D96B9A}"/>
            </a:ext>
          </a:extLst>
        </cdr:cNvPr>
        <cdr:cNvSpPr txBox="1"/>
      </cdr:nvSpPr>
      <cdr:spPr>
        <a:xfrm xmlns:a="http://schemas.openxmlformats.org/drawingml/2006/main">
          <a:off x="2734505" y="2301875"/>
          <a:ext cx="1989426" cy="742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50" dirty="0">
              <a:solidFill>
                <a:schemeClr val="bg1"/>
              </a:solidFill>
            </a:rPr>
            <a:t>Active NASA/DoD team works</a:t>
          </a:r>
        </a:p>
        <a:p xmlns:a="http://schemas.openxmlformats.org/drawingml/2006/main">
          <a:pPr algn="ctr"/>
          <a:r>
            <a:rPr lang="en-US" sz="1050" dirty="0">
              <a:solidFill>
                <a:schemeClr val="bg1"/>
              </a:solidFill>
            </a:rPr>
            <a:t>with proton therapy</a:t>
          </a:r>
          <a:r>
            <a:rPr lang="en-US" sz="1050" baseline="0" dirty="0">
              <a:solidFill>
                <a:schemeClr val="bg1"/>
              </a:solidFill>
            </a:rPr>
            <a:t> sites for access</a:t>
          </a:r>
          <a:endParaRPr lang="en-US" sz="1050" dirty="0">
            <a:solidFill>
              <a:schemeClr val="bg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036889" cy="46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4" tIns="46642" rIns="93284" bIns="46642" numCol="1" anchor="t" anchorCtr="0" compatLnSpc="1">
            <a:prstTxWarp prst="textNoShape">
              <a:avLst/>
            </a:prstTxWarp>
          </a:bodyPr>
          <a:lstStyle>
            <a:lvl1pPr defTabSz="930938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2"/>
            <a:ext cx="3036889" cy="46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4" tIns="46642" rIns="93284" bIns="46642" numCol="1" anchor="t" anchorCtr="0" compatLnSpc="1">
            <a:prstTxWarp prst="textNoShape">
              <a:avLst/>
            </a:prstTxWarp>
          </a:bodyPr>
          <a:lstStyle>
            <a:lvl1pPr algn="r" defTabSz="930938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957"/>
            <a:ext cx="3036889" cy="46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4" tIns="46642" rIns="93284" bIns="46642" numCol="1" anchor="b" anchorCtr="0" compatLnSpc="1">
            <a:prstTxWarp prst="textNoShape">
              <a:avLst/>
            </a:prstTxWarp>
          </a:bodyPr>
          <a:lstStyle>
            <a:lvl1pPr defTabSz="930938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0957"/>
            <a:ext cx="3036889" cy="46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4" tIns="46642" rIns="93284" bIns="46642" numCol="1" anchor="b" anchorCtr="0" compatLnSpc="1">
            <a:prstTxWarp prst="textNoShape">
              <a:avLst/>
            </a:prstTxWarp>
          </a:bodyPr>
          <a:lstStyle>
            <a:lvl1pPr algn="r" defTabSz="930938" eaLnBrk="1" hangingPunct="1">
              <a:defRPr sz="1200">
                <a:solidFill>
                  <a:schemeClr val="tx1"/>
                </a:solidFill>
              </a:defRPr>
            </a:lvl1pPr>
          </a:lstStyle>
          <a:p>
            <a:fld id="{6D907D85-24AA-48AF-9B1F-D4E0ADAA96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1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303847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4" tIns="47452" rIns="94904" bIns="47452" numCol="1" anchor="t" anchorCtr="0" compatLnSpc="1">
            <a:prstTxWarp prst="textNoShape">
              <a:avLst/>
            </a:prstTxWarp>
          </a:bodyPr>
          <a:lstStyle>
            <a:lvl1pPr defTabSz="948563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40" y="2"/>
            <a:ext cx="303847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4" tIns="47452" rIns="94904" bIns="47452" numCol="1" anchor="t" anchorCtr="0" compatLnSpc="1">
            <a:prstTxWarp prst="textNoShape">
              <a:avLst/>
            </a:prstTxWarp>
          </a:bodyPr>
          <a:lstStyle>
            <a:lvl1pPr algn="r" defTabSz="948563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6913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5480"/>
            <a:ext cx="5607050" cy="418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4" tIns="47452" rIns="94904" bIns="474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829396"/>
            <a:ext cx="303847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4" tIns="47452" rIns="94904" bIns="47452" numCol="1" anchor="b" anchorCtr="0" compatLnSpc="1">
            <a:prstTxWarp prst="textNoShape">
              <a:avLst/>
            </a:prstTxWarp>
          </a:bodyPr>
          <a:lstStyle>
            <a:lvl1pPr defTabSz="948563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40" y="8829396"/>
            <a:ext cx="3038475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4" tIns="47452" rIns="94904" bIns="47452" numCol="1" anchor="b" anchorCtr="0" compatLnSpc="1">
            <a:prstTxWarp prst="textNoShape">
              <a:avLst/>
            </a:prstTxWarp>
          </a:bodyPr>
          <a:lstStyle>
            <a:lvl1pPr algn="r" defTabSz="948563" eaLnBrk="1" hangingPunct="1">
              <a:defRPr sz="1200">
                <a:solidFill>
                  <a:schemeClr val="tx1"/>
                </a:solidFill>
              </a:defRPr>
            </a:lvl1pPr>
          </a:lstStyle>
          <a:p>
            <a:fld id="{CCBE1B06-2341-4326-B234-C22D8CF3AA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67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55 Helvetica Roman" pitchFamily="1" charset="0"/>
        <a:ea typeface="+mn-ea"/>
        <a:cs typeface="+mn-cs"/>
      </a:defRPr>
    </a:lvl1pPr>
    <a:lvl2pPr marL="410291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55 Helvetica Roman" pitchFamily="1" charset="0"/>
        <a:ea typeface="+mn-ea"/>
        <a:cs typeface="+mn-cs"/>
      </a:defRPr>
    </a:lvl2pPr>
    <a:lvl3pPr marL="820583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55 Helvetica Roman" pitchFamily="1" charset="0"/>
        <a:ea typeface="+mn-ea"/>
        <a:cs typeface="+mn-cs"/>
      </a:defRPr>
    </a:lvl3pPr>
    <a:lvl4pPr marL="1230874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55 Helvetica Roman" pitchFamily="1" charset="0"/>
        <a:ea typeface="+mn-ea"/>
        <a:cs typeface="+mn-cs"/>
      </a:defRPr>
    </a:lvl4pPr>
    <a:lvl5pPr marL="1641165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55 Helvetica Roman" pitchFamily="1" charset="0"/>
        <a:ea typeface="+mn-ea"/>
        <a:cs typeface="+mn-cs"/>
      </a:defRPr>
    </a:lvl5pPr>
    <a:lvl6pPr marL="2051456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61748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72039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82330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986" y="1524000"/>
            <a:ext cx="10972031" cy="1165412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985" y="2907641"/>
            <a:ext cx="8187651" cy="519673"/>
          </a:xfrm>
        </p:spPr>
        <p:txBody>
          <a:bodyPr/>
          <a:lstStyle>
            <a:lvl1pPr marL="0" indent="0">
              <a:buFont typeface="AGaramond RegularSC" pitchFamily="1" charset="0"/>
              <a:buNone/>
              <a:defRPr>
                <a:solidFill>
                  <a:srgbClr val="79797C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51833-2131-401C-858B-56C6013325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570183" y="6349385"/>
            <a:ext cx="9162472" cy="35065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F67A0AC1-8B6E-4A3A-8A70-691F18D04B8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60357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F52E19-6301-45A0-8025-3E824AD650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1968650" y="4205594"/>
            <a:ext cx="8254699" cy="204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775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04D8399-C750-44D3-8845-49EEFA5E9A7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60357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4478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4478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8C705-FAB0-4052-9422-E874C3438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90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43D57-DF20-4EEB-8AF3-C7A52F76A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79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60355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F051833-2131-401C-858B-56C6013325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570183" y="6349385"/>
            <a:ext cx="9162472" cy="350655"/>
          </a:xfrm>
          <a:prstGeom prst="rect">
            <a:avLst/>
          </a:prstGeom>
        </p:spPr>
        <p:txBody>
          <a:bodyPr anchor="ctr"/>
          <a:lstStyle>
            <a:lvl1pPr algn="ctr">
              <a:defRPr sz="1000"/>
            </a:lvl1pPr>
          </a:lstStyle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865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047" y="4406713"/>
            <a:ext cx="10362045" cy="136291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047" y="2906526"/>
            <a:ext cx="10362045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10291" indent="0">
              <a:buNone/>
              <a:defRPr sz="1600"/>
            </a:lvl2pPr>
            <a:lvl3pPr marL="820583" indent="0">
              <a:buNone/>
              <a:defRPr sz="1400"/>
            </a:lvl3pPr>
            <a:lvl4pPr marL="1230874" indent="0">
              <a:buNone/>
              <a:defRPr sz="1300"/>
            </a:lvl4pPr>
            <a:lvl5pPr marL="1641165" indent="0">
              <a:buNone/>
              <a:defRPr sz="1300"/>
            </a:lvl5pPr>
            <a:lvl6pPr marL="2051456" indent="0">
              <a:buNone/>
              <a:defRPr sz="1300"/>
            </a:lvl6pPr>
            <a:lvl7pPr marL="2461748" indent="0">
              <a:buNone/>
              <a:defRPr sz="1300"/>
            </a:lvl7pPr>
            <a:lvl8pPr marL="2872039" indent="0">
              <a:buNone/>
              <a:defRPr sz="1300"/>
            </a:lvl8pPr>
            <a:lvl9pPr marL="3282330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BA228-CC50-438E-BEF2-CA244B22D46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48515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0F051833-2131-401C-858B-56C6013325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570183" y="6349385"/>
            <a:ext cx="9162472" cy="350655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457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519CC98-33BB-4D23-B8D6-8342C3125E8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60356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F051833-2131-401C-858B-56C6013325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570183" y="6349385"/>
            <a:ext cx="9162472" cy="350655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45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404D8399-C750-44D3-8845-49EEFA5E9A7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60357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0F051833-2131-401C-858B-56C6013325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570183" y="6349385"/>
            <a:ext cx="9162472" cy="350655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10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DF9586C-8269-4BB1-B911-38632BCAFC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7647" y="632480"/>
            <a:ext cx="5623327" cy="5593041"/>
          </a:xfrm>
          <a:prstGeom prst="rect">
            <a:avLst/>
          </a:prstGeom>
        </p:spPr>
      </p:pic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986" y="1524000"/>
            <a:ext cx="10972031" cy="1165412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985" y="2907641"/>
            <a:ext cx="8187651" cy="519673"/>
          </a:xfrm>
        </p:spPr>
        <p:txBody>
          <a:bodyPr/>
          <a:lstStyle>
            <a:lvl1pPr marL="0" indent="0">
              <a:buFont typeface="AGaramond RegularSC" pitchFamily="1" charset="0"/>
              <a:buNone/>
              <a:defRPr>
                <a:solidFill>
                  <a:srgbClr val="79797C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484340" y="6250488"/>
            <a:ext cx="4977008" cy="6075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51833-2131-401C-858B-56C6013325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F67A0AC1-8B6E-4A3A-8A70-691F18D04B8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60357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60355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047" y="4406713"/>
            <a:ext cx="10362045" cy="136291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047" y="2906526"/>
            <a:ext cx="10362045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10291" indent="0">
              <a:buNone/>
              <a:defRPr sz="1600"/>
            </a:lvl2pPr>
            <a:lvl3pPr marL="820583" indent="0">
              <a:buNone/>
              <a:defRPr sz="1400"/>
            </a:lvl3pPr>
            <a:lvl4pPr marL="1230874" indent="0">
              <a:buNone/>
              <a:defRPr sz="1300"/>
            </a:lvl4pPr>
            <a:lvl5pPr marL="1641165" indent="0">
              <a:buNone/>
              <a:defRPr sz="1300"/>
            </a:lvl5pPr>
            <a:lvl6pPr marL="2051456" indent="0">
              <a:buNone/>
              <a:defRPr sz="1300"/>
            </a:lvl6pPr>
            <a:lvl7pPr marL="2461748" indent="0">
              <a:buNone/>
              <a:defRPr sz="1300"/>
            </a:lvl7pPr>
            <a:lvl8pPr marL="2872039" indent="0">
              <a:buNone/>
              <a:defRPr sz="1300"/>
            </a:lvl8pPr>
            <a:lvl9pPr marL="3282330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342212"/>
            <a:ext cx="8229600" cy="3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BA228-CC50-438E-BEF2-CA244B22D46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48515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1981200" y="6349384"/>
            <a:ext cx="8229600" cy="365125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519CC98-33BB-4D23-B8D6-8342C3125E8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60356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1849" y="151470"/>
            <a:ext cx="11168302" cy="83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1849" y="1165382"/>
            <a:ext cx="11168302" cy="500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60357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342CB4C8-C188-4102-AEA1-9FF1B820B8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70183" y="6349385"/>
            <a:ext cx="9162472" cy="35065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To be presented by Kenneth A. LaBel to RADNEXT virtual webinar June 22, 2022</a:t>
            </a:r>
          </a:p>
        </p:txBody>
      </p:sp>
    </p:spTree>
    <p:extLst>
      <p:ext uri="{BB962C8B-B14F-4D97-AF65-F5344CB8AC3E}">
        <p14:creationId xmlns:p14="http://schemas.microsoft.com/office/powerpoint/2010/main" val="147542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</p:sldLayoutIdLst>
  <p:hf hdr="0" dt="0"/>
  <p:txStyles>
    <p:titleStyle>
      <a:lvl1pPr algn="l" defTabSz="914608" rtl="0" fontAlgn="base">
        <a:spcBef>
          <a:spcPct val="0"/>
        </a:spcBef>
        <a:spcAft>
          <a:spcPct val="0"/>
        </a:spcAft>
        <a:defRPr sz="3600">
          <a:solidFill>
            <a:srgbClr val="939BA8"/>
          </a:solidFill>
          <a:latin typeface="+mj-lt"/>
          <a:ea typeface="+mj-ea"/>
          <a:cs typeface="+mj-cs"/>
        </a:defRPr>
      </a:lvl1pPr>
      <a:lvl2pPr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2pPr>
      <a:lvl3pPr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3pPr>
      <a:lvl4pPr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4pPr>
      <a:lvl5pPr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5pPr>
      <a:lvl6pPr marL="410291"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6pPr>
      <a:lvl7pPr marL="820583"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7pPr>
      <a:lvl8pPr marL="1230874"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8pPr>
      <a:lvl9pPr marL="1641165"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9pPr>
    </p:titleStyle>
    <p:bodyStyle>
      <a:lvl1pPr marL="225090" indent="-225090" algn="l" defTabSz="914608" rtl="0" fontAlgn="base">
        <a:lnSpc>
          <a:spcPct val="100000"/>
        </a:lnSpc>
        <a:spcBef>
          <a:spcPts val="0"/>
        </a:spcBef>
        <a:spcAft>
          <a:spcPts val="1200"/>
        </a:spcAft>
        <a:buClr>
          <a:srgbClr val="A0A0A0"/>
        </a:buClr>
        <a:buSzPct val="80000"/>
        <a:buFont typeface="AGaramond RegularSC" pitchFamily="1" charset="0"/>
        <a:buChar char="•"/>
        <a:defRPr sz="2800">
          <a:solidFill>
            <a:srgbClr val="666666"/>
          </a:solidFill>
          <a:latin typeface="+mn-lt"/>
          <a:ea typeface="+mn-ea"/>
          <a:cs typeface="+mn-cs"/>
        </a:defRPr>
      </a:lvl1pPr>
      <a:lvl2pPr marL="682625" indent="-220663" algn="l" defTabSz="914608" rtl="0" fontAlgn="base">
        <a:lnSpc>
          <a:spcPct val="100000"/>
        </a:lnSpc>
        <a:spcBef>
          <a:spcPts val="0"/>
        </a:spcBef>
        <a:spcAft>
          <a:spcPts val="1200"/>
        </a:spcAft>
        <a:buSzPct val="80000"/>
        <a:buFont typeface="Courier New" pitchFamily="49" charset="0"/>
        <a:buChar char="o"/>
        <a:defRPr sz="2400">
          <a:solidFill>
            <a:srgbClr val="666666"/>
          </a:solidFill>
          <a:latin typeface="+mn-lt"/>
        </a:defRPr>
      </a:lvl2pPr>
      <a:lvl3pPr marL="1146175" indent="-231775" algn="l" defTabSz="914608" rtl="0" fontAlgn="base">
        <a:lnSpc>
          <a:spcPct val="100000"/>
        </a:lnSpc>
        <a:spcBef>
          <a:spcPts val="0"/>
        </a:spcBef>
        <a:spcAft>
          <a:spcPts val="1200"/>
        </a:spcAft>
        <a:buSzPct val="90000"/>
        <a:buChar char="»"/>
        <a:defRPr sz="2000">
          <a:solidFill>
            <a:srgbClr val="666666"/>
          </a:solidFill>
          <a:latin typeface="+mn-lt"/>
        </a:defRPr>
      </a:lvl3pPr>
      <a:lvl4pPr marL="1541442" indent="-169531" algn="l" defTabSz="914608" rtl="0" fontAlgn="base">
        <a:lnSpc>
          <a:spcPct val="100000"/>
        </a:lnSpc>
        <a:spcBef>
          <a:spcPts val="0"/>
        </a:spcBef>
        <a:spcAft>
          <a:spcPts val="1200"/>
        </a:spcAft>
        <a:defRPr sz="1300">
          <a:solidFill>
            <a:srgbClr val="666666"/>
          </a:solidFill>
          <a:latin typeface="+mn-lt"/>
        </a:defRPr>
      </a:lvl4pPr>
      <a:lvl5pPr marL="2057155" indent="-227940" algn="l" defTabSz="914608" rtl="0" fontAlgn="base">
        <a:lnSpc>
          <a:spcPct val="100000"/>
        </a:lnSpc>
        <a:spcBef>
          <a:spcPts val="0"/>
        </a:spcBef>
        <a:spcAft>
          <a:spcPts val="1200"/>
        </a:spcAft>
        <a:defRPr sz="1300">
          <a:solidFill>
            <a:srgbClr val="666666"/>
          </a:solidFill>
          <a:latin typeface="+mn-lt"/>
        </a:defRPr>
      </a:lvl5pPr>
      <a:lvl6pPr marL="2467446" indent="-227940" algn="l" defTabSz="914608" rtl="0" fontAlgn="base">
        <a:lnSpc>
          <a:spcPts val="2602"/>
        </a:lnSpc>
        <a:spcBef>
          <a:spcPct val="0"/>
        </a:spcBef>
        <a:spcAft>
          <a:spcPts val="595"/>
        </a:spcAft>
        <a:defRPr sz="1300">
          <a:solidFill>
            <a:srgbClr val="666666"/>
          </a:solidFill>
          <a:latin typeface="+mn-lt"/>
        </a:defRPr>
      </a:lvl6pPr>
      <a:lvl7pPr marL="2877737" indent="-227940" algn="l" defTabSz="914608" rtl="0" fontAlgn="base">
        <a:lnSpc>
          <a:spcPts val="2602"/>
        </a:lnSpc>
        <a:spcBef>
          <a:spcPct val="0"/>
        </a:spcBef>
        <a:spcAft>
          <a:spcPts val="595"/>
        </a:spcAft>
        <a:defRPr sz="1300">
          <a:solidFill>
            <a:srgbClr val="666666"/>
          </a:solidFill>
          <a:latin typeface="+mn-lt"/>
        </a:defRPr>
      </a:lvl7pPr>
      <a:lvl8pPr marL="3288029" indent="-227940" algn="l" defTabSz="914608" rtl="0" fontAlgn="base">
        <a:lnSpc>
          <a:spcPts val="2602"/>
        </a:lnSpc>
        <a:spcBef>
          <a:spcPct val="0"/>
        </a:spcBef>
        <a:spcAft>
          <a:spcPts val="595"/>
        </a:spcAft>
        <a:defRPr sz="1300">
          <a:solidFill>
            <a:srgbClr val="666666"/>
          </a:solidFill>
          <a:latin typeface="+mn-lt"/>
        </a:defRPr>
      </a:lvl8pPr>
      <a:lvl9pPr marL="3698320" indent="-227940" algn="l" defTabSz="914608" rtl="0" fontAlgn="base">
        <a:lnSpc>
          <a:spcPts val="2602"/>
        </a:lnSpc>
        <a:spcBef>
          <a:spcPct val="0"/>
        </a:spcBef>
        <a:spcAft>
          <a:spcPts val="595"/>
        </a:spcAft>
        <a:defRPr sz="1300"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91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583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874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1165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456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748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2039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233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1849" y="151470"/>
            <a:ext cx="11168302" cy="83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1849" y="1165382"/>
            <a:ext cx="11168302" cy="500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60357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981200" y="6349384"/>
            <a:ext cx="822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6666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2" r:id="rId4"/>
    <p:sldLayoutId id="2147483663" r:id="rId5"/>
    <p:sldLayoutId id="2147483670" r:id="rId6"/>
    <p:sldLayoutId id="2147483671" r:id="rId7"/>
  </p:sldLayoutIdLst>
  <p:hf hdr="0" dt="0"/>
  <p:txStyles>
    <p:titleStyle>
      <a:lvl1pPr algn="l" defTabSz="914608" rtl="0" fontAlgn="base">
        <a:spcBef>
          <a:spcPct val="0"/>
        </a:spcBef>
        <a:spcAft>
          <a:spcPct val="0"/>
        </a:spcAft>
        <a:defRPr sz="3600">
          <a:solidFill>
            <a:srgbClr val="939BA8"/>
          </a:solidFill>
          <a:latin typeface="+mj-lt"/>
          <a:ea typeface="+mj-ea"/>
          <a:cs typeface="+mj-cs"/>
        </a:defRPr>
      </a:lvl1pPr>
      <a:lvl2pPr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2pPr>
      <a:lvl3pPr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3pPr>
      <a:lvl4pPr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4pPr>
      <a:lvl5pPr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5pPr>
      <a:lvl6pPr marL="410291"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6pPr>
      <a:lvl7pPr marL="820583"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7pPr>
      <a:lvl8pPr marL="1230874"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8pPr>
      <a:lvl9pPr marL="1641165" algn="l" defTabSz="914608" rtl="0" fontAlgn="base">
        <a:spcBef>
          <a:spcPct val="0"/>
        </a:spcBef>
        <a:spcAft>
          <a:spcPct val="0"/>
        </a:spcAft>
        <a:defRPr sz="3200">
          <a:solidFill>
            <a:srgbClr val="939BA8"/>
          </a:solidFill>
          <a:latin typeface="Arial" charset="0"/>
        </a:defRPr>
      </a:lvl9pPr>
    </p:titleStyle>
    <p:bodyStyle>
      <a:lvl1pPr marL="225090" indent="-225090" algn="l" defTabSz="914608" rtl="0" fontAlgn="base">
        <a:lnSpc>
          <a:spcPct val="100000"/>
        </a:lnSpc>
        <a:spcBef>
          <a:spcPts val="0"/>
        </a:spcBef>
        <a:spcAft>
          <a:spcPts val="1200"/>
        </a:spcAft>
        <a:buClr>
          <a:srgbClr val="A0A0A0"/>
        </a:buClr>
        <a:buSzPct val="80000"/>
        <a:buFont typeface="AGaramond RegularSC" pitchFamily="1" charset="0"/>
        <a:buChar char="•"/>
        <a:defRPr sz="2800">
          <a:solidFill>
            <a:srgbClr val="666666"/>
          </a:solidFill>
          <a:latin typeface="+mn-lt"/>
          <a:ea typeface="+mn-ea"/>
          <a:cs typeface="+mn-cs"/>
        </a:defRPr>
      </a:lvl1pPr>
      <a:lvl2pPr marL="682625" indent="-220663" algn="l" defTabSz="914608" rtl="0" fontAlgn="base">
        <a:lnSpc>
          <a:spcPct val="100000"/>
        </a:lnSpc>
        <a:spcBef>
          <a:spcPts val="0"/>
        </a:spcBef>
        <a:spcAft>
          <a:spcPts val="1200"/>
        </a:spcAft>
        <a:buSzPct val="80000"/>
        <a:buFont typeface="Courier New" pitchFamily="49" charset="0"/>
        <a:buChar char="o"/>
        <a:defRPr sz="2400">
          <a:solidFill>
            <a:srgbClr val="666666"/>
          </a:solidFill>
          <a:latin typeface="+mn-lt"/>
        </a:defRPr>
      </a:lvl2pPr>
      <a:lvl3pPr marL="1146175" indent="-231775" algn="l" defTabSz="914608" rtl="0" fontAlgn="base">
        <a:lnSpc>
          <a:spcPct val="100000"/>
        </a:lnSpc>
        <a:spcBef>
          <a:spcPts val="0"/>
        </a:spcBef>
        <a:spcAft>
          <a:spcPts val="1200"/>
        </a:spcAft>
        <a:buSzPct val="90000"/>
        <a:buChar char="»"/>
        <a:defRPr sz="2000">
          <a:solidFill>
            <a:srgbClr val="666666"/>
          </a:solidFill>
          <a:latin typeface="+mn-lt"/>
        </a:defRPr>
      </a:lvl3pPr>
      <a:lvl4pPr marL="1541442" indent="-169531" algn="l" defTabSz="914608" rtl="0" fontAlgn="base">
        <a:lnSpc>
          <a:spcPct val="100000"/>
        </a:lnSpc>
        <a:spcBef>
          <a:spcPts val="0"/>
        </a:spcBef>
        <a:spcAft>
          <a:spcPts val="1200"/>
        </a:spcAft>
        <a:defRPr sz="1300">
          <a:solidFill>
            <a:srgbClr val="666666"/>
          </a:solidFill>
          <a:latin typeface="+mn-lt"/>
        </a:defRPr>
      </a:lvl4pPr>
      <a:lvl5pPr marL="2057155" indent="-227940" algn="l" defTabSz="914608" rtl="0" fontAlgn="base">
        <a:lnSpc>
          <a:spcPct val="100000"/>
        </a:lnSpc>
        <a:spcBef>
          <a:spcPts val="0"/>
        </a:spcBef>
        <a:spcAft>
          <a:spcPts val="1200"/>
        </a:spcAft>
        <a:defRPr sz="1300">
          <a:solidFill>
            <a:srgbClr val="666666"/>
          </a:solidFill>
          <a:latin typeface="+mn-lt"/>
        </a:defRPr>
      </a:lvl5pPr>
      <a:lvl6pPr marL="2467446" indent="-227940" algn="l" defTabSz="914608" rtl="0" fontAlgn="base">
        <a:lnSpc>
          <a:spcPts val="2602"/>
        </a:lnSpc>
        <a:spcBef>
          <a:spcPct val="0"/>
        </a:spcBef>
        <a:spcAft>
          <a:spcPts val="595"/>
        </a:spcAft>
        <a:defRPr sz="1300">
          <a:solidFill>
            <a:srgbClr val="666666"/>
          </a:solidFill>
          <a:latin typeface="+mn-lt"/>
        </a:defRPr>
      </a:lvl6pPr>
      <a:lvl7pPr marL="2877737" indent="-227940" algn="l" defTabSz="914608" rtl="0" fontAlgn="base">
        <a:lnSpc>
          <a:spcPts val="2602"/>
        </a:lnSpc>
        <a:spcBef>
          <a:spcPct val="0"/>
        </a:spcBef>
        <a:spcAft>
          <a:spcPts val="595"/>
        </a:spcAft>
        <a:defRPr sz="1300">
          <a:solidFill>
            <a:srgbClr val="666666"/>
          </a:solidFill>
          <a:latin typeface="+mn-lt"/>
        </a:defRPr>
      </a:lvl7pPr>
      <a:lvl8pPr marL="3288029" indent="-227940" algn="l" defTabSz="914608" rtl="0" fontAlgn="base">
        <a:lnSpc>
          <a:spcPts val="2602"/>
        </a:lnSpc>
        <a:spcBef>
          <a:spcPct val="0"/>
        </a:spcBef>
        <a:spcAft>
          <a:spcPts val="595"/>
        </a:spcAft>
        <a:defRPr sz="1300">
          <a:solidFill>
            <a:srgbClr val="666666"/>
          </a:solidFill>
          <a:latin typeface="+mn-lt"/>
        </a:defRPr>
      </a:lvl8pPr>
      <a:lvl9pPr marL="3698320" indent="-227940" algn="l" defTabSz="914608" rtl="0" fontAlgn="base">
        <a:lnSpc>
          <a:spcPts val="2602"/>
        </a:lnSpc>
        <a:spcBef>
          <a:spcPct val="0"/>
        </a:spcBef>
        <a:spcAft>
          <a:spcPts val="595"/>
        </a:spcAft>
        <a:defRPr sz="1300"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91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583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874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1165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456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748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2039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233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kenneth.a.label@nasa.go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DA9F5F8-22C0-4368-93D7-D63BC2FB82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Space and Terrestrial Considerations for Access to High Energy U.S. Proton Accelerators for the Electronics Community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55A5168-6C35-4A49-AFAC-4507FCE899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986" y="3226538"/>
            <a:ext cx="8187651" cy="51967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b="1" i="1" dirty="0">
                <a:solidFill>
                  <a:schemeClr val="tx1"/>
                </a:solidFill>
              </a:rPr>
              <a:t>Kenneth A. LaBel, NASA-retired</a:t>
            </a:r>
          </a:p>
          <a:p>
            <a:pPr marL="461962" lvl="1" indent="0">
              <a:spcAft>
                <a:spcPts val="600"/>
              </a:spcAft>
              <a:buNone/>
            </a:pPr>
            <a:r>
              <a:rPr lang="en-US" sz="1800" b="1" i="1" dirty="0">
                <a:solidFill>
                  <a:schemeClr val="tx1"/>
                </a:solidFill>
              </a:rPr>
              <a:t>SSAI, Inc., work performed for NASA-GSFC</a:t>
            </a:r>
          </a:p>
          <a:p>
            <a:pPr marL="461962" lvl="1" indent="0">
              <a:spcAft>
                <a:spcPts val="600"/>
              </a:spcAft>
              <a:buNone/>
            </a:pPr>
            <a:r>
              <a:rPr lang="en-US" sz="1600" i="1" dirty="0">
                <a:hlinkClick r:id="rId2"/>
              </a:rPr>
              <a:t>kenneth.a.label@nasa.gov</a:t>
            </a:r>
            <a:r>
              <a:rPr lang="en-US" sz="1600" i="1" dirty="0"/>
              <a:t> 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26E2F8B9-3AC5-49A5-8F26-2D0731D316D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9C08451-2319-4017-9D7F-3D12BB457B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5483" y="162009"/>
            <a:ext cx="1228300" cy="100584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C3231E-5241-4499-ABC2-70288BF5231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To be presented by Kenneth A. LaBel to RADNEXT virtual webinar June 22, 2022</a:t>
            </a:r>
          </a:p>
        </p:txBody>
      </p:sp>
    </p:spTree>
    <p:extLst>
      <p:ext uri="{BB962C8B-B14F-4D97-AF65-F5344CB8AC3E}">
        <p14:creationId xmlns:p14="http://schemas.microsoft.com/office/powerpoint/2010/main" val="3239810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75" y="56602"/>
            <a:ext cx="11991975" cy="838200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Basic Proton SEE Requirements from Medical Accelerators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50" y="1275789"/>
            <a:ext cx="9448799" cy="41148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2400" b="1" dirty="0">
                <a:solidFill>
                  <a:schemeClr val="tx1"/>
                </a:solidFill>
              </a:rPr>
              <a:t>Energy range:</a:t>
            </a:r>
          </a:p>
          <a:p>
            <a:pPr lvl="1"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125 MeV to &gt; 200 MeV (some machines 70-250 MeV)</a:t>
            </a:r>
          </a:p>
          <a:p>
            <a:pPr>
              <a:spcAft>
                <a:spcPts val="0"/>
              </a:spcAft>
            </a:pPr>
            <a:r>
              <a:rPr lang="en-US" sz="2400" b="1" dirty="0">
                <a:solidFill>
                  <a:schemeClr val="tx1"/>
                </a:solidFill>
              </a:rPr>
              <a:t>Proton flux rates (f):</a:t>
            </a:r>
          </a:p>
          <a:p>
            <a:pPr lvl="1"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1e7 to 1e9 p/cm</a:t>
            </a:r>
            <a:r>
              <a:rPr lang="en-US" sz="2000" b="1" baseline="30000" dirty="0">
                <a:solidFill>
                  <a:schemeClr val="tx1"/>
                </a:solidFill>
              </a:rPr>
              <a:t>2</a:t>
            </a:r>
            <a:r>
              <a:rPr lang="en-US" sz="2000" b="1" dirty="0">
                <a:solidFill>
                  <a:schemeClr val="tx1"/>
                </a:solidFill>
              </a:rPr>
              <a:t>/sec</a:t>
            </a:r>
          </a:p>
          <a:p>
            <a:pPr>
              <a:spcAft>
                <a:spcPts val="0"/>
              </a:spcAft>
            </a:pPr>
            <a:r>
              <a:rPr lang="en-US" sz="2400" b="1" dirty="0">
                <a:solidFill>
                  <a:schemeClr val="tx1"/>
                </a:solidFill>
              </a:rPr>
              <a:t>Test fluences (F):</a:t>
            </a:r>
          </a:p>
          <a:p>
            <a:pPr lvl="1"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1e9 to 1e11 or 1e12 p/cm</a:t>
            </a:r>
            <a:r>
              <a:rPr lang="en-US" sz="2000" b="1" baseline="30000" dirty="0">
                <a:solidFill>
                  <a:schemeClr val="tx1"/>
                </a:solidFill>
              </a:rPr>
              <a:t>2</a:t>
            </a:r>
            <a:endParaRPr lang="en-US" sz="2000" b="1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2400" b="1" dirty="0">
                <a:solidFill>
                  <a:schemeClr val="tx1"/>
                </a:solidFill>
              </a:rPr>
              <a:t>Irradiation area:</a:t>
            </a:r>
          </a:p>
          <a:p>
            <a:pPr lvl="1"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Small (single chip ~ 1cm</a:t>
            </a:r>
            <a:r>
              <a:rPr lang="en-US" sz="2000" b="1" baseline="30000" dirty="0">
                <a:solidFill>
                  <a:schemeClr val="tx1"/>
                </a:solidFill>
              </a:rPr>
              <a:t>2</a:t>
            </a:r>
            <a:r>
              <a:rPr lang="en-US" sz="2000" b="1" dirty="0">
                <a:solidFill>
                  <a:schemeClr val="tx1"/>
                </a:solidFill>
              </a:rPr>
              <a:t>) to board/assembly &gt; 15cm x 15cm</a:t>
            </a:r>
          </a:p>
          <a:p>
            <a:pPr>
              <a:spcAft>
                <a:spcPts val="0"/>
              </a:spcAft>
            </a:pPr>
            <a:r>
              <a:rPr lang="en-US" sz="2400" b="1" dirty="0">
                <a:solidFill>
                  <a:schemeClr val="tx1"/>
                </a:solidFill>
              </a:rPr>
              <a:t>Beam uniformity:</a:t>
            </a:r>
          </a:p>
          <a:p>
            <a:pPr lvl="1"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&gt;80%</a:t>
            </a:r>
          </a:p>
          <a:p>
            <a:pPr>
              <a:spcAft>
                <a:spcPts val="0"/>
              </a:spcAft>
            </a:pPr>
            <a:r>
              <a:rPr lang="en-US" sz="2400" b="1" dirty="0">
                <a:solidFill>
                  <a:schemeClr val="tx1"/>
                </a:solidFill>
              </a:rPr>
              <a:t>Beam structure:</a:t>
            </a:r>
          </a:p>
          <a:p>
            <a:pPr lvl="1"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Cyclotron </a:t>
            </a:r>
            <a:r>
              <a:rPr lang="en-US" sz="2000" b="1" i="1" dirty="0">
                <a:solidFill>
                  <a:srgbClr val="7030A0"/>
                </a:solidFill>
              </a:rPr>
              <a:t>preferred</a:t>
            </a:r>
            <a:r>
              <a:rPr lang="en-US" sz="2000" b="1" dirty="0">
                <a:solidFill>
                  <a:schemeClr val="tx1"/>
                </a:solidFill>
              </a:rPr>
              <a:t> (random particle delivery over time)</a:t>
            </a:r>
          </a:p>
          <a:p>
            <a:pPr lvl="2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Pulsed beam structure acceptable for </a:t>
            </a:r>
            <a:r>
              <a:rPr lang="en-US" sz="1800" b="1" dirty="0">
                <a:solidFill>
                  <a:srgbClr val="7030A0"/>
                </a:solidFill>
              </a:rPr>
              <a:t>many</a:t>
            </a:r>
            <a:r>
              <a:rPr lang="en-US" sz="1800" b="1" dirty="0"/>
              <a:t> </a:t>
            </a:r>
            <a:r>
              <a:rPr lang="en-US" sz="1800" b="1" dirty="0">
                <a:solidFill>
                  <a:schemeClr val="tx1"/>
                </a:solidFill>
              </a:rPr>
              <a:t>(but not all) applications</a:t>
            </a:r>
          </a:p>
          <a:p>
            <a:pPr lvl="1"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Fixed spot or scatter (random particle delivery over area)</a:t>
            </a:r>
          </a:p>
          <a:p>
            <a:pPr lvl="2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Scanning beams MAY be acceptable (needs consideration)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8E1FA7-E8BF-4463-BCAC-4FEBEB656C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To be presented by Kenneth A. LaBel to RADNEXT virtual webinar June 22,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5FD574-7643-4815-A868-D4A5ED04C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285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0"/>
            <a:ext cx="10582275" cy="8382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Pretty Pictures from Medical Facility Testing (1)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71" y="1446851"/>
            <a:ext cx="4028888" cy="273768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013089" y="1387034"/>
            <a:ext cx="2726476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400" b="1" i="1" dirty="0">
                <a:solidFill>
                  <a:srgbClr val="FF0000"/>
                </a:solidFill>
                <a:latin typeface="Arial" charset="0"/>
              </a:rPr>
              <a:t>Northwestern Medicine Chicago Proton Center.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Big blue block is the beam stop. 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Not all facilities thought one was necessary.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4934604" y="2733675"/>
            <a:ext cx="7126525" cy="3520439"/>
            <a:chOff x="-533369" y="2048200"/>
            <a:chExt cx="10172313" cy="438444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0580" y="2048200"/>
              <a:ext cx="5135522" cy="3410910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 bwMode="auto">
            <a:xfrm>
              <a:off x="1106807" y="2778757"/>
              <a:ext cx="2346076" cy="974898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2260137" y="4189060"/>
              <a:ext cx="1781821" cy="278896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H="1" flipV="1">
              <a:off x="6013810" y="4243945"/>
              <a:ext cx="1867446" cy="7469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H="1" flipV="1">
              <a:off x="5932241" y="4879081"/>
              <a:ext cx="1543862" cy="839337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-533369" y="2477244"/>
              <a:ext cx="2656462" cy="3851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FF0000"/>
                </a:buClr>
              </a:pPr>
              <a:r>
                <a:rPr lang="en-US" sz="1200" b="1" dirty="0">
                  <a:solidFill>
                    <a:srgbClr val="000000"/>
                  </a:solidFill>
                  <a:latin typeface="Arial" charset="0"/>
                </a:rPr>
                <a:t>Beam comes out here</a:t>
              </a:r>
              <a:endParaRPr lang="en-US" sz="1050" b="1" i="1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-149891" y="4243944"/>
              <a:ext cx="2625384" cy="6933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FF0000"/>
                </a:buClr>
              </a:pPr>
              <a:r>
                <a:rPr lang="en-US" sz="1200" b="1" dirty="0">
                  <a:solidFill>
                    <a:srgbClr val="000000"/>
                  </a:solidFill>
                  <a:latin typeface="Arial" charset="0"/>
                </a:rPr>
                <a:t>Brass collimator</a:t>
              </a:r>
            </a:p>
            <a:p>
              <a:pPr algn="ctr">
                <a:spcBef>
                  <a:spcPct val="20000"/>
                </a:spcBef>
                <a:buClr>
                  <a:srgbClr val="FF0000"/>
                </a:buClr>
              </a:pPr>
              <a:r>
                <a:rPr lang="en-US" sz="1200" b="1" dirty="0">
                  <a:solidFill>
                    <a:srgbClr val="000000"/>
                  </a:solidFill>
                  <a:latin typeface="Arial" charset="0"/>
                </a:rPr>
                <a:t>supplied by SCRIPPS</a:t>
              </a:r>
              <a:endParaRPr lang="en-US" sz="1050" b="1" i="1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86150" y="5790665"/>
              <a:ext cx="3450916" cy="3851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FF0000"/>
                </a:buClr>
              </a:pPr>
              <a:r>
                <a:rPr lang="en-US" sz="1200" b="1" dirty="0">
                  <a:solidFill>
                    <a:srgbClr val="000000"/>
                  </a:solidFill>
                  <a:latin typeface="Arial" charset="0"/>
                </a:rPr>
                <a:t>Table jack (NASA equipment)</a:t>
              </a:r>
              <a:endParaRPr lang="en-US" sz="1050" b="1" i="1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022071" y="4126437"/>
              <a:ext cx="2616873" cy="6933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FF0000"/>
                </a:buClr>
              </a:pPr>
              <a:r>
                <a:rPr lang="en-US" sz="1200" b="1" dirty="0">
                  <a:solidFill>
                    <a:srgbClr val="000000"/>
                  </a:solidFill>
                  <a:latin typeface="Arial" charset="0"/>
                </a:rPr>
                <a:t>Clamp</a:t>
              </a:r>
            </a:p>
            <a:p>
              <a:pPr algn="ctr">
                <a:spcBef>
                  <a:spcPct val="20000"/>
                </a:spcBef>
                <a:buClr>
                  <a:srgbClr val="FF0000"/>
                </a:buClr>
              </a:pPr>
              <a:r>
                <a:rPr lang="en-US" sz="1200" b="1" dirty="0">
                  <a:solidFill>
                    <a:srgbClr val="000000"/>
                  </a:solidFill>
                  <a:latin typeface="Arial" charset="0"/>
                </a:rPr>
                <a:t>     (NASA equipment)</a:t>
              </a:r>
              <a:endParaRPr lang="en-US" sz="1050" b="1" i="1" dirty="0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flipH="1" flipV="1">
              <a:off x="5436407" y="4148923"/>
              <a:ext cx="84826" cy="1641739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4617613" y="5790661"/>
              <a:ext cx="1538305" cy="6419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FF0000"/>
                </a:buClr>
              </a:pPr>
              <a:r>
                <a:rPr lang="en-US" sz="1200" b="1" dirty="0">
                  <a:solidFill>
                    <a:srgbClr val="000000"/>
                  </a:solidFill>
                  <a:latin typeface="Arial" charset="0"/>
                </a:rPr>
                <a:t>Device Under Test</a:t>
              </a:r>
              <a:endParaRPr lang="en-US" sz="1050" b="1" i="1" dirty="0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V="1">
              <a:off x="2814605" y="5222549"/>
              <a:ext cx="1399624" cy="568112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sp>
          <p:nvSpPr>
            <p:cNvPr id="24" name="TextBox 23"/>
            <p:cNvSpPr txBox="1"/>
            <p:nvPr/>
          </p:nvSpPr>
          <p:spPr>
            <a:xfrm>
              <a:off x="730319" y="5718412"/>
              <a:ext cx="2625384" cy="6933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FF0000"/>
                </a:buClr>
              </a:pPr>
              <a:r>
                <a:rPr lang="en-US" sz="1200" b="1" dirty="0">
                  <a:solidFill>
                    <a:srgbClr val="000000"/>
                  </a:solidFill>
                  <a:latin typeface="Arial" charset="0"/>
                </a:rPr>
                <a:t>Robotic patient sled</a:t>
              </a:r>
            </a:p>
            <a:p>
              <a:pPr algn="ctr">
                <a:spcBef>
                  <a:spcPct val="20000"/>
                </a:spcBef>
                <a:buClr>
                  <a:srgbClr val="FF0000"/>
                </a:buClr>
              </a:pPr>
              <a:r>
                <a:rPr lang="en-US" sz="1200" b="1" dirty="0">
                  <a:solidFill>
                    <a:srgbClr val="000000"/>
                  </a:solidFill>
                  <a:latin typeface="Arial" charset="0"/>
                </a:rPr>
                <a:t>supplied by SCRIPPS</a:t>
              </a:r>
              <a:endParaRPr lang="en-US" sz="1050" b="1" i="1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6680017" y="2427829"/>
            <a:ext cx="41338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i="1" dirty="0">
                <a:solidFill>
                  <a:srgbClr val="FF0000"/>
                </a:solidFill>
                <a:latin typeface="Arial" charset="0"/>
              </a:rPr>
              <a:t>SCRIPPS Proton Center (now California Protons)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49EEA-9987-4706-9AA8-C6CF7A137C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E273B2-9185-487A-B95D-F2F2090B8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155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771" y="0"/>
            <a:ext cx="11054379" cy="8382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Pretty Pictures from Medical Facility Testing (2)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952" y="2379903"/>
            <a:ext cx="3667550" cy="243591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04534" y="3241312"/>
            <a:ext cx="2191155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Gantry was rotated for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vertical beam line.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The floor was the beam stop.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130" y="3838138"/>
            <a:ext cx="3317986" cy="220373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88731" y="4572859"/>
            <a:ext cx="2057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Typically, cables are run from target area to user/control area for monitoring and control of test electronics.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67600" y="1347337"/>
            <a:ext cx="2743200" cy="230186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486722" y="1010624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400" b="1" i="1" dirty="0">
                <a:solidFill>
                  <a:srgbClr val="FF0000"/>
                </a:solidFill>
                <a:latin typeface="Arial" charset="0"/>
              </a:rPr>
              <a:t>SCRIPPS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6553201" y="2440955"/>
            <a:ext cx="1115931" cy="382452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087295" y="1088812"/>
            <a:ext cx="23984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Device under test (target) on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an electronics board.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Brass (square) collimator and 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Poly sheets used to protect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other devices on the board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from stray neutrons</a:t>
            </a:r>
            <a:endParaRPr lang="en-US" sz="105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94611" y="1229730"/>
            <a:ext cx="3648075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400" b="1" i="1" dirty="0">
                <a:solidFill>
                  <a:srgbClr val="FF0000"/>
                </a:solidFill>
                <a:latin typeface="Arial" charset="0"/>
              </a:rPr>
              <a:t>Hampton University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400" b="1" i="1" dirty="0">
                <a:solidFill>
                  <a:srgbClr val="FF0000"/>
                </a:solidFill>
                <a:latin typeface="Arial" charset="0"/>
              </a:rPr>
              <a:t>Proton Therapy Institute (HUPTI)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9626383" y="2412911"/>
            <a:ext cx="744652" cy="28044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0210800" y="1432943"/>
            <a:ext cx="1086794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Neutron protection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For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ancillary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test equipment</a:t>
            </a:r>
          </a:p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In the target room</a:t>
            </a:r>
            <a:endParaRPr lang="en-US" sz="105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FC16C878-8CBA-4C28-8BF9-0C63D77C93B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21D5D2B-2075-4F6B-96BB-ADB3C8FB7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100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151470"/>
            <a:ext cx="11649075" cy="837640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</a:rPr>
              <a:t>Electronics and Proton Effects</a:t>
            </a:r>
            <a:br>
              <a:rPr lang="en-US" sz="2800" b="1" dirty="0"/>
            </a:br>
            <a:r>
              <a:rPr lang="en-US" sz="2400" b="1" i="1" dirty="0">
                <a:solidFill>
                  <a:srgbClr val="7030A0"/>
                </a:solidFill>
              </a:rPr>
              <a:t>Sample Customer Base for Protons – beyond medical treatments and research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74700" y="1447800"/>
            <a:ext cx="5080000" cy="41148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2000" b="1" dirty="0">
                <a:solidFill>
                  <a:srgbClr val="0000CC"/>
                </a:solidFill>
              </a:rPr>
              <a:t>Space/military products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Evaluate proton SEE risk</a:t>
            </a:r>
          </a:p>
          <a:p>
            <a:pPr lvl="2"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</a:rPr>
              <a:t>Device level tests</a:t>
            </a:r>
          </a:p>
          <a:p>
            <a:pPr lvl="2"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</a:rPr>
              <a:t>System level tests</a:t>
            </a:r>
          </a:p>
          <a:p>
            <a:pPr lvl="2"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</a:rPr>
              <a:t>Technology/architecture research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VALIDATION of  radiation tolerance approaches</a:t>
            </a:r>
          </a:p>
          <a:p>
            <a:pPr>
              <a:spcAft>
                <a:spcPts val="0"/>
              </a:spcAft>
            </a:pPr>
            <a:r>
              <a:rPr lang="en-US" sz="2000" b="1" dirty="0">
                <a:solidFill>
                  <a:srgbClr val="0000CC"/>
                </a:solidFill>
              </a:rPr>
              <a:t>Space/military researchers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Uses protons to develop test methods or knowledge of tolerance of new technologies or electronic designs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Other space research with protons – human protection and material studies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Instrument calibrations</a:t>
            </a:r>
          </a:p>
          <a:p>
            <a:pPr marL="225090" marR="0" lvl="0" indent="-225090" algn="l" defTabSz="91460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A0A0"/>
              </a:buClr>
              <a:buSzPct val="80000"/>
              <a:buFont typeface="AGaramond RegularSC" pitchFamily="1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Nuclear data research</a:t>
            </a:r>
          </a:p>
          <a:p>
            <a:pPr marL="225090" marR="0" lvl="0" indent="-225090" algn="l" defTabSz="91460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A0A0"/>
              </a:buClr>
              <a:buSzPct val="80000"/>
              <a:buFont typeface="AGaramond RegularSC" pitchFamily="1" charset="0"/>
              <a:buChar char="•"/>
              <a:tabLst/>
              <a:defRPr/>
            </a:pPr>
            <a:r>
              <a:rPr lang="en-US" sz="2000" b="1" dirty="0">
                <a:solidFill>
                  <a:srgbClr val="0000CC"/>
                </a:solidFill>
                <a:latin typeface="Arial"/>
              </a:rPr>
              <a:t>Isotope production</a:t>
            </a:r>
          </a:p>
          <a:p>
            <a:pPr lvl="1" indent="-225090">
              <a:spcAft>
                <a:spcPts val="0"/>
              </a:spcAft>
              <a:buClr>
                <a:srgbClr val="A0A0A0"/>
              </a:buClr>
              <a:buFont typeface="AGaramond RegularSC" pitchFamily="1" charset="0"/>
              <a:buChar char="•"/>
              <a:defRPr/>
            </a:pPr>
            <a:r>
              <a:rPr lang="en-US" sz="1600" b="1" dirty="0">
                <a:solidFill>
                  <a:schemeClr val="tx1"/>
                </a:solidFill>
                <a:latin typeface="Arial"/>
              </a:rPr>
              <a:t>Higher intensity needed than proton therapy machines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0000CC"/>
                </a:solidFill>
              </a:rPr>
              <a:t>Surrogate for neutrons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rgbClr val="0000CC"/>
                </a:solidFill>
              </a:rPr>
              <a:t>Commercial – terrestrial</a:t>
            </a:r>
          </a:p>
          <a:p>
            <a:pPr lvl="2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Provides higher performance, but have proton/neutron sensitivities (terrestrial)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rgbClr val="0000CC"/>
                </a:solidFill>
              </a:rPr>
              <a:t>Automotive</a:t>
            </a:r>
          </a:p>
          <a:p>
            <a:pPr lvl="2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Largest commercial growth area in the electronics market</a:t>
            </a:r>
          </a:p>
          <a:p>
            <a:pPr lvl="2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Have safety critical aspects (self-driving and driver assist)</a:t>
            </a:r>
          </a:p>
          <a:p>
            <a:pPr lvl="2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Systems validation is growing area</a:t>
            </a:r>
          </a:p>
          <a:p>
            <a:pPr lvl="1">
              <a:spcAft>
                <a:spcPts val="0"/>
              </a:spcAft>
            </a:pPr>
            <a:r>
              <a:rPr lang="en-US" sz="2000" b="1" dirty="0">
                <a:solidFill>
                  <a:srgbClr val="0000CC"/>
                </a:solidFill>
              </a:rPr>
              <a:t>Aviation/Aeronautics</a:t>
            </a:r>
          </a:p>
          <a:p>
            <a:pPr lvl="2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Increased use of sensitive electronics in new airplanes, drones, </a:t>
            </a:r>
            <a:r>
              <a:rPr lang="en-US" sz="1600" b="1" dirty="0" err="1">
                <a:solidFill>
                  <a:schemeClr val="tx1"/>
                </a:solidFill>
              </a:rPr>
              <a:t>etc</a:t>
            </a:r>
            <a:r>
              <a:rPr lang="en-US" sz="1600" b="1" dirty="0">
                <a:solidFill>
                  <a:schemeClr val="tx1"/>
                </a:solidFill>
              </a:rPr>
              <a:t>…</a:t>
            </a:r>
          </a:p>
          <a:p>
            <a:pPr lvl="2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 System manufacturers use protons for validation</a:t>
            </a:r>
          </a:p>
          <a:p>
            <a:pPr lvl="1">
              <a:spcAft>
                <a:spcPts val="0"/>
              </a:spcAft>
            </a:pPr>
            <a:r>
              <a:rPr lang="en-US" sz="2000" b="1" dirty="0">
                <a:solidFill>
                  <a:srgbClr val="0000CC"/>
                </a:solidFill>
              </a:rPr>
              <a:t>Medical equipment</a:t>
            </a:r>
          </a:p>
          <a:p>
            <a:pPr lvl="2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High reliability requirement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9344A1-F012-4F19-A4AD-0456046253C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C8A74812-B2B3-4C6D-970A-C42CB1461F56}"/>
              </a:ext>
            </a:extLst>
          </p:cNvPr>
          <p:cNvSpPr txBox="1">
            <a:spLocks/>
          </p:cNvSpPr>
          <p:nvPr/>
        </p:nvSpPr>
        <p:spPr bwMode="auto">
          <a:xfrm>
            <a:off x="1981200" y="6349384"/>
            <a:ext cx="8229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914608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10291"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2pPr>
            <a:lvl3pPr marL="820583"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3pPr>
            <a:lvl4pPr marL="1230874"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4pPr>
            <a:lvl5pPr marL="1641165"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5pPr>
            <a:lvl6pPr marL="2051456" algn="l" defTabSz="820583" rtl="0" eaLnBrk="1" latinLnBrk="0" hangingPunct="1"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6pPr>
            <a:lvl7pPr marL="2461748" algn="l" defTabSz="820583" rtl="0" eaLnBrk="1" latinLnBrk="0" hangingPunct="1"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7pPr>
            <a:lvl8pPr marL="2872039" algn="l" defTabSz="820583" rtl="0" eaLnBrk="1" latinLnBrk="0" hangingPunct="1"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8pPr>
            <a:lvl9pPr marL="3282330" algn="l" defTabSz="820583" rtl="0" eaLnBrk="1" latinLnBrk="0" hangingPunct="1"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34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Sample Proton SEE Test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026" y="1500590"/>
            <a:ext cx="6635705" cy="4530725"/>
          </a:xfrm>
        </p:spPr>
        <p:txBody>
          <a:bodyPr>
            <a:normAutofit fontScale="70000" lnSpcReduction="20000"/>
          </a:bodyPr>
          <a:lstStyle/>
          <a:p>
            <a:r>
              <a:rPr lang="en-US" sz="3400" b="1" dirty="0">
                <a:solidFill>
                  <a:schemeClr val="tx1"/>
                </a:solidFill>
              </a:rPr>
              <a:t>Baseline: traditional IC test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Board-level test: testing of large amounts of individual ICs on a single test board</a:t>
            </a:r>
          </a:p>
          <a:p>
            <a:pPr lvl="1"/>
            <a:r>
              <a:rPr lang="en-US" sz="2900" b="1" dirty="0">
                <a:solidFill>
                  <a:schemeClr val="tx1"/>
                </a:solidFill>
              </a:rPr>
              <a:t>2 sub-scenarios: one part at a time or multiple parts at a time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Board-level test: functional purpose board (e.g., space computer) – system response test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Board-level test: SEE mitigation validation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Assembly or stacked board test</a:t>
            </a:r>
          </a:p>
          <a:p>
            <a:pPr marL="0" indent="0" algn="ctr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8256213" y="1395123"/>
            <a:ext cx="2116626" cy="1595597"/>
            <a:chOff x="1865745" y="1708727"/>
            <a:chExt cx="2290619" cy="1708728"/>
          </a:xfrm>
        </p:grpSpPr>
        <p:sp>
          <p:nvSpPr>
            <p:cNvPr id="8" name="Rectangle 7"/>
            <p:cNvSpPr/>
            <p:nvPr/>
          </p:nvSpPr>
          <p:spPr bwMode="auto">
            <a:xfrm>
              <a:off x="1865745" y="1708727"/>
              <a:ext cx="2290619" cy="1708728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541070" y="1959469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1981200" y="1959470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3068782" y="1959469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3582155" y="2330769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981200" y="2489346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541070" y="2489346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3100940" y="2538926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3612573" y="1815818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164080" y="2953400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2735180" y="2958941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3283820" y="2952811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9643450" y="2990720"/>
            <a:ext cx="2116626" cy="1595597"/>
            <a:chOff x="1865745" y="1708727"/>
            <a:chExt cx="2290619" cy="1708728"/>
          </a:xfrm>
        </p:grpSpPr>
        <p:sp>
          <p:nvSpPr>
            <p:cNvPr id="21" name="Rectangle 20"/>
            <p:cNvSpPr/>
            <p:nvPr/>
          </p:nvSpPr>
          <p:spPr bwMode="auto">
            <a:xfrm>
              <a:off x="1865745" y="1708727"/>
              <a:ext cx="2290619" cy="1708728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541070" y="1959469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1981200" y="1959470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3068782" y="1959469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3582155" y="2330769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1981200" y="2489346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541070" y="2489346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3100940" y="2538926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3612573" y="1815818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2164080" y="2953400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2735180" y="2958941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3283820" y="2952811"/>
              <a:ext cx="365760" cy="279133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n-lt"/>
                </a:rPr>
                <a:t>IC</a:t>
              </a:r>
            </a:p>
          </p:txBody>
        </p:sp>
      </p:grpSp>
      <p:sp>
        <p:nvSpPr>
          <p:cNvPr id="33" name="Oval 32"/>
          <p:cNvSpPr/>
          <p:nvPr/>
        </p:nvSpPr>
        <p:spPr bwMode="auto">
          <a:xfrm>
            <a:off x="8337731" y="1608019"/>
            <a:ext cx="358731" cy="343361"/>
          </a:xfrm>
          <a:prstGeom prst="ellipse">
            <a:avLst/>
          </a:prstGeom>
          <a:noFill/>
          <a:ln w="444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9579965" y="2836628"/>
            <a:ext cx="2243553" cy="1991203"/>
          </a:xfrm>
          <a:prstGeom prst="ellipse">
            <a:avLst/>
          </a:prstGeom>
          <a:noFill/>
          <a:ln w="444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078" y="4597196"/>
            <a:ext cx="1526276" cy="1722686"/>
          </a:xfrm>
          <a:prstGeom prst="rect">
            <a:avLst/>
          </a:prstGeom>
        </p:spPr>
      </p:pic>
      <p:sp>
        <p:nvSpPr>
          <p:cNvPr id="36" name="Oval 35"/>
          <p:cNvSpPr/>
          <p:nvPr/>
        </p:nvSpPr>
        <p:spPr bwMode="auto">
          <a:xfrm>
            <a:off x="7907002" y="4448772"/>
            <a:ext cx="2243553" cy="1991203"/>
          </a:xfrm>
          <a:prstGeom prst="ellipse">
            <a:avLst/>
          </a:prstGeom>
          <a:noFill/>
          <a:ln w="444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250163" y="5324291"/>
            <a:ext cx="1573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courtesy of Vanderbilt University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537759-2036-4350-B813-495537BCF8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To be presented by Kenneth A. LaBel to RADNEXT virtual webinar June 22, 2022</a:t>
            </a:r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E59BBF22-970A-48C6-BD7D-4976E1D24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677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91B3F1-C0ED-4763-8059-E9212795B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 fontScale="90000"/>
          </a:bodyPr>
          <a:lstStyle/>
          <a:p>
            <a:pPr algn="r"/>
            <a:r>
              <a:rPr lang="en-US" sz="3700" dirty="0">
                <a:solidFill>
                  <a:srgbClr val="FFFFFF"/>
                </a:solidFill>
              </a:rPr>
              <a:t>Factors that are Increasing Proton Demand</a:t>
            </a:r>
            <a:br>
              <a:rPr lang="en-US" sz="3700" dirty="0">
                <a:solidFill>
                  <a:srgbClr val="FFFFFF"/>
                </a:solidFill>
              </a:rPr>
            </a:br>
            <a:r>
              <a:rPr lang="en-US" sz="3700" dirty="0">
                <a:solidFill>
                  <a:srgbClr val="FFFFFF"/>
                </a:solidFill>
              </a:rPr>
              <a:t>(Space)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5C0E1-4DFD-4DA5-8D14-3D31381FE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EE77A3F0-6C32-46A6-9A81-F3FFD48B72BD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8F4B4872-E075-4380-837B-5CC1CF0591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1491386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4B2F9-EDEE-4CF0-9D7B-B255898FEB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624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DA1D8-985F-47A2-BD66-27F784751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3700">
                <a:solidFill>
                  <a:srgbClr val="FFFFFF"/>
                </a:solidFill>
              </a:rPr>
              <a:t>Protons &gt;200 MeV: U.S. Demand since 2013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94BCFB-D4CF-46E6-B39E-B9AB687947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EE77A3F0-6C32-46A6-9A81-F3FFD48B72BD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16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BD18DA24-8B4E-4390-9E29-DAF316F133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8625643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70714-F73E-4B01-9AC7-0B1A4054A9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291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1B3F1-C0ED-4763-8059-E9212795B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849" y="56220"/>
            <a:ext cx="11384876" cy="83764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Factors that Affect Proton Capacity (Therapy Sites)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45B3D-19A0-46C9-BA2A-9F18CC807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124" y="765332"/>
            <a:ext cx="11168302" cy="500406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Business model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Ownership/management changes at proton therapy sites (volatility)</a:t>
            </a:r>
          </a:p>
          <a:p>
            <a:pPr lvl="2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Often changes accessibility with little warning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Fiscal issues: on-going challenges with medical insurance acceptance of proton therapy</a:t>
            </a:r>
          </a:p>
          <a:p>
            <a:pPr lvl="2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Several have undergone Chapter 11 and/or undergone significant reorganization and removed access (e.g., ProVision, SCRIPPS – aka California Protons)</a:t>
            </a:r>
          </a:p>
          <a:p>
            <a:pPr lvl="1"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Beam costs – medical sites are used to medical cost models and while electronics research is “simpler”, sites are uncertain how to handle/cost</a:t>
            </a:r>
          </a:p>
          <a:p>
            <a:pPr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Non-interference with patients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Access only during non-patient treatment or regular maintenance hours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Staffing limitations may not allow for “extra” hours to be used</a:t>
            </a:r>
          </a:p>
          <a:p>
            <a:pPr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Perceived Risk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Concern over potential liability and/or damage to expensive medical equipment – few sites have dedicated research rooms.</a:t>
            </a:r>
          </a:p>
          <a:p>
            <a:pPr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Maintenance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Older machines require refurbishment/repair (reliability risk)</a:t>
            </a:r>
          </a:p>
          <a:p>
            <a:pPr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Increased medical therapy research (FLASH therapy)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/>
                </a:solidFill>
              </a:rPr>
              <a:t>Trend: </a:t>
            </a:r>
            <a:r>
              <a:rPr lang="en-US" sz="2000" b="1" dirty="0">
                <a:solidFill>
                  <a:srgbClr val="7030A0"/>
                </a:solidFill>
              </a:rPr>
              <a:t>new sites are more likely to be a single treatment room (rather than multiple) and will have very limited potential for electronics test access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5C0E1-4DFD-4DA5-8D14-3D31381FE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58938-18C8-44FA-9F9E-9E3EC09ECF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1142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1050" y="228600"/>
            <a:ext cx="10915650" cy="8382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Possible Business Models for “Selling” Protons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sz="2800" b="1" dirty="0">
                <a:solidFill>
                  <a:schemeClr val="tx1"/>
                </a:solidFill>
              </a:rPr>
              <a:t>(Medical Treatment Sites)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47751" y="1066800"/>
            <a:ext cx="10048874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–"/>
              <a:defRPr sz="20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 b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</a:pPr>
            <a:r>
              <a:rPr lang="en-US" kern="0" dirty="0"/>
              <a:t>Available hours</a:t>
            </a:r>
          </a:p>
          <a:p>
            <a:pPr lvl="1">
              <a:spcBef>
                <a:spcPts val="0"/>
              </a:spcBef>
            </a:pPr>
            <a:r>
              <a:rPr lang="en-US" kern="0" dirty="0"/>
              <a:t>Weekends</a:t>
            </a:r>
          </a:p>
          <a:p>
            <a:pPr lvl="2">
              <a:spcBef>
                <a:spcPts val="0"/>
              </a:spcBef>
            </a:pPr>
            <a:r>
              <a:rPr lang="en-US" sz="1800" kern="0" dirty="0"/>
              <a:t>One day or both days</a:t>
            </a:r>
          </a:p>
          <a:p>
            <a:pPr lvl="2">
              <a:spcBef>
                <a:spcPts val="0"/>
              </a:spcBef>
            </a:pPr>
            <a:r>
              <a:rPr lang="en-US" sz="1800" kern="0" dirty="0"/>
              <a:t>2 weekends a month, 3 out of 4 weekends a month</a:t>
            </a:r>
          </a:p>
          <a:p>
            <a:pPr lvl="2">
              <a:spcBef>
                <a:spcPts val="0"/>
              </a:spcBef>
            </a:pPr>
            <a:r>
              <a:rPr lang="en-US" sz="1800" kern="0" dirty="0"/>
              <a:t>8, 12, or 16 hours each day</a:t>
            </a:r>
          </a:p>
          <a:p>
            <a:pPr lvl="1">
              <a:spcBef>
                <a:spcPts val="0"/>
              </a:spcBef>
            </a:pPr>
            <a:r>
              <a:rPr lang="en-US" kern="0" dirty="0"/>
              <a:t>Evenings</a:t>
            </a:r>
          </a:p>
          <a:p>
            <a:pPr lvl="2">
              <a:spcBef>
                <a:spcPts val="0"/>
              </a:spcBef>
            </a:pPr>
            <a:r>
              <a:rPr lang="en-US" sz="1800" kern="0" dirty="0"/>
              <a:t>After patient treatment</a:t>
            </a:r>
          </a:p>
          <a:p>
            <a:pPr lvl="2">
              <a:spcBef>
                <a:spcPts val="0"/>
              </a:spcBef>
            </a:pPr>
            <a:r>
              <a:rPr lang="en-US" sz="1800" kern="0" dirty="0"/>
              <a:t>4-8 hours (electronics tester personnel are used to “the graves”)</a:t>
            </a:r>
          </a:p>
          <a:p>
            <a:pPr lvl="1">
              <a:spcBef>
                <a:spcPts val="0"/>
              </a:spcBef>
            </a:pPr>
            <a:r>
              <a:rPr lang="en-US" kern="0" dirty="0"/>
              <a:t>Interleaving during the patient treatment hours</a:t>
            </a:r>
          </a:p>
          <a:p>
            <a:pPr lvl="2">
              <a:spcBef>
                <a:spcPts val="0"/>
              </a:spcBef>
            </a:pPr>
            <a:r>
              <a:rPr lang="en-US" sz="1800" kern="0" dirty="0"/>
              <a:t>Lowest priority patient model</a:t>
            </a:r>
          </a:p>
          <a:p>
            <a:pPr lvl="2">
              <a:spcBef>
                <a:spcPts val="0"/>
              </a:spcBef>
            </a:pPr>
            <a:r>
              <a:rPr lang="en-US" sz="1800" kern="0" dirty="0"/>
              <a:t>Assumes “Isolation” from patient area (dedicated research room)</a:t>
            </a:r>
          </a:p>
          <a:p>
            <a:pPr lvl="2">
              <a:spcBef>
                <a:spcPts val="0"/>
              </a:spcBef>
            </a:pPr>
            <a:r>
              <a:rPr lang="en-US" sz="1800" kern="0" dirty="0"/>
              <a:t>~15 minutes of beam per hour (in 2-3 minute blocks)</a:t>
            </a:r>
          </a:p>
          <a:p>
            <a:pPr lvl="3">
              <a:spcBef>
                <a:spcPts val="0"/>
              </a:spcBef>
            </a:pPr>
            <a:r>
              <a:rPr lang="en-US" kern="0" dirty="0"/>
              <a:t>15-20 minutes of beam per hour is a sweet spot for users</a:t>
            </a:r>
          </a:p>
          <a:p>
            <a:pPr lvl="2">
              <a:spcBef>
                <a:spcPts val="0"/>
              </a:spcBef>
            </a:pPr>
            <a:r>
              <a:rPr lang="en-US" sz="1800" i="1" kern="0" dirty="0">
                <a:solidFill>
                  <a:srgbClr val="7030A0"/>
                </a:solidFill>
              </a:rPr>
              <a:t>Minimizes additional staffing</a:t>
            </a:r>
          </a:p>
          <a:p>
            <a:pPr lvl="1">
              <a:spcBef>
                <a:spcPts val="0"/>
              </a:spcBef>
            </a:pPr>
            <a:r>
              <a:rPr lang="en-US" sz="1800" kern="0" dirty="0"/>
              <a:t>Model changes if no patients are being treated with a machine</a:t>
            </a:r>
          </a:p>
          <a:p>
            <a:pPr>
              <a:spcBef>
                <a:spcPts val="0"/>
              </a:spcBef>
            </a:pPr>
            <a:r>
              <a:rPr lang="en-US" kern="0" dirty="0"/>
              <a:t>Pricing</a:t>
            </a:r>
          </a:p>
          <a:p>
            <a:pPr lvl="1">
              <a:spcBef>
                <a:spcPts val="0"/>
              </a:spcBef>
            </a:pPr>
            <a:r>
              <a:rPr lang="en-US" sz="1800" kern="0" dirty="0"/>
              <a:t>Ranges from ~$1000 to &gt;$2000 </a:t>
            </a:r>
            <a:r>
              <a:rPr lang="en-US" sz="1800" kern="0" dirty="0" err="1"/>
              <a:t>hr</a:t>
            </a:r>
            <a:r>
              <a:rPr lang="en-US" sz="1800" kern="0" dirty="0"/>
              <a:t> (depends on parent organization)</a:t>
            </a:r>
          </a:p>
          <a:p>
            <a:pPr lvl="1">
              <a:spcBef>
                <a:spcPts val="0"/>
              </a:spcBef>
            </a:pPr>
            <a:r>
              <a:rPr lang="en-US" sz="1800" kern="0" dirty="0"/>
              <a:t>Contracts, purchase orders, cash, check, charge – NO medical insurance needed</a:t>
            </a:r>
            <a:endParaRPr lang="en-US" sz="1600" kern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0479A2B-1D03-4E39-AAC9-23B49762B1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To be presented by Kenneth A. LaBel to RADNEXT virtual webinar June 22,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9EFA3-BEFA-4160-AE7B-9113C7A413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005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Background: Proton Beam Delivery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143000"/>
            <a:ext cx="5686425" cy="508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There are two types of accelerators being used for proton cancer therapy: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Cyclotrons (relatively continuous beam), and,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Synchrotrons/Synchrocyclotrons (pulsed beam, aka beam spills).</a:t>
            </a:r>
          </a:p>
          <a:p>
            <a:pPr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In addition, there are three types of beam delivery methods used.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Scatter,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Wobble/uniform scan, and,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Pencil beam scan.</a:t>
            </a:r>
          </a:p>
          <a:p>
            <a:pPr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Newest treatment method is “FLASH” therapy (high dose rate - reduces tumor irradiation from minutes to seconds)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Still in research/trial phase in the U.S.</a:t>
            </a:r>
          </a:p>
          <a:p>
            <a:pPr>
              <a:spcAft>
                <a:spcPts val="0"/>
              </a:spcAft>
            </a:pPr>
            <a:r>
              <a:rPr lang="en-US" sz="2000" b="1" i="1" dirty="0">
                <a:solidFill>
                  <a:schemeClr val="tx1"/>
                </a:solidFill>
              </a:rPr>
              <a:t>IUCF was a</a:t>
            </a:r>
            <a:r>
              <a:rPr lang="en-US" sz="2000" b="1" i="1" dirty="0"/>
              <a:t> </a:t>
            </a:r>
            <a:r>
              <a:rPr lang="en-US" sz="2000" b="1" i="1" dirty="0">
                <a:solidFill>
                  <a:srgbClr val="FF0000"/>
                </a:solidFill>
              </a:rPr>
              <a:t>cyclotron</a:t>
            </a:r>
            <a:r>
              <a:rPr lang="en-US" sz="2000" b="1" i="1" dirty="0"/>
              <a:t> </a:t>
            </a:r>
            <a:r>
              <a:rPr lang="en-US" sz="2000" b="1" i="1" dirty="0">
                <a:solidFill>
                  <a:schemeClr val="tx1"/>
                </a:solidFill>
              </a:rPr>
              <a:t>and utilized a</a:t>
            </a:r>
            <a:r>
              <a:rPr lang="en-US" sz="2000" b="1" i="1" dirty="0"/>
              <a:t> </a:t>
            </a:r>
            <a:r>
              <a:rPr lang="en-US" sz="2000" b="1" i="1" dirty="0">
                <a:solidFill>
                  <a:srgbClr val="FF0000"/>
                </a:solidFill>
              </a:rPr>
              <a:t>scatter</a:t>
            </a:r>
            <a:r>
              <a:rPr lang="en-US" sz="2000" b="1" i="1" dirty="0"/>
              <a:t> </a:t>
            </a:r>
            <a:r>
              <a:rPr lang="en-US" sz="2000" b="1" i="1" dirty="0">
                <a:solidFill>
                  <a:schemeClr val="tx1"/>
                </a:solidFill>
              </a:rPr>
              <a:t>beam delivery system.</a:t>
            </a:r>
          </a:p>
          <a:p>
            <a:pPr lvl="1">
              <a:spcAft>
                <a:spcPts val="0"/>
              </a:spcAft>
            </a:pPr>
            <a:r>
              <a:rPr lang="en-US" sz="1800" b="1" i="1" dirty="0">
                <a:solidFill>
                  <a:srgbClr val="800080"/>
                </a:solidFill>
              </a:rPr>
              <a:t>This is preferred, but not 100% necessary.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94023-8B24-4241-8571-9B194F111A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A19126-1D7D-4613-9626-865300180A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DA2E21-E6D1-4250-9DD4-8E827DDC75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7" t="20741" r="51750" b="24889"/>
          <a:stretch/>
        </p:blipFill>
        <p:spPr>
          <a:xfrm>
            <a:off x="7383888" y="1966685"/>
            <a:ext cx="4505970" cy="2926880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7925B3AF-E32E-4777-BE1D-6AE11511B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686" y="4923410"/>
            <a:ext cx="524437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This is a figure depicting ion beam particle interaction with a target at a cyclotron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200" b="0" i="1" dirty="0"/>
              <a:t>Courtesy</a:t>
            </a:r>
            <a:r>
              <a:rPr lang="en-US" altLang="en-US" sz="1200" b="0" i="1" dirty="0"/>
              <a:t> of Rod Nave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200" b="0" i="1" dirty="0"/>
              <a:t>http://hyperphysics.phyastr.gsu.edu/hbase/nuclear/imgnuc/crosec.gif</a:t>
            </a:r>
          </a:p>
        </p:txBody>
      </p:sp>
    </p:spTree>
    <p:extLst>
      <p:ext uri="{BB962C8B-B14F-4D97-AF65-F5344CB8AC3E}">
        <p14:creationId xmlns:p14="http://schemas.microsoft.com/office/powerpoint/2010/main" val="1890293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441D3-8BD6-4F83-B05F-1CEC9214C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Acronym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4B87A-016D-4A21-BFA4-7C437B86D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9" y="926968"/>
            <a:ext cx="6153111" cy="5004064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Coronavirus disease (COVID)</a:t>
            </a: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Displacement Damage Dose (DDD)</a:t>
            </a: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Department of Defense (DoD)</a:t>
            </a: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Device Under Test (DUT)</a:t>
            </a: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Hampton University Proton Therapy Institute (HUPTI)</a:t>
            </a: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Integrated Circuits (ICs)</a:t>
            </a: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University Cyclotron Facility (IUCF)</a:t>
            </a: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linear energy transfer (LET) </a:t>
            </a: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monitor counts/units (MC/MU)</a:t>
            </a: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Massachusetts General Hospital (MGH) Francis H. Burr Proton Beam Therapy Center</a:t>
            </a: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National Aeronautics and Space Administration (NASA)</a:t>
            </a:r>
          </a:p>
          <a:p>
            <a:pPr>
              <a:spcAft>
                <a:spcPts val="1000"/>
              </a:spcAft>
            </a:pPr>
            <a:r>
              <a:rPr lang="en-US" sz="1800" dirty="0" err="1">
                <a:solidFill>
                  <a:schemeClr val="tx1"/>
                </a:solidFill>
              </a:rPr>
              <a:t>ProVision</a:t>
            </a:r>
            <a:r>
              <a:rPr lang="en-US" sz="1800" dirty="0">
                <a:solidFill>
                  <a:schemeClr val="tx1"/>
                </a:solidFill>
              </a:rPr>
              <a:t> CARES Proton Therapy Center (</a:t>
            </a:r>
            <a:r>
              <a:rPr lang="en-US" sz="1800" dirty="0" err="1">
                <a:solidFill>
                  <a:schemeClr val="tx1"/>
                </a:solidFill>
              </a:rPr>
              <a:t>ProVision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4229EA-E3D2-4FD7-BA79-C2CDDF945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FC59CE-D91F-457C-A36E-D2DA70A741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5445727-D3BE-411F-B794-766FE748F953}"/>
              </a:ext>
            </a:extLst>
          </p:cNvPr>
          <p:cNvSpPr txBox="1">
            <a:spLocks/>
          </p:cNvSpPr>
          <p:nvPr/>
        </p:nvSpPr>
        <p:spPr bwMode="auto">
          <a:xfrm>
            <a:off x="6847841" y="926968"/>
            <a:ext cx="4866639" cy="500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marL="225090" indent="-225090" algn="l" defTabSz="914608" rtl="0" fontAlgn="base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A0A0A0"/>
              </a:buClr>
              <a:buSzPct val="80000"/>
              <a:buFont typeface="AGaramond RegularSC" pitchFamily="1" charset="0"/>
              <a:buChar char="•"/>
              <a:defRPr sz="28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682625" indent="-220663" algn="l" defTabSz="914608" rtl="0" fontAlgn="base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80000"/>
              <a:buFont typeface="Courier New" pitchFamily="49" charset="0"/>
              <a:buChar char="o"/>
              <a:defRPr sz="2400">
                <a:solidFill>
                  <a:srgbClr val="666666"/>
                </a:solidFill>
                <a:latin typeface="+mn-lt"/>
              </a:defRPr>
            </a:lvl2pPr>
            <a:lvl3pPr marL="1146175" indent="-231775" algn="l" defTabSz="914608" rtl="0" fontAlgn="base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90000"/>
              <a:buChar char="»"/>
              <a:defRPr sz="2000">
                <a:solidFill>
                  <a:srgbClr val="666666"/>
                </a:solidFill>
                <a:latin typeface="+mn-lt"/>
              </a:defRPr>
            </a:lvl3pPr>
            <a:lvl4pPr marL="1541442" indent="-169531" algn="l" defTabSz="914608" rtl="0" fontAlgn="base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 sz="1300">
                <a:solidFill>
                  <a:srgbClr val="666666"/>
                </a:solidFill>
                <a:latin typeface="+mn-lt"/>
              </a:defRPr>
            </a:lvl4pPr>
            <a:lvl5pPr marL="2057155" indent="-227940" algn="l" defTabSz="914608" rtl="0" fontAlgn="base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 sz="1300">
                <a:solidFill>
                  <a:srgbClr val="666666"/>
                </a:solidFill>
                <a:latin typeface="+mn-lt"/>
              </a:defRPr>
            </a:lvl5pPr>
            <a:lvl6pPr marL="2467446" indent="-227940" algn="l" defTabSz="914608" rtl="0" fontAlgn="base">
              <a:lnSpc>
                <a:spcPts val="2602"/>
              </a:lnSpc>
              <a:spcBef>
                <a:spcPct val="0"/>
              </a:spcBef>
              <a:spcAft>
                <a:spcPts val="595"/>
              </a:spcAft>
              <a:defRPr sz="1300">
                <a:solidFill>
                  <a:srgbClr val="666666"/>
                </a:solidFill>
                <a:latin typeface="+mn-lt"/>
              </a:defRPr>
            </a:lvl6pPr>
            <a:lvl7pPr marL="2877737" indent="-227940" algn="l" defTabSz="914608" rtl="0" fontAlgn="base">
              <a:lnSpc>
                <a:spcPts val="2602"/>
              </a:lnSpc>
              <a:spcBef>
                <a:spcPct val="0"/>
              </a:spcBef>
              <a:spcAft>
                <a:spcPts val="595"/>
              </a:spcAft>
              <a:defRPr sz="1300">
                <a:solidFill>
                  <a:srgbClr val="666666"/>
                </a:solidFill>
                <a:latin typeface="+mn-lt"/>
              </a:defRPr>
            </a:lvl7pPr>
            <a:lvl8pPr marL="3288029" indent="-227940" algn="l" defTabSz="914608" rtl="0" fontAlgn="base">
              <a:lnSpc>
                <a:spcPts val="2602"/>
              </a:lnSpc>
              <a:spcBef>
                <a:spcPct val="0"/>
              </a:spcBef>
              <a:spcAft>
                <a:spcPts val="595"/>
              </a:spcAft>
              <a:defRPr sz="1300">
                <a:solidFill>
                  <a:srgbClr val="666666"/>
                </a:solidFill>
                <a:latin typeface="+mn-lt"/>
              </a:defRPr>
            </a:lvl8pPr>
            <a:lvl9pPr marL="3698320" indent="-227940" algn="l" defTabSz="914608" rtl="0" fontAlgn="base">
              <a:lnSpc>
                <a:spcPts val="2602"/>
              </a:lnSpc>
              <a:spcBef>
                <a:spcPct val="0"/>
              </a:spcBef>
              <a:spcAft>
                <a:spcPts val="595"/>
              </a:spcAft>
              <a:defRPr sz="1300">
                <a:solidFill>
                  <a:srgbClr val="666666"/>
                </a:solidFill>
                <a:latin typeface="+mn-lt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sz="1800" dirty="0">
                <a:solidFill>
                  <a:schemeClr val="tx1"/>
                </a:solidFill>
              </a:rPr>
              <a:t>Scripps Proton Therapy Center (SCRIPPS)</a:t>
            </a:r>
            <a:endParaRPr lang="en-US" sz="3200" dirty="0">
              <a:solidFill>
                <a:schemeClr val="tx1"/>
              </a:solidFill>
            </a:endParaRPr>
          </a:p>
          <a:p>
            <a:pPr eaLnBrk="1" hangingPunct="1">
              <a:spcAft>
                <a:spcPts val="1000"/>
              </a:spcAft>
            </a:pPr>
            <a:r>
              <a:rPr lang="en-US" sz="1800" kern="0" dirty="0">
                <a:solidFill>
                  <a:schemeClr val="tx1"/>
                </a:solidFill>
              </a:rPr>
              <a:t>Synchronous Dynamic Random Access Memory (SDRAM)</a:t>
            </a:r>
          </a:p>
          <a:p>
            <a:pPr eaLnBrk="1" hangingPunct="1">
              <a:spcAft>
                <a:spcPts val="1000"/>
              </a:spcAft>
            </a:pPr>
            <a:r>
              <a:rPr lang="en-US" sz="1800" kern="0" dirty="0">
                <a:solidFill>
                  <a:schemeClr val="tx1"/>
                </a:solidFill>
              </a:rPr>
              <a:t>Single Event Effects (SEE)</a:t>
            </a:r>
          </a:p>
          <a:p>
            <a:pPr eaLnBrk="1" hangingPunct="1">
              <a:spcAft>
                <a:spcPts val="1000"/>
              </a:spcAft>
            </a:pPr>
            <a:r>
              <a:rPr lang="en-US" sz="1800" kern="0" dirty="0">
                <a:solidFill>
                  <a:schemeClr val="tx1"/>
                </a:solidFill>
              </a:rPr>
              <a:t>Science Systems and Applications, Inc. (SSAI, Inc.)</a:t>
            </a:r>
          </a:p>
          <a:p>
            <a:pPr eaLnBrk="1" hangingPunct="1">
              <a:spcAft>
                <a:spcPts val="1000"/>
              </a:spcAft>
            </a:pPr>
            <a:r>
              <a:rPr lang="en-US" sz="1800" kern="0" dirty="0">
                <a:solidFill>
                  <a:schemeClr val="tx1"/>
                </a:solidFill>
              </a:rPr>
              <a:t>Total ionizing dose (TID)</a:t>
            </a:r>
          </a:p>
          <a:p>
            <a:pPr eaLnBrk="1" hangingPunct="1">
              <a:spcAft>
                <a:spcPts val="1000"/>
              </a:spcAft>
            </a:pPr>
            <a:r>
              <a:rPr lang="en-US" sz="1800" kern="0" dirty="0">
                <a:solidFill>
                  <a:schemeClr val="tx1"/>
                </a:solidFill>
              </a:rPr>
              <a:t>Tri-University Meson Facility (TRIUMF) Proton Irradiation Facility</a:t>
            </a:r>
          </a:p>
          <a:p>
            <a:pPr eaLnBrk="1" hangingPunct="1">
              <a:spcAft>
                <a:spcPts val="1000"/>
              </a:spcAft>
            </a:pPr>
            <a:r>
              <a:rPr lang="en-US" sz="1800" kern="0" dirty="0">
                <a:solidFill>
                  <a:schemeClr val="tx1"/>
                </a:solidFill>
              </a:rPr>
              <a:t>University of Alabama at Birmingham (UAB)</a:t>
            </a:r>
          </a:p>
          <a:p>
            <a:pPr eaLnBrk="1" hangingPunct="1">
              <a:spcAft>
                <a:spcPts val="1000"/>
              </a:spcAft>
            </a:pPr>
            <a:r>
              <a:rPr lang="en-US" sz="1800" kern="0" dirty="0">
                <a:solidFill>
                  <a:schemeClr val="tx1"/>
                </a:solidFill>
              </a:rPr>
              <a:t>University of Alabama-Birmingham (UAB)</a:t>
            </a:r>
            <a:endParaRPr lang="en-US" sz="32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379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Translating the terms: medical vs electronics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09600" y="1173163"/>
            <a:ext cx="5386917" cy="639762"/>
          </a:xfrm>
        </p:spPr>
        <p:txBody>
          <a:bodyPr/>
          <a:lstStyle/>
          <a:p>
            <a:r>
              <a:rPr lang="en-US" sz="1800" dirty="0"/>
              <a:t>Patient (target)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09600" y="1803400"/>
            <a:ext cx="5386917" cy="395128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7030A0"/>
                </a:solidFill>
              </a:rPr>
              <a:t>Measurement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Dose (tissue/water), monitor counts/units (MC/MU)</a:t>
            </a:r>
          </a:p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7030A0"/>
                </a:solidFill>
              </a:rPr>
              <a:t>Beam penetration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Use Bragg peak to STOP beam in patient</a:t>
            </a:r>
          </a:p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7030A0"/>
                </a:solidFill>
              </a:rPr>
              <a:t>Exposure stop</a:t>
            </a:r>
          </a:p>
          <a:p>
            <a:pPr lvl="1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Cumulative dose, MC/MUs</a:t>
            </a:r>
          </a:p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7030A0"/>
                </a:solidFill>
              </a:rPr>
              <a:t>Target size</a:t>
            </a:r>
          </a:p>
          <a:p>
            <a:pPr lvl="1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Tumor</a:t>
            </a:r>
          </a:p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7030A0"/>
                </a:solidFill>
              </a:rPr>
              <a:t>Beam delivery</a:t>
            </a:r>
          </a:p>
          <a:p>
            <a:pPr lvl="1">
              <a:spcAft>
                <a:spcPts val="0"/>
              </a:spcAft>
            </a:pPr>
            <a:r>
              <a:rPr lang="en-US" sz="1100" b="1" dirty="0">
                <a:solidFill>
                  <a:schemeClr val="tx1"/>
                </a:solidFill>
              </a:rPr>
              <a:t>Pencil beam, wobble, uniform scan or fixed point/scatter</a:t>
            </a:r>
          </a:p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7030A0"/>
                </a:solidFill>
              </a:rPr>
              <a:t>Beam timing structure</a:t>
            </a:r>
          </a:p>
          <a:p>
            <a:pPr lvl="1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Timing can be important</a:t>
            </a:r>
          </a:p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7030A0"/>
                </a:solidFill>
              </a:rPr>
              <a:t>Patient exposure</a:t>
            </a:r>
          </a:p>
          <a:p>
            <a:pPr lvl="1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A few minutes</a:t>
            </a:r>
          </a:p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7030A0"/>
                </a:solidFill>
              </a:rPr>
              <a:t>Beam movement</a:t>
            </a:r>
          </a:p>
          <a:p>
            <a:pPr lvl="1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Gantry or fixed/scan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6193368" y="1173163"/>
            <a:ext cx="5389033" cy="639762"/>
          </a:xfrm>
        </p:spPr>
        <p:txBody>
          <a:bodyPr/>
          <a:lstStyle/>
          <a:p>
            <a:r>
              <a:rPr lang="en-US" sz="1800" dirty="0"/>
              <a:t>Electronics (typical)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6193368" y="1803400"/>
            <a:ext cx="5389033" cy="395128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1400" b="1" dirty="0">
                <a:solidFill>
                  <a:srgbClr val="7030A0"/>
                </a:solidFill>
              </a:rPr>
              <a:t>Measurement</a:t>
            </a:r>
          </a:p>
          <a:p>
            <a:pPr lvl="1"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</a:rPr>
              <a:t>Dose (material – Si, SiO2, GaAs, …) and particle rates (Fluence -protons/cm2, and flux - protons/cm2/sec)</a:t>
            </a:r>
          </a:p>
          <a:p>
            <a:pPr>
              <a:spcAft>
                <a:spcPts val="0"/>
              </a:spcAft>
            </a:pPr>
            <a:r>
              <a:rPr lang="en-US" sz="1400" b="1" dirty="0">
                <a:solidFill>
                  <a:srgbClr val="7030A0"/>
                </a:solidFill>
              </a:rPr>
              <a:t>Beam penetration</a:t>
            </a:r>
          </a:p>
          <a:p>
            <a:pPr lvl="1"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</a:rPr>
              <a:t>Beam goes THROUGH target</a:t>
            </a:r>
          </a:p>
          <a:p>
            <a:pPr lvl="2">
              <a:spcAft>
                <a:spcPts val="0"/>
              </a:spcAft>
            </a:pPr>
            <a:r>
              <a:rPr lang="en-US" sz="1100" b="1" dirty="0">
                <a:solidFill>
                  <a:schemeClr val="tx1"/>
                </a:solidFill>
              </a:rPr>
              <a:t>Suggest having a beam stop behind target</a:t>
            </a:r>
          </a:p>
          <a:p>
            <a:pPr>
              <a:spcAft>
                <a:spcPts val="0"/>
              </a:spcAft>
            </a:pPr>
            <a:r>
              <a:rPr lang="en-US" sz="1400" b="1" dirty="0">
                <a:solidFill>
                  <a:srgbClr val="7030A0"/>
                </a:solidFill>
              </a:rPr>
              <a:t>Exposure stop</a:t>
            </a:r>
          </a:p>
          <a:p>
            <a:pPr lvl="1">
              <a:spcAft>
                <a:spcPts val="0"/>
              </a:spcAft>
            </a:pPr>
            <a:r>
              <a:rPr lang="en-US" sz="1100" b="1" dirty="0">
                <a:solidFill>
                  <a:schemeClr val="tx1"/>
                </a:solidFill>
              </a:rPr>
              <a:t>Cumulative dose or Fluence or</a:t>
            </a:r>
          </a:p>
          <a:p>
            <a:pPr lvl="1">
              <a:spcAft>
                <a:spcPts val="0"/>
              </a:spcAft>
            </a:pPr>
            <a:r>
              <a:rPr lang="en-US" sz="1100" b="1" dirty="0">
                <a:solidFill>
                  <a:schemeClr val="tx1"/>
                </a:solidFill>
              </a:rPr>
              <a:t>Number of recorded events or degradation or</a:t>
            </a:r>
          </a:p>
          <a:p>
            <a:pPr lvl="1">
              <a:spcAft>
                <a:spcPts val="0"/>
              </a:spcAft>
            </a:pPr>
            <a:r>
              <a:rPr lang="en-US" sz="1100" b="1" dirty="0">
                <a:solidFill>
                  <a:schemeClr val="tx1"/>
                </a:solidFill>
              </a:rPr>
              <a:t>“Unusual” event or failure</a:t>
            </a:r>
          </a:p>
          <a:p>
            <a:pPr>
              <a:spcAft>
                <a:spcPts val="0"/>
              </a:spcAft>
            </a:pPr>
            <a:r>
              <a:rPr lang="en-US" sz="1400" b="1" dirty="0">
                <a:solidFill>
                  <a:srgbClr val="7030A0"/>
                </a:solidFill>
              </a:rPr>
              <a:t>Target size</a:t>
            </a:r>
          </a:p>
          <a:p>
            <a:pPr lvl="1">
              <a:spcAft>
                <a:spcPts val="0"/>
              </a:spcAft>
            </a:pPr>
            <a:r>
              <a:rPr lang="en-US" sz="1100" b="1" dirty="0">
                <a:solidFill>
                  <a:schemeClr val="tx1"/>
                </a:solidFill>
              </a:rPr>
              <a:t>Single chip (1cmx1cm) to full assembly (20cm x 20cm or larger)</a:t>
            </a:r>
          </a:p>
          <a:p>
            <a:pPr>
              <a:spcAft>
                <a:spcPts val="0"/>
              </a:spcAft>
            </a:pPr>
            <a:r>
              <a:rPr lang="en-US" sz="1400" b="1" dirty="0">
                <a:solidFill>
                  <a:srgbClr val="7030A0"/>
                </a:solidFill>
              </a:rPr>
              <a:t>Beam delivery</a:t>
            </a:r>
          </a:p>
          <a:p>
            <a:pPr lvl="1">
              <a:spcAft>
                <a:spcPts val="0"/>
              </a:spcAft>
            </a:pPr>
            <a:r>
              <a:rPr lang="en-US" sz="1000" b="1" dirty="0">
                <a:solidFill>
                  <a:schemeClr val="tx1"/>
                </a:solidFill>
              </a:rPr>
              <a:t>Prefer fixed point/scatter</a:t>
            </a:r>
          </a:p>
          <a:p>
            <a:pPr>
              <a:spcAft>
                <a:spcPts val="0"/>
              </a:spcAft>
            </a:pPr>
            <a:r>
              <a:rPr lang="en-US" sz="1400" b="1" dirty="0">
                <a:solidFill>
                  <a:srgbClr val="7030A0"/>
                </a:solidFill>
              </a:rPr>
              <a:t>Beam timing structure</a:t>
            </a:r>
          </a:p>
          <a:p>
            <a:pPr lvl="1">
              <a:spcAft>
                <a:spcPts val="0"/>
              </a:spcAft>
            </a:pPr>
            <a:r>
              <a:rPr lang="en-US" sz="1100" b="1" dirty="0">
                <a:solidFill>
                  <a:schemeClr val="tx1"/>
                </a:solidFill>
              </a:rPr>
              <a:t>When particle arrives versus electronics operation CAN be important (but not always)</a:t>
            </a:r>
          </a:p>
          <a:p>
            <a:pPr>
              <a:spcAft>
                <a:spcPts val="0"/>
              </a:spcAft>
            </a:pPr>
            <a:r>
              <a:rPr lang="en-US" sz="1500" b="1" dirty="0">
                <a:solidFill>
                  <a:srgbClr val="7030A0"/>
                </a:solidFill>
              </a:rPr>
              <a:t>Target exposure</a:t>
            </a:r>
          </a:p>
          <a:p>
            <a:pPr lvl="1">
              <a:spcAft>
                <a:spcPts val="0"/>
              </a:spcAft>
            </a:pPr>
            <a:r>
              <a:rPr lang="en-US" sz="1100" b="1" dirty="0">
                <a:solidFill>
                  <a:schemeClr val="tx1"/>
                </a:solidFill>
              </a:rPr>
              <a:t>Seconds to minutes to ??? Depending on STOP criteria – usually under 2 minutes</a:t>
            </a:r>
          </a:p>
          <a:p>
            <a:pPr lvl="1">
              <a:spcAft>
                <a:spcPts val="0"/>
              </a:spcAft>
            </a:pPr>
            <a:r>
              <a:rPr lang="en-US" sz="1100" b="1" dirty="0">
                <a:solidFill>
                  <a:schemeClr val="tx1"/>
                </a:solidFill>
              </a:rPr>
              <a:t>Often MANY exposures (test runs) per target (10’s to 100’s)</a:t>
            </a:r>
          </a:p>
          <a:p>
            <a:pPr>
              <a:spcAft>
                <a:spcPts val="0"/>
              </a:spcAft>
            </a:pPr>
            <a:r>
              <a:rPr lang="en-US" sz="1500" b="1" dirty="0">
                <a:solidFill>
                  <a:srgbClr val="7030A0"/>
                </a:solidFill>
              </a:rPr>
              <a:t>Beam movement</a:t>
            </a:r>
          </a:p>
          <a:p>
            <a:pPr lvl="1">
              <a:spcAft>
                <a:spcPts val="0"/>
              </a:spcAft>
            </a:pPr>
            <a:r>
              <a:rPr lang="en-US" sz="1100" b="1" dirty="0">
                <a:solidFill>
                  <a:schemeClr val="tx1"/>
                </a:solidFill>
              </a:rPr>
              <a:t>Fixed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F8C705-FAB0-4052-9422-E874C343806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9CD80F08-34DA-4CFF-8503-5662C240D8F1}"/>
              </a:ext>
            </a:extLst>
          </p:cNvPr>
          <p:cNvSpPr txBox="1">
            <a:spLocks/>
          </p:cNvSpPr>
          <p:nvPr/>
        </p:nvSpPr>
        <p:spPr bwMode="auto">
          <a:xfrm>
            <a:off x="1570183" y="6349385"/>
            <a:ext cx="9162472" cy="35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914608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10291"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2pPr>
            <a:lvl3pPr marL="820583"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3pPr>
            <a:lvl4pPr marL="1230874"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4pPr>
            <a:lvl5pPr marL="1641165"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5pPr>
            <a:lvl6pPr marL="2051456" algn="l" defTabSz="820583" rtl="0" eaLnBrk="1" latinLnBrk="0" hangingPunct="1"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6pPr>
            <a:lvl7pPr marL="2461748" algn="l" defTabSz="820583" rtl="0" eaLnBrk="1" latinLnBrk="0" hangingPunct="1"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7pPr>
            <a:lvl8pPr marL="2872039" algn="l" defTabSz="820583" rtl="0" eaLnBrk="1" latinLnBrk="0" hangingPunct="1"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8pPr>
            <a:lvl9pPr marL="3282330" algn="l" defTabSz="820583" rtl="0" eaLnBrk="1" latinLnBrk="0" hangingPunct="1">
              <a:defRPr sz="800" kern="1200">
                <a:solidFill>
                  <a:srgbClr val="666666"/>
                </a:solidFill>
                <a:latin typeface="55 Helvetica Roman" pitchFamily="1" charset="0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2238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DA1D8-985F-47A2-BD66-27F784751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Protons &gt;200 MeV: U.S. capacity since 2013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94BCFB-D4CF-46E6-B39E-B9AB687947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DA2A3F6-5BE7-4C00-9158-DB0085BB07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365335"/>
              </p:ext>
            </p:extLst>
          </p:nvPr>
        </p:nvGraphicFramePr>
        <p:xfrm>
          <a:off x="511175" y="1165225"/>
          <a:ext cx="11169650" cy="500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1">
            <a:extLst>
              <a:ext uri="{FF2B5EF4-FFF2-40B4-BE49-F238E27FC236}">
                <a16:creationId xmlns:a16="http://schemas.microsoft.com/office/drawing/2014/main" id="{4A4A80EE-EDF2-4339-AA8E-403F6363910C}"/>
              </a:ext>
            </a:extLst>
          </p:cNvPr>
          <p:cNvSpPr txBox="1"/>
          <p:nvPr/>
        </p:nvSpPr>
        <p:spPr>
          <a:xfrm>
            <a:off x="9959036" y="2800593"/>
            <a:ext cx="1989427" cy="74246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aseline="0" dirty="0">
                <a:solidFill>
                  <a:srgbClr val="FFFF00"/>
                </a:solidFill>
              </a:rPr>
              <a:t>ProVision Closure</a:t>
            </a:r>
          </a:p>
          <a:p>
            <a:pPr algn="ctr"/>
            <a:r>
              <a:rPr lang="en-US" sz="1050" dirty="0">
                <a:solidFill>
                  <a:srgbClr val="FFFF00"/>
                </a:solidFill>
              </a:rPr>
              <a:t>Feb 2022</a:t>
            </a: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DAFBAB68-1956-47D8-8FD9-E6F8DBD69E35}"/>
              </a:ext>
            </a:extLst>
          </p:cNvPr>
          <p:cNvSpPr txBox="1"/>
          <p:nvPr/>
        </p:nvSpPr>
        <p:spPr>
          <a:xfrm>
            <a:off x="10329681" y="2238031"/>
            <a:ext cx="1219201" cy="74246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baseline="0" dirty="0">
                <a:solidFill>
                  <a:schemeClr val="bg1">
                    <a:lumMod val="85000"/>
                  </a:schemeClr>
                </a:solidFill>
              </a:rPr>
              <a:t>Best case shown</a:t>
            </a:r>
          </a:p>
          <a:p>
            <a:pPr algn="ctr"/>
            <a:r>
              <a:rPr lang="en-US" sz="1050" b="1" dirty="0">
                <a:solidFill>
                  <a:schemeClr val="bg1">
                    <a:lumMod val="85000"/>
                  </a:schemeClr>
                </a:solidFill>
              </a:rPr>
              <a:t>Possibly as low as</a:t>
            </a:r>
          </a:p>
          <a:p>
            <a:pPr algn="ctr"/>
            <a:r>
              <a:rPr lang="en-US" sz="1050" b="1" dirty="0">
                <a:solidFill>
                  <a:schemeClr val="bg1">
                    <a:lumMod val="85000"/>
                  </a:schemeClr>
                </a:solidFill>
              </a:rPr>
              <a:t>2036 hours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DF559B-D2DA-4B0C-AD12-E157C81E911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331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DA1D8-985F-47A2-BD66-27F784751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2800">
                <a:solidFill>
                  <a:srgbClr val="FFFFFF"/>
                </a:solidFill>
              </a:rPr>
              <a:t>Protons &gt;200 MeV: U.S. facilities currently providing access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94BCFB-D4CF-46E6-B39E-B9AB687947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EE77A3F0-6C32-46A6-9A81-F3FFD48B72BD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22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2D528A6A-E6DF-054E-AFC1-90EF4623B1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146722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9D9853-9903-4C7C-B50B-C692B1CE2F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6700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DA1D8-985F-47A2-BD66-27F784751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Protons &gt;200 MeV: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U.S. capacity vs demand since 2013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94BCFB-D4CF-46E6-B39E-B9AB687947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4A4A80EE-EDF2-4339-AA8E-403F6363910C}"/>
              </a:ext>
            </a:extLst>
          </p:cNvPr>
          <p:cNvSpPr txBox="1"/>
          <p:nvPr/>
        </p:nvSpPr>
        <p:spPr>
          <a:xfrm>
            <a:off x="9959036" y="2800593"/>
            <a:ext cx="1989427" cy="74246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aseline="0" dirty="0">
                <a:solidFill>
                  <a:srgbClr val="FFFF00"/>
                </a:solidFill>
              </a:rPr>
              <a:t>ProVision Closure</a:t>
            </a:r>
          </a:p>
          <a:p>
            <a:pPr algn="ctr"/>
            <a:r>
              <a:rPr lang="en-US" sz="1050" dirty="0">
                <a:solidFill>
                  <a:srgbClr val="FFFF00"/>
                </a:solidFill>
              </a:rPr>
              <a:t>Feb 2022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640F8550-8E4A-48A1-A86C-BB45CD14D3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080881"/>
              </p:ext>
            </p:extLst>
          </p:nvPr>
        </p:nvGraphicFramePr>
        <p:xfrm>
          <a:off x="511175" y="1165225"/>
          <a:ext cx="11169650" cy="500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1">
            <a:extLst>
              <a:ext uri="{FF2B5EF4-FFF2-40B4-BE49-F238E27FC236}">
                <a16:creationId xmlns:a16="http://schemas.microsoft.com/office/drawing/2014/main" id="{04A63AC4-9BAE-4606-B81A-6497CBA00E2D}"/>
              </a:ext>
            </a:extLst>
          </p:cNvPr>
          <p:cNvSpPr txBox="1"/>
          <p:nvPr/>
        </p:nvSpPr>
        <p:spPr>
          <a:xfrm>
            <a:off x="10338042" y="2933514"/>
            <a:ext cx="1039839" cy="46648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baseline="0" dirty="0">
                <a:solidFill>
                  <a:srgbClr val="FFFF00"/>
                </a:solidFill>
              </a:rPr>
              <a:t>Min gap of 1556 hours</a:t>
            </a:r>
          </a:p>
          <a:p>
            <a:pPr algn="ctr"/>
            <a:r>
              <a:rPr lang="en-US" sz="1200" b="1" baseline="0" dirty="0">
                <a:solidFill>
                  <a:srgbClr val="FFFF00"/>
                </a:solidFill>
              </a:rPr>
              <a:t>Possibly &gt;2300 hours</a:t>
            </a:r>
            <a:endParaRPr lang="en-US" sz="1200" b="1" dirty="0">
              <a:solidFill>
                <a:srgbClr val="FFFF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E5034F-2A50-481D-9317-D246D13EA1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7953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404C4-D7EA-4914-97B3-9F512192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Possible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BE13F-2E01-4131-9742-6C6DE4B56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With the current emphasis on the even worse accessibility issues related to heavy ions, finding solutions (and funding) won’t be simple</a:t>
            </a:r>
          </a:p>
          <a:p>
            <a:pPr>
              <a:spcAft>
                <a:spcPts val="0"/>
              </a:spcAft>
            </a:pPr>
            <a:r>
              <a:rPr lang="en-US" b="1" i="1" dirty="0">
                <a:solidFill>
                  <a:srgbClr val="FF0000"/>
                </a:solidFill>
              </a:rPr>
              <a:t>Proton therapy center success is not guaranteed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Continuing issues with insurance acceptance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Patient loads are uneven (utilization rates)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FLASH therapy versus traditional irradiation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Carbon ion therapy considerations (more efficient irradiation with even less peripheral damage)</a:t>
            </a:r>
          </a:p>
          <a:p>
            <a:pPr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Possibilities…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ProVision gets resurrected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Private industry finds funding (public/private) for a new facility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Another proton therapy site undergoes bankruptcy, …</a:t>
            </a:r>
          </a:p>
          <a:p>
            <a:pPr>
              <a:spcAft>
                <a:spcPts val="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CE2D38-43F5-4D01-B1D3-9855A7E647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4BE88-03C1-460B-B0C7-760D52E6A7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To be presented by Kenneth A. LaBel to RADNEXT virtual webinar June 22, 2022</a:t>
            </a:r>
          </a:p>
        </p:txBody>
      </p:sp>
    </p:spTree>
    <p:extLst>
      <p:ext uri="{BB962C8B-B14F-4D97-AF65-F5344CB8AC3E}">
        <p14:creationId xmlns:p14="http://schemas.microsoft.com/office/powerpoint/2010/main" val="23602232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AFE06-C22E-4481-A900-EE812ED8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Summary and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AED98-2DAD-4F0F-85F0-4D99E90545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What’s Needed Now - Better demand study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Current demand is based on general trends of usage and inputs from facilities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Actual user inputs are required for more appropriate demand signal (and which segments it is critical to) – survey</a:t>
            </a:r>
          </a:p>
          <a:p>
            <a:pPr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Private industry has expressed interest in “solving” the problem possibly in a public-private venture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Reuse potential for older or financially challenged sites?</a:t>
            </a:r>
          </a:p>
          <a:p>
            <a:pPr lvl="2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Medically installed machines have lots that we “don’t need” in a building</a:t>
            </a:r>
          </a:p>
          <a:p>
            <a:pPr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Right now, there are ~38 proton therapy sites active in the U.S and more planned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May be able to get some additional access, but given the historical volatility, uncertainty exists for stable access (with a few exceptions)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D0F7D-4D62-4499-8721-7745B76399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D2D5D-88DD-4BC3-884F-8D94C37F5B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pic>
        <p:nvPicPr>
          <p:cNvPr id="7" name="Graphic 6" descr="Atom with solid fill">
            <a:extLst>
              <a:ext uri="{FF2B5EF4-FFF2-40B4-BE49-F238E27FC236}">
                <a16:creationId xmlns:a16="http://schemas.microsoft.com/office/drawing/2014/main" id="{F5ED8A4F-AB94-4C4E-8E71-66E57E6EC4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67875" y="4381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248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Problem Statement (Space/Military Electronics)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Particle accelerators are used to evaluate </a:t>
            </a:r>
            <a:r>
              <a:rPr lang="en-US" sz="1800" b="1" dirty="0">
                <a:solidFill>
                  <a:srgbClr val="7030A0"/>
                </a:solidFill>
              </a:rPr>
              <a:t>Single Event Effects (SEE) </a:t>
            </a:r>
            <a:r>
              <a:rPr lang="en-US" sz="1800" b="1" dirty="0">
                <a:solidFill>
                  <a:schemeClr val="tx1"/>
                </a:solidFill>
              </a:rPr>
              <a:t>risk and qualify electronics for usage in the space/military radiation environment</a:t>
            </a:r>
          </a:p>
          <a:p>
            <a:pPr lvl="2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Protons</a:t>
            </a:r>
          </a:p>
          <a:p>
            <a:pPr lvl="3">
              <a:spcAft>
                <a:spcPts val="0"/>
              </a:spcAft>
            </a:pPr>
            <a:r>
              <a:rPr lang="en-US" sz="1400" b="1" i="1" dirty="0">
                <a:solidFill>
                  <a:schemeClr val="tx1"/>
                </a:solidFill>
              </a:rPr>
              <a:t>Simulate solar events and protons trapped in planetary magnetic fields</a:t>
            </a:r>
          </a:p>
          <a:p>
            <a:pPr lvl="3">
              <a:spcAft>
                <a:spcPts val="0"/>
              </a:spcAft>
            </a:pPr>
            <a:r>
              <a:rPr lang="en-US" sz="1400" b="1" i="1" dirty="0">
                <a:solidFill>
                  <a:schemeClr val="tx1"/>
                </a:solidFill>
              </a:rPr>
              <a:t>Are used as a surrogate for neutrons for avionics and weapons environment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When Indiana University Cyclotron Facility (IUCF) closed in 2014, the prime U.S. facility for doing these tests was lost (~2000 </a:t>
            </a:r>
            <a:r>
              <a:rPr lang="en-US" sz="1800" b="1" dirty="0" err="1">
                <a:solidFill>
                  <a:schemeClr val="tx1"/>
                </a:solidFill>
              </a:rPr>
              <a:t>hrs</a:t>
            </a:r>
            <a:r>
              <a:rPr lang="en-US" sz="1800" b="1" dirty="0">
                <a:solidFill>
                  <a:schemeClr val="tx1"/>
                </a:solidFill>
              </a:rPr>
              <a:t>/year)</a:t>
            </a:r>
          </a:p>
          <a:p>
            <a:pPr lvl="2">
              <a:spcAft>
                <a:spcPts val="0"/>
              </a:spcAft>
            </a:pPr>
            <a:r>
              <a:rPr lang="en-US" b="1" i="1" dirty="0">
                <a:solidFill>
                  <a:srgbClr val="0000CC"/>
                </a:solidFill>
              </a:rPr>
              <a:t>Thus began, the “Great Proton Search”</a:t>
            </a:r>
            <a:r>
              <a:rPr lang="en-US" b="1" dirty="0">
                <a:solidFill>
                  <a:srgbClr val="0000CC"/>
                </a:solidFill>
              </a:rPr>
              <a:t> – reaching out to the growing network of proton therapy (medical) sites for parasitic access</a:t>
            </a:r>
            <a:endParaRPr lang="en-US" b="1" i="1" dirty="0">
              <a:solidFill>
                <a:srgbClr val="0000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9137802-B32F-4011-85E0-726BFB84566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3983518"/>
            <a:ext cx="2447388" cy="240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5752562" y="4226405"/>
            <a:ext cx="35814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1400" dirty="0">
                <a:solidFill>
                  <a:schemeClr val="tx1"/>
                </a:solidFill>
              </a:rPr>
              <a:t>Figure is of a simulated 100 MeV proton reaction in a 5 um Si block </a:t>
            </a:r>
          </a:p>
          <a:p>
            <a:pPr algn="ctr"/>
            <a:r>
              <a:rPr lang="en-US" altLang="en-US" sz="1400" dirty="0">
                <a:solidFill>
                  <a:schemeClr val="tx1"/>
                </a:solidFill>
              </a:rPr>
              <a:t>Reactions have a range of types</a:t>
            </a:r>
          </a:p>
          <a:p>
            <a:pPr algn="ctr"/>
            <a:r>
              <a:rPr lang="en-US" altLang="en-US" sz="1400" dirty="0">
                <a:solidFill>
                  <a:schemeClr val="tx1"/>
                </a:solidFill>
              </a:rPr>
              <a:t>of secondaries and energy depositions</a:t>
            </a:r>
          </a:p>
          <a:p>
            <a:pPr algn="ctr"/>
            <a:r>
              <a:rPr lang="en-US" altLang="en-US" sz="1600" i="1" dirty="0">
                <a:solidFill>
                  <a:srgbClr val="000099"/>
                </a:solidFill>
              </a:rPr>
              <a:t>Energy deposition by protons (displacement, spallation, </a:t>
            </a:r>
            <a:r>
              <a:rPr lang="en-US" altLang="en-US" sz="1600" i="1" dirty="0" err="1">
                <a:solidFill>
                  <a:srgbClr val="000099"/>
                </a:solidFill>
              </a:rPr>
              <a:t>etc</a:t>
            </a:r>
            <a:r>
              <a:rPr lang="en-US" altLang="en-US" sz="1600" i="1" dirty="0">
                <a:solidFill>
                  <a:srgbClr val="000099"/>
                </a:solidFill>
              </a:rPr>
              <a:t>…) have impacts on electronic functionality</a:t>
            </a:r>
          </a:p>
          <a:p>
            <a:pPr algn="ctr"/>
            <a:r>
              <a:rPr lang="en-US" altLang="en-US" sz="1200" i="1" dirty="0">
                <a:solidFill>
                  <a:schemeClr val="tx1"/>
                </a:solidFill>
              </a:rPr>
              <a:t>(after Weller, Trans. </a:t>
            </a:r>
            <a:r>
              <a:rPr lang="en-US" altLang="en-US" sz="1200" i="1" dirty="0" err="1">
                <a:solidFill>
                  <a:schemeClr val="tx1"/>
                </a:solidFill>
              </a:rPr>
              <a:t>Nucl</a:t>
            </a:r>
            <a:r>
              <a:rPr lang="en-US" altLang="en-US" sz="1200" i="1" dirty="0">
                <a:solidFill>
                  <a:schemeClr val="tx1"/>
                </a:solidFill>
              </a:rPr>
              <a:t>. Sci., 2004)</a:t>
            </a: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3002435" y="4897917"/>
            <a:ext cx="3746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/>
              <a:t>P+</a:t>
            </a:r>
            <a:endParaRPr lang="en-US" altLang="en-US" sz="1000" i="1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4003246-73CD-44B4-A68B-11211583DF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618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CEEE1-9145-4447-9965-B54C7AC4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Why &gt;200 MeV Protons for Electronics?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45EE52-71AF-4FA4-8360-EF2147A69C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4" descr="http://journalofcosmology.com/images/StraumeFigure3a.jpg">
            <a:extLst>
              <a:ext uri="{FF2B5EF4-FFF2-40B4-BE49-F238E27FC236}">
                <a16:creationId xmlns:a16="http://schemas.microsoft.com/office/drawing/2014/main" id="{490448BA-69D5-401B-8FB1-8920283EE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31" y="1874521"/>
            <a:ext cx="4050934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F54FD37-DF8B-42F3-9B67-C26BBBDBC6DE}"/>
              </a:ext>
            </a:extLst>
          </p:cNvPr>
          <p:cNvSpPr/>
          <p:nvPr/>
        </p:nvSpPr>
        <p:spPr>
          <a:xfrm>
            <a:off x="314960" y="4712538"/>
            <a:ext cx="4114800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dirty="0"/>
              <a:t>Representative solar events and their proton spectra</a:t>
            </a:r>
          </a:p>
          <a:p>
            <a:pPr algn="ctr">
              <a:buNone/>
            </a:pPr>
            <a:r>
              <a:rPr lang="en-US" sz="1050" dirty="0">
                <a:solidFill>
                  <a:schemeClr val="tx1"/>
                </a:solidFill>
              </a:rPr>
              <a:t>Courtesy </a:t>
            </a:r>
            <a:r>
              <a:rPr lang="en-US" sz="1050" dirty="0" err="1">
                <a:solidFill>
                  <a:schemeClr val="tx1"/>
                </a:solidFill>
              </a:rPr>
              <a:t>Straume</a:t>
            </a:r>
            <a:r>
              <a:rPr lang="en-US" sz="1050" dirty="0">
                <a:solidFill>
                  <a:schemeClr val="tx1"/>
                </a:solidFill>
              </a:rPr>
              <a:t>, NASA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94B294-A844-4744-9D2F-66DFE158A84D}"/>
              </a:ext>
            </a:extLst>
          </p:cNvPr>
          <p:cNvSpPr txBox="1"/>
          <p:nvPr/>
        </p:nvSpPr>
        <p:spPr>
          <a:xfrm>
            <a:off x="-37839" y="1385356"/>
            <a:ext cx="4927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+mn-lt"/>
              </a:rPr>
              <a:t>Used to simulate the space proton hazard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+mn-lt"/>
              </a:rPr>
              <a:t>(solar events, trapped protons in Earth’s magnetic field)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108342-425D-419F-BC41-61D4A810D247}"/>
              </a:ext>
            </a:extLst>
          </p:cNvPr>
          <p:cNvSpPr txBox="1"/>
          <p:nvPr/>
        </p:nvSpPr>
        <p:spPr>
          <a:xfrm>
            <a:off x="5339478" y="1648424"/>
            <a:ext cx="2746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+mn-lt"/>
              </a:rPr>
              <a:t>Prime Proton SEE Mechanism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F1625DF-C165-408A-A1CA-575161B97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144" y="2042932"/>
            <a:ext cx="4050934" cy="295922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AE8C349-329F-42EA-9091-E479F2A4A8A0}"/>
              </a:ext>
            </a:extLst>
          </p:cNvPr>
          <p:cNvSpPr/>
          <p:nvPr/>
        </p:nvSpPr>
        <p:spPr>
          <a:xfrm>
            <a:off x="4687144" y="4931829"/>
            <a:ext cx="4114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dirty="0"/>
              <a:t>Reaction of protons interacting with semiconductor materials causes secondary recoil ions – Indirect Ionization</a:t>
            </a:r>
          </a:p>
          <a:p>
            <a:pPr algn="ctr">
              <a:buNone/>
            </a:pPr>
            <a:r>
              <a:rPr lang="en-US" sz="1200" dirty="0"/>
              <a:t>Secondaries have various Linear Energy Transfers (LETs) and penetration ranges</a:t>
            </a:r>
          </a:p>
          <a:p>
            <a:pPr algn="ctr">
              <a:buNone/>
            </a:pPr>
            <a:r>
              <a:rPr lang="en-US" sz="1200" dirty="0"/>
              <a:t>Courtesy Ladbury/NASA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4C1449-FF47-4774-99D5-0867A54AB9C0}"/>
              </a:ext>
            </a:extLst>
          </p:cNvPr>
          <p:cNvSpPr txBox="1"/>
          <p:nvPr/>
        </p:nvSpPr>
        <p:spPr>
          <a:xfrm>
            <a:off x="9265883" y="1301271"/>
            <a:ext cx="24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+mn-lt"/>
              </a:rPr>
              <a:t>Surrogate uses for protons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36049A6-CA16-4676-B8D4-53E28B3473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7057" y="2091839"/>
            <a:ext cx="2853966" cy="2187726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1C7161CB-AFC4-4BBB-9D0D-309E68F0690D}"/>
              </a:ext>
            </a:extLst>
          </p:cNvPr>
          <p:cNvSpPr/>
          <p:nvPr/>
        </p:nvSpPr>
        <p:spPr>
          <a:xfrm>
            <a:off x="9265883" y="4278422"/>
            <a:ext cx="28539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dirty="0"/>
              <a:t>Due to similar mechanisms, used to bound terrestrial, avionics, and other neutron SEE sensitivities</a:t>
            </a:r>
          </a:p>
          <a:p>
            <a:pPr algn="ctr">
              <a:buNone/>
            </a:pPr>
            <a:r>
              <a:rPr lang="en-US" sz="1200" dirty="0"/>
              <a:t>https://www.mdpi.com/2076-3417/10/9/3234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07704B-C65F-4076-A05D-2EEF82DEFE38}"/>
              </a:ext>
            </a:extLst>
          </p:cNvPr>
          <p:cNvSpPr txBox="1"/>
          <p:nvPr/>
        </p:nvSpPr>
        <p:spPr>
          <a:xfrm>
            <a:off x="9972957" y="5402840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n-lt"/>
              </a:rPr>
              <a:t>Heavy Ion SEE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A8A47F-6A76-42B9-9527-D11DCAC8D6C2}"/>
              </a:ext>
            </a:extLst>
          </p:cNvPr>
          <p:cNvSpPr txBox="1"/>
          <p:nvPr/>
        </p:nvSpPr>
        <p:spPr>
          <a:xfrm>
            <a:off x="9871017" y="1749538"/>
            <a:ext cx="12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n-lt"/>
              </a:rPr>
              <a:t>Neutron SEE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9D18378-C18D-449F-B70B-FDC937F34E6D}"/>
              </a:ext>
            </a:extLst>
          </p:cNvPr>
          <p:cNvSpPr/>
          <p:nvPr/>
        </p:nvSpPr>
        <p:spPr>
          <a:xfrm>
            <a:off x="9515474" y="5650844"/>
            <a:ext cx="2604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dirty="0"/>
              <a:t>Used as screen for lower LET sensitivities, down-select testing, fault tolerance validation, </a:t>
            </a:r>
            <a:r>
              <a:rPr lang="en-US" sz="1200" dirty="0" err="1"/>
              <a:t>etc</a:t>
            </a:r>
            <a:endParaRPr lang="en-US" sz="1050" dirty="0">
              <a:solidFill>
                <a:schemeClr val="tx1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AC3CD03-ADFA-48FC-8C20-87961BF1A8D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162927" y="4546540"/>
            <a:ext cx="1504948" cy="1224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3294CF69-CDE5-429C-A56C-A9103F1807CF}"/>
              </a:ext>
            </a:extLst>
          </p:cNvPr>
          <p:cNvSpPr/>
          <p:nvPr/>
        </p:nvSpPr>
        <p:spPr>
          <a:xfrm>
            <a:off x="570884" y="5171492"/>
            <a:ext cx="3602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800" b="1" i="1" dirty="0">
                <a:solidFill>
                  <a:srgbClr val="7030A0"/>
                </a:solidFill>
              </a:rPr>
              <a:t>200 MeV is fairly accessible and a reasonable bounding energy for SEE sensitivity</a:t>
            </a:r>
            <a:endParaRPr lang="en-US" sz="1400" b="1" i="1" dirty="0">
              <a:solidFill>
                <a:srgbClr val="7030A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304145-D1BC-4CFC-8D26-E03594CBCF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981200" y="6338412"/>
            <a:ext cx="8229600" cy="365125"/>
          </a:xfrm>
        </p:spPr>
        <p:txBody>
          <a:bodyPr/>
          <a:lstStyle/>
          <a:p>
            <a:r>
              <a:rPr lang="en-US" dirty="0"/>
              <a:t>To be presented by Kenneth A. LaBel to RADNEXT virtual webinar June 22, 2022</a:t>
            </a:r>
          </a:p>
        </p:txBody>
      </p:sp>
    </p:spTree>
    <p:extLst>
      <p:ext uri="{BB962C8B-B14F-4D97-AF65-F5344CB8AC3E}">
        <p14:creationId xmlns:p14="http://schemas.microsoft.com/office/powerpoint/2010/main" val="2793173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7772400" cy="838200"/>
          </a:xfrm>
        </p:spPr>
        <p:txBody>
          <a:bodyPr/>
          <a:lstStyle/>
          <a:p>
            <a:pPr algn="ctr"/>
            <a:r>
              <a:rPr lang="en-US" altLang="en-US" b="1">
                <a:solidFill>
                  <a:schemeClr val="tx1"/>
                </a:solidFill>
              </a:rPr>
              <a:t>Proton Physics for SEE</a:t>
            </a:r>
            <a:endParaRPr lang="en-US" altLang="en-US" b="1" dirty="0">
              <a:solidFill>
                <a:schemeClr val="tx1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123950" y="942975"/>
            <a:ext cx="10134599" cy="41148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2400" b="1" dirty="0">
                <a:solidFill>
                  <a:schemeClr val="tx1"/>
                </a:solidFill>
              </a:rPr>
              <a:t>Total </a:t>
            </a:r>
            <a:r>
              <a:rPr lang="en-US" sz="2400" b="1" i="1" dirty="0">
                <a:solidFill>
                  <a:schemeClr val="tx1"/>
                </a:solidFill>
              </a:rPr>
              <a:t>nuclear</a:t>
            </a:r>
            <a:r>
              <a:rPr lang="en-US" sz="2400" b="1" dirty="0">
                <a:solidFill>
                  <a:schemeClr val="tx1"/>
                </a:solidFill>
              </a:rPr>
              <a:t> production cross section</a:t>
            </a:r>
          </a:p>
          <a:p>
            <a:pPr lvl="1"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# ions out/#protons in</a:t>
            </a:r>
            <a:endParaRPr lang="en-US" altLang="en-US" sz="1600" b="1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altLang="en-US" sz="2400" b="1" dirty="0"/>
          </a:p>
          <a:p>
            <a:pPr>
              <a:spcAft>
                <a:spcPts val="0"/>
              </a:spcAft>
            </a:pPr>
            <a:endParaRPr lang="en-US" altLang="en-US" sz="2400" b="1" dirty="0"/>
          </a:p>
          <a:p>
            <a:pPr>
              <a:spcAft>
                <a:spcPts val="0"/>
              </a:spcAft>
            </a:pPr>
            <a:endParaRPr lang="en-US" altLang="en-US" sz="2400" b="1" dirty="0"/>
          </a:p>
          <a:p>
            <a:pPr>
              <a:spcAft>
                <a:spcPts val="0"/>
              </a:spcAft>
            </a:pPr>
            <a:r>
              <a:rPr lang="en-US" altLang="en-US" sz="2400" b="1" dirty="0">
                <a:solidFill>
                  <a:schemeClr val="tx1"/>
                </a:solidFill>
              </a:rPr>
              <a:t>These secondary particles have a distribution of linear energy transfer (LET) as well as usually being of short range.</a:t>
            </a:r>
          </a:p>
          <a:p>
            <a:pPr lvl="1">
              <a:spcAft>
                <a:spcPts val="0"/>
              </a:spcAft>
            </a:pPr>
            <a:r>
              <a:rPr lang="en-US" altLang="en-US" sz="2000" b="1" dirty="0">
                <a:solidFill>
                  <a:schemeClr val="tx1"/>
                </a:solidFill>
              </a:rPr>
              <a:t>These are particle kinematic effects to consider when establishing a proton fluence:</a:t>
            </a:r>
          </a:p>
          <a:p>
            <a:pPr lvl="2">
              <a:spcAft>
                <a:spcPts val="0"/>
              </a:spcAft>
            </a:pPr>
            <a:r>
              <a:rPr lang="en-US" altLang="en-US" sz="1800" b="1" dirty="0">
                <a:solidFill>
                  <a:schemeClr val="tx1"/>
                </a:solidFill>
              </a:rPr>
              <a:t>Number of interactions that occur that have secondary ion </a:t>
            </a:r>
            <a:r>
              <a:rPr lang="en-US" altLang="en-US" sz="1800" b="1" dirty="0" err="1">
                <a:solidFill>
                  <a:schemeClr val="tx1"/>
                </a:solidFill>
              </a:rPr>
              <a:t>spallations</a:t>
            </a:r>
            <a:r>
              <a:rPr lang="en-US" altLang="en-US" sz="1800" b="1" dirty="0">
                <a:solidFill>
                  <a:schemeClr val="tx1"/>
                </a:solidFill>
              </a:rPr>
              <a:t>,</a:t>
            </a:r>
          </a:p>
          <a:p>
            <a:pPr lvl="2">
              <a:spcAft>
                <a:spcPts val="0"/>
              </a:spcAft>
            </a:pPr>
            <a:r>
              <a:rPr lang="en-US" altLang="en-US" sz="1800" b="1" dirty="0">
                <a:solidFill>
                  <a:schemeClr val="tx1"/>
                </a:solidFill>
              </a:rPr>
              <a:t>Distribution of the secondary ions, and</a:t>
            </a:r>
          </a:p>
          <a:p>
            <a:pPr lvl="2">
              <a:spcAft>
                <a:spcPts val="0"/>
              </a:spcAft>
            </a:pPr>
            <a:r>
              <a:rPr lang="en-US" altLang="en-US" sz="1800" b="1" dirty="0">
                <a:solidFill>
                  <a:schemeClr val="tx1"/>
                </a:solidFill>
              </a:rPr>
              <a:t>Risk coverage versus mission environment, sample size, geometry, </a:t>
            </a:r>
            <a:r>
              <a:rPr lang="en-US" altLang="en-US" sz="1800" b="1" dirty="0" err="1">
                <a:solidFill>
                  <a:schemeClr val="tx1"/>
                </a:solidFill>
              </a:rPr>
              <a:t>etc</a:t>
            </a:r>
            <a:r>
              <a:rPr lang="en-US" altLang="en-US" sz="1800" b="1" dirty="0">
                <a:solidFill>
                  <a:schemeClr val="tx1"/>
                </a:solidFill>
              </a:rPr>
              <a:t>…</a:t>
            </a:r>
          </a:p>
          <a:p>
            <a:pPr lvl="1">
              <a:spcAft>
                <a:spcPts val="0"/>
              </a:spcAft>
            </a:pPr>
            <a:r>
              <a:rPr lang="en-US" altLang="en-US" sz="2000" b="1" dirty="0">
                <a:solidFill>
                  <a:schemeClr val="tx1"/>
                </a:solidFill>
              </a:rPr>
              <a:t>Is 10</a:t>
            </a:r>
            <a:r>
              <a:rPr lang="en-US" altLang="en-US" sz="2000" b="1" baseline="30000" dirty="0">
                <a:solidFill>
                  <a:schemeClr val="tx1"/>
                </a:solidFill>
              </a:rPr>
              <a:t>12</a:t>
            </a:r>
            <a:r>
              <a:rPr lang="en-US" altLang="en-US" sz="2000" b="1" dirty="0">
                <a:solidFill>
                  <a:schemeClr val="tx1"/>
                </a:solidFill>
              </a:rPr>
              <a:t> protons/cm</a:t>
            </a:r>
            <a:r>
              <a:rPr lang="en-US" altLang="en-US" sz="2000" b="1" baseline="30000" dirty="0">
                <a:solidFill>
                  <a:schemeClr val="tx1"/>
                </a:solidFill>
              </a:rPr>
              <a:t>2</a:t>
            </a:r>
            <a:r>
              <a:rPr lang="en-US" altLang="en-US" sz="2000" b="1" dirty="0">
                <a:solidFill>
                  <a:schemeClr val="tx1"/>
                </a:solidFill>
              </a:rPr>
              <a:t> a realistic choice? Approximates the 10</a:t>
            </a:r>
            <a:r>
              <a:rPr lang="en-US" altLang="en-US" sz="2000" b="1" baseline="30000" dirty="0">
                <a:solidFill>
                  <a:schemeClr val="tx1"/>
                </a:solidFill>
              </a:rPr>
              <a:t>7</a:t>
            </a:r>
            <a:r>
              <a:rPr lang="en-US" altLang="en-US" sz="2000" b="1" dirty="0">
                <a:solidFill>
                  <a:schemeClr val="tx1"/>
                </a:solidFill>
              </a:rPr>
              <a:t> ions/cm</a:t>
            </a:r>
            <a:r>
              <a:rPr lang="en-US" altLang="en-US" sz="2000" b="1" baseline="30000" dirty="0">
                <a:solidFill>
                  <a:schemeClr val="tx1"/>
                </a:solidFill>
              </a:rPr>
              <a:t>2</a:t>
            </a:r>
            <a:r>
              <a:rPr lang="en-US" altLang="en-US" sz="2000" b="1" dirty="0">
                <a:solidFill>
                  <a:schemeClr val="tx1"/>
                </a:solidFill>
              </a:rPr>
              <a:t> often used for heavy ion test runs.</a:t>
            </a:r>
          </a:p>
          <a:p>
            <a:pPr marL="457200" lvl="1" indent="0">
              <a:spcAft>
                <a:spcPts val="0"/>
              </a:spcAft>
              <a:buNone/>
            </a:pPr>
            <a:endParaRPr lang="en-US" altLang="en-US" sz="1800" b="1" i="1" dirty="0">
              <a:solidFill>
                <a:srgbClr val="7030A0"/>
              </a:solidFill>
            </a:endParaRPr>
          </a:p>
          <a:p>
            <a:pPr marL="457200" lvl="1" indent="0">
              <a:spcAft>
                <a:spcPts val="0"/>
              </a:spcAft>
              <a:buNone/>
            </a:pPr>
            <a:r>
              <a:rPr lang="en-US" altLang="en-US" sz="1800" b="1" i="1" dirty="0">
                <a:solidFill>
                  <a:srgbClr val="7030A0"/>
                </a:solidFill>
              </a:rPr>
              <a:t>Be wary of total dose or displacement damage at higher fluence levels:</a:t>
            </a:r>
          </a:p>
          <a:p>
            <a:pPr marL="457200" lvl="1" indent="0">
              <a:spcAft>
                <a:spcPts val="0"/>
              </a:spcAft>
              <a:buNone/>
            </a:pPr>
            <a:r>
              <a:rPr lang="en-US" altLang="en-US" sz="1800" b="1" i="1" dirty="0">
                <a:solidFill>
                  <a:srgbClr val="7030A0"/>
                </a:solidFill>
              </a:rPr>
              <a:t>	- consider more samples of the DUT at lower fluence levels.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803172"/>
              </p:ext>
            </p:extLst>
          </p:nvPr>
        </p:nvGraphicFramePr>
        <p:xfrm>
          <a:off x="4619625" y="1447801"/>
          <a:ext cx="2590800" cy="12268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86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2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486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Energy(MeV)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Sigma (cm^-2)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4.76E-06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3.89E-06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3.46E-06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5.37E-06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DE9717-7F47-44B5-A729-B9D2C65B1A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1F8377-32A7-42E0-8144-6000B2620C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8" y="365125"/>
            <a:ext cx="10963353" cy="892175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Heavy Ions vs. Protons for SEE Testing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000" b="1" dirty="0">
                <a:solidFill>
                  <a:srgbClr val="7030A0"/>
                </a:solidFill>
              </a:rPr>
              <a:t>Bottom Line: Proton facilities are usually more readily available, but insufficient to qualify hardware for deep space environments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979" y="1448244"/>
            <a:ext cx="7559081" cy="484072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tx1"/>
                </a:solidFill>
              </a:rPr>
              <a:t>SEE Proton testing relies on proton nuclear interactions and spallation effects to generate secondary heavy ions. This secondary environment presents the following limitations:</a:t>
            </a:r>
          </a:p>
          <a:p>
            <a:pPr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Reduced feature coverage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Infrared micrograph of a portion of a 512 Megabit (Mb) synchronous dynamic random access memory (SDRAM) ~60x70 µm</a:t>
            </a:r>
            <a:r>
              <a:rPr lang="en-US" sz="1600" b="1" baseline="30000" dirty="0">
                <a:solidFill>
                  <a:schemeClr val="tx1"/>
                </a:solidFill>
              </a:rPr>
              <a:t>2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Shows both memory cells and control logic (10 yr. old tech.);</a:t>
            </a:r>
          </a:p>
          <a:p>
            <a:pPr lvl="2"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Red spots are simulated ion hits</a:t>
            </a:r>
          </a:p>
          <a:p>
            <a:pPr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Maximum theoretical LET of 14 MeV-cm</a:t>
            </a:r>
            <a:r>
              <a:rPr lang="en-US" sz="1800" b="1" baseline="30000" dirty="0">
                <a:solidFill>
                  <a:schemeClr val="tx1"/>
                </a:solidFill>
              </a:rPr>
              <a:t>2</a:t>
            </a:r>
            <a:r>
              <a:rPr lang="en-US" sz="1800" b="1" dirty="0">
                <a:solidFill>
                  <a:schemeClr val="tx1"/>
                </a:solidFill>
              </a:rPr>
              <a:t>/mg (for 200 MeV protons)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8 MeV-cm</a:t>
            </a:r>
            <a:r>
              <a:rPr lang="en-US" sz="1600" b="1" baseline="30000" dirty="0">
                <a:solidFill>
                  <a:schemeClr val="tx1"/>
                </a:solidFill>
              </a:rPr>
              <a:t>2</a:t>
            </a:r>
            <a:r>
              <a:rPr lang="en-US" sz="1600" b="1" dirty="0">
                <a:solidFill>
                  <a:schemeClr val="tx1"/>
                </a:solidFill>
              </a:rPr>
              <a:t>/mg more realistic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Most programs/organizations want a higher LET such as 37, 60, or 75 MeV-cm</a:t>
            </a:r>
            <a:r>
              <a:rPr lang="en-US" sz="1600" b="1" baseline="30000" dirty="0">
                <a:solidFill>
                  <a:schemeClr val="tx1"/>
                </a:solidFill>
              </a:rPr>
              <a:t>2</a:t>
            </a:r>
            <a:r>
              <a:rPr lang="en-US" sz="1600" b="1" dirty="0">
                <a:solidFill>
                  <a:schemeClr val="tx1"/>
                </a:solidFill>
              </a:rPr>
              <a:t>/mg</a:t>
            </a:r>
          </a:p>
          <a:p>
            <a:pPr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Limited penetration (range)</a:t>
            </a:r>
          </a:p>
          <a:p>
            <a:pPr lvl="1"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Insufficient to cause some destructive effects that would occur in space</a:t>
            </a:r>
          </a:p>
          <a:p>
            <a:pPr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</a:rPr>
              <a:t>Caveats include dose during testing and material activation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736358" y="1131971"/>
            <a:ext cx="4239732" cy="5147104"/>
            <a:chOff x="7545868" y="894690"/>
            <a:chExt cx="4734583" cy="5509714"/>
          </a:xfrm>
        </p:grpSpPr>
        <p:grpSp>
          <p:nvGrpSpPr>
            <p:cNvPr id="5" name="Group 4"/>
            <p:cNvGrpSpPr/>
            <p:nvPr/>
          </p:nvGrpSpPr>
          <p:grpSpPr>
            <a:xfrm>
              <a:off x="8269341" y="1243708"/>
              <a:ext cx="3301365" cy="2384259"/>
              <a:chOff x="4260646" y="1718909"/>
              <a:chExt cx="3301365" cy="2384259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688E9FD-F386-4A5C-A615-AECFCA5AE73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9384"/>
              <a:stretch/>
            </p:blipFill>
            <p:spPr>
              <a:xfrm>
                <a:off x="4260646" y="1718909"/>
                <a:ext cx="3291840" cy="2377440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1837125-45FF-464A-8EB7-683E12FB70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70171" y="1724416"/>
                <a:ext cx="3291840" cy="2378752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D4CD39A-9CCA-410F-B4A8-31DCF0487DB9}"/>
                  </a:ext>
                </a:extLst>
              </p:cNvPr>
              <p:cNvSpPr/>
              <p:nvPr/>
            </p:nvSpPr>
            <p:spPr>
              <a:xfrm>
                <a:off x="4308053" y="3706462"/>
                <a:ext cx="19031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sym typeface="Symbol" panose="05050102010706020507" pitchFamily="18" charset="2"/>
                  </a:rPr>
                  <a:t> Z, Angle, Energy</a:t>
                </a:r>
                <a:endParaRPr lang="en-US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8266119" y="3677824"/>
              <a:ext cx="3295062" cy="2401353"/>
              <a:chOff x="5547997" y="4267359"/>
              <a:chExt cx="3295062" cy="240135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4F48E48-9115-44E8-A781-D692844ED8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30" b="9815"/>
              <a:stretch/>
            </p:blipFill>
            <p:spPr>
              <a:xfrm>
                <a:off x="5547997" y="4267359"/>
                <a:ext cx="3291840" cy="2377440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6C36BDB1-EB8B-486D-919F-02679F8BF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51219" y="4274178"/>
                <a:ext cx="3291840" cy="2378752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14B0A7F-A2F5-45CE-8093-8CFD623DE3BA}"/>
                  </a:ext>
                </a:extLst>
              </p:cNvPr>
              <p:cNvSpPr/>
              <p:nvPr/>
            </p:nvSpPr>
            <p:spPr>
              <a:xfrm>
                <a:off x="5584181" y="6299380"/>
                <a:ext cx="22958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sym typeface="Symbol" panose="05050102010706020507" pitchFamily="18" charset="2"/>
                  </a:rPr>
                  <a:t>Single Z, Angle, Energy</a:t>
                </a:r>
                <a:endParaRPr lang="en-US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5954067-847D-4FE2-8540-1D9356CD74C9}"/>
                </a:ext>
              </a:extLst>
            </p:cNvPr>
            <p:cNvSpPr txBox="1"/>
            <p:nvPr/>
          </p:nvSpPr>
          <p:spPr>
            <a:xfrm>
              <a:off x="7545868" y="894690"/>
              <a:ext cx="47323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Coverage from1E11 200 MeV protons/cm</a:t>
              </a:r>
              <a:r>
                <a:rPr lang="en-US" sz="1600" b="1" baseline="30000" dirty="0"/>
                <a:t>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5954067-847D-4FE2-8540-1D9356CD74C9}"/>
                </a:ext>
              </a:extLst>
            </p:cNvPr>
            <p:cNvSpPr txBox="1"/>
            <p:nvPr/>
          </p:nvSpPr>
          <p:spPr>
            <a:xfrm>
              <a:off x="7548109" y="6065850"/>
              <a:ext cx="47323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Coverage from1E7 heavy ions/cm</a:t>
              </a:r>
              <a:r>
                <a:rPr lang="en-US" sz="1600" b="1" baseline="30000" dirty="0"/>
                <a:t>2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8770628" y="6204444"/>
            <a:ext cx="21691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latin typeface="+mn-lt"/>
              </a:rPr>
              <a:t>After </a:t>
            </a:r>
            <a:r>
              <a:rPr lang="en-US" sz="1000" i="1" dirty="0" err="1">
                <a:latin typeface="+mn-lt"/>
              </a:rPr>
              <a:t>Ladbury</a:t>
            </a:r>
            <a:r>
              <a:rPr lang="en-US" sz="1000" i="1" dirty="0">
                <a:latin typeface="+mn-lt"/>
              </a:rPr>
              <a:t>, TNS-2017-TN35833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To be presented by Kenneth A. LaBel to RADNEXT virtual webinar June 22, 2022</a:t>
            </a: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9956B340-4028-4A63-8E37-A74F277DFC1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7962" y="6360355"/>
            <a:ext cx="822189" cy="3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defTabSz="914608" eaLnBrk="1" hangingPunct="1"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fld id="{EE77A3F0-6C32-46A6-9A81-F3FFD48B72B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235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11849" y="-30867"/>
            <a:ext cx="11168302" cy="837640"/>
          </a:xfrm>
        </p:spPr>
        <p:txBody>
          <a:bodyPr/>
          <a:lstStyle/>
          <a:p>
            <a:pPr algn="ctr"/>
            <a:r>
              <a:rPr lang="en-US" altLang="en-US" b="1" dirty="0">
                <a:solidFill>
                  <a:schemeClr val="tx1"/>
                </a:solidFill>
              </a:rPr>
              <a:t>Visual Protons for SEE</a:t>
            </a:r>
            <a:br>
              <a:rPr lang="en-US" altLang="en-US" b="1" dirty="0">
                <a:solidFill>
                  <a:schemeClr val="tx1"/>
                </a:solidFill>
              </a:rPr>
            </a:br>
            <a:r>
              <a:rPr lang="en-US" altLang="en-US" sz="2000" b="1" i="1" dirty="0">
                <a:solidFill>
                  <a:schemeClr val="tx1"/>
                </a:solidFill>
              </a:rPr>
              <a:t>(courtesy R. L. Ladbury and J.-M. Lauenstein, NASA/GSFC</a:t>
            </a:r>
            <a:r>
              <a:rPr lang="en-US" altLang="en-US" sz="2000" i="1" dirty="0"/>
              <a:t>)</a:t>
            </a:r>
          </a:p>
        </p:txBody>
      </p:sp>
      <p:pic>
        <p:nvPicPr>
          <p:cNvPr id="1843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1639" y="1400174"/>
            <a:ext cx="4946161" cy="3587889"/>
          </a:xfrm>
        </p:spPr>
      </p:pic>
      <p:pic>
        <p:nvPicPr>
          <p:cNvPr id="1843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2656112"/>
            <a:ext cx="4678913" cy="3395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1178962" y="5045184"/>
            <a:ext cx="321151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How good are protons at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simulating heavy ions?</a:t>
            </a:r>
          </a:p>
        </p:txBody>
      </p:sp>
      <p:sp>
        <p:nvSpPr>
          <p:cNvPr id="18439" name="TextBox 7"/>
          <p:cNvSpPr txBox="1">
            <a:spLocks noChangeArrowheads="1"/>
          </p:cNvSpPr>
          <p:nvPr/>
        </p:nvSpPr>
        <p:spPr bwMode="auto">
          <a:xfrm>
            <a:off x="6934202" y="1996418"/>
            <a:ext cx="3603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Silicon’s not the only culprit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In creating problems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38451"/>
            <a:ext cx="11785600" cy="838200"/>
          </a:xfrm>
        </p:spPr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</a:rPr>
              <a:t>Proton Energies for SEE Testing - nominal break points</a:t>
            </a:r>
          </a:p>
        </p:txBody>
      </p:sp>
      <p:pic>
        <p:nvPicPr>
          <p:cNvPr id="6" name="Picture 4" descr="http://journalofcosmology.com/images/StraumeFigure3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074" y="1164780"/>
            <a:ext cx="6635932" cy="461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 bwMode="auto">
          <a:xfrm>
            <a:off x="5190309" y="1306038"/>
            <a:ext cx="17417" cy="4872634"/>
          </a:xfrm>
          <a:prstGeom prst="line">
            <a:avLst/>
          </a:prstGeom>
          <a:noFill/>
          <a:ln w="222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6448699" y="1301376"/>
            <a:ext cx="17417" cy="4872634"/>
          </a:xfrm>
          <a:prstGeom prst="line">
            <a:avLst/>
          </a:prstGeom>
          <a:noFill/>
          <a:ln w="222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 flipV="1">
            <a:off x="3949335" y="3629147"/>
            <a:ext cx="1249682" cy="2337"/>
          </a:xfrm>
          <a:prstGeom prst="straightConnector1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6472644" y="3629147"/>
            <a:ext cx="1862546" cy="8709"/>
          </a:xfrm>
          <a:prstGeom prst="straightConnector1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164549" y="3700808"/>
            <a:ext cx="3561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Low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423656" y="3700808"/>
            <a:ext cx="3754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High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95818" y="3702827"/>
            <a:ext cx="5389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Medium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CF850B-9F71-473D-852C-18FFF4951A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B9605A-BEF8-490A-9262-A516CDD96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3A3DB6-8546-4169-9B21-E20540BC67FF}"/>
              </a:ext>
            </a:extLst>
          </p:cNvPr>
          <p:cNvSpPr txBox="1"/>
          <p:nvPr/>
        </p:nvSpPr>
        <p:spPr>
          <a:xfrm>
            <a:off x="2786748" y="5870936"/>
            <a:ext cx="6096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800" dirty="0">
                <a:solidFill>
                  <a:schemeClr val="tx1"/>
                </a:solidFill>
              </a:rPr>
              <a:t>After </a:t>
            </a:r>
            <a:r>
              <a:rPr lang="en-US" sz="800" dirty="0" err="1">
                <a:solidFill>
                  <a:schemeClr val="tx1"/>
                </a:solidFill>
              </a:rPr>
              <a:t>Straume</a:t>
            </a:r>
            <a:r>
              <a:rPr lang="en-US" sz="800" dirty="0">
                <a:solidFill>
                  <a:schemeClr val="tx1"/>
                </a:solidFill>
              </a:rPr>
              <a:t>, NASA</a:t>
            </a:r>
          </a:p>
        </p:txBody>
      </p:sp>
    </p:spTree>
    <p:extLst>
      <p:ext uri="{BB962C8B-B14F-4D97-AF65-F5344CB8AC3E}">
        <p14:creationId xmlns:p14="http://schemas.microsoft.com/office/powerpoint/2010/main" val="2062911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90575" y="27803"/>
            <a:ext cx="10753725" cy="8382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Proton Energy Regimes – Electronics Testing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90575" y="866003"/>
            <a:ext cx="10619105" cy="41148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For SEE testing (</a:t>
            </a:r>
            <a:r>
              <a:rPr lang="en-US" b="1" dirty="0">
                <a:solidFill>
                  <a:srgbClr val="7030A0"/>
                </a:solidFill>
              </a:rPr>
              <a:t>indirect ionization</a:t>
            </a:r>
            <a:r>
              <a:rPr lang="en-US" b="1" dirty="0">
                <a:solidFill>
                  <a:schemeClr val="tx1"/>
                </a:solidFill>
              </a:rPr>
              <a:t>)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Most common rate prediction method utilizes the </a:t>
            </a:r>
            <a:r>
              <a:rPr lang="en-US" b="1" dirty="0" err="1">
                <a:solidFill>
                  <a:schemeClr val="tx1"/>
                </a:solidFill>
              </a:rPr>
              <a:t>Bendel</a:t>
            </a:r>
            <a:r>
              <a:rPr lang="en-US" b="1" dirty="0">
                <a:solidFill>
                  <a:schemeClr val="tx1"/>
                </a:solidFill>
              </a:rPr>
              <a:t> 2-parameter fit to the test data.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This method uses data points usually in both the high  and medium energy regimes (curve fitting).</a:t>
            </a:r>
          </a:p>
          <a:p>
            <a:pPr lvl="2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High energy provides the “worst case” device sensitivity (go/no-go).</a:t>
            </a:r>
          </a:p>
          <a:p>
            <a:pPr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For SEE testing (</a:t>
            </a:r>
            <a:r>
              <a:rPr lang="en-US" b="1" dirty="0">
                <a:solidFill>
                  <a:srgbClr val="7030A0"/>
                </a:solidFill>
              </a:rPr>
              <a:t>direct ionization</a:t>
            </a:r>
            <a:r>
              <a:rPr lang="en-US" b="1" dirty="0">
                <a:solidFill>
                  <a:schemeClr val="tx1"/>
                </a:solidFill>
              </a:rPr>
              <a:t>)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Testing is performed in the low energy regime (&lt;10 MeV).</a:t>
            </a:r>
          </a:p>
          <a:p>
            <a:pPr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Total ionizing dose (TID) or Displacement Damage Dose (DDD) on electronics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May use both medium and high energy protons.</a:t>
            </a:r>
          </a:p>
          <a:p>
            <a:pPr lvl="2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Medium energy is the “go-to” energy regime for testing optics/sensors/</a:t>
            </a:r>
            <a:r>
              <a:rPr lang="en-US" b="1" dirty="0" err="1">
                <a:solidFill>
                  <a:schemeClr val="tx1"/>
                </a:solidFill>
              </a:rPr>
              <a:t>etc</a:t>
            </a:r>
            <a:r>
              <a:rPr lang="en-US" b="1" dirty="0">
                <a:solidFill>
                  <a:schemeClr val="tx1"/>
                </a:solidFill>
              </a:rPr>
              <a:t>…</a:t>
            </a:r>
          </a:p>
          <a:p>
            <a:pPr lvl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</a:rPr>
              <a:t>Low energy may not have sufficient penetration for a packaged device, but is used for testing of devices such as solar cells.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CF5728-0501-4740-8127-E79D4D805F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To be presented by Kenneth A. LaBel to RADNEXT virtual webinar June 22,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B0A6D-DC93-4854-979A-B567F9EC8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77A3F0-6C32-46A6-9A81-F3FFD48B72B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316643"/>
      </p:ext>
    </p:extLst>
  </p:cSld>
  <p:clrMapOvr>
    <a:masterClrMapping/>
  </p:clrMapOvr>
</p:sld>
</file>

<file path=ppt/theme/theme1.xml><?xml version="1.0" encoding="utf-8"?>
<a:theme xmlns:a="http://schemas.openxmlformats.org/drawingml/2006/main" name="1_Blank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defRPr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400" dirty="0" smtClean="0">
            <a:latin typeface="+mn-lt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4D4D4D"/>
        </a:dk1>
        <a:lt1>
          <a:srgbClr val="FFFFD9"/>
        </a:lt1>
        <a:dk2>
          <a:srgbClr val="000000"/>
        </a:dk2>
        <a:lt2>
          <a:srgbClr val="7F7F7D"/>
        </a:lt2>
        <a:accent1>
          <a:srgbClr val="DEDACF"/>
        </a:accent1>
        <a:accent2>
          <a:srgbClr val="536D89"/>
        </a:accent2>
        <a:accent3>
          <a:srgbClr val="FFFFE9"/>
        </a:accent3>
        <a:accent4>
          <a:srgbClr val="404040"/>
        </a:accent4>
        <a:accent5>
          <a:srgbClr val="ECEAE4"/>
        </a:accent5>
        <a:accent6>
          <a:srgbClr val="4A627C"/>
        </a:accent6>
        <a:hlink>
          <a:srgbClr val="943C35"/>
        </a:hlink>
        <a:folHlink>
          <a:srgbClr val="6340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1EAED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EEF3F4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85B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666666"/>
        </a:dk1>
        <a:lt1>
          <a:srgbClr val="FFFFFF"/>
        </a:lt1>
        <a:dk2>
          <a:srgbClr val="000000"/>
        </a:dk2>
        <a:lt2>
          <a:srgbClr val="333333"/>
        </a:lt2>
        <a:accent1>
          <a:srgbClr val="D7DCC8"/>
        </a:accent1>
        <a:accent2>
          <a:srgbClr val="8DC6FF"/>
        </a:accent2>
        <a:accent3>
          <a:srgbClr val="FFFFFF"/>
        </a:accent3>
        <a:accent4>
          <a:srgbClr val="565656"/>
        </a:accent4>
        <a:accent5>
          <a:srgbClr val="E8EBE0"/>
        </a:accent5>
        <a:accent6>
          <a:srgbClr val="7FB3E7"/>
        </a:accent6>
        <a:hlink>
          <a:srgbClr val="0066CC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58572B"/>
        </a:dk1>
        <a:lt1>
          <a:srgbClr val="FFFFFF"/>
        </a:lt1>
        <a:dk2>
          <a:srgbClr val="808000"/>
        </a:dk2>
        <a:lt2>
          <a:srgbClr val="333333"/>
        </a:lt2>
        <a:accent1>
          <a:srgbClr val="CCCC99"/>
        </a:accent1>
        <a:accent2>
          <a:srgbClr val="FFFFCC"/>
        </a:accent2>
        <a:accent3>
          <a:srgbClr val="FFFFFF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666633"/>
        </a:dk1>
        <a:lt1>
          <a:srgbClr val="008080"/>
        </a:lt1>
        <a:dk2>
          <a:srgbClr val="808000"/>
        </a:dk2>
        <a:lt2>
          <a:srgbClr val="005A58"/>
        </a:lt2>
        <a:accent1>
          <a:srgbClr val="B5C6B3"/>
        </a:accent1>
        <a:accent2>
          <a:srgbClr val="FFA962"/>
        </a:accent2>
        <a:accent3>
          <a:srgbClr val="AAC0C0"/>
        </a:accent3>
        <a:accent4>
          <a:srgbClr val="56562A"/>
        </a:accent4>
        <a:accent5>
          <a:srgbClr val="D7DFD6"/>
        </a:accent5>
        <a:accent6>
          <a:srgbClr val="E79958"/>
        </a:accent6>
        <a:hlink>
          <a:srgbClr val="FFEFCE"/>
        </a:hlink>
        <a:folHlink>
          <a:srgbClr val="A741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003366"/>
        </a:dk1>
        <a:lt1>
          <a:srgbClr val="A28E73"/>
        </a:lt1>
        <a:dk2>
          <a:srgbClr val="000099"/>
        </a:dk2>
        <a:lt2>
          <a:srgbClr val="D2C368"/>
        </a:lt2>
        <a:accent1>
          <a:srgbClr val="D1EBEA"/>
        </a:accent1>
        <a:accent2>
          <a:srgbClr val="CEC975"/>
        </a:accent2>
        <a:accent3>
          <a:srgbClr val="AAAACA"/>
        </a:accent3>
        <a:accent4>
          <a:srgbClr val="8A7861"/>
        </a:accent4>
        <a:accent5>
          <a:srgbClr val="E5F3F3"/>
        </a:accent5>
        <a:accent6>
          <a:srgbClr val="BAB669"/>
        </a:accent6>
        <a:hlink>
          <a:srgbClr val="7EBA93"/>
        </a:hlink>
        <a:folHlink>
          <a:srgbClr val="F09D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36699"/>
        </a:dk1>
        <a:lt1>
          <a:srgbClr val="969696"/>
        </a:lt1>
        <a:dk2>
          <a:srgbClr val="000000"/>
        </a:dk2>
        <a:lt2>
          <a:srgbClr val="517FA1"/>
        </a:lt2>
        <a:accent1>
          <a:srgbClr val="F3F5DD"/>
        </a:accent1>
        <a:accent2>
          <a:srgbClr val="CB4B0A"/>
        </a:accent2>
        <a:accent3>
          <a:srgbClr val="AAAAAA"/>
        </a:accent3>
        <a:accent4>
          <a:srgbClr val="7F7F7F"/>
        </a:accent4>
        <a:accent5>
          <a:srgbClr val="F8F9EB"/>
        </a:accent5>
        <a:accent6>
          <a:srgbClr val="B84308"/>
        </a:accent6>
        <a:hlink>
          <a:srgbClr val="D4B224"/>
        </a:hlink>
        <a:folHlink>
          <a:srgbClr val="D58E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5C1F00"/>
        </a:dk1>
        <a:lt1>
          <a:srgbClr val="8FA418"/>
        </a:lt1>
        <a:dk2>
          <a:srgbClr val="800000"/>
        </a:dk2>
        <a:lt2>
          <a:srgbClr val="A89546"/>
        </a:lt2>
        <a:accent1>
          <a:srgbClr val="EDF6BE"/>
        </a:accent1>
        <a:accent2>
          <a:srgbClr val="ADBC00"/>
        </a:accent2>
        <a:accent3>
          <a:srgbClr val="C0AAAA"/>
        </a:accent3>
        <a:accent4>
          <a:srgbClr val="798B13"/>
        </a:accent4>
        <a:accent5>
          <a:srgbClr val="F4FADB"/>
        </a:accent5>
        <a:accent6>
          <a:srgbClr val="9CAA00"/>
        </a:accent6>
        <a:hlink>
          <a:srgbClr val="FF7500"/>
        </a:hlink>
        <a:folHlink>
          <a:srgbClr val="3E5E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defRPr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400" dirty="0" smtClean="0">
            <a:latin typeface="+mn-lt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4D4D4D"/>
        </a:dk1>
        <a:lt1>
          <a:srgbClr val="FFFFD9"/>
        </a:lt1>
        <a:dk2>
          <a:srgbClr val="000000"/>
        </a:dk2>
        <a:lt2>
          <a:srgbClr val="7F7F7D"/>
        </a:lt2>
        <a:accent1>
          <a:srgbClr val="DEDACF"/>
        </a:accent1>
        <a:accent2>
          <a:srgbClr val="536D89"/>
        </a:accent2>
        <a:accent3>
          <a:srgbClr val="FFFFE9"/>
        </a:accent3>
        <a:accent4>
          <a:srgbClr val="404040"/>
        </a:accent4>
        <a:accent5>
          <a:srgbClr val="ECEAE4"/>
        </a:accent5>
        <a:accent6>
          <a:srgbClr val="4A627C"/>
        </a:accent6>
        <a:hlink>
          <a:srgbClr val="943C35"/>
        </a:hlink>
        <a:folHlink>
          <a:srgbClr val="6340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1EAED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EEF3F4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85B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666666"/>
        </a:dk1>
        <a:lt1>
          <a:srgbClr val="FFFFFF"/>
        </a:lt1>
        <a:dk2>
          <a:srgbClr val="000000"/>
        </a:dk2>
        <a:lt2>
          <a:srgbClr val="333333"/>
        </a:lt2>
        <a:accent1>
          <a:srgbClr val="D7DCC8"/>
        </a:accent1>
        <a:accent2>
          <a:srgbClr val="8DC6FF"/>
        </a:accent2>
        <a:accent3>
          <a:srgbClr val="FFFFFF"/>
        </a:accent3>
        <a:accent4>
          <a:srgbClr val="565656"/>
        </a:accent4>
        <a:accent5>
          <a:srgbClr val="E8EBE0"/>
        </a:accent5>
        <a:accent6>
          <a:srgbClr val="7FB3E7"/>
        </a:accent6>
        <a:hlink>
          <a:srgbClr val="0066CC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58572B"/>
        </a:dk1>
        <a:lt1>
          <a:srgbClr val="FFFFFF"/>
        </a:lt1>
        <a:dk2>
          <a:srgbClr val="808000"/>
        </a:dk2>
        <a:lt2>
          <a:srgbClr val="333333"/>
        </a:lt2>
        <a:accent1>
          <a:srgbClr val="CCCC99"/>
        </a:accent1>
        <a:accent2>
          <a:srgbClr val="FFFFCC"/>
        </a:accent2>
        <a:accent3>
          <a:srgbClr val="FFFFFF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666633"/>
        </a:dk1>
        <a:lt1>
          <a:srgbClr val="008080"/>
        </a:lt1>
        <a:dk2>
          <a:srgbClr val="808000"/>
        </a:dk2>
        <a:lt2>
          <a:srgbClr val="005A58"/>
        </a:lt2>
        <a:accent1>
          <a:srgbClr val="B5C6B3"/>
        </a:accent1>
        <a:accent2>
          <a:srgbClr val="FFA962"/>
        </a:accent2>
        <a:accent3>
          <a:srgbClr val="AAC0C0"/>
        </a:accent3>
        <a:accent4>
          <a:srgbClr val="56562A"/>
        </a:accent4>
        <a:accent5>
          <a:srgbClr val="D7DFD6"/>
        </a:accent5>
        <a:accent6>
          <a:srgbClr val="E79958"/>
        </a:accent6>
        <a:hlink>
          <a:srgbClr val="FFEFCE"/>
        </a:hlink>
        <a:folHlink>
          <a:srgbClr val="A741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003366"/>
        </a:dk1>
        <a:lt1>
          <a:srgbClr val="A28E73"/>
        </a:lt1>
        <a:dk2>
          <a:srgbClr val="000099"/>
        </a:dk2>
        <a:lt2>
          <a:srgbClr val="D2C368"/>
        </a:lt2>
        <a:accent1>
          <a:srgbClr val="D1EBEA"/>
        </a:accent1>
        <a:accent2>
          <a:srgbClr val="CEC975"/>
        </a:accent2>
        <a:accent3>
          <a:srgbClr val="AAAACA"/>
        </a:accent3>
        <a:accent4>
          <a:srgbClr val="8A7861"/>
        </a:accent4>
        <a:accent5>
          <a:srgbClr val="E5F3F3"/>
        </a:accent5>
        <a:accent6>
          <a:srgbClr val="BAB669"/>
        </a:accent6>
        <a:hlink>
          <a:srgbClr val="7EBA93"/>
        </a:hlink>
        <a:folHlink>
          <a:srgbClr val="F09D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36699"/>
        </a:dk1>
        <a:lt1>
          <a:srgbClr val="969696"/>
        </a:lt1>
        <a:dk2>
          <a:srgbClr val="000000"/>
        </a:dk2>
        <a:lt2>
          <a:srgbClr val="517FA1"/>
        </a:lt2>
        <a:accent1>
          <a:srgbClr val="F3F5DD"/>
        </a:accent1>
        <a:accent2>
          <a:srgbClr val="CB4B0A"/>
        </a:accent2>
        <a:accent3>
          <a:srgbClr val="AAAAAA"/>
        </a:accent3>
        <a:accent4>
          <a:srgbClr val="7F7F7F"/>
        </a:accent4>
        <a:accent5>
          <a:srgbClr val="F8F9EB"/>
        </a:accent5>
        <a:accent6>
          <a:srgbClr val="B84308"/>
        </a:accent6>
        <a:hlink>
          <a:srgbClr val="D4B224"/>
        </a:hlink>
        <a:folHlink>
          <a:srgbClr val="D58E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5C1F00"/>
        </a:dk1>
        <a:lt1>
          <a:srgbClr val="8FA418"/>
        </a:lt1>
        <a:dk2>
          <a:srgbClr val="800000"/>
        </a:dk2>
        <a:lt2>
          <a:srgbClr val="A89546"/>
        </a:lt2>
        <a:accent1>
          <a:srgbClr val="EDF6BE"/>
        </a:accent1>
        <a:accent2>
          <a:srgbClr val="ADBC00"/>
        </a:accent2>
        <a:accent3>
          <a:srgbClr val="C0AAAA"/>
        </a:accent3>
        <a:accent4>
          <a:srgbClr val="798B13"/>
        </a:accent4>
        <a:accent5>
          <a:srgbClr val="F4FADB"/>
        </a:accent5>
        <a:accent6>
          <a:srgbClr val="9CAA00"/>
        </a:accent6>
        <a:hlink>
          <a:srgbClr val="FF7500"/>
        </a:hlink>
        <a:folHlink>
          <a:srgbClr val="3E5E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28683</TotalTime>
  <Words>3322</Words>
  <Application>Microsoft Office PowerPoint</Application>
  <PresentationFormat>Widescreen</PresentationFormat>
  <Paragraphs>427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55 Helvetica Roman</vt:lpstr>
      <vt:lpstr>AGaramond RegularSC</vt:lpstr>
      <vt:lpstr>Arial</vt:lpstr>
      <vt:lpstr>Calibri</vt:lpstr>
      <vt:lpstr>Courier New</vt:lpstr>
      <vt:lpstr>1_Blank Presentation</vt:lpstr>
      <vt:lpstr>Blank Presentation</vt:lpstr>
      <vt:lpstr>Space and Terrestrial Considerations for Access to High Energy U.S. Proton Accelerators for the Electronics Community</vt:lpstr>
      <vt:lpstr>Acronym List</vt:lpstr>
      <vt:lpstr>Problem Statement</vt:lpstr>
      <vt:lpstr>Why &gt;200 MeV Protons for Electronics?</vt:lpstr>
      <vt:lpstr>Proton Physics for SEE</vt:lpstr>
      <vt:lpstr>Heavy Ions vs. Protons for SEE Testing Bottom Line: Proton facilities are usually more readily available, but insufficient to qualify hardware for deep space environments </vt:lpstr>
      <vt:lpstr>Visual Protons for SEE (courtesy R. L. Ladbury and J.-M. Lauenstein, NASA/GSFC)</vt:lpstr>
      <vt:lpstr>Proton Energies for SEE Testing - nominal break points</vt:lpstr>
      <vt:lpstr>Proton Energy Regimes – Electronics Testing</vt:lpstr>
      <vt:lpstr>Basic Proton SEE Requirements from Medical Accelerators</vt:lpstr>
      <vt:lpstr>Pretty Pictures from Medical Facility Testing (1)</vt:lpstr>
      <vt:lpstr>Pretty Pictures from Medical Facility Testing (2)</vt:lpstr>
      <vt:lpstr>Electronics and Proton Effects Sample Customer Base for Protons – beyond medical treatments and research</vt:lpstr>
      <vt:lpstr>Sample Proton SEE Test Scenarios</vt:lpstr>
      <vt:lpstr>Factors that are Increasing Proton Demand (Space)</vt:lpstr>
      <vt:lpstr>Protons &gt;200 MeV: U.S. Demand since 2013</vt:lpstr>
      <vt:lpstr>Factors that Affect Proton Capacity (Therapy Sites)</vt:lpstr>
      <vt:lpstr>Possible Business Models for “Selling” Protons (Medical Treatment Sites)</vt:lpstr>
      <vt:lpstr>Background: Proton Beam Delivery</vt:lpstr>
      <vt:lpstr>Translating the terms: medical vs electronics</vt:lpstr>
      <vt:lpstr>Protons &gt;200 MeV: U.S. capacity since 2013</vt:lpstr>
      <vt:lpstr>Protons &gt;200 MeV: U.S. facilities currently providing access</vt:lpstr>
      <vt:lpstr>Protons &gt;200 MeV: U.S. capacity vs demand since 2013</vt:lpstr>
      <vt:lpstr>Possible Options</vt:lpstr>
      <vt:lpstr>Summary and Comments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Space and Terrestrial Considerations for Access to High Energy U.S. Proton Accelerators for the Electronics Community</dc:title>
  <dc:subject>2022 RADNEXT Presentation</dc:subject>
  <dc:creator>Kenneth A. LaBel</dc:creator>
  <cp:lastModifiedBy>Ruben Garcia Alia</cp:lastModifiedBy>
  <cp:revision>1134</cp:revision>
  <cp:lastPrinted>2006-05-05T11:56:29Z</cp:lastPrinted>
  <dcterms:created xsi:type="dcterms:W3CDTF">2005-07-13T19:24:44Z</dcterms:created>
  <dcterms:modified xsi:type="dcterms:W3CDTF">2022-06-22T13:02:22Z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TC062562941033</vt:lpwstr>
  </property>
</Properties>
</file>