
<file path=[Content_Types].xml><?xml version="1.0" encoding="utf-8"?>
<Types xmlns="http://schemas.openxmlformats.org/package/2006/content-types">
  <Default Extension="xlsx" ContentType="application/vnd.openxmlformats-officedocument.spreadsheetml.sheet"/>
  <Default Extension="jpg" ContentType="image/jpeg"/>
  <Default Extension="wmf" ContentType="image/x-wmf"/>
  <Default Extension="png" ContentType="image/png"/>
  <Default Extension="xml" ContentType="application/xml"/>
  <Default Extension="jpeg" ContentType="image/jpeg"/>
  <Default Extension="rels" ContentType="application/vnd.openxmlformats-package.relationships+xml"/>
  <Default Extension="bin" ContentType="application/vnd.openxmlformats-officedocument.oleObject"/>
  <Override PartName="/ppt/slides/slide10.xml" ContentType="application/vnd.openxmlformats-officedocument.presentationml.slide+xml"/>
  <Override PartName="/ppt/slides/slide9.xml" ContentType="application/vnd.openxmlformats-officedocument.presentationml.slide+xml"/>
  <Override PartName="/ppt/slides/slide5.xml" ContentType="application/vnd.openxmlformats-officedocument.presentationml.slide+xml"/>
  <Override PartName="/ppt/slides/slide3.xml" ContentType="application/vnd.openxmlformats-officedocument.presentationml.slide+xml"/>
  <Override PartName="/ppt/slides/slide2.xml" ContentType="application/vnd.openxmlformats-officedocument.presentationml.slide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1.xml" ContentType="application/vnd.openxmlformats-officedocument.presentationml.slideLayout+xml"/>
  <Override PartName="/ppt/theme/theme1.xml" ContentType="application/vnd.openxmlformats-officedocument.theme+xml"/>
  <Override PartName="/docProps/custom.xml" ContentType="application/vnd.openxmlformats-officedocument.custom-properties+xml"/>
  <Override PartName="/ppt/slideLayouts/slideLayout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5.xml" ContentType="application/vnd.openxmlformats-officedocument.presentationml.slideLayout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slideMasters/slideMaster1.xml" ContentType="application/vnd.openxmlformats-officedocument.presentationml.slideMaster+xml"/>
  <Override PartName="/ppt/slides/slide8.xml" ContentType="application/vnd.openxmlformats-officedocument.presentationml.slide+xml"/>
  <Override PartName="/ppt/slides/slide6.xml" ContentType="application/vnd.openxmlformats-officedocument.presentationml.slide+xml"/>
  <Override PartName="/docProps/core.xml" ContentType="application/vnd.openxmlformats-package.core-properties+xml"/>
  <Override PartName="/ppt/presentation.xml" ContentType="application/vnd.openxmlformats-officedocument.presentationml.presentation.main+xml"/>
  <Override PartName="/ppt/slideLayouts/slideLayout6.xml" ContentType="application/vnd.openxmlformats-officedocument.presentationml.slideLayout+xml"/>
  <Override PartName="/ppt/slides/slide4.xml" ContentType="application/vnd.openxmlformats-officedocument.presentationml.slide+xml"/>
  <Override PartName="/ppt/charts/chart1.xml" ContentType="application/vnd.openxmlformats-officedocument.drawingml.chart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autoCompressPictures="0" saveSubsetFonts="1" showSpecialPlsOnTitleSld="0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</p:sldIdLst>
  <p:sldSz cx="9144000" cy="5143500" type="screen16x9"/>
  <p:notesSz cx="9144000" cy="5143500"/>
  <p:defaultTextStyle>
    <a:defPPr>
      <a:defRPr lang="fr-FR"/>
    </a:defPPr>
    <a:lvl1pPr marL="0" algn="l" defTabSz="4572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>
      <a:defRPr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236" y="-90"/>
      </p:cViewPr>
      <p:guideLst>
        <p:guide pos="2160" orient="horz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9" Type="http://schemas.openxmlformats.org/officeDocument/2006/relationships/slide" Target="slides/slide7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presProps" Target="presProps.xml" /><Relationship Id="rId14" Type="http://schemas.openxmlformats.org/officeDocument/2006/relationships/tableStyles" Target="tableStyles.xml" /><Relationship Id="rId15" Type="http://schemas.openxmlformats.org/officeDocument/2006/relationships/viewProps" Target="viewProps.xml" /></Relationships>
</file>

<file path=ppt/charts/_rels/chart1.xml.rels><?xml version="1.0" encoding="UTF-8" standalone="yes"?><Relationships xmlns="http://schemas.openxmlformats.org/package/2006/relationships"><Relationship Id="rId1" Type="http://schemas.openxmlformats.org/officeDocument/2006/relationships/package" Target="../embeddings/Microsoft_Excel_Worksheet1.xlsx" 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mc="http://schemas.openxmlformats.org/markup-compatibility/2006" xmlns:c14="http://schemas.microsoft.com/office/drawing/2007/8/2/chart">
  <c:date1904 val="0"/>
  <c:lang val="en-US"/>
  <c:roundedCorners val="0"/>
  <mc:AlternateContent>
    <mc:Choice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22359000000000001"/>
          <c:y val="0.081619999999999998"/>
          <c:w val="0.71120000000000005"/>
          <c:h val="0.72951999999999995"/>
        </c:manualLayout>
      </c:layout>
      <c:scatterChart>
        <c:scatterStyle val="lineMarker"/>
        <c:varyColors val="0"/>
        <c:ser>
          <c:idx val="0"/>
          <c:order val="0"/>
          <c:tx>
            <c:v>1mm_AIR</c:v>
          </c:tx>
          <c:spPr bwMode="auto">
            <a:prstGeom prst="rect">
              <a:avLst/>
            </a:prstGeom>
            <a:ln w="6350" cap="rnd">
              <a:solidFill>
                <a:srgbClr val="0000FF"/>
              </a:solidFill>
              <a:round/>
            </a:ln>
            <a:effectLst/>
          </c:spPr>
          <c:marker>
            <c:symbol val="circle"/>
            <c:size val="6"/>
            <c:spPr bwMode="auto">
              <a:prstGeom prst="rect">
                <a:avLst/>
              </a:prstGeom>
              <a:solidFill>
                <a:srgbClr val="0000FF"/>
              </a:solidFill>
              <a:ln/>
            </c:spPr>
          </c:marker>
          <c:xVal>
            <c:numRef>
              <c:f>[Overall_comparison.xlsx]Comparison!$A$3:$A$8</c:f>
              <c:numCache>
                <c:formatCode>General</c:formatCode>
                <c:ptCount val="6"/>
                <c:pt idx="0">
                  <c:v>30</c:v>
                </c:pt>
                <c:pt idx="1">
                  <c:v>60</c:v>
                </c:pt>
                <c:pt idx="2">
                  <c:v>90</c:v>
                </c:pt>
                <c:pt idx="3">
                  <c:v>120</c:v>
                </c:pt>
                <c:pt idx="4">
                  <c:v>150</c:v>
                </c:pt>
                <c:pt idx="5">
                  <c:v>180</c:v>
                </c:pt>
              </c:numCache>
            </c:numRef>
          </c:xVal>
          <c:yVal>
            <c:numRef>
              <c:f>[Overall_comparison.xlsx]Comparison!$B$3:$B$8</c:f>
              <c:numCache>
                <c:formatCode>General</c:formatCode>
                <c:ptCount val="6"/>
                <c:pt idx="0">
                  <c:v>0.5527</c:v>
                </c:pt>
                <c:pt idx="1">
                  <c:v>1.133</c:v>
                </c:pt>
                <c:pt idx="2">
                  <c:v>1.76</c:v>
                </c:pt>
                <c:pt idx="3">
                  <c:v>2.503</c:v>
                </c:pt>
                <c:pt idx="4">
                  <c:v>3.372</c:v>
                </c:pt>
                <c:pt idx="5">
                  <c:v>4.689</c:v>
                </c:pt>
              </c:numCache>
            </c:numRef>
          </c:yVal>
          <c:smooth val="0"/>
        </c:ser>
        <c:ser>
          <c:idx val="4"/>
          <c:order val="1"/>
          <c:tx>
            <c:v>1mm_VACUUM</c:v>
          </c:tx>
          <c:spPr bwMode="auto">
            <a:prstGeom prst="rect">
              <a:avLst/>
            </a:prstGeom>
            <a:ln w="6350" cap="rnd">
              <a:solidFill>
                <a:srgbClr val="0000FF"/>
              </a:solidFill>
              <a:prstDash val="sysDash"/>
              <a:round/>
            </a:ln>
            <a:effectLst/>
          </c:spPr>
          <c:marker>
            <c:symbol val="circle"/>
            <c:size val="6"/>
            <c:spPr bwMode="auto">
              <a:prstGeom prst="rect">
                <a:avLst/>
              </a:prstGeom>
              <a:noFill/>
              <a:ln/>
            </c:spPr>
          </c:marker>
          <c:xVal>
            <c:numRef>
              <c:f>[Overall_comparison.xlsx]Comparison!$A$15:$A$19</c:f>
              <c:numCache>
                <c:formatCode>General</c:formatCode>
                <c:ptCount val="5"/>
                <c:pt idx="0">
                  <c:v>30</c:v>
                </c:pt>
                <c:pt idx="1">
                  <c:v>60</c:v>
                </c:pt>
                <c:pt idx="2">
                  <c:v>90</c:v>
                </c:pt>
                <c:pt idx="3">
                  <c:v>120</c:v>
                </c:pt>
                <c:pt idx="4">
                  <c:v>150</c:v>
                </c:pt>
              </c:numCache>
            </c:numRef>
          </c:xVal>
          <c:yVal>
            <c:numRef>
              <c:f>[Overall_comparison.xlsx]Comparison!$B$15:$B$19</c:f>
              <c:numCache>
                <c:formatCode>General</c:formatCode>
                <c:ptCount val="5"/>
                <c:pt idx="0">
                  <c:v>0.5615</c:v>
                </c:pt>
                <c:pt idx="1">
                  <c:v>1.131</c:v>
                </c:pt>
                <c:pt idx="2">
                  <c:v>1.784</c:v>
                </c:pt>
                <c:pt idx="3">
                  <c:v>2.486</c:v>
                </c:pt>
                <c:pt idx="4">
                  <c:v>3.435</c:v>
                </c:pt>
              </c:numCache>
            </c:numRef>
          </c:yVal>
          <c:smooth val="0"/>
        </c:ser>
        <c:dLbls>
          <c:showBubbleSize val="0"/>
          <c:showCatName val="0"/>
          <c:showLeaderLines val="0"/>
          <c:showLegendKey val="0"/>
          <c:showPercent val="0"/>
          <c:showSerName val="0"/>
          <c:showVal val="0"/>
        </c:dLbls>
        <c:axId val="810289933"/>
        <c:axId val="810289934"/>
      </c:scatterChart>
      <c:valAx>
        <c:axId val="810289933"/>
        <c:scaling>
          <c:orientation val="minMax"/>
          <c:max val="200"/>
        </c:scaling>
        <c:delete val="0"/>
        <c:axPos val="b"/>
        <c:majorGridlines>
          <c:spPr bwMode="auto">
            <a:prstGeom prst="rect">
              <a:avLst/>
            </a:prstGeom>
            <a:ln w="9525" cap="flat" cmpd="sng" algn="ctr">
              <a:solidFill>
                <a:sysClr val="windowText" lastClr="000000"/>
              </a:solidFill>
              <a:prstDash val="sysDot"/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200" b="0" i="0" u="none" strike="noStrike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200" b="0">
                    <a:solidFill>
                      <a:schemeClr val="tx1"/>
                    </a:solidFill>
                  </a:rPr>
                  <a:t>Current</a:t>
                </a:r>
                <a:r>
                  <a:rPr lang="en-US" sz="1200" b="0">
                    <a:solidFill>
                      <a:schemeClr val="tx1"/>
                    </a:solidFill>
                  </a:rPr>
                  <a:t> [A]</a:t>
                </a:r>
                <a:endParaRPr sz="1200" b="0">
                  <a:solidFill>
                    <a:schemeClr val="tx1"/>
                  </a:solidFill>
                </a:endParaRPr>
              </a:p>
            </c:rich>
          </c:tx>
          <c:layout>
            <c:manualLayout>
              <c:xMode val="edge"/>
              <c:yMode val="edge"/>
              <c:x val="0.43309999999999998"/>
              <c:y val="0.89761999999999997"/>
            </c:manualLayout>
          </c:layout>
          <c:overlay val="0"/>
          <c:spPr bwMode="auto">
            <a:prstGeom prst="rect">
              <a:avLst/>
            </a:prstGeom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200" b="0" i="0" u="none" strike="noStrike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 bwMode="auto">
          <a:prstGeom prst="rect">
            <a:avLst/>
          </a:prstGeom>
          <a:noFill/>
          <a:ln w="9525" cap="flat" cmpd="sng" algn="ctr">
            <a:solidFill>
              <a:sysClr val="windowText" lastClr="000000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10289934"/>
        <c:crosses val="autoZero"/>
        <c:crossBetween val="midCat"/>
      </c:valAx>
      <c:valAx>
        <c:axId val="810289934"/>
        <c:scaling>
          <c:orientation val="minMax"/>
        </c:scaling>
        <c:delete val="0"/>
        <c:axPos val="l"/>
        <c:majorGridlines>
          <c:spPr bwMode="auto">
            <a:prstGeom prst="rect">
              <a:avLst/>
            </a:prstGeom>
            <a:ln w="9525" cap="flat" cmpd="sng" algn="ctr">
              <a:solidFill>
                <a:sysClr val="windowText" lastClr="000000"/>
              </a:solidFill>
              <a:prstDash val="sysDot"/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200" b="0" i="0" u="none" strike="noStrike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200" b="0">
                    <a:solidFill>
                      <a:schemeClr val="tx1"/>
                    </a:solidFill>
                  </a:rPr>
                  <a:t>Voltage [V]</a:t>
                </a:r>
                <a:endParaRPr sz="1200"/>
              </a:p>
            </c:rich>
          </c:tx>
          <c:layout>
            <c:manualLayout>
              <c:xMode val="edge"/>
              <c:yMode val="edge"/>
              <c:x val="-0.0013500000000000001"/>
              <c:y val="0.36760999999999999"/>
            </c:manualLayout>
          </c:layout>
          <c:overlay val="0"/>
          <c:spPr bwMode="auto">
            <a:prstGeom prst="rect">
              <a:avLst/>
            </a:prstGeom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200" b="0" i="0" u="none" strike="noStrike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 bwMode="auto">
          <a:prstGeom prst="rect">
            <a:avLst/>
          </a:prstGeom>
          <a:noFill/>
          <a:ln w="9525" cap="flat" cmpd="sng" algn="ctr">
            <a:solidFill>
              <a:sysClr val="windowText" lastClr="000000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10289933"/>
        <c:crosses val="autoZero"/>
        <c:crossBetween val="midCat"/>
      </c:valAx>
      <c:spPr bwMode="auto">
        <a:prstGeom prst="rect">
          <a:avLst/>
        </a:prstGeom>
        <a:noFill/>
        <a:ln>
          <a:solidFill>
            <a:sysClr val="windowText" lastClr="000000"/>
          </a:solidFill>
        </a:ln>
        <a:effectLst/>
      </c:spPr>
    </c:plotArea>
    <c:legend>
      <c:legendPos val="b"/>
      <c:layout>
        <c:manualLayout>
          <c:xMode val="edge"/>
          <c:yMode val="edge"/>
          <c:x val="0.26413999999999999"/>
          <c:y val="0.12216"/>
          <c:w val="0.45334999999999998"/>
          <c:h val="0.16516"/>
        </c:manualLayout>
      </c:layout>
      <c:overlay val="0"/>
      <c:spPr bwMode="auto">
        <a:prstGeom prst="rect">
          <a:avLst/>
        </a:prstGeom>
        <a:solidFill>
          <a:schemeClr val="bg1"/>
        </a:solidFill>
        <a:ln>
          <a:solidFill>
            <a:sysClr val="windowText" lastClr="000000"/>
          </a:solidFill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 bwMode="auto">
    <a:xfrm>
      <a:off x="830965" y="602155"/>
      <a:ext cx="2874335" cy="3530310"/>
    </a:xfrm>
    <a:prstGeom prst="rect">
      <a:avLst/>
    </a:prstGeom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slideLayouts/_rels/slideLayout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g"/><Relationship Id="rId3" Type="http://schemas.openxmlformats.org/officeDocument/2006/relationships/image" Target="../media/image3.png"/><Relationship Id="rId4" Type="http://schemas.openxmlformats.org/officeDocument/2006/relationships/image" Target="../media/image4.jpg"/></Relationships>
</file>

<file path=ppt/slideLayouts/_rels/slideLayout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g"/></Relationships>
</file>

<file path=ppt/slideLayouts/_rels/slideLayout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g"/></Relationships>
</file>

<file path=ppt/slideLayouts/_rels/slideLayout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g"/></Relationships>
</file>

<file path=ppt/slideLayouts/_rels/slideLayout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g"/></Relationships>
</file>

<file path=ppt/slideLayouts/_rels/slideLayout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g"/></Relationships>
</file>

<file path=ppt/slideLayouts/_rels/slideLayout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g"/><Relationship Id="rId3" Type="http://schemas.openxmlformats.org/officeDocument/2006/relationships/image" Target="../media/image3.png"/><Relationship Id="rId4" Type="http://schemas.openxmlformats.org/officeDocument/2006/relationships/image" Target="../media/image4.jp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userDrawn="1">
  <p:cSld name="Diapositive de titre">
    <p:bg>
      <p:bgPr shadeToTitle="0">
        <a:blipFill>
          <a:blip r:embed="rId2"/>
          <a:stretch/>
        </a:blipFill>
      </p:bgPr>
    </p:bg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re 1" hidden="0"/>
          <p:cNvSpPr>
            <a:spLocks noGrp="1"/>
          </p:cNvSpPr>
          <p:nvPr isPhoto="0" userDrawn="0">
            <p:ph type="ctrTitle" hasCustomPrompt="1"/>
          </p:nvPr>
        </p:nvSpPr>
        <p:spPr bwMode="auto">
          <a:xfrm>
            <a:off x="1371600" y="1755150"/>
            <a:ext cx="7200000" cy="135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>
                <a:solidFill>
                  <a:schemeClr val="accent5"/>
                </a:solidFill>
              </a:defRPr>
            </a:lvl1pPr>
          </a:lstStyle>
          <a:p>
            <a:pPr>
              <a:defRPr/>
            </a:pPr>
            <a:r>
              <a:rPr lang="en-GB"/>
              <a:t>Presentation title - line 1 - Arial 30pt - bold </a:t>
            </a:r>
            <a:r>
              <a:rPr lang="en-GB"/>
              <a:t>HiLumi</a:t>
            </a:r>
            <a:r>
              <a:rPr lang="en-GB"/>
              <a:t> dark grey - line 2</a:t>
            </a:r>
            <a:br>
              <a:rPr lang="en-GB"/>
            </a:br>
            <a:r>
              <a:rPr lang="en-GB"/>
              <a:t>line 3</a:t>
            </a:r>
            <a:br>
              <a:rPr lang="en-GB"/>
            </a:br>
            <a:r>
              <a:rPr lang="en-GB"/>
              <a:t>line 4   </a:t>
            </a:r>
            <a:endParaRPr/>
          </a:p>
        </p:txBody>
      </p:sp>
      <p:sp>
        <p:nvSpPr>
          <p:cNvPr id="3" name="Sous-titre 2" hidden="0"/>
          <p:cNvSpPr>
            <a:spLocks noGrp="1"/>
          </p:cNvSpPr>
          <p:nvPr isPhoto="0" userDrawn="0">
            <p:ph type="subTitle" idx="1" hasCustomPrompt="1"/>
          </p:nvPr>
        </p:nvSpPr>
        <p:spPr bwMode="auto">
          <a:xfrm>
            <a:off x="1371600" y="3600450"/>
            <a:ext cx="6480000" cy="74295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>
              <a:defRPr/>
            </a:pPr>
            <a:r>
              <a:rPr lang="en-GB"/>
              <a:t>Author(s</a:t>
            </a:r>
            <a:r>
              <a:rPr lang="en-GB"/>
              <a:t>)  - Arial 20 pt – </a:t>
            </a:r>
            <a:r>
              <a:rPr lang="en-GB"/>
              <a:t>HiLumi</a:t>
            </a:r>
            <a:r>
              <a:rPr lang="en-GB"/>
              <a:t> dark grey</a:t>
            </a:r>
            <a:endParaRPr/>
          </a:p>
        </p:txBody>
      </p:sp>
      <p:sp>
        <p:nvSpPr>
          <p:cNvPr id="5" name="Espace réservé du pied de page 4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>
          <a:xfrm>
            <a:off x="1371600" y="4767263"/>
            <a:ext cx="6309000" cy="27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r>
              <a:rPr lang="en-GB"/>
              <a:t>HL-LHC WP13.8 BBLR Wire Compensator</a:t>
            </a:r>
            <a:endParaRPr lang="en-GB"/>
          </a:p>
        </p:txBody>
      </p:sp>
      <p:sp>
        <p:nvSpPr>
          <p:cNvPr id="6" name="Espace réservé du numéro de diapositive 5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>
          <a:xfrm>
            <a:off x="8686800" y="4767263"/>
            <a:ext cx="360000" cy="270000"/>
          </a:xfrm>
          <a:prstGeom prst="rect">
            <a:avLst/>
          </a:prstGeo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fld id="{BFDCA1C4-9514-7B4F-976F-D92F7E296653}" type="slidenum">
              <a:rPr lang="fr-FR"/>
              <a:t/>
            </a:fld>
            <a:endParaRPr lang="fr-FR"/>
          </a:p>
        </p:txBody>
      </p:sp>
      <p:pic>
        <p:nvPicPr>
          <p:cNvPr id="12" name="Image 11" descr="HLU-logoN-title.png" hidden="0"/>
          <p:cNvPicPr>
            <a:picLocks noChangeAspect="1"/>
          </p:cNvPicPr>
          <p:nvPr isPhoto="0" userDrawn="1"/>
        </p:nvPicPr>
        <p:blipFill>
          <a:blip r:embed="rId3"/>
          <a:stretch/>
        </p:blipFill>
        <p:spPr bwMode="auto">
          <a:xfrm>
            <a:off x="1371602" y="285750"/>
            <a:ext cx="3134659" cy="1270627"/>
          </a:xfrm>
          <a:prstGeom prst="rect">
            <a:avLst/>
          </a:prstGeom>
        </p:spPr>
      </p:pic>
      <p:sp>
        <p:nvSpPr>
          <p:cNvPr id="15" name="Espace réservé du texte 14" hidden="0"/>
          <p:cNvSpPr>
            <a:spLocks noGrp="1"/>
          </p:cNvSpPr>
          <p:nvPr isPhoto="0" userDrawn="0">
            <p:ph type="body" sz="quarter" idx="14" hasCustomPrompt="1"/>
          </p:nvPr>
        </p:nvSpPr>
        <p:spPr bwMode="auto">
          <a:xfrm>
            <a:off x="1371600" y="4424362"/>
            <a:ext cx="6480000" cy="261938"/>
          </a:xfrm>
        </p:spPr>
        <p:txBody>
          <a:bodyPr>
            <a:normAutofit/>
          </a:bodyPr>
          <a:lstStyle>
            <a:lvl1pPr marL="342900" marR="0" indent="-342900" algn="l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defRPr sz="1400" b="1" i="1">
                <a:solidFill>
                  <a:srgbClr val="700A00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defRPr/>
            </a:pPr>
            <a:r>
              <a:rPr lang="en-GB" sz="1600" b="0" i="0" u="none" strike="noStrike" cap="none" spc="0">
                <a:ln>
                  <a:noFill/>
                </a:ln>
                <a:solidFill>
                  <a:schemeClr val="bg2"/>
                </a:solidFill>
                <a:latin typeface="+mn-lt"/>
                <a:ea typeface="+mn-ea"/>
                <a:cs typeface="+mn-cs"/>
              </a:rPr>
              <a:t>Conference - Location - Date</a:t>
            </a:r>
            <a:endParaRPr/>
          </a:p>
          <a:p>
            <a:pPr lvl="0">
              <a:defRPr/>
            </a:pPr>
            <a:endParaRPr lang="en-GB"/>
          </a:p>
        </p:txBody>
      </p:sp>
      <p:grpSp>
        <p:nvGrpSpPr>
          <p:cNvPr id="9" name="Grouper 8" hidden="0"/>
          <p:cNvGrpSpPr/>
          <p:nvPr isPhoto="0" userDrawn="1"/>
        </p:nvGrpSpPr>
        <p:grpSpPr bwMode="auto">
          <a:xfrm>
            <a:off x="457200" y="4552950"/>
            <a:ext cx="457200" cy="457200"/>
            <a:chOff x="1447800" y="4580063"/>
            <a:chExt cx="457200" cy="457200"/>
          </a:xfrm>
        </p:grpSpPr>
        <p:sp>
          <p:nvSpPr>
            <p:cNvPr id="10" name="Rectangle 9" hidden="0"/>
            <p:cNvSpPr/>
            <p:nvPr isPhoto="0" userDrawn="1"/>
          </p:nvSpPr>
          <p:spPr bwMode="auto"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1999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11" name="ZoneTexte 10" hidden="0"/>
            <p:cNvSpPr txBox="1"/>
            <p:nvPr isPhoto="0" userDrawn="1"/>
          </p:nvSpPr>
          <p:spPr bwMode="auto"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>
                <a:defRPr/>
              </a:pPr>
              <a:r>
                <a:rPr lang="en-GB" sz="900"/>
                <a:t>logo</a:t>
              </a:r>
              <a:endParaRPr/>
            </a:p>
            <a:p>
              <a:pPr algn="ctr">
                <a:defRPr/>
              </a:pPr>
              <a:r>
                <a:rPr lang="en-GB" sz="900"/>
                <a:t>area</a:t>
              </a:r>
              <a:endParaRPr/>
            </a:p>
          </p:txBody>
        </p:sp>
      </p:grpSp>
      <p:pic>
        <p:nvPicPr>
          <p:cNvPr id="13" name="Image 4" descr="CERN-logo_outline.jpg" hidden="0"/>
          <p:cNvPicPr>
            <a:picLocks noChangeAspect="1"/>
          </p:cNvPicPr>
          <p:nvPr isPhoto="0" userDrawn="1"/>
        </p:nvPicPr>
        <p:blipFill>
          <a:blip r:embed="rId4"/>
          <a:stretch/>
        </p:blipFill>
        <p:spPr bwMode="auto">
          <a:xfrm>
            <a:off x="377189" y="4406900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obj" userDrawn="1">
  <p:cSld name="Titre et contenu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re 1" hidden="0"/>
          <p:cNvSpPr>
            <a:spLocks noGrp="1"/>
          </p:cNvSpPr>
          <p:nvPr isPhoto="0" userDrawn="0">
            <p:ph type="title" hasCustomPrompt="1"/>
          </p:nvPr>
        </p:nvSpPr>
        <p:spPr bwMode="auto"/>
        <p:txBody>
          <a:bodyPr anchor="ctr" anchorCtr="1"/>
          <a:lstStyle/>
          <a:p>
            <a:pPr>
              <a:defRPr/>
            </a:pPr>
            <a:r>
              <a:rPr lang="en-GB"/>
              <a:t>Slide title – line 1 – Arial 30 pt – HiLumi blue</a:t>
            </a:r>
            <a:br>
              <a:rPr lang="en-GB"/>
            </a:br>
            <a:r>
              <a:rPr lang="en-GB"/>
              <a:t>Slide title – line 2 – Arial 30 pt – HiLumi blue</a:t>
            </a:r>
            <a:endParaRPr/>
          </a:p>
        </p:txBody>
      </p:sp>
      <p:sp>
        <p:nvSpPr>
          <p:cNvPr id="3" name="Espace réservé du contenu 2" hidden="0"/>
          <p:cNvSpPr>
            <a:spLocks noGrp="1"/>
          </p:cNvSpPr>
          <p:nvPr isPhoto="0" userDrawn="0">
            <p:ph idx="1" hasCustomPrompt="1"/>
          </p:nvPr>
        </p:nvSpPr>
        <p:spPr bwMode="auto">
          <a:xfrm>
            <a:off x="612000" y="914400"/>
            <a:ext cx="7920000" cy="3680222"/>
          </a:xfrm>
        </p:spPr>
        <p:txBody>
          <a:bodyPr lIns="0" tIns="0" rIns="0" bIns="0"/>
          <a:lstStyle/>
          <a:p>
            <a:pPr lvl="0">
              <a:defRPr/>
            </a:pPr>
            <a:r>
              <a:rPr lang="en-GB"/>
              <a:t>Click to modify Master text styles</a:t>
            </a:r>
            <a:endParaRPr/>
          </a:p>
          <a:p>
            <a:pPr lvl="1">
              <a:defRPr/>
            </a:pPr>
            <a:r>
              <a:rPr lang="en-GB"/>
              <a:t>Second level</a:t>
            </a:r>
            <a:endParaRPr/>
          </a:p>
          <a:p>
            <a:pPr lvl="2">
              <a:defRPr/>
            </a:pPr>
            <a:r>
              <a:rPr lang="en-GB"/>
              <a:t>Third level</a:t>
            </a:r>
            <a:endParaRPr/>
          </a:p>
          <a:p>
            <a:pPr lvl="3">
              <a:defRPr/>
            </a:pPr>
            <a:r>
              <a:rPr lang="en-GB"/>
              <a:t>Fourth level</a:t>
            </a:r>
            <a:endParaRPr/>
          </a:p>
          <a:p>
            <a:pPr lvl="4">
              <a:defRPr/>
            </a:pPr>
            <a:r>
              <a:rPr lang="en-GB"/>
              <a:t>Fifth level</a:t>
            </a:r>
            <a:endParaRPr/>
          </a:p>
        </p:txBody>
      </p:sp>
      <p:sp>
        <p:nvSpPr>
          <p:cNvPr id="5" name="Espace réservé du pied de page 4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>
          <a:xfrm>
            <a:off x="1905000" y="4767263"/>
            <a:ext cx="6627000" cy="270000"/>
          </a:xfrm>
        </p:spPr>
        <p:txBody>
          <a:bodyPr/>
          <a:lstStyle/>
          <a:p>
            <a:pPr>
              <a:defRPr/>
            </a:pPr>
            <a:r>
              <a:rPr lang="en-GB"/>
              <a:t>HL-LHC WP13.8 BBLR Wire Compensator</a:t>
            </a:r>
            <a:endParaRPr lang="en-GB"/>
          </a:p>
        </p:txBody>
      </p:sp>
      <p:sp>
        <p:nvSpPr>
          <p:cNvPr id="6" name="Espace réservé du numéro de diapositive 5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BFDCA1C4-9514-7B4F-976F-D92F7E296653}" type="slidenum">
              <a:rPr lang="fr-FR"/>
              <a:t/>
            </a:fld>
            <a:endParaRPr lang="fr-FR"/>
          </a:p>
        </p:txBody>
      </p:sp>
      <p:grpSp>
        <p:nvGrpSpPr>
          <p:cNvPr id="9" name="Grouper 8" hidden="0"/>
          <p:cNvGrpSpPr/>
          <p:nvPr isPhoto="0" userDrawn="1"/>
        </p:nvGrpSpPr>
        <p:grpSpPr bwMode="auto"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0" name="Rectangle 9" hidden="0"/>
            <p:cNvSpPr/>
            <p:nvPr isPhoto="0" userDrawn="1"/>
          </p:nvSpPr>
          <p:spPr bwMode="auto"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1999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11" name="ZoneTexte 10" hidden="0"/>
            <p:cNvSpPr txBox="1"/>
            <p:nvPr isPhoto="0" userDrawn="1"/>
          </p:nvSpPr>
          <p:spPr bwMode="auto"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>
                <a:defRPr/>
              </a:pPr>
              <a:r>
                <a:rPr lang="en-GB" sz="900"/>
                <a:t>logo</a:t>
              </a:r>
              <a:endParaRPr/>
            </a:p>
            <a:p>
              <a:pPr algn="ctr">
                <a:defRPr/>
              </a:pPr>
              <a:r>
                <a:rPr lang="en-GB" sz="900"/>
                <a:t>area</a:t>
              </a:r>
              <a:endParaRPr/>
            </a:p>
          </p:txBody>
        </p:sp>
      </p:grpSp>
      <p:pic>
        <p:nvPicPr>
          <p:cNvPr id="12" name="Image 6" descr="CERN-logo_outline.jpg" hidden="0"/>
          <p:cNvPicPr>
            <a:picLocks noChangeAspect="1"/>
          </p:cNvPicPr>
          <p:nvPr isPhoto="0" userDrawn="1"/>
        </p:nvPicPr>
        <p:blipFill>
          <a:blip r:embed="rId2"/>
          <a:stretch/>
        </p:blipFill>
        <p:spPr bwMode="auto">
          <a:xfrm>
            <a:off x="1434150" y="4563939"/>
            <a:ext cx="486863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woTxTwoObj" userDrawn="1">
  <p:cSld name="Comparaison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re 1" hidden="0"/>
          <p:cNvSpPr>
            <a:spLocks noGrp="1"/>
          </p:cNvSpPr>
          <p:nvPr isPhoto="0" userDrawn="0">
            <p:ph type="title" hasCustomPrompt="1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Slide title – line 1 – Arial 30 pt – HiLumi blue</a:t>
            </a:r>
            <a:br>
              <a:rPr lang="en-GB"/>
            </a:br>
            <a:r>
              <a:rPr lang="en-GB"/>
              <a:t>Slide title – line 2 – Arial 30 pt – HiLumi blue</a:t>
            </a:r>
            <a:endParaRPr/>
          </a:p>
        </p:txBody>
      </p:sp>
      <p:sp>
        <p:nvSpPr>
          <p:cNvPr id="3" name="Espace réservé du texte 2" hidden="0"/>
          <p:cNvSpPr>
            <a:spLocks noGrp="1"/>
          </p:cNvSpPr>
          <p:nvPr isPhoto="0" userDrawn="0">
            <p:ph type="body" idx="1" hasCustomPrompt="1"/>
          </p:nvPr>
        </p:nvSpPr>
        <p:spPr bwMode="auto">
          <a:xfrm>
            <a:off x="457200" y="911424"/>
            <a:ext cx="4040188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GB"/>
              <a:t>Click to edit Master text styles </a:t>
            </a:r>
            <a:endParaRPr/>
          </a:p>
        </p:txBody>
      </p:sp>
      <p:sp>
        <p:nvSpPr>
          <p:cNvPr id="4" name="Espace réservé du contenu 3" hidden="0"/>
          <p:cNvSpPr>
            <a:spLocks noGrp="1"/>
          </p:cNvSpPr>
          <p:nvPr isPhoto="0" userDrawn="0">
            <p:ph sz="half" idx="2" hasCustomPrompt="1"/>
          </p:nvPr>
        </p:nvSpPr>
        <p:spPr bwMode="auto">
          <a:xfrm>
            <a:off x="457200" y="1543050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>
              <a:defRPr/>
            </a:pPr>
            <a:r>
              <a:rPr lang="en-GB"/>
              <a:t>Click to edit Master texts styles</a:t>
            </a:r>
            <a:endParaRPr/>
          </a:p>
          <a:p>
            <a:pPr lvl="1">
              <a:defRPr/>
            </a:pPr>
            <a:r>
              <a:rPr lang="en-GB"/>
              <a:t>Second level</a:t>
            </a:r>
            <a:endParaRPr/>
          </a:p>
          <a:p>
            <a:pPr lvl="2">
              <a:defRPr/>
            </a:pPr>
            <a:r>
              <a:rPr lang="en-GB"/>
              <a:t>Third level</a:t>
            </a:r>
            <a:endParaRPr/>
          </a:p>
          <a:p>
            <a:pPr lvl="3">
              <a:defRPr/>
            </a:pPr>
            <a:r>
              <a:rPr lang="en-GB"/>
              <a:t>Fourth level</a:t>
            </a:r>
            <a:endParaRPr/>
          </a:p>
          <a:p>
            <a:pPr lvl="4">
              <a:defRPr/>
            </a:pPr>
            <a:r>
              <a:rPr lang="en-GB"/>
              <a:t>Fifth level</a:t>
            </a:r>
            <a:endParaRPr/>
          </a:p>
        </p:txBody>
      </p:sp>
      <p:sp>
        <p:nvSpPr>
          <p:cNvPr id="5" name="Espace réservé du texte 4" hidden="0"/>
          <p:cNvSpPr>
            <a:spLocks noGrp="1"/>
          </p:cNvSpPr>
          <p:nvPr isPhoto="0" userDrawn="0">
            <p:ph type="body" sz="quarter" idx="3" hasCustomPrompt="1"/>
          </p:nvPr>
        </p:nvSpPr>
        <p:spPr bwMode="auto">
          <a:xfrm>
            <a:off x="4645026" y="911424"/>
            <a:ext cx="4041775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GB"/>
              <a:t>Click to edit Master text styles</a:t>
            </a:r>
            <a:endParaRPr/>
          </a:p>
        </p:txBody>
      </p:sp>
      <p:sp>
        <p:nvSpPr>
          <p:cNvPr id="6" name="Espace réservé du contenu 5" hidden="0"/>
          <p:cNvSpPr>
            <a:spLocks noGrp="1"/>
          </p:cNvSpPr>
          <p:nvPr isPhoto="0" userDrawn="0">
            <p:ph sz="quarter" idx="4" hasCustomPrompt="1"/>
          </p:nvPr>
        </p:nvSpPr>
        <p:spPr bwMode="auto">
          <a:xfrm>
            <a:off x="4645026" y="1543050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>
              <a:defRPr/>
            </a:pPr>
            <a:r>
              <a:rPr lang="en-GB"/>
              <a:t>Click to edit Master texts styles</a:t>
            </a:r>
            <a:endParaRPr/>
          </a:p>
          <a:p>
            <a:pPr lvl="1">
              <a:defRPr/>
            </a:pPr>
            <a:r>
              <a:rPr lang="en-GB"/>
              <a:t>Second level</a:t>
            </a:r>
            <a:endParaRPr/>
          </a:p>
          <a:p>
            <a:pPr lvl="2">
              <a:defRPr/>
            </a:pPr>
            <a:r>
              <a:rPr lang="en-GB"/>
              <a:t>Third level</a:t>
            </a:r>
            <a:endParaRPr/>
          </a:p>
          <a:p>
            <a:pPr lvl="3">
              <a:defRPr/>
            </a:pPr>
            <a:r>
              <a:rPr lang="en-GB"/>
              <a:t>Fourth level</a:t>
            </a:r>
            <a:endParaRPr/>
          </a:p>
          <a:p>
            <a:pPr lvl="4">
              <a:defRPr/>
            </a:pPr>
            <a:r>
              <a:rPr lang="en-GB"/>
              <a:t>Fifth level</a:t>
            </a:r>
            <a:endParaRPr/>
          </a:p>
        </p:txBody>
      </p:sp>
      <p:sp>
        <p:nvSpPr>
          <p:cNvPr id="8" name="Espace réservé du pied de page 7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>
          <a:xfrm>
            <a:off x="1905000" y="4767263"/>
            <a:ext cx="6627000" cy="270000"/>
          </a:xfrm>
        </p:spPr>
        <p:txBody>
          <a:bodyPr/>
          <a:lstStyle/>
          <a:p>
            <a:pPr>
              <a:defRPr/>
            </a:pPr>
            <a:r>
              <a:rPr lang="en-GB"/>
              <a:t>HL-LHC WP13.8 BBLR Wire Compensator</a:t>
            </a:r>
            <a:endParaRPr lang="en-GB"/>
          </a:p>
        </p:txBody>
      </p:sp>
      <p:sp>
        <p:nvSpPr>
          <p:cNvPr id="9" name="Espace réservé du numéro de diapositive 8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BFDCA1C4-9514-7B4F-976F-D92F7E296653}" type="slidenum">
              <a:rPr lang="fr-FR"/>
              <a:t/>
            </a:fld>
            <a:endParaRPr lang="fr-FR"/>
          </a:p>
        </p:txBody>
      </p:sp>
      <p:grpSp>
        <p:nvGrpSpPr>
          <p:cNvPr id="11" name="Grouper 10" hidden="0"/>
          <p:cNvGrpSpPr/>
          <p:nvPr isPhoto="0" userDrawn="1"/>
        </p:nvGrpSpPr>
        <p:grpSpPr bwMode="auto"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2" name="Rectangle 11" hidden="0"/>
            <p:cNvSpPr/>
            <p:nvPr isPhoto="0" userDrawn="1"/>
          </p:nvSpPr>
          <p:spPr bwMode="auto"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1999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13" name="ZoneTexte 12" hidden="0"/>
            <p:cNvSpPr txBox="1"/>
            <p:nvPr isPhoto="0" userDrawn="1"/>
          </p:nvSpPr>
          <p:spPr bwMode="auto"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>
                <a:defRPr/>
              </a:pPr>
              <a:r>
                <a:rPr lang="en-GB" sz="900"/>
                <a:t>logo</a:t>
              </a:r>
              <a:endParaRPr/>
            </a:p>
            <a:p>
              <a:pPr algn="ctr">
                <a:defRPr/>
              </a:pPr>
              <a:r>
                <a:rPr lang="en-GB" sz="900"/>
                <a:t>area</a:t>
              </a:r>
              <a:endParaRPr/>
            </a:p>
          </p:txBody>
        </p:sp>
      </p:grpSp>
      <p:pic>
        <p:nvPicPr>
          <p:cNvPr id="14" name="Image 6" descr="CERN-logo_outline.jpg" hidden="0"/>
          <p:cNvPicPr>
            <a:picLocks noChangeAspect="1"/>
          </p:cNvPicPr>
          <p:nvPr isPhoto="0" userDrawn="1"/>
        </p:nvPicPr>
        <p:blipFill>
          <a:blip r:embed="rId2"/>
          <a:stretch/>
        </p:blipFill>
        <p:spPr bwMode="auto">
          <a:xfrm>
            <a:off x="1434150" y="4563939"/>
            <a:ext cx="486863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itleOnly" userDrawn="1">
  <p:cSld name="Titre seul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re 1" hidden="0"/>
          <p:cNvSpPr>
            <a:spLocks noGrp="1"/>
          </p:cNvSpPr>
          <p:nvPr isPhoto="0" userDrawn="0">
            <p:ph type="title" hasCustomPrompt="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Slide title – line 1 – Arial 30 pt – HiLumi blue</a:t>
            </a:r>
            <a:br>
              <a:rPr lang="en-GB"/>
            </a:br>
            <a:r>
              <a:rPr lang="en-GB"/>
              <a:t>Slide title – line 2 – Arial 30 pt – HiLumi blue</a:t>
            </a:r>
            <a:endParaRPr/>
          </a:p>
        </p:txBody>
      </p:sp>
      <p:sp>
        <p:nvSpPr>
          <p:cNvPr id="4" name="Espace réservé du pied de page 3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>
          <a:xfrm>
            <a:off x="1905000" y="4767263"/>
            <a:ext cx="6627000" cy="270000"/>
          </a:xfrm>
        </p:spPr>
        <p:txBody>
          <a:bodyPr/>
          <a:lstStyle/>
          <a:p>
            <a:pPr>
              <a:defRPr/>
            </a:pPr>
            <a:r>
              <a:rPr lang="en-GB"/>
              <a:t>HL-LHC WP13.8 BBLR Wire Compensator</a:t>
            </a:r>
            <a:endParaRPr lang="en-GB"/>
          </a:p>
        </p:txBody>
      </p:sp>
      <p:sp>
        <p:nvSpPr>
          <p:cNvPr id="5" name="Espace réservé du numéro de diapositive 4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BFDCA1C4-9514-7B4F-976F-D92F7E296653}" type="slidenum">
              <a:rPr lang="fr-FR"/>
              <a:t/>
            </a:fld>
            <a:endParaRPr lang="fr-FR"/>
          </a:p>
        </p:txBody>
      </p:sp>
      <p:grpSp>
        <p:nvGrpSpPr>
          <p:cNvPr id="7" name="Grouper 6" hidden="0"/>
          <p:cNvGrpSpPr/>
          <p:nvPr isPhoto="0" userDrawn="1"/>
        </p:nvGrpSpPr>
        <p:grpSpPr bwMode="auto"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8" name="Rectangle 7" hidden="0"/>
            <p:cNvSpPr/>
            <p:nvPr isPhoto="0" userDrawn="1"/>
          </p:nvSpPr>
          <p:spPr bwMode="auto"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1999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9" name="ZoneTexte 8" hidden="0"/>
            <p:cNvSpPr txBox="1"/>
            <p:nvPr isPhoto="0" userDrawn="1"/>
          </p:nvSpPr>
          <p:spPr bwMode="auto"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>
                <a:defRPr/>
              </a:pPr>
              <a:r>
                <a:rPr lang="en-GB" sz="900"/>
                <a:t>logo</a:t>
              </a:r>
              <a:endParaRPr/>
            </a:p>
            <a:p>
              <a:pPr algn="ctr">
                <a:defRPr/>
              </a:pPr>
              <a:r>
                <a:rPr lang="en-GB" sz="900"/>
                <a:t>area</a:t>
              </a:r>
              <a:endParaRPr/>
            </a:p>
          </p:txBody>
        </p:sp>
      </p:grpSp>
      <p:pic>
        <p:nvPicPr>
          <p:cNvPr id="10" name="Image 6" descr="CERN-logo_outline.jpg" hidden="0"/>
          <p:cNvPicPr>
            <a:picLocks noChangeAspect="1"/>
          </p:cNvPicPr>
          <p:nvPr isPhoto="0" userDrawn="1"/>
        </p:nvPicPr>
        <p:blipFill>
          <a:blip r:embed="rId2"/>
          <a:stretch/>
        </p:blipFill>
        <p:spPr bwMode="auto">
          <a:xfrm>
            <a:off x="1434150" y="4563939"/>
            <a:ext cx="486863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blank" userDrawn="1">
  <p:cSld name="Vide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>
          <a:xfrm>
            <a:off x="1981200" y="4767263"/>
            <a:ext cx="6553200" cy="270000"/>
          </a:xfrm>
        </p:spPr>
        <p:txBody>
          <a:bodyPr/>
          <a:lstStyle/>
          <a:p>
            <a:pPr>
              <a:defRPr/>
            </a:pPr>
            <a:r>
              <a:rPr lang="en-GB"/>
              <a:t>HL-LHC WP13.8 BBLR Wire Compensator</a:t>
            </a:r>
            <a:endParaRPr lang="en-GB"/>
          </a:p>
        </p:txBody>
      </p:sp>
      <p:sp>
        <p:nvSpPr>
          <p:cNvPr id="4" name="Espace réservé du numéro de diapositive 3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BFDCA1C4-9514-7B4F-976F-D92F7E296653}" type="slidenum">
              <a:rPr lang="fr-FR"/>
              <a:t/>
            </a:fld>
            <a:endParaRPr lang="fr-FR"/>
          </a:p>
        </p:txBody>
      </p:sp>
      <p:grpSp>
        <p:nvGrpSpPr>
          <p:cNvPr id="6" name="Grouper 5" hidden="0"/>
          <p:cNvGrpSpPr/>
          <p:nvPr isPhoto="0" userDrawn="1"/>
        </p:nvGrpSpPr>
        <p:grpSpPr bwMode="auto"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7" name="Rectangle 6" hidden="0"/>
            <p:cNvSpPr/>
            <p:nvPr isPhoto="0" userDrawn="1"/>
          </p:nvSpPr>
          <p:spPr bwMode="auto"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1999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8" name="ZoneTexte 7" hidden="0"/>
            <p:cNvSpPr txBox="1"/>
            <p:nvPr isPhoto="0" userDrawn="1"/>
          </p:nvSpPr>
          <p:spPr bwMode="auto"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>
                <a:defRPr/>
              </a:pPr>
              <a:r>
                <a:rPr lang="en-GB" sz="900"/>
                <a:t>logo</a:t>
              </a:r>
              <a:endParaRPr/>
            </a:p>
            <a:p>
              <a:pPr algn="ctr">
                <a:defRPr/>
              </a:pPr>
              <a:r>
                <a:rPr lang="en-GB" sz="900"/>
                <a:t>area</a:t>
              </a:r>
              <a:endParaRPr/>
            </a:p>
          </p:txBody>
        </p:sp>
      </p:grpSp>
      <p:pic>
        <p:nvPicPr>
          <p:cNvPr id="9" name="Image 6" descr="CERN-logo_outline.jpg" hidden="0"/>
          <p:cNvPicPr>
            <a:picLocks noChangeAspect="1"/>
          </p:cNvPicPr>
          <p:nvPr isPhoto="0" userDrawn="1"/>
        </p:nvPicPr>
        <p:blipFill>
          <a:blip r:embed="rId2"/>
          <a:stretch/>
        </p:blipFill>
        <p:spPr bwMode="auto">
          <a:xfrm>
            <a:off x="1434150" y="4563939"/>
            <a:ext cx="486863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userDrawn="1">
  <p:cSld name="Image avec légende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 hidden="0"/>
          <p:cNvSpPr>
            <a:spLocks noGrp="1"/>
          </p:cNvSpPr>
          <p:nvPr isPhoto="0" userDrawn="0">
            <p:ph type="pic" idx="1" hasCustomPrompt="0"/>
          </p:nvPr>
        </p:nvSpPr>
        <p:spPr bwMode="auto">
          <a:xfrm>
            <a:off x="612000" y="342900"/>
            <a:ext cx="79200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>
              <a:defRPr/>
            </a:pPr>
            <a:r>
              <a:rPr lang="en-US"/>
              <a:t>Click icon to add picture</a:t>
            </a:r>
            <a:endParaRPr lang="en-GB"/>
          </a:p>
        </p:txBody>
      </p:sp>
      <p:sp>
        <p:nvSpPr>
          <p:cNvPr id="4" name="Espace réservé du texte 3" hidden="0"/>
          <p:cNvSpPr>
            <a:spLocks noGrp="1"/>
          </p:cNvSpPr>
          <p:nvPr isPhoto="0" userDrawn="0">
            <p:ph type="body" sz="half" idx="2" hasCustomPrompt="1"/>
          </p:nvPr>
        </p:nvSpPr>
        <p:spPr bwMode="auto">
          <a:xfrm>
            <a:off x="612000" y="3829050"/>
            <a:ext cx="7920000" cy="7429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>
              <a:defRPr/>
            </a:pPr>
            <a:r>
              <a:rPr lang="en-GB"/>
              <a:t>Text – image caption – comments ....</a:t>
            </a:r>
            <a:endParaRPr/>
          </a:p>
        </p:txBody>
      </p:sp>
      <p:sp>
        <p:nvSpPr>
          <p:cNvPr id="6" name="Espace réservé du pied de page 5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>
          <a:xfrm>
            <a:off x="1981200" y="4767263"/>
            <a:ext cx="6550800" cy="270000"/>
          </a:xfrm>
        </p:spPr>
        <p:txBody>
          <a:bodyPr/>
          <a:lstStyle/>
          <a:p>
            <a:pPr>
              <a:defRPr/>
            </a:pPr>
            <a:r>
              <a:rPr lang="en-GB"/>
              <a:t>HL-LHC WP13.8 BBLR Wire Compensator</a:t>
            </a:r>
            <a:endParaRPr lang="en-GB"/>
          </a:p>
        </p:txBody>
      </p:sp>
      <p:sp>
        <p:nvSpPr>
          <p:cNvPr id="7" name="Espace réservé du numéro de diapositive 6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BFDCA1C4-9514-7B4F-976F-D92F7E296653}" type="slidenum">
              <a:rPr lang="fr-FR"/>
              <a:t/>
            </a:fld>
            <a:endParaRPr lang="fr-FR"/>
          </a:p>
        </p:txBody>
      </p:sp>
      <p:sp>
        <p:nvSpPr>
          <p:cNvPr id="9" name="Espace réservé du contenu 8" hidden="0"/>
          <p:cNvSpPr>
            <a:spLocks noGrp="1"/>
          </p:cNvSpPr>
          <p:nvPr isPhoto="0" userDrawn="0">
            <p:ph sz="quarter" idx="14" hasCustomPrompt="1"/>
          </p:nvPr>
        </p:nvSpPr>
        <p:spPr bwMode="auto">
          <a:xfrm>
            <a:off x="613550" y="3486150"/>
            <a:ext cx="7918450" cy="28575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>
              <a:defRPr/>
            </a:pPr>
            <a:r>
              <a:rPr lang="en-GB"/>
              <a:t>Image title</a:t>
            </a:r>
            <a:endParaRPr/>
          </a:p>
        </p:txBody>
      </p:sp>
      <p:grpSp>
        <p:nvGrpSpPr>
          <p:cNvPr id="8" name="Grouper 5" hidden="0"/>
          <p:cNvGrpSpPr/>
          <p:nvPr isPhoto="0" userDrawn="1"/>
        </p:nvGrpSpPr>
        <p:grpSpPr bwMode="auto"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0" name="Rectangle 9" hidden="0"/>
            <p:cNvSpPr/>
            <p:nvPr isPhoto="0" userDrawn="1"/>
          </p:nvSpPr>
          <p:spPr bwMode="auto"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1999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11" name="ZoneTexte 7" hidden="0"/>
            <p:cNvSpPr txBox="1"/>
            <p:nvPr isPhoto="0" userDrawn="1"/>
          </p:nvSpPr>
          <p:spPr bwMode="auto"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>
                <a:defRPr/>
              </a:pPr>
              <a:r>
                <a:rPr lang="en-GB" sz="900"/>
                <a:t>logo</a:t>
              </a:r>
              <a:endParaRPr/>
            </a:p>
            <a:p>
              <a:pPr algn="ctr">
                <a:defRPr/>
              </a:pPr>
              <a:r>
                <a:rPr lang="en-GB" sz="900"/>
                <a:t>area</a:t>
              </a:r>
              <a:endParaRPr/>
            </a:p>
          </p:txBody>
        </p:sp>
      </p:grpSp>
      <p:pic>
        <p:nvPicPr>
          <p:cNvPr id="12" name="Image 6" descr="CERN-logo_outline.jpg" hidden="0"/>
          <p:cNvPicPr>
            <a:picLocks noChangeAspect="1"/>
          </p:cNvPicPr>
          <p:nvPr isPhoto="0" userDrawn="1"/>
        </p:nvPicPr>
        <p:blipFill>
          <a:blip r:embed="rId2"/>
          <a:stretch/>
        </p:blipFill>
        <p:spPr bwMode="auto">
          <a:xfrm>
            <a:off x="1434150" y="4563939"/>
            <a:ext cx="486863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userDrawn="1">
  <p:cSld name="Disposition personnalisée">
    <p:bg>
      <p:bgPr shadeToTitle="0">
        <a:blipFill>
          <a:blip r:embed="rId2"/>
          <a:stretch/>
        </a:blipFill>
      </p:bgPr>
    </p:bg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re 1" hidden="0"/>
          <p:cNvSpPr>
            <a:spLocks noGrp="1"/>
          </p:cNvSpPr>
          <p:nvPr isPhoto="0" userDrawn="0">
            <p:ph type="title" hasCustomPrompt="1"/>
          </p:nvPr>
        </p:nvSpPr>
        <p:spPr bwMode="auto">
          <a:xfrm>
            <a:off x="1351800" y="2031750"/>
            <a:ext cx="6440400" cy="12258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en-GB"/>
              <a:t>Thank you message....</a:t>
            </a:r>
            <a:endParaRPr/>
          </a:p>
        </p:txBody>
      </p:sp>
      <p:sp>
        <p:nvSpPr>
          <p:cNvPr id="4" name="Espace réservé du pied de page 3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>
          <a:xfrm>
            <a:off x="1351800" y="4767263"/>
            <a:ext cx="6440400" cy="270000"/>
          </a:xfrm>
        </p:spPr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5" name="Espace réservé du numéro de diapositive 4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BFDCA1C4-9514-7B4F-976F-D92F7E296653}" type="slidenum">
              <a:rPr lang="fr-FR"/>
              <a:t/>
            </a:fld>
            <a:endParaRPr lang="fr-FR"/>
          </a:p>
        </p:txBody>
      </p:sp>
      <p:sp>
        <p:nvSpPr>
          <p:cNvPr id="8" name="Espace réservé du texte 7" hidden="0"/>
          <p:cNvSpPr>
            <a:spLocks noGrp="1"/>
          </p:cNvSpPr>
          <p:nvPr isPhoto="0" userDrawn="0">
            <p:ph type="body" sz="quarter" idx="14" hasCustomPrompt="1"/>
          </p:nvPr>
        </p:nvSpPr>
        <p:spPr bwMode="auto">
          <a:xfrm>
            <a:off x="1351800" y="3714750"/>
            <a:ext cx="6440400" cy="914400"/>
          </a:xfrm>
        </p:spPr>
        <p:txBody>
          <a:bodyPr anchor="b">
            <a:noAutofit/>
          </a:bodyPr>
          <a:lstStyle>
            <a:lvl1pPr>
              <a:buFontTx/>
              <a:buNone/>
              <a:defRPr sz="120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>
              <a:defRPr/>
            </a:pPr>
            <a:r>
              <a:rPr lang="en-GB"/>
              <a:t>Credits if needed: reference 1, reference 2 ...</a:t>
            </a:r>
            <a:endParaRPr/>
          </a:p>
        </p:txBody>
      </p:sp>
      <p:pic>
        <p:nvPicPr>
          <p:cNvPr id="7" name="Image 6" descr="HLU-logoN-title.png" hidden="0"/>
          <p:cNvPicPr>
            <a:picLocks noChangeAspect="1"/>
          </p:cNvPicPr>
          <p:nvPr isPhoto="0" userDrawn="1"/>
        </p:nvPicPr>
        <p:blipFill>
          <a:blip r:embed="rId3"/>
          <a:stretch/>
        </p:blipFill>
        <p:spPr bwMode="auto">
          <a:xfrm>
            <a:off x="1371602" y="285750"/>
            <a:ext cx="3134659" cy="1270627"/>
          </a:xfrm>
          <a:prstGeom prst="rect">
            <a:avLst/>
          </a:prstGeom>
        </p:spPr>
      </p:pic>
      <p:grpSp>
        <p:nvGrpSpPr>
          <p:cNvPr id="10" name="Grouper 9" hidden="0"/>
          <p:cNvGrpSpPr/>
          <p:nvPr isPhoto="0" userDrawn="1"/>
        </p:nvGrpSpPr>
        <p:grpSpPr bwMode="auto">
          <a:xfrm>
            <a:off x="457200" y="4552950"/>
            <a:ext cx="457200" cy="457200"/>
            <a:chOff x="1447800" y="4580063"/>
            <a:chExt cx="457200" cy="457200"/>
          </a:xfrm>
        </p:grpSpPr>
        <p:sp>
          <p:nvSpPr>
            <p:cNvPr id="11" name="Rectangle 10" hidden="0"/>
            <p:cNvSpPr/>
            <p:nvPr isPhoto="0" userDrawn="1"/>
          </p:nvSpPr>
          <p:spPr bwMode="auto"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1999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12" name="ZoneTexte 11" hidden="0"/>
            <p:cNvSpPr txBox="1"/>
            <p:nvPr isPhoto="0" userDrawn="1"/>
          </p:nvSpPr>
          <p:spPr bwMode="auto"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>
                <a:defRPr/>
              </a:pPr>
              <a:r>
                <a:rPr lang="en-GB" sz="900"/>
                <a:t>logo</a:t>
              </a:r>
              <a:endParaRPr/>
            </a:p>
            <a:p>
              <a:pPr algn="ctr">
                <a:defRPr/>
              </a:pPr>
              <a:r>
                <a:rPr lang="en-GB" sz="900"/>
                <a:t>area</a:t>
              </a:r>
              <a:endParaRPr/>
            </a:p>
          </p:txBody>
        </p:sp>
      </p:grpSp>
      <p:pic>
        <p:nvPicPr>
          <p:cNvPr id="13" name="Image 4" descr="CERN-logo_outline.jpg" hidden="0"/>
          <p:cNvPicPr>
            <a:picLocks noChangeAspect="1"/>
          </p:cNvPicPr>
          <p:nvPr isPhoto="0" userDrawn="1"/>
        </p:nvPicPr>
        <p:blipFill>
          <a:blip r:embed="rId4"/>
          <a:stretch/>
        </p:blipFill>
        <p:spPr bwMode="auto">
          <a:xfrm>
            <a:off x="377189" y="4406900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theme" Target="../theme/theme1.xml"/><Relationship Id="rId9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preserve="0">
  <p:cSld name="">
    <p:bg>
      <p:bgPr shadeToTitle="0">
        <a:blipFill>
          <a:blip r:embed="rId9"/>
          <a:stretch/>
        </a:blipFill>
      </p:bgPr>
    </p:bg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612000" y="135000"/>
            <a:ext cx="7920000" cy="54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pPr>
              <a:defRPr/>
            </a:pPr>
            <a:r>
              <a:rPr lang="en-GB"/>
              <a:t>Slide title – line 1 – Arial 30 pt – HiLumi blue</a:t>
            </a:r>
            <a:br>
              <a:rPr lang="en-GB"/>
            </a:br>
            <a:r>
              <a:rPr lang="en-GB"/>
              <a:t>Slide title – line 2 – Arial 30 pt – HiLumi blue</a:t>
            </a:r>
            <a:endParaRPr/>
          </a:p>
        </p:txBody>
      </p:sp>
      <p:sp>
        <p:nvSpPr>
          <p:cNvPr id="3" name="Espace réservé du texte 2" hidden="0"/>
          <p:cNvSpPr>
            <a:spLocks noGrp="1"/>
          </p:cNvSpPr>
          <p:nvPr isPhoto="0" userDrawn="0">
            <p:ph type="body" idx="1" hasCustomPrompt="0"/>
          </p:nvPr>
        </p:nvSpPr>
        <p:spPr bwMode="auto">
          <a:xfrm>
            <a:off x="612000" y="1028701"/>
            <a:ext cx="7920000" cy="355136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>
              <a:defRPr/>
            </a:pPr>
            <a:r>
              <a:rPr lang="en-GB"/>
              <a:t>Click to edit Master texts styles</a:t>
            </a:r>
            <a:endParaRPr/>
          </a:p>
          <a:p>
            <a:pPr lvl="1">
              <a:defRPr/>
            </a:pPr>
            <a:r>
              <a:rPr lang="en-GB"/>
              <a:t>Second level</a:t>
            </a:r>
            <a:endParaRPr/>
          </a:p>
          <a:p>
            <a:pPr lvl="2">
              <a:defRPr/>
            </a:pPr>
            <a:r>
              <a:rPr lang="en-GB"/>
              <a:t>Third level</a:t>
            </a:r>
            <a:endParaRPr/>
          </a:p>
          <a:p>
            <a:pPr lvl="3">
              <a:defRPr/>
            </a:pPr>
            <a:r>
              <a:rPr lang="en-GB"/>
              <a:t>Fourth level</a:t>
            </a:r>
            <a:endParaRPr/>
          </a:p>
          <a:p>
            <a:pPr lvl="4">
              <a:defRPr/>
            </a:pPr>
            <a:r>
              <a:rPr lang="en-GB"/>
              <a:t>Fifth level</a:t>
            </a:r>
            <a:endParaRPr/>
          </a:p>
        </p:txBody>
      </p:sp>
      <p:sp>
        <p:nvSpPr>
          <p:cNvPr id="5" name="Espace réservé du pied de page 4" hidden="0"/>
          <p:cNvSpPr>
            <a:spLocks noGrp="1"/>
          </p:cNvSpPr>
          <p:nvPr isPhoto="0" userDrawn="0">
            <p:ph type="ftr" sz="quarter" idx="3" hasCustomPrompt="0"/>
          </p:nvPr>
        </p:nvSpPr>
        <p:spPr bwMode="auto">
          <a:xfrm>
            <a:off x="2438400" y="4767263"/>
            <a:ext cx="60936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100"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r>
              <a:rPr lang="en-GB"/>
              <a:t>HL-LHC WP13.8 BBLR Wire Compensator</a:t>
            </a:r>
            <a:endParaRPr lang="en-GB"/>
          </a:p>
        </p:txBody>
      </p:sp>
      <p:sp>
        <p:nvSpPr>
          <p:cNvPr id="6" name="Espace réservé du numéro de diapositive 5" hidden="0"/>
          <p:cNvSpPr>
            <a:spLocks noGrp="1"/>
          </p:cNvSpPr>
          <p:nvPr isPhoto="0" userDrawn="0">
            <p:ph type="sldNum" sz="quarter" idx="4" hasCustomPrompt="0"/>
          </p:nvPr>
        </p:nvSpPr>
        <p:spPr bwMode="auto">
          <a:xfrm>
            <a:off x="8686800" y="4767263"/>
            <a:ext cx="3600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fld id="{BFDCA1C4-9514-7B4F-976F-D92F7E296653}" type="slidenum">
              <a:rPr lang="fr-FR"/>
              <a:t/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</p:sldLayoutIdLst>
  <p:hf dt="0" ftr="1" hdr="0" sldNum="1"/>
  <p:txStyles>
    <p:titleStyle>
      <a:lvl1pPr algn="ctr" defTabSz="457200">
        <a:spcBef>
          <a:spcPts val="0"/>
        </a:spcBef>
        <a:buNone/>
        <a:defRPr sz="2800" b="1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ctr" defTabSz="457200">
        <a:spcBef>
          <a:spcPts val="0"/>
        </a:spcBef>
        <a:buClr>
          <a:schemeClr val="accent6"/>
        </a:buClr>
        <a:buFont typeface="Wingdings"/>
        <a:buChar char="§"/>
        <a:defRPr sz="28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ctr" defTabSz="457200">
        <a:spcBef>
          <a:spcPts val="0"/>
        </a:spcBef>
        <a:buClr>
          <a:schemeClr val="accent6"/>
        </a:buClr>
        <a:buFont typeface="Wingdings"/>
        <a:buChar char="§"/>
        <a:defRPr sz="24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ctr" defTabSz="457200">
        <a:spcBef>
          <a:spcPts val="0"/>
        </a:spcBef>
        <a:buClr>
          <a:schemeClr val="accent6"/>
        </a:buClr>
        <a:buFont typeface="Wingdings"/>
        <a:buChar char="§"/>
        <a:defRPr sz="20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ctr" defTabSz="457200">
        <a:spcBef>
          <a:spcPts val="0"/>
        </a:spcBef>
        <a:buClr>
          <a:schemeClr val="accent6"/>
        </a:buClr>
        <a:buFont typeface="Wingdings"/>
        <a:buChar char="§"/>
        <a:defRPr sz="18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ctr" defTabSz="457200">
        <a:spcBef>
          <a:spcPts val="0"/>
        </a:spcBef>
        <a:buClr>
          <a:schemeClr val="accent6"/>
        </a:buClr>
        <a:buFont typeface="Wingdings"/>
        <a:buChar char="§"/>
        <a:defRPr sz="16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>
        <a:spcBef>
          <a:spcPts val="0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>
        <a:spcBef>
          <a:spcPts val="0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>
        <a:spcBef>
          <a:spcPts val="0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>
        <a:spcBef>
          <a:spcPts val="0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hyperlink" Target="https://indico.cern.ch/event/1168738/" TargetMode="External"/></Relationships>
</file>

<file path=ppt/slides/_rels/slide10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indico.cern.ch/event/1168738/" TargetMode="External"/></Relationships>
</file>

<file path=ppt/slides/_rels/slide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hyperlink" Target="https://indico.cern.ch/event/1168738/" TargetMode="External"/><Relationship Id="rId3" Type="http://schemas.openxmlformats.org/officeDocument/2006/relationships/image" Target="../media/image5.png"/><Relationship Id="rId4" Type="http://schemas.openxmlformats.org/officeDocument/2006/relationships/image" Target="../media/image6.png"/></Relationships>
</file>

<file path=ppt/slides/_rels/slide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hyperlink" Target="https://indico.cern.ch/event/1168738/" TargetMode="External"/><Relationship Id="rId3" Type="http://schemas.openxmlformats.org/officeDocument/2006/relationships/image" Target="../media/image7.png"/></Relationships>
</file>

<file path=ppt/slides/_rels/slide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hyperlink" Target="https://indico.cern.ch/event/1168738/" TargetMode="External"/><Relationship Id="rId3" Type="http://schemas.openxmlformats.org/officeDocument/2006/relationships/image" Target="../media/image8.png"/></Relationships>
</file>

<file path=ppt/slides/_rels/slide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hyperlink" Target="https://indico.cern.ch/event/1168738/" TargetMode="External"/><Relationship Id="rId3" Type="http://schemas.openxmlformats.org/officeDocument/2006/relationships/image" Target="../media/image9.png"/><Relationship Id="rId4" Type="http://schemas.openxmlformats.org/officeDocument/2006/relationships/image" Target="../media/image10.png"/></Relationships>
</file>

<file path=ppt/slides/_rels/slide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hyperlink" Target="https://indico.cern.ch/event/1168738/" TargetMode="External"/><Relationship Id="rId3" Type="http://schemas.openxmlformats.org/officeDocument/2006/relationships/image" Target="../media/image11.png"/><Relationship Id="rId4" Type="http://schemas.openxmlformats.org/officeDocument/2006/relationships/image" Target="../media/image12.png"/></Relationships>
</file>

<file path=ppt/slides/_rels/slide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3.png"/><Relationship Id="rId3" Type="http://schemas.openxmlformats.org/officeDocument/2006/relationships/hyperlink" Target="https://indico.cern.ch/event/1168738/" TargetMode="External"/></Relationships>
</file>

<file path=ppt/slides/_rels/slide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indico.cern.ch/event/1168738/" TargetMode="External"/><Relationship Id="rId3" Type="http://schemas.openxmlformats.org/officeDocument/2006/relationships/image" Target="../media/image14.jpg"/><Relationship Id="rId4" Type="http://schemas.openxmlformats.org/officeDocument/2006/relationships/chart" Target="../charts/chart1.xml" /></Relationships>
</file>

<file path=ppt/slides/_rels/slide9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indico.cern.ch/event/1168738/" TargetMode="External"/><Relationship Id="rId3" Type="http://schemas.openxmlformats.org/officeDocument/2006/relationships/image" Target="../media/image14.jpg"/><Relationship Id="rId4" Type="http://schemas.openxmlformats.org/officeDocument/2006/relationships/hyperlink" Target="https://mmm.cern.ch/owa/redir.aspx?C=hnfJUFNpVAEGWra7DXb7Ij60QWg6Wsbnvp5OIINNm8e7dkLrnZzaCA..&amp;URL=http%3a%2f%2fsy-dep-epc-lpc.web.cern.ch%2fconverters%2fcombo-isolde%2fpagesources%2fhigh-res%2fcombo-isolde-converter-20.jpg" TargetMode="External"/><Relationship Id="rId5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 hidden="0"/>
          <p:cNvSpPr>
            <a:spLocks noGrp="1"/>
          </p:cNvSpPr>
          <p:nvPr isPhoto="0" userDrawn="0">
            <p:ph type="ctrTitle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en-GB" sz="2800" b="1" i="0" u="none">
                <a:solidFill>
                  <a:schemeClr val="tx2">
                    <a:lumMod val="50000"/>
                  </a:schemeClr>
                </a:solidFill>
                <a:latin typeface="Arial"/>
                <a:ea typeface="Arial"/>
                <a:cs typeface="Arial"/>
              </a:rPr>
              <a:t>Infrastructure/Integration/Schedule constraints</a:t>
            </a:r>
            <a:endParaRPr sz="280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" name="Subtitle 2" hidden="0"/>
          <p:cNvSpPr>
            <a:spLocks noGrp="1"/>
          </p:cNvSpPr>
          <p:nvPr isPhoto="0" userDrawn="0">
            <p:ph type="subTitle" idx="1" hasCustomPrompt="0"/>
          </p:nvPr>
        </p:nvSpPr>
        <p:spPr bwMode="auto"/>
        <p:txBody>
          <a:bodyPr vertOverflow="overflow" horzOverflow="clip" vert="horz" wrap="square" lIns="0" tIns="0" rIns="0" bIns="0" numCol="1" spcCol="0" rtlCol="0" fromWordArt="0" anchor="t" anchorCtr="0" forceAA="0" upright="0" compatLnSpc="0">
            <a:normAutofit/>
          </a:bodyPr>
          <a:lstStyle/>
          <a:p>
            <a:pPr>
              <a:defRPr/>
            </a:pPr>
            <a:r>
              <a:rPr lang="en-US" sz="1600">
                <a:solidFill>
                  <a:schemeClr val="tx2"/>
                </a:solidFill>
              </a:rPr>
              <a:t>A. Rossi with contributions from</a:t>
            </a:r>
            <a:r>
              <a:rPr lang="en-US" sz="1600">
                <a:solidFill>
                  <a:schemeClr val="tx2"/>
                </a:solidFill>
              </a:rPr>
              <a:t> </a:t>
            </a:r>
            <a:r>
              <a:rPr lang="fr-FR" sz="1600" b="0" i="0" u="none" strike="noStrike" cap="none" spc="0">
                <a:solidFill>
                  <a:schemeClr val="tx2"/>
                </a:solidFill>
                <a:latin typeface="Segoe UI"/>
                <a:ea typeface="Segoe UI"/>
                <a:cs typeface="Segoe UI"/>
              </a:rPr>
              <a:t>M. Modena , </a:t>
            </a:r>
            <a:r>
              <a:rPr sz="1600" b="0" i="0" u="none">
                <a:solidFill>
                  <a:schemeClr val="tx2"/>
                </a:solidFill>
                <a:latin typeface="Segoe UI"/>
                <a:ea typeface="Segoe UI"/>
                <a:cs typeface="Segoe UI"/>
              </a:rPr>
              <a:t>P. Fessia</a:t>
            </a:r>
            <a:r>
              <a:rPr sz="1600" b="0" i="0" u="none">
                <a:solidFill>
                  <a:schemeClr val="tx2"/>
                </a:solidFill>
                <a:latin typeface="Segoe UI"/>
                <a:ea typeface="Segoe UI"/>
                <a:cs typeface="Segoe UI"/>
              </a:rPr>
              <a:t>, </a:t>
            </a:r>
            <a:r>
              <a:rPr sz="1600" b="0" i="0" u="none">
                <a:solidFill>
                  <a:schemeClr val="tx2"/>
                </a:solidFill>
                <a:latin typeface="Segoe UI"/>
                <a:ea typeface="Segoe UI"/>
                <a:cs typeface="Segoe UI"/>
              </a:rPr>
              <a:t>J. Oliveira</a:t>
            </a:r>
            <a:r>
              <a:rPr sz="1600" b="0" i="0" u="none">
                <a:solidFill>
                  <a:schemeClr val="tx2"/>
                </a:solidFill>
                <a:latin typeface="Segoe UI"/>
                <a:ea typeface="Segoe UI"/>
                <a:cs typeface="Segoe UI"/>
              </a:rPr>
              <a:t>,</a:t>
            </a:r>
            <a:r>
              <a:rPr sz="1600" b="0" i="0" u="none">
                <a:solidFill>
                  <a:schemeClr val="tx2"/>
                </a:solidFill>
                <a:latin typeface="Segoe UI"/>
                <a:ea typeface="Segoe UI"/>
                <a:cs typeface="Segoe UI"/>
              </a:rPr>
              <a:t> </a:t>
            </a:r>
            <a:r>
              <a:rPr sz="1600" b="0" i="0" u="none">
                <a:solidFill>
                  <a:schemeClr val="tx2"/>
                </a:solidFill>
                <a:latin typeface="Segoe UI"/>
                <a:ea typeface="Segoe UI"/>
                <a:cs typeface="Segoe UI"/>
              </a:rPr>
              <a:t>G. Aparicio Cantalapiedra</a:t>
            </a:r>
            <a:r>
              <a:rPr sz="1600" b="0" i="0" u="none">
                <a:solidFill>
                  <a:schemeClr val="tx2"/>
                </a:solidFill>
                <a:latin typeface="Segoe UI"/>
                <a:ea typeface="Segoe UI"/>
                <a:cs typeface="Segoe UI"/>
              </a:rPr>
              <a:t>, </a:t>
            </a:r>
            <a:r>
              <a:rPr sz="1600" b="0" i="0" u="none">
                <a:solidFill>
                  <a:schemeClr val="tx2"/>
                </a:solidFill>
                <a:latin typeface="Segoe UI"/>
                <a:ea typeface="Segoe UI"/>
                <a:cs typeface="Segoe UI"/>
              </a:rPr>
              <a:t>S.Maridor</a:t>
            </a:r>
            <a:r>
              <a:rPr lang="en-US" sz="1600">
                <a:solidFill>
                  <a:schemeClr val="tx2"/>
                </a:solidFill>
              </a:rPr>
              <a:t>, Y. Thurel, M. Martino, G. Girardot.</a:t>
            </a:r>
            <a:endParaRPr sz="1600">
              <a:solidFill>
                <a:schemeClr val="tx2"/>
              </a:solidFill>
            </a:endParaRPr>
          </a:p>
        </p:txBody>
      </p:sp>
      <p:sp>
        <p:nvSpPr>
          <p:cNvPr id="4" name="Text Placeholder 3" hidden="0"/>
          <p:cNvSpPr>
            <a:spLocks noGrp="1"/>
          </p:cNvSpPr>
          <p:nvPr isPhoto="0" userDrawn="0">
            <p:ph type="body" sz="quarter" idx="14" hasCustomPrompt="0"/>
          </p:nvPr>
        </p:nvSpPr>
        <p:spPr bwMode="auto"/>
        <p:txBody>
          <a:bodyPr vertOverflow="overflow" horzOverflow="clip" vert="horz" wrap="square" lIns="0" tIns="0" rIns="0" bIns="0" numCol="1" spcCol="0" rtlCol="0" fromWordArt="0" anchor="t" anchorCtr="0" forceAA="0" upright="0" compatLnSpc="0">
            <a:normAutofit fontScale="85000" lnSpcReduction="3000"/>
          </a:bodyPr>
          <a:lstStyle/>
          <a:p>
            <a:pPr>
              <a:defRPr/>
            </a:pPr>
            <a:r>
              <a:rPr u="sng">
                <a:solidFill>
                  <a:schemeClr val="hlink"/>
                </a:solidFill>
                <a:hlinkClick r:id="rId2" tooltip="https://indico.cern.ch/event/1168738/"/>
              </a:rPr>
              <a:t>WP2/WP13 HL-LHC Satellite Meeting, Uppsala 2022 - Long-Range Beam-Beam Wire</a:t>
            </a:r>
            <a:endParaRPr lang="en-GB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729435356" name="Titre 1" hidden="0"/>
          <p:cNvSpPr>
            <a:spLocks noGrp="1"/>
          </p:cNvSpPr>
          <p:nvPr isPhoto="0" userDrawn="0">
            <p:ph type="title" hasCustomPrompt="1"/>
          </p:nvPr>
        </p:nvSpPr>
        <p:spPr bwMode="auto"/>
        <p:txBody>
          <a:bodyPr anchor="ctr" anchorCtr="1"/>
          <a:lstStyle/>
          <a:p>
            <a:pPr>
              <a:defRPr/>
            </a:pPr>
            <a:r>
              <a:rPr/>
              <a:t>Schedule constraints</a:t>
            </a:r>
            <a:endParaRPr/>
          </a:p>
        </p:txBody>
      </p:sp>
      <p:sp>
        <p:nvSpPr>
          <p:cNvPr id="1471388921" name="Espace réservé du contenu 2" hidden="0"/>
          <p:cNvSpPr>
            <a:spLocks noGrp="1"/>
          </p:cNvSpPr>
          <p:nvPr isPhoto="0" userDrawn="0">
            <p:ph idx="1" hasCustomPrompt="1"/>
          </p:nvPr>
        </p:nvSpPr>
        <p:spPr bwMode="auto">
          <a:xfrm>
            <a:off x="612000" y="914400"/>
            <a:ext cx="7920000" cy="3680221"/>
          </a:xfrm>
        </p:spPr>
        <p:txBody>
          <a:bodyPr vertOverflow="overflow" horzOverflow="clip" vert="horz" wrap="square" lIns="0" tIns="0" rIns="0" bIns="0" numCol="1" spcCol="0" rtlCol="0" fromWordArt="0" anchor="t" anchorCtr="0" forceAA="0" upright="0" compatLnSpc="0">
            <a:normAutofit/>
          </a:bodyPr>
          <a:lstStyle/>
          <a:p>
            <a:pPr algn="l">
              <a:defRPr/>
            </a:pPr>
            <a:r>
              <a:rPr lang="en-GB">
                <a:solidFill>
                  <a:schemeClr val="tx2"/>
                </a:solidFill>
              </a:rPr>
              <a:t>Cabling should be ideally implemented in the same campaign as for the rest of HL-LHC (LS3)</a:t>
            </a:r>
            <a:endParaRPr lang="en-GB"/>
          </a:p>
          <a:p>
            <a:pPr lvl="1" algn="l">
              <a:defRPr/>
            </a:pPr>
            <a:r>
              <a:rPr lang="en-GB">
                <a:solidFill>
                  <a:schemeClr val="bg2"/>
                </a:solidFill>
              </a:rPr>
              <a:t>If the power cable have to go in the same core as the RF cables, we should install them before (hybrid solution with bas-bars?) so to minimise impact on RF cables. Thermal studies to be done.</a:t>
            </a:r>
            <a:endParaRPr>
              <a:solidFill>
                <a:schemeClr val="bg2"/>
              </a:solidFill>
            </a:endParaRPr>
          </a:p>
          <a:p>
            <a:pPr lvl="1" algn="l">
              <a:defRPr/>
            </a:pPr>
            <a:r>
              <a:rPr lang="en-GB">
                <a:solidFill>
                  <a:schemeClr val="bg2"/>
                </a:solidFill>
              </a:rPr>
              <a:t>If HL-LHC chooses to add another core (review in Nov. 2022), time may be more relaxed, but it would be less expensive/more efficient to do it at LS3.</a:t>
            </a:r>
            <a:endParaRPr>
              <a:solidFill>
                <a:schemeClr val="bg2"/>
              </a:solidFill>
            </a:endParaRPr>
          </a:p>
        </p:txBody>
      </p:sp>
      <p:sp>
        <p:nvSpPr>
          <p:cNvPr id="50262071" name="Espace réservé du numéro de diapositive 5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926B5440-2921-9338-98B6-AC74D7B39822}" type="slidenum">
              <a:rPr lang="fr-FR"/>
              <a:t/>
            </a:fld>
            <a:endParaRPr lang="fr-FR"/>
          </a:p>
        </p:txBody>
      </p:sp>
      <p:sp>
        <p:nvSpPr>
          <p:cNvPr id="1592221819" name="Footer Placeholder 2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>
          <a:xfrm>
            <a:off x="1904999" y="4767262"/>
            <a:ext cx="6626999" cy="270000"/>
          </a:xfrm>
        </p:spPr>
        <p:txBody>
          <a:bodyPr/>
          <a:lstStyle/>
          <a:p>
            <a:pPr>
              <a:defRPr/>
            </a:pPr>
            <a:br>
              <a:rPr u="sng">
                <a:solidFill>
                  <a:schemeClr val="hlink"/>
                </a:solidFill>
                <a:hlinkClick r:id="rId2" tooltip="https://indico.cern.ch/event/1168738/"/>
              </a:rPr>
            </a:br>
            <a:r>
              <a:rPr u="sng">
                <a:solidFill>
                  <a:schemeClr val="hlink"/>
                </a:solidFill>
                <a:hlinkClick r:id="rId2" tooltip="https://indico.cern.ch/event/1168738/"/>
              </a:rPr>
              <a:t>WP2/WP13 HL-LHC Satellite Meeting, Uppsala 2022 - Long-Range Beam-Beam Wire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en-US" sz="2800" b="1" i="0" u="none" strike="noStrike" cap="none" spc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HL-LHC</a:t>
            </a:r>
            <a:r>
              <a:rPr lang="en-GB" sz="2800" b="1" i="0" u="none" strike="noStrike" cap="none" spc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 space reservation</a:t>
            </a:r>
            <a:endParaRPr lang="en-GB"/>
          </a:p>
        </p:txBody>
      </p:sp>
      <p:sp>
        <p:nvSpPr>
          <p:cNvPr id="3" name="Footer Placeholder 2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br>
              <a:rPr u="sng">
                <a:solidFill>
                  <a:schemeClr val="hlink"/>
                </a:solidFill>
                <a:hlinkClick r:id="rId2" tooltip="https://indico.cern.ch/event/1168738/"/>
              </a:rPr>
            </a:br>
            <a:r>
              <a:rPr u="sng">
                <a:solidFill>
                  <a:schemeClr val="hlink"/>
                </a:solidFill>
                <a:hlinkClick r:id="rId2" tooltip="https://indico.cern.ch/event/1168738/"/>
              </a:rPr>
              <a:t>WP2/WP13 HL-LHC Satellite Meeting, Uppsala 2022 - Long-Range Beam-Beam Wire</a:t>
            </a:r>
            <a:endParaRPr/>
          </a:p>
        </p:txBody>
      </p:sp>
      <p:sp>
        <p:nvSpPr>
          <p:cNvPr id="4" name="Slide Number Placeholder 3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BFDCA1C4-9514-7B4F-976F-D92F7E296653}" type="slidenum">
              <a:rPr lang="fr-FR"/>
              <a:t/>
            </a:fld>
            <a:endParaRPr lang="fr-FR"/>
          </a:p>
        </p:txBody>
      </p:sp>
      <p:sp>
        <p:nvSpPr>
          <p:cNvPr id="752791614" name="Content Placeholder 2" hidden="0"/>
          <p:cNvSpPr txBox="1"/>
          <p:nvPr isPhoto="0" userDrawn="0"/>
        </p:nvSpPr>
        <p:spPr bwMode="auto">
          <a:xfrm flipH="0" flipV="0">
            <a:off x="393034" y="963447"/>
            <a:ext cx="3383710" cy="2938899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ctr" defTabSz="457200">
              <a:spcBef>
                <a:spcPts val="0"/>
              </a:spcBef>
              <a:buClr>
                <a:schemeClr val="accent6"/>
              </a:buClr>
              <a:buFont typeface="Wingdings"/>
              <a:buChar char="§"/>
              <a:defRPr sz="28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>
              <a:spcBef>
                <a:spcPts val="0"/>
              </a:spcBef>
              <a:buClr>
                <a:schemeClr val="accent6"/>
              </a:buClr>
              <a:buFont typeface="Wingdings"/>
              <a:buChar char="§"/>
              <a:defRPr sz="24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>
              <a:spcBef>
                <a:spcPts val="0"/>
              </a:spcBef>
              <a:buClr>
                <a:schemeClr val="accent6"/>
              </a:buClr>
              <a:buFont typeface="Wingdings"/>
              <a:buChar char="§"/>
              <a:defRPr sz="20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>
              <a:spcBef>
                <a:spcPts val="0"/>
              </a:spcBef>
              <a:buClr>
                <a:schemeClr val="accent6"/>
              </a:buClr>
              <a:buFont typeface="Wingdings"/>
              <a:buChar char="§"/>
              <a:defRPr sz="18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>
              <a:spcBef>
                <a:spcPts val="0"/>
              </a:spcBef>
              <a:buClr>
                <a:schemeClr val="accent6"/>
              </a:buClr>
              <a:buFont typeface="Wingdings"/>
              <a:buChar char="§"/>
              <a:defRPr sz="16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599" indent="-228600" algn="l" defTabSz="457200">
              <a:spcBef>
                <a:spcPts val="0"/>
              </a:spcBef>
              <a:buFont typeface="Arial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>
              <a:spcBef>
                <a:spcPts val="0"/>
              </a:spcBef>
              <a:buFont typeface="Arial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>
              <a:spcBef>
                <a:spcPts val="0"/>
              </a:spcBef>
              <a:buFont typeface="Arial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>
              <a:spcBef>
                <a:spcPts val="0"/>
              </a:spcBef>
              <a:buFont typeface="Arial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defRPr/>
            </a:pPr>
            <a:r>
              <a:rPr lang="en-GB" sz="1800">
                <a:solidFill>
                  <a:schemeClr val="tx2"/>
                </a:solidFill>
              </a:rPr>
              <a:t>A space reservation of  </a:t>
            </a:r>
            <a:br>
              <a:rPr lang="en-GB" sz="1800">
                <a:solidFill>
                  <a:schemeClr val="tx2"/>
                </a:solidFill>
              </a:rPr>
            </a:br>
            <a:r>
              <a:rPr lang="en-GB" sz="1800">
                <a:solidFill>
                  <a:schemeClr val="bg2"/>
                </a:solidFill>
              </a:rPr>
              <a:t>4.5 m</a:t>
            </a:r>
            <a:r>
              <a:rPr lang="en-GB" sz="1800">
                <a:solidFill>
                  <a:schemeClr val="tx2"/>
                </a:solidFill>
              </a:rPr>
              <a:t> on both beams was made on either sides of IP1/5 </a:t>
            </a:r>
            <a:r>
              <a:rPr lang="en-GB" sz="1800">
                <a:solidFill>
                  <a:schemeClr val="accent1"/>
                </a:solidFill>
              </a:rPr>
              <a:t>= 1 unit per beam per location</a:t>
            </a:r>
            <a:r>
              <a:rPr lang="en-GB" sz="1800">
                <a:solidFill>
                  <a:schemeClr val="accent1"/>
                </a:solidFill>
              </a:rPr>
              <a:t>,</a:t>
            </a:r>
            <a:r>
              <a:rPr lang="en-GB" sz="1800">
                <a:solidFill>
                  <a:schemeClr val="accent1"/>
                </a:solidFill>
              </a:rPr>
              <a:t> in cell 5 (between Q4 and Q5)</a:t>
            </a:r>
            <a:endParaRPr lang="en-GB" sz="1800">
              <a:solidFill>
                <a:schemeClr val="accent1"/>
              </a:solidFill>
            </a:endParaRPr>
          </a:p>
          <a:p>
            <a:pPr algn="l">
              <a:defRPr/>
            </a:pPr>
            <a:r>
              <a:rPr lang="en-GB" sz="1800">
                <a:solidFill>
                  <a:schemeClr val="bg2"/>
                </a:solidFill>
              </a:rPr>
              <a:t>Space for racks</a:t>
            </a:r>
            <a:endParaRPr lang="en-GB" sz="1800">
              <a:solidFill>
                <a:schemeClr val="accent1"/>
              </a:solidFill>
            </a:endParaRPr>
          </a:p>
        </p:txBody>
      </p:sp>
      <p:pic>
        <p:nvPicPr>
          <p:cNvPr id="956775611" name="" hidden="0"/>
          <p:cNvPicPr>
            <a:picLocks noChangeAspect="1"/>
          </p:cNvPicPr>
          <p:nvPr isPhoto="0" userDrawn="0"/>
        </p:nvPicPr>
        <p:blipFill>
          <a:blip r:embed="rId3"/>
          <a:srcRect l="0" t="0" r="3096" b="0"/>
          <a:stretch/>
        </p:blipFill>
        <p:spPr bwMode="auto">
          <a:xfrm flipH="0" flipV="0">
            <a:off x="4050451" y="680580"/>
            <a:ext cx="4720236" cy="3550215"/>
          </a:xfrm>
          <a:prstGeom prst="rect">
            <a:avLst/>
          </a:prstGeom>
          <a:effectLst/>
        </p:spPr>
      </p:pic>
      <p:pic>
        <p:nvPicPr>
          <p:cNvPr id="1750623625" name="" hidden="0"/>
          <p:cNvPicPr>
            <a:picLocks noChangeAspect="1"/>
          </p:cNvPicPr>
          <p:nvPr isPhoto="0" userDrawn="0"/>
        </p:nvPicPr>
        <p:blipFill>
          <a:blip r:embed="rId4"/>
          <a:srcRect l="-2039" t="-2732" r="2039" b="2732"/>
          <a:stretch/>
        </p:blipFill>
        <p:spPr bwMode="auto">
          <a:xfrm flipH="0" flipV="0">
            <a:off x="2292962" y="2796428"/>
            <a:ext cx="5368637" cy="2003679"/>
          </a:xfrm>
          <a:prstGeom prst="flowChartAlternateProcess">
            <a:avLst/>
          </a:prstGeom>
          <a:ln w="6349">
            <a:solidFill>
              <a:schemeClr val="accent1">
                <a:lumMod val="50196"/>
              </a:schemeClr>
            </a:solidFill>
            <a:prstDash val="solid"/>
          </a:ln>
          <a:effectLst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87933283" name="Title 1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HL-LHC </a:t>
            </a:r>
            <a:r>
              <a:rPr lang="en-GB" sz="2800" b="1" i="0" u="none" strike="noStrike" cap="none" spc="0">
                <a:solidFill>
                  <a:schemeClr val="bg2"/>
                </a:solidFill>
                <a:latin typeface="Arial"/>
                <a:ea typeface="Arial"/>
                <a:cs typeface="Arial"/>
              </a:rPr>
              <a:t>space reservation </a:t>
            </a:r>
            <a:endParaRPr lang="en-GB"/>
          </a:p>
        </p:txBody>
      </p:sp>
      <p:sp>
        <p:nvSpPr>
          <p:cNvPr id="1667282560" name="Footer Placeholder 2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br>
              <a:rPr u="sng">
                <a:solidFill>
                  <a:schemeClr val="hlink"/>
                </a:solidFill>
                <a:hlinkClick r:id="rId2" tooltip="https://indico.cern.ch/event/1168738/"/>
              </a:rPr>
            </a:br>
            <a:r>
              <a:rPr u="sng">
                <a:solidFill>
                  <a:schemeClr val="hlink"/>
                </a:solidFill>
                <a:hlinkClick r:id="rId2" tooltip="https://indico.cern.ch/event/1168738/"/>
              </a:rPr>
              <a:t>WP2/WP13 HL-LHC Satellite Meeting, Uppsala 2022 - Long-Range Beam-Beam Wire</a:t>
            </a:r>
            <a:endParaRPr/>
          </a:p>
        </p:txBody>
      </p:sp>
      <p:sp>
        <p:nvSpPr>
          <p:cNvPr id="1682871441" name="Slide Number Placeholder 3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BB7B91D1-A14C-CCB8-D02F-77E3C65FFB8E}" type="slidenum">
              <a:rPr lang="fr-FR"/>
              <a:t/>
            </a:fld>
            <a:endParaRPr lang="fr-FR"/>
          </a:p>
        </p:txBody>
      </p:sp>
      <p:pic>
        <p:nvPicPr>
          <p:cNvPr id="1258555628" name="Picture 5" hidden="0"/>
          <p:cNvPicPr>
            <a:picLocks noChangeAspect="1"/>
          </p:cNvPicPr>
          <p:nvPr isPhoto="0" userDrawn="0"/>
        </p:nvPicPr>
        <p:blipFill>
          <a:blip r:embed="rId3"/>
          <a:stretch/>
        </p:blipFill>
        <p:spPr bwMode="auto">
          <a:xfrm flipH="0" flipV="0">
            <a:off x="612000" y="1040086"/>
            <a:ext cx="7817075" cy="3598892"/>
          </a:xfrm>
          <a:prstGeom prst="rect">
            <a:avLst/>
          </a:prstGeom>
        </p:spPr>
      </p:pic>
      <p:sp>
        <p:nvSpPr>
          <p:cNvPr id="34993461" name="" hidden="0"/>
          <p:cNvSpPr txBox="1"/>
          <p:nvPr isPhoto="0" userDrawn="0"/>
        </p:nvSpPr>
        <p:spPr bwMode="auto">
          <a:xfrm flipH="0" flipV="0">
            <a:off x="5389084" y="1040086"/>
            <a:ext cx="1847382" cy="365759"/>
          </a:xfrm>
          <a:prstGeom prst="rect">
            <a:avLst/>
          </a:prstGeom>
          <a:solidFill>
            <a:schemeClr val="bg1"/>
          </a:solidFill>
        </p:spPr>
        <p:txBody>
          <a:bodyPr vertOverflow="overflow" horzOverflow="clip" vert="horz" wrap="square" lIns="91440" tIns="45720" rIns="91440" bIns="45720" numCol="1" spcCol="0" rtlCol="0" fromWordArt="0" anchor="t" anchorCtr="0" forceAA="0" upright="0" compatLnSpc="0">
            <a:spAutoFit/>
          </a:bodyPr>
          <a:p>
            <a:pPr algn="l">
              <a:defRPr/>
            </a:pPr>
            <a:r>
              <a:rPr lang="en-GB" b="1" i="0" u="none" strike="noStrike" cap="none" spc="0">
                <a:solidFill>
                  <a:schemeClr val="bg2"/>
                </a:solidFill>
                <a:latin typeface="Arial"/>
                <a:ea typeface="Arial"/>
                <a:cs typeface="Arial"/>
              </a:rPr>
              <a:t>(similar for IP5)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246515238" name="Footer Placeholder 2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br>
              <a:rPr u="sng">
                <a:solidFill>
                  <a:schemeClr val="hlink"/>
                </a:solidFill>
                <a:hlinkClick r:id="rId2" tooltip="https://indico.cern.ch/event/1168738/"/>
              </a:rPr>
            </a:br>
            <a:r>
              <a:rPr u="sng">
                <a:solidFill>
                  <a:schemeClr val="hlink"/>
                </a:solidFill>
                <a:hlinkClick r:id="rId2" tooltip="https://indico.cern.ch/event/1168738/"/>
              </a:rPr>
              <a:t>WP2/WP13 HL-LHC Satellite Meeting, Uppsala 2022 - Long-Range Beam-Beam Wire</a:t>
            </a:r>
            <a:endParaRPr/>
          </a:p>
        </p:txBody>
      </p:sp>
      <p:sp>
        <p:nvSpPr>
          <p:cNvPr id="1247057992" name="Slide Number Placeholder 3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29321B14-9997-0BCC-3BAE-7B4B0E6C9B67}" type="slidenum">
              <a:rPr lang="fr-FR"/>
              <a:t/>
            </a:fld>
            <a:endParaRPr lang="fr-FR"/>
          </a:p>
        </p:txBody>
      </p:sp>
      <p:pic>
        <p:nvPicPr>
          <p:cNvPr id="1628747303" name="Content Placeholder 3" hidden="0"/>
          <p:cNvPicPr>
            <a:picLocks noChangeAspect="1" noGrp="1"/>
          </p:cNvPicPr>
          <p:nvPr isPhoto="0" userDrawn="0"/>
        </p:nvPicPr>
        <p:blipFill>
          <a:blip r:embed="rId3"/>
          <a:srcRect l="14679" t="0" r="10906" b="0"/>
          <a:stretch/>
        </p:blipFill>
        <p:spPr bwMode="auto">
          <a:xfrm flipH="0" flipV="0">
            <a:off x="535943" y="1008355"/>
            <a:ext cx="7825152" cy="3401795"/>
          </a:xfrm>
          <a:prstGeom prst="rect">
            <a:avLst/>
          </a:prstGeom>
        </p:spPr>
      </p:pic>
      <p:sp>
        <p:nvSpPr>
          <p:cNvPr id="1090669654" name="Oval 4" hidden="0"/>
          <p:cNvSpPr/>
          <p:nvPr isPhoto="0" userDrawn="0"/>
        </p:nvSpPr>
        <p:spPr bwMode="auto">
          <a:xfrm>
            <a:off x="7704082" y="2143891"/>
            <a:ext cx="292099" cy="463549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991360386" name="Oval 5" hidden="0"/>
          <p:cNvSpPr/>
          <p:nvPr isPhoto="0" userDrawn="0"/>
        </p:nvSpPr>
        <p:spPr bwMode="auto">
          <a:xfrm>
            <a:off x="1354082" y="2607440"/>
            <a:ext cx="158749" cy="374649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1587837857" name="" hidden="0"/>
          <p:cNvSpPr txBox="1"/>
          <p:nvPr isPhoto="0" userDrawn="0"/>
        </p:nvSpPr>
        <p:spPr bwMode="auto">
          <a:xfrm flipH="0" flipV="0">
            <a:off x="931723" y="2982090"/>
            <a:ext cx="627647" cy="365795"/>
          </a:xfrm>
          <a:prstGeom prst="rect">
            <a:avLst/>
          </a:prstGeom>
          <a:noFill/>
        </p:spPr>
        <p:txBody>
          <a:bodyPr vertOverflow="overflow" horzOverflow="clip" vert="horz" wrap="none" lIns="91440" tIns="45720" rIns="91440" bIns="45720" numCol="1" spcCol="0" rtlCol="0" fromWordArt="0" anchor="t" anchorCtr="0" forceAA="0" upright="0" compatLnSpc="0">
            <a:spAutoFit/>
          </a:bodyPr>
          <a:p>
            <a:pPr>
              <a:defRPr/>
            </a:pPr>
            <a:r>
              <a:rPr lang="en-GB">
                <a:solidFill>
                  <a:schemeClr val="accent2">
                    <a:lumMod val="60000"/>
                    <a:lumOff val="40000"/>
                  </a:schemeClr>
                </a:solidFill>
              </a:rPr>
              <a:t>core</a:t>
            </a:r>
            <a:endParaRPr lang="en-GB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565465110" name="" hidden="0"/>
          <p:cNvSpPr txBox="1"/>
          <p:nvPr isPhoto="0" userDrawn="0"/>
        </p:nvSpPr>
        <p:spPr bwMode="auto">
          <a:xfrm flipH="0" flipV="0">
            <a:off x="4894998" y="2014373"/>
            <a:ext cx="1390239" cy="914436"/>
          </a:xfrm>
          <a:prstGeom prst="rect">
            <a:avLst/>
          </a:prstGeom>
          <a:noFill/>
        </p:spPr>
        <p:txBody>
          <a:bodyPr vertOverflow="overflow" horzOverflow="clip" vert="horz" wrap="none" lIns="91440" tIns="45720" rIns="91440" bIns="45720" numCol="1" spcCol="0" rtlCol="0" fromWordArt="0" anchor="t" anchorCtr="0" forceAA="0" upright="0" compatLnSpc="0">
            <a:spAutoFit/>
          </a:bodyPr>
          <a:p>
            <a:pPr>
              <a:defRPr/>
            </a:pPr>
            <a:r>
              <a:rPr lang="en-GB">
                <a:solidFill>
                  <a:schemeClr val="accent2">
                    <a:lumMod val="60000"/>
                    <a:lumOff val="40000"/>
                  </a:schemeClr>
                </a:solidFill>
              </a:rPr>
              <a:t>UR</a:t>
            </a:r>
            <a:br>
              <a:rPr lang="en-GB">
                <a:solidFill>
                  <a:schemeClr val="accent2">
                    <a:lumMod val="60000"/>
                    <a:lumOff val="40000"/>
                  </a:schemeClr>
                </a:solidFill>
              </a:rPr>
            </a:br>
            <a:r>
              <a:rPr lang="en-GB">
                <a:solidFill>
                  <a:schemeClr val="accent2">
                    <a:lumMod val="60000"/>
                    <a:lumOff val="40000"/>
                  </a:schemeClr>
                </a:solidFill>
              </a:rPr>
              <a:t>no-radiation</a:t>
            </a:r>
            <a:br>
              <a:rPr lang="en-GB">
                <a:solidFill>
                  <a:schemeClr val="accent2">
                    <a:lumMod val="60000"/>
                    <a:lumOff val="40000"/>
                  </a:schemeClr>
                </a:solidFill>
              </a:rPr>
            </a:br>
            <a:r>
              <a:rPr lang="en-GB">
                <a:solidFill>
                  <a:schemeClr val="accent2">
                    <a:lumMod val="60000"/>
                    <a:lumOff val="40000"/>
                  </a:schemeClr>
                </a:solidFill>
              </a:rPr>
              <a:t>area </a:t>
            </a:r>
            <a:endParaRPr lang="en-GB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75188244" name="" hidden="0"/>
          <p:cNvSpPr txBox="1"/>
          <p:nvPr isPhoto="0" userDrawn="0"/>
        </p:nvSpPr>
        <p:spPr bwMode="auto">
          <a:xfrm rot="849123" flipH="0" flipV="0">
            <a:off x="1967446" y="3149872"/>
            <a:ext cx="652762" cy="365795"/>
          </a:xfrm>
          <a:prstGeom prst="rect">
            <a:avLst/>
          </a:prstGeom>
          <a:noFill/>
        </p:spPr>
        <p:txBody>
          <a:bodyPr vertOverflow="overflow" horzOverflow="clip" vert="horz" wrap="none" lIns="91440" tIns="45720" rIns="91440" bIns="45720" numCol="1" spcCol="0" rtlCol="0" fromWordArt="0" anchor="t" anchorCtr="0" forceAA="0" upright="0" compatLnSpc="0">
            <a:spAutoFit/>
          </a:bodyPr>
          <a:p>
            <a:pPr>
              <a:defRPr/>
            </a:pPr>
            <a:r>
              <a:rPr b="1">
                <a:solidFill>
                  <a:schemeClr val="bg1">
                    <a:lumMod val="50000"/>
                  </a:schemeClr>
                </a:solidFill>
              </a:rPr>
              <a:t>LHC</a:t>
            </a:r>
            <a:endParaRPr b="1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64810274" name="Title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612000" y="135000"/>
            <a:ext cx="7920000" cy="540000"/>
          </a:xfrm>
        </p:spPr>
        <p:txBody>
          <a:bodyPr/>
          <a:lstStyle/>
          <a:p>
            <a:pPr>
              <a:defRPr/>
            </a:pPr>
            <a:r>
              <a:rPr lang="en-US"/>
              <a:t>HL-LHC </a:t>
            </a:r>
            <a:r>
              <a:rPr lang="en-GB" sz="2800" b="1" i="0" u="none" strike="noStrike" cap="none" spc="0">
                <a:solidFill>
                  <a:schemeClr val="bg2"/>
                </a:solidFill>
                <a:latin typeface="Arial"/>
                <a:ea typeface="Arial"/>
                <a:cs typeface="Arial"/>
              </a:rPr>
              <a:t>galleries - “UR Option” </a:t>
            </a:r>
            <a:endParaRPr lang="en-GB"/>
          </a:p>
        </p:txBody>
      </p:sp>
      <p:sp>
        <p:nvSpPr>
          <p:cNvPr id="1286241486" name="" hidden="0"/>
          <p:cNvSpPr txBox="1"/>
          <p:nvPr isPhoto="0" userDrawn="0"/>
        </p:nvSpPr>
        <p:spPr bwMode="auto">
          <a:xfrm flipH="0" flipV="0">
            <a:off x="4921494" y="729741"/>
            <a:ext cx="4024439" cy="914436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upright="0" compatLnSpc="0">
            <a:spAutoFit/>
          </a:bodyPr>
          <a:p>
            <a:pPr algn="ctr">
              <a:defRPr/>
            </a:pPr>
            <a:r>
              <a:rPr lang="en-GB" sz="1800" i="1"/>
              <a:t>PC in the new technical gallery UR and cables routed through : </a:t>
            </a:r>
            <a:br>
              <a:rPr lang="en-GB" sz="1800" i="1"/>
            </a:br>
            <a:r>
              <a:rPr lang="en-GB" sz="1800" i="1"/>
              <a:t>UR</a:t>
            </a:r>
            <a:r>
              <a:rPr lang="en-GB" sz="1800" i="1"/>
              <a:t> </a:t>
            </a:r>
            <a:r>
              <a:rPr lang="en-GB" sz="1800" i="1"/>
              <a:t> UA</a:t>
            </a:r>
            <a:r>
              <a:rPr lang="en-GB" sz="1800" i="1"/>
              <a:t> </a:t>
            </a:r>
            <a:r>
              <a:rPr lang="en-GB" sz="1800" i="1"/>
              <a:t> cores</a:t>
            </a:r>
            <a:r>
              <a:rPr lang="en-GB" sz="1800" i="1"/>
              <a:t> </a:t>
            </a:r>
            <a:r>
              <a:rPr lang="en-GB" sz="1800" i="1"/>
              <a:t> LHC</a:t>
            </a:r>
            <a:r>
              <a:rPr lang="en-GB" sz="1800" i="1"/>
              <a:t>  BBLR</a:t>
            </a:r>
            <a:endParaRPr sz="1800" i="1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009676981" name="Title 1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HL-LHC </a:t>
            </a:r>
            <a:r>
              <a:rPr lang="en-GB" sz="2800" b="1" i="0" u="none" strike="noStrike" cap="none" spc="0">
                <a:solidFill>
                  <a:schemeClr val="bg2"/>
                </a:solidFill>
                <a:latin typeface="Arial"/>
                <a:ea typeface="Arial"/>
                <a:cs typeface="Arial"/>
              </a:rPr>
              <a:t>galleries - “UR Option” </a:t>
            </a:r>
            <a:endParaRPr lang="en-GB"/>
          </a:p>
        </p:txBody>
      </p:sp>
      <p:sp>
        <p:nvSpPr>
          <p:cNvPr id="2051635486" name="Footer Placeholder 2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br>
              <a:rPr u="sng">
                <a:solidFill>
                  <a:schemeClr val="hlink"/>
                </a:solidFill>
                <a:hlinkClick r:id="rId2" tooltip="https://indico.cern.ch/event/1168738/"/>
              </a:rPr>
            </a:br>
            <a:r>
              <a:rPr u="sng">
                <a:solidFill>
                  <a:schemeClr val="hlink"/>
                </a:solidFill>
                <a:hlinkClick r:id="rId2" tooltip="https://indico.cern.ch/event/1168738/"/>
              </a:rPr>
              <a:t>WP2/WP13 HL-LHC Satellite Meeting, Uppsala 2022 - Long-Range Beam-Beam Wire</a:t>
            </a:r>
            <a:endParaRPr/>
          </a:p>
        </p:txBody>
      </p:sp>
      <p:sp>
        <p:nvSpPr>
          <p:cNvPr id="1964509151" name="Slide Number Placeholder 3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DC9CA4BA-8193-F375-3B4A-51A3CE496BEC}" type="slidenum">
              <a:rPr lang="fr-FR"/>
              <a:t/>
            </a:fld>
            <a:endParaRPr lang="fr-FR"/>
          </a:p>
        </p:txBody>
      </p:sp>
      <p:pic>
        <p:nvPicPr>
          <p:cNvPr id="409869732" name="Content Placeholder 4" hidden="0"/>
          <p:cNvPicPr>
            <a:picLocks noChangeAspect="1" noGrp="1"/>
          </p:cNvPicPr>
          <p:nvPr isPhoto="0" userDrawn="0"/>
        </p:nvPicPr>
        <p:blipFill>
          <a:blip r:embed="rId3"/>
          <a:srcRect l="25516" t="23142" r="7758" b="3221"/>
          <a:stretch/>
        </p:blipFill>
        <p:spPr bwMode="auto">
          <a:xfrm flipH="0" flipV="0">
            <a:off x="449999" y="703423"/>
            <a:ext cx="4434051" cy="2454000"/>
          </a:xfrm>
          <a:prstGeom prst="rect">
            <a:avLst/>
          </a:prstGeom>
        </p:spPr>
      </p:pic>
      <p:sp>
        <p:nvSpPr>
          <p:cNvPr id="946009095" name="" hidden="0"/>
          <p:cNvSpPr/>
          <p:nvPr isPhoto="0" userDrawn="0"/>
        </p:nvSpPr>
        <p:spPr bwMode="auto">
          <a:xfrm rot="21296875" flipH="0" flipV="0">
            <a:off x="2541120" y="1634027"/>
            <a:ext cx="372241" cy="1390430"/>
          </a:xfrm>
          <a:prstGeom prst="ellipse">
            <a:avLst/>
          </a:prstGeom>
          <a:noFill/>
          <a:ln w="19049" cap="flat" cmpd="sng" algn="ctr">
            <a:solidFill>
              <a:schemeClr val="accent2">
                <a:lumMod val="60000"/>
                <a:lumOff val="40000"/>
              </a:schemeClr>
            </a:solidFill>
            <a:prstDash val="soli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447792364" name="" hidden="0"/>
          <p:cNvSpPr/>
          <p:nvPr isPhoto="0" userDrawn="0"/>
        </p:nvSpPr>
        <p:spPr bwMode="auto">
          <a:xfrm flipH="0" flipV="0">
            <a:off x="756551" y="2466096"/>
            <a:ext cx="580258" cy="328448"/>
          </a:xfrm>
          <a:prstGeom prst="ellipse">
            <a:avLst/>
          </a:prstGeom>
          <a:noFill/>
          <a:ln w="19049" cap="flat" cmpd="sng" algn="ctr">
            <a:solidFill>
              <a:schemeClr val="tx2">
                <a:lumMod val="60000"/>
                <a:lumOff val="40000"/>
              </a:schemeClr>
            </a:solidFill>
            <a:prstDash val="soli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1470758508" name="Content Placeholder 4" hidden="0"/>
          <p:cNvPicPr>
            <a:picLocks noChangeAspect="1" noGrp="1"/>
          </p:cNvPicPr>
          <p:nvPr isPhoto="0" userDrawn="0"/>
        </p:nvPicPr>
        <p:blipFill>
          <a:blip r:embed="rId4"/>
          <a:srcRect l="2745" t="0" r="19474" b="0"/>
          <a:stretch/>
        </p:blipFill>
        <p:spPr bwMode="auto">
          <a:xfrm flipH="0" flipV="0">
            <a:off x="5268321" y="952499"/>
            <a:ext cx="3381613" cy="2476014"/>
          </a:xfrm>
          <a:prstGeom prst="rect">
            <a:avLst/>
          </a:prstGeom>
        </p:spPr>
      </p:pic>
      <p:sp>
        <p:nvSpPr>
          <p:cNvPr id="550598169" name="" hidden="0"/>
          <p:cNvSpPr/>
          <p:nvPr isPhoto="0" userDrawn="0"/>
        </p:nvSpPr>
        <p:spPr bwMode="auto">
          <a:xfrm rot="21296875" flipH="0" flipV="0">
            <a:off x="6910776" y="2473003"/>
            <a:ext cx="372240" cy="360593"/>
          </a:xfrm>
          <a:prstGeom prst="ellipse">
            <a:avLst/>
          </a:prstGeom>
          <a:noFill/>
          <a:ln w="19049" cap="flat" cmpd="sng" algn="ctr">
            <a:solidFill>
              <a:schemeClr val="accent2">
                <a:lumMod val="60000"/>
                <a:lumOff val="40000"/>
              </a:schemeClr>
            </a:solidFill>
            <a:prstDash val="soli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cxnSp>
        <p:nvCxnSpPr>
          <p:cNvPr id="0" name="" hidden="0"/>
          <p:cNvCxnSpPr>
            <a:cxnSpLocks/>
          </p:cNvCxnSpPr>
          <p:nvPr isPhoto="0" userDrawn="0"/>
        </p:nvCxnSpPr>
        <p:spPr bwMode="auto">
          <a:xfrm rot="16199969" flipH="1" flipV="0">
            <a:off x="4449046" y="73711"/>
            <a:ext cx="853965" cy="4166196"/>
          </a:xfrm>
          <a:prstGeom prst="line">
            <a:avLst/>
          </a:prstGeom>
          <a:ln w="19049" cap="flat" cmpd="sng" algn="ctr">
            <a:solidFill>
              <a:schemeClr val="accent2">
                <a:lumMod val="60000"/>
                <a:lumOff val="40000"/>
              </a:schemeClr>
            </a:solidFill>
            <a:prstDash val="solid"/>
            <a:tailEnd type="arrow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cxnSp>
      <p:sp>
        <p:nvSpPr>
          <p:cNvPr id="1496999438" name="" hidden="0"/>
          <p:cNvSpPr txBox="1"/>
          <p:nvPr isPhoto="0" userDrawn="0"/>
        </p:nvSpPr>
        <p:spPr bwMode="auto">
          <a:xfrm flipH="0" flipV="0">
            <a:off x="2300258" y="2145861"/>
            <a:ext cx="627647" cy="365795"/>
          </a:xfrm>
          <a:prstGeom prst="rect">
            <a:avLst/>
          </a:prstGeom>
          <a:noFill/>
        </p:spPr>
        <p:txBody>
          <a:bodyPr vertOverflow="overflow" horzOverflow="clip" vert="horz" wrap="none" lIns="91440" tIns="45720" rIns="91440" bIns="45720" numCol="1" spcCol="0" rtlCol="0" fromWordArt="0" anchor="t" anchorCtr="0" forceAA="0" upright="0" compatLnSpc="0">
            <a:spAutoFit/>
          </a:bodyPr>
          <a:p>
            <a:pPr>
              <a:defRPr/>
            </a:pPr>
            <a:r>
              <a:rPr>
                <a:solidFill>
                  <a:schemeClr val="accent2">
                    <a:lumMod val="60000"/>
                    <a:lumOff val="40000"/>
                  </a:schemeClr>
                </a:solidFill>
              </a:rPr>
              <a:t>core</a:t>
            </a:r>
            <a:endParaRPr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145009863" name="" hidden="0"/>
          <p:cNvSpPr txBox="1"/>
          <p:nvPr isPhoto="0" userDrawn="0"/>
        </p:nvSpPr>
        <p:spPr bwMode="auto">
          <a:xfrm flipH="0" flipV="0">
            <a:off x="574076" y="1973912"/>
            <a:ext cx="945207" cy="365795"/>
          </a:xfrm>
          <a:prstGeom prst="rect">
            <a:avLst/>
          </a:prstGeom>
          <a:noFill/>
        </p:spPr>
        <p:txBody>
          <a:bodyPr vertOverflow="overflow" horzOverflow="clip" vert="horz" wrap="none" lIns="91440" tIns="45720" rIns="91440" bIns="45720" numCol="1" spcCol="0" rtlCol="0" fromWordArt="0" anchor="t" anchorCtr="0" forceAA="0" upright="0" compatLnSpc="0">
            <a:spAutoFit/>
          </a:bodyPr>
          <a:p>
            <a:pPr>
              <a:defRPr/>
            </a:pPr>
            <a:r>
              <a:rPr>
                <a:solidFill>
                  <a:schemeClr val="tx2">
                    <a:lumMod val="60000"/>
                    <a:lumOff val="40000"/>
                  </a:schemeClr>
                </a:solidFill>
              </a:rPr>
              <a:t>BBLRC</a:t>
            </a:r>
            <a:endParaRPr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822580080" name="" hidden="0"/>
          <p:cNvSpPr txBox="1"/>
          <p:nvPr isPhoto="0" userDrawn="0"/>
        </p:nvSpPr>
        <p:spPr bwMode="auto">
          <a:xfrm flipH="0" flipV="0">
            <a:off x="5792758" y="674999"/>
            <a:ext cx="3074652" cy="731556"/>
          </a:xfrm>
          <a:prstGeom prst="rect">
            <a:avLst/>
          </a:prstGeom>
          <a:solidFill>
            <a:schemeClr val="bg1"/>
          </a:solidFill>
        </p:spPr>
        <p:txBody>
          <a:bodyPr vertOverflow="overflow" horzOverflow="clip" vert="horz" wrap="square" lIns="91440" tIns="45720" rIns="91440" bIns="45720" numCol="1" spcCol="0" rtlCol="0" fromWordArt="0" anchor="t" anchorCtr="0" forceAA="0" upright="0" compatLnSpc="0">
            <a:spAutoFit/>
          </a:bodyPr>
          <a:p>
            <a:pPr algn="ctr">
              <a:defRPr/>
            </a:pPr>
            <a:r>
              <a:rPr lang="en-GB" sz="1400" i="1"/>
              <a:t>PC in the new technical gallery UR and cables routed through : </a:t>
            </a:r>
            <a:br>
              <a:rPr lang="en-GB" sz="1400" i="1"/>
            </a:br>
            <a:r>
              <a:rPr lang="en-GB" sz="1400" i="1"/>
              <a:t>UR</a:t>
            </a:r>
            <a:r>
              <a:rPr lang="en-GB" sz="1400" i="1"/>
              <a:t> </a:t>
            </a:r>
            <a:r>
              <a:rPr lang="en-GB" sz="1400" i="1"/>
              <a:t> UA</a:t>
            </a:r>
            <a:r>
              <a:rPr lang="en-GB" sz="1400" i="1"/>
              <a:t> </a:t>
            </a:r>
            <a:r>
              <a:rPr lang="en-GB" sz="1400" i="1"/>
              <a:t> cores</a:t>
            </a:r>
            <a:r>
              <a:rPr lang="en-GB" sz="1400" i="1"/>
              <a:t> </a:t>
            </a:r>
            <a:r>
              <a:rPr lang="en-GB" sz="1400" i="1"/>
              <a:t> LHC </a:t>
            </a:r>
            <a:r>
              <a:rPr lang="en-GB" sz="1400" i="1"/>
              <a:t> BBLR</a:t>
            </a:r>
            <a:endParaRPr sz="1400" i="1"/>
          </a:p>
        </p:txBody>
      </p:sp>
      <p:sp>
        <p:nvSpPr>
          <p:cNvPr id="598288818" name="" hidden="0"/>
          <p:cNvSpPr txBox="1"/>
          <p:nvPr isPhoto="0" userDrawn="0"/>
        </p:nvSpPr>
        <p:spPr bwMode="auto">
          <a:xfrm flipH="0" flipV="0">
            <a:off x="209706" y="3264131"/>
            <a:ext cx="8544665" cy="1371636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upright="0" compatLnSpc="0">
            <a:spAutoFit/>
          </a:bodyPr>
          <a:p>
            <a:pPr>
              <a:defRPr/>
            </a:pPr>
            <a:r>
              <a:rPr lang="en-GB" sz="1400" b="1" i="0" u="none">
                <a:solidFill>
                  <a:schemeClr val="accent6"/>
                </a:solidFill>
                <a:latin typeface="Arial"/>
                <a:ea typeface="Arial"/>
                <a:cs typeface="Arial"/>
              </a:rPr>
              <a:t>Pro-1</a:t>
            </a:r>
            <a:r>
              <a:rPr lang="en-GB" sz="1400" b="0" i="0" u="none">
                <a:solidFill>
                  <a:srgbClr val="555555"/>
                </a:solidFill>
                <a:latin typeface="Arial"/>
                <a:ea typeface="Arial"/>
                <a:cs typeface="Arial"/>
              </a:rPr>
              <a:t> : Finding/building converters of 150A x 60-70V* rating is feasible with commercial units.</a:t>
            </a:r>
            <a:endParaRPr sz="1400" b="0" i="0" u="none">
              <a:solidFill>
                <a:srgbClr val="555555"/>
              </a:solidFill>
              <a:latin typeface="Arial"/>
              <a:ea typeface="Arial"/>
              <a:cs typeface="Arial"/>
            </a:endParaRPr>
          </a:p>
          <a:p>
            <a:pPr>
              <a:defRPr/>
            </a:pPr>
            <a:r>
              <a:rPr lang="en-GB" sz="1400" b="1" i="0" u="none">
                <a:solidFill>
                  <a:schemeClr val="accent6"/>
                </a:solidFill>
                <a:latin typeface="Arial"/>
                <a:ea typeface="Arial"/>
                <a:cs typeface="Arial"/>
              </a:rPr>
              <a:t>Pro-2</a:t>
            </a:r>
            <a:r>
              <a:rPr lang="en-GB" sz="1400" b="0" i="0" u="none">
                <a:solidFill>
                  <a:srgbClr val="555555"/>
                </a:solidFill>
                <a:latin typeface="Arial"/>
                <a:ea typeface="Arial"/>
                <a:cs typeface="Arial"/>
              </a:rPr>
              <a:t> : Space for racks already reserved.</a:t>
            </a:r>
            <a:endParaRPr sz="1400" b="0" i="0" u="none">
              <a:solidFill>
                <a:srgbClr val="555555"/>
              </a:solidFill>
              <a:latin typeface="Arial"/>
              <a:ea typeface="Arial"/>
              <a:cs typeface="Arial"/>
            </a:endParaRPr>
          </a:p>
          <a:p>
            <a:pPr>
              <a:defRPr/>
            </a:pPr>
            <a:r>
              <a:rPr lang="en-GB" sz="1400" b="1" i="0" u="none">
                <a:solidFill>
                  <a:schemeClr val="accent6"/>
                </a:solidFill>
                <a:latin typeface="Arial"/>
                <a:ea typeface="Arial"/>
                <a:cs typeface="Arial"/>
              </a:rPr>
              <a:t>Con-1</a:t>
            </a:r>
            <a:r>
              <a:rPr lang="en-GB" sz="1400" b="0" i="0" u="none">
                <a:solidFill>
                  <a:srgbClr val="555555"/>
                </a:solidFill>
                <a:latin typeface="Arial"/>
                <a:ea typeface="Arial"/>
                <a:cs typeface="Arial"/>
              </a:rPr>
              <a:t>: </a:t>
            </a:r>
            <a:r>
              <a:rPr lang="en-GB" sz="1400" b="0" i="0" u="sng">
                <a:solidFill>
                  <a:srgbClr val="555555"/>
                </a:solidFill>
                <a:latin typeface="Arial"/>
                <a:ea typeface="Arial"/>
                <a:cs typeface="Arial"/>
              </a:rPr>
              <a:t>It is not possible to use any existing core</a:t>
            </a:r>
            <a:r>
              <a:rPr lang="en-GB" sz="1400" b="0" i="0" u="none">
                <a:solidFill>
                  <a:srgbClr val="555555"/>
                </a:solidFill>
                <a:latin typeface="Arial"/>
                <a:ea typeface="Arial"/>
                <a:cs typeface="Arial"/>
              </a:rPr>
              <a:t>: devoted to RF </a:t>
            </a:r>
            <a:r>
              <a:rPr lang="en-GB" sz="1400" b="0" i="0" u="none" strike="noStrike" cap="none" spc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rPr>
              <a:t>flexwell</a:t>
            </a:r>
            <a:r>
              <a:rPr lang="en-GB" sz="1400" b="0" i="0" u="none" strike="noStrike" cap="none" spc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rPr>
              <a:t> (</a:t>
            </a:r>
            <a:r>
              <a:rPr lang="en-GB" sz="1400" b="0" i="0" u="none">
                <a:solidFill>
                  <a:srgbClr val="555555"/>
                </a:solidFill>
                <a:latin typeface="Arial"/>
                <a:ea typeface="Arial"/>
                <a:cs typeface="Arial"/>
              </a:rPr>
              <a:t>fragile) cables, and not to share </a:t>
            </a:r>
            <a:br>
              <a:rPr lang="en-GB" sz="1400" b="0" i="0" u="none">
                <a:solidFill>
                  <a:srgbClr val="555555"/>
                </a:solidFill>
                <a:latin typeface="Arial"/>
                <a:ea typeface="Arial"/>
                <a:cs typeface="Arial"/>
              </a:rPr>
            </a:br>
            <a:r>
              <a:rPr lang="en-GB" sz="1400" b="0" i="0" u="none">
                <a:solidFill>
                  <a:srgbClr val="555555"/>
                </a:solidFill>
                <a:latin typeface="Arial"/>
                <a:ea typeface="Arial"/>
                <a:cs typeface="Arial"/>
              </a:rPr>
              <a:t>	    signal cables with power cables.</a:t>
            </a:r>
            <a:endParaRPr sz="1400" b="0" i="0" u="none">
              <a:solidFill>
                <a:srgbClr val="555555"/>
              </a:solidFill>
              <a:latin typeface="Arial"/>
              <a:ea typeface="Arial"/>
              <a:cs typeface="Arial"/>
            </a:endParaRPr>
          </a:p>
          <a:p>
            <a:pPr>
              <a:defRPr/>
            </a:pPr>
            <a:r>
              <a:rPr lang="en-GB" sz="1400" b="1" i="0" u="none">
                <a:solidFill>
                  <a:schemeClr val="accent6"/>
                </a:solidFill>
                <a:latin typeface="Arial"/>
                <a:ea typeface="Arial"/>
                <a:cs typeface="Arial"/>
              </a:rPr>
              <a:t>Con-2</a:t>
            </a:r>
            <a:r>
              <a:rPr lang="en-GB" sz="1400" b="0" i="0" u="none">
                <a:solidFill>
                  <a:srgbClr val="555555"/>
                </a:solidFill>
                <a:latin typeface="Arial"/>
                <a:ea typeface="Arial"/>
                <a:cs typeface="Arial"/>
              </a:rPr>
              <a:t>: Heat losses to be managed around the core location. </a:t>
            </a:r>
            <a:br>
              <a:rPr lang="en-GB" sz="1400" b="0" i="0" u="none">
                <a:solidFill>
                  <a:srgbClr val="555555"/>
                </a:solidFill>
                <a:latin typeface="Arial"/>
                <a:ea typeface="Arial"/>
                <a:cs typeface="Arial"/>
              </a:rPr>
            </a:br>
            <a:r>
              <a:rPr lang="en-GB" sz="1400" b="0" i="0" u="none">
                <a:solidFill>
                  <a:srgbClr val="555555"/>
                </a:solidFill>
                <a:latin typeface="Arial"/>
                <a:ea typeface="Arial"/>
                <a:cs typeface="Arial"/>
              </a:rPr>
              <a:t>	    Split Air Conditioner may be required - study to be done.</a:t>
            </a:r>
            <a:endParaRPr sz="1400" b="0" i="0" u="none">
              <a:solidFill>
                <a:srgbClr val="555555"/>
              </a:solidFill>
              <a:latin typeface="Arial"/>
              <a:ea typeface="Arial"/>
              <a:cs typeface="Arial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719133466" name="Footer Placeholder 2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br>
              <a:rPr u="sng">
                <a:solidFill>
                  <a:schemeClr val="hlink"/>
                </a:solidFill>
                <a:hlinkClick r:id="rId2" tooltip="https://indico.cern.ch/event/1168738/"/>
              </a:rPr>
            </a:br>
            <a:r>
              <a:rPr u="sng">
                <a:solidFill>
                  <a:schemeClr val="hlink"/>
                </a:solidFill>
                <a:hlinkClick r:id="rId2" tooltip="https://indico.cern.ch/event/1168738/"/>
              </a:rPr>
              <a:t>WP2/WP13 HL-LHC Satellite Meeting, Uppsala 2022 - Long-Range Beam-Beam Wire</a:t>
            </a:r>
            <a:endParaRPr/>
          </a:p>
        </p:txBody>
      </p:sp>
      <p:sp>
        <p:nvSpPr>
          <p:cNvPr id="564418966" name="Slide Number Placeholder 3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E0324805-8017-E7A7-79EC-43AE5CE194FC}" type="slidenum">
              <a:rPr lang="fr-FR"/>
              <a:t/>
            </a:fld>
            <a:endParaRPr lang="fr-FR"/>
          </a:p>
        </p:txBody>
      </p:sp>
      <p:pic>
        <p:nvPicPr>
          <p:cNvPr id="469033954" name="Content Placeholder 4" hidden="0"/>
          <p:cNvPicPr>
            <a:picLocks noChangeAspect="1" noGrp="1"/>
          </p:cNvPicPr>
          <p:nvPr isPhoto="0" userDrawn="0"/>
        </p:nvPicPr>
        <p:blipFill>
          <a:blip r:embed="rId3"/>
          <a:srcRect l="0" t="0" r="0" b="13988"/>
          <a:stretch/>
        </p:blipFill>
        <p:spPr bwMode="auto">
          <a:xfrm flipH="0" flipV="0">
            <a:off x="307200" y="1585915"/>
            <a:ext cx="6545450" cy="2968566"/>
          </a:xfrm>
          <a:prstGeom prst="rect">
            <a:avLst/>
          </a:prstGeom>
        </p:spPr>
      </p:pic>
      <p:sp>
        <p:nvSpPr>
          <p:cNvPr id="325052048" name="Oval 5" hidden="0"/>
          <p:cNvSpPr/>
          <p:nvPr isPhoto="0" userDrawn="0"/>
        </p:nvSpPr>
        <p:spPr bwMode="auto">
          <a:xfrm>
            <a:off x="5070152" y="3508500"/>
            <a:ext cx="1333499" cy="463549"/>
          </a:xfrm>
          <a:prstGeom prst="ellipse">
            <a:avLst/>
          </a:prstGeom>
          <a:noFill/>
          <a:ln w="25400" cap="flat" cmpd="sng" algn="ctr">
            <a:solidFill>
              <a:srgbClr val="00B0F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471036950" name="Oval 6" hidden="0"/>
          <p:cNvSpPr/>
          <p:nvPr isPhoto="0" userDrawn="0"/>
        </p:nvSpPr>
        <p:spPr bwMode="auto">
          <a:xfrm>
            <a:off x="2590913" y="3445000"/>
            <a:ext cx="615268" cy="527049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GB"/>
          </a:p>
        </p:txBody>
      </p:sp>
      <p:pic>
        <p:nvPicPr>
          <p:cNvPr id="727629719" name="Content Placeholder 3" hidden="0"/>
          <p:cNvPicPr>
            <a:picLocks noChangeAspect="1" noGrp="1"/>
          </p:cNvPicPr>
          <p:nvPr isPhoto="0" userDrawn="0"/>
        </p:nvPicPr>
        <p:blipFill>
          <a:blip r:embed="rId4"/>
          <a:srcRect l="5493" t="0" r="15834" b="0"/>
          <a:stretch/>
        </p:blipFill>
        <p:spPr bwMode="auto">
          <a:xfrm flipH="0" flipV="0">
            <a:off x="5278189" y="576465"/>
            <a:ext cx="3481551" cy="2520238"/>
          </a:xfrm>
          <a:prstGeom prst="rect">
            <a:avLst/>
          </a:prstGeom>
        </p:spPr>
      </p:pic>
      <p:cxnSp>
        <p:nvCxnSpPr>
          <p:cNvPr id="1119976523" name="" hidden="0"/>
          <p:cNvCxnSpPr>
            <a:cxnSpLocks/>
          </p:cNvCxnSpPr>
          <p:nvPr isPhoto="0" userDrawn="0"/>
        </p:nvCxnSpPr>
        <p:spPr bwMode="auto">
          <a:xfrm rot="16199969" flipH="0" flipV="0">
            <a:off x="4053539" y="597815"/>
            <a:ext cx="2063327" cy="3758041"/>
          </a:xfrm>
          <a:prstGeom prst="line">
            <a:avLst/>
          </a:prstGeom>
          <a:ln w="19049" cap="flat" cmpd="sng" algn="ctr">
            <a:solidFill>
              <a:schemeClr val="accent2">
                <a:lumMod val="60000"/>
                <a:lumOff val="40000"/>
              </a:schemeClr>
            </a:solidFill>
            <a:prstDash val="solid"/>
            <a:tailEnd type="arrow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cxnSp>
      <p:sp>
        <p:nvSpPr>
          <p:cNvPr id="1505091153" name="Title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612000" y="135000"/>
            <a:ext cx="7920000" cy="540000"/>
          </a:xfrm>
        </p:spPr>
        <p:txBody>
          <a:bodyPr/>
          <a:lstStyle/>
          <a:p>
            <a:pPr>
              <a:defRPr/>
            </a:pPr>
            <a:r>
              <a:rPr lang="en-US"/>
              <a:t>HL-LHC </a:t>
            </a:r>
            <a:r>
              <a:rPr lang="en-GB" sz="2800" b="1" i="0" u="none" strike="noStrike" cap="none" spc="0">
                <a:solidFill>
                  <a:schemeClr val="bg2"/>
                </a:solidFill>
                <a:latin typeface="Arial"/>
                <a:ea typeface="Arial"/>
                <a:cs typeface="Arial"/>
              </a:rPr>
              <a:t>galleries - “UR Option” </a:t>
            </a:r>
            <a:endParaRPr lang="en-GB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2002970157" name="Content Placeholder 3" hidden="0"/>
          <p:cNvPicPr>
            <a:picLocks noChangeAspect="1" noGrp="1"/>
          </p:cNvPicPr>
          <p:nvPr isPhoto="0" userDrawn="0"/>
        </p:nvPicPr>
        <p:blipFill>
          <a:blip r:embed="rId2"/>
          <a:stretch/>
        </p:blipFill>
        <p:spPr bwMode="auto">
          <a:xfrm flipH="0" flipV="0">
            <a:off x="246544" y="1813885"/>
            <a:ext cx="8361618" cy="2726058"/>
          </a:xfrm>
          <a:prstGeom prst="rect">
            <a:avLst/>
          </a:prstGeom>
        </p:spPr>
      </p:pic>
      <p:sp>
        <p:nvSpPr>
          <p:cNvPr id="1920125701" name="Footer Placeholder 2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br>
              <a:rPr u="sng">
                <a:solidFill>
                  <a:schemeClr val="hlink"/>
                </a:solidFill>
                <a:hlinkClick r:id="rId3" tooltip="https://indico.cern.ch/event/1168738/"/>
              </a:rPr>
            </a:br>
            <a:r>
              <a:rPr u="sng">
                <a:solidFill>
                  <a:schemeClr val="hlink"/>
                </a:solidFill>
                <a:hlinkClick r:id="rId3" tooltip="https://indico.cern.ch/event/1168738/"/>
              </a:rPr>
              <a:t>WP2/WP13 HL-LHC Satellite Meeting, Uppsala 2022 - Long-Range Beam-Beam Wire</a:t>
            </a:r>
            <a:endParaRPr/>
          </a:p>
        </p:txBody>
      </p:sp>
      <p:sp>
        <p:nvSpPr>
          <p:cNvPr id="1753917130" name="Slide Number Placeholder 3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60C66A29-8DD7-071F-6244-4D78C88D1C1A}" type="slidenum">
              <a:rPr lang="fr-FR"/>
              <a:t/>
            </a:fld>
            <a:endParaRPr lang="fr-FR"/>
          </a:p>
        </p:txBody>
      </p:sp>
      <p:sp>
        <p:nvSpPr>
          <p:cNvPr id="1066647050" name="Title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612000" y="135000"/>
            <a:ext cx="7920000" cy="540000"/>
          </a:xfrm>
        </p:spPr>
        <p:txBody>
          <a:bodyPr/>
          <a:lstStyle/>
          <a:p>
            <a:pPr>
              <a:defRPr/>
            </a:pPr>
            <a:r>
              <a:rPr lang="en-US"/>
              <a:t>HL-LHC </a:t>
            </a:r>
            <a:r>
              <a:rPr lang="en-GB" sz="2800" b="1" i="0" u="none" strike="noStrike" cap="none" spc="0">
                <a:solidFill>
                  <a:schemeClr val="bg2"/>
                </a:solidFill>
                <a:latin typeface="Arial"/>
                <a:ea typeface="Arial"/>
                <a:cs typeface="Arial"/>
              </a:rPr>
              <a:t>galleries - “RR Option” </a:t>
            </a:r>
            <a:endParaRPr lang="en-GB"/>
          </a:p>
        </p:txBody>
      </p:sp>
      <p:sp>
        <p:nvSpPr>
          <p:cNvPr id="320097464" name="Oval 6" hidden="0"/>
          <p:cNvSpPr/>
          <p:nvPr isPhoto="0" userDrawn="0"/>
        </p:nvSpPr>
        <p:spPr bwMode="auto">
          <a:xfrm>
            <a:off x="732264" y="3395880"/>
            <a:ext cx="2126504" cy="488949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1751973117" name="" hidden="0"/>
          <p:cNvSpPr/>
          <p:nvPr isPhoto="0" userDrawn="0"/>
        </p:nvSpPr>
        <p:spPr bwMode="auto">
          <a:xfrm flipH="0" flipV="0">
            <a:off x="6175947" y="3742052"/>
            <a:ext cx="580257" cy="328447"/>
          </a:xfrm>
          <a:prstGeom prst="ellipse">
            <a:avLst/>
          </a:prstGeom>
          <a:noFill/>
          <a:ln w="19049" cap="flat" cmpd="sng" algn="ctr">
            <a:solidFill>
              <a:schemeClr val="tx2">
                <a:lumMod val="60000"/>
                <a:lumOff val="40000"/>
              </a:schemeClr>
            </a:solidFill>
            <a:prstDash val="soli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47036040" name="" hidden="0"/>
          <p:cNvSpPr txBox="1"/>
          <p:nvPr isPhoto="0" userDrawn="0"/>
        </p:nvSpPr>
        <p:spPr bwMode="auto">
          <a:xfrm flipH="0" flipV="0">
            <a:off x="5993473" y="4139863"/>
            <a:ext cx="945207" cy="365795"/>
          </a:xfrm>
          <a:prstGeom prst="rect">
            <a:avLst/>
          </a:prstGeom>
          <a:noFill/>
        </p:spPr>
        <p:txBody>
          <a:bodyPr vertOverflow="overflow" horzOverflow="clip" vert="horz" wrap="none" lIns="91440" tIns="45720" rIns="91440" bIns="45720" numCol="1" spcCol="0" rtlCol="0" fromWordArt="0" anchor="t" anchorCtr="0" forceAA="0" upright="0" compatLnSpc="0">
            <a:spAutoFit/>
          </a:bodyPr>
          <a:p>
            <a:pPr>
              <a:defRPr/>
            </a:pPr>
            <a:r>
              <a:rPr>
                <a:solidFill>
                  <a:schemeClr val="tx2">
                    <a:lumMod val="60000"/>
                    <a:lumOff val="40000"/>
                  </a:schemeClr>
                </a:solidFill>
              </a:rPr>
              <a:t>BBLRC</a:t>
            </a:r>
            <a:endParaRPr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49212324" name="" hidden="0"/>
          <p:cNvSpPr txBox="1"/>
          <p:nvPr isPhoto="0" userDrawn="0"/>
        </p:nvSpPr>
        <p:spPr bwMode="auto">
          <a:xfrm flipH="0" flipV="0">
            <a:off x="5661379" y="784482"/>
            <a:ext cx="3244634" cy="914436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upright="0" compatLnSpc="0">
            <a:spAutoFit/>
          </a:bodyPr>
          <a:p>
            <a:pPr algn="l">
              <a:defRPr/>
            </a:pPr>
            <a:r>
              <a:rPr lang="en-GB"/>
              <a:t>PC in the LHC RR alcoves and cables routed through : </a:t>
            </a:r>
            <a:br>
              <a:rPr lang="en-GB"/>
            </a:br>
            <a:r>
              <a:rPr lang="en-GB"/>
              <a:t>R</a:t>
            </a:r>
            <a:r>
              <a:rPr lang="en-GB"/>
              <a:t>R</a:t>
            </a:r>
            <a:r>
              <a:rPr lang="en-GB"/>
              <a:t>  </a:t>
            </a:r>
            <a:r>
              <a:rPr lang="en-GB"/>
              <a:t>BBLR</a:t>
            </a:r>
            <a:endParaRPr/>
          </a:p>
        </p:txBody>
      </p:sp>
      <p:sp>
        <p:nvSpPr>
          <p:cNvPr id="195057172" name="" hidden="0"/>
          <p:cNvSpPr txBox="1"/>
          <p:nvPr isPhoto="0" userDrawn="0"/>
        </p:nvSpPr>
        <p:spPr bwMode="auto">
          <a:xfrm flipH="0" flipV="0">
            <a:off x="531230" y="2802115"/>
            <a:ext cx="1981158" cy="640115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upright="0" compatLnSpc="0">
            <a:spAutoFit/>
          </a:bodyPr>
          <a:p>
            <a:pPr algn="l">
              <a:defRPr/>
            </a:pPr>
            <a:r>
              <a:rPr lang="en-GB">
                <a:solidFill>
                  <a:schemeClr val="accent2">
                    <a:lumMod val="60000"/>
                    <a:lumOff val="40000"/>
                  </a:schemeClr>
                </a:solidFill>
              </a:rPr>
              <a:t>RR (radioactive areas)</a:t>
            </a:r>
            <a:endParaRPr/>
          </a:p>
        </p:txBody>
      </p:sp>
      <p:sp>
        <p:nvSpPr>
          <p:cNvPr id="1079286907" name="" hidden="0"/>
          <p:cNvSpPr/>
          <p:nvPr isPhoto="0" userDrawn="0"/>
        </p:nvSpPr>
        <p:spPr bwMode="auto">
          <a:xfrm flipH="0" flipV="0">
            <a:off x="489965" y="756525"/>
            <a:ext cx="4674116" cy="1584995"/>
          </a:xfrm>
        </p:spPr>
        <p:txBody>
          <a:bodyPr rot="0" spcFirstLastPara="0" vertOverflow="overflow" horzOverflow="clip" vert="horz" wrap="square" lIns="91440" tIns="45720" rIns="91440" bIns="45720" numCol="1" spcCol="0" rtlCol="0" fromWordArt="0" anchor="t" anchorCtr="0" forceAA="0" upright="0" compatLnSpc="1">
            <a:prstTxWarp prst="textNoShape"/>
            <a:spAutoFit/>
          </a:bodyPr>
          <a:p>
            <a:pPr>
              <a:defRPr/>
            </a:pPr>
            <a:r>
              <a:rPr sz="1400" b="1" i="0" u="none">
                <a:solidFill>
                  <a:schemeClr val="accent6"/>
                </a:solidFill>
                <a:latin typeface="Arial"/>
                <a:ea typeface="Arial"/>
                <a:cs typeface="Arial"/>
              </a:rPr>
              <a:t>Con-1</a:t>
            </a:r>
            <a:r>
              <a:rPr sz="1400" b="0" i="0" u="none">
                <a:solidFill>
                  <a:srgbClr val="555555"/>
                </a:solidFill>
                <a:latin typeface="Arial"/>
                <a:ea typeface="Arial"/>
                <a:cs typeface="Arial"/>
              </a:rPr>
              <a:t> : This would require</a:t>
            </a:r>
            <a:r>
              <a:rPr sz="1400" b="0" i="0" u="none">
                <a:solidFill>
                  <a:srgbClr val="555555"/>
                </a:solidFill>
                <a:latin typeface="Arial"/>
                <a:ea typeface="Arial"/>
                <a:cs typeface="Arial"/>
              </a:rPr>
              <a:t> </a:t>
            </a:r>
            <a:r>
              <a:rPr sz="1400" b="1" i="0" u="none">
                <a:solidFill>
                  <a:srgbClr val="555555"/>
                </a:solidFill>
                <a:latin typeface="Arial"/>
                <a:ea typeface="Arial"/>
                <a:cs typeface="Arial"/>
              </a:rPr>
              <a:t>new</a:t>
            </a:r>
            <a:r>
              <a:rPr sz="1400" b="0" i="0" u="none">
                <a:solidFill>
                  <a:srgbClr val="555555"/>
                </a:solidFill>
                <a:latin typeface="Arial"/>
                <a:ea typeface="Arial"/>
                <a:cs typeface="Arial"/>
              </a:rPr>
              <a:t> </a:t>
            </a:r>
            <a:r>
              <a:rPr sz="1400" b="0" i="0" u="none">
                <a:solidFill>
                  <a:srgbClr val="555555"/>
                </a:solidFill>
                <a:latin typeface="Arial"/>
                <a:ea typeface="Arial"/>
                <a:cs typeface="Arial"/>
              </a:rPr>
              <a:t>radiation tolerant </a:t>
            </a:r>
            <a:br>
              <a:rPr sz="1400" b="0" i="0" u="none">
                <a:solidFill>
                  <a:srgbClr val="555555"/>
                </a:solidFill>
                <a:latin typeface="Arial"/>
                <a:ea typeface="Arial"/>
                <a:cs typeface="Arial"/>
              </a:rPr>
            </a:br>
            <a:r>
              <a:rPr sz="1400" b="0" i="0" u="none">
                <a:solidFill>
                  <a:srgbClr val="555555"/>
                </a:solidFill>
                <a:latin typeface="Arial"/>
                <a:ea typeface="Arial"/>
                <a:cs typeface="Arial"/>
              </a:rPr>
              <a:t>	    design converters. Effort (design) for only few </a:t>
            </a:r>
            <a:br>
              <a:rPr sz="1400" b="0" i="0" u="none">
                <a:solidFill>
                  <a:srgbClr val="555555"/>
                </a:solidFill>
                <a:latin typeface="Arial"/>
                <a:ea typeface="Arial"/>
                <a:cs typeface="Arial"/>
              </a:rPr>
            </a:br>
            <a:r>
              <a:rPr sz="1400" b="0" i="0" u="none">
                <a:solidFill>
                  <a:srgbClr val="555555"/>
                </a:solidFill>
                <a:latin typeface="Arial"/>
                <a:ea typeface="Arial"/>
                <a:cs typeface="Arial"/>
              </a:rPr>
              <a:t>	    units (</a:t>
            </a:r>
            <a:r>
              <a:rPr sz="1400" b="0" i="0" u="none">
                <a:solidFill>
                  <a:srgbClr val="555555"/>
                </a:solidFill>
                <a:latin typeface="Arial"/>
                <a:ea typeface="Arial"/>
                <a:cs typeface="Arial"/>
              </a:rPr>
              <a:t>#</a:t>
            </a:r>
            <a:r>
              <a:rPr sz="1400" b="0" i="0" u="none">
                <a:solidFill>
                  <a:srgbClr val="555555"/>
                </a:solidFill>
                <a:latin typeface="Arial"/>
                <a:ea typeface="Arial"/>
                <a:cs typeface="Arial"/>
              </a:rPr>
              <a:t>8).</a:t>
            </a:r>
            <a:endParaRPr sz="1400" b="0" i="0" u="none">
              <a:solidFill>
                <a:srgbClr val="555555"/>
              </a:solidFill>
              <a:latin typeface="Arial"/>
              <a:ea typeface="Arial"/>
              <a:cs typeface="Arial"/>
            </a:endParaRPr>
          </a:p>
          <a:p>
            <a:pPr>
              <a:defRPr/>
            </a:pPr>
            <a:r>
              <a:rPr sz="1400" b="1" i="0" u="none">
                <a:solidFill>
                  <a:schemeClr val="accent6"/>
                </a:solidFill>
                <a:latin typeface="Arial"/>
                <a:ea typeface="Arial"/>
                <a:cs typeface="Arial"/>
              </a:rPr>
              <a:t>Con-2</a:t>
            </a:r>
            <a:r>
              <a:rPr sz="1400" b="0" i="0" u="none">
                <a:solidFill>
                  <a:srgbClr val="555555"/>
                </a:solidFill>
                <a:latin typeface="Arial"/>
                <a:ea typeface="Arial"/>
                <a:cs typeface="Arial"/>
              </a:rPr>
              <a:t> : Need to find place in RR(1/5), not studied here.</a:t>
            </a:r>
            <a:endParaRPr sz="1400" b="0" i="0" u="none">
              <a:solidFill>
                <a:srgbClr val="555555"/>
              </a:solidFill>
              <a:latin typeface="Arial"/>
              <a:ea typeface="Arial"/>
              <a:cs typeface="Arial"/>
            </a:endParaRPr>
          </a:p>
          <a:p>
            <a:pPr>
              <a:defRPr/>
            </a:pPr>
            <a:r>
              <a:rPr sz="1400" b="1" i="0" u="none">
                <a:solidFill>
                  <a:schemeClr val="accent6"/>
                </a:solidFill>
                <a:latin typeface="Arial"/>
                <a:ea typeface="Arial"/>
                <a:cs typeface="Arial"/>
              </a:rPr>
              <a:t>Pro-1 </a:t>
            </a:r>
            <a:r>
              <a:rPr sz="1400" b="0" i="0" u="none">
                <a:solidFill>
                  <a:srgbClr val="555555"/>
                </a:solidFill>
                <a:latin typeface="Arial"/>
                <a:ea typeface="Arial"/>
                <a:cs typeface="Arial"/>
              </a:rPr>
              <a:t>:  No need to install DC power cables from </a:t>
            </a:r>
            <a:br>
              <a:rPr sz="1400" b="0" i="0" u="none">
                <a:solidFill>
                  <a:srgbClr val="555555"/>
                </a:solidFill>
                <a:latin typeface="Arial"/>
                <a:ea typeface="Arial"/>
                <a:cs typeface="Arial"/>
              </a:rPr>
            </a:br>
            <a:r>
              <a:rPr sz="1400" b="0" i="0" u="none">
                <a:solidFill>
                  <a:srgbClr val="555555"/>
                </a:solidFill>
                <a:latin typeface="Arial"/>
                <a:ea typeface="Arial"/>
                <a:cs typeface="Arial"/>
              </a:rPr>
              <a:t>	    tunnel up to UR.</a:t>
            </a:r>
            <a:br>
              <a:rPr sz="1400" b="0" i="0" u="none">
                <a:solidFill>
                  <a:srgbClr val="555555"/>
                </a:solidFill>
                <a:latin typeface="Arial"/>
                <a:ea typeface="Arial"/>
                <a:cs typeface="Arial"/>
              </a:rPr>
            </a:br>
            <a:endParaRPr sz="1400" b="0" i="0" u="none">
              <a:solidFill>
                <a:srgbClr val="555555"/>
              </a:solidFill>
              <a:latin typeface="Arial"/>
              <a:ea typeface="Arial"/>
              <a:cs typeface="Arial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52775797" name="Footer Placeholder 2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br>
              <a:rPr u="sng">
                <a:solidFill>
                  <a:schemeClr val="hlink"/>
                </a:solidFill>
                <a:hlinkClick r:id="rId2" tooltip="https://indico.cern.ch/event/1168738/"/>
              </a:rPr>
            </a:br>
            <a:r>
              <a:rPr u="sng">
                <a:solidFill>
                  <a:schemeClr val="hlink"/>
                </a:solidFill>
                <a:hlinkClick r:id="rId2" tooltip="https://indico.cern.ch/event/1168738/"/>
              </a:rPr>
              <a:t>WP2/WP13 HL-LHC Satellite Meeting, Uppsala 2022 - Long-Range Beam-Beam Wire</a:t>
            </a:r>
            <a:endParaRPr/>
          </a:p>
        </p:txBody>
      </p:sp>
      <p:sp>
        <p:nvSpPr>
          <p:cNvPr id="897155909" name="Slide Number Placeholder 3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821A85D9-4AC6-77F3-C7A7-67E3859BEECE}" type="slidenum">
              <a:rPr lang="fr-FR"/>
              <a:t/>
            </a:fld>
            <a:endParaRPr lang="fr-FR"/>
          </a:p>
        </p:txBody>
      </p:sp>
      <p:pic>
        <p:nvPicPr>
          <p:cNvPr id="159691419" name="" hidden="0"/>
          <p:cNvPicPr>
            <a:picLocks noChangeAspect="1"/>
          </p:cNvPicPr>
          <p:nvPr isPhoto="0" userDrawn="0">
            <p:ph idx="1" hasCustomPrompt="1"/>
          </p:nvPr>
        </p:nvPicPr>
        <p:blipFill>
          <a:blip r:embed="rId3"/>
          <a:stretch/>
        </p:blipFill>
        <p:spPr bwMode="auto">
          <a:xfrm rot="0" flipH="0" flipV="0">
            <a:off x="4834924" y="733534"/>
            <a:ext cx="3632909" cy="2678674"/>
          </a:xfrm>
          <a:prstGeom prst="rect">
            <a:avLst/>
          </a:prstGeom>
        </p:spPr>
      </p:pic>
      <p:graphicFrame>
        <p:nvGraphicFramePr>
          <p:cNvPr id="1281773794" name="" hidden="0"/>
          <p:cNvGraphicFramePr>
            <a:graphicFrameLocks xmlns:a="http://schemas.openxmlformats.org/drawingml/2006/main"/>
          </p:cNvGraphicFramePr>
          <p:nvPr isPhoto="0" userDrawn="0"/>
        </p:nvGraphicFramePr>
        <p:xfrm>
          <a:off x="830965" y="602155"/>
          <a:ext cx="2874335" cy="353031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89995324" name="" hidden="0"/>
          <p:cNvSpPr txBox="1"/>
          <p:nvPr isPhoto="0" userDrawn="0"/>
        </p:nvSpPr>
        <p:spPr bwMode="auto">
          <a:xfrm flipH="0" flipV="0">
            <a:off x="830965" y="3991433"/>
            <a:ext cx="3192023" cy="640116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upright="0" compatLnSpc="0">
            <a:spAutoFit/>
          </a:bodyPr>
          <a:p>
            <a:pPr marL="217793" indent="-217793" algn="ctr">
              <a:buAutoNum type="alphaUcPeriod"/>
              <a:defRPr/>
            </a:pPr>
            <a:r>
              <a:rPr lang="en-GB" sz="1200" i="1">
                <a:solidFill>
                  <a:schemeClr val="bg1">
                    <a:lumMod val="50000"/>
                  </a:schemeClr>
                </a:solidFill>
              </a:rPr>
              <a:t>Bertarelli et. al, </a:t>
            </a:r>
            <a:br>
              <a:rPr lang="en-GB" sz="1200" i="1">
                <a:solidFill>
                  <a:schemeClr val="bg1">
                    <a:lumMod val="50000"/>
                  </a:schemeClr>
                </a:solidFill>
              </a:rPr>
            </a:br>
            <a:r>
              <a:rPr lang="en-GB" sz="1200" i="1">
                <a:solidFill>
                  <a:schemeClr val="bg1">
                    <a:lumMod val="50000"/>
                  </a:schemeClr>
                </a:solidFill>
              </a:rPr>
              <a:t>Special Joint </a:t>
            </a:r>
            <a:r>
              <a:rPr lang="en-GB" sz="1200" i="1">
                <a:solidFill>
                  <a:schemeClr val="bg1">
                    <a:lumMod val="50000"/>
                  </a:schemeClr>
                </a:solidFill>
              </a:rPr>
              <a:t>HiLumi</a:t>
            </a:r>
            <a:r>
              <a:rPr lang="en-GB" sz="1200" i="1">
                <a:solidFill>
                  <a:schemeClr val="bg1">
                    <a:lumMod val="50000"/>
                  </a:schemeClr>
                </a:solidFill>
              </a:rPr>
              <a:t> WP2/WP5 Meeting</a:t>
            </a:r>
            <a:endParaRPr sz="1200" i="1">
              <a:solidFill>
                <a:schemeClr val="bg1">
                  <a:lumMod val="50000"/>
                </a:schemeClr>
              </a:solidFill>
            </a:endParaRPr>
          </a:p>
          <a:p>
            <a:pPr algn="ctr">
              <a:defRPr/>
            </a:pPr>
            <a:r>
              <a:rPr lang="en-GB" sz="1200" i="1">
                <a:solidFill>
                  <a:schemeClr val="bg1">
                    <a:lumMod val="50000"/>
                  </a:schemeClr>
                </a:solidFill>
              </a:rPr>
              <a:t>22.02.2022</a:t>
            </a:r>
            <a:endParaRPr sz="1200" i="1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777652472" name="" hidden="0"/>
          <p:cNvSpPr txBox="1"/>
          <p:nvPr isPhoto="0" userDrawn="0"/>
        </p:nvSpPr>
        <p:spPr bwMode="auto">
          <a:xfrm rot="16199969" flipH="0" flipV="0">
            <a:off x="2481700" y="2607817"/>
            <a:ext cx="1088629" cy="365795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upright="0" compatLnSpc="0">
            <a:spAutoFit/>
          </a:bodyPr>
          <a:p>
            <a:pPr>
              <a:defRPr/>
            </a:pPr>
            <a:r>
              <a:rPr/>
              <a:t>~12V/m</a:t>
            </a:r>
            <a:endParaRPr/>
          </a:p>
        </p:txBody>
      </p:sp>
      <p:sp>
        <p:nvSpPr>
          <p:cNvPr id="2085105904" name="" hidden="0"/>
          <p:cNvSpPr txBox="1"/>
          <p:nvPr isPhoto="0" userDrawn="0"/>
        </p:nvSpPr>
        <p:spPr bwMode="auto">
          <a:xfrm flipH="0" flipV="0">
            <a:off x="5566645" y="3521691"/>
            <a:ext cx="2149667" cy="731556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rgbClr val="FFFFFF"/>
              </a:gs>
            </a:gsLst>
            <a:lin ang="16200000" scaled="1"/>
          </a:gradFill>
        </p:spPr>
        <p:txBody>
          <a:bodyPr vertOverflow="overflow" horzOverflow="clip" vert="horz" wrap="none" lIns="91440" tIns="45720" rIns="91440" bIns="45720" numCol="1" spcCol="0" rtlCol="0" fromWordArt="0" anchor="t" anchorCtr="0" forceAA="0" upright="0" compatLnSpc="0">
            <a:spAutoFit/>
          </a:bodyPr>
          <a:p>
            <a:pPr algn="ctr">
              <a:defRPr/>
            </a:pPr>
            <a:r>
              <a:rPr sz="1400"/>
              <a:t>@150A, 14Vx3+10V </a:t>
            </a:r>
            <a:br>
              <a:rPr sz="1400"/>
            </a:br>
            <a:r>
              <a:rPr sz="1400"/>
              <a:t>(voltage drop for cabling)</a:t>
            </a:r>
            <a:endParaRPr sz="1400"/>
          </a:p>
          <a:p>
            <a:pPr algn="ctr">
              <a:defRPr/>
            </a:pPr>
            <a:r>
              <a:rPr sz="1400"/>
              <a:t>52V</a:t>
            </a:r>
            <a:endParaRPr sz="1400"/>
          </a:p>
        </p:txBody>
      </p:sp>
      <p:sp>
        <p:nvSpPr>
          <p:cNvPr id="1953077455" name="" hidden="0"/>
          <p:cNvSpPr txBox="1"/>
          <p:nvPr isPhoto="0" userDrawn="0"/>
        </p:nvSpPr>
        <p:spPr bwMode="auto">
          <a:xfrm flipH="0" flipV="0">
            <a:off x="6014226" y="1140766"/>
            <a:ext cx="1276359" cy="335315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upright="0" compatLnSpc="0">
            <a:spAutoFit/>
          </a:bodyPr>
          <a:p>
            <a:pPr algn="l">
              <a:defRPr/>
            </a:pPr>
            <a:r>
              <a:rPr lang="en-GB" sz="1600" i="1">
                <a:solidFill>
                  <a:schemeClr val="bg1">
                    <a:lumMod val="50000"/>
                  </a:schemeClr>
                </a:solidFill>
              </a:rPr>
              <a:t>Y. Thurel</a:t>
            </a:r>
            <a:endParaRPr sz="16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850956622" name="Title 1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Powering: series recommended</a:t>
            </a:r>
            <a:r>
              <a:rPr lang="en-GB" sz="2800" b="1" i="0" u="none" strike="noStrike" cap="none" spc="0">
                <a:solidFill>
                  <a:schemeClr val="bg2"/>
                </a:solidFill>
                <a:latin typeface="Arial"/>
                <a:ea typeface="Arial"/>
                <a:cs typeface="Arial"/>
              </a:rPr>
              <a:t> </a:t>
            </a:r>
            <a:endParaRPr lang="en-GB"/>
          </a:p>
        </p:txBody>
      </p:sp>
      <p:sp>
        <p:nvSpPr>
          <p:cNvPr id="1881747189" name="" hidden="0"/>
          <p:cNvSpPr/>
          <p:nvPr isPhoto="0" userDrawn="0"/>
        </p:nvSpPr>
        <p:spPr bwMode="auto">
          <a:xfrm flipH="0" flipV="0">
            <a:off x="302675" y="2329298"/>
            <a:ext cx="105220" cy="365795"/>
          </a:xfrm>
        </p:spPr>
        <p:txBody>
          <a:bodyPr rot="0" spcFirstLastPara="0" vertOverflow="overflow" horzOverflow="clip" vert="horz" wrap="square" lIns="91440" tIns="45720" rIns="91440" bIns="45720" numCol="1" spcCol="0" rtlCol="0" fromWordArt="0" anchor="t" anchorCtr="0" forceAA="0" upright="0" compatLnSpc="1">
            <a:prstTxWarp prst="textNoShape"/>
            <a:spAutoFit/>
          </a:bodyPr>
          <a:p>
            <a:pPr>
              <a:defRPr/>
            </a:pP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958374817" name="Footer Placeholder 2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br>
              <a:rPr u="sng">
                <a:solidFill>
                  <a:schemeClr val="hlink"/>
                </a:solidFill>
                <a:hlinkClick r:id="rId2" tooltip="https://indico.cern.ch/event/1168738/"/>
              </a:rPr>
            </a:br>
            <a:r>
              <a:rPr u="sng">
                <a:solidFill>
                  <a:schemeClr val="hlink"/>
                </a:solidFill>
                <a:hlinkClick r:id="rId2" tooltip="https://indico.cern.ch/event/1168738/"/>
              </a:rPr>
              <a:t>WP2/WP13 HL-LHC Satellite Meeting, Uppsala 2022 - Long-Range Beam-Beam Wire</a:t>
            </a:r>
            <a:endParaRPr/>
          </a:p>
        </p:txBody>
      </p:sp>
      <p:sp>
        <p:nvSpPr>
          <p:cNvPr id="115438926" name="Slide Number Placeholder 3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A78F04A2-B6D7-1D98-F8D5-9A2A8F336674}" type="slidenum">
              <a:rPr lang="fr-FR"/>
              <a:t/>
            </a:fld>
            <a:endParaRPr lang="fr-FR"/>
          </a:p>
        </p:txBody>
      </p:sp>
      <p:pic>
        <p:nvPicPr>
          <p:cNvPr id="966418709" name="" hidden="0"/>
          <p:cNvPicPr>
            <a:picLocks noChangeAspect="1"/>
          </p:cNvPicPr>
          <p:nvPr isPhoto="0" userDrawn="0">
            <p:ph idx="1" hasCustomPrompt="1"/>
          </p:nvPr>
        </p:nvPicPr>
        <p:blipFill>
          <a:blip r:embed="rId3"/>
          <a:stretch/>
        </p:blipFill>
        <p:spPr bwMode="auto">
          <a:xfrm rot="0" flipH="0" flipV="0">
            <a:off x="5479553" y="908412"/>
            <a:ext cx="2742402" cy="2022071"/>
          </a:xfrm>
          <a:prstGeom prst="rect">
            <a:avLst/>
          </a:prstGeom>
        </p:spPr>
      </p:pic>
      <p:sp>
        <p:nvSpPr>
          <p:cNvPr id="134183566" name="" hidden="0"/>
          <p:cNvSpPr txBox="1"/>
          <p:nvPr isPhoto="0" userDrawn="0"/>
        </p:nvSpPr>
        <p:spPr bwMode="auto">
          <a:xfrm flipH="0" flipV="0">
            <a:off x="5565826" y="2847273"/>
            <a:ext cx="2569856" cy="518195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rgbClr val="FFFFFF"/>
              </a:gs>
            </a:gsLst>
            <a:lin ang="16200000" scaled="1"/>
          </a:gradFill>
        </p:spPr>
        <p:txBody>
          <a:bodyPr vertOverflow="overflow" horzOverflow="clip" vert="horz" wrap="none" lIns="91440" tIns="45720" rIns="91440" bIns="45720" numCol="1" spcCol="0" rtlCol="0" fromWordArt="0" anchor="t" anchorCtr="0" forceAA="0" upright="0" compatLnSpc="0">
            <a:spAutoFit/>
          </a:bodyPr>
          <a:p>
            <a:pPr algn="ctr">
              <a:defRPr/>
            </a:pPr>
            <a:r>
              <a:rPr sz="1400"/>
              <a:t>@150A, 14Vx3+10V </a:t>
            </a:r>
            <a:br>
              <a:rPr sz="1400"/>
            </a:br>
            <a:r>
              <a:rPr sz="1400"/>
              <a:t>(voltage drop for cabling)~60V</a:t>
            </a:r>
            <a:endParaRPr sz="1400"/>
          </a:p>
        </p:txBody>
      </p:sp>
      <p:sp>
        <p:nvSpPr>
          <p:cNvPr id="674084385" name="" hidden="0"/>
          <p:cNvSpPr txBox="1"/>
          <p:nvPr isPhoto="0" userDrawn="0"/>
        </p:nvSpPr>
        <p:spPr bwMode="auto">
          <a:xfrm flipH="0" flipV="0">
            <a:off x="6014226" y="1140766"/>
            <a:ext cx="1276359" cy="335315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upright="0" compatLnSpc="0">
            <a:spAutoFit/>
          </a:bodyPr>
          <a:p>
            <a:pPr algn="l">
              <a:defRPr/>
            </a:pPr>
            <a:r>
              <a:rPr lang="en-GB" sz="1600" i="1">
                <a:solidFill>
                  <a:schemeClr val="bg1">
                    <a:lumMod val="50000"/>
                  </a:schemeClr>
                </a:solidFill>
              </a:rPr>
              <a:t>Y. Thurel</a:t>
            </a:r>
            <a:endParaRPr sz="16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620419175" name="" hidden="0"/>
          <p:cNvSpPr txBox="1"/>
          <p:nvPr isPhoto="0" userDrawn="0"/>
        </p:nvSpPr>
        <p:spPr bwMode="auto">
          <a:xfrm flipH="0" flipV="0">
            <a:off x="243671" y="3317854"/>
            <a:ext cx="7519884" cy="1311565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upright="0" compatLnSpc="0">
            <a:spAutoFit/>
          </a:bodyPr>
          <a:p>
            <a:pPr>
              <a:defRPr/>
            </a:pPr>
            <a:r>
              <a:rPr lang="en-GB">
                <a:solidFill>
                  <a:schemeClr val="tx2">
                    <a:lumMod val="75000"/>
                  </a:schemeClr>
                </a:solidFill>
              </a:rPr>
              <a:t>Ballpark figures:</a:t>
            </a:r>
            <a:endParaRPr lang="en-GB">
              <a:solidFill>
                <a:schemeClr val="bg2"/>
              </a:solidFill>
            </a:endParaRPr>
          </a:p>
          <a:p>
            <a:pPr marL="239821" marR="0" indent="-239821" algn="l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30000"/>
              <a:buFont typeface="Wingdings"/>
              <a:buChar char="§"/>
              <a:defRPr/>
            </a:pPr>
            <a:r>
              <a:rPr sz="1600" b="1" u="sng">
                <a:solidFill>
                  <a:schemeClr val="bg1">
                    <a:lumMod val="65000"/>
                  </a:schemeClr>
                </a:solidFill>
                <a:hlinkClick r:id="rId4" tooltip="https://mmm.cern.ch/owa/redir.aspx?C=hnfJUFNpVAEGWra7DXb7Ij60QWg6Wsbnvp5OIINNm8e7dkLrnZzaCA..&amp;URL=http%3a%2f%2fsy-dep-epc-lpc.web.cern.ch%2fconverters%2fcombo-isolde%2fpagesources%2fhigh-res%2fcombo-isolde-converter-20.jpg"/>
              </a:rPr>
              <a:t>1 rack with 2 converters </a:t>
            </a:r>
            <a:r>
              <a:rPr sz="1600" b="1" i="0" u="none">
                <a:solidFill>
                  <a:schemeClr val="bg2"/>
                </a:solidFill>
                <a:latin typeface="Segoe UI"/>
                <a:ea typeface="Segoe UI"/>
                <a:cs typeface="Segoe UI"/>
              </a:rPr>
              <a:t>of 12 kWatts each </a:t>
            </a:r>
            <a:r>
              <a:rPr sz="1600" b="1" i="0" u="none">
                <a:solidFill>
                  <a:schemeClr val="bg2"/>
                </a:solidFill>
                <a:latin typeface="Arial"/>
                <a:ea typeface="Arial"/>
                <a:cs typeface="Arial"/>
              </a:rPr>
              <a:t>≃</a:t>
            </a:r>
            <a:r>
              <a:rPr sz="1600" b="1" i="0" u="none">
                <a:solidFill>
                  <a:schemeClr val="bg2"/>
                </a:solidFill>
                <a:latin typeface="Segoe UI"/>
                <a:ea typeface="Segoe UI"/>
                <a:cs typeface="Segoe UI"/>
              </a:rPr>
              <a:t> 60 kCHF =&gt; 240 kCHF</a:t>
            </a:r>
            <a:endParaRPr sz="1600" b="1" i="0" u="none">
              <a:solidFill>
                <a:schemeClr val="bg2"/>
              </a:solidFill>
              <a:latin typeface="Segoe UI"/>
              <a:ea typeface="Segoe UI"/>
              <a:cs typeface="Segoe UI"/>
            </a:endParaRPr>
          </a:p>
          <a:p>
            <a:pPr marL="639871" marR="0" lvl="1" indent="-239821" algn="l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30000"/>
              <a:buFont typeface="Wingdings"/>
              <a:buChar char="§"/>
              <a:defRPr/>
            </a:pPr>
            <a:r>
              <a:rPr lang="fr-FR" sz="1600" b="0" i="0" u="none" strike="noStrike" cap="none" spc="0">
                <a:solidFill>
                  <a:schemeClr val="bg1">
                    <a:lumMod val="65000"/>
                  </a:schemeClr>
                </a:solidFill>
                <a:latin typeface="Segoe UI"/>
                <a:ea typeface="Segoe UI"/>
                <a:cs typeface="Segoe UI"/>
              </a:rPr>
              <a:t>(</a:t>
            </a:r>
            <a:r>
              <a:rPr lang="fr-FR" sz="1600" b="0" i="0" u="none" strike="noStrike" cap="none" spc="0">
                <a:solidFill>
                  <a:schemeClr val="bg1">
                    <a:lumMod val="65000"/>
                  </a:schemeClr>
                </a:solidFill>
                <a:latin typeface="Segoe UI"/>
                <a:ea typeface="Segoe UI"/>
                <a:cs typeface="Segoe UI"/>
              </a:rPr>
              <a:t>1 rack with 1 converters of 18 kWatts each </a:t>
            </a:r>
            <a:r>
              <a:rPr lang="fr-FR" sz="1600" b="0" i="0" u="none" strike="noStrike" cap="none" spc="0">
                <a:solidFill>
                  <a:schemeClr val="bg1">
                    <a:lumMod val="65000"/>
                  </a:schemeClr>
                </a:solidFill>
                <a:latin typeface="Arial"/>
                <a:ea typeface="Arial"/>
                <a:cs typeface="Arial"/>
              </a:rPr>
              <a:t>≃</a:t>
            </a:r>
            <a:r>
              <a:rPr lang="fr-FR" sz="1600" b="0" i="0" u="none" strike="noStrike" cap="none" spc="0">
                <a:solidFill>
                  <a:schemeClr val="bg1">
                    <a:lumMod val="65000"/>
                  </a:schemeClr>
                </a:solidFill>
                <a:latin typeface="Segoe UI"/>
                <a:ea typeface="Segoe UI"/>
                <a:cs typeface="Segoe UI"/>
              </a:rPr>
              <a:t> 50 kCHF  =&gt; 400 kCHF</a:t>
            </a:r>
            <a:r>
              <a:rPr lang="fr-FR" sz="1600" b="0" i="0" u="none" strike="noStrike" cap="none" spc="0">
                <a:solidFill>
                  <a:schemeClr val="bg1">
                    <a:lumMod val="65000"/>
                  </a:schemeClr>
                </a:solidFill>
                <a:latin typeface="Segoe UI"/>
                <a:ea typeface="Segoe UI"/>
                <a:cs typeface="Segoe UI"/>
              </a:rPr>
              <a:t>)</a:t>
            </a:r>
            <a:endParaRPr sz="1600" b="0" i="0" u="none">
              <a:solidFill>
                <a:schemeClr val="bg2"/>
              </a:solidFill>
              <a:latin typeface="Segoe UI"/>
              <a:ea typeface="Segoe UI"/>
              <a:cs typeface="Segoe UI"/>
            </a:endParaRPr>
          </a:p>
          <a:p>
            <a:pPr marL="239821" marR="0" indent="-239821" algn="l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30000"/>
              <a:buFont typeface="Wingdings"/>
              <a:buChar char="§"/>
              <a:defRPr/>
            </a:pPr>
            <a:r>
              <a:rPr sz="1600" b="0" i="0" u="none">
                <a:solidFill>
                  <a:schemeClr val="bg2"/>
                </a:solidFill>
                <a:latin typeface="Segoe UI"/>
                <a:ea typeface="Segoe UI"/>
                <a:cs typeface="Segoe UI"/>
              </a:rPr>
              <a:t>Cabling expected </a:t>
            </a:r>
            <a:r>
              <a:rPr lang="fr-FR" sz="1600" b="1" i="0" u="none" strike="noStrike" cap="none" spc="0">
                <a:solidFill>
                  <a:schemeClr val="bg2"/>
                </a:solidFill>
                <a:latin typeface="Arial"/>
                <a:ea typeface="Arial"/>
                <a:cs typeface="Arial"/>
              </a:rPr>
              <a:t>≃ 500 kCHF</a:t>
            </a:r>
            <a:r>
              <a:rPr sz="1600" b="0" i="0" u="none">
                <a:solidFill>
                  <a:schemeClr val="bg2"/>
                </a:solidFill>
                <a:latin typeface="Segoe UI"/>
                <a:ea typeface="Segoe UI"/>
                <a:cs typeface="Segoe UI"/>
              </a:rPr>
              <a:t> (to be confirmed)</a:t>
            </a:r>
            <a:br>
              <a:rPr sz="1400" b="0" i="0" u="none">
                <a:solidFill>
                  <a:schemeClr val="bg1">
                    <a:lumMod val="65000"/>
                  </a:schemeClr>
                </a:solidFill>
                <a:latin typeface="Segoe UI"/>
                <a:ea typeface="Segoe UI"/>
                <a:cs typeface="Segoe UI"/>
              </a:rPr>
            </a:br>
            <a:r>
              <a:rPr lang="en-GB">
                <a:solidFill>
                  <a:schemeClr val="bg2"/>
                </a:solidFill>
              </a:rPr>
              <a:t>   </a:t>
            </a:r>
            <a:endParaRPr sz="1400" b="0" i="0" u="none">
              <a:solidFill>
                <a:schemeClr val="bg2"/>
              </a:solidFill>
              <a:latin typeface="Segoe UI"/>
              <a:ea typeface="Segoe UI"/>
              <a:cs typeface="Segoe UI"/>
            </a:endParaRPr>
          </a:p>
        </p:txBody>
      </p:sp>
      <p:sp>
        <p:nvSpPr>
          <p:cNvPr id="719574472" name="Title 1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Powering: series recommended</a:t>
            </a:r>
            <a:r>
              <a:rPr lang="en-GB" sz="2800" b="1" i="0" u="none" strike="noStrike" cap="none" spc="0">
                <a:solidFill>
                  <a:schemeClr val="bg2"/>
                </a:solidFill>
                <a:latin typeface="Arial"/>
                <a:ea typeface="Arial"/>
                <a:cs typeface="Arial"/>
              </a:rPr>
              <a:t> </a:t>
            </a:r>
            <a:endParaRPr lang="en-GB"/>
          </a:p>
        </p:txBody>
      </p:sp>
      <p:sp>
        <p:nvSpPr>
          <p:cNvPr id="1360380045" name="" hidden="0"/>
          <p:cNvSpPr/>
          <p:nvPr isPhoto="0" userDrawn="0"/>
        </p:nvSpPr>
        <p:spPr bwMode="auto">
          <a:xfrm flipH="0" flipV="0">
            <a:off x="302675" y="2329298"/>
            <a:ext cx="105220" cy="365795"/>
          </a:xfrm>
        </p:spPr>
        <p:txBody>
          <a:bodyPr rot="0" spcFirstLastPara="0" vertOverflow="overflow" horzOverflow="clip" vert="horz" wrap="square" lIns="91440" tIns="45720" rIns="91440" bIns="45720" numCol="1" spcCol="0" rtlCol="0" fromWordArt="0" anchor="t" anchorCtr="0" forceAA="0" upright="0" compatLnSpc="1">
            <a:prstTxWarp prst="textNoShape"/>
            <a:spAutoFit/>
          </a:bodyPr>
          <a:p>
            <a:pPr>
              <a:defRPr/>
            </a:pPr>
            <a:endParaRPr/>
          </a:p>
        </p:txBody>
      </p:sp>
      <p:pic>
        <p:nvPicPr>
          <p:cNvPr id="1661400706" name="" hidden="0"/>
          <p:cNvPicPr>
            <a:picLocks noChangeAspect="1"/>
          </p:cNvPicPr>
          <p:nvPr isPhoto="0" userDrawn="0"/>
        </p:nvPicPr>
        <p:blipFill>
          <a:blip r:embed="rId5"/>
          <a:stretch/>
        </p:blipFill>
        <p:spPr bwMode="auto">
          <a:xfrm flipH="0" flipV="0">
            <a:off x="495482" y="1308424"/>
            <a:ext cx="4545864" cy="1688463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theme/_rels/theme1.xml.rels><?xml version="1.0" encoding="UTF-8" standalone="yes"?><Relationships xmlns="http://schemas.openxmlformats.org/package/2006/relationships"></Relationships>
</file>

<file path=ppt/theme/theme1.xml><?xml version="1.0" encoding="utf-8"?>
<a:theme xmlns:a="http://schemas.openxmlformats.org/drawingml/2006/main" xmlns:r="http://schemas.openxmlformats.org/officeDocument/2006/relationships" xmlns:p="http://schemas.openxmlformats.org/presentation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Bureau">
      <a:fillStyleLst>
        <a:solidFill>
          <a:schemeClr val="phClr"/>
        </a:solidFill>
        <a:gradFill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/>
        </a:gradFill>
        <a:gradFill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/>
        </a:gradFill>
      </a:bgFillStyleLst>
    </a:fmtScheme>
  </a:themeElements>
  <a:objectDefaults>
    <a:spDef>
      <a:spPr bwMode="auto"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 bwMode="auto"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Template_Presentation_PSM_16.9rev1</Template>
  <TotalTime>0</TotalTime>
  <Words>0</Words>
  <Application>ONLYOFFICE/7.1.1.69</Application>
  <DocSecurity>0</DocSecurity>
  <PresentationFormat>On-screen Show (16:9)</PresentationFormat>
  <Paragraphs>0</Paragraphs>
  <Slides>10</Slides>
  <Notes>10</Notes>
  <HiddenSlides>0</HiddenSlides>
  <MMClips>2</MMClips>
  <ScaleCrop>0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Theme 1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</vt:vector>
  </TitlesOfParts>
  <Manager/>
  <Company>APO</Company>
  <LinksUpToDate>0</LinksUpToDate>
  <SharedDoc>0</SharedDoc>
  <HyperlinkBase/>
  <HyperlinksChanged>0</HyperlinksChanged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HL-LHC Project Steering Meeting WPxxx Description</dc:title>
  <dc:subject/>
  <dc:creator>Cecile Noels</dc:creator>
  <cp:keywords/>
  <dc:description/>
  <dc:identifier/>
  <dc:language/>
  <cp:lastModifiedBy/>
  <cp:revision>617</cp:revision>
  <dcterms:created xsi:type="dcterms:W3CDTF">2020-02-06T17:34:13Z</dcterms:created>
  <dcterms:modified xsi:type="dcterms:W3CDTF">2022-09-23T09:52:32Z</dcterms:modified>
  <cp:category/>
  <cp:contentStatus/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0x010100689ABA85A245EC45AA49FA36F10E0232</vt:lpwstr>
  </property>
</Properties>
</file>