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15"/>
  </p:notesMasterIdLst>
  <p:handoutMasterIdLst>
    <p:handoutMasterId r:id="rId16"/>
  </p:handoutMasterIdLst>
  <p:sldIdLst>
    <p:sldId id="278" r:id="rId2"/>
    <p:sldId id="617" r:id="rId3"/>
    <p:sldId id="1799" r:id="rId4"/>
    <p:sldId id="1803" r:id="rId5"/>
    <p:sldId id="1962" r:id="rId6"/>
    <p:sldId id="333" r:id="rId7"/>
    <p:sldId id="342" r:id="rId8"/>
    <p:sldId id="1801" r:id="rId9"/>
    <p:sldId id="1802" r:id="rId10"/>
    <p:sldId id="1960" r:id="rId11"/>
    <p:sldId id="1804" r:id="rId12"/>
    <p:sldId id="1963" r:id="rId13"/>
    <p:sldId id="196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9BE7"/>
    <a:srgbClr val="FFFFFF"/>
    <a:srgbClr val="B2B2B2"/>
    <a:srgbClr val="3AB9F2"/>
    <a:srgbClr val="04B3EA"/>
    <a:srgbClr val="04ADE2"/>
    <a:srgbClr val="04B9F2"/>
    <a:srgbClr val="04A7DA"/>
    <a:srgbClr val="05B9F1"/>
    <a:srgbClr val="0EC2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82D073-C17E-5895-79DC-6A6AAE4BCC12}" v="12" dt="2022-09-22T10:21:48.048"/>
    <p1510:client id="{47D9CC11-C364-40CC-AD21-B15B62F3DA10}" v="346" dt="2022-09-22T20:17:20.455"/>
    <p1510:client id="{7980939C-FC8A-DA43-68FF-376EC6E7199E}" v="62" dt="2022-09-22T13:24:29.539"/>
    <p1510:client id="{92A5895C-83A0-A284-5F24-04F988D9DE0A}" v="8" dt="2022-09-22T20:19:09.265"/>
    <p1510:client id="{CD48214F-537F-A3CF-E711-2E6D9A2DF0B4}" v="2" dt="2022-09-22T20:16:32.727"/>
    <p1510:client id="{CFB8D8A7-1238-F206-774E-167806E90BEA}" v="78" dt="2022-09-22T10:52:58.7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6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C03A-79D8-174C-8A65-8B724BE9D7B5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49E93-5542-D14B-A07B-05AD65D6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04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3967B-E13D-644C-B749-25F5E6C5117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A6A82-C43D-0E45-8BBC-3BA89641B4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6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73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4CE715F-0F16-418B-B081-3302CADCC6F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7325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4CE715F-0F16-418B-B081-3302CADCC6F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73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38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2022-09-22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2022-09-22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2022-09-22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2022-09-22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2022-09-22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094807" y="698270"/>
            <a:ext cx="9258993" cy="67610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9463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  <p:sldLayoutId id="2147483825" r:id="rId5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4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56.png"/><Relationship Id="rId7" Type="http://schemas.openxmlformats.org/officeDocument/2006/relationships/image" Target="../media/image3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1.jpe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51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67872" y="1346977"/>
            <a:ext cx="5578475" cy="2082023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TRIUMF’s contribution to the BBLR Compensation Project</a:t>
            </a:r>
            <a:br>
              <a:rPr lang="en-CA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en-CA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WP2/WP13 HL-LHC Satellite Meeting, Uppsala 2022 </a:t>
            </a:r>
            <a:b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Long-Range Beam-Beam Wire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61743" y="4668012"/>
            <a:ext cx="3938833" cy="900340"/>
          </a:xfrm>
        </p:spPr>
        <p:txBody>
          <a:bodyPr>
            <a:normAutofit lnSpcReduction="10000"/>
          </a:bodyPr>
          <a:lstStyle/>
          <a:p>
            <a:r>
              <a:rPr lang="en-US"/>
              <a:t>Oliver Kester</a:t>
            </a:r>
            <a:br>
              <a:rPr lang="en-US"/>
            </a:br>
            <a:r>
              <a:rPr lang="en-US"/>
              <a:t>Director, Accelerator Division</a:t>
            </a:r>
          </a:p>
          <a:p>
            <a:r>
              <a:rPr lang="en-US" b="1"/>
              <a:t>TRIUMF</a:t>
            </a:r>
          </a:p>
        </p:txBody>
      </p:sp>
      <p:sp>
        <p:nvSpPr>
          <p:cNvPr id="2" name="AutoShape 2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5" name="AutoShape 6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51752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AutoShape 8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66992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10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82232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AutoShape 12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97472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6F81B9-472A-1381-1DB7-01234644E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934" y="3341596"/>
            <a:ext cx="5019913" cy="3352800"/>
          </a:xfrm>
          <a:prstGeom prst="rect">
            <a:avLst/>
          </a:prstGeom>
        </p:spPr>
      </p:pic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C0BCAF98-41CE-76BE-8822-B26D8CA54F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8439" y="914959"/>
            <a:ext cx="3973286" cy="211154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926394E-4603-98DB-0DDE-DB5B65E2C864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845E9B8-E6D7-6DE2-EAF3-5C68D5E56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 descr="Bildergebnis für canadian flag">
              <a:extLst>
                <a:ext uri="{FF2B5EF4-FFF2-40B4-BE49-F238E27FC236}">
                  <a16:creationId xmlns:a16="http://schemas.microsoft.com/office/drawing/2014/main" id="{CC02497D-0D59-D5CB-88A1-62C6566A6C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3636811-B1F3-4119-308E-BE910B05E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7792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5226CF-2E93-4CC8-AFBB-C72E57ECE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894" y="304875"/>
            <a:ext cx="9045651" cy="676102"/>
          </a:xfrm>
        </p:spPr>
        <p:txBody>
          <a:bodyPr/>
          <a:lstStyle/>
          <a:p>
            <a:r>
              <a:rPr lang="en-US" sz="3200"/>
              <a:t>Project proposal to CFI typical timeline</a:t>
            </a:r>
            <a:endParaRPr lang="en-CA" sz="32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F96746-0281-46A3-869E-5948275C264E}"/>
              </a:ext>
            </a:extLst>
          </p:cNvPr>
          <p:cNvSpPr/>
          <p:nvPr/>
        </p:nvSpPr>
        <p:spPr>
          <a:xfrm>
            <a:off x="478101" y="1120190"/>
            <a:ext cx="10908221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The next call from the </a:t>
            </a:r>
            <a:r>
              <a:rPr lang="en-US" sz="2000" dirty="0">
                <a:solidFill>
                  <a:srgbClr val="00B0F0"/>
                </a:solidFill>
              </a:rPr>
              <a:t>Canada Foundation for Innovation (CFI) </a:t>
            </a:r>
            <a:r>
              <a:rPr lang="en-US" sz="2000" dirty="0"/>
              <a:t>Innovation Fund (IF) competition is expected in fall 2023.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The typical timeline could be:</a:t>
            </a:r>
            <a:br>
              <a:rPr lang="en-US" sz="2000" dirty="0"/>
            </a:br>
            <a:r>
              <a:rPr lang="en-US" sz="2000" dirty="0"/>
              <a:t>Letter of intent (LOI) deadline in early 2024, the full proposal submission deadline in the spring or summer of 2024, and a decision by the CFI Board in early 2025.</a:t>
            </a:r>
            <a:endParaRPr lang="en-CA" sz="2000" dirty="0"/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CA" sz="2000" dirty="0"/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CA" sz="2000" dirty="0"/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CA" sz="2000" dirty="0"/>
          </a:p>
          <a:p>
            <a:pPr>
              <a:spcBef>
                <a:spcPts val="600"/>
              </a:spcBef>
              <a:buClr>
                <a:srgbClr val="00B0F0"/>
              </a:buClr>
            </a:pPr>
            <a:endParaRPr lang="en-CA" sz="2000" dirty="0"/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CA" sz="2000" dirty="0"/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The TRIUMF internal project is already defined (P530).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For the LOI the stakeholders – the involved Canadian Universities – need to be informed and fully included in the planning. A project description has to be provided to the lead university. We will again ask Alain Bellerive from Carlton University to be the PI of the wire project.</a:t>
            </a:r>
            <a:endParaRPr lang="en-CA" sz="2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88FAE76-16A9-D266-19EC-2303F69CF69C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D0868D2-2323-4C77-5307-6706E37D16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 descr="Bildergebnis für canadian flag">
              <a:extLst>
                <a:ext uri="{FF2B5EF4-FFF2-40B4-BE49-F238E27FC236}">
                  <a16:creationId xmlns:a16="http://schemas.microsoft.com/office/drawing/2014/main" id="{4C36292C-1B97-6F61-26D9-476883C0476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3EB1C94-68AC-038F-3206-3333DA92B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CBFA6DE-6941-479D-0D28-524308420CCF}"/>
              </a:ext>
            </a:extLst>
          </p:cNvPr>
          <p:cNvGrpSpPr/>
          <p:nvPr/>
        </p:nvGrpSpPr>
        <p:grpSpPr>
          <a:xfrm>
            <a:off x="1260257" y="2991774"/>
            <a:ext cx="8487425" cy="1746143"/>
            <a:chOff x="647699" y="2893180"/>
            <a:chExt cx="8070172" cy="156065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BF3A648-382D-4052-86D2-9881E817BB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7699" y="2893180"/>
              <a:ext cx="8016907" cy="156065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87CC62F-6C9D-7065-F025-E48D56C229E9}"/>
                </a:ext>
              </a:extLst>
            </p:cNvPr>
            <p:cNvSpPr txBox="1"/>
            <p:nvPr/>
          </p:nvSpPr>
          <p:spPr>
            <a:xfrm>
              <a:off x="3077500" y="2928691"/>
              <a:ext cx="4077532" cy="3300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 2022          2023           2024         2025</a:t>
              </a:r>
              <a:endParaRPr lang="en-CA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023D673-EBAD-F3D8-0293-8B5B0E879B32}"/>
                </a:ext>
              </a:extLst>
            </p:cNvPr>
            <p:cNvSpPr/>
            <p:nvPr/>
          </p:nvSpPr>
          <p:spPr>
            <a:xfrm>
              <a:off x="7261933" y="3036163"/>
              <a:ext cx="1455938" cy="1047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60A59B-8098-373C-D484-B7C4F7FCA786}"/>
                </a:ext>
              </a:extLst>
            </p:cNvPr>
            <p:cNvSpPr/>
            <p:nvPr/>
          </p:nvSpPr>
          <p:spPr>
            <a:xfrm>
              <a:off x="6670085" y="3357240"/>
              <a:ext cx="733889" cy="6554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426911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2EE65-70D8-1BCA-3DB3-C483EA9A5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0" y="654522"/>
            <a:ext cx="8953827" cy="650329"/>
          </a:xfrm>
        </p:spPr>
        <p:txBody>
          <a:bodyPr>
            <a:normAutofit/>
          </a:bodyPr>
          <a:lstStyle/>
          <a:p>
            <a:r>
              <a:rPr lang="en-US" sz="3200" b="0"/>
              <a:t>Plan for CFI project preparation and submission</a:t>
            </a:r>
            <a:endParaRPr lang="en-CA" sz="3200" b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3AD41-7D70-4F41-B6DF-F6AF52B3E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817" y="1457509"/>
            <a:ext cx="11148747" cy="4907781"/>
          </a:xfrm>
        </p:spPr>
        <p:txBody>
          <a:bodyPr lIns="91440" tIns="45720" rIns="91440" bIns="45720" anchor="ctr">
            <a:normAutofit fontScale="92500" lnSpcReduction="10000"/>
          </a:bodyPr>
          <a:lstStyle/>
          <a:p>
            <a:r>
              <a:rPr lang="en-CA" sz="2800" dirty="0">
                <a:latin typeface="Arial"/>
                <a:cs typeface="Arial"/>
              </a:rPr>
              <a:t>Stakeholders are scientists from ATLAS Canada, which represent the universities that need to provide part of their contingent for CFI proposals.</a:t>
            </a:r>
          </a:p>
          <a:p>
            <a:r>
              <a:rPr lang="en-CA" sz="2800" dirty="0">
                <a:latin typeface="Arial"/>
                <a:cs typeface="Arial"/>
              </a:rPr>
              <a:t>Important for a success in the next round is the </a:t>
            </a:r>
            <a:r>
              <a:rPr lang="en-CA" sz="2800" dirty="0">
                <a:solidFill>
                  <a:srgbClr val="00B0F0"/>
                </a:solidFill>
                <a:latin typeface="Arial"/>
                <a:cs typeface="Arial"/>
              </a:rPr>
              <a:t>completion of the wire review</a:t>
            </a:r>
            <a:r>
              <a:rPr lang="en-CA" sz="2800" dirty="0">
                <a:latin typeface="Arial"/>
                <a:cs typeface="Arial"/>
              </a:rPr>
              <a:t>, demonstration of the benefit of wires with simulations, then benchmarked by measurements with the prototype wires.</a:t>
            </a:r>
            <a:br>
              <a:rPr lang="en-CA" sz="2800" dirty="0">
                <a:latin typeface="Arial"/>
                <a:cs typeface="Arial"/>
              </a:rPr>
            </a:br>
            <a:r>
              <a:rPr lang="en-CA" sz="2200" dirty="0">
                <a:latin typeface="Arial"/>
                <a:cs typeface="Arial"/>
                <a:sym typeface="Wingdings" panose="05000000000000000000" pitchFamily="2" charset="2"/>
              </a:rPr>
              <a:t> can we demonstrate that the diffusion of particles from the beam</a:t>
            </a:r>
            <a:br>
              <a:rPr lang="en-CA" sz="2200" dirty="0">
                <a:latin typeface="Arial"/>
                <a:cs typeface="Arial"/>
                <a:sym typeface="Wingdings" panose="05000000000000000000" pitchFamily="2" charset="2"/>
              </a:rPr>
            </a:br>
            <a:r>
              <a:rPr lang="en-CA" sz="2200" dirty="0">
                <a:latin typeface="Arial"/>
                <a:cs typeface="Arial"/>
                <a:sym typeface="Wingdings" panose="05000000000000000000" pitchFamily="2" charset="2"/>
              </a:rPr>
              <a:t>     core to the halo can be reduced?</a:t>
            </a:r>
            <a:endParaRPr lang="en-CA" sz="2200" dirty="0">
              <a:latin typeface="Arial"/>
              <a:cs typeface="Arial"/>
            </a:endParaRPr>
          </a:p>
          <a:p>
            <a:r>
              <a:rPr lang="en-CA" sz="2800" dirty="0">
                <a:latin typeface="Arial"/>
                <a:cs typeface="Arial"/>
              </a:rPr>
              <a:t>Clear scope definition and project budget and get the CERN agreement on the installation of the systems in LHC!</a:t>
            </a:r>
            <a:br>
              <a:rPr lang="en-CA" sz="2800" dirty="0">
                <a:latin typeface="Arial"/>
                <a:cs typeface="Arial"/>
              </a:rPr>
            </a:br>
            <a:r>
              <a:rPr lang="en-CA" sz="2200" dirty="0">
                <a:latin typeface="Arial"/>
                <a:cs typeface="Arial"/>
              </a:rPr>
              <a:t>This can be counted to be the required 60% of the whole project that must be provided by external (to Canada) partners.</a:t>
            </a:r>
          </a:p>
          <a:p>
            <a:r>
              <a:rPr lang="en-CA" sz="2800" dirty="0">
                <a:latin typeface="Arial"/>
                <a:cs typeface="Arial"/>
              </a:rPr>
              <a:t>Discussion about the overall budget (~$10M) including the power supplies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BABC67A-6D01-9501-D5A2-E2433B3A5875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D45A340-2F68-CBCB-5094-E4B42D8CC6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Bildergebnis für canadian flag">
              <a:extLst>
                <a:ext uri="{FF2B5EF4-FFF2-40B4-BE49-F238E27FC236}">
                  <a16:creationId xmlns:a16="http://schemas.microsoft.com/office/drawing/2014/main" id="{934B9F47-1069-D951-68D9-7B20DC95B8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24E6F2A6-5E7A-E3CD-38BB-B1C6B465A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1497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C9824-AFE9-68DA-93CD-EC330DD09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I believe in the wires?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B6232-3DCA-18F8-8963-CAA9CAE9F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71" y="1757779"/>
            <a:ext cx="10726335" cy="421439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Right approach to simulate another beam and compensate the effect of interaction!</a:t>
            </a:r>
          </a:p>
          <a:p>
            <a:r>
              <a:rPr lang="en-US" dirty="0"/>
              <a:t>Reduced diffusion of particles from the core to the halo</a:t>
            </a:r>
            <a:br>
              <a:rPr lang="en-US" dirty="0"/>
            </a:br>
            <a:r>
              <a:rPr lang="en-US" sz="2400" dirty="0">
                <a:sym typeface="Wingdings" panose="05000000000000000000" pitchFamily="2" charset="2"/>
              </a:rPr>
              <a:t> reduced losses more particles be available for collisions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 reduced activation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 better and longer use of the particles of one filling (efficiency in terms </a:t>
            </a:r>
            <a:r>
              <a:rPr lang="en-US" sz="2400">
                <a:sym typeface="Wingdings" panose="05000000000000000000" pitchFamily="2" charset="2"/>
              </a:rPr>
              <a:t>of energy</a:t>
            </a:r>
            <a:br>
              <a:rPr lang="en-US" sz="2400">
                <a:sym typeface="Wingdings" panose="05000000000000000000" pitchFamily="2" charset="2"/>
              </a:rPr>
            </a:br>
            <a:r>
              <a:rPr lang="en-US" sz="2400">
                <a:sym typeface="Wingdings" panose="05000000000000000000" pitchFamily="2" charset="2"/>
              </a:rPr>
              <a:t>     </a:t>
            </a:r>
            <a:r>
              <a:rPr lang="en-US" sz="2400" dirty="0">
                <a:sym typeface="Wingdings" panose="05000000000000000000" pitchFamily="2" charset="2"/>
              </a:rPr>
              <a:t>costs for </a:t>
            </a:r>
            <a:r>
              <a:rPr lang="en-US" sz="2400">
                <a:sym typeface="Wingdings" panose="05000000000000000000" pitchFamily="2" charset="2"/>
              </a:rPr>
              <a:t>accelerator operation).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CA" dirty="0"/>
              <a:t>Allows for a reduced crossing angle even without crab cavities </a:t>
            </a:r>
            <a:r>
              <a:rPr lang="en-CA" dirty="0">
                <a:sym typeface="Wingdings" panose="05000000000000000000" pitchFamily="2" charset="2"/>
              </a:rPr>
              <a:t> reduced irradiation of equipment and lower background for experiments</a:t>
            </a:r>
          </a:p>
          <a:p>
            <a:r>
              <a:rPr lang="en-CA" dirty="0">
                <a:sym typeface="Wingdings" panose="05000000000000000000" pitchFamily="2" charset="2"/>
              </a:rPr>
              <a:t>Simple systems with high impact.</a:t>
            </a:r>
            <a:endParaRPr lang="en-C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8456732-2E14-A65B-756A-640BF54CEA38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667F957-5042-D32C-8553-C39FD8F089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Bildergebnis für canadian flag">
              <a:extLst>
                <a:ext uri="{FF2B5EF4-FFF2-40B4-BE49-F238E27FC236}">
                  <a16:creationId xmlns:a16="http://schemas.microsoft.com/office/drawing/2014/main" id="{28E04B1C-C8CA-BB60-2445-0CC8AF5FD2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EB1E8A5-AC2D-E8B3-ED3E-990F35B0E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6618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173E9F-069E-0D6A-A6BB-CB8B5B520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br>
              <a:rPr lang="en-US"/>
            </a:br>
            <a:r>
              <a:rPr lang="en-US"/>
              <a:t>Merci</a:t>
            </a:r>
            <a:endParaRPr lang="en-CA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DAF8F64-2EEC-647E-D7BF-2A6461345AA6}"/>
              </a:ext>
            </a:extLst>
          </p:cNvPr>
          <p:cNvSpPr txBox="1">
            <a:spLocks/>
          </p:cNvSpPr>
          <p:nvPr/>
        </p:nvSpPr>
        <p:spPr>
          <a:xfrm>
            <a:off x="662234" y="5015156"/>
            <a:ext cx="3938587" cy="3041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Follow us </a:t>
            </a:r>
            <a:r>
              <a:rPr lang="en-US" sz="2000" b="1"/>
              <a:t>@TRIUMFLab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819DCB69-B670-2D63-67D2-33B412276C82}"/>
              </a:ext>
            </a:extLst>
          </p:cNvPr>
          <p:cNvSpPr txBox="1">
            <a:spLocks/>
          </p:cNvSpPr>
          <p:nvPr/>
        </p:nvSpPr>
        <p:spPr>
          <a:xfrm>
            <a:off x="662234" y="4525122"/>
            <a:ext cx="3938587" cy="3746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b="1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www.triumf.ca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C67137-209E-51B5-A001-1FAE3BB59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42" y="5454925"/>
            <a:ext cx="411480" cy="411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652957-0C5A-5D44-CCB9-913E99E59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795" y="5457973"/>
            <a:ext cx="408432" cy="4084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88CAC4-8E15-5FEE-4EDC-09A825F100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00" y="5454925"/>
            <a:ext cx="411480" cy="4114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CC8A00-5B74-4DFF-33DF-27B4CF5617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405" y="5454925"/>
            <a:ext cx="411480" cy="4114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03ACC2-753D-D9CA-2B8D-8471EA447B5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5" t="22409" r="46769" b="28760"/>
          <a:stretch/>
        </p:blipFill>
        <p:spPr bwMode="auto">
          <a:xfrm>
            <a:off x="5574354" y="1347823"/>
            <a:ext cx="4719327" cy="397144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20AE2FA-1DCF-A8DD-747D-5A485760A6A9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421A270-2453-E20D-DFFE-255FCB5D51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 descr="Bildergebnis für canadian flag">
              <a:extLst>
                <a:ext uri="{FF2B5EF4-FFF2-40B4-BE49-F238E27FC236}">
                  <a16:creationId xmlns:a16="http://schemas.microsoft.com/office/drawing/2014/main" id="{0469870D-9830-C1CB-F9CF-4D54C4D739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03E1AC9-3B26-8E98-61AF-BA4172FC1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485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BDC5214-231C-4C6E-881E-AD7F985CCC6C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059B401-E46A-4539-8A57-658A133525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Bildergebnis für canadian flag">
              <a:extLst>
                <a:ext uri="{FF2B5EF4-FFF2-40B4-BE49-F238E27FC236}">
                  <a16:creationId xmlns:a16="http://schemas.microsoft.com/office/drawing/2014/main" id="{51F31624-6A72-4305-919A-32DD518F8C5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CB5E434-B42F-4990-8536-4B838CF5E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AC87510F-9222-41AA-82D4-BFA26A1F81A9}"/>
              </a:ext>
            </a:extLst>
          </p:cNvPr>
          <p:cNvSpPr txBox="1">
            <a:spLocks/>
          </p:cNvSpPr>
          <p:nvPr/>
        </p:nvSpPr>
        <p:spPr>
          <a:xfrm>
            <a:off x="677403" y="391708"/>
            <a:ext cx="9789600" cy="843968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/>
              <a:t>TRIUMF Beam Physics collaboration with CERN</a:t>
            </a:r>
            <a:br>
              <a:rPr lang="en-CA"/>
            </a:br>
            <a:r>
              <a:rPr lang="en-CA"/>
              <a:t>D. Kaltchev and Ph.D. student Philippe Belanger</a:t>
            </a:r>
          </a:p>
          <a:p>
            <a:endParaRPr lang="en-C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2C77CF-12A8-BB88-9D95-674D4A9B0679}"/>
              </a:ext>
            </a:extLst>
          </p:cNvPr>
          <p:cNvSpPr txBox="1"/>
          <p:nvPr/>
        </p:nvSpPr>
        <p:spPr>
          <a:xfrm>
            <a:off x="8954165" y="1055179"/>
            <a:ext cx="2529923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i="1">
                <a:cs typeface="Arial"/>
              </a:rPr>
              <a:t>Wire compensators in collimators both beams</a:t>
            </a:r>
          </a:p>
        </p:txBody>
      </p:sp>
      <p:pic>
        <p:nvPicPr>
          <p:cNvPr id="18" name="Image 12">
            <a:extLst>
              <a:ext uri="{FF2B5EF4-FFF2-40B4-BE49-F238E27FC236}">
                <a16:creationId xmlns:a16="http://schemas.microsoft.com/office/drawing/2014/main" id="{2B633A6F-4169-EC8C-8CC7-444EDC2221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4711" y="5230778"/>
            <a:ext cx="3154018" cy="1583005"/>
          </a:xfrm>
          <a:prstGeom prst="rect">
            <a:avLst/>
          </a:prstGeom>
        </p:spPr>
      </p:pic>
      <p:pic>
        <p:nvPicPr>
          <p:cNvPr id="19" name="Image 13">
            <a:extLst>
              <a:ext uri="{FF2B5EF4-FFF2-40B4-BE49-F238E27FC236}">
                <a16:creationId xmlns:a16="http://schemas.microsoft.com/office/drawing/2014/main" id="{42218288-A4EB-C0A8-01E1-9F356F6B83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1050" y="1768664"/>
            <a:ext cx="3296155" cy="338028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3B15F2C-FED4-4BB0-6216-C2328F077D25}"/>
              </a:ext>
            </a:extLst>
          </p:cNvPr>
          <p:cNvSpPr/>
          <p:nvPr/>
        </p:nvSpPr>
        <p:spPr>
          <a:xfrm>
            <a:off x="324795" y="1569508"/>
            <a:ext cx="8135044" cy="49321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281"/>
              </a:spcBef>
              <a:buClr>
                <a:srgbClr val="FB963C"/>
              </a:buClr>
            </a:pPr>
            <a:r>
              <a:rPr lang="en-US" sz="2400" spc="-1" dirty="0">
                <a:uFill>
                  <a:solidFill>
                    <a:srgbClr val="FFFFFF"/>
                  </a:solidFill>
                </a:uFill>
              </a:rPr>
              <a:t>TRIUMF is actively supporting the BBCW project at CERN:</a:t>
            </a:r>
          </a:p>
          <a:p>
            <a:pPr>
              <a:spcBef>
                <a:spcPts val="281"/>
              </a:spcBef>
              <a:buClr>
                <a:srgbClr val="FB963C"/>
              </a:buClr>
            </a:pPr>
            <a:endParaRPr lang="en-US" sz="2000" spc="-1" dirty="0">
              <a:uFill>
                <a:solidFill>
                  <a:srgbClr val="FFFFFF"/>
                </a:solidFill>
              </a:uFill>
            </a:endParaRPr>
          </a:p>
          <a:p>
            <a:pPr marL="342900" indent="-342900">
              <a:spcBef>
                <a:spcPts val="281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Supporting simulations and the software side of wire operation:</a:t>
            </a:r>
          </a:p>
          <a:p>
            <a:pPr marL="630238" lvl="1" indent="-285750">
              <a:spcBef>
                <a:spcPts val="281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pc="-1" dirty="0">
                <a:uFill>
                  <a:solidFill>
                    <a:srgbClr val="FFFFFF"/>
                  </a:solidFill>
                </a:uFill>
              </a:rPr>
              <a:t>Implementation of wires in MAD-X, the 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ea typeface="+mn-lt"/>
                <a:cs typeface="+mn-lt"/>
              </a:rPr>
              <a:t>optics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cs typeface="Arial"/>
              </a:rPr>
              <a:t> design</a:t>
            </a:r>
            <a:r>
              <a:rPr lang="en-US" spc="-1" dirty="0">
                <a:uFill>
                  <a:solidFill>
                    <a:srgbClr val="FFFFFF"/>
                  </a:solidFill>
                </a:uFill>
              </a:rPr>
              <a:t> tool </a:t>
            </a:r>
            <a:br>
              <a:rPr lang="en-US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pc="-1" dirty="0">
                <a:uFill>
                  <a:solidFill>
                    <a:srgbClr val="FFFFFF"/>
                  </a:solidFill>
                </a:uFill>
              </a:rPr>
              <a:t>used at CERN</a:t>
            </a:r>
          </a:p>
          <a:p>
            <a:pPr marL="630238" lvl="1" indent="-285750">
              <a:spcBef>
                <a:spcPts val="281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pc="-1" dirty="0">
                <a:uFill>
                  <a:solidFill>
                    <a:srgbClr val="FFFFFF"/>
                  </a:solidFill>
                </a:uFill>
              </a:rPr>
              <a:t>Implementation of wires in </a:t>
            </a:r>
            <a:r>
              <a:rPr lang="en-US" spc="-1" dirty="0" err="1">
                <a:uFill>
                  <a:solidFill>
                    <a:srgbClr val="FFFFFF"/>
                  </a:solidFill>
                </a:uFill>
              </a:rPr>
              <a:t>CPyMAD</a:t>
            </a:r>
            <a:r>
              <a:rPr lang="en-US" spc="-1" dirty="0">
                <a:uFill>
                  <a:solidFill>
                    <a:srgbClr val="FFFFFF"/>
                  </a:solidFill>
                </a:uFill>
              </a:rPr>
              <a:t>, the tracking tool used at CERN</a:t>
            </a:r>
          </a:p>
          <a:p>
            <a:pPr marL="630238" lvl="1" indent="-285750">
              <a:spcBef>
                <a:spcPts val="281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pc="-1" dirty="0">
                <a:uFill>
                  <a:solidFill>
                    <a:srgbClr val="FFFFFF"/>
                  </a:solidFill>
                </a:uFill>
              </a:rPr>
              <a:t>Alignment of the wires using tune measurements</a:t>
            </a:r>
            <a:endParaRPr lang="en-US" dirty="0"/>
          </a:p>
          <a:p>
            <a:pPr marL="630238" lvl="1" indent="-285750">
              <a:spcBef>
                <a:spcPts val="281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pc="-1" dirty="0">
                <a:uFill>
                  <a:solidFill>
                    <a:srgbClr val="FFFFFF"/>
                  </a:solidFill>
                </a:uFill>
              </a:rPr>
              <a:t>Feed-forward system to compensate tune shift introduced by the wire</a:t>
            </a:r>
          </a:p>
          <a:p>
            <a:pPr marL="742950" lvl="1" indent="-285750">
              <a:spcBef>
                <a:spcPts val="281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US" spc="-1" dirty="0">
              <a:uFill>
                <a:solidFill>
                  <a:srgbClr val="FFFFFF"/>
                </a:solidFill>
              </a:uFill>
            </a:endParaRPr>
          </a:p>
          <a:p>
            <a:pPr marL="285750" indent="-285750">
              <a:spcBef>
                <a:spcPts val="281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Machine Development (MD) Studies started at the end of August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 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  <a:ea typeface="+mn-lt"/>
                <a:cs typeface="+mn-lt"/>
              </a:rPr>
              <a:t>Supporting the beam test with the embedded wires in the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  <a:ea typeface="+mn-lt"/>
                <a:cs typeface="+mn-lt"/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  <a:ea typeface="+mn-lt"/>
                <a:cs typeface="+mn-lt"/>
              </a:rPr>
              <a:t>     collimators in Run 3</a:t>
            </a:r>
          </a:p>
          <a:p>
            <a:pPr marL="285750" indent="-285750">
              <a:spcBef>
                <a:spcPts val="281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  <a:ea typeface="+mn-lt"/>
                <a:cs typeface="+mn-lt"/>
              </a:rPr>
              <a:t>Data analysis to quantify the effect of the wires on the luminosity production, effective cross section and beam lifetime. 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  <a:ea typeface="+mn-lt"/>
                <a:cs typeface="+mn-lt"/>
              </a:rPr>
            </a:br>
            <a:r>
              <a:rPr lang="en-US" sz="20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ea typeface="+mn-lt"/>
                <a:cs typeface="+mn-lt"/>
                <a:sym typeface="Wingdings" panose="05000000000000000000" pitchFamily="2" charset="2"/>
              </a:rPr>
              <a:t> </a:t>
            </a:r>
            <a:r>
              <a:rPr lang="en-US" sz="20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cs typeface="Arial"/>
              </a:rPr>
              <a:t>Has been discussed by Philippe Belanger. </a:t>
            </a:r>
            <a:endParaRPr lang="en-US" sz="2000" spc="-1" dirty="0">
              <a:solidFill>
                <a:srgbClr val="00B0F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054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BDC5214-231C-4C6E-881E-AD7F985CCC6C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059B401-E46A-4539-8A57-658A133525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Bildergebnis für canadian flag">
              <a:extLst>
                <a:ext uri="{FF2B5EF4-FFF2-40B4-BE49-F238E27FC236}">
                  <a16:creationId xmlns:a16="http://schemas.microsoft.com/office/drawing/2014/main" id="{51F31624-6A72-4305-919A-32DD518F8C5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CB5E434-B42F-4990-8536-4B838CF5E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1F64BA5-8E2E-4E33-B013-1C8FA7242745}"/>
              </a:ext>
            </a:extLst>
          </p:cNvPr>
          <p:cNvSpPr txBox="1"/>
          <p:nvPr/>
        </p:nvSpPr>
        <p:spPr>
          <a:xfrm>
            <a:off x="110897" y="1346887"/>
            <a:ext cx="7441449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1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Analytic calculation of tune shift and resonance driving terms from BB effects with/without wires</a:t>
            </a:r>
          </a:p>
          <a:p>
            <a:pPr marL="444500" lvl="1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Generalized expression to compute the resulting footprint</a:t>
            </a:r>
          </a:p>
          <a:p>
            <a:pPr marL="901700" lvl="3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Formulae using two-dimensional Bessel functions</a:t>
            </a:r>
          </a:p>
          <a:p>
            <a:pPr marL="901700" lvl="3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Agrees well with equations used in the past</a:t>
            </a:r>
          </a:p>
          <a:p>
            <a:pPr marL="901700" lvl="3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Can explain both head-on and long-range interactions in</a:t>
            </a:r>
            <a:br>
              <a:rPr lang="en-US" sz="2000" dirty="0"/>
            </a:br>
            <a:r>
              <a:rPr lang="en-US" sz="2000" dirty="0"/>
              <a:t>a unified way.</a:t>
            </a:r>
          </a:p>
          <a:p>
            <a:pPr marL="444500" lvl="1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Comparison of the resulting footprint with </a:t>
            </a:r>
            <a:br>
              <a:rPr lang="en-US" sz="2400" dirty="0"/>
            </a:br>
            <a:r>
              <a:rPr lang="en-US" sz="2400" dirty="0"/>
              <a:t>MAD-X yields very good agreement. </a:t>
            </a:r>
          </a:p>
          <a:p>
            <a:pPr marL="444500" lvl="1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Development of Python packages for the</a:t>
            </a:r>
            <a:br>
              <a:rPr lang="en-US" sz="2400" dirty="0"/>
            </a:br>
            <a:r>
              <a:rPr lang="en-US" sz="2400" dirty="0"/>
              <a:t>computation, helping to collaborate and</a:t>
            </a:r>
            <a:br>
              <a:rPr lang="en-US" sz="2400" dirty="0"/>
            </a:br>
            <a:r>
              <a:rPr lang="en-US" sz="2400" dirty="0"/>
              <a:t>add complexity in the future.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C87510F-9222-41AA-82D4-BFA26A1F81A9}"/>
              </a:ext>
            </a:extLst>
          </p:cNvPr>
          <p:cNvSpPr txBox="1">
            <a:spLocks/>
          </p:cNvSpPr>
          <p:nvPr/>
        </p:nvSpPr>
        <p:spPr>
          <a:xfrm>
            <a:off x="677403" y="391708"/>
            <a:ext cx="9789600" cy="942822"/>
          </a:xfrm>
          <a:prstGeom prst="rect">
            <a:avLst/>
          </a:prstGeom>
        </p:spPr>
        <p:txBody>
          <a:bodyPr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/>
              <a:t>TRIUMF Beam Physics collaboration with CERN</a:t>
            </a:r>
            <a:br>
              <a:rPr lang="en-CA"/>
            </a:br>
            <a:r>
              <a:rPr lang="en-CA"/>
              <a:t>- theoretical description</a:t>
            </a:r>
          </a:p>
        </p:txBody>
      </p:sp>
      <p:pic>
        <p:nvPicPr>
          <p:cNvPr id="10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ACF0CEF4-BE0F-790B-ED85-E3F9AE063A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7700" y="4194163"/>
            <a:ext cx="3965165" cy="254057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318B117-E566-58C7-8563-5FEDBF2CA822}"/>
              </a:ext>
            </a:extLst>
          </p:cNvPr>
          <p:cNvCxnSpPr>
            <a:cxnSpLocks/>
          </p:cNvCxnSpPr>
          <p:nvPr/>
        </p:nvCxnSpPr>
        <p:spPr>
          <a:xfrm>
            <a:off x="6389491" y="4918110"/>
            <a:ext cx="1041119" cy="18655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178860D-9C58-E981-E527-8B64898B5901}"/>
              </a:ext>
            </a:extLst>
          </p:cNvPr>
          <p:cNvCxnSpPr>
            <a:cxnSpLocks/>
          </p:cNvCxnSpPr>
          <p:nvPr/>
        </p:nvCxnSpPr>
        <p:spPr>
          <a:xfrm>
            <a:off x="7647519" y="2764346"/>
            <a:ext cx="808184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Chart, scatter chart&#10;&#10;Description automatically generated">
            <a:extLst>
              <a:ext uri="{FF2B5EF4-FFF2-40B4-BE49-F238E27FC236}">
                <a16:creationId xmlns:a16="http://schemas.microsoft.com/office/drawing/2014/main" id="{376EA7A2-E163-21A9-429A-1A99A033E4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550876" y="999675"/>
            <a:ext cx="3068499" cy="306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75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86376-1B08-860B-F733-B9461EB7F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0"/>
              <a:t>Preparation for the planned wire review in early 2023</a:t>
            </a:r>
            <a:endParaRPr lang="en-CA" sz="3200" b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DD19-F52C-B305-F11B-46BE587ED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71" y="1793302"/>
            <a:ext cx="10443729" cy="4535199"/>
          </a:xfrm>
        </p:spPr>
        <p:txBody>
          <a:bodyPr lIns="91440" tIns="45720" rIns="91440" bIns="45720" anchor="ctr">
            <a:normAutofit fontScale="92500" lnSpcReduction="20000"/>
          </a:bodyPr>
          <a:lstStyle/>
          <a:p>
            <a:r>
              <a:rPr lang="en-US" dirty="0">
                <a:latin typeface="Arial"/>
                <a:cs typeface="Arial"/>
                <a:sym typeface="Wingdings" panose="05000000000000000000" pitchFamily="2" charset="2"/>
              </a:rPr>
              <a:t>Preparing the tools for comprehensive simulation to prepare material for the review</a:t>
            </a:r>
            <a:endParaRPr lang="en-US" dirty="0"/>
          </a:p>
          <a:p>
            <a:pPr lvl="1"/>
            <a:r>
              <a:rPr lang="en-US" sz="2400" dirty="0">
                <a:latin typeface="Arial"/>
                <a:cs typeface="Arial"/>
              </a:rPr>
              <a:t>Analytic calculation of tune shift and resonance driving terms from BB effects with/without wires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Further benchmarking with MAD-X simulation</a:t>
            </a:r>
          </a:p>
          <a:p>
            <a:r>
              <a:rPr lang="en-CA" dirty="0">
                <a:latin typeface="Arial"/>
                <a:cs typeface="Arial"/>
              </a:rPr>
              <a:t>Supporting LHC machine development with simulation and data analysis. </a:t>
            </a:r>
            <a:r>
              <a:rPr lang="en-US" dirty="0">
                <a:latin typeface="Arial"/>
                <a:cs typeface="Arial"/>
              </a:rPr>
              <a:t>Data analysis to quantify the effect of the wires on the luminosity production, effective cross section and beam lifetime. </a:t>
            </a:r>
            <a:endParaRPr lang="en-CA" dirty="0">
              <a:latin typeface="Arial"/>
              <a:cs typeface="Arial"/>
            </a:endParaRPr>
          </a:p>
          <a:p>
            <a:r>
              <a:rPr lang="en-CA" dirty="0"/>
              <a:t>Summarize the wire benefit under different operation scenarios</a:t>
            </a:r>
          </a:p>
          <a:p>
            <a:pPr lvl="1"/>
            <a:r>
              <a:rPr lang="en-CA" sz="2400" dirty="0">
                <a:solidFill>
                  <a:srgbClr val="00B0F0"/>
                </a:solidFill>
                <a:sym typeface="Wingdings" panose="05000000000000000000" pitchFamily="2" charset="2"/>
              </a:rPr>
              <a:t>Reduction of crossing angle and impact on losses  p</a:t>
            </a:r>
            <a:r>
              <a:rPr lang="en-CA" sz="2400" dirty="0">
                <a:solidFill>
                  <a:srgbClr val="00B0F0"/>
                </a:solidFill>
              </a:rPr>
              <a:t>ositive impact on lifetime</a:t>
            </a:r>
          </a:p>
          <a:p>
            <a:endParaRPr lang="en-CA" sz="2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D6440F9-9639-E49A-B307-635B81E71A14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88857D5-820A-5105-32CD-7AC3F34A21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 descr="Bildergebnis für canadian flag">
              <a:extLst>
                <a:ext uri="{FF2B5EF4-FFF2-40B4-BE49-F238E27FC236}">
                  <a16:creationId xmlns:a16="http://schemas.microsoft.com/office/drawing/2014/main" id="{62B4CE27-A304-0092-5737-27C9217C7E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652A3E6E-D99C-01B6-C36D-CB99FDC3F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9765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86376-1B08-860B-F733-B9461EB7F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751" y="624087"/>
            <a:ext cx="8953827" cy="650329"/>
          </a:xfrm>
        </p:spPr>
        <p:txBody>
          <a:bodyPr lIns="91440" tIns="45720" rIns="91440" bIns="45720" anchor="t">
            <a:normAutofit fontScale="90000"/>
          </a:bodyPr>
          <a:lstStyle/>
          <a:p>
            <a:r>
              <a:rPr lang="en-US" sz="3200" b="0">
                <a:latin typeface="Arial"/>
                <a:cs typeface="Arial"/>
              </a:rPr>
              <a:t>Outlook to future involvement of TRIUMF beam physics in 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DD19-F52C-B305-F11B-46BE587ED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71" y="1793302"/>
            <a:ext cx="10443729" cy="4864950"/>
          </a:xfrm>
        </p:spPr>
        <p:txBody>
          <a:bodyPr lIns="91440" tIns="45720" rIns="91440" bIns="45720" anchor="ctr">
            <a:normAutofit fontScale="92500" lnSpcReduction="10000"/>
          </a:bodyPr>
          <a:lstStyle/>
          <a:p>
            <a:r>
              <a:rPr lang="en-US" sz="3000" dirty="0">
                <a:latin typeface="Arial"/>
                <a:cs typeface="Arial"/>
                <a:sym typeface="Wingdings" panose="05000000000000000000" pitchFamily="2" charset="2"/>
              </a:rPr>
              <a:t>Preparing the tools for comprehensive simulation to prepare material for the review.</a:t>
            </a:r>
            <a:endParaRPr lang="en-US" sz="3000" dirty="0"/>
          </a:p>
          <a:p>
            <a:pPr lvl="1"/>
            <a:r>
              <a:rPr lang="en-US" sz="2400" dirty="0">
                <a:latin typeface="Arial"/>
                <a:cs typeface="Arial"/>
              </a:rPr>
              <a:t>Analytic calculation will allow for faster systematic parameter scans.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Benchmarking with other codes need to be completed.</a:t>
            </a:r>
          </a:p>
          <a:p>
            <a:r>
              <a:rPr lang="en-CA" sz="3000" dirty="0">
                <a:latin typeface="Arial"/>
                <a:cs typeface="Arial"/>
              </a:rPr>
              <a:t>Supporting LHC machine development with simulation and data analysis. 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latin typeface="Arial"/>
                <a:cs typeface="Arial"/>
              </a:rPr>
              <a:t>Data analysis to quantify the effect of the wires on the luminosity production, effective cross section and beam lifetime. 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latin typeface="Arial"/>
                <a:cs typeface="Arial"/>
              </a:rPr>
              <a:t>Run octupole studies,  also called  "wire-as-octupole". 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latin typeface="Arial"/>
                <a:cs typeface="Arial"/>
              </a:rPr>
              <a:t>Demonstrate that the wires allow a reduction of the diffusion of beam particles from the core into the halo!</a:t>
            </a:r>
            <a:endParaRPr lang="en-CA" sz="2400" dirty="0">
              <a:latin typeface="Arial"/>
              <a:cs typeface="Arial"/>
            </a:endParaRPr>
          </a:p>
          <a:p>
            <a:r>
              <a:rPr lang="en-US" sz="3000" dirty="0">
                <a:latin typeface="Arial"/>
                <a:cs typeface="Arial"/>
              </a:rPr>
              <a:t>Need to update and extend the Addendum 1 to the CERN-TRIUMF MoU on beam physics!</a:t>
            </a:r>
          </a:p>
          <a:p>
            <a:endParaRPr lang="en-CA" sz="2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D6440F9-9639-E49A-B307-635B81E71A14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88857D5-820A-5105-32CD-7AC3F34A21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 descr="Bildergebnis für canadian flag">
              <a:extLst>
                <a:ext uri="{FF2B5EF4-FFF2-40B4-BE49-F238E27FC236}">
                  <a16:creationId xmlns:a16="http://schemas.microsoft.com/office/drawing/2014/main" id="{62B4CE27-A304-0092-5737-27C9217C7E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652A3E6E-D99C-01B6-C36D-CB99FDC3F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5058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51" y="211930"/>
            <a:ext cx="8953827" cy="540000"/>
          </a:xfrm>
        </p:spPr>
        <p:txBody>
          <a:bodyPr anchor="ctr">
            <a:normAutofit/>
          </a:bodyPr>
          <a:lstStyle/>
          <a:p>
            <a:r>
              <a:rPr lang="en-US" sz="2400" b="0"/>
              <a:t>Accelerator Engineering Physics Group at TRIUMF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EDBA37-1570-4301-BEBB-89554EFEAB9B}"/>
              </a:ext>
            </a:extLst>
          </p:cNvPr>
          <p:cNvSpPr txBox="1"/>
          <p:nvPr/>
        </p:nvSpPr>
        <p:spPr>
          <a:xfrm>
            <a:off x="4314000" y="6457890"/>
            <a:ext cx="35640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000"/>
              <a:t>TRIUMF &amp; ATLAS Canada seminar - September 21</a:t>
            </a:r>
            <a:r>
              <a:rPr lang="en-CA" sz="1000" baseline="30000"/>
              <a:t>st</a:t>
            </a:r>
            <a:r>
              <a:rPr lang="en-CA" sz="1000"/>
              <a:t> , 2021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FA5968F4-3F00-42C7-A71C-09ED9D6B9B8C}"/>
              </a:ext>
            </a:extLst>
          </p:cNvPr>
          <p:cNvSpPr txBox="1"/>
          <p:nvPr/>
        </p:nvSpPr>
        <p:spPr>
          <a:xfrm>
            <a:off x="314629" y="751930"/>
            <a:ext cx="79987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/>
              <a:t>Beam optics design (in collaboration with beam dynamics group)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/>
              <a:t>Electrostatic (RIB transport) and magnetic (HRS) elements design</a:t>
            </a:r>
          </a:p>
          <a:p>
            <a:pPr marL="742950" lvl="1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/>
              <a:t>OPERA</a:t>
            </a:r>
            <a:r>
              <a:rPr lang="en-US" baseline="30000"/>
              <a:t>®</a:t>
            </a:r>
            <a:r>
              <a:rPr lang="en-US"/>
              <a:t> electro-magnetic field calculations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/>
              <a:t>Hardware design, engineering and installation (including alignment) of  electrostatic and magnetic beamlines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/>
              <a:t>UHV cleaning and assembly procedure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C64DA8-A4C1-4792-9A3F-740506F5C2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469" y="2885499"/>
            <a:ext cx="8983980" cy="2309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18E6CB-22EC-45FA-9116-F842E44B56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469" y="5242432"/>
            <a:ext cx="8983980" cy="1325186"/>
          </a:xfrm>
          <a:prstGeom prst="rect">
            <a:avLst/>
          </a:prstGeom>
        </p:spPr>
      </p:pic>
      <p:pic>
        <p:nvPicPr>
          <p:cNvPr id="10" name="x_F5B4307C-241A-4C75-A559-79D1E684608B" descr="Image">
            <a:extLst>
              <a:ext uri="{FF2B5EF4-FFF2-40B4-BE49-F238E27FC236}">
                <a16:creationId xmlns:a16="http://schemas.microsoft.com/office/drawing/2014/main" id="{96843C78-3A1D-4C6F-A50A-77737E3ED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8685" y="228545"/>
            <a:ext cx="3452764" cy="260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69A8A7-5495-4945-BCBB-F79CA7124E1E}"/>
              </a:ext>
            </a:extLst>
          </p:cNvPr>
          <p:cNvSpPr txBox="1"/>
          <p:nvPr/>
        </p:nvSpPr>
        <p:spPr>
          <a:xfrm>
            <a:off x="6612464" y="4886926"/>
            <a:ext cx="5188985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A" sz="1400">
                <a:solidFill>
                  <a:schemeClr val="bg1"/>
                </a:solidFill>
              </a:rPr>
              <a:t>ARIEL RIB transport system: 200+ m of electrostatic beamlines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82ACFF-22C1-4A4A-96E2-5E262A20937C}"/>
              </a:ext>
            </a:extLst>
          </p:cNvPr>
          <p:cNvSpPr txBox="1"/>
          <p:nvPr/>
        </p:nvSpPr>
        <p:spPr>
          <a:xfrm>
            <a:off x="2817469" y="5240625"/>
            <a:ext cx="2284600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A" sz="1400">
                <a:solidFill>
                  <a:schemeClr val="bg1"/>
                </a:solidFill>
              </a:rPr>
              <a:t>High Resolution Separator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2EC9C8-2919-4F3F-940A-F84AF0AC5B33}"/>
              </a:ext>
            </a:extLst>
          </p:cNvPr>
          <p:cNvSpPr txBox="1"/>
          <p:nvPr/>
        </p:nvSpPr>
        <p:spPr>
          <a:xfrm>
            <a:off x="8348685" y="223526"/>
            <a:ext cx="1330814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A" sz="1400">
                <a:solidFill>
                  <a:schemeClr val="bg1"/>
                </a:solidFill>
              </a:rPr>
              <a:t>HRS multipole</a:t>
            </a:r>
          </a:p>
        </p:txBody>
      </p:sp>
    </p:spTree>
    <p:extLst>
      <p:ext uri="{BB962C8B-B14F-4D97-AF65-F5344CB8AC3E}">
        <p14:creationId xmlns:p14="http://schemas.microsoft.com/office/powerpoint/2010/main" val="2240673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650" y="231968"/>
            <a:ext cx="8953827" cy="540000"/>
          </a:xfrm>
        </p:spPr>
        <p:txBody>
          <a:bodyPr>
            <a:normAutofit/>
          </a:bodyPr>
          <a:lstStyle/>
          <a:p>
            <a:r>
              <a:rPr lang="en-US" sz="3200" b="0"/>
              <a:t>Plans for a full-scale prototype at TRIUMF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0A67B4-88DD-4D03-B31F-806236AF77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47" t="21432" b="45954"/>
          <a:stretch/>
        </p:blipFill>
        <p:spPr bwMode="auto">
          <a:xfrm>
            <a:off x="9150303" y="4034210"/>
            <a:ext cx="2831160" cy="278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05322D3-BCB8-7A91-BF8C-89FD63E3B435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DA19126-EC16-EA43-84CC-AF09A72629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 descr="Bildergebnis für canadian flag">
              <a:extLst>
                <a:ext uri="{FF2B5EF4-FFF2-40B4-BE49-F238E27FC236}">
                  <a16:creationId xmlns:a16="http://schemas.microsoft.com/office/drawing/2014/main" id="{A46D597D-7642-6CDE-B6AE-9532F99688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1600F8-0BCA-8D87-FA79-798EDC356F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BE282FF-8CEC-76AA-DC6C-05C38C72845B}"/>
              </a:ext>
            </a:extLst>
          </p:cNvPr>
          <p:cNvGrpSpPr>
            <a:grpSpLocks noChangeAspect="1"/>
          </p:cNvGrpSpPr>
          <p:nvPr/>
        </p:nvGrpSpPr>
        <p:grpSpPr>
          <a:xfrm>
            <a:off x="5450107" y="680698"/>
            <a:ext cx="6587141" cy="3113818"/>
            <a:chOff x="1728912" y="2094967"/>
            <a:chExt cx="8529513" cy="4032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7E4AB70-8D87-58D5-F0CC-30E9D28FF8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50" r="29126"/>
            <a:stretch/>
          </p:blipFill>
          <p:spPr>
            <a:xfrm>
              <a:off x="7063484" y="2182195"/>
              <a:ext cx="3194941" cy="385754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CE29070-CB47-F5EA-E6D0-3AE825944B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75" t="22409" r="46769" b="28760"/>
            <a:stretch/>
          </p:blipFill>
          <p:spPr>
            <a:xfrm>
              <a:off x="1728912" y="2094967"/>
              <a:ext cx="4791285" cy="4032000"/>
            </a:xfrm>
            <a:prstGeom prst="rect">
              <a:avLst/>
            </a:prstGeom>
          </p:spPr>
        </p:pic>
      </p:grp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992A92D-F36B-49C2-B64F-DF4CB69F1C8A}"/>
              </a:ext>
            </a:extLst>
          </p:cNvPr>
          <p:cNvSpPr>
            <a:spLocks noGrp="1"/>
          </p:cNvSpPr>
          <p:nvPr/>
        </p:nvSpPr>
        <p:spPr>
          <a:xfrm>
            <a:off x="252508" y="1064883"/>
            <a:ext cx="8358092" cy="44319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342900" indent="-342900" algn="l" defTabSz="457200" rtl="0" eaLnBrk="1" latinLnBrk="0" hangingPunct="1">
              <a:spcBef>
                <a:spcPts val="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>
                <a:solidFill>
                  <a:schemeClr val="tx1"/>
                </a:solidFill>
              </a:rPr>
              <a:t>Proposal to produce a test system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addressing some engineering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aspects</a:t>
            </a:r>
          </a:p>
          <a:p>
            <a:pPr lvl="1">
              <a:spcBef>
                <a:spcPts val="12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>
                <a:solidFill>
                  <a:schemeClr val="tx1"/>
                </a:solidFill>
              </a:rPr>
              <a:t>Thermo-mechanical characterization</a:t>
            </a:r>
            <a:br>
              <a:rPr lang="en-US" sz="2000">
                <a:solidFill>
                  <a:schemeClr val="tx1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of  </a:t>
            </a:r>
            <a:r>
              <a:rPr lang="en-US" sz="2000" err="1">
                <a:solidFill>
                  <a:schemeClr val="tx1"/>
                </a:solidFill>
              </a:rPr>
              <a:t>AlN</a:t>
            </a:r>
            <a:r>
              <a:rPr lang="en-US" sz="2000">
                <a:solidFill>
                  <a:schemeClr val="tx1"/>
                </a:solidFill>
              </a:rPr>
              <a:t> to ascertain its properties as a </a:t>
            </a:r>
            <a:br>
              <a:rPr lang="en-US" sz="2000">
                <a:solidFill>
                  <a:schemeClr val="tx1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function of temperature.</a:t>
            </a:r>
          </a:p>
          <a:p>
            <a:pPr lvl="1">
              <a:spcBef>
                <a:spcPts val="12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>
                <a:solidFill>
                  <a:schemeClr val="tx1"/>
                </a:solidFill>
              </a:rPr>
              <a:t>Current feedthrough and operational parameter.</a:t>
            </a:r>
          </a:p>
          <a:p>
            <a:pPr>
              <a:spcBef>
                <a:spcPts val="12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>
                <a:solidFill>
                  <a:schemeClr val="tx1"/>
                </a:solidFill>
              </a:rPr>
              <a:t>Vacuum chamber addressing pumping, UHV cleaning, baking, access to the wire etc.)</a:t>
            </a:r>
          </a:p>
          <a:p>
            <a:pPr>
              <a:spcBef>
                <a:spcPts val="12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>
                <a:solidFill>
                  <a:schemeClr val="tx1"/>
                </a:solidFill>
              </a:rPr>
              <a:t>Want to explore a simple, low-cost, modular design, allowing a certain scalability to the complete module</a:t>
            </a:r>
          </a:p>
        </p:txBody>
      </p:sp>
    </p:spTree>
    <p:extLst>
      <p:ext uri="{BB962C8B-B14F-4D97-AF65-F5344CB8AC3E}">
        <p14:creationId xmlns:p14="http://schemas.microsoft.com/office/powerpoint/2010/main" val="3432665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BD84C-ACD3-950B-5F6F-DF3E39B8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28" y="484101"/>
            <a:ext cx="8953827" cy="650329"/>
          </a:xfrm>
        </p:spPr>
        <p:txBody>
          <a:bodyPr>
            <a:normAutofit/>
          </a:bodyPr>
          <a:lstStyle/>
          <a:p>
            <a:r>
              <a:rPr lang="en-US" sz="3200" b="0"/>
              <a:t>Modelling the magnetic field of the real wire</a:t>
            </a:r>
            <a:endParaRPr lang="en-CA" sz="3200" b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7865C1-BB60-62BD-3566-E72AAEBF1944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C4DC7D1-2CDE-42AB-66A1-5F2D7D5B23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Bildergebnis für canadian flag">
              <a:extLst>
                <a:ext uri="{FF2B5EF4-FFF2-40B4-BE49-F238E27FC236}">
                  <a16:creationId xmlns:a16="http://schemas.microsoft.com/office/drawing/2014/main" id="{6EAB6DDA-BC87-6BED-1EF0-1E829BA00E6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25110E9E-D72D-7753-786B-0C2C64170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16768AD-F1E5-34ED-73C4-181A7DC13CA5}"/>
              </a:ext>
            </a:extLst>
          </p:cNvPr>
          <p:cNvSpPr txBox="1"/>
          <p:nvPr/>
        </p:nvSpPr>
        <p:spPr>
          <a:xfrm>
            <a:off x="762001" y="6156841"/>
            <a:ext cx="3283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See Marco </a:t>
            </a:r>
            <a:r>
              <a:rPr lang="en-US" sz="2000" err="1">
                <a:solidFill>
                  <a:srgbClr val="FF0000"/>
                </a:solidFill>
              </a:rPr>
              <a:t>Marchetto’s</a:t>
            </a:r>
            <a:r>
              <a:rPr lang="en-US" sz="2000">
                <a:solidFill>
                  <a:srgbClr val="FF0000"/>
                </a:solidFill>
              </a:rPr>
              <a:t> talk</a:t>
            </a:r>
            <a:endParaRPr lang="en-CA" sz="2000">
              <a:solidFill>
                <a:srgbClr val="FF0000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AAD312E-86AC-887E-197B-731DCF355576}"/>
              </a:ext>
            </a:extLst>
          </p:cNvPr>
          <p:cNvGrpSpPr/>
          <p:nvPr/>
        </p:nvGrpSpPr>
        <p:grpSpPr>
          <a:xfrm>
            <a:off x="7489371" y="3864428"/>
            <a:ext cx="4570261" cy="2781817"/>
            <a:chOff x="7685314" y="3864429"/>
            <a:chExt cx="4407829" cy="266174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C65B927-1606-5740-8F89-23AA4A077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96200" y="4048883"/>
              <a:ext cx="4396943" cy="247729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AB8BCB8-4B98-E0AB-64A4-47259D77D6B3}"/>
                </a:ext>
              </a:extLst>
            </p:cNvPr>
            <p:cNvSpPr/>
            <p:nvPr/>
          </p:nvSpPr>
          <p:spPr>
            <a:xfrm>
              <a:off x="7685314" y="3864429"/>
              <a:ext cx="1306286" cy="8565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ED4D06E-4079-E8D8-7235-C779108732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5803" y="1929002"/>
            <a:ext cx="8117341" cy="212913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9F5731B-3DDF-0FC9-EE75-531555CE0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314" y="1167395"/>
            <a:ext cx="9775371" cy="4798135"/>
          </a:xfrm>
        </p:spPr>
        <p:txBody>
          <a:bodyPr anchor="t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Baseline configuration with two simple wires (no brazing) modelled first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No material added (assuming</a:t>
            </a:r>
            <a:br>
              <a:rPr lang="en-US" sz="2800" dirty="0"/>
            </a:br>
            <a:r>
              <a:rPr lang="en-US" sz="2800" dirty="0"/>
              <a:t>all material are non-magnetic)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Further modelling</a:t>
            </a:r>
            <a:br>
              <a:rPr lang="en-US" sz="2800" dirty="0"/>
            </a:br>
            <a:r>
              <a:rPr lang="en-US" sz="2800" dirty="0"/>
              <a:t>based on the</a:t>
            </a:r>
            <a:br>
              <a:rPr lang="en-US" sz="2800" dirty="0"/>
            </a:br>
            <a:r>
              <a:rPr lang="en-US" sz="2800" dirty="0"/>
              <a:t>radiographic</a:t>
            </a:r>
            <a:br>
              <a:rPr lang="en-US" sz="2800" dirty="0"/>
            </a:br>
            <a:r>
              <a:rPr lang="en-US" sz="2800" dirty="0"/>
              <a:t>image of the brazed</a:t>
            </a:r>
            <a:br>
              <a:rPr lang="en-US" sz="2800" dirty="0"/>
            </a:br>
            <a:r>
              <a:rPr lang="en-US" sz="2800" dirty="0"/>
              <a:t>wire.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Used OPERA 20-node brick to</a:t>
            </a:r>
            <a:br>
              <a:rPr lang="en-US" sz="2800" dirty="0"/>
            </a:br>
            <a:r>
              <a:rPr lang="en-US" sz="2800" dirty="0"/>
              <a:t>re-create the profile of the brazed </a:t>
            </a:r>
            <a:br>
              <a:rPr lang="en-US" sz="2800" dirty="0"/>
            </a:br>
            <a:r>
              <a:rPr lang="en-US" sz="2800" dirty="0"/>
              <a:t>wire in different sections.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702733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2EE65-70D8-1BCA-3DB3-C483EA9A5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0" y="654522"/>
            <a:ext cx="8953827" cy="650329"/>
          </a:xfrm>
        </p:spPr>
        <p:txBody>
          <a:bodyPr>
            <a:normAutofit/>
          </a:bodyPr>
          <a:lstStyle/>
          <a:p>
            <a:r>
              <a:rPr lang="en-US" sz="3200" b="0"/>
              <a:t>Further work on prototype wire</a:t>
            </a:r>
            <a:endParaRPr lang="en-CA" sz="3200" b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3AD41-7D70-4F41-B6DF-F6AF52B3E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71" y="1581797"/>
            <a:ext cx="10882153" cy="3939398"/>
          </a:xfrm>
        </p:spPr>
        <p:txBody>
          <a:bodyPr lIns="91440" tIns="45720" rIns="91440" bIns="45720" anchor="ctr">
            <a:normAutofit/>
          </a:bodyPr>
          <a:lstStyle/>
          <a:p>
            <a:r>
              <a:rPr lang="en-CA">
                <a:latin typeface="Arial"/>
                <a:cs typeface="Arial"/>
              </a:rPr>
              <a:t>Magnetic field mapping (at TRIUMF) of the prototype to be compared with OPERA simulations </a:t>
            </a:r>
            <a:r>
              <a:rPr lang="en-US">
                <a:latin typeface="Arial"/>
                <a:cs typeface="Arial"/>
              </a:rPr>
              <a:t>for different</a:t>
            </a:r>
            <a:br>
              <a:rPr lang="en-US">
                <a:latin typeface="Arial"/>
                <a:cs typeface="Arial"/>
              </a:rPr>
            </a:br>
            <a:r>
              <a:rPr lang="en-US" err="1">
                <a:latin typeface="Arial"/>
                <a:cs typeface="Arial"/>
              </a:rPr>
              <a:t>wire+brazing</a:t>
            </a:r>
            <a:r>
              <a:rPr lang="en-US">
                <a:latin typeface="Arial"/>
                <a:cs typeface="Arial"/>
              </a:rPr>
              <a:t> geometries (OPERA benchmarking)</a:t>
            </a:r>
          </a:p>
          <a:p>
            <a:r>
              <a:rPr lang="en-CA">
                <a:latin typeface="Arial"/>
                <a:cs typeface="Arial"/>
              </a:rPr>
              <a:t>Work with CERN on possible alternative wire system geometries and vacuum chambers</a:t>
            </a:r>
          </a:p>
          <a:p>
            <a:r>
              <a:rPr lang="en-CA">
                <a:latin typeface="Arial"/>
                <a:cs typeface="Arial"/>
              </a:rPr>
              <a:t>Explore/developed Canadian knowledge in production methods (brazing, ceramic machining, etc.)</a:t>
            </a:r>
            <a:endParaRPr lang="en-CA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BABC67A-6D01-9501-D5A2-E2433B3A5875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D45A340-2F68-CBCB-5094-E4B42D8CC6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Bildergebnis für canadian flag">
              <a:extLst>
                <a:ext uri="{FF2B5EF4-FFF2-40B4-BE49-F238E27FC236}">
                  <a16:creationId xmlns:a16="http://schemas.microsoft.com/office/drawing/2014/main" id="{934B9F47-1069-D951-68D9-7B20DC95B8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24E6F2A6-5E7A-E3CD-38BB-B1C6B465A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3768919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Template (1)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(1)</Template>
  <TotalTime>1</TotalTime>
  <Words>1164</Words>
  <Application>Microsoft Office PowerPoint</Application>
  <PresentationFormat>Widescreen</PresentationFormat>
  <Paragraphs>94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Unicode MS</vt:lpstr>
      <vt:lpstr>Calibri</vt:lpstr>
      <vt:lpstr>Times New Roman</vt:lpstr>
      <vt:lpstr>Wingdings</vt:lpstr>
      <vt:lpstr>PowerPoint Template (1)</vt:lpstr>
      <vt:lpstr>TRIUMF’s contribution to the BBLR Compensation Project  WP2/WP13 HL-LHC Satellite Meeting, Uppsala 2022  Long-Range Beam-Beam Wire</vt:lpstr>
      <vt:lpstr>PowerPoint Presentation</vt:lpstr>
      <vt:lpstr>PowerPoint Presentation</vt:lpstr>
      <vt:lpstr>Preparation for the planned wire review in early 2023</vt:lpstr>
      <vt:lpstr>Outlook to future involvement of TRIUMF beam physics in HL-LHC</vt:lpstr>
      <vt:lpstr>Accelerator Engineering Physics Group at TRIUMF</vt:lpstr>
      <vt:lpstr>Plans for a full-scale prototype at TRIUMF</vt:lpstr>
      <vt:lpstr>Modelling the magnetic field of the real wire</vt:lpstr>
      <vt:lpstr>Further work on prototype wire</vt:lpstr>
      <vt:lpstr>Project proposal to CFI typical timeline</vt:lpstr>
      <vt:lpstr>Plan for CFI project preparation and submission</vt:lpstr>
      <vt:lpstr>Why do I believe in the wires?</vt:lpstr>
      <vt:lpstr>Thank you Merci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Canadian contribution to HiLumi (and outlook to accelerator R&amp;D)</dc:title>
  <dc:creator>Robert Laxdal</dc:creator>
  <cp:lastModifiedBy>Oliver Kester</cp:lastModifiedBy>
  <cp:revision>16</cp:revision>
  <dcterms:created xsi:type="dcterms:W3CDTF">2018-10-10T23:48:01Z</dcterms:created>
  <dcterms:modified xsi:type="dcterms:W3CDTF">2022-09-22T20:22:23Z</dcterms:modified>
</cp:coreProperties>
</file>