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75" r:id="rId5"/>
    <p:sldId id="463" r:id="rId6"/>
    <p:sldId id="276" r:id="rId7"/>
    <p:sldId id="464" r:id="rId8"/>
    <p:sldId id="382" r:id="rId9"/>
    <p:sldId id="383" r:id="rId10"/>
    <p:sldId id="384" r:id="rId11"/>
    <p:sldId id="445" r:id="rId12"/>
    <p:sldId id="447" r:id="rId13"/>
    <p:sldId id="465" r:id="rId14"/>
    <p:sldId id="416" r:id="rId15"/>
    <p:sldId id="417" r:id="rId16"/>
    <p:sldId id="466" r:id="rId17"/>
    <p:sldId id="448" r:id="rId18"/>
    <p:sldId id="411" r:id="rId19"/>
    <p:sldId id="388" r:id="rId20"/>
    <p:sldId id="367" r:id="rId21"/>
    <p:sldId id="467" r:id="rId22"/>
    <p:sldId id="453" r:id="rId23"/>
    <p:sldId id="454" r:id="rId24"/>
    <p:sldId id="419" r:id="rId25"/>
    <p:sldId id="468" r:id="rId26"/>
    <p:sldId id="450" r:id="rId27"/>
    <p:sldId id="451" r:id="rId28"/>
    <p:sldId id="452" r:id="rId29"/>
    <p:sldId id="469" r:id="rId30"/>
    <p:sldId id="455" r:id="rId31"/>
    <p:sldId id="458" r:id="rId32"/>
    <p:sldId id="470" r:id="rId33"/>
    <p:sldId id="459" r:id="rId34"/>
    <p:sldId id="461" r:id="rId35"/>
    <p:sldId id="462" r:id="rId36"/>
    <p:sldId id="472" r:id="rId37"/>
    <p:sldId id="473" r:id="rId38"/>
    <p:sldId id="471" r:id="rId39"/>
    <p:sldId id="406" r:id="rId40"/>
    <p:sldId id="266" r:id="rId41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451D5E7D-8FED-4946-83D7-10F17D57E759}">
          <p14:sldIdLst>
            <p14:sldId id="275"/>
            <p14:sldId id="463"/>
            <p14:sldId id="276"/>
            <p14:sldId id="464"/>
            <p14:sldId id="382"/>
            <p14:sldId id="383"/>
            <p14:sldId id="384"/>
            <p14:sldId id="445"/>
            <p14:sldId id="447"/>
            <p14:sldId id="465"/>
            <p14:sldId id="416"/>
            <p14:sldId id="417"/>
            <p14:sldId id="466"/>
            <p14:sldId id="448"/>
            <p14:sldId id="411"/>
            <p14:sldId id="388"/>
            <p14:sldId id="367"/>
            <p14:sldId id="467"/>
            <p14:sldId id="453"/>
            <p14:sldId id="454"/>
            <p14:sldId id="419"/>
            <p14:sldId id="468"/>
            <p14:sldId id="450"/>
            <p14:sldId id="451"/>
            <p14:sldId id="452"/>
            <p14:sldId id="469"/>
            <p14:sldId id="455"/>
            <p14:sldId id="458"/>
            <p14:sldId id="470"/>
            <p14:sldId id="459"/>
            <p14:sldId id="461"/>
            <p14:sldId id="462"/>
            <p14:sldId id="472"/>
            <p14:sldId id="473"/>
            <p14:sldId id="471"/>
            <p14:sldId id="406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CB4"/>
    <a:srgbClr val="BC040D"/>
    <a:srgbClr val="E5E5E5"/>
    <a:srgbClr val="A3C5E7"/>
    <a:srgbClr val="D3ECB9"/>
    <a:srgbClr val="92D050"/>
    <a:srgbClr val="33CC33"/>
    <a:srgbClr val="0033A0"/>
    <a:srgbClr val="94B175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8" autoAdjust="0"/>
    <p:restoredTop sz="86275" autoAdjust="0"/>
  </p:normalViewPr>
  <p:slideViewPr>
    <p:cSldViewPr>
      <p:cViewPr varScale="1">
        <p:scale>
          <a:sx n="72" d="100"/>
          <a:sy n="72" d="100"/>
        </p:scale>
        <p:origin x="936" y="67"/>
      </p:cViewPr>
      <p:guideLst>
        <p:guide orient="horz" pos="2160"/>
        <p:guide pos="288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453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881A2E-7601-4EF1-BAFB-6D79F63E05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8BF95C-470D-4C69-BD85-376910638E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91EA-6609-49E3-9B52-458C57CFD17E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5F9BC2-2E18-44AE-811F-6429B99A40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2BAF6D-158B-4DD9-BD53-C1431125F2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9F8E-FF1F-4A66-B330-743528827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6BC0-0B77-427A-9658-9A242714A06B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AEB9C-1306-4693-A33C-12ED12DAA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1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30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79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10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536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0367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481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266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92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not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/>
                <a:endParaRPr lang="en-US" noProof="0" dirty="0"/>
              </a:p>
            </p:txBody>
          </p:sp>
        </mc:Choice>
        <mc:Fallback xmlns="">
          <p:sp>
            <p:nvSpPr>
              <p:cNvPr id="3" name="Segnaposto not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/>
                <a:r>
                  <a:rPr lang="en-GB" sz="1800" dirty="0">
                    <a:effectLst/>
                    <a:latin typeface="LM Roman 10" panose="00000500000000000000" pitchFamily="50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main goal of the study is to get an idea of the impedance of the device as it is and then to proceed with a sensitivity study to see how different choice in the design would impact the impedance of the device.</a:t>
                </a:r>
                <a:endParaRPr lang="en-US" sz="1800" dirty="0">
                  <a:effectLst/>
                  <a:latin typeface="LM Roman 10" panose="000005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800" dirty="0">
                    <a:effectLst/>
                    <a:latin typeface="LM Roman 10" panose="00000500000000000000" pitchFamily="50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First of all, the device can be moved in respect to the beam. For this reason a significant position of the beam for the simulations has to be defined. The beam will be passing 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15𝑚𝑚</a:t>
                </a:r>
                <a:r>
                  <a:rPr lang="en-GB" sz="1800" dirty="0">
                    <a:effectLst/>
                    <a:latin typeface="LM Roman 10" panose="00000500000000000000" pitchFamily="50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above the axis of the wire.</a:t>
                </a:r>
                <a:endParaRPr lang="en-US" dirty="0"/>
              </a:p>
            </p:txBody>
          </p:sp>
        </mc:Fallback>
      </mc:AlternateContent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2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752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84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967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962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400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25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not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/>
                <a:endParaRPr lang="en-US" noProof="0" dirty="0"/>
              </a:p>
            </p:txBody>
          </p:sp>
        </mc:Choice>
        <mc:Fallback xmlns="">
          <p:sp>
            <p:nvSpPr>
              <p:cNvPr id="3" name="Segnaposto not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/>
                <a:r>
                  <a:rPr lang="en-GB" sz="1800" dirty="0">
                    <a:effectLst/>
                    <a:latin typeface="LM Roman 10" panose="00000500000000000000" pitchFamily="50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main goal of the study is to get an idea of the impedance of the device as it is and then to proceed with a sensitivity study to see how different choice in the design would impact the impedance of the device.</a:t>
                </a:r>
                <a:endParaRPr lang="en-US" sz="1800" dirty="0">
                  <a:effectLst/>
                  <a:latin typeface="LM Roman 10" panose="000005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800" dirty="0">
                    <a:effectLst/>
                    <a:latin typeface="LM Roman 10" panose="00000500000000000000" pitchFamily="50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First of all, the device can be moved in respect to the beam. For this reason a significant position of the beam for the simulations has to be defined. The beam will be passing 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15𝑚𝑚</a:t>
                </a:r>
                <a:r>
                  <a:rPr lang="en-GB" sz="1800" dirty="0">
                    <a:effectLst/>
                    <a:latin typeface="LM Roman 10" panose="00000500000000000000" pitchFamily="50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above the axis of the wire.</a:t>
                </a:r>
                <a:endParaRPr lang="en-US" dirty="0"/>
              </a:p>
            </p:txBody>
          </p:sp>
        </mc:Fallback>
      </mc:AlternateContent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35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773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844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3005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280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0023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50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983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not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/>
                <a:endParaRPr lang="en-US" noProof="0" dirty="0"/>
              </a:p>
            </p:txBody>
          </p:sp>
        </mc:Choice>
        <mc:Fallback xmlns="">
          <p:sp>
            <p:nvSpPr>
              <p:cNvPr id="3" name="Segnaposto not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just"/>
                <a:r>
                  <a:rPr lang="en-GB" sz="1800" dirty="0">
                    <a:effectLst/>
                    <a:latin typeface="LM Roman 10" panose="00000500000000000000" pitchFamily="50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main goal of the study is to get an idea of the impedance of the device as it is and then to proceed with a sensitivity study to see how different choice in the design would impact the impedance of the device.</a:t>
                </a:r>
                <a:endParaRPr lang="en-US" sz="1800" dirty="0">
                  <a:effectLst/>
                  <a:latin typeface="LM Roman 10" panose="000005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1800" dirty="0">
                    <a:effectLst/>
                    <a:latin typeface="LM Roman 10" panose="00000500000000000000" pitchFamily="50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First of all, the device can be moved in respect to the beam. For this reason a significant position of the beam for the simulations has to be defined. The beam will be passing 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15𝑚𝑚</a:t>
                </a:r>
                <a:r>
                  <a:rPr lang="en-GB" sz="1800" dirty="0">
                    <a:effectLst/>
                    <a:latin typeface="LM Roman 10" panose="00000500000000000000" pitchFamily="50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above the axis of the wire.</a:t>
                </a:r>
                <a:endParaRPr lang="en-US" dirty="0"/>
              </a:p>
            </p:txBody>
          </p:sp>
        </mc:Fallback>
      </mc:AlternateContent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08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200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202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3559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06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83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This is one module (of the six present in a unit) of the BBLRC.</a:t>
            </a:r>
          </a:p>
          <a:p>
            <a:r>
              <a:rPr lang="en-US" sz="1800" noProof="0" dirty="0">
                <a:effectLst/>
                <a:latin typeface="LM Roman 10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module is 1.2m long and is composed of an outer shell made of Copper connected to Stainless Steel flanges.</a:t>
            </a:r>
            <a:endParaRPr lang="en-US" noProof="0" dirty="0"/>
          </a:p>
          <a:p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06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noProof="0" dirty="0">
                <a:effectLst/>
                <a:latin typeface="LM Roman 10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Inside: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noProof="0" dirty="0">
                <a:effectLst/>
                <a:latin typeface="LM Roman 10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Molybdenum wire 1m long (1m refers to the active length, the length of the straight portion, not considering the </a:t>
            </a:r>
            <a:r>
              <a:rPr lang="en-US" sz="1800" noProof="0" dirty="0" err="1">
                <a:effectLst/>
                <a:latin typeface="LM Roman 10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bendings</a:t>
            </a:r>
            <a:r>
              <a:rPr lang="en-US" sz="1800" noProof="0" dirty="0">
                <a:effectLst/>
                <a:latin typeface="LM Roman 10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noProof="0" dirty="0">
                <a:effectLst/>
                <a:latin typeface="LM Roman 10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is 1mm in diameter and has to carry a DC current of 150 A/m.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noProof="0" dirty="0">
                <a:effectLst/>
                <a:latin typeface="LM Roman 10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is sustained by an Aluminum Nitride support, specifically chosen for being an electrical insulator with a good thermal conductibility to get rid of the heating of the wire (we are talking about 2.1 kW). Specifically, there is a cooling channel underneath the support.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noProof="0" dirty="0">
                <a:effectLst/>
                <a:latin typeface="LM Roman 10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support Is fixed into place with a Copper structure fastened with Stainless Steel bolts.</a:t>
            </a:r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16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In this cross section it is possible to see:</a:t>
            </a:r>
          </a:p>
          <a:p>
            <a:r>
              <a:rPr lang="en-US" noProof="0" dirty="0"/>
              <a:t>Show cooling channel.</a:t>
            </a:r>
          </a:p>
          <a:p>
            <a:r>
              <a:rPr lang="en-US" noProof="0" dirty="0"/>
              <a:t>Show commercial Feedthrough and clamping mechanism for the driving of the wire.</a:t>
            </a:r>
          </a:p>
          <a:p>
            <a:endParaRPr lang="it-IT" dirty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35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28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72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2" y="2169046"/>
            <a:ext cx="2520000" cy="24946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2263"/>
            <a:ext cx="5616574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8" y="1592263"/>
            <a:ext cx="5611812" cy="4608510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6" y="2427286"/>
            <a:ext cx="5616574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6"/>
            <a:ext cx="5611812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561657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1" cy="63179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159226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7" y="396970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37084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2" y="1592262"/>
            <a:ext cx="3708399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0" y="396970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2" y="159226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2" y="3978014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37084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1" y="1604965"/>
            <a:ext cx="3713186" cy="655633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2" y="2416174"/>
            <a:ext cx="3713186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5" y="1601226"/>
            <a:ext cx="3708400" cy="668336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7" y="2429901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5" y="1601375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5" y="2732441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4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7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7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2"/>
            <a:ext cx="11376023" cy="256390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2"/>
            <a:ext cx="12191999" cy="294586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551384" y="1041401"/>
            <a:ext cx="9144000" cy="2387599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572059" y="3645024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857B7AC-55C5-4DBB-90AD-18E041C151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6" y="1709737"/>
            <a:ext cx="11376024" cy="285273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4589462"/>
            <a:ext cx="11376025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</p:spPr>
            <p:txBody>
              <a:bodyPr vert="horz" lIns="0" tIns="0" rIns="0" bIns="0" rtlCol="0" anchor="ctr"/>
              <a:lstStyle>
                <a:lvl1pPr algn="r">
                  <a:defRPr sz="1400" b="1" i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5"/>
            <a:ext cx="113760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3" y="2244863"/>
            <a:ext cx="1728191" cy="17281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userDrawn="1">
  <p:cSld name="Título y obje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  <a:p>
            <a:pPr lvl="4">
              <a:defRPr/>
            </a:pPr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29" y="710116"/>
            <a:ext cx="1990423" cy="197041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6" y="3429000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8C660F28-13F3-4AA8-9DB5-EA84FC9F89AD}"/>
              </a:ext>
            </a:extLst>
          </p:cNvPr>
          <p:cNvSpPr/>
          <p:nvPr userDrawn="1"/>
        </p:nvSpPr>
        <p:spPr bwMode="auto">
          <a:xfrm>
            <a:off x="-1" y="6165305"/>
            <a:ext cx="12191999" cy="692696"/>
          </a:xfrm>
          <a:prstGeom prst="rect">
            <a:avLst/>
          </a:prstGeom>
          <a:solidFill>
            <a:srgbClr val="385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pic>
        <p:nvPicPr>
          <p:cNvPr id="17" name="Image 2" descr="logooutline.eps">
            <a:extLst>
              <a:ext uri="{FF2B5EF4-FFF2-40B4-BE49-F238E27FC236}">
                <a16:creationId xmlns:a16="http://schemas.microsoft.com/office/drawing/2014/main" id="{D2282A75-C56E-4FC6-896F-B86A614617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19876" y="6248742"/>
            <a:ext cx="566652" cy="560957"/>
          </a:xfrm>
          <a:prstGeom prst="rect">
            <a:avLst/>
          </a:prstGeom>
        </p:spPr>
      </p:pic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D9C94BE3-4BCD-4351-AE56-4000E44EC4F9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2559295" y="6525344"/>
            <a:ext cx="6476950" cy="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5F943D40-5056-4521-B78F-EB594F54EF2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81677" y="6342782"/>
            <a:ext cx="1125891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Mar 24, 2022</a:t>
            </a:r>
          </a:p>
        </p:txBody>
      </p:sp>
      <p:sp>
        <p:nvSpPr>
          <p:cNvPr id="20" name="Footer Placeholder 6">
            <a:extLst>
              <a:ext uri="{FF2B5EF4-FFF2-40B4-BE49-F238E27FC236}">
                <a16:creationId xmlns:a16="http://schemas.microsoft.com/office/drawing/2014/main" id="{2BDBBA5E-E492-4FF2-993F-0FFD97F5A91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396823" y="6326915"/>
            <a:ext cx="688375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WAKIS </a:t>
            </a:r>
            <a:r>
              <a:rPr lang="en-US" b="0" dirty="0"/>
              <a:t>wake solver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0553D472-2AF5-4DCE-9A6D-2D55D2FE3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4823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27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2DBDE2-0840-4AE5-8F63-9EE4978E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2"/>
            <a:ext cx="11376024" cy="476091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79"/>
            <a:ext cx="12191999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1" y="-52465"/>
            <a:ext cx="4116386" cy="637081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BBLRC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E0DFD01D-4AEE-484E-9A4D-D7DF5B8495B2}"/>
              </a:ext>
            </a:extLst>
          </p:cNvPr>
          <p:cNvSpPr/>
          <p:nvPr userDrawn="1"/>
        </p:nvSpPr>
        <p:spPr>
          <a:xfrm>
            <a:off x="-1" y="6165305"/>
            <a:ext cx="12191999" cy="692696"/>
          </a:xfrm>
          <a:prstGeom prst="rect">
            <a:avLst/>
          </a:prstGeom>
          <a:solidFill>
            <a:srgbClr val="385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pic>
        <p:nvPicPr>
          <p:cNvPr id="10" name="Image 2" descr="logooutline.eps">
            <a:extLst>
              <a:ext uri="{FF2B5EF4-FFF2-40B4-BE49-F238E27FC236}">
                <a16:creationId xmlns:a16="http://schemas.microsoft.com/office/drawing/2014/main" id="{50307B74-860E-4AB6-A1F9-96695009354C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/>
        </p:blipFill>
        <p:spPr bwMode="auto">
          <a:xfrm>
            <a:off x="119876" y="6248742"/>
            <a:ext cx="566652" cy="560957"/>
          </a:xfrm>
          <a:prstGeom prst="rect">
            <a:avLst/>
          </a:prstGeom>
        </p:spPr>
      </p:pic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01EED85E-C23F-4385-8533-CB48C69B3B42}"/>
              </a:ext>
            </a:extLst>
          </p:cNvPr>
          <p:cNvCxnSpPr>
            <a:cxnSpLocks/>
          </p:cNvCxnSpPr>
          <p:nvPr userDrawn="1"/>
        </p:nvCxnSpPr>
        <p:spPr>
          <a:xfrm>
            <a:off x="2559295" y="6525344"/>
            <a:ext cx="6476950" cy="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13C07B1-3388-4498-9E09-4E0F792D230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81677" y="6342782"/>
            <a:ext cx="1125891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Mar 24, 2022</a:t>
            </a:r>
          </a:p>
        </p:txBody>
      </p:sp>
      <p:sp>
        <p:nvSpPr>
          <p:cNvPr id="18" name="Footer Placeholder 6">
            <a:extLst>
              <a:ext uri="{FF2B5EF4-FFF2-40B4-BE49-F238E27FC236}">
                <a16:creationId xmlns:a16="http://schemas.microsoft.com/office/drawing/2014/main" id="{7FBD04F9-7DFA-4366-9EE4-BF2D74C8E2A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396823" y="6326915"/>
            <a:ext cx="688375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WAKIS </a:t>
            </a:r>
            <a:r>
              <a:rPr lang="en-US" b="0" dirty="0"/>
              <a:t>wake solver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4823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1" r:id="rId4"/>
    <p:sldLayoutId id="2147483668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9" r:id="rId22"/>
    <p:sldLayoutId id="2147483670" r:id="rId23"/>
  </p:sldLayoutIdLst>
  <p:hf hd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rgbClr val="385CB4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png"/><Relationship Id="rId18" Type="http://schemas.openxmlformats.org/officeDocument/2006/relationships/image" Target="../media/image18.png"/><Relationship Id="rId3" Type="http://schemas.openxmlformats.org/officeDocument/2006/relationships/image" Target="../media/image110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5" Type="http://schemas.openxmlformats.org/officeDocument/2006/relationships/image" Target="../media/image15.png"/><Relationship Id="rId19" Type="http://schemas.openxmlformats.org/officeDocument/2006/relationships/image" Target="../media/image19.png"/><Relationship Id="rId14" Type="http://schemas.openxmlformats.org/officeDocument/2006/relationships/image" Target="../media/image22.png"/><Relationship Id="rId4" Type="http://schemas.openxmlformats.org/officeDocument/2006/relationships/image" Target="../media/image1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0.png"/><Relationship Id="rId5" Type="http://schemas.openxmlformats.org/officeDocument/2006/relationships/image" Target="../media/image490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3" Type="http://schemas.openxmlformats.org/officeDocument/2006/relationships/image" Target="../media/image53.png"/><Relationship Id="rId7" Type="http://schemas.openxmlformats.org/officeDocument/2006/relationships/image" Target="../media/image49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00.png"/><Relationship Id="rId4" Type="http://schemas.openxmlformats.org/officeDocument/2006/relationships/image" Target="../media/image49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13" Type="http://schemas.openxmlformats.org/officeDocument/2006/relationships/image" Target="../media/image210.png"/><Relationship Id="rId3" Type="http://schemas.openxmlformats.org/officeDocument/2006/relationships/image" Target="../media/image56.png"/><Relationship Id="rId7" Type="http://schemas.openxmlformats.org/officeDocument/2006/relationships/image" Target="../media/image150.png"/><Relationship Id="rId12" Type="http://schemas.openxmlformats.org/officeDocument/2006/relationships/image" Target="../media/image20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90.png"/><Relationship Id="rId5" Type="http://schemas.openxmlformats.org/officeDocument/2006/relationships/image" Target="../media/image58.png"/><Relationship Id="rId10" Type="http://schemas.openxmlformats.org/officeDocument/2006/relationships/image" Target="../media/image180.png"/><Relationship Id="rId4" Type="http://schemas.openxmlformats.org/officeDocument/2006/relationships/image" Target="../media/image57.png"/><Relationship Id="rId9" Type="http://schemas.openxmlformats.org/officeDocument/2006/relationships/image" Target="../media/image170.png"/><Relationship Id="rId14" Type="http://schemas.openxmlformats.org/officeDocument/2006/relationships/image" Target="../media/image2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ng">
            <a:extLst>
              <a:ext uri="{FF2B5EF4-FFF2-40B4-BE49-F238E27FC236}">
                <a16:creationId xmlns:a16="http://schemas.microsoft.com/office/drawing/2014/main" id="{B1312B2C-DEE3-4516-B32D-9A92BAB11B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01" b="18500"/>
          <a:stretch/>
        </p:blipFill>
        <p:spPr bwMode="auto">
          <a:xfrm>
            <a:off x="4758448" y="599347"/>
            <a:ext cx="7314215" cy="545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18D9FA1-2945-4FD0-9E89-1E6CF3EC3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909" y="476672"/>
            <a:ext cx="10882192" cy="2387599"/>
          </a:xfrm>
        </p:spPr>
        <p:txBody>
          <a:bodyPr/>
          <a:lstStyle/>
          <a:p>
            <a:pPr algn="l"/>
            <a:r>
              <a:rPr lang="en-US" dirty="0"/>
              <a:t>BBLRC </a:t>
            </a:r>
            <a:br>
              <a:rPr lang="en-US" sz="4800" dirty="0"/>
            </a:br>
            <a:r>
              <a:rPr lang="en-US" sz="4000" b="0" dirty="0"/>
              <a:t>(</a:t>
            </a:r>
            <a:r>
              <a:rPr lang="en-US" sz="4000" b="0" u="sng" dirty="0"/>
              <a:t>B</a:t>
            </a:r>
            <a:r>
              <a:rPr lang="en-US" sz="4000" b="0" dirty="0"/>
              <a:t>eam-</a:t>
            </a:r>
            <a:r>
              <a:rPr lang="en-US" sz="4000" b="0" u="sng" dirty="0"/>
              <a:t>B</a:t>
            </a:r>
            <a:r>
              <a:rPr lang="en-US" sz="4000" b="0" dirty="0"/>
              <a:t>eam </a:t>
            </a:r>
            <a:r>
              <a:rPr lang="en-US" sz="4000" b="0" u="sng" dirty="0"/>
              <a:t>L</a:t>
            </a:r>
            <a:r>
              <a:rPr lang="en-US" sz="4000" b="0" dirty="0"/>
              <a:t>ong </a:t>
            </a:r>
            <a:r>
              <a:rPr lang="en-US" sz="4000" b="0" u="sng" dirty="0"/>
              <a:t>R</a:t>
            </a:r>
            <a:r>
              <a:rPr lang="en-US" sz="4000" b="0" dirty="0"/>
              <a:t>ange </a:t>
            </a:r>
            <a:r>
              <a:rPr lang="en-US" sz="4000" b="0" u="sng" dirty="0"/>
              <a:t>C</a:t>
            </a:r>
            <a:r>
              <a:rPr lang="en-US" sz="4000" b="0" dirty="0"/>
              <a:t>ompensator)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5E4919CC-948C-4FD3-8A80-52633FCA3FDB}"/>
              </a:ext>
            </a:extLst>
          </p:cNvPr>
          <p:cNvSpPr txBox="1">
            <a:spLocks/>
          </p:cNvSpPr>
          <p:nvPr/>
        </p:nvSpPr>
        <p:spPr bwMode="auto">
          <a:xfrm>
            <a:off x="614408" y="1052736"/>
            <a:ext cx="9802071" cy="238759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rgbClr val="385CB4"/>
                </a:solidFill>
                <a:latin typeface="Arial Nova" panose="020B0504020202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Preliminary Impedance Study</a:t>
            </a: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DF3F09C8-3557-4F85-B43C-2BC49E9CA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3C518ADA-C182-431D-B701-D3A7240A57D8}"/>
              </a:ext>
            </a:extLst>
          </p:cNvPr>
          <p:cNvSpPr/>
          <p:nvPr/>
        </p:nvSpPr>
        <p:spPr>
          <a:xfrm>
            <a:off x="9336360" y="6339924"/>
            <a:ext cx="2016224" cy="365124"/>
          </a:xfrm>
          <a:prstGeom prst="rect">
            <a:avLst/>
          </a:prstGeom>
          <a:solidFill>
            <a:srgbClr val="385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b="1" dirty="0"/>
              <a:t>BBLRC</a:t>
            </a:r>
            <a:endParaRPr lang="en-US" sz="1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1C4D2A-EF3C-8172-8F07-70D70939BDB2}"/>
              </a:ext>
            </a:extLst>
          </p:cNvPr>
          <p:cNvSpPr txBox="1"/>
          <p:nvPr/>
        </p:nvSpPr>
        <p:spPr bwMode="auto">
          <a:xfrm>
            <a:off x="106439" y="4699378"/>
            <a:ext cx="122793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Leonardo Sito </a:t>
            </a:r>
            <a:r>
              <a:rPr lang="en-US" sz="1600" dirty="0"/>
              <a:t>(impedance analysis)</a:t>
            </a:r>
          </a:p>
          <a:p>
            <a:r>
              <a:rPr lang="en-US" sz="1600" dirty="0"/>
              <a:t>and </a:t>
            </a:r>
            <a:r>
              <a:rPr lang="en-US" sz="1600" b="1" dirty="0"/>
              <a:t>Lorenzo Giacomel </a:t>
            </a:r>
            <a:r>
              <a:rPr lang="en-US" sz="1600" dirty="0"/>
              <a:t>(transverse stability analysis)</a:t>
            </a:r>
          </a:p>
          <a:p>
            <a:r>
              <a:rPr lang="en-US" sz="1600" dirty="0"/>
              <a:t>Replaced by B. Salvant</a:t>
            </a:r>
          </a:p>
          <a:p>
            <a:endParaRPr lang="en-US" sz="1600" dirty="0"/>
          </a:p>
          <a:p>
            <a:r>
              <a:rPr lang="en-US" sz="1600" dirty="0"/>
              <a:t>Special thanks to Alessandro Bertarelli, Federico Carra, Luca Gentini, Sebastien Joly, Nicolas Mounet, Guido </a:t>
            </a:r>
            <a:r>
              <a:rPr lang="en-US" sz="1600" dirty="0" err="1"/>
              <a:t>Sterbini</a:t>
            </a:r>
            <a:r>
              <a:rPr lang="en-US" sz="1600" dirty="0"/>
              <a:t>, Carlo Zannini. </a:t>
            </a:r>
          </a:p>
        </p:txBody>
      </p:sp>
    </p:spTree>
    <p:extLst>
      <p:ext uri="{BB962C8B-B14F-4D97-AF65-F5344CB8AC3E}">
        <p14:creationId xmlns:p14="http://schemas.microsoft.com/office/powerpoint/2010/main" val="2979986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633670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Transverse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007849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B3511E8-8B3C-4646-B102-2A878664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The need for an </a:t>
            </a:r>
            <a:r>
              <a:rPr lang="en-US" dirty="0"/>
              <a:t>Impedance Study</a:t>
            </a:r>
            <a:endParaRPr lang="en-US" b="0" dirty="0"/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A15B15D7-9AA3-4C24-B2F5-7056C030BB92}"/>
              </a:ext>
            </a:extLst>
          </p:cNvPr>
          <p:cNvSpPr txBox="1"/>
          <p:nvPr/>
        </p:nvSpPr>
        <p:spPr>
          <a:xfrm>
            <a:off x="2819946" y="3450587"/>
            <a:ext cx="655210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Energy loss/gained by a test charge behind a source charge: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id="{93BB0550-C166-45D3-881F-E76BF8B98E6A}"/>
                  </a:ext>
                </a:extLst>
              </p:cNvPr>
              <p:cNvSpPr txBox="1"/>
              <p:nvPr/>
            </p:nvSpPr>
            <p:spPr>
              <a:xfrm>
                <a:off x="3089689" y="3818869"/>
                <a:ext cx="6012623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TS</m:t>
                          </m:r>
                        </m:sub>
                      </m:sSub>
                      <m:r>
                        <a:rPr lang="it-IT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b="0" i="1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lang="it-IT" b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b="0" i="1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it-IT" b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𝑆𝑇</m:t>
                              </m:r>
                            </m:sub>
                          </m:sSub>
                        </m:e>
                      </m:d>
                      <m:r>
                        <a:rPr lang="it-IT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it-IT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𝑭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𝑆𝑇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e>
                          </m:d>
                          <m:r>
                            <a:rPr lang="it-IT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it-IT">
                              <a:latin typeface="Cambria Math" panose="02040503050406030204" pitchFamily="18" charset="0"/>
                            </a:rPr>
                            <m:t>𝒅𝒛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id="{93BB0550-C166-45D3-881F-E76BF8B98E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9689" y="3818869"/>
                <a:ext cx="6012623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igura a mano libera: forma 7">
            <a:extLst>
              <a:ext uri="{FF2B5EF4-FFF2-40B4-BE49-F238E27FC236}">
                <a16:creationId xmlns:a16="http://schemas.microsoft.com/office/drawing/2014/main" id="{2896C4DE-F1C0-4DBB-8749-85E6745D01BA}"/>
              </a:ext>
            </a:extLst>
          </p:cNvPr>
          <p:cNvSpPr/>
          <p:nvPr/>
        </p:nvSpPr>
        <p:spPr>
          <a:xfrm rot="4986608">
            <a:off x="9448594" y="4497385"/>
            <a:ext cx="836459" cy="352254"/>
          </a:xfrm>
          <a:custGeom>
            <a:avLst/>
            <a:gdLst>
              <a:gd name="connsiteX0" fmla="*/ 0 w 1463040"/>
              <a:gd name="connsiteY0" fmla="*/ 256055 h 268247"/>
              <a:gd name="connsiteX1" fmla="*/ 707136 w 1463040"/>
              <a:gd name="connsiteY1" fmla="*/ 23 h 268247"/>
              <a:gd name="connsiteX2" fmla="*/ 1463040 w 1463040"/>
              <a:gd name="connsiteY2" fmla="*/ 268247 h 268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0" h="268247">
                <a:moveTo>
                  <a:pt x="0" y="256055"/>
                </a:moveTo>
                <a:cubicBezTo>
                  <a:pt x="231648" y="127023"/>
                  <a:pt x="463296" y="-2009"/>
                  <a:pt x="707136" y="23"/>
                </a:cubicBezTo>
                <a:cubicBezTo>
                  <a:pt x="950976" y="2055"/>
                  <a:pt x="1207008" y="135151"/>
                  <a:pt x="1463040" y="268247"/>
                </a:cubicBezTo>
              </a:path>
            </a:pathLst>
          </a:custGeom>
          <a:noFill/>
          <a:ln w="28575">
            <a:solidFill>
              <a:srgbClr val="C0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asellaDiTesto 62">
                <a:extLst>
                  <a:ext uri="{FF2B5EF4-FFF2-40B4-BE49-F238E27FC236}">
                    <a16:creationId xmlns:a16="http://schemas.microsoft.com/office/drawing/2014/main" id="{A7CD18F7-D66E-4926-8233-73FF048014C3}"/>
                  </a:ext>
                </a:extLst>
              </p:cNvPr>
              <p:cNvSpPr txBox="1"/>
              <p:nvPr/>
            </p:nvSpPr>
            <p:spPr bwMode="auto">
              <a:xfrm>
                <a:off x="1091444" y="5136487"/>
                <a:ext cx="10009112" cy="704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it-IT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i="1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i="1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𝑆𝑇</m:t>
                              </m:r>
                            </m:sub>
                          </m:sSub>
                        </m:e>
                      </m:d>
                      <m:r>
                        <a:rPr lang="it-IT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TS</m:t>
                              </m:r>
                            </m:sub>
                          </m:s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𝑆𝑇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it-IT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𝑆𝑇</m:t>
                                  </m:r>
                                </m:sub>
                              </m:s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e>
                          </m:d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3" name="CasellaDiTesto 62">
                <a:extLst>
                  <a:ext uri="{FF2B5EF4-FFF2-40B4-BE49-F238E27FC236}">
                    <a16:creationId xmlns:a16="http://schemas.microsoft.com/office/drawing/2014/main" id="{A7CD18F7-D66E-4926-8233-73FF048014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1444" y="5136487"/>
                <a:ext cx="10009112" cy="70455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16">
            <a:extLst>
              <a:ext uri="{FF2B5EF4-FFF2-40B4-BE49-F238E27FC236}">
                <a16:creationId xmlns:a16="http://schemas.microsoft.com/office/drawing/2014/main" id="{04FD1B84-E4D4-4995-9C4C-1557F735535C}"/>
              </a:ext>
            </a:extLst>
          </p:cNvPr>
          <p:cNvSpPr txBox="1"/>
          <p:nvPr/>
        </p:nvSpPr>
        <p:spPr>
          <a:xfrm>
            <a:off x="3287713" y="4657766"/>
            <a:ext cx="561657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Longitudinal Wake Function:</a:t>
            </a:r>
          </a:p>
          <a:p>
            <a:pPr algn="ctr"/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45EB943-072F-4D96-88E9-23BBE6FC6674}"/>
                  </a:ext>
                </a:extLst>
              </p:cNvPr>
              <p:cNvSpPr txBox="1"/>
              <p:nvPr/>
            </p:nvSpPr>
            <p:spPr bwMode="auto">
              <a:xfrm>
                <a:off x="7266731" y="984067"/>
                <a:ext cx="4695461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For the analytical modeling of the Wakefield: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Source Particle (position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Test Particle (position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) </a:t>
                </a:r>
              </a:p>
            </p:txBody>
          </p:sp>
        </mc:Choice>
        <mc:Fallback xmlns="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45EB943-072F-4D96-88E9-23BBE6FC6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66731" y="984067"/>
                <a:ext cx="4695461" cy="923330"/>
              </a:xfrm>
              <a:prstGeom prst="rect">
                <a:avLst/>
              </a:prstGeom>
              <a:blipFill>
                <a:blip r:embed="rId14"/>
                <a:stretch>
                  <a:fillRect l="-1039" t="-3289" r="-116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04F51859-E4D1-B7AC-AD75-15C3BE8F1312}"/>
              </a:ext>
            </a:extLst>
          </p:cNvPr>
          <p:cNvGrpSpPr/>
          <p:nvPr/>
        </p:nvGrpSpPr>
        <p:grpSpPr>
          <a:xfrm>
            <a:off x="215953" y="999205"/>
            <a:ext cx="7830478" cy="2137536"/>
            <a:chOff x="215953" y="999205"/>
            <a:chExt cx="7830478" cy="213753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515ACE8-1FB4-9CE7-88A5-C4A03CA7F227}"/>
                </a:ext>
              </a:extLst>
            </p:cNvPr>
            <p:cNvGrpSpPr/>
            <p:nvPr/>
          </p:nvGrpSpPr>
          <p:grpSpPr>
            <a:xfrm>
              <a:off x="215953" y="999205"/>
              <a:ext cx="7830478" cy="1466008"/>
              <a:chOff x="215953" y="999205"/>
              <a:chExt cx="7830478" cy="1466008"/>
            </a:xfrm>
          </p:grpSpPr>
          <p:grpSp>
            <p:nvGrpSpPr>
              <p:cNvPr id="35" name="Gruppo 34">
                <a:extLst>
                  <a:ext uri="{FF2B5EF4-FFF2-40B4-BE49-F238E27FC236}">
                    <a16:creationId xmlns:a16="http://schemas.microsoft.com/office/drawing/2014/main" id="{6A102F44-CA29-466C-858E-A41B46CD3216}"/>
                  </a:ext>
                </a:extLst>
              </p:cNvPr>
              <p:cNvGrpSpPr/>
              <p:nvPr/>
            </p:nvGrpSpPr>
            <p:grpSpPr>
              <a:xfrm>
                <a:off x="215953" y="999205"/>
                <a:ext cx="1493013" cy="1396131"/>
                <a:chOff x="1486977" y="1316062"/>
                <a:chExt cx="1812300" cy="1694699"/>
              </a:xfrm>
            </p:grpSpPr>
            <p:cxnSp>
              <p:nvCxnSpPr>
                <p:cNvPr id="25" name="Connettore 2 24">
                  <a:extLst>
                    <a:ext uri="{FF2B5EF4-FFF2-40B4-BE49-F238E27FC236}">
                      <a16:creationId xmlns:a16="http://schemas.microsoft.com/office/drawing/2014/main" id="{B71D835D-B82E-4E6F-AA72-2B954B6403B5}"/>
                    </a:ext>
                  </a:extLst>
                </p:cNvPr>
                <p:cNvCxnSpPr/>
                <p:nvPr/>
              </p:nvCxnSpPr>
              <p:spPr>
                <a:xfrm flipV="1">
                  <a:off x="1775520" y="1526872"/>
                  <a:ext cx="0" cy="1187745"/>
                </a:xfrm>
                <a:prstGeom prst="straightConnector1">
                  <a:avLst/>
                </a:prstGeom>
                <a:ln w="952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ttore 2 25">
                  <a:extLst>
                    <a:ext uri="{FF2B5EF4-FFF2-40B4-BE49-F238E27FC236}">
                      <a16:creationId xmlns:a16="http://schemas.microsoft.com/office/drawing/2014/main" id="{5F3B2FA4-6CB1-4990-B4D4-CCBCC8E9CF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5520" y="2714617"/>
                  <a:ext cx="1425300" cy="0"/>
                </a:xfrm>
                <a:prstGeom prst="straightConnector1">
                  <a:avLst/>
                </a:prstGeom>
                <a:ln w="952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ttore 2 30">
                  <a:extLst>
                    <a:ext uri="{FF2B5EF4-FFF2-40B4-BE49-F238E27FC236}">
                      <a16:creationId xmlns:a16="http://schemas.microsoft.com/office/drawing/2014/main" id="{8AEEA78D-9AEB-47D6-8339-23C3CEAC27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75520" y="2270197"/>
                  <a:ext cx="758161" cy="444420"/>
                </a:xfrm>
                <a:prstGeom prst="straightConnector1">
                  <a:avLst/>
                </a:prstGeom>
                <a:ln w="952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CasellaDiTesto 31">
                      <a:extLst>
                        <a:ext uri="{FF2B5EF4-FFF2-40B4-BE49-F238E27FC236}">
                          <a16:creationId xmlns:a16="http://schemas.microsoft.com/office/drawing/2014/main" id="{457FCF7C-37F0-4260-8F4F-6A294E58298D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941680" y="2672207"/>
                      <a:ext cx="35759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32" name="CasellaDiTesto 31">
                      <a:extLst>
                        <a:ext uri="{FF2B5EF4-FFF2-40B4-BE49-F238E27FC236}">
                          <a16:creationId xmlns:a16="http://schemas.microsoft.com/office/drawing/2014/main" id="{457FCF7C-37F0-4260-8F4F-6A294E58298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941680" y="2672207"/>
                      <a:ext cx="357597" cy="338554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434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CasellaDiTesto 32">
                      <a:extLst>
                        <a:ext uri="{FF2B5EF4-FFF2-40B4-BE49-F238E27FC236}">
                          <a16:creationId xmlns:a16="http://schemas.microsoft.com/office/drawing/2014/main" id="{42091415-3FE2-4816-B434-CF54BDAEC36E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195583" y="1933539"/>
                      <a:ext cx="35759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33" name="CasellaDiTesto 32">
                      <a:extLst>
                        <a:ext uri="{FF2B5EF4-FFF2-40B4-BE49-F238E27FC236}">
                          <a16:creationId xmlns:a16="http://schemas.microsoft.com/office/drawing/2014/main" id="{42091415-3FE2-4816-B434-CF54BDAEC36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195583" y="1933539"/>
                      <a:ext cx="357597" cy="338554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b="-434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4" name="CasellaDiTesto 33">
                      <a:extLst>
                        <a:ext uri="{FF2B5EF4-FFF2-40B4-BE49-F238E27FC236}">
                          <a16:creationId xmlns:a16="http://schemas.microsoft.com/office/drawing/2014/main" id="{0A35AD87-F29B-42CB-9244-E61EB0C49BAC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1486977" y="1316062"/>
                      <a:ext cx="36131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US" sz="1600" dirty="0"/>
                    </a:p>
                  </p:txBody>
                </p:sp>
              </mc:Choice>
              <mc:Fallback xmlns="">
                <p:sp>
                  <p:nvSpPr>
                    <p:cNvPr id="34" name="CasellaDiTesto 33">
                      <a:extLst>
                        <a:ext uri="{FF2B5EF4-FFF2-40B4-BE49-F238E27FC236}">
                          <a16:creationId xmlns:a16="http://schemas.microsoft.com/office/drawing/2014/main" id="{0A35AD87-F29B-42CB-9244-E61EB0C49BA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486977" y="1316062"/>
                      <a:ext cx="361316" cy="338554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b="-2608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38" name="Connettore 2 37">
                <a:extLst>
                  <a:ext uri="{FF2B5EF4-FFF2-40B4-BE49-F238E27FC236}">
                    <a16:creationId xmlns:a16="http://schemas.microsoft.com/office/drawing/2014/main" id="{6B1E94E6-26E7-47A4-813F-784E74345829}"/>
                  </a:ext>
                </a:extLst>
              </p:cNvPr>
              <p:cNvCxnSpPr/>
              <p:nvPr/>
            </p:nvCxnSpPr>
            <p:spPr>
              <a:xfrm>
                <a:off x="1708966" y="2151366"/>
                <a:ext cx="6110146" cy="0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CasellaDiTesto 38">
                    <a:extLst>
                      <a:ext uri="{FF2B5EF4-FFF2-40B4-BE49-F238E27FC236}">
                        <a16:creationId xmlns:a16="http://schemas.microsoft.com/office/drawing/2014/main" id="{7501B9EB-3E8C-45E1-8BD5-18562C809CFE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7751835" y="2151366"/>
                    <a:ext cx="294596" cy="27890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39" name="CasellaDiTesto 38">
                    <a:extLst>
                      <a:ext uri="{FF2B5EF4-FFF2-40B4-BE49-F238E27FC236}">
                        <a16:creationId xmlns:a16="http://schemas.microsoft.com/office/drawing/2014/main" id="{7501B9EB-3E8C-45E1-8BD5-18562C809CF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7751835" y="2151366"/>
                    <a:ext cx="294596" cy="278908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434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CasellaDiTesto 39">
                    <a:extLst>
                      <a:ext uri="{FF2B5EF4-FFF2-40B4-BE49-F238E27FC236}">
                        <a16:creationId xmlns:a16="http://schemas.microsoft.com/office/drawing/2014/main" id="{A44AFA28-3AD8-48C0-B956-329CDE24784E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265807" y="2136878"/>
                    <a:ext cx="318685" cy="27890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40" name="CasellaDiTesto 39">
                    <a:extLst>
                      <a:ext uri="{FF2B5EF4-FFF2-40B4-BE49-F238E27FC236}">
                        <a16:creationId xmlns:a16="http://schemas.microsoft.com/office/drawing/2014/main" id="{A44AFA28-3AD8-48C0-B956-329CDE24784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65807" y="2136878"/>
                    <a:ext cx="318685" cy="278908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50" name="Gruppo 49">
                <a:extLst>
                  <a:ext uri="{FF2B5EF4-FFF2-40B4-BE49-F238E27FC236}">
                    <a16:creationId xmlns:a16="http://schemas.microsoft.com/office/drawing/2014/main" id="{66B18983-EB88-42FE-B801-E8B28A9EFC89}"/>
                  </a:ext>
                </a:extLst>
              </p:cNvPr>
              <p:cNvGrpSpPr/>
              <p:nvPr/>
            </p:nvGrpSpPr>
            <p:grpSpPr>
              <a:xfrm>
                <a:off x="2176678" y="1198973"/>
                <a:ext cx="4532374" cy="753303"/>
                <a:chOff x="3223260" y="1127760"/>
                <a:chExt cx="5501640" cy="914400"/>
              </a:xfrm>
            </p:grpSpPr>
            <p:sp>
              <p:nvSpPr>
                <p:cNvPr id="48" name="Figura a mano libera: forma 47">
                  <a:extLst>
                    <a:ext uri="{FF2B5EF4-FFF2-40B4-BE49-F238E27FC236}">
                      <a16:creationId xmlns:a16="http://schemas.microsoft.com/office/drawing/2014/main" id="{E9144F20-6B0F-4467-83E5-7C6CB4E2DD80}"/>
                    </a:ext>
                  </a:extLst>
                </p:cNvPr>
                <p:cNvSpPr/>
                <p:nvPr/>
              </p:nvSpPr>
              <p:spPr>
                <a:xfrm>
                  <a:off x="3223260" y="1127760"/>
                  <a:ext cx="2750820" cy="914400"/>
                </a:xfrm>
                <a:custGeom>
                  <a:avLst/>
                  <a:gdLst>
                    <a:gd name="connsiteX0" fmla="*/ 0 w 2750820"/>
                    <a:gd name="connsiteY0" fmla="*/ 914400 h 914400"/>
                    <a:gd name="connsiteX1" fmla="*/ 495300 w 2750820"/>
                    <a:gd name="connsiteY1" fmla="*/ 906780 h 914400"/>
                    <a:gd name="connsiteX2" fmla="*/ 975360 w 2750820"/>
                    <a:gd name="connsiteY2" fmla="*/ 830580 h 914400"/>
                    <a:gd name="connsiteX3" fmla="*/ 1203960 w 2750820"/>
                    <a:gd name="connsiteY3" fmla="*/ 579120 h 914400"/>
                    <a:gd name="connsiteX4" fmla="*/ 1402080 w 2750820"/>
                    <a:gd name="connsiteY4" fmla="*/ 807720 h 914400"/>
                    <a:gd name="connsiteX5" fmla="*/ 1600200 w 2750820"/>
                    <a:gd name="connsiteY5" fmla="*/ 304800 h 914400"/>
                    <a:gd name="connsiteX6" fmla="*/ 1805940 w 2750820"/>
                    <a:gd name="connsiteY6" fmla="*/ 480060 h 914400"/>
                    <a:gd name="connsiteX7" fmla="*/ 2019300 w 2750820"/>
                    <a:gd name="connsiteY7" fmla="*/ 205740 h 914400"/>
                    <a:gd name="connsiteX8" fmla="*/ 2293620 w 2750820"/>
                    <a:gd name="connsiteY8" fmla="*/ 281940 h 914400"/>
                    <a:gd name="connsiteX9" fmla="*/ 2461260 w 2750820"/>
                    <a:gd name="connsiteY9" fmla="*/ 83820 h 914400"/>
                    <a:gd name="connsiteX10" fmla="*/ 2575560 w 2750820"/>
                    <a:gd name="connsiteY10" fmla="*/ 15240 h 914400"/>
                    <a:gd name="connsiteX11" fmla="*/ 2750820 w 2750820"/>
                    <a:gd name="connsiteY11" fmla="*/ 0 h 914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50820" h="914400">
                      <a:moveTo>
                        <a:pt x="0" y="914400"/>
                      </a:moveTo>
                      <a:lnTo>
                        <a:pt x="495300" y="906780"/>
                      </a:lnTo>
                      <a:cubicBezTo>
                        <a:pt x="657860" y="892810"/>
                        <a:pt x="857250" y="885190"/>
                        <a:pt x="975360" y="830580"/>
                      </a:cubicBezTo>
                      <a:cubicBezTo>
                        <a:pt x="1093470" y="775970"/>
                        <a:pt x="1132840" y="582930"/>
                        <a:pt x="1203960" y="579120"/>
                      </a:cubicBezTo>
                      <a:cubicBezTo>
                        <a:pt x="1275080" y="575310"/>
                        <a:pt x="1336040" y="853440"/>
                        <a:pt x="1402080" y="807720"/>
                      </a:cubicBezTo>
                      <a:cubicBezTo>
                        <a:pt x="1468120" y="762000"/>
                        <a:pt x="1532890" y="359410"/>
                        <a:pt x="1600200" y="304800"/>
                      </a:cubicBezTo>
                      <a:cubicBezTo>
                        <a:pt x="1667510" y="250190"/>
                        <a:pt x="1736090" y="496570"/>
                        <a:pt x="1805940" y="480060"/>
                      </a:cubicBezTo>
                      <a:cubicBezTo>
                        <a:pt x="1875790" y="463550"/>
                        <a:pt x="1938020" y="238760"/>
                        <a:pt x="2019300" y="205740"/>
                      </a:cubicBezTo>
                      <a:cubicBezTo>
                        <a:pt x="2100580" y="172720"/>
                        <a:pt x="2219960" y="302260"/>
                        <a:pt x="2293620" y="281940"/>
                      </a:cubicBezTo>
                      <a:cubicBezTo>
                        <a:pt x="2367280" y="261620"/>
                        <a:pt x="2414270" y="128270"/>
                        <a:pt x="2461260" y="83820"/>
                      </a:cubicBezTo>
                      <a:cubicBezTo>
                        <a:pt x="2508250" y="39370"/>
                        <a:pt x="2527300" y="29210"/>
                        <a:pt x="2575560" y="15240"/>
                      </a:cubicBezTo>
                      <a:cubicBezTo>
                        <a:pt x="2623820" y="1270"/>
                        <a:pt x="2687320" y="635"/>
                        <a:pt x="2750820" y="0"/>
                      </a:cubicBezTo>
                    </a:path>
                  </a:pathLst>
                </a:cu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Figura a mano libera: forma 48">
                  <a:extLst>
                    <a:ext uri="{FF2B5EF4-FFF2-40B4-BE49-F238E27FC236}">
                      <a16:creationId xmlns:a16="http://schemas.microsoft.com/office/drawing/2014/main" id="{ABAA7A2F-69D3-4074-AFF8-059CC5EC4224}"/>
                    </a:ext>
                  </a:extLst>
                </p:cNvPr>
                <p:cNvSpPr/>
                <p:nvPr/>
              </p:nvSpPr>
              <p:spPr>
                <a:xfrm flipH="1">
                  <a:off x="5974080" y="1127760"/>
                  <a:ext cx="2750820" cy="914400"/>
                </a:xfrm>
                <a:custGeom>
                  <a:avLst/>
                  <a:gdLst>
                    <a:gd name="connsiteX0" fmla="*/ 0 w 2750820"/>
                    <a:gd name="connsiteY0" fmla="*/ 914400 h 914400"/>
                    <a:gd name="connsiteX1" fmla="*/ 495300 w 2750820"/>
                    <a:gd name="connsiteY1" fmla="*/ 906780 h 914400"/>
                    <a:gd name="connsiteX2" fmla="*/ 975360 w 2750820"/>
                    <a:gd name="connsiteY2" fmla="*/ 830580 h 914400"/>
                    <a:gd name="connsiteX3" fmla="*/ 1203960 w 2750820"/>
                    <a:gd name="connsiteY3" fmla="*/ 579120 h 914400"/>
                    <a:gd name="connsiteX4" fmla="*/ 1402080 w 2750820"/>
                    <a:gd name="connsiteY4" fmla="*/ 807720 h 914400"/>
                    <a:gd name="connsiteX5" fmla="*/ 1600200 w 2750820"/>
                    <a:gd name="connsiteY5" fmla="*/ 304800 h 914400"/>
                    <a:gd name="connsiteX6" fmla="*/ 1805940 w 2750820"/>
                    <a:gd name="connsiteY6" fmla="*/ 480060 h 914400"/>
                    <a:gd name="connsiteX7" fmla="*/ 2019300 w 2750820"/>
                    <a:gd name="connsiteY7" fmla="*/ 205740 h 914400"/>
                    <a:gd name="connsiteX8" fmla="*/ 2293620 w 2750820"/>
                    <a:gd name="connsiteY8" fmla="*/ 281940 h 914400"/>
                    <a:gd name="connsiteX9" fmla="*/ 2461260 w 2750820"/>
                    <a:gd name="connsiteY9" fmla="*/ 83820 h 914400"/>
                    <a:gd name="connsiteX10" fmla="*/ 2575560 w 2750820"/>
                    <a:gd name="connsiteY10" fmla="*/ 15240 h 914400"/>
                    <a:gd name="connsiteX11" fmla="*/ 2750820 w 2750820"/>
                    <a:gd name="connsiteY11" fmla="*/ 0 h 914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50820" h="914400">
                      <a:moveTo>
                        <a:pt x="0" y="914400"/>
                      </a:moveTo>
                      <a:lnTo>
                        <a:pt x="495300" y="906780"/>
                      </a:lnTo>
                      <a:cubicBezTo>
                        <a:pt x="657860" y="892810"/>
                        <a:pt x="857250" y="885190"/>
                        <a:pt x="975360" y="830580"/>
                      </a:cubicBezTo>
                      <a:cubicBezTo>
                        <a:pt x="1093470" y="775970"/>
                        <a:pt x="1132840" y="582930"/>
                        <a:pt x="1203960" y="579120"/>
                      </a:cubicBezTo>
                      <a:cubicBezTo>
                        <a:pt x="1275080" y="575310"/>
                        <a:pt x="1336040" y="853440"/>
                        <a:pt x="1402080" y="807720"/>
                      </a:cubicBezTo>
                      <a:cubicBezTo>
                        <a:pt x="1468120" y="762000"/>
                        <a:pt x="1532890" y="359410"/>
                        <a:pt x="1600200" y="304800"/>
                      </a:cubicBezTo>
                      <a:cubicBezTo>
                        <a:pt x="1667510" y="250190"/>
                        <a:pt x="1736090" y="496570"/>
                        <a:pt x="1805940" y="480060"/>
                      </a:cubicBezTo>
                      <a:cubicBezTo>
                        <a:pt x="1875790" y="463550"/>
                        <a:pt x="1938020" y="238760"/>
                        <a:pt x="2019300" y="205740"/>
                      </a:cubicBezTo>
                      <a:cubicBezTo>
                        <a:pt x="2100580" y="172720"/>
                        <a:pt x="2219960" y="302260"/>
                        <a:pt x="2293620" y="281940"/>
                      </a:cubicBezTo>
                      <a:cubicBezTo>
                        <a:pt x="2367280" y="261620"/>
                        <a:pt x="2414270" y="128270"/>
                        <a:pt x="2461260" y="83820"/>
                      </a:cubicBezTo>
                      <a:cubicBezTo>
                        <a:pt x="2508250" y="39370"/>
                        <a:pt x="2527300" y="29210"/>
                        <a:pt x="2575560" y="15240"/>
                      </a:cubicBezTo>
                      <a:cubicBezTo>
                        <a:pt x="2623820" y="1270"/>
                        <a:pt x="2687320" y="635"/>
                        <a:pt x="2750820" y="0"/>
                      </a:cubicBezTo>
                    </a:path>
                  </a:pathLst>
                </a:cu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52" name="Ovale 51">
                <a:extLst>
                  <a:ext uri="{FF2B5EF4-FFF2-40B4-BE49-F238E27FC236}">
                    <a16:creationId xmlns:a16="http://schemas.microsoft.com/office/drawing/2014/main" id="{B66835CE-41DE-42CC-A3D7-DCD6CFB546B3}"/>
                  </a:ext>
                </a:extLst>
              </p:cNvPr>
              <p:cNvSpPr/>
              <p:nvPr/>
            </p:nvSpPr>
            <p:spPr>
              <a:xfrm>
                <a:off x="4843060" y="2216364"/>
                <a:ext cx="59315" cy="59315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CasellaDiTesto 52">
                    <a:extLst>
                      <a:ext uri="{FF2B5EF4-FFF2-40B4-BE49-F238E27FC236}">
                        <a16:creationId xmlns:a16="http://schemas.microsoft.com/office/drawing/2014/main" id="{DFEF6BD3-BAFD-44A4-B9B0-3235CFEC4083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4875708" y="2186305"/>
                    <a:ext cx="356506" cy="27890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53" name="CasellaDiTesto 52">
                    <a:extLst>
                      <a:ext uri="{FF2B5EF4-FFF2-40B4-BE49-F238E27FC236}">
                        <a16:creationId xmlns:a16="http://schemas.microsoft.com/office/drawing/2014/main" id="{DFEF6BD3-BAFD-44A4-B9B0-3235CFEC408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875708" y="2186305"/>
                    <a:ext cx="356506" cy="278908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b="-2888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4" name="Ovale 53">
                <a:extLst>
                  <a:ext uri="{FF2B5EF4-FFF2-40B4-BE49-F238E27FC236}">
                    <a16:creationId xmlns:a16="http://schemas.microsoft.com/office/drawing/2014/main" id="{8C250A21-90ED-4F1F-9F45-8BC4CCCAD665}"/>
                  </a:ext>
                </a:extLst>
              </p:cNvPr>
              <p:cNvSpPr/>
              <p:nvPr/>
            </p:nvSpPr>
            <p:spPr>
              <a:xfrm>
                <a:off x="3872460" y="2019396"/>
                <a:ext cx="59315" cy="59315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CasellaDiTesto 54">
                    <a:extLst>
                      <a:ext uri="{FF2B5EF4-FFF2-40B4-BE49-F238E27FC236}">
                        <a16:creationId xmlns:a16="http://schemas.microsoft.com/office/drawing/2014/main" id="{5FE380C6-B366-47A5-9F59-4D1F84592D4B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575269" y="1743949"/>
                    <a:ext cx="379590" cy="27890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accent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55" name="CasellaDiTesto 54">
                    <a:extLst>
                      <a:ext uri="{FF2B5EF4-FFF2-40B4-BE49-F238E27FC236}">
                        <a16:creationId xmlns:a16="http://schemas.microsoft.com/office/drawing/2014/main" id="{5FE380C6-B366-47A5-9F59-4D1F84592D4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575269" y="1743949"/>
                    <a:ext cx="379590" cy="278908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b="-2826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7" name="Connettore diritto 56">
                <a:extLst>
                  <a:ext uri="{FF2B5EF4-FFF2-40B4-BE49-F238E27FC236}">
                    <a16:creationId xmlns:a16="http://schemas.microsoft.com/office/drawing/2014/main" id="{E331171D-594D-47B4-A027-181DBEE908DA}"/>
                  </a:ext>
                </a:extLst>
              </p:cNvPr>
              <p:cNvCxnSpPr/>
              <p:nvPr/>
            </p:nvCxnSpPr>
            <p:spPr>
              <a:xfrm>
                <a:off x="3902117" y="1776442"/>
                <a:ext cx="0" cy="679971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ttore diritto 57">
                <a:extLst>
                  <a:ext uri="{FF2B5EF4-FFF2-40B4-BE49-F238E27FC236}">
                    <a16:creationId xmlns:a16="http://schemas.microsoft.com/office/drawing/2014/main" id="{7DC60478-EF3A-48F1-B249-0D2F10895DAC}"/>
                  </a:ext>
                </a:extLst>
              </p:cNvPr>
              <p:cNvCxnSpPr/>
              <p:nvPr/>
            </p:nvCxnSpPr>
            <p:spPr>
              <a:xfrm>
                <a:off x="4872718" y="1776441"/>
                <a:ext cx="0" cy="679971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ttore 2 59">
                <a:extLst>
                  <a:ext uri="{FF2B5EF4-FFF2-40B4-BE49-F238E27FC236}">
                    <a16:creationId xmlns:a16="http://schemas.microsoft.com/office/drawing/2014/main" id="{94FB7157-783C-4AE0-A497-32F8CE513F51}"/>
                  </a:ext>
                </a:extLst>
              </p:cNvPr>
              <p:cNvCxnSpPr/>
              <p:nvPr/>
            </p:nvCxnSpPr>
            <p:spPr>
              <a:xfrm>
                <a:off x="3902117" y="1880540"/>
                <a:ext cx="970600" cy="0"/>
              </a:xfrm>
              <a:prstGeom prst="straightConnector1">
                <a:avLst/>
              </a:prstGeom>
              <a:ln w="9525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CasellaDiTesto 60">
                    <a:extLst>
                      <a:ext uri="{FF2B5EF4-FFF2-40B4-BE49-F238E27FC236}">
                        <a16:creationId xmlns:a16="http://schemas.microsoft.com/office/drawing/2014/main" id="{4D7CD20B-4FC1-4AB5-9C2D-B0A36C60BBD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4105100" y="1569658"/>
                    <a:ext cx="528025" cy="27890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𝑆𝑇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61" name="CasellaDiTesto 60">
                    <a:extLst>
                      <a:ext uri="{FF2B5EF4-FFF2-40B4-BE49-F238E27FC236}">
                        <a16:creationId xmlns:a16="http://schemas.microsoft.com/office/drawing/2014/main" id="{4D7CD20B-4FC1-4AB5-9C2D-B0A36C60BBD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105100" y="1569658"/>
                    <a:ext cx="528025" cy="278908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b="-1956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60CC79B-2236-F694-F5E7-2B52D7D2B272}"/>
                </a:ext>
              </a:extLst>
            </p:cNvPr>
            <p:cNvGrpSpPr/>
            <p:nvPr/>
          </p:nvGrpSpPr>
          <p:grpSpPr>
            <a:xfrm flipV="1">
              <a:off x="2176678" y="2383438"/>
              <a:ext cx="4532374" cy="753303"/>
              <a:chOff x="2329078" y="1351373"/>
              <a:chExt cx="4532374" cy="753303"/>
            </a:xfrm>
          </p:grpSpPr>
          <p:sp>
            <p:nvSpPr>
              <p:cNvPr id="41" name="Figura a mano libera: forma 47">
                <a:extLst>
                  <a:ext uri="{FF2B5EF4-FFF2-40B4-BE49-F238E27FC236}">
                    <a16:creationId xmlns:a16="http://schemas.microsoft.com/office/drawing/2014/main" id="{B3DF8676-DA2D-CC79-E47D-31A7C75398C5}"/>
                  </a:ext>
                </a:extLst>
              </p:cNvPr>
              <p:cNvSpPr/>
              <p:nvPr/>
            </p:nvSpPr>
            <p:spPr>
              <a:xfrm>
                <a:off x="2329078" y="1351373"/>
                <a:ext cx="2266187" cy="753303"/>
              </a:xfrm>
              <a:custGeom>
                <a:avLst/>
                <a:gdLst>
                  <a:gd name="connsiteX0" fmla="*/ 0 w 2750820"/>
                  <a:gd name="connsiteY0" fmla="*/ 914400 h 914400"/>
                  <a:gd name="connsiteX1" fmla="*/ 495300 w 2750820"/>
                  <a:gd name="connsiteY1" fmla="*/ 906780 h 914400"/>
                  <a:gd name="connsiteX2" fmla="*/ 975360 w 2750820"/>
                  <a:gd name="connsiteY2" fmla="*/ 830580 h 914400"/>
                  <a:gd name="connsiteX3" fmla="*/ 1203960 w 2750820"/>
                  <a:gd name="connsiteY3" fmla="*/ 579120 h 914400"/>
                  <a:gd name="connsiteX4" fmla="*/ 1402080 w 2750820"/>
                  <a:gd name="connsiteY4" fmla="*/ 807720 h 914400"/>
                  <a:gd name="connsiteX5" fmla="*/ 1600200 w 2750820"/>
                  <a:gd name="connsiteY5" fmla="*/ 304800 h 914400"/>
                  <a:gd name="connsiteX6" fmla="*/ 1805940 w 2750820"/>
                  <a:gd name="connsiteY6" fmla="*/ 480060 h 914400"/>
                  <a:gd name="connsiteX7" fmla="*/ 2019300 w 2750820"/>
                  <a:gd name="connsiteY7" fmla="*/ 205740 h 914400"/>
                  <a:gd name="connsiteX8" fmla="*/ 2293620 w 2750820"/>
                  <a:gd name="connsiteY8" fmla="*/ 281940 h 914400"/>
                  <a:gd name="connsiteX9" fmla="*/ 2461260 w 2750820"/>
                  <a:gd name="connsiteY9" fmla="*/ 83820 h 914400"/>
                  <a:gd name="connsiteX10" fmla="*/ 2575560 w 2750820"/>
                  <a:gd name="connsiteY10" fmla="*/ 15240 h 914400"/>
                  <a:gd name="connsiteX11" fmla="*/ 2750820 w 2750820"/>
                  <a:gd name="connsiteY11" fmla="*/ 0 h 91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50820" h="914400">
                    <a:moveTo>
                      <a:pt x="0" y="914400"/>
                    </a:moveTo>
                    <a:lnTo>
                      <a:pt x="495300" y="906780"/>
                    </a:lnTo>
                    <a:cubicBezTo>
                      <a:pt x="657860" y="892810"/>
                      <a:pt x="857250" y="885190"/>
                      <a:pt x="975360" y="830580"/>
                    </a:cubicBezTo>
                    <a:cubicBezTo>
                      <a:pt x="1093470" y="775970"/>
                      <a:pt x="1132840" y="582930"/>
                      <a:pt x="1203960" y="579120"/>
                    </a:cubicBezTo>
                    <a:cubicBezTo>
                      <a:pt x="1275080" y="575310"/>
                      <a:pt x="1336040" y="853440"/>
                      <a:pt x="1402080" y="807720"/>
                    </a:cubicBezTo>
                    <a:cubicBezTo>
                      <a:pt x="1468120" y="762000"/>
                      <a:pt x="1532890" y="359410"/>
                      <a:pt x="1600200" y="304800"/>
                    </a:cubicBezTo>
                    <a:cubicBezTo>
                      <a:pt x="1667510" y="250190"/>
                      <a:pt x="1736090" y="496570"/>
                      <a:pt x="1805940" y="480060"/>
                    </a:cubicBezTo>
                    <a:cubicBezTo>
                      <a:pt x="1875790" y="463550"/>
                      <a:pt x="1938020" y="238760"/>
                      <a:pt x="2019300" y="205740"/>
                    </a:cubicBezTo>
                    <a:cubicBezTo>
                      <a:pt x="2100580" y="172720"/>
                      <a:pt x="2219960" y="302260"/>
                      <a:pt x="2293620" y="281940"/>
                    </a:cubicBezTo>
                    <a:cubicBezTo>
                      <a:pt x="2367280" y="261620"/>
                      <a:pt x="2414270" y="128270"/>
                      <a:pt x="2461260" y="83820"/>
                    </a:cubicBezTo>
                    <a:cubicBezTo>
                      <a:pt x="2508250" y="39370"/>
                      <a:pt x="2527300" y="29210"/>
                      <a:pt x="2575560" y="15240"/>
                    </a:cubicBezTo>
                    <a:cubicBezTo>
                      <a:pt x="2623820" y="1270"/>
                      <a:pt x="2687320" y="635"/>
                      <a:pt x="2750820" y="0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igura a mano libera: forma 48">
                <a:extLst>
                  <a:ext uri="{FF2B5EF4-FFF2-40B4-BE49-F238E27FC236}">
                    <a16:creationId xmlns:a16="http://schemas.microsoft.com/office/drawing/2014/main" id="{D97C274F-9A34-B786-34A2-61665A208FE6}"/>
                  </a:ext>
                </a:extLst>
              </p:cNvPr>
              <p:cNvSpPr/>
              <p:nvPr/>
            </p:nvSpPr>
            <p:spPr>
              <a:xfrm flipH="1">
                <a:off x="4595265" y="1351373"/>
                <a:ext cx="2266187" cy="753303"/>
              </a:xfrm>
              <a:custGeom>
                <a:avLst/>
                <a:gdLst>
                  <a:gd name="connsiteX0" fmla="*/ 0 w 2750820"/>
                  <a:gd name="connsiteY0" fmla="*/ 914400 h 914400"/>
                  <a:gd name="connsiteX1" fmla="*/ 495300 w 2750820"/>
                  <a:gd name="connsiteY1" fmla="*/ 906780 h 914400"/>
                  <a:gd name="connsiteX2" fmla="*/ 975360 w 2750820"/>
                  <a:gd name="connsiteY2" fmla="*/ 830580 h 914400"/>
                  <a:gd name="connsiteX3" fmla="*/ 1203960 w 2750820"/>
                  <a:gd name="connsiteY3" fmla="*/ 579120 h 914400"/>
                  <a:gd name="connsiteX4" fmla="*/ 1402080 w 2750820"/>
                  <a:gd name="connsiteY4" fmla="*/ 807720 h 914400"/>
                  <a:gd name="connsiteX5" fmla="*/ 1600200 w 2750820"/>
                  <a:gd name="connsiteY5" fmla="*/ 304800 h 914400"/>
                  <a:gd name="connsiteX6" fmla="*/ 1805940 w 2750820"/>
                  <a:gd name="connsiteY6" fmla="*/ 480060 h 914400"/>
                  <a:gd name="connsiteX7" fmla="*/ 2019300 w 2750820"/>
                  <a:gd name="connsiteY7" fmla="*/ 205740 h 914400"/>
                  <a:gd name="connsiteX8" fmla="*/ 2293620 w 2750820"/>
                  <a:gd name="connsiteY8" fmla="*/ 281940 h 914400"/>
                  <a:gd name="connsiteX9" fmla="*/ 2461260 w 2750820"/>
                  <a:gd name="connsiteY9" fmla="*/ 83820 h 914400"/>
                  <a:gd name="connsiteX10" fmla="*/ 2575560 w 2750820"/>
                  <a:gd name="connsiteY10" fmla="*/ 15240 h 914400"/>
                  <a:gd name="connsiteX11" fmla="*/ 2750820 w 2750820"/>
                  <a:gd name="connsiteY11" fmla="*/ 0 h 91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50820" h="914400">
                    <a:moveTo>
                      <a:pt x="0" y="914400"/>
                    </a:moveTo>
                    <a:lnTo>
                      <a:pt x="495300" y="906780"/>
                    </a:lnTo>
                    <a:cubicBezTo>
                      <a:pt x="657860" y="892810"/>
                      <a:pt x="857250" y="885190"/>
                      <a:pt x="975360" y="830580"/>
                    </a:cubicBezTo>
                    <a:cubicBezTo>
                      <a:pt x="1093470" y="775970"/>
                      <a:pt x="1132840" y="582930"/>
                      <a:pt x="1203960" y="579120"/>
                    </a:cubicBezTo>
                    <a:cubicBezTo>
                      <a:pt x="1275080" y="575310"/>
                      <a:pt x="1336040" y="853440"/>
                      <a:pt x="1402080" y="807720"/>
                    </a:cubicBezTo>
                    <a:cubicBezTo>
                      <a:pt x="1468120" y="762000"/>
                      <a:pt x="1532890" y="359410"/>
                      <a:pt x="1600200" y="304800"/>
                    </a:cubicBezTo>
                    <a:cubicBezTo>
                      <a:pt x="1667510" y="250190"/>
                      <a:pt x="1736090" y="496570"/>
                      <a:pt x="1805940" y="480060"/>
                    </a:cubicBezTo>
                    <a:cubicBezTo>
                      <a:pt x="1875790" y="463550"/>
                      <a:pt x="1938020" y="238760"/>
                      <a:pt x="2019300" y="205740"/>
                    </a:cubicBezTo>
                    <a:cubicBezTo>
                      <a:pt x="2100580" y="172720"/>
                      <a:pt x="2219960" y="302260"/>
                      <a:pt x="2293620" y="281940"/>
                    </a:cubicBezTo>
                    <a:cubicBezTo>
                      <a:pt x="2367280" y="261620"/>
                      <a:pt x="2414270" y="128270"/>
                      <a:pt x="2461260" y="83820"/>
                    </a:cubicBezTo>
                    <a:cubicBezTo>
                      <a:pt x="2508250" y="39370"/>
                      <a:pt x="2527300" y="29210"/>
                      <a:pt x="2575560" y="15240"/>
                    </a:cubicBezTo>
                    <a:cubicBezTo>
                      <a:pt x="2623820" y="1270"/>
                      <a:pt x="2687320" y="635"/>
                      <a:pt x="2750820" y="0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19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B3511E8-8B3C-4646-B102-2A878664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The need for an </a:t>
            </a:r>
            <a:r>
              <a:rPr lang="en-US" dirty="0"/>
              <a:t>Impedance Study</a:t>
            </a:r>
            <a:endParaRPr lang="en-US" b="0" dirty="0"/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E0E0B5E5-76E8-4427-A796-59BC32EECCA6}"/>
              </a:ext>
            </a:extLst>
          </p:cNvPr>
          <p:cNvSpPr txBox="1"/>
          <p:nvPr/>
        </p:nvSpPr>
        <p:spPr>
          <a:xfrm>
            <a:off x="3215680" y="1122144"/>
            <a:ext cx="56165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The Longitudinal Wake Impedance is the Fourier Transform of the longitudinal Wake Function.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F341B2EE-2F5F-4F82-85FC-4F457DBF198C}"/>
              </a:ext>
            </a:extLst>
          </p:cNvPr>
          <p:cNvSpPr txBox="1"/>
          <p:nvPr/>
        </p:nvSpPr>
        <p:spPr>
          <a:xfrm>
            <a:off x="839416" y="2789297"/>
            <a:ext cx="665288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Advantages: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Easier to consider resonant modes of the structure.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Convenient analytical expression of the dissipated 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Modeling of instabilities due to impedance.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5BF7DF7D-CDE8-4071-8665-08EE761FA71A}"/>
                  </a:ext>
                </a:extLst>
              </p:cNvPr>
              <p:cNvSpPr txBox="1"/>
              <p:nvPr/>
            </p:nvSpPr>
            <p:spPr>
              <a:xfrm>
                <a:off x="3215680" y="2005138"/>
                <a:ext cx="5616575" cy="6122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z</m:t>
                          </m:r>
                        </m:sub>
                      </m:sSub>
                      <m:r>
                        <a:rPr lang="it-IT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it-IT">
                          <a:latin typeface="Cambria Math" panose="02040503050406030204" pitchFamily="18" charset="0"/>
                        </a:rPr>
                        <m:t>) =</m:t>
                      </m:r>
                      <m:nary>
                        <m:nary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it-IT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𝑆𝑇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m:rPr>
                                  <m:sty m:val="p"/>
                                </m:rPr>
                                <a:rPr lang="it-IT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it-IT">
                                      <a:latin typeface="Cambria Math" panose="02040503050406030204" pitchFamily="18" charset="0"/>
                                    </a:rPr>
                                    <m:t>𝑆𝑇</m:t>
                                  </m:r>
                                </m:sub>
                              </m:sSub>
                            </m:sup>
                          </m:sSup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it-IT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𝑆𝑇</m:t>
                              </m:r>
                            </m:sub>
                          </m:s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5BF7DF7D-CDE8-4071-8665-08EE761FA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680" y="2005138"/>
                <a:ext cx="5616575" cy="6122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CF6CE8D6-BCC0-4A4F-ACE9-B5B5CFCBC0F1}"/>
                  </a:ext>
                </a:extLst>
              </p:cNvPr>
              <p:cNvSpPr txBox="1"/>
              <p:nvPr/>
            </p:nvSpPr>
            <p:spPr bwMode="auto">
              <a:xfrm>
                <a:off x="1847528" y="4536253"/>
                <a:ext cx="6096000" cy="8780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𝑏𝑒𝑎𝑚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GB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GB"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it-IT" sz="1600" dirty="0">
                  <a:cs typeface="Arial"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CF6CE8D6-BCC0-4A4F-ACE9-B5B5CFCBC0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7528" y="4536253"/>
                <a:ext cx="6096000" cy="8780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1B9E8DC1-3F1F-43A2-BB30-EEF1AB59A83A}"/>
                  </a:ext>
                </a:extLst>
              </p:cNvPr>
              <p:cNvSpPr txBox="1"/>
              <p:nvPr/>
            </p:nvSpPr>
            <p:spPr bwMode="auto">
              <a:xfrm>
                <a:off x="8736012" y="1966505"/>
                <a:ext cx="6096000" cy="6894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1600">
                            <a:latin typeface="Cambria Math" panose="02040503050406030204" pitchFamily="18" charset="0"/>
                          </a:rPr>
                          <m:t>𝑆𝑇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𝛥</m:t>
                        </m:r>
                        <m:sSub>
                          <m:sSub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𝑆𝑇</m:t>
                            </m:r>
                          </m:sub>
                        </m:sSub>
                      </m:num>
                      <m:den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sz="1600" dirty="0"/>
                  <a:t>,</a:t>
                </a:r>
              </a:p>
              <a:p>
                <a:r>
                  <a:rPr lang="en-US" sz="1600" dirty="0"/>
                  <a:t>With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1600" dirty="0"/>
                  <a:t> the speed of the particle</a:t>
                </a: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1B9E8DC1-3F1F-43A2-BB30-EEF1AB59A8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36012" y="1966505"/>
                <a:ext cx="6096000" cy="689484"/>
              </a:xfrm>
              <a:prstGeom prst="rect">
                <a:avLst/>
              </a:prstGeom>
              <a:blipFill>
                <a:blip r:embed="rId5"/>
                <a:stretch>
                  <a:fillRect l="-500" b="-10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F84DA961-4CEE-4E22-A814-03E60F923C53}"/>
                  </a:ext>
                </a:extLst>
              </p:cNvPr>
              <p:cNvSpPr txBox="1"/>
              <p:nvPr/>
            </p:nvSpPr>
            <p:spPr bwMode="auto">
              <a:xfrm>
                <a:off x="8256240" y="4529080"/>
                <a:ext cx="741680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600" dirty="0">
                    <a:effectLst/>
                    <a:latin typeface="Arial" panose="020B0604020202020204" pitchFamily="34" charset="0"/>
                  </a:rPr>
                  <a:t> number of particles in the beam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1600" b="0" i="1" smtClean="0"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1600" b="0" i="1" smtClean="0">
                        <a:effectLst/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sz="1600" dirty="0">
                    <a:effectLst/>
                    <a:latin typeface="Arial" panose="020B0604020202020204" pitchFamily="34" charset="0"/>
                  </a:rPr>
                  <a:t>beam revolution frequency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>
                        <a:latin typeface="Cambria Math" panose="02040503050406030204" pitchFamily="18" charset="0"/>
                      </a:rPr>
                      <m:t>Λ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>
                            <a:latin typeface="Cambria Math" panose="02040503050406030204" pitchFamily="18" charset="0"/>
                          </a:rPr>
                          <m:t>𝑝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60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GB" sz="160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it-IT" sz="160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600" dirty="0">
                    <a:latin typeface="Arial" panose="020B0604020202020204" pitchFamily="34" charset="0"/>
                  </a:rPr>
                  <a:t> normalized beam spectrum</a:t>
                </a: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F84DA961-4CEE-4E22-A814-03E60F923C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56240" y="4529080"/>
                <a:ext cx="7416800" cy="830997"/>
              </a:xfrm>
              <a:prstGeom prst="rect">
                <a:avLst/>
              </a:prstGeom>
              <a:blipFill>
                <a:blip r:embed="rId6"/>
                <a:stretch>
                  <a:fillRect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4163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633670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Transverse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386070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freccia&#10;&#10;Descrizione generata automaticamente">
            <a:extLst>
              <a:ext uri="{FF2B5EF4-FFF2-40B4-BE49-F238E27FC236}">
                <a16:creationId xmlns:a16="http://schemas.microsoft.com/office/drawing/2014/main" id="{AC365BBA-4B34-409C-B3B7-B18C3DB5CA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10893" r="33398" b="14413"/>
          <a:stretch/>
        </p:blipFill>
        <p:spPr>
          <a:xfrm>
            <a:off x="807840" y="1102177"/>
            <a:ext cx="5451414" cy="4653646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3B3511E8-8B3C-4646-B102-2A878664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/>
              <a:t>The BBLRC – single module: simplified</a:t>
            </a:r>
            <a:endParaRPr lang="en-US" b="0" dirty="0"/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5" name="CuadroTexto 4">
            <a:extLst>
              <a:ext uri="{FF2B5EF4-FFF2-40B4-BE49-F238E27FC236}">
                <a16:creationId xmlns:a16="http://schemas.microsoft.com/office/drawing/2014/main" id="{813C11A9-B8C6-490D-AC4A-A842028B322A}"/>
              </a:ext>
            </a:extLst>
          </p:cNvPr>
          <p:cNvSpPr txBox="1"/>
          <p:nvPr/>
        </p:nvSpPr>
        <p:spPr bwMode="auto">
          <a:xfrm>
            <a:off x="407988" y="1148797"/>
            <a:ext cx="62646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Simplified Model:</a:t>
            </a:r>
          </a:p>
        </p:txBody>
      </p:sp>
      <p:sp>
        <p:nvSpPr>
          <p:cNvPr id="16" name="CuadroTexto 4">
            <a:extLst>
              <a:ext uri="{FF2B5EF4-FFF2-40B4-BE49-F238E27FC236}">
                <a16:creationId xmlns:a16="http://schemas.microsoft.com/office/drawing/2014/main" id="{8E67545C-F31C-4C00-B20F-504F7D359957}"/>
              </a:ext>
            </a:extLst>
          </p:cNvPr>
          <p:cNvSpPr txBox="1"/>
          <p:nvPr/>
        </p:nvSpPr>
        <p:spPr bwMode="auto">
          <a:xfrm>
            <a:off x="7574671" y="2274838"/>
            <a:ext cx="38884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Model main features:</a:t>
            </a:r>
            <a:endParaRPr lang="en-US" sz="1600" dirty="0"/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small </a:t>
            </a:r>
            <a:r>
              <a:rPr lang="en-US" sz="1600" dirty="0" err="1"/>
              <a:t>bendings</a:t>
            </a:r>
            <a:r>
              <a:rPr lang="en-US" sz="16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division of the </a:t>
            </a:r>
            <a:r>
              <a:rPr lang="en-US" sz="1600" dirty="0" err="1"/>
              <a:t>AlN</a:t>
            </a:r>
            <a:r>
              <a:rPr lang="en-US" sz="1600" dirty="0"/>
              <a:t> blocks.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Stainless-Steel flanges.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Stainless-Steel bolts..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Cooling channel.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b="1" dirty="0"/>
              <a:t>Thicker Shell.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b="1" dirty="0"/>
              <a:t>Coaxial Structure.</a:t>
            </a:r>
          </a:p>
          <a:p>
            <a:pPr algn="just"/>
            <a:endParaRPr lang="en-US" sz="1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5140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Immagine che contiene freccia&#10;&#10;Descrizione generata automaticamente">
            <a:extLst>
              <a:ext uri="{FF2B5EF4-FFF2-40B4-BE49-F238E27FC236}">
                <a16:creationId xmlns:a16="http://schemas.microsoft.com/office/drawing/2014/main" id="{A691CED2-B6E5-4122-B4BE-052AE92B2C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58" t="66940" r="52251" b="18035"/>
          <a:stretch/>
        </p:blipFill>
        <p:spPr>
          <a:xfrm>
            <a:off x="2604232" y="4594046"/>
            <a:ext cx="936104" cy="936104"/>
          </a:xfrm>
          <a:custGeom>
            <a:avLst/>
            <a:gdLst>
              <a:gd name="connsiteX0" fmla="*/ 468052 w 936104"/>
              <a:gd name="connsiteY0" fmla="*/ 0 h 936104"/>
              <a:gd name="connsiteX1" fmla="*/ 936104 w 936104"/>
              <a:gd name="connsiteY1" fmla="*/ 468052 h 936104"/>
              <a:gd name="connsiteX2" fmla="*/ 468052 w 936104"/>
              <a:gd name="connsiteY2" fmla="*/ 936104 h 936104"/>
              <a:gd name="connsiteX3" fmla="*/ 0 w 936104"/>
              <a:gd name="connsiteY3" fmla="*/ 468052 h 936104"/>
              <a:gd name="connsiteX4" fmla="*/ 468052 w 936104"/>
              <a:gd name="connsiteY4" fmla="*/ 0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104" h="936104">
                <a:moveTo>
                  <a:pt x="468052" y="0"/>
                </a:moveTo>
                <a:cubicBezTo>
                  <a:pt x="726550" y="0"/>
                  <a:pt x="936104" y="209554"/>
                  <a:pt x="936104" y="468052"/>
                </a:cubicBezTo>
                <a:cubicBezTo>
                  <a:pt x="936104" y="726550"/>
                  <a:pt x="726550" y="936104"/>
                  <a:pt x="468052" y="936104"/>
                </a:cubicBezTo>
                <a:cubicBezTo>
                  <a:pt x="209554" y="936104"/>
                  <a:pt x="0" y="726550"/>
                  <a:pt x="0" y="468052"/>
                </a:cubicBezTo>
                <a:cubicBezTo>
                  <a:pt x="0" y="209554"/>
                  <a:pt x="209554" y="0"/>
                  <a:pt x="468052" y="0"/>
                </a:cubicBezTo>
                <a:close/>
              </a:path>
            </a:pathLst>
          </a:custGeom>
        </p:spPr>
      </p:pic>
      <p:pic>
        <p:nvPicPr>
          <p:cNvPr id="11" name="Immagine 10" descr="Immagine che contiene freccia&#10;&#10;Descrizione generata automaticamente">
            <a:extLst>
              <a:ext uri="{FF2B5EF4-FFF2-40B4-BE49-F238E27FC236}">
                <a16:creationId xmlns:a16="http://schemas.microsoft.com/office/drawing/2014/main" id="{A8CC7720-0B6E-4880-B6F0-3D1DB4D324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10893" r="33398" b="14413"/>
          <a:stretch/>
        </p:blipFill>
        <p:spPr>
          <a:xfrm>
            <a:off x="807840" y="1102177"/>
            <a:ext cx="5451414" cy="4653646"/>
          </a:xfrm>
          <a:custGeom>
            <a:avLst/>
            <a:gdLst>
              <a:gd name="connsiteX0" fmla="*/ 0 w 5451414"/>
              <a:gd name="connsiteY0" fmla="*/ 0 h 4653646"/>
              <a:gd name="connsiteX1" fmla="*/ 5451414 w 5451414"/>
              <a:gd name="connsiteY1" fmla="*/ 0 h 4653646"/>
              <a:gd name="connsiteX2" fmla="*/ 5451414 w 5451414"/>
              <a:gd name="connsiteY2" fmla="*/ 4653646 h 4653646"/>
              <a:gd name="connsiteX3" fmla="*/ 0 w 5451414"/>
              <a:gd name="connsiteY3" fmla="*/ 4653646 h 4653646"/>
              <a:gd name="connsiteX4" fmla="*/ 0 w 5451414"/>
              <a:gd name="connsiteY4" fmla="*/ 0 h 4653646"/>
              <a:gd name="connsiteX5" fmla="*/ 2264444 w 5451414"/>
              <a:gd name="connsiteY5" fmla="*/ 3491869 h 4653646"/>
              <a:gd name="connsiteX6" fmla="*/ 1796392 w 5451414"/>
              <a:gd name="connsiteY6" fmla="*/ 3959921 h 4653646"/>
              <a:gd name="connsiteX7" fmla="*/ 2264444 w 5451414"/>
              <a:gd name="connsiteY7" fmla="*/ 4427973 h 4653646"/>
              <a:gd name="connsiteX8" fmla="*/ 2732496 w 5451414"/>
              <a:gd name="connsiteY8" fmla="*/ 3959921 h 4653646"/>
              <a:gd name="connsiteX9" fmla="*/ 2264444 w 5451414"/>
              <a:gd name="connsiteY9" fmla="*/ 3491869 h 465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51414" h="4653646">
                <a:moveTo>
                  <a:pt x="0" y="0"/>
                </a:moveTo>
                <a:lnTo>
                  <a:pt x="5451414" y="0"/>
                </a:lnTo>
                <a:lnTo>
                  <a:pt x="5451414" y="4653646"/>
                </a:lnTo>
                <a:lnTo>
                  <a:pt x="0" y="4653646"/>
                </a:lnTo>
                <a:lnTo>
                  <a:pt x="0" y="0"/>
                </a:lnTo>
                <a:close/>
                <a:moveTo>
                  <a:pt x="2264444" y="3491869"/>
                </a:moveTo>
                <a:cubicBezTo>
                  <a:pt x="2005946" y="3491869"/>
                  <a:pt x="1796392" y="3701423"/>
                  <a:pt x="1796392" y="3959921"/>
                </a:cubicBezTo>
                <a:cubicBezTo>
                  <a:pt x="1796392" y="4218419"/>
                  <a:pt x="2005946" y="4427973"/>
                  <a:pt x="2264444" y="4427973"/>
                </a:cubicBezTo>
                <a:cubicBezTo>
                  <a:pt x="2522942" y="4427973"/>
                  <a:pt x="2732496" y="4218419"/>
                  <a:pt x="2732496" y="3959921"/>
                </a:cubicBezTo>
                <a:cubicBezTo>
                  <a:pt x="2732496" y="3701423"/>
                  <a:pt x="2522942" y="3491869"/>
                  <a:pt x="2264444" y="3491869"/>
                </a:cubicBezTo>
                <a:close/>
              </a:path>
            </a:pathLst>
          </a:custGeom>
        </p:spPr>
      </p:pic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6" name="CuadroTexto 4">
            <a:extLst>
              <a:ext uri="{FF2B5EF4-FFF2-40B4-BE49-F238E27FC236}">
                <a16:creationId xmlns:a16="http://schemas.microsoft.com/office/drawing/2014/main" id="{11620F3A-5C19-4A37-AEE1-1347D148E7BE}"/>
              </a:ext>
            </a:extLst>
          </p:cNvPr>
          <p:cNvSpPr txBox="1"/>
          <p:nvPr/>
        </p:nvSpPr>
        <p:spPr bwMode="auto">
          <a:xfrm>
            <a:off x="7574671" y="2274838"/>
            <a:ext cx="38884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Model main features:</a:t>
            </a:r>
            <a:endParaRPr lang="en-US" sz="1600" dirty="0"/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small </a:t>
            </a:r>
            <a:r>
              <a:rPr lang="en-US" sz="1600" dirty="0" err="1"/>
              <a:t>bendings</a:t>
            </a:r>
            <a:r>
              <a:rPr lang="en-US" sz="16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division of the </a:t>
            </a:r>
            <a:r>
              <a:rPr lang="en-US" sz="1600" dirty="0" err="1"/>
              <a:t>AlN</a:t>
            </a:r>
            <a:r>
              <a:rPr lang="en-US" sz="1600" dirty="0"/>
              <a:t> blocks.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Stainless-Steel flanges.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Stainless-Steel bolts..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No Cooling channel.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b="1" dirty="0"/>
              <a:t>Thicker Shell.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b="1" dirty="0"/>
              <a:t>Coaxial Structure.</a:t>
            </a:r>
          </a:p>
          <a:p>
            <a:pPr algn="just"/>
            <a:endParaRPr lang="en-US" sz="1600" dirty="0">
              <a:cs typeface="Arial"/>
            </a:endParaRPr>
          </a:p>
        </p:txBody>
      </p:sp>
      <p:sp>
        <p:nvSpPr>
          <p:cNvPr id="19" name="CuadroTexto 4">
            <a:extLst>
              <a:ext uri="{FF2B5EF4-FFF2-40B4-BE49-F238E27FC236}">
                <a16:creationId xmlns:a16="http://schemas.microsoft.com/office/drawing/2014/main" id="{A3C67D13-7C95-41C8-AAA8-557DF1F302EC}"/>
              </a:ext>
            </a:extLst>
          </p:cNvPr>
          <p:cNvSpPr txBox="1"/>
          <p:nvPr/>
        </p:nvSpPr>
        <p:spPr bwMode="auto">
          <a:xfrm>
            <a:off x="407988" y="1148797"/>
            <a:ext cx="62646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Simplified Model: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435733BA-C73E-10E8-167C-0A27CB75D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/>
              <a:t>The BBLRC – single module: simplified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53075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633670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Transverse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223722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Beam Coupling Impedance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4">
                <a:extLst>
                  <a:ext uri="{FF2B5EF4-FFF2-40B4-BE49-F238E27FC236}">
                    <a16:creationId xmlns:a16="http://schemas.microsoft.com/office/drawing/2014/main" id="{EFB6B21D-C977-DE60-0DFC-87357B93C1C7}"/>
                  </a:ext>
                </a:extLst>
              </p:cNvPr>
              <p:cNvSpPr txBox="1"/>
              <p:nvPr/>
            </p:nvSpPr>
            <p:spPr bwMode="auto">
              <a:xfrm>
                <a:off x="168394" y="3576726"/>
                <a:ext cx="3418499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Simulated Wake Length: </a:t>
                </a:r>
                <a14:m>
                  <m:oMath xmlns:m="http://schemas.openxmlformats.org/officeDocument/2006/math">
                    <m:r>
                      <a:rPr lang="it-IT" sz="1600" i="1">
                        <a:latin typeface="Cambria Math" panose="02040503050406030204" pitchFamily="18" charset="0"/>
                      </a:rPr>
                      <m:t>400</m:t>
                    </m:r>
                    <m:r>
                      <a:rPr lang="it-IT" sz="16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>
                    <a:cs typeface="Arial"/>
                  </a:rPr>
                  <a:t>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cs typeface="Arial"/>
                  </a:rPr>
                  <a:t>All the materials already present in CST material library.</a:t>
                </a:r>
              </a:p>
            </p:txBody>
          </p:sp>
        </mc:Choice>
        <mc:Fallback xmlns="">
          <p:sp>
            <p:nvSpPr>
              <p:cNvPr id="3" name="CuadroTexto 4">
                <a:extLst>
                  <a:ext uri="{FF2B5EF4-FFF2-40B4-BE49-F238E27FC236}">
                    <a16:creationId xmlns:a16="http://schemas.microsoft.com/office/drawing/2014/main" id="{EFB6B21D-C977-DE60-0DFC-87357B93C1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8394" y="3576726"/>
                <a:ext cx="3418499" cy="830997"/>
              </a:xfrm>
              <a:prstGeom prst="rect">
                <a:avLst/>
              </a:prstGeom>
              <a:blipFill>
                <a:blip r:embed="rId3"/>
                <a:stretch>
                  <a:fillRect l="-714" t="-2206" r="-1071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E64DF62E-A77A-12DE-AE62-BDA0EF8343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6893" y="2820172"/>
            <a:ext cx="4320000" cy="3240000"/>
          </a:xfrm>
          <a:prstGeom prst="rect">
            <a:avLst/>
          </a:prstGeom>
        </p:spPr>
      </p:pic>
      <p:pic>
        <p:nvPicPr>
          <p:cNvPr id="5" name="Immagine 6">
            <a:extLst>
              <a:ext uri="{FF2B5EF4-FFF2-40B4-BE49-F238E27FC236}">
                <a16:creationId xmlns:a16="http://schemas.microsoft.com/office/drawing/2014/main" id="{2A341469-9D11-5E01-DA8B-DC66BC1F47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34437" y="2814123"/>
            <a:ext cx="4320000" cy="3240000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FEAA4467-9DF9-AC06-E74D-A1E3674D6C5D}"/>
              </a:ext>
            </a:extLst>
          </p:cNvPr>
          <p:cNvGrpSpPr/>
          <p:nvPr/>
        </p:nvGrpSpPr>
        <p:grpSpPr>
          <a:xfrm>
            <a:off x="4779355" y="906604"/>
            <a:ext cx="5928117" cy="2089122"/>
            <a:chOff x="2263114" y="980728"/>
            <a:chExt cx="5928117" cy="2089122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F3960A7C-72F2-32BF-E44E-86FA283BC7DA}"/>
                </a:ext>
              </a:extLst>
            </p:cNvPr>
            <p:cNvGrpSpPr/>
            <p:nvPr/>
          </p:nvGrpSpPr>
          <p:grpSpPr>
            <a:xfrm>
              <a:off x="2263114" y="980728"/>
              <a:ext cx="1694948" cy="2089122"/>
              <a:chOff x="2263114" y="980728"/>
              <a:chExt cx="1694948" cy="2089122"/>
            </a:xfrm>
          </p:grpSpPr>
          <p:pic>
            <p:nvPicPr>
              <p:cNvPr id="7" name="Immagine 17">
                <a:extLst>
                  <a:ext uri="{FF2B5EF4-FFF2-40B4-BE49-F238E27FC236}">
                    <a16:creationId xmlns:a16="http://schemas.microsoft.com/office/drawing/2014/main" id="{B1FB671C-60A5-E3F5-D767-5D3643820F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053" t="14454" r="40551" b="13086"/>
              <a:stretch/>
            </p:blipFill>
            <p:spPr>
              <a:xfrm>
                <a:off x="2263114" y="980728"/>
                <a:ext cx="1694948" cy="2089122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4056658-8C7F-F718-BB59-A1FAA7A5D46A}"/>
                  </a:ext>
                </a:extLst>
              </p:cNvPr>
              <p:cNvSpPr/>
              <p:nvPr/>
            </p:nvSpPr>
            <p:spPr>
              <a:xfrm>
                <a:off x="2774893" y="1515393"/>
                <a:ext cx="672785" cy="76960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D917F026-54EF-8CEB-33FC-D5AD8F7D1A29}"/>
                  </a:ext>
                </a:extLst>
              </p:cNvPr>
              <p:cNvSpPr/>
              <p:nvPr/>
            </p:nvSpPr>
            <p:spPr>
              <a:xfrm>
                <a:off x="3069740" y="1857216"/>
                <a:ext cx="81695" cy="81695"/>
              </a:xfrm>
              <a:prstGeom prst="ellipse">
                <a:avLst/>
              </a:prstGeom>
              <a:solidFill>
                <a:srgbClr val="385CB4"/>
              </a:solidFill>
              <a:ln>
                <a:solidFill>
                  <a:srgbClr val="385CB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Connettore 2 22">
                <a:extLst>
                  <a:ext uri="{FF2B5EF4-FFF2-40B4-BE49-F238E27FC236}">
                    <a16:creationId xmlns:a16="http://schemas.microsoft.com/office/drawing/2014/main" id="{3E98C311-6183-8D1D-F888-77121CDDF24B}"/>
                  </a:ext>
                </a:extLst>
              </p:cNvPr>
              <p:cNvCxnSpPr>
                <a:cxnSpLocks/>
                <a:stCxn id="10" idx="4"/>
              </p:cNvCxnSpPr>
              <p:nvPr/>
            </p:nvCxnSpPr>
            <p:spPr>
              <a:xfrm>
                <a:off x="3110588" y="1938911"/>
                <a:ext cx="3572" cy="397040"/>
              </a:xfrm>
              <a:prstGeom prst="straightConnector1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CasellaDiTesto 23">
                    <a:extLst>
                      <a:ext uri="{FF2B5EF4-FFF2-40B4-BE49-F238E27FC236}">
                        <a16:creationId xmlns:a16="http://schemas.microsoft.com/office/drawing/2014/main" id="{8F333AD1-1A2C-FDE8-DE72-76EAB1B19D50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2449213" y="1987282"/>
                    <a:ext cx="631904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16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15</m:t>
                          </m:r>
                          <m:r>
                            <a:rPr lang="it-IT" sz="16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endParaRPr lang="en-US" sz="1600" dirty="0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CasellaDiTesto 23">
                    <a:extLst>
                      <a:ext uri="{FF2B5EF4-FFF2-40B4-BE49-F238E27FC236}">
                        <a16:creationId xmlns:a16="http://schemas.microsoft.com/office/drawing/2014/main" id="{8F333AD1-1A2C-FDE8-DE72-76EAB1B19D5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449213" y="1987282"/>
                    <a:ext cx="631904" cy="24622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796" r="-1942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CasellaDiTesto 23">
                    <a:extLst>
                      <a:ext uri="{FF2B5EF4-FFF2-40B4-BE49-F238E27FC236}">
                        <a16:creationId xmlns:a16="http://schemas.microsoft.com/office/drawing/2014/main" id="{70B80970-04DE-18AD-E2C5-6A9010B036D7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195378" y="1995446"/>
                    <a:ext cx="151081" cy="14198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CasellaDiTesto 23">
                    <a:extLst>
                      <a:ext uri="{FF2B5EF4-FFF2-40B4-BE49-F238E27FC236}">
                        <a16:creationId xmlns:a16="http://schemas.microsoft.com/office/drawing/2014/main" id="{70B80970-04DE-18AD-E2C5-6A9010B036D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195378" y="1995446"/>
                    <a:ext cx="151081" cy="14198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48000" r="-56000" b="-1217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F19A257-7B5A-296B-8C9B-59A7484DCBCB}"/>
                </a:ext>
              </a:extLst>
            </p:cNvPr>
            <p:cNvGrpSpPr/>
            <p:nvPr/>
          </p:nvGrpSpPr>
          <p:grpSpPr>
            <a:xfrm>
              <a:off x="4379698" y="980728"/>
              <a:ext cx="1694948" cy="2089122"/>
              <a:chOff x="3176916" y="-744376"/>
              <a:chExt cx="2939269" cy="3622820"/>
            </a:xfrm>
          </p:grpSpPr>
          <p:pic>
            <p:nvPicPr>
              <p:cNvPr id="45" name="Immagine 17">
                <a:extLst>
                  <a:ext uri="{FF2B5EF4-FFF2-40B4-BE49-F238E27FC236}">
                    <a16:creationId xmlns:a16="http://schemas.microsoft.com/office/drawing/2014/main" id="{E6A16538-9310-7AD6-7A19-B234B3A00A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053" t="14454" r="40551" b="13086"/>
              <a:stretch/>
            </p:blipFill>
            <p:spPr>
              <a:xfrm>
                <a:off x="3176916" y="-744376"/>
                <a:ext cx="2939269" cy="3622820"/>
              </a:xfrm>
              <a:prstGeom prst="rect">
                <a:avLst/>
              </a:prstGeom>
            </p:spPr>
          </p:pic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5BF8661-143B-82AB-EA2C-A8339D0E0E89}"/>
                  </a:ext>
                </a:extLst>
              </p:cNvPr>
              <p:cNvSpPr/>
              <p:nvPr/>
            </p:nvSpPr>
            <p:spPr>
              <a:xfrm>
                <a:off x="4064410" y="182806"/>
                <a:ext cx="1166700" cy="13346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D54C9C08-4DE8-4322-659B-D8C8F2DF8B01}"/>
                  </a:ext>
                </a:extLst>
              </p:cNvPr>
              <p:cNvSpPr/>
              <p:nvPr/>
            </p:nvSpPr>
            <p:spPr>
              <a:xfrm>
                <a:off x="4575715" y="939549"/>
                <a:ext cx="141670" cy="141670"/>
              </a:xfrm>
              <a:prstGeom prst="ellipse">
                <a:avLst/>
              </a:prstGeom>
              <a:solidFill>
                <a:srgbClr val="385CB4"/>
              </a:solidFill>
              <a:ln>
                <a:solidFill>
                  <a:srgbClr val="385CB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Connettore 2 22">
                <a:extLst>
                  <a:ext uri="{FF2B5EF4-FFF2-40B4-BE49-F238E27FC236}">
                    <a16:creationId xmlns:a16="http://schemas.microsoft.com/office/drawing/2014/main" id="{22A1097F-197A-B9E7-4372-4F6D8504BC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52745" y="1071447"/>
                <a:ext cx="0" cy="534317"/>
              </a:xfrm>
              <a:prstGeom prst="straightConnector1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CasellaDiTesto 23">
                    <a:extLst>
                      <a:ext uri="{FF2B5EF4-FFF2-40B4-BE49-F238E27FC236}">
                        <a16:creationId xmlns:a16="http://schemas.microsoft.com/office/drawing/2014/main" id="{18B53AB7-5473-02D4-3892-3B733089EB32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614731" y="1061797"/>
                    <a:ext cx="828903" cy="3229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16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it-IT" sz="16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endParaRPr lang="en-US" sz="1600" dirty="0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9" name="CasellaDiTesto 23">
                    <a:extLst>
                      <a:ext uri="{FF2B5EF4-FFF2-40B4-BE49-F238E27FC236}">
                        <a16:creationId xmlns:a16="http://schemas.microsoft.com/office/drawing/2014/main" id="{18B53AB7-5473-02D4-3892-3B733089EB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614731" y="1061797"/>
                    <a:ext cx="828903" cy="322983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5385" r="-32051" b="-4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CasellaDiTesto 23">
                    <a:extLst>
                      <a:ext uri="{FF2B5EF4-FFF2-40B4-BE49-F238E27FC236}">
                        <a16:creationId xmlns:a16="http://schemas.microsoft.com/office/drawing/2014/main" id="{587ECD50-7382-464E-0A7C-01E1B18C855A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4766929" y="1061797"/>
                    <a:ext cx="261995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0" name="CasellaDiTesto 23">
                    <a:extLst>
                      <a:ext uri="{FF2B5EF4-FFF2-40B4-BE49-F238E27FC236}">
                        <a16:creationId xmlns:a16="http://schemas.microsoft.com/office/drawing/2014/main" id="{587ECD50-7382-464E-0A7C-01E1B18C85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766929" y="1061797"/>
                    <a:ext cx="261995" cy="24622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50000" r="-62500" b="-1217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E260527-8BF6-024D-B2E9-6C49BFDDD4EB}"/>
                </a:ext>
              </a:extLst>
            </p:cNvPr>
            <p:cNvGrpSpPr/>
            <p:nvPr/>
          </p:nvGrpSpPr>
          <p:grpSpPr>
            <a:xfrm>
              <a:off x="6496283" y="980728"/>
              <a:ext cx="1694948" cy="2089122"/>
              <a:chOff x="3176916" y="-744376"/>
              <a:chExt cx="2939269" cy="3622820"/>
            </a:xfrm>
          </p:grpSpPr>
          <p:pic>
            <p:nvPicPr>
              <p:cNvPr id="52" name="Immagine 17">
                <a:extLst>
                  <a:ext uri="{FF2B5EF4-FFF2-40B4-BE49-F238E27FC236}">
                    <a16:creationId xmlns:a16="http://schemas.microsoft.com/office/drawing/2014/main" id="{C59F23C8-3825-94BF-F2A5-95EB624E61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053" t="14454" r="40551" b="13086"/>
              <a:stretch/>
            </p:blipFill>
            <p:spPr>
              <a:xfrm>
                <a:off x="3176916" y="-744376"/>
                <a:ext cx="2939269" cy="3622820"/>
              </a:xfrm>
              <a:prstGeom prst="rect">
                <a:avLst/>
              </a:prstGeom>
            </p:spPr>
          </p:pic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6C4C07B-C8AD-B02D-63AB-D9FE413737DC}"/>
                  </a:ext>
                </a:extLst>
              </p:cNvPr>
              <p:cNvSpPr/>
              <p:nvPr/>
            </p:nvSpPr>
            <p:spPr>
              <a:xfrm>
                <a:off x="4064410" y="182806"/>
                <a:ext cx="1166700" cy="13346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12C6F9B-7174-8FA6-D922-29D3934E71FE}"/>
                  </a:ext>
                </a:extLst>
              </p:cNvPr>
              <p:cNvSpPr/>
              <p:nvPr/>
            </p:nvSpPr>
            <p:spPr>
              <a:xfrm>
                <a:off x="4575715" y="1142811"/>
                <a:ext cx="141670" cy="141670"/>
              </a:xfrm>
              <a:prstGeom prst="ellipse">
                <a:avLst/>
              </a:prstGeom>
              <a:solidFill>
                <a:srgbClr val="385CB4"/>
              </a:solidFill>
              <a:ln>
                <a:solidFill>
                  <a:srgbClr val="385CB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5" name="Connettore 2 22">
                <a:extLst>
                  <a:ext uri="{FF2B5EF4-FFF2-40B4-BE49-F238E27FC236}">
                    <a16:creationId xmlns:a16="http://schemas.microsoft.com/office/drawing/2014/main" id="{11DE234D-F3CA-B12C-1E9F-5F69FA203A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52745" y="1275286"/>
                <a:ext cx="0" cy="330478"/>
              </a:xfrm>
              <a:prstGeom prst="straightConnector1">
                <a:avLst/>
              </a:prstGeom>
              <a:ln w="25400">
                <a:solidFill>
                  <a:schemeClr val="bg2">
                    <a:lumMod val="2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CasellaDiTesto 23">
                    <a:extLst>
                      <a:ext uri="{FF2B5EF4-FFF2-40B4-BE49-F238E27FC236}">
                        <a16:creationId xmlns:a16="http://schemas.microsoft.com/office/drawing/2014/main" id="{DF73EE7A-5118-258D-A3F1-D72A819C73B6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614731" y="1061797"/>
                    <a:ext cx="898440" cy="42698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it-IT" sz="1600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it-IT" sz="16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endParaRPr lang="en-US" sz="1600" dirty="0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6" name="CasellaDiTesto 23">
                    <a:extLst>
                      <a:ext uri="{FF2B5EF4-FFF2-40B4-BE49-F238E27FC236}">
                        <a16:creationId xmlns:a16="http://schemas.microsoft.com/office/drawing/2014/main" id="{DF73EE7A-5118-258D-A3F1-D72A819C73B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614731" y="1061797"/>
                    <a:ext cx="898440" cy="42698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8235" r="-2353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CasellaDiTesto 23">
                    <a:extLst>
                      <a:ext uri="{FF2B5EF4-FFF2-40B4-BE49-F238E27FC236}">
                        <a16:creationId xmlns:a16="http://schemas.microsoft.com/office/drawing/2014/main" id="{80E74EA9-ED8A-9BD7-E821-DDB886D8774C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4839511" y="1090537"/>
                    <a:ext cx="261995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 sz="1600" dirty="0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7" name="CasellaDiTesto 23">
                    <a:extLst>
                      <a:ext uri="{FF2B5EF4-FFF2-40B4-BE49-F238E27FC236}">
                        <a16:creationId xmlns:a16="http://schemas.microsoft.com/office/drawing/2014/main" id="{80E74EA9-ED8A-9BD7-E821-DDB886D8774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839511" y="1090537"/>
                    <a:ext cx="261995" cy="246221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50000" r="-62500" b="-1125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63" name="CuadroTexto 4">
            <a:extLst>
              <a:ext uri="{FF2B5EF4-FFF2-40B4-BE49-F238E27FC236}">
                <a16:creationId xmlns:a16="http://schemas.microsoft.com/office/drawing/2014/main" id="{56C817CC-F9E0-D96B-E03B-5A8BCB90A9D5}"/>
              </a:ext>
            </a:extLst>
          </p:cNvPr>
          <p:cNvSpPr txBox="1"/>
          <p:nvPr/>
        </p:nvSpPr>
        <p:spPr bwMode="auto">
          <a:xfrm>
            <a:off x="340849" y="1249565"/>
            <a:ext cx="34184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Three configurations of the beam in respect to the wire considered.</a:t>
            </a:r>
            <a:endParaRPr lang="en-US" sz="1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668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633670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Transverse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276813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Beam Coupling Impedance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4" name="Immagine 12" descr="Immagine che contiene testo&#10;&#10;Descrizione generata automaticamente">
            <a:extLst>
              <a:ext uri="{FF2B5EF4-FFF2-40B4-BE49-F238E27FC236}">
                <a16:creationId xmlns:a16="http://schemas.microsoft.com/office/drawing/2014/main" id="{0B4D1EA3-88CD-9FBF-ACC0-8B4721667C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92" t="17366" r="7599" b="28727"/>
          <a:stretch/>
        </p:blipFill>
        <p:spPr bwMode="auto">
          <a:xfrm>
            <a:off x="1487488" y="1642392"/>
            <a:ext cx="8725999" cy="19817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" name="CuadroTexto 4">
            <a:extLst>
              <a:ext uri="{FF2B5EF4-FFF2-40B4-BE49-F238E27FC236}">
                <a16:creationId xmlns:a16="http://schemas.microsoft.com/office/drawing/2014/main" id="{12F27D6F-C325-E335-9B4E-AD4D32F235A3}"/>
              </a:ext>
            </a:extLst>
          </p:cNvPr>
          <p:cNvSpPr txBox="1"/>
          <p:nvPr/>
        </p:nvSpPr>
        <p:spPr bwMode="auto">
          <a:xfrm>
            <a:off x="839416" y="1075910"/>
            <a:ext cx="109445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Termination of the wire is important for impedance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Beam Position Monitors such as </a:t>
            </a:r>
            <a:r>
              <a:rPr lang="en-US" sz="1600" dirty="0" err="1">
                <a:cs typeface="Arial"/>
              </a:rPr>
              <a:t>Striplines</a:t>
            </a:r>
            <a:r>
              <a:rPr lang="en-US" sz="1600" dirty="0">
                <a:cs typeface="Arial"/>
              </a:rPr>
              <a:t> are designed with perfect matching to optimize signal extraction.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No attention to the termination of the wire for RF.  </a:t>
            </a:r>
          </a:p>
        </p:txBody>
      </p:sp>
      <p:sp>
        <p:nvSpPr>
          <p:cNvPr id="26" name="CuadroTexto 4">
            <a:extLst>
              <a:ext uri="{FF2B5EF4-FFF2-40B4-BE49-F238E27FC236}">
                <a16:creationId xmlns:a16="http://schemas.microsoft.com/office/drawing/2014/main" id="{7FAC58B8-658A-6496-7021-1C4B765FE7E2}"/>
              </a:ext>
            </a:extLst>
          </p:cNvPr>
          <p:cNvSpPr txBox="1"/>
          <p:nvPr/>
        </p:nvSpPr>
        <p:spPr bwMode="auto">
          <a:xfrm>
            <a:off x="839416" y="1997844"/>
            <a:ext cx="109445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To go more in depth: </a:t>
            </a:r>
            <a:r>
              <a:rPr lang="en-US" sz="1600" b="1" dirty="0">
                <a:cs typeface="Arial"/>
              </a:rPr>
              <a:t>Currents in the wire</a:t>
            </a:r>
            <a:r>
              <a:rPr lang="en-US" sz="1600" dirty="0">
                <a:cs typeface="Arial"/>
              </a:rPr>
              <a:t>.</a:t>
            </a:r>
          </a:p>
        </p:txBody>
      </p:sp>
      <p:pic>
        <p:nvPicPr>
          <p:cNvPr id="27" name="Immagine 18">
            <a:extLst>
              <a:ext uri="{FF2B5EF4-FFF2-40B4-BE49-F238E27FC236}">
                <a16:creationId xmlns:a16="http://schemas.microsoft.com/office/drawing/2014/main" id="{7BB61B8F-D36F-2EA7-48E5-C3879DD37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000" y="3272715"/>
            <a:ext cx="3974324" cy="2700000"/>
          </a:xfrm>
          <a:prstGeom prst="rect">
            <a:avLst/>
          </a:prstGeom>
        </p:spPr>
      </p:pic>
      <p:pic>
        <p:nvPicPr>
          <p:cNvPr id="28" name="Immagine 22">
            <a:extLst>
              <a:ext uri="{FF2B5EF4-FFF2-40B4-BE49-F238E27FC236}">
                <a16:creationId xmlns:a16="http://schemas.microsoft.com/office/drawing/2014/main" id="{31198F2C-14D0-9820-8C27-51305EA11C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5214" y="3272715"/>
            <a:ext cx="3875894" cy="2700000"/>
          </a:xfrm>
          <a:prstGeom prst="rect">
            <a:avLst/>
          </a:prstGeom>
        </p:spPr>
      </p:pic>
      <p:sp>
        <p:nvSpPr>
          <p:cNvPr id="29" name="CasellaDiTesto 2">
            <a:extLst>
              <a:ext uri="{FF2B5EF4-FFF2-40B4-BE49-F238E27FC236}">
                <a16:creationId xmlns:a16="http://schemas.microsoft.com/office/drawing/2014/main" id="{CF6A4433-22BD-5CF3-31AE-E4FD4E38ECD3}"/>
              </a:ext>
            </a:extLst>
          </p:cNvPr>
          <p:cNvSpPr txBox="1"/>
          <p:nvPr/>
        </p:nvSpPr>
        <p:spPr bwMode="auto">
          <a:xfrm>
            <a:off x="9671604" y="2181434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Beam</a:t>
            </a:r>
          </a:p>
        </p:txBody>
      </p:sp>
      <p:sp>
        <p:nvSpPr>
          <p:cNvPr id="30" name="CasellaDiTesto 23">
            <a:extLst>
              <a:ext uri="{FF2B5EF4-FFF2-40B4-BE49-F238E27FC236}">
                <a16:creationId xmlns:a16="http://schemas.microsoft.com/office/drawing/2014/main" id="{E4DEACD7-7B0D-3255-F63A-6BDB2884BA7E}"/>
              </a:ext>
            </a:extLst>
          </p:cNvPr>
          <p:cNvSpPr txBox="1"/>
          <p:nvPr/>
        </p:nvSpPr>
        <p:spPr bwMode="auto">
          <a:xfrm>
            <a:off x="9732388" y="2658558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Current’s path</a:t>
            </a:r>
          </a:p>
        </p:txBody>
      </p:sp>
      <p:cxnSp>
        <p:nvCxnSpPr>
          <p:cNvPr id="31" name="Connettore 2 4">
            <a:extLst>
              <a:ext uri="{FF2B5EF4-FFF2-40B4-BE49-F238E27FC236}">
                <a16:creationId xmlns:a16="http://schemas.microsoft.com/office/drawing/2014/main" id="{C9CE8CCC-B113-F398-E964-85DD57A2F94B}"/>
              </a:ext>
            </a:extLst>
          </p:cNvPr>
          <p:cNvCxnSpPr>
            <a:cxnSpLocks/>
          </p:cNvCxnSpPr>
          <p:nvPr/>
        </p:nvCxnSpPr>
        <p:spPr>
          <a:xfrm flipH="1">
            <a:off x="8939269" y="2344637"/>
            <a:ext cx="695284" cy="26275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6">
            <a:extLst>
              <a:ext uri="{FF2B5EF4-FFF2-40B4-BE49-F238E27FC236}">
                <a16:creationId xmlns:a16="http://schemas.microsoft.com/office/drawing/2014/main" id="{DC4D531B-F243-D393-FF98-CF9BEBFCEF20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8976320" y="2827835"/>
            <a:ext cx="756068" cy="1538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52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633670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Transverse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653705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Beam Coupling Impedance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3960A7C-72F2-32BF-E44E-86FA283BC7DA}"/>
              </a:ext>
            </a:extLst>
          </p:cNvPr>
          <p:cNvGrpSpPr/>
          <p:nvPr/>
        </p:nvGrpSpPr>
        <p:grpSpPr>
          <a:xfrm>
            <a:off x="3159219" y="1442595"/>
            <a:ext cx="1392295" cy="1716085"/>
            <a:chOff x="2263114" y="980728"/>
            <a:chExt cx="1694948" cy="2089122"/>
          </a:xfrm>
        </p:grpSpPr>
        <p:pic>
          <p:nvPicPr>
            <p:cNvPr id="7" name="Immagine 17">
              <a:extLst>
                <a:ext uri="{FF2B5EF4-FFF2-40B4-BE49-F238E27FC236}">
                  <a16:creationId xmlns:a16="http://schemas.microsoft.com/office/drawing/2014/main" id="{B1FB671C-60A5-E3F5-D767-5D3643820F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53" t="14454" r="40551" b="13086"/>
            <a:stretch/>
          </p:blipFill>
          <p:spPr>
            <a:xfrm>
              <a:off x="2263114" y="980728"/>
              <a:ext cx="1694948" cy="2089122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056658-8C7F-F718-BB59-A1FAA7A5D46A}"/>
                </a:ext>
              </a:extLst>
            </p:cNvPr>
            <p:cNvSpPr/>
            <p:nvPr/>
          </p:nvSpPr>
          <p:spPr>
            <a:xfrm>
              <a:off x="2774893" y="1515393"/>
              <a:ext cx="672785" cy="7696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917F026-54EF-8CEB-33FC-D5AD8F7D1A29}"/>
                </a:ext>
              </a:extLst>
            </p:cNvPr>
            <p:cNvSpPr/>
            <p:nvPr/>
          </p:nvSpPr>
          <p:spPr>
            <a:xfrm>
              <a:off x="3069740" y="1857216"/>
              <a:ext cx="81695" cy="81695"/>
            </a:xfrm>
            <a:prstGeom prst="ellipse">
              <a:avLst/>
            </a:prstGeom>
            <a:solidFill>
              <a:srgbClr val="385CB4"/>
            </a:solidFill>
            <a:ln>
              <a:solidFill>
                <a:srgbClr val="385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Connettore 2 22">
              <a:extLst>
                <a:ext uri="{FF2B5EF4-FFF2-40B4-BE49-F238E27FC236}">
                  <a16:creationId xmlns:a16="http://schemas.microsoft.com/office/drawing/2014/main" id="{3E98C311-6183-8D1D-F888-77121CDDF24B}"/>
                </a:ext>
              </a:extLst>
            </p:cNvPr>
            <p:cNvCxnSpPr>
              <a:cxnSpLocks/>
              <a:stCxn id="10" idx="4"/>
            </p:cNvCxnSpPr>
            <p:nvPr/>
          </p:nvCxnSpPr>
          <p:spPr>
            <a:xfrm>
              <a:off x="3110588" y="1938911"/>
              <a:ext cx="3572" cy="397040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23">
                  <a:extLst>
                    <a:ext uri="{FF2B5EF4-FFF2-40B4-BE49-F238E27FC236}">
                      <a16:creationId xmlns:a16="http://schemas.microsoft.com/office/drawing/2014/main" id="{8F333AD1-1A2C-FDE8-DE72-76EAB1B19D50}"/>
                    </a:ext>
                  </a:extLst>
                </p:cNvPr>
                <p:cNvSpPr txBox="1"/>
                <p:nvPr/>
              </p:nvSpPr>
              <p:spPr bwMode="auto">
                <a:xfrm>
                  <a:off x="2449213" y="1987282"/>
                  <a:ext cx="673096" cy="2622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it-IT" sz="1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asellaDiTesto 23">
                  <a:extLst>
                    <a:ext uri="{FF2B5EF4-FFF2-40B4-BE49-F238E27FC236}">
                      <a16:creationId xmlns:a16="http://schemas.microsoft.com/office/drawing/2014/main" id="{8F333AD1-1A2C-FDE8-DE72-76EAB1B19D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49213" y="1987282"/>
                  <a:ext cx="673096" cy="262277"/>
                </a:xfrm>
                <a:prstGeom prst="rect">
                  <a:avLst/>
                </a:prstGeom>
                <a:blipFill>
                  <a:blip r:embed="rId4"/>
                  <a:stretch>
                    <a:fillRect l="-6593" r="-5495" b="-8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23">
                  <a:extLst>
                    <a:ext uri="{FF2B5EF4-FFF2-40B4-BE49-F238E27FC236}">
                      <a16:creationId xmlns:a16="http://schemas.microsoft.com/office/drawing/2014/main" id="{70B80970-04DE-18AD-E2C5-6A9010B036D7}"/>
                    </a:ext>
                  </a:extLst>
                </p:cNvPr>
                <p:cNvSpPr txBox="1"/>
                <p:nvPr/>
              </p:nvSpPr>
              <p:spPr bwMode="auto">
                <a:xfrm>
                  <a:off x="3195378" y="1995446"/>
                  <a:ext cx="151081" cy="1419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6" name="CasellaDiTesto 23">
                  <a:extLst>
                    <a:ext uri="{FF2B5EF4-FFF2-40B4-BE49-F238E27FC236}">
                      <a16:creationId xmlns:a16="http://schemas.microsoft.com/office/drawing/2014/main" id="{70B80970-04DE-18AD-E2C5-6A9010B036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95378" y="1995446"/>
                  <a:ext cx="151081" cy="141985"/>
                </a:xfrm>
                <a:prstGeom prst="rect">
                  <a:avLst/>
                </a:prstGeom>
                <a:blipFill>
                  <a:blip r:embed="rId5"/>
                  <a:stretch>
                    <a:fillRect l="-60000" r="-95000" b="-15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A61BD444-E867-B0EF-9BD9-738F835C9FA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990" y="1388298"/>
            <a:ext cx="4223792" cy="1824678"/>
          </a:xfrm>
          <a:prstGeom prst="rect">
            <a:avLst/>
          </a:prstGeom>
        </p:spPr>
      </p:pic>
      <p:pic>
        <p:nvPicPr>
          <p:cNvPr id="4" name="Immagine 11">
            <a:extLst>
              <a:ext uri="{FF2B5EF4-FFF2-40B4-BE49-F238E27FC236}">
                <a16:creationId xmlns:a16="http://schemas.microsoft.com/office/drawing/2014/main" id="{97939069-ABA9-89FB-452D-46E42E854E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201" y="3321288"/>
            <a:ext cx="3754185" cy="2700000"/>
          </a:xfrm>
          <a:prstGeom prst="rect">
            <a:avLst/>
          </a:prstGeom>
        </p:spPr>
      </p:pic>
      <p:pic>
        <p:nvPicPr>
          <p:cNvPr id="5" name="Immagine 16">
            <a:extLst>
              <a:ext uri="{FF2B5EF4-FFF2-40B4-BE49-F238E27FC236}">
                <a16:creationId xmlns:a16="http://schemas.microsoft.com/office/drawing/2014/main" id="{40E61FCD-8657-D625-23D9-1959EF3B76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2509" y="3321288"/>
            <a:ext cx="3793342" cy="2700000"/>
          </a:xfrm>
          <a:prstGeom prst="rect">
            <a:avLst/>
          </a:prstGeom>
        </p:spPr>
      </p:pic>
      <p:pic>
        <p:nvPicPr>
          <p:cNvPr id="6" name="Immagine 9">
            <a:extLst>
              <a:ext uri="{FF2B5EF4-FFF2-40B4-BE49-F238E27FC236}">
                <a16:creationId xmlns:a16="http://schemas.microsoft.com/office/drawing/2014/main" id="{383DD996-D089-8AFE-E642-CD6809655D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84974" y="3321288"/>
            <a:ext cx="3871666" cy="2700000"/>
          </a:xfrm>
          <a:prstGeom prst="rect">
            <a:avLst/>
          </a:prstGeom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1955F674-89FB-90D2-D7FD-93E674880608}"/>
              </a:ext>
            </a:extLst>
          </p:cNvPr>
          <p:cNvSpPr txBox="1"/>
          <p:nvPr/>
        </p:nvSpPr>
        <p:spPr bwMode="auto">
          <a:xfrm>
            <a:off x="816600" y="1116650"/>
            <a:ext cx="109445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From an Impedance point of view the situation changes drastically if the Coaxial termination is closed on a load.</a:t>
            </a:r>
          </a:p>
        </p:txBody>
      </p:sp>
    </p:spTree>
    <p:extLst>
      <p:ext uri="{BB962C8B-B14F-4D97-AF65-F5344CB8AC3E}">
        <p14:creationId xmlns:p14="http://schemas.microsoft.com/office/powerpoint/2010/main" val="1724685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Longitudinal Impedance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4">
                <a:extLst>
                  <a:ext uri="{FF2B5EF4-FFF2-40B4-BE49-F238E27FC236}">
                    <a16:creationId xmlns:a16="http://schemas.microsoft.com/office/drawing/2014/main" id="{242B358D-65FD-4EBB-8AEC-53FED3A161A2}"/>
                  </a:ext>
                </a:extLst>
              </p:cNvPr>
              <p:cNvSpPr txBox="1"/>
              <p:nvPr/>
            </p:nvSpPr>
            <p:spPr bwMode="auto">
              <a:xfrm>
                <a:off x="433364" y="1098589"/>
                <a:ext cx="8398940" cy="479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cs typeface="Arial"/>
                  </a:rPr>
                  <a:t>Impact of the beam position on the Longitudinal Effective Impedance: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fPr>
                      <m:num>
                        <m:r>
                          <a:rPr lang="it-IT" sz="1600" b="0" i="1" smtClean="0">
                            <a:latin typeface="Cambria Math" panose="02040503050406030204" pitchFamily="18" charset="0"/>
                            <a:cs typeface="Arial"/>
                          </a:rPr>
                          <m:t>𝐼𝑚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cs typeface="Arial"/>
                          </a:rPr>
                          <m:t> (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cs typeface="Arial"/>
                          </a:rPr>
                          <m:t>𝑍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cs typeface="Arial"/>
                          </a:rPr>
                          <m:t>)</m:t>
                        </m:r>
                      </m:num>
                      <m:den>
                        <m:r>
                          <a:rPr lang="it-IT" sz="1600" b="0" i="1" smtClean="0">
                            <a:latin typeface="Cambria Math" panose="02040503050406030204" pitchFamily="18" charset="0"/>
                            <a:cs typeface="Arial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sz="1600" dirty="0">
                    <a:cs typeface="Arial"/>
                  </a:rPr>
                  <a:t>, </a:t>
                </a:r>
                <a14:m>
                  <m:oMath xmlns:m="http://schemas.openxmlformats.org/officeDocument/2006/math">
                    <m:r>
                      <a:rPr lang="it-IT" sz="1600" b="0" i="0" smtClean="0"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cs typeface="Arial"/>
                      </a:rPr>
                      <m:t>𝑛</m:t>
                    </m:r>
                    <m:r>
                      <a:rPr lang="it-IT" sz="1600" b="0" i="1" smtClean="0">
                        <a:latin typeface="Cambria Math" panose="02040503050406030204" pitchFamily="18" charset="0"/>
                        <a:cs typeface="Arial"/>
                      </a:rPr>
                      <m:t>= </m:t>
                    </m:r>
                    <m:f>
                      <m:fPr>
                        <m:ctrlPr>
                          <a:rPr lang="it-IT" sz="1600" b="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fPr>
                      <m:num>
                        <m:r>
                          <a:rPr lang="it-IT" sz="1600" b="0" i="1" smtClean="0">
                            <a:latin typeface="Cambria Math" panose="02040503050406030204" pitchFamily="18" charset="0"/>
                            <a:cs typeface="Arial"/>
                          </a:rPr>
                          <m:t>𝑓</m:t>
                        </m:r>
                      </m:num>
                      <m:den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cs typeface="Arial"/>
                              </a:rPr>
                              <m:t>𝑓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cs typeface="Arial"/>
                              </a:rPr>
                              <m:t>𝑟𝑒𝑣</m:t>
                            </m:r>
                          </m:sub>
                        </m:sSub>
                      </m:den>
                    </m:f>
                  </m:oMath>
                </a14:m>
                <a:endParaRPr lang="en-US" sz="1600" dirty="0">
                  <a:cs typeface="Arial"/>
                </a:endParaRPr>
              </a:p>
            </p:txBody>
          </p:sp>
        </mc:Choice>
        <mc:Fallback xmlns="">
          <p:sp>
            <p:nvSpPr>
              <p:cNvPr id="22" name="CuadroTexto 4">
                <a:extLst>
                  <a:ext uri="{FF2B5EF4-FFF2-40B4-BE49-F238E27FC236}">
                    <a16:creationId xmlns:a16="http://schemas.microsoft.com/office/drawing/2014/main" id="{242B358D-65FD-4EBB-8AEC-53FED3A16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364" y="1098589"/>
                <a:ext cx="8398940" cy="479875"/>
              </a:xfrm>
              <a:prstGeom prst="rect">
                <a:avLst/>
              </a:prstGeom>
              <a:blipFill>
                <a:blip r:embed="rId3"/>
                <a:stretch>
                  <a:fillRect l="-363" b="-3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uadroTexto 4">
                <a:extLst>
                  <a:ext uri="{FF2B5EF4-FFF2-40B4-BE49-F238E27FC236}">
                    <a16:creationId xmlns:a16="http://schemas.microsoft.com/office/drawing/2014/main" id="{D65FA585-48BA-41DF-8CB8-E13AA291D745}"/>
                  </a:ext>
                </a:extLst>
              </p:cNvPr>
              <p:cNvSpPr txBox="1"/>
              <p:nvPr/>
            </p:nvSpPr>
            <p:spPr bwMode="auto">
              <a:xfrm>
                <a:off x="438910" y="1594436"/>
                <a:ext cx="703078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cs typeface="Arial"/>
                  </a:rPr>
                  <a:t>LHC Effective Impedance ~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Arial"/>
                      </a:rPr>
                      <m:t>9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Arial"/>
                      </a:rPr>
                      <m:t>0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Arial"/>
                      </a:rPr>
                      <m:t>𝑚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Arial"/>
                      </a:rPr>
                      <m:t>Ω</m:t>
                    </m:r>
                  </m:oMath>
                </a14:m>
                <a:endParaRPr lang="en-US" sz="1600" dirty="0">
                  <a:cs typeface="Arial"/>
                </a:endParaRPr>
              </a:p>
            </p:txBody>
          </p:sp>
        </mc:Choice>
        <mc:Fallback>
          <p:sp>
            <p:nvSpPr>
              <p:cNvPr id="9" name="CuadroTexto 4">
                <a:extLst>
                  <a:ext uri="{FF2B5EF4-FFF2-40B4-BE49-F238E27FC236}">
                    <a16:creationId xmlns:a16="http://schemas.microsoft.com/office/drawing/2014/main" id="{D65FA585-48BA-41DF-8CB8-E13AA291D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8910" y="1594436"/>
                <a:ext cx="7030788" cy="338554"/>
              </a:xfrm>
              <a:prstGeom prst="rect">
                <a:avLst/>
              </a:prstGeom>
              <a:blipFill>
                <a:blip r:embed="rId4"/>
                <a:stretch>
                  <a:fillRect l="-434"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uadroTexto 4">
                <a:extLst>
                  <a:ext uri="{FF2B5EF4-FFF2-40B4-BE49-F238E27FC236}">
                    <a16:creationId xmlns:a16="http://schemas.microsoft.com/office/drawing/2014/main" id="{505539D4-CD01-CA90-4593-1C65B617018D}"/>
                  </a:ext>
                </a:extLst>
              </p:cNvPr>
              <p:cNvSpPr txBox="1"/>
              <p:nvPr/>
            </p:nvSpPr>
            <p:spPr bwMode="auto">
              <a:xfrm>
                <a:off x="7968208" y="2060848"/>
                <a:ext cx="4008688" cy="1569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cs typeface="Arial"/>
                  </a:rPr>
                  <a:t>Note: the Impedance value refers only to one module, each beam will interact with 12 modules.</a:t>
                </a:r>
              </a:p>
              <a:p>
                <a:endParaRPr lang="en-US" sz="1600" dirty="0">
                  <a:cs typeface="Arial"/>
                </a:endParaRPr>
              </a:p>
              <a:p>
                <a:r>
                  <a:rPr lang="en-US" sz="1600" dirty="0">
                    <a:cs typeface="Arial"/>
                    <a:sym typeface="Wingdings" panose="05000000000000000000" pitchFamily="2" charset="2"/>
                  </a:rPr>
                  <a:t> Significant contribution of 5 to 17</a:t>
                </a:r>
                <a:r>
                  <a:rPr lang="en-US" sz="1600" b="0" dirty="0">
                    <a:cs typeface="Arial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Arial"/>
                      </a:rPr>
                      <m:t>𝑚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cs typeface="Arial"/>
                      </a:rPr>
                      <m:t>Ω</m:t>
                    </m:r>
                  </m:oMath>
                </a14:m>
                <a:r>
                  <a:rPr lang="en-US" sz="1600" dirty="0">
                    <a:cs typeface="Arial"/>
                  </a:rPr>
                  <a:t> for the total system</a:t>
                </a:r>
              </a:p>
            </p:txBody>
          </p:sp>
        </mc:Choice>
        <mc:Fallback>
          <p:sp>
            <p:nvSpPr>
              <p:cNvPr id="12" name="CuadroTexto 4">
                <a:extLst>
                  <a:ext uri="{FF2B5EF4-FFF2-40B4-BE49-F238E27FC236}">
                    <a16:creationId xmlns:a16="http://schemas.microsoft.com/office/drawing/2014/main" id="{505539D4-CD01-CA90-4593-1C65B61701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68208" y="2060848"/>
                <a:ext cx="4008688" cy="1569660"/>
              </a:xfrm>
              <a:prstGeom prst="rect">
                <a:avLst/>
              </a:prstGeom>
              <a:blipFill>
                <a:blip r:embed="rId5"/>
                <a:stretch>
                  <a:fillRect l="-760" t="-1163" b="-38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57A7C85C-1585-5231-06CD-ED7576040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213" y="1914182"/>
            <a:ext cx="5707241" cy="428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766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633670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Transverse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545492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Dissipated Power 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3" name="Immagine 19">
            <a:extLst>
              <a:ext uri="{FF2B5EF4-FFF2-40B4-BE49-F238E27FC236}">
                <a16:creationId xmlns:a16="http://schemas.microsoft.com/office/drawing/2014/main" id="{AEC9B4B4-819D-88AF-D339-F4831D9C0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645" y="2033130"/>
            <a:ext cx="5351653" cy="40141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3C37BF34-B605-29E3-83FF-093C857C63F6}"/>
                  </a:ext>
                </a:extLst>
              </p:cNvPr>
              <p:cNvSpPr txBox="1"/>
              <p:nvPr/>
            </p:nvSpPr>
            <p:spPr bwMode="auto">
              <a:xfrm>
                <a:off x="407988" y="1052736"/>
                <a:ext cx="10944596" cy="26037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dirty="0">
                    <a:cs typeface="Arial"/>
                  </a:rPr>
                  <a:t>Study on the dissipated power using Francesco Giordano’s scripts (upgraded to Python 3 and new version of </a:t>
                </a:r>
                <a:r>
                  <a:rPr lang="en-US" sz="1600" dirty="0" err="1">
                    <a:cs typeface="Arial"/>
                  </a:rPr>
                  <a:t>NXCals</a:t>
                </a:r>
                <a:r>
                  <a:rPr lang="en-US" sz="1600" dirty="0">
                    <a:cs typeface="Arial"/>
                  </a:rPr>
                  <a:t>).</a:t>
                </a:r>
              </a:p>
              <a:p>
                <a:pPr algn="just"/>
                <a:r>
                  <a:rPr lang="en-US" sz="1600" dirty="0">
                    <a:cs typeface="Arial"/>
                  </a:rPr>
                  <a:t>The model for the computation is: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𝑏𝑒𝑎𝑚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mtClean="0"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mtClean="0"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mtClean="0"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  <m:sub>
                                          <m: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sz="1600" dirty="0">
                  <a:cs typeface="Arial"/>
                </a:endParaRPr>
              </a:p>
              <a:p>
                <a:pPr algn="just"/>
                <a:r>
                  <a:rPr lang="en-US" sz="1600" dirty="0">
                    <a:cs typeface="Arial"/>
                  </a:rPr>
                  <a:t>Fill 6675: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cs typeface="Arial"/>
                  </a:rPr>
                  <a:t>M =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Arial"/>
                      </a:rPr>
                      <m:t>2556</m:t>
                    </m:r>
                  </m:oMath>
                </a14:m>
                <a:endParaRPr lang="en-US" sz="1600" dirty="0">
                  <a:cs typeface="Arial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cs typeface="Arial"/>
                  </a:rPr>
                  <a:t>Nb </a:t>
                </a:r>
                <a:r>
                  <a:rPr lang="en-US" sz="1600" dirty="0"/>
                  <a:t>=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1.15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11</m:t>
                    </m:r>
                  </m:oMath>
                </a14:m>
                <a:endParaRPr lang="en-US" sz="1600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cs typeface="Arial"/>
                  </a:rPr>
                  <a:t>Bunch Length =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Arial"/>
                      </a:rPr>
                      <m:t>1.1 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cs typeface="Arial"/>
                      </a:rPr>
                      <m:t>𝑛𝑠</m:t>
                    </m:r>
                  </m:oMath>
                </a14:m>
                <a:endParaRPr lang="en-US" sz="1600" dirty="0">
                  <a:cs typeface="Arial"/>
                </a:endParaRPr>
              </a:p>
              <a:p>
                <a:pPr algn="just"/>
                <a:endParaRPr lang="en-US" sz="1600" dirty="0">
                  <a:cs typeface="Arial"/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3C37BF34-B605-29E3-83FF-093C857C6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1052736"/>
                <a:ext cx="10944596" cy="2603790"/>
              </a:xfrm>
              <a:prstGeom prst="rect">
                <a:avLst/>
              </a:prstGeom>
              <a:blipFill>
                <a:blip r:embed="rId4"/>
                <a:stretch>
                  <a:fillRect l="-334" t="-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4">
            <a:extLst>
              <a:ext uri="{FF2B5EF4-FFF2-40B4-BE49-F238E27FC236}">
                <a16:creationId xmlns:a16="http://schemas.microsoft.com/office/drawing/2014/main" id="{5355D427-ABC7-C5CE-4AAA-5E211D5B7E65}"/>
              </a:ext>
            </a:extLst>
          </p:cNvPr>
          <p:cNvSpPr txBox="1"/>
          <p:nvPr/>
        </p:nvSpPr>
        <p:spPr bwMode="auto">
          <a:xfrm>
            <a:off x="1079988" y="3577848"/>
            <a:ext cx="49038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But as it is: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Too much dependency on the Fill Spectrum.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The peak frequency can be not precise.</a:t>
            </a:r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06459D40-9F3A-38B3-22B0-3ADFE0CEC48E}"/>
              </a:ext>
            </a:extLst>
          </p:cNvPr>
          <p:cNvSpPr txBox="1"/>
          <p:nvPr/>
        </p:nvSpPr>
        <p:spPr bwMode="auto">
          <a:xfrm>
            <a:off x="1097084" y="4697166"/>
            <a:ext cx="490384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How to deal with this: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Randomly Shift the peaks.</a:t>
            </a:r>
          </a:p>
        </p:txBody>
      </p:sp>
    </p:spTree>
    <p:extLst>
      <p:ext uri="{BB962C8B-B14F-4D97-AF65-F5344CB8AC3E}">
        <p14:creationId xmlns:p14="http://schemas.microsoft.com/office/powerpoint/2010/main" val="119548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Dissipated Power 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4" name="Immagine 12">
            <a:extLst>
              <a:ext uri="{FF2B5EF4-FFF2-40B4-BE49-F238E27FC236}">
                <a16:creationId xmlns:a16="http://schemas.microsoft.com/office/drawing/2014/main" id="{14503C44-92E0-0B5A-813C-B0F83813499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607" y="1628800"/>
            <a:ext cx="5040000" cy="3780366"/>
          </a:xfrm>
          <a:prstGeom prst="rect">
            <a:avLst/>
          </a:prstGeom>
        </p:spPr>
      </p:pic>
      <p:sp>
        <p:nvSpPr>
          <p:cNvPr id="8" name="CuadroTexto 4">
            <a:extLst>
              <a:ext uri="{FF2B5EF4-FFF2-40B4-BE49-F238E27FC236}">
                <a16:creationId xmlns:a16="http://schemas.microsoft.com/office/drawing/2014/main" id="{FB868F21-114F-0922-A3E7-A20965EF0D0E}"/>
              </a:ext>
            </a:extLst>
          </p:cNvPr>
          <p:cNvSpPr txBox="1"/>
          <p:nvPr/>
        </p:nvSpPr>
        <p:spPr bwMode="auto">
          <a:xfrm>
            <a:off x="191344" y="1159609"/>
            <a:ext cx="67687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cs typeface="Arial"/>
              </a:rPr>
              <a:t>Shifting rigidly the Impedance peaks we have a worst-case scenario:</a:t>
            </a:r>
          </a:p>
        </p:txBody>
      </p:sp>
      <p:graphicFrame>
        <p:nvGraphicFramePr>
          <p:cNvPr id="9" name="Tabella 3">
            <a:extLst>
              <a:ext uri="{FF2B5EF4-FFF2-40B4-BE49-F238E27FC236}">
                <a16:creationId xmlns:a16="http://schemas.microsoft.com/office/drawing/2014/main" id="{7AD0635E-FC5B-86BF-429F-3939A953E6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84422"/>
              </p:ext>
            </p:extLst>
          </p:nvPr>
        </p:nvGraphicFramePr>
        <p:xfrm>
          <a:off x="5670621" y="2225350"/>
          <a:ext cx="6093040" cy="2568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9514">
                  <a:extLst>
                    <a:ext uri="{9D8B030D-6E8A-4147-A177-3AD203B41FA5}">
                      <a16:colId xmlns:a16="http://schemas.microsoft.com/office/drawing/2014/main" val="3383384462"/>
                    </a:ext>
                  </a:extLst>
                </a:gridCol>
                <a:gridCol w="2643526">
                  <a:extLst>
                    <a:ext uri="{9D8B030D-6E8A-4147-A177-3AD203B41FA5}">
                      <a16:colId xmlns:a16="http://schemas.microsoft.com/office/drawing/2014/main" val="2186114092"/>
                    </a:ext>
                  </a:extLst>
                </a:gridCol>
              </a:tblGrid>
              <a:tr h="497455">
                <a:tc>
                  <a:txBody>
                    <a:bodyPr/>
                    <a:lstStyle/>
                    <a:p>
                      <a:r>
                        <a:rPr lang="en-US"/>
                        <a:t>FILL 6675</a:t>
                      </a:r>
                      <a:endParaRPr lang="en-US" dirty="0"/>
                    </a:p>
                  </a:txBody>
                  <a:tcPr>
                    <a:solidFill>
                      <a:srgbClr val="385C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Dissipated Power [W]</a:t>
                      </a:r>
                      <a:endParaRPr lang="en-US" dirty="0"/>
                    </a:p>
                  </a:txBody>
                  <a:tcPr>
                    <a:solidFill>
                      <a:srgbClr val="385C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64199"/>
                  </a:ext>
                </a:extLst>
              </a:tr>
              <a:tr h="497455">
                <a:tc>
                  <a:txBody>
                    <a:bodyPr/>
                    <a:lstStyle/>
                    <a:p>
                      <a:r>
                        <a:rPr lang="en-US" sz="1600" b="1" noProof="0">
                          <a:solidFill>
                            <a:schemeClr val="bg1"/>
                          </a:solidFill>
                        </a:rPr>
                        <a:t>Matched</a:t>
                      </a:r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 termination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85C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385CB4"/>
                          </a:solidFill>
                        </a:rPr>
                        <a:t>30.16 W</a:t>
                      </a:r>
                      <a:endParaRPr lang="en-US" b="1" dirty="0">
                        <a:solidFill>
                          <a:srgbClr val="385CB4"/>
                        </a:solidFill>
                      </a:endParaRPr>
                    </a:p>
                  </a:txBody>
                  <a:tcPr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356799"/>
                  </a:ext>
                </a:extLst>
              </a:tr>
              <a:tr h="497455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bg1"/>
                          </a:solidFill>
                        </a:rPr>
                        <a:t>Not Matched, No statistical </a:t>
                      </a:r>
                      <a:r>
                        <a:rPr lang="en-US" sz="1600" b="1" noProof="0">
                          <a:solidFill>
                            <a:schemeClr val="bg1"/>
                          </a:solidFill>
                        </a:rPr>
                        <a:t>analysis</a:t>
                      </a:r>
                      <a:endParaRPr lang="en-US" sz="16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85C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385CB4"/>
                          </a:solidFill>
                        </a:rPr>
                        <a:t>2.58 W</a:t>
                      </a:r>
                      <a:endParaRPr lang="en-US" b="1" dirty="0">
                        <a:solidFill>
                          <a:srgbClr val="385CB4"/>
                        </a:solidFill>
                      </a:endParaRPr>
                    </a:p>
                  </a:txBody>
                  <a:tcPr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275482"/>
                  </a:ext>
                </a:extLst>
              </a:tr>
              <a:tr h="497455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Not Matched, Random Shift, Max</a:t>
                      </a:r>
                    </a:p>
                  </a:txBody>
                  <a:tcPr>
                    <a:solidFill>
                      <a:srgbClr val="385C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385CB4"/>
                          </a:solidFill>
                        </a:rPr>
                        <a:t>31.40 W</a:t>
                      </a:r>
                      <a:endParaRPr lang="en-US" b="1" dirty="0">
                        <a:solidFill>
                          <a:srgbClr val="385CB4"/>
                        </a:solidFill>
                      </a:endParaRPr>
                    </a:p>
                  </a:txBody>
                  <a:tcPr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791318"/>
                  </a:ext>
                </a:extLst>
              </a:tr>
              <a:tr h="497455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Not Matched, Random Shift Mean</a:t>
                      </a:r>
                    </a:p>
                  </a:txBody>
                  <a:tcPr>
                    <a:solidFill>
                      <a:srgbClr val="385C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385CB4"/>
                          </a:solidFill>
                        </a:rPr>
                        <a:t>7.87 W</a:t>
                      </a:r>
                    </a:p>
                  </a:txBody>
                  <a:tcPr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5636074"/>
                  </a:ext>
                </a:extLst>
              </a:tr>
            </a:tbl>
          </a:graphicData>
        </a:graphic>
      </p:graphicFrame>
      <p:cxnSp>
        <p:nvCxnSpPr>
          <p:cNvPr id="10" name="Connettore 2 18">
            <a:extLst>
              <a:ext uri="{FF2B5EF4-FFF2-40B4-BE49-F238E27FC236}">
                <a16:creationId xmlns:a16="http://schemas.microsoft.com/office/drawing/2014/main" id="{0FA20EEA-DAF8-2AC0-C824-7F355874FF6B}"/>
              </a:ext>
            </a:extLst>
          </p:cNvPr>
          <p:cNvCxnSpPr/>
          <p:nvPr/>
        </p:nvCxnSpPr>
        <p:spPr>
          <a:xfrm>
            <a:off x="3647728" y="2708920"/>
            <a:ext cx="360040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6234A17-0314-1B72-D964-727196572A6A}"/>
              </a:ext>
            </a:extLst>
          </p:cNvPr>
          <p:cNvGrpSpPr/>
          <p:nvPr/>
        </p:nvGrpSpPr>
        <p:grpSpPr>
          <a:xfrm>
            <a:off x="10128448" y="184865"/>
            <a:ext cx="1392295" cy="1716085"/>
            <a:chOff x="2263114" y="980728"/>
            <a:chExt cx="1694948" cy="2089122"/>
          </a:xfrm>
        </p:grpSpPr>
        <p:pic>
          <p:nvPicPr>
            <p:cNvPr id="16" name="Immagine 17">
              <a:extLst>
                <a:ext uri="{FF2B5EF4-FFF2-40B4-BE49-F238E27FC236}">
                  <a16:creationId xmlns:a16="http://schemas.microsoft.com/office/drawing/2014/main" id="{D2956DA4-891F-7B95-107A-2A3E22D92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53" t="14454" r="40551" b="13086"/>
            <a:stretch/>
          </p:blipFill>
          <p:spPr>
            <a:xfrm>
              <a:off x="2263114" y="980728"/>
              <a:ext cx="1694948" cy="208912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A667F1C-CDDA-8CF9-5B68-646EA99E6648}"/>
                </a:ext>
              </a:extLst>
            </p:cNvPr>
            <p:cNvSpPr/>
            <p:nvPr/>
          </p:nvSpPr>
          <p:spPr>
            <a:xfrm>
              <a:off x="2774893" y="1515393"/>
              <a:ext cx="672785" cy="7696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A0B6ED1-8A2B-B930-4C65-AD156FEE3D45}"/>
                </a:ext>
              </a:extLst>
            </p:cNvPr>
            <p:cNvSpPr/>
            <p:nvPr/>
          </p:nvSpPr>
          <p:spPr>
            <a:xfrm>
              <a:off x="3069740" y="1857216"/>
              <a:ext cx="81695" cy="81695"/>
            </a:xfrm>
            <a:prstGeom prst="ellipse">
              <a:avLst/>
            </a:prstGeom>
            <a:solidFill>
              <a:srgbClr val="385CB4"/>
            </a:solidFill>
            <a:ln>
              <a:solidFill>
                <a:srgbClr val="385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Connettore 2 22">
              <a:extLst>
                <a:ext uri="{FF2B5EF4-FFF2-40B4-BE49-F238E27FC236}">
                  <a16:creationId xmlns:a16="http://schemas.microsoft.com/office/drawing/2014/main" id="{5C0E97AA-5FFF-DA33-E55E-F86B38468D1B}"/>
                </a:ext>
              </a:extLst>
            </p:cNvPr>
            <p:cNvCxnSpPr>
              <a:cxnSpLocks/>
              <a:stCxn id="18" idx="4"/>
            </p:cNvCxnSpPr>
            <p:nvPr/>
          </p:nvCxnSpPr>
          <p:spPr>
            <a:xfrm>
              <a:off x="3110588" y="1938911"/>
              <a:ext cx="3572" cy="397040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CasellaDiTesto 23">
                  <a:extLst>
                    <a:ext uri="{FF2B5EF4-FFF2-40B4-BE49-F238E27FC236}">
                      <a16:creationId xmlns:a16="http://schemas.microsoft.com/office/drawing/2014/main" id="{36634E97-B61A-CB3A-4439-8F7233F57504}"/>
                    </a:ext>
                  </a:extLst>
                </p:cNvPr>
                <p:cNvSpPr txBox="1"/>
                <p:nvPr/>
              </p:nvSpPr>
              <p:spPr bwMode="auto">
                <a:xfrm>
                  <a:off x="2449213" y="1987282"/>
                  <a:ext cx="673096" cy="2622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it-IT" sz="1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CasellaDiTesto 23">
                  <a:extLst>
                    <a:ext uri="{FF2B5EF4-FFF2-40B4-BE49-F238E27FC236}">
                      <a16:creationId xmlns:a16="http://schemas.microsoft.com/office/drawing/2014/main" id="{36634E97-B61A-CB3A-4439-8F7233F575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49213" y="1987282"/>
                  <a:ext cx="673096" cy="262277"/>
                </a:xfrm>
                <a:prstGeom prst="rect">
                  <a:avLst/>
                </a:prstGeom>
                <a:blipFill>
                  <a:blip r:embed="rId5"/>
                  <a:stretch>
                    <a:fillRect l="-7778" r="-5556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asellaDiTesto 23">
                  <a:extLst>
                    <a:ext uri="{FF2B5EF4-FFF2-40B4-BE49-F238E27FC236}">
                      <a16:creationId xmlns:a16="http://schemas.microsoft.com/office/drawing/2014/main" id="{E47A991F-5BEF-DF59-71D4-3A318EE84B99}"/>
                    </a:ext>
                  </a:extLst>
                </p:cNvPr>
                <p:cNvSpPr txBox="1"/>
                <p:nvPr/>
              </p:nvSpPr>
              <p:spPr bwMode="auto">
                <a:xfrm>
                  <a:off x="3195378" y="1995446"/>
                  <a:ext cx="151081" cy="1419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1" name="CasellaDiTesto 23">
                  <a:extLst>
                    <a:ext uri="{FF2B5EF4-FFF2-40B4-BE49-F238E27FC236}">
                      <a16:creationId xmlns:a16="http://schemas.microsoft.com/office/drawing/2014/main" id="{E47A991F-5BEF-DF59-71D4-3A318EE84B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95378" y="1995446"/>
                  <a:ext cx="151081" cy="141985"/>
                </a:xfrm>
                <a:prstGeom prst="rect">
                  <a:avLst/>
                </a:prstGeom>
                <a:blipFill>
                  <a:blip r:embed="rId6"/>
                  <a:stretch>
                    <a:fillRect l="-60000" r="-95000" b="-1684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CuadroTexto 4">
            <a:extLst>
              <a:ext uri="{FF2B5EF4-FFF2-40B4-BE49-F238E27FC236}">
                <a16:creationId xmlns:a16="http://schemas.microsoft.com/office/drawing/2014/main" id="{9BD79CB9-8205-E4D8-E3E1-F694F2345A88}"/>
              </a:ext>
            </a:extLst>
          </p:cNvPr>
          <p:cNvSpPr txBox="1"/>
          <p:nvPr/>
        </p:nvSpPr>
        <p:spPr bwMode="auto">
          <a:xfrm>
            <a:off x="5332765" y="5105978"/>
            <a:ext cx="676875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cs typeface="Arial"/>
              </a:rPr>
              <a:t>Changing the design to avoid reflections of the signal could be beneficial.</a:t>
            </a:r>
          </a:p>
          <a:p>
            <a:endParaRPr lang="en-US" sz="1600" dirty="0">
              <a:cs typeface="Arial"/>
            </a:endParaRPr>
          </a:p>
          <a:p>
            <a:r>
              <a:rPr lang="en-US" sz="1600" dirty="0">
                <a:cs typeface="Arial"/>
              </a:rPr>
              <a:t>HL-LHC </a:t>
            </a:r>
            <a:r>
              <a:rPr lang="en-US" sz="1600" dirty="0">
                <a:cs typeface="Arial"/>
                <a:sym typeface="Wingdings" panose="05000000000000000000" pitchFamily="2" charset="2"/>
              </a:rPr>
              <a:t> </a:t>
            </a:r>
            <a:r>
              <a:rPr lang="en-US" sz="1600" dirty="0">
                <a:cs typeface="Arial"/>
              </a:rPr>
              <a:t>need to multiply these numbers by a factor (2.3/1.15)</a:t>
            </a:r>
            <a:r>
              <a:rPr lang="en-US" sz="1600" baseline="30000" dirty="0">
                <a:cs typeface="Arial"/>
              </a:rPr>
              <a:t>2</a:t>
            </a:r>
            <a:r>
              <a:rPr lang="en-US" sz="1600" dirty="0">
                <a:cs typeface="Arial"/>
              </a:rPr>
              <a:t>=4 (at the beginning of the fill)</a:t>
            </a:r>
          </a:p>
        </p:txBody>
      </p:sp>
    </p:spTree>
    <p:extLst>
      <p:ext uri="{BB962C8B-B14F-4D97-AF65-F5344CB8AC3E}">
        <p14:creationId xmlns:p14="http://schemas.microsoft.com/office/powerpoint/2010/main" val="171824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Dissipated Power 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E6F256-7A9C-B1CB-98F6-6DE10ABD5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783" y="1201500"/>
            <a:ext cx="5940000" cy="44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20D8F7-FD6D-1723-ADA1-62A570818E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9567" y="1185628"/>
            <a:ext cx="5940000" cy="4455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9AE0A05-52DA-BAF3-D20F-74F7DFC4CFED}"/>
              </a:ext>
            </a:extLst>
          </p:cNvPr>
          <p:cNvSpPr txBox="1"/>
          <p:nvPr/>
        </p:nvSpPr>
        <p:spPr bwMode="auto">
          <a:xfrm>
            <a:off x="433364" y="1098589"/>
            <a:ext cx="70307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cs typeface="Arial"/>
              </a:rPr>
              <a:t>The dissipated power is growing when going closer to the wire.</a:t>
            </a:r>
          </a:p>
        </p:txBody>
      </p:sp>
    </p:spTree>
    <p:extLst>
      <p:ext uri="{BB962C8B-B14F-4D97-AF65-F5344CB8AC3E}">
        <p14:creationId xmlns:p14="http://schemas.microsoft.com/office/powerpoint/2010/main" val="9371183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633670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Transverse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0304876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the </a:t>
            </a:r>
            <a:r>
              <a:rPr lang="en-US" dirty="0" err="1"/>
              <a:t>AlN</a:t>
            </a:r>
            <a:r>
              <a:rPr lang="en-US" dirty="0"/>
              <a:t> support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6" name="CuadroTexto 4">
            <a:extLst>
              <a:ext uri="{FF2B5EF4-FFF2-40B4-BE49-F238E27FC236}">
                <a16:creationId xmlns:a16="http://schemas.microsoft.com/office/drawing/2014/main" id="{53893F9C-7646-0BE3-6EF1-ADE228124912}"/>
              </a:ext>
            </a:extLst>
          </p:cNvPr>
          <p:cNvSpPr txBox="1"/>
          <p:nvPr/>
        </p:nvSpPr>
        <p:spPr bwMode="auto">
          <a:xfrm>
            <a:off x="2963652" y="1023834"/>
            <a:ext cx="62646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To study the impact of the </a:t>
            </a:r>
            <a:r>
              <a:rPr lang="en-US" sz="1600" dirty="0" err="1">
                <a:cs typeface="Arial"/>
              </a:rPr>
              <a:t>AlN</a:t>
            </a:r>
            <a:r>
              <a:rPr lang="en-US" sz="1600" dirty="0">
                <a:cs typeface="Arial"/>
              </a:rPr>
              <a:t> support on the device a simulation with and without </a:t>
            </a:r>
            <a:r>
              <a:rPr lang="en-US" sz="1600" dirty="0" err="1">
                <a:cs typeface="Arial"/>
              </a:rPr>
              <a:t>AlN</a:t>
            </a:r>
            <a:r>
              <a:rPr lang="en-US" sz="1600" dirty="0">
                <a:cs typeface="Arial"/>
              </a:rPr>
              <a:t> was performed.</a:t>
            </a:r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E4732650-B918-3825-5BE3-6DBDB81C586F}"/>
              </a:ext>
            </a:extLst>
          </p:cNvPr>
          <p:cNvSpPr txBox="1"/>
          <p:nvPr/>
        </p:nvSpPr>
        <p:spPr bwMode="auto">
          <a:xfrm>
            <a:off x="407988" y="2089575"/>
            <a:ext cx="62646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cs typeface="Arial"/>
              </a:rPr>
              <a:t>Impact of the </a:t>
            </a:r>
            <a:r>
              <a:rPr lang="en-US" sz="1600" dirty="0">
                <a:cs typeface="Arial"/>
              </a:rPr>
              <a:t>dielectric</a:t>
            </a:r>
            <a:r>
              <a:rPr lang="it-IT" sz="1600" dirty="0">
                <a:cs typeface="Arial"/>
              </a:rPr>
              <a:t>:</a:t>
            </a:r>
            <a:endParaRPr lang="en-US" sz="1600" dirty="0">
              <a:cs typeface="Arial"/>
            </a:endParaRPr>
          </a:p>
        </p:txBody>
      </p:sp>
      <p:pic>
        <p:nvPicPr>
          <p:cNvPr id="8" name="Immagine 16">
            <a:extLst>
              <a:ext uri="{FF2B5EF4-FFF2-40B4-BE49-F238E27FC236}">
                <a16:creationId xmlns:a16="http://schemas.microsoft.com/office/drawing/2014/main" id="{702DDCAB-C883-B4F0-2D0F-0A52E8DA0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2565184"/>
            <a:ext cx="3504900" cy="2520000"/>
          </a:xfrm>
          <a:prstGeom prst="rect">
            <a:avLst/>
          </a:prstGeom>
        </p:spPr>
      </p:pic>
      <p:pic>
        <p:nvPicPr>
          <p:cNvPr id="9" name="Immagine 19">
            <a:extLst>
              <a:ext uri="{FF2B5EF4-FFF2-40B4-BE49-F238E27FC236}">
                <a16:creationId xmlns:a16="http://schemas.microsoft.com/office/drawing/2014/main" id="{D2B205C3-F334-CEDC-80BA-F1516AEBB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0992" y="2565184"/>
            <a:ext cx="3598700" cy="2520000"/>
          </a:xfrm>
          <a:prstGeom prst="rect">
            <a:avLst/>
          </a:prstGeom>
        </p:spPr>
      </p:pic>
      <p:pic>
        <p:nvPicPr>
          <p:cNvPr id="10" name="Immagine 20">
            <a:extLst>
              <a:ext uri="{FF2B5EF4-FFF2-40B4-BE49-F238E27FC236}">
                <a16:creationId xmlns:a16="http://schemas.microsoft.com/office/drawing/2014/main" id="{C4EE5B75-48D4-4CAD-D05E-441AABEF41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7796" y="2565184"/>
            <a:ext cx="3613540" cy="2520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1C225DB-83B5-BA29-9A2E-EBD74EBD7800}"/>
              </a:ext>
            </a:extLst>
          </p:cNvPr>
          <p:cNvGrpSpPr/>
          <p:nvPr/>
        </p:nvGrpSpPr>
        <p:grpSpPr>
          <a:xfrm>
            <a:off x="10128448" y="184865"/>
            <a:ext cx="1392295" cy="1716085"/>
            <a:chOff x="2263114" y="980728"/>
            <a:chExt cx="1694948" cy="2089122"/>
          </a:xfrm>
        </p:grpSpPr>
        <p:pic>
          <p:nvPicPr>
            <p:cNvPr id="13" name="Immagine 17">
              <a:extLst>
                <a:ext uri="{FF2B5EF4-FFF2-40B4-BE49-F238E27FC236}">
                  <a16:creationId xmlns:a16="http://schemas.microsoft.com/office/drawing/2014/main" id="{D3952D55-2195-B6F1-9271-2D334D004A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53" t="14454" r="40551" b="13086"/>
            <a:stretch/>
          </p:blipFill>
          <p:spPr>
            <a:xfrm>
              <a:off x="2263114" y="980728"/>
              <a:ext cx="1694948" cy="2089122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6BA7030-A86A-952E-3D6E-F22A831EB598}"/>
                </a:ext>
              </a:extLst>
            </p:cNvPr>
            <p:cNvSpPr/>
            <p:nvPr/>
          </p:nvSpPr>
          <p:spPr>
            <a:xfrm>
              <a:off x="2774893" y="1515393"/>
              <a:ext cx="672785" cy="7696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E5E8267-0945-2441-A583-C4E01FDC488C}"/>
                </a:ext>
              </a:extLst>
            </p:cNvPr>
            <p:cNvSpPr/>
            <p:nvPr/>
          </p:nvSpPr>
          <p:spPr>
            <a:xfrm>
              <a:off x="3069740" y="1857216"/>
              <a:ext cx="81695" cy="81695"/>
            </a:xfrm>
            <a:prstGeom prst="ellipse">
              <a:avLst/>
            </a:prstGeom>
            <a:solidFill>
              <a:srgbClr val="385CB4"/>
            </a:solidFill>
            <a:ln>
              <a:solidFill>
                <a:srgbClr val="385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Connettore 2 22">
              <a:extLst>
                <a:ext uri="{FF2B5EF4-FFF2-40B4-BE49-F238E27FC236}">
                  <a16:creationId xmlns:a16="http://schemas.microsoft.com/office/drawing/2014/main" id="{9943760E-7A0A-80D6-6E81-91FE855B4361}"/>
                </a:ext>
              </a:extLst>
            </p:cNvPr>
            <p:cNvCxnSpPr>
              <a:cxnSpLocks/>
              <a:stCxn id="17" idx="4"/>
            </p:cNvCxnSpPr>
            <p:nvPr/>
          </p:nvCxnSpPr>
          <p:spPr>
            <a:xfrm>
              <a:off x="3110588" y="1938911"/>
              <a:ext cx="3572" cy="397040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asellaDiTesto 23">
                  <a:extLst>
                    <a:ext uri="{FF2B5EF4-FFF2-40B4-BE49-F238E27FC236}">
                      <a16:creationId xmlns:a16="http://schemas.microsoft.com/office/drawing/2014/main" id="{DCE51D5B-EC13-B004-E841-C5A9EDDD9FFD}"/>
                    </a:ext>
                  </a:extLst>
                </p:cNvPr>
                <p:cNvSpPr txBox="1"/>
                <p:nvPr/>
              </p:nvSpPr>
              <p:spPr bwMode="auto">
                <a:xfrm>
                  <a:off x="2449213" y="1987282"/>
                  <a:ext cx="673096" cy="2622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it-IT" sz="1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9" name="CasellaDiTesto 23">
                  <a:extLst>
                    <a:ext uri="{FF2B5EF4-FFF2-40B4-BE49-F238E27FC236}">
                      <a16:creationId xmlns:a16="http://schemas.microsoft.com/office/drawing/2014/main" id="{DCE51D5B-EC13-B004-E841-C5A9EDDD9F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49213" y="1987282"/>
                  <a:ext cx="673096" cy="262277"/>
                </a:xfrm>
                <a:prstGeom prst="rect">
                  <a:avLst/>
                </a:prstGeom>
                <a:blipFill>
                  <a:blip r:embed="rId7"/>
                  <a:stretch>
                    <a:fillRect l="-7778" r="-5556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CasellaDiTesto 23">
                  <a:extLst>
                    <a:ext uri="{FF2B5EF4-FFF2-40B4-BE49-F238E27FC236}">
                      <a16:creationId xmlns:a16="http://schemas.microsoft.com/office/drawing/2014/main" id="{B4C74F4D-EDE5-80B5-4754-683CF4186A08}"/>
                    </a:ext>
                  </a:extLst>
                </p:cNvPr>
                <p:cNvSpPr txBox="1"/>
                <p:nvPr/>
              </p:nvSpPr>
              <p:spPr bwMode="auto">
                <a:xfrm>
                  <a:off x="3195378" y="1995446"/>
                  <a:ext cx="151081" cy="1419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CasellaDiTesto 23">
                  <a:extLst>
                    <a:ext uri="{FF2B5EF4-FFF2-40B4-BE49-F238E27FC236}">
                      <a16:creationId xmlns:a16="http://schemas.microsoft.com/office/drawing/2014/main" id="{B4C74F4D-EDE5-80B5-4754-683CF4186A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95378" y="1995446"/>
                  <a:ext cx="151081" cy="141985"/>
                </a:xfrm>
                <a:prstGeom prst="rect">
                  <a:avLst/>
                </a:prstGeom>
                <a:blipFill>
                  <a:blip r:embed="rId8"/>
                  <a:stretch>
                    <a:fillRect l="-60000" r="-95000" b="-1684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92102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the </a:t>
            </a:r>
            <a:r>
              <a:rPr lang="en-US" dirty="0" err="1"/>
              <a:t>AlN</a:t>
            </a:r>
            <a:r>
              <a:rPr lang="en-US" dirty="0"/>
              <a:t> support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6" name="CuadroTexto 4">
            <a:extLst>
              <a:ext uri="{FF2B5EF4-FFF2-40B4-BE49-F238E27FC236}">
                <a16:creationId xmlns:a16="http://schemas.microsoft.com/office/drawing/2014/main" id="{53893F9C-7646-0BE3-6EF1-ADE228124912}"/>
              </a:ext>
            </a:extLst>
          </p:cNvPr>
          <p:cNvSpPr txBox="1"/>
          <p:nvPr/>
        </p:nvSpPr>
        <p:spPr bwMode="auto">
          <a:xfrm>
            <a:off x="2963652" y="1023834"/>
            <a:ext cx="62646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To study the impact of the </a:t>
            </a:r>
            <a:r>
              <a:rPr lang="en-US" sz="1600" dirty="0" err="1">
                <a:cs typeface="Arial"/>
              </a:rPr>
              <a:t>AlN</a:t>
            </a:r>
            <a:r>
              <a:rPr lang="en-US" sz="1600" dirty="0">
                <a:cs typeface="Arial"/>
              </a:rPr>
              <a:t> support on the device a simulation with and without </a:t>
            </a:r>
            <a:r>
              <a:rPr lang="en-US" sz="1600" dirty="0" err="1">
                <a:cs typeface="Arial"/>
              </a:rPr>
              <a:t>AlN</a:t>
            </a:r>
            <a:r>
              <a:rPr lang="en-US" sz="1600" dirty="0">
                <a:cs typeface="Arial"/>
              </a:rPr>
              <a:t> was performed.</a:t>
            </a:r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E4732650-B918-3825-5BE3-6DBDB81C586F}"/>
              </a:ext>
            </a:extLst>
          </p:cNvPr>
          <p:cNvSpPr txBox="1"/>
          <p:nvPr/>
        </p:nvSpPr>
        <p:spPr bwMode="auto">
          <a:xfrm>
            <a:off x="407988" y="2089575"/>
            <a:ext cx="62646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cs typeface="Arial"/>
              </a:rPr>
              <a:t>Impact of the </a:t>
            </a:r>
            <a:r>
              <a:rPr lang="en-US" sz="1600" dirty="0">
                <a:cs typeface="Arial"/>
              </a:rPr>
              <a:t>dielectric</a:t>
            </a:r>
            <a:r>
              <a:rPr lang="it-IT" sz="1600" dirty="0">
                <a:cs typeface="Arial"/>
              </a:rPr>
              <a:t>:</a:t>
            </a:r>
            <a:endParaRPr lang="en-US" sz="1600" dirty="0">
              <a:cs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C225DB-83B5-BA29-9A2E-EBD74EBD7800}"/>
              </a:ext>
            </a:extLst>
          </p:cNvPr>
          <p:cNvGrpSpPr/>
          <p:nvPr/>
        </p:nvGrpSpPr>
        <p:grpSpPr>
          <a:xfrm>
            <a:off x="10128448" y="184865"/>
            <a:ext cx="1392295" cy="1716085"/>
            <a:chOff x="2263114" y="980728"/>
            <a:chExt cx="1694948" cy="2089122"/>
          </a:xfrm>
        </p:grpSpPr>
        <p:pic>
          <p:nvPicPr>
            <p:cNvPr id="13" name="Immagine 17">
              <a:extLst>
                <a:ext uri="{FF2B5EF4-FFF2-40B4-BE49-F238E27FC236}">
                  <a16:creationId xmlns:a16="http://schemas.microsoft.com/office/drawing/2014/main" id="{D3952D55-2195-B6F1-9271-2D334D004A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53" t="14454" r="40551" b="13086"/>
            <a:stretch/>
          </p:blipFill>
          <p:spPr>
            <a:xfrm>
              <a:off x="2263114" y="980728"/>
              <a:ext cx="1694948" cy="2089122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6BA7030-A86A-952E-3D6E-F22A831EB598}"/>
                </a:ext>
              </a:extLst>
            </p:cNvPr>
            <p:cNvSpPr/>
            <p:nvPr/>
          </p:nvSpPr>
          <p:spPr>
            <a:xfrm>
              <a:off x="2774893" y="1515393"/>
              <a:ext cx="672785" cy="7696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E5E8267-0945-2441-A583-C4E01FDC488C}"/>
                </a:ext>
              </a:extLst>
            </p:cNvPr>
            <p:cNvSpPr/>
            <p:nvPr/>
          </p:nvSpPr>
          <p:spPr>
            <a:xfrm>
              <a:off x="3069740" y="1857216"/>
              <a:ext cx="81695" cy="81695"/>
            </a:xfrm>
            <a:prstGeom prst="ellipse">
              <a:avLst/>
            </a:prstGeom>
            <a:solidFill>
              <a:srgbClr val="385CB4"/>
            </a:solidFill>
            <a:ln>
              <a:solidFill>
                <a:srgbClr val="385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Connettore 2 22">
              <a:extLst>
                <a:ext uri="{FF2B5EF4-FFF2-40B4-BE49-F238E27FC236}">
                  <a16:creationId xmlns:a16="http://schemas.microsoft.com/office/drawing/2014/main" id="{9943760E-7A0A-80D6-6E81-91FE855B4361}"/>
                </a:ext>
              </a:extLst>
            </p:cNvPr>
            <p:cNvCxnSpPr>
              <a:cxnSpLocks/>
              <a:stCxn id="17" idx="4"/>
            </p:cNvCxnSpPr>
            <p:nvPr/>
          </p:nvCxnSpPr>
          <p:spPr>
            <a:xfrm>
              <a:off x="3110588" y="1938911"/>
              <a:ext cx="3572" cy="397040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asellaDiTesto 23">
                  <a:extLst>
                    <a:ext uri="{FF2B5EF4-FFF2-40B4-BE49-F238E27FC236}">
                      <a16:creationId xmlns:a16="http://schemas.microsoft.com/office/drawing/2014/main" id="{DCE51D5B-EC13-B004-E841-C5A9EDDD9FFD}"/>
                    </a:ext>
                  </a:extLst>
                </p:cNvPr>
                <p:cNvSpPr txBox="1"/>
                <p:nvPr/>
              </p:nvSpPr>
              <p:spPr bwMode="auto">
                <a:xfrm>
                  <a:off x="2449213" y="1987282"/>
                  <a:ext cx="673096" cy="2622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it-IT" sz="14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4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9" name="CasellaDiTesto 23">
                  <a:extLst>
                    <a:ext uri="{FF2B5EF4-FFF2-40B4-BE49-F238E27FC236}">
                      <a16:creationId xmlns:a16="http://schemas.microsoft.com/office/drawing/2014/main" id="{DCE51D5B-EC13-B004-E841-C5A9EDDD9F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49213" y="1987282"/>
                  <a:ext cx="673096" cy="262277"/>
                </a:xfrm>
                <a:prstGeom prst="rect">
                  <a:avLst/>
                </a:prstGeom>
                <a:blipFill>
                  <a:blip r:embed="rId4"/>
                  <a:stretch>
                    <a:fillRect l="-7778" r="-5556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CasellaDiTesto 23">
                  <a:extLst>
                    <a:ext uri="{FF2B5EF4-FFF2-40B4-BE49-F238E27FC236}">
                      <a16:creationId xmlns:a16="http://schemas.microsoft.com/office/drawing/2014/main" id="{B4C74F4D-EDE5-80B5-4754-683CF4186A08}"/>
                    </a:ext>
                  </a:extLst>
                </p:cNvPr>
                <p:cNvSpPr txBox="1"/>
                <p:nvPr/>
              </p:nvSpPr>
              <p:spPr bwMode="auto">
                <a:xfrm>
                  <a:off x="3195378" y="1995446"/>
                  <a:ext cx="151081" cy="1419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CasellaDiTesto 23">
                  <a:extLst>
                    <a:ext uri="{FF2B5EF4-FFF2-40B4-BE49-F238E27FC236}">
                      <a16:creationId xmlns:a16="http://schemas.microsoft.com/office/drawing/2014/main" id="{B4C74F4D-EDE5-80B5-4754-683CF4186A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195378" y="1995446"/>
                  <a:ext cx="151081" cy="141985"/>
                </a:xfrm>
                <a:prstGeom prst="rect">
                  <a:avLst/>
                </a:prstGeom>
                <a:blipFill>
                  <a:blip r:embed="rId5"/>
                  <a:stretch>
                    <a:fillRect l="-60000" r="-95000" b="-1684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Immagine 22">
            <a:extLst>
              <a:ext uri="{FF2B5EF4-FFF2-40B4-BE49-F238E27FC236}">
                <a16:creationId xmlns:a16="http://schemas.microsoft.com/office/drawing/2014/main" id="{E4E1960A-6017-786E-DF11-E86DDC6FD30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094" t="7709" r="54819" b="74294"/>
          <a:stretch>
            <a:fillRect/>
          </a:stretch>
        </p:blipFill>
        <p:spPr>
          <a:xfrm>
            <a:off x="866904" y="2759442"/>
            <a:ext cx="1124640" cy="453534"/>
          </a:xfrm>
          <a:custGeom>
            <a:avLst/>
            <a:gdLst>
              <a:gd name="connsiteX0" fmla="*/ 75591 w 1124640"/>
              <a:gd name="connsiteY0" fmla="*/ 0 h 453534"/>
              <a:gd name="connsiteX1" fmla="*/ 1049049 w 1124640"/>
              <a:gd name="connsiteY1" fmla="*/ 0 h 453534"/>
              <a:gd name="connsiteX2" fmla="*/ 1124640 w 1124640"/>
              <a:gd name="connsiteY2" fmla="*/ 75591 h 453534"/>
              <a:gd name="connsiteX3" fmla="*/ 1124640 w 1124640"/>
              <a:gd name="connsiteY3" fmla="*/ 377943 h 453534"/>
              <a:gd name="connsiteX4" fmla="*/ 1049049 w 1124640"/>
              <a:gd name="connsiteY4" fmla="*/ 453534 h 453534"/>
              <a:gd name="connsiteX5" fmla="*/ 75591 w 1124640"/>
              <a:gd name="connsiteY5" fmla="*/ 453534 h 453534"/>
              <a:gd name="connsiteX6" fmla="*/ 0 w 1124640"/>
              <a:gd name="connsiteY6" fmla="*/ 377943 h 453534"/>
              <a:gd name="connsiteX7" fmla="*/ 0 w 1124640"/>
              <a:gd name="connsiteY7" fmla="*/ 75591 h 453534"/>
              <a:gd name="connsiteX8" fmla="*/ 75591 w 1124640"/>
              <a:gd name="connsiteY8" fmla="*/ 0 h 4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4640" h="453534">
                <a:moveTo>
                  <a:pt x="75591" y="0"/>
                </a:moveTo>
                <a:lnTo>
                  <a:pt x="1049049" y="0"/>
                </a:lnTo>
                <a:cubicBezTo>
                  <a:pt x="1090797" y="0"/>
                  <a:pt x="1124640" y="33843"/>
                  <a:pt x="1124640" y="75591"/>
                </a:cubicBezTo>
                <a:lnTo>
                  <a:pt x="1124640" y="377943"/>
                </a:lnTo>
                <a:cubicBezTo>
                  <a:pt x="1124640" y="419691"/>
                  <a:pt x="1090797" y="453534"/>
                  <a:pt x="1049049" y="453534"/>
                </a:cubicBezTo>
                <a:lnTo>
                  <a:pt x="75591" y="453534"/>
                </a:lnTo>
                <a:cubicBezTo>
                  <a:pt x="33843" y="453534"/>
                  <a:pt x="0" y="419691"/>
                  <a:pt x="0" y="377943"/>
                </a:cubicBezTo>
                <a:lnTo>
                  <a:pt x="0" y="75591"/>
                </a:lnTo>
                <a:cubicBezTo>
                  <a:pt x="0" y="33843"/>
                  <a:pt x="33843" y="0"/>
                  <a:pt x="75591" y="0"/>
                </a:cubicBezTo>
                <a:close/>
              </a:path>
            </a:pathLst>
          </a:custGeom>
        </p:spPr>
      </p:pic>
      <p:pic>
        <p:nvPicPr>
          <p:cNvPr id="4" name="Immagine 18">
            <a:extLst>
              <a:ext uri="{FF2B5EF4-FFF2-40B4-BE49-F238E27FC236}">
                <a16:creationId xmlns:a16="http://schemas.microsoft.com/office/drawing/2014/main" id="{86790144-058E-71FB-9598-94E2EE8FD0D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094" t="67524" r="43762" b="14478"/>
          <a:stretch>
            <a:fillRect/>
          </a:stretch>
        </p:blipFill>
        <p:spPr>
          <a:xfrm>
            <a:off x="866904" y="4266792"/>
            <a:ext cx="1512168" cy="453534"/>
          </a:xfrm>
          <a:custGeom>
            <a:avLst/>
            <a:gdLst>
              <a:gd name="connsiteX0" fmla="*/ 756084 w 1512168"/>
              <a:gd name="connsiteY0" fmla="*/ 0 h 453534"/>
              <a:gd name="connsiteX1" fmla="*/ 1512168 w 1512168"/>
              <a:gd name="connsiteY1" fmla="*/ 226767 h 453534"/>
              <a:gd name="connsiteX2" fmla="*/ 756084 w 1512168"/>
              <a:gd name="connsiteY2" fmla="*/ 453534 h 453534"/>
              <a:gd name="connsiteX3" fmla="*/ 0 w 1512168"/>
              <a:gd name="connsiteY3" fmla="*/ 226767 h 453534"/>
              <a:gd name="connsiteX4" fmla="*/ 756084 w 1512168"/>
              <a:gd name="connsiteY4" fmla="*/ 0 h 4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2168" h="453534">
                <a:moveTo>
                  <a:pt x="756084" y="0"/>
                </a:moveTo>
                <a:cubicBezTo>
                  <a:pt x="1173658" y="0"/>
                  <a:pt x="1512168" y="101527"/>
                  <a:pt x="1512168" y="226767"/>
                </a:cubicBezTo>
                <a:cubicBezTo>
                  <a:pt x="1512168" y="352007"/>
                  <a:pt x="1173658" y="453534"/>
                  <a:pt x="756084" y="453534"/>
                </a:cubicBezTo>
                <a:cubicBezTo>
                  <a:pt x="338510" y="453534"/>
                  <a:pt x="0" y="352007"/>
                  <a:pt x="0" y="226767"/>
                </a:cubicBezTo>
                <a:cubicBezTo>
                  <a:pt x="0" y="101527"/>
                  <a:pt x="338510" y="0"/>
                  <a:pt x="756084" y="0"/>
                </a:cubicBezTo>
                <a:close/>
              </a:path>
            </a:pathLst>
          </a:custGeom>
        </p:spPr>
      </p:pic>
      <p:pic>
        <p:nvPicPr>
          <p:cNvPr id="5" name="Immagine 17">
            <a:extLst>
              <a:ext uri="{FF2B5EF4-FFF2-40B4-BE49-F238E27FC236}">
                <a16:creationId xmlns:a16="http://schemas.microsoft.com/office/drawing/2014/main" id="{001595AE-92F3-6921-51B6-100279FB84A0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5000"/>
          </a:blip>
          <a:srcRect/>
          <a:stretch>
            <a:fillRect/>
          </a:stretch>
        </p:blipFill>
        <p:spPr>
          <a:xfrm>
            <a:off x="407988" y="2565184"/>
            <a:ext cx="3504900" cy="2520000"/>
          </a:xfrm>
          <a:custGeom>
            <a:avLst/>
            <a:gdLst>
              <a:gd name="connsiteX0" fmla="*/ 0 w 3504900"/>
              <a:gd name="connsiteY0" fmla="*/ 0 h 2520000"/>
              <a:gd name="connsiteX1" fmla="*/ 3504900 w 3504900"/>
              <a:gd name="connsiteY1" fmla="*/ 0 h 2520000"/>
              <a:gd name="connsiteX2" fmla="*/ 3504900 w 3504900"/>
              <a:gd name="connsiteY2" fmla="*/ 2520000 h 2520000"/>
              <a:gd name="connsiteX3" fmla="*/ 0 w 3504900"/>
              <a:gd name="connsiteY3" fmla="*/ 2520000 h 2520000"/>
              <a:gd name="connsiteX4" fmla="*/ 0 w 3504900"/>
              <a:gd name="connsiteY4" fmla="*/ 0 h 2520000"/>
              <a:gd name="connsiteX5" fmla="*/ 534507 w 3504900"/>
              <a:gd name="connsiteY5" fmla="*/ 194258 h 2520000"/>
              <a:gd name="connsiteX6" fmla="*/ 458916 w 3504900"/>
              <a:gd name="connsiteY6" fmla="*/ 269849 h 2520000"/>
              <a:gd name="connsiteX7" fmla="*/ 458916 w 3504900"/>
              <a:gd name="connsiteY7" fmla="*/ 572201 h 2520000"/>
              <a:gd name="connsiteX8" fmla="*/ 534507 w 3504900"/>
              <a:gd name="connsiteY8" fmla="*/ 647792 h 2520000"/>
              <a:gd name="connsiteX9" fmla="*/ 1507965 w 3504900"/>
              <a:gd name="connsiteY9" fmla="*/ 647792 h 2520000"/>
              <a:gd name="connsiteX10" fmla="*/ 1583556 w 3504900"/>
              <a:gd name="connsiteY10" fmla="*/ 572201 h 2520000"/>
              <a:gd name="connsiteX11" fmla="*/ 1583556 w 3504900"/>
              <a:gd name="connsiteY11" fmla="*/ 269849 h 2520000"/>
              <a:gd name="connsiteX12" fmla="*/ 1507965 w 3504900"/>
              <a:gd name="connsiteY12" fmla="*/ 194258 h 2520000"/>
              <a:gd name="connsiteX13" fmla="*/ 534507 w 3504900"/>
              <a:gd name="connsiteY13" fmla="*/ 194258 h 2520000"/>
              <a:gd name="connsiteX14" fmla="*/ 1215000 w 3504900"/>
              <a:gd name="connsiteY14" fmla="*/ 1701608 h 2520000"/>
              <a:gd name="connsiteX15" fmla="*/ 458916 w 3504900"/>
              <a:gd name="connsiteY15" fmla="*/ 1928375 h 2520000"/>
              <a:gd name="connsiteX16" fmla="*/ 1215000 w 3504900"/>
              <a:gd name="connsiteY16" fmla="*/ 2155142 h 2520000"/>
              <a:gd name="connsiteX17" fmla="*/ 1971084 w 3504900"/>
              <a:gd name="connsiteY17" fmla="*/ 1928375 h 2520000"/>
              <a:gd name="connsiteX18" fmla="*/ 1215000 w 3504900"/>
              <a:gd name="connsiteY18" fmla="*/ 1701608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04900" h="2520000">
                <a:moveTo>
                  <a:pt x="0" y="0"/>
                </a:moveTo>
                <a:lnTo>
                  <a:pt x="3504900" y="0"/>
                </a:lnTo>
                <a:lnTo>
                  <a:pt x="3504900" y="2520000"/>
                </a:lnTo>
                <a:lnTo>
                  <a:pt x="0" y="2520000"/>
                </a:lnTo>
                <a:lnTo>
                  <a:pt x="0" y="0"/>
                </a:lnTo>
                <a:close/>
                <a:moveTo>
                  <a:pt x="534507" y="194258"/>
                </a:moveTo>
                <a:cubicBezTo>
                  <a:pt x="492759" y="194258"/>
                  <a:pt x="458916" y="228101"/>
                  <a:pt x="458916" y="269849"/>
                </a:cubicBezTo>
                <a:lnTo>
                  <a:pt x="458916" y="572201"/>
                </a:lnTo>
                <a:cubicBezTo>
                  <a:pt x="458916" y="613949"/>
                  <a:pt x="492759" y="647792"/>
                  <a:pt x="534507" y="647792"/>
                </a:cubicBezTo>
                <a:lnTo>
                  <a:pt x="1507965" y="647792"/>
                </a:lnTo>
                <a:cubicBezTo>
                  <a:pt x="1549713" y="647792"/>
                  <a:pt x="1583556" y="613949"/>
                  <a:pt x="1583556" y="572201"/>
                </a:cubicBezTo>
                <a:lnTo>
                  <a:pt x="1583556" y="269849"/>
                </a:lnTo>
                <a:cubicBezTo>
                  <a:pt x="1583556" y="228101"/>
                  <a:pt x="1549713" y="194258"/>
                  <a:pt x="1507965" y="194258"/>
                </a:cubicBezTo>
                <a:lnTo>
                  <a:pt x="534507" y="194258"/>
                </a:lnTo>
                <a:close/>
                <a:moveTo>
                  <a:pt x="1215000" y="1701608"/>
                </a:moveTo>
                <a:cubicBezTo>
                  <a:pt x="797426" y="1701608"/>
                  <a:pt x="458916" y="1803135"/>
                  <a:pt x="458916" y="1928375"/>
                </a:cubicBezTo>
                <a:cubicBezTo>
                  <a:pt x="458916" y="2053615"/>
                  <a:pt x="797426" y="2155142"/>
                  <a:pt x="1215000" y="2155142"/>
                </a:cubicBezTo>
                <a:cubicBezTo>
                  <a:pt x="1632574" y="2155142"/>
                  <a:pt x="1971084" y="2053615"/>
                  <a:pt x="1971084" y="1928375"/>
                </a:cubicBezTo>
                <a:cubicBezTo>
                  <a:pt x="1971084" y="1803135"/>
                  <a:pt x="1632574" y="1701608"/>
                  <a:pt x="1215000" y="1701608"/>
                </a:cubicBezTo>
                <a:close/>
              </a:path>
            </a:pathLst>
          </a:custGeom>
        </p:spPr>
      </p:pic>
      <p:pic>
        <p:nvPicPr>
          <p:cNvPr id="21" name="Immagine 25">
            <a:extLst>
              <a:ext uri="{FF2B5EF4-FFF2-40B4-BE49-F238E27FC236}">
                <a16:creationId xmlns:a16="http://schemas.microsoft.com/office/drawing/2014/main" id="{5B081F3B-842E-5F38-A995-53DD1CD76C9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4918" t="7709" r="55068" b="74294"/>
          <a:stretch>
            <a:fillRect/>
          </a:stretch>
        </p:blipFill>
        <p:spPr>
          <a:xfrm>
            <a:off x="4727848" y="2759442"/>
            <a:ext cx="1080120" cy="453534"/>
          </a:xfrm>
          <a:custGeom>
            <a:avLst/>
            <a:gdLst>
              <a:gd name="connsiteX0" fmla="*/ 75591 w 1080120"/>
              <a:gd name="connsiteY0" fmla="*/ 0 h 453534"/>
              <a:gd name="connsiteX1" fmla="*/ 1004529 w 1080120"/>
              <a:gd name="connsiteY1" fmla="*/ 0 h 453534"/>
              <a:gd name="connsiteX2" fmla="*/ 1080120 w 1080120"/>
              <a:gd name="connsiteY2" fmla="*/ 75591 h 453534"/>
              <a:gd name="connsiteX3" fmla="*/ 1080120 w 1080120"/>
              <a:gd name="connsiteY3" fmla="*/ 377943 h 453534"/>
              <a:gd name="connsiteX4" fmla="*/ 1004529 w 1080120"/>
              <a:gd name="connsiteY4" fmla="*/ 453534 h 453534"/>
              <a:gd name="connsiteX5" fmla="*/ 75591 w 1080120"/>
              <a:gd name="connsiteY5" fmla="*/ 453534 h 453534"/>
              <a:gd name="connsiteX6" fmla="*/ 0 w 1080120"/>
              <a:gd name="connsiteY6" fmla="*/ 377943 h 453534"/>
              <a:gd name="connsiteX7" fmla="*/ 0 w 1080120"/>
              <a:gd name="connsiteY7" fmla="*/ 75591 h 453534"/>
              <a:gd name="connsiteX8" fmla="*/ 75591 w 1080120"/>
              <a:gd name="connsiteY8" fmla="*/ 0 h 4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120" h="453534">
                <a:moveTo>
                  <a:pt x="75591" y="0"/>
                </a:moveTo>
                <a:lnTo>
                  <a:pt x="1004529" y="0"/>
                </a:lnTo>
                <a:cubicBezTo>
                  <a:pt x="1046277" y="0"/>
                  <a:pt x="1080120" y="33843"/>
                  <a:pt x="1080120" y="75591"/>
                </a:cubicBezTo>
                <a:lnTo>
                  <a:pt x="1080120" y="377943"/>
                </a:lnTo>
                <a:cubicBezTo>
                  <a:pt x="1080120" y="419691"/>
                  <a:pt x="1046277" y="453534"/>
                  <a:pt x="1004529" y="453534"/>
                </a:cubicBezTo>
                <a:lnTo>
                  <a:pt x="75591" y="453534"/>
                </a:lnTo>
                <a:cubicBezTo>
                  <a:pt x="33843" y="453534"/>
                  <a:pt x="0" y="419691"/>
                  <a:pt x="0" y="377943"/>
                </a:cubicBezTo>
                <a:lnTo>
                  <a:pt x="0" y="75591"/>
                </a:lnTo>
                <a:cubicBezTo>
                  <a:pt x="0" y="33843"/>
                  <a:pt x="33843" y="0"/>
                  <a:pt x="75591" y="0"/>
                </a:cubicBezTo>
                <a:close/>
              </a:path>
            </a:pathLst>
          </a:custGeom>
        </p:spPr>
      </p:pic>
      <p:pic>
        <p:nvPicPr>
          <p:cNvPr id="22" name="Immagine 24">
            <a:extLst>
              <a:ext uri="{FF2B5EF4-FFF2-40B4-BE49-F238E27FC236}">
                <a16:creationId xmlns:a16="http://schemas.microsoft.com/office/drawing/2014/main" id="{50D2EDEC-13FA-51BB-F0F0-9CB9C2BB6AF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4918" t="30568" r="5044" b="51434"/>
          <a:stretch>
            <a:fillRect/>
          </a:stretch>
        </p:blipFill>
        <p:spPr>
          <a:xfrm>
            <a:off x="4727848" y="3335506"/>
            <a:ext cx="2880320" cy="453534"/>
          </a:xfrm>
          <a:custGeom>
            <a:avLst/>
            <a:gdLst>
              <a:gd name="connsiteX0" fmla="*/ 1440160 w 2880320"/>
              <a:gd name="connsiteY0" fmla="*/ 0 h 453534"/>
              <a:gd name="connsiteX1" fmla="*/ 2880320 w 2880320"/>
              <a:gd name="connsiteY1" fmla="*/ 226767 h 453534"/>
              <a:gd name="connsiteX2" fmla="*/ 1440160 w 2880320"/>
              <a:gd name="connsiteY2" fmla="*/ 453534 h 453534"/>
              <a:gd name="connsiteX3" fmla="*/ 0 w 2880320"/>
              <a:gd name="connsiteY3" fmla="*/ 226767 h 453534"/>
              <a:gd name="connsiteX4" fmla="*/ 1440160 w 2880320"/>
              <a:gd name="connsiteY4" fmla="*/ 0 h 4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320" h="453534">
                <a:moveTo>
                  <a:pt x="1440160" y="0"/>
                </a:moveTo>
                <a:cubicBezTo>
                  <a:pt x="2235538" y="0"/>
                  <a:pt x="2880320" y="101527"/>
                  <a:pt x="2880320" y="226767"/>
                </a:cubicBezTo>
                <a:cubicBezTo>
                  <a:pt x="2880320" y="352007"/>
                  <a:pt x="2235538" y="453534"/>
                  <a:pt x="1440160" y="453534"/>
                </a:cubicBezTo>
                <a:cubicBezTo>
                  <a:pt x="644782" y="453534"/>
                  <a:pt x="0" y="352007"/>
                  <a:pt x="0" y="226767"/>
                </a:cubicBezTo>
                <a:cubicBezTo>
                  <a:pt x="0" y="101527"/>
                  <a:pt x="644782" y="0"/>
                  <a:pt x="1440160" y="0"/>
                </a:cubicBezTo>
                <a:close/>
              </a:path>
            </a:pathLst>
          </a:custGeom>
        </p:spPr>
      </p:pic>
      <p:pic>
        <p:nvPicPr>
          <p:cNvPr id="23" name="Immagine 23">
            <a:extLst>
              <a:ext uri="{FF2B5EF4-FFF2-40B4-BE49-F238E27FC236}">
                <a16:creationId xmlns:a16="http://schemas.microsoft.com/office/drawing/2014/main" id="{4B38C3F8-E49E-52A4-55EE-80B4908567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5000"/>
          </a:blip>
          <a:srcRect/>
          <a:stretch>
            <a:fillRect/>
          </a:stretch>
        </p:blipFill>
        <p:spPr>
          <a:xfrm>
            <a:off x="4190992" y="2565184"/>
            <a:ext cx="3598700" cy="2520000"/>
          </a:xfrm>
          <a:custGeom>
            <a:avLst/>
            <a:gdLst>
              <a:gd name="connsiteX0" fmla="*/ 0 w 3598700"/>
              <a:gd name="connsiteY0" fmla="*/ 0 h 2520000"/>
              <a:gd name="connsiteX1" fmla="*/ 3598700 w 3598700"/>
              <a:gd name="connsiteY1" fmla="*/ 0 h 2520000"/>
              <a:gd name="connsiteX2" fmla="*/ 3598700 w 3598700"/>
              <a:gd name="connsiteY2" fmla="*/ 2520000 h 2520000"/>
              <a:gd name="connsiteX3" fmla="*/ 0 w 3598700"/>
              <a:gd name="connsiteY3" fmla="*/ 2520000 h 2520000"/>
              <a:gd name="connsiteX4" fmla="*/ 0 w 3598700"/>
              <a:gd name="connsiteY4" fmla="*/ 0 h 2520000"/>
              <a:gd name="connsiteX5" fmla="*/ 612447 w 3598700"/>
              <a:gd name="connsiteY5" fmla="*/ 194258 h 2520000"/>
              <a:gd name="connsiteX6" fmla="*/ 536856 w 3598700"/>
              <a:gd name="connsiteY6" fmla="*/ 269849 h 2520000"/>
              <a:gd name="connsiteX7" fmla="*/ 536856 w 3598700"/>
              <a:gd name="connsiteY7" fmla="*/ 572201 h 2520000"/>
              <a:gd name="connsiteX8" fmla="*/ 612447 w 3598700"/>
              <a:gd name="connsiteY8" fmla="*/ 647792 h 2520000"/>
              <a:gd name="connsiteX9" fmla="*/ 1541385 w 3598700"/>
              <a:gd name="connsiteY9" fmla="*/ 647792 h 2520000"/>
              <a:gd name="connsiteX10" fmla="*/ 1616976 w 3598700"/>
              <a:gd name="connsiteY10" fmla="*/ 572201 h 2520000"/>
              <a:gd name="connsiteX11" fmla="*/ 1616976 w 3598700"/>
              <a:gd name="connsiteY11" fmla="*/ 269849 h 2520000"/>
              <a:gd name="connsiteX12" fmla="*/ 1541385 w 3598700"/>
              <a:gd name="connsiteY12" fmla="*/ 194258 h 2520000"/>
              <a:gd name="connsiteX13" fmla="*/ 612447 w 3598700"/>
              <a:gd name="connsiteY13" fmla="*/ 194258 h 2520000"/>
              <a:gd name="connsiteX14" fmla="*/ 1977016 w 3598700"/>
              <a:gd name="connsiteY14" fmla="*/ 770322 h 2520000"/>
              <a:gd name="connsiteX15" fmla="*/ 536856 w 3598700"/>
              <a:gd name="connsiteY15" fmla="*/ 997089 h 2520000"/>
              <a:gd name="connsiteX16" fmla="*/ 1977016 w 3598700"/>
              <a:gd name="connsiteY16" fmla="*/ 1223856 h 2520000"/>
              <a:gd name="connsiteX17" fmla="*/ 3417176 w 3598700"/>
              <a:gd name="connsiteY17" fmla="*/ 997089 h 2520000"/>
              <a:gd name="connsiteX18" fmla="*/ 1977016 w 3598700"/>
              <a:gd name="connsiteY18" fmla="*/ 770322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98700" h="2520000">
                <a:moveTo>
                  <a:pt x="0" y="0"/>
                </a:moveTo>
                <a:lnTo>
                  <a:pt x="3598700" y="0"/>
                </a:lnTo>
                <a:lnTo>
                  <a:pt x="3598700" y="2520000"/>
                </a:lnTo>
                <a:lnTo>
                  <a:pt x="0" y="2520000"/>
                </a:lnTo>
                <a:lnTo>
                  <a:pt x="0" y="0"/>
                </a:lnTo>
                <a:close/>
                <a:moveTo>
                  <a:pt x="612447" y="194258"/>
                </a:moveTo>
                <a:cubicBezTo>
                  <a:pt x="570699" y="194258"/>
                  <a:pt x="536856" y="228101"/>
                  <a:pt x="536856" y="269849"/>
                </a:cubicBezTo>
                <a:lnTo>
                  <a:pt x="536856" y="572201"/>
                </a:lnTo>
                <a:cubicBezTo>
                  <a:pt x="536856" y="613949"/>
                  <a:pt x="570699" y="647792"/>
                  <a:pt x="612447" y="647792"/>
                </a:cubicBezTo>
                <a:lnTo>
                  <a:pt x="1541385" y="647792"/>
                </a:lnTo>
                <a:cubicBezTo>
                  <a:pt x="1583133" y="647792"/>
                  <a:pt x="1616976" y="613949"/>
                  <a:pt x="1616976" y="572201"/>
                </a:cubicBezTo>
                <a:lnTo>
                  <a:pt x="1616976" y="269849"/>
                </a:lnTo>
                <a:cubicBezTo>
                  <a:pt x="1616976" y="228101"/>
                  <a:pt x="1583133" y="194258"/>
                  <a:pt x="1541385" y="194258"/>
                </a:cubicBezTo>
                <a:lnTo>
                  <a:pt x="612447" y="194258"/>
                </a:lnTo>
                <a:close/>
                <a:moveTo>
                  <a:pt x="1977016" y="770322"/>
                </a:moveTo>
                <a:cubicBezTo>
                  <a:pt x="1181638" y="770322"/>
                  <a:pt x="536856" y="871849"/>
                  <a:pt x="536856" y="997089"/>
                </a:cubicBezTo>
                <a:cubicBezTo>
                  <a:pt x="536856" y="1122329"/>
                  <a:pt x="1181638" y="1223856"/>
                  <a:pt x="1977016" y="1223856"/>
                </a:cubicBezTo>
                <a:cubicBezTo>
                  <a:pt x="2772394" y="1223856"/>
                  <a:pt x="3417176" y="1122329"/>
                  <a:pt x="3417176" y="997089"/>
                </a:cubicBezTo>
                <a:cubicBezTo>
                  <a:pt x="3417176" y="871849"/>
                  <a:pt x="2772394" y="770322"/>
                  <a:pt x="1977016" y="770322"/>
                </a:cubicBezTo>
                <a:close/>
              </a:path>
            </a:pathLst>
          </a:custGeom>
        </p:spPr>
      </p:pic>
      <p:pic>
        <p:nvPicPr>
          <p:cNvPr id="24" name="Immagine 20">
            <a:extLst>
              <a:ext uri="{FF2B5EF4-FFF2-40B4-BE49-F238E27FC236}">
                <a16:creationId xmlns:a16="http://schemas.microsoft.com/office/drawing/2014/main" id="{19F4B02D-793A-A72C-8372-2E20CE7927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67796" y="2565184"/>
            <a:ext cx="3613540" cy="2520000"/>
          </a:xfrm>
          <a:prstGeom prst="rect">
            <a:avLst/>
          </a:prstGeom>
        </p:spPr>
      </p:pic>
      <p:sp>
        <p:nvSpPr>
          <p:cNvPr id="25" name="CuadroTexto 4">
            <a:extLst>
              <a:ext uri="{FF2B5EF4-FFF2-40B4-BE49-F238E27FC236}">
                <a16:creationId xmlns:a16="http://schemas.microsoft.com/office/drawing/2014/main" id="{0AA429F8-EE3E-4939-2288-7CF53D6DA23D}"/>
              </a:ext>
            </a:extLst>
          </p:cNvPr>
          <p:cNvSpPr txBox="1"/>
          <p:nvPr/>
        </p:nvSpPr>
        <p:spPr bwMode="auto">
          <a:xfrm>
            <a:off x="2537212" y="5686229"/>
            <a:ext cx="73863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Future work: what would happen coating a portion of the dielectric support?</a:t>
            </a:r>
          </a:p>
        </p:txBody>
      </p:sp>
      <p:sp>
        <p:nvSpPr>
          <p:cNvPr id="26" name="CuadroTexto 4">
            <a:extLst>
              <a:ext uri="{FF2B5EF4-FFF2-40B4-BE49-F238E27FC236}">
                <a16:creationId xmlns:a16="http://schemas.microsoft.com/office/drawing/2014/main" id="{CB1EE80C-09AA-2322-D868-AC51D9708370}"/>
              </a:ext>
            </a:extLst>
          </p:cNvPr>
          <p:cNvSpPr txBox="1"/>
          <p:nvPr/>
        </p:nvSpPr>
        <p:spPr bwMode="auto">
          <a:xfrm>
            <a:off x="431054" y="4987054"/>
            <a:ext cx="73863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1600" dirty="0">
                <a:cs typeface="Arial"/>
              </a:rPr>
              <a:t>Peaks are shifting to lower frequencies.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>
                <a:cs typeface="Arial"/>
              </a:rPr>
              <a:t>Slope of the imaginary part is increasing.</a:t>
            </a:r>
          </a:p>
        </p:txBody>
      </p:sp>
    </p:spTree>
    <p:extLst>
      <p:ext uri="{BB962C8B-B14F-4D97-AF65-F5344CB8AC3E}">
        <p14:creationId xmlns:p14="http://schemas.microsoft.com/office/powerpoint/2010/main" val="59202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633670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Transverse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07641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Immagine 56" descr="Immagine che contiene LEGO, giocattolo&#10;&#10;Descrizione generata automaticamente">
            <a:extLst>
              <a:ext uri="{FF2B5EF4-FFF2-40B4-BE49-F238E27FC236}">
                <a16:creationId xmlns:a16="http://schemas.microsoft.com/office/drawing/2014/main" id="{21F2E038-E216-4A0E-BA51-2D6A94D64F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182" y="2080983"/>
            <a:ext cx="7383434" cy="369171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09B28-3EEC-42EA-9894-1D0F72528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99"/>
            <a:ext cx="11376024" cy="1065741"/>
          </a:xfrm>
        </p:spPr>
        <p:txBody>
          <a:bodyPr/>
          <a:lstStyle/>
          <a:p>
            <a:r>
              <a:rPr lang="en-US" sz="3600" dirty="0"/>
              <a:t>Introduction:</a:t>
            </a:r>
            <a:br>
              <a:rPr lang="en-US" sz="3600" b="0" dirty="0"/>
            </a:b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C72B14-DA46-42DF-8E2D-A5D8E5E77E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3" name="CuadroTexto 4">
            <a:extLst>
              <a:ext uri="{FF2B5EF4-FFF2-40B4-BE49-F238E27FC236}">
                <a16:creationId xmlns:a16="http://schemas.microsoft.com/office/drawing/2014/main" id="{378B83A3-4A9B-4FDD-BD61-8F337C13A9B7}"/>
              </a:ext>
            </a:extLst>
          </p:cNvPr>
          <p:cNvSpPr txBox="1"/>
          <p:nvPr/>
        </p:nvSpPr>
        <p:spPr bwMode="auto">
          <a:xfrm>
            <a:off x="3528702" y="395372"/>
            <a:ext cx="71758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cs typeface="Arial"/>
              </a:rPr>
              <a:t>What is the electromagnetic impact of the BBLRC?</a:t>
            </a:r>
          </a:p>
        </p:txBody>
      </p:sp>
      <p:sp>
        <p:nvSpPr>
          <p:cNvPr id="55" name="CuadroTexto 4">
            <a:extLst>
              <a:ext uri="{FF2B5EF4-FFF2-40B4-BE49-F238E27FC236}">
                <a16:creationId xmlns:a16="http://schemas.microsoft.com/office/drawing/2014/main" id="{DA10827A-6BB4-464D-8E9F-67CBAAC7DF1E}"/>
              </a:ext>
            </a:extLst>
          </p:cNvPr>
          <p:cNvSpPr txBox="1"/>
          <p:nvPr/>
        </p:nvSpPr>
        <p:spPr bwMode="auto">
          <a:xfrm>
            <a:off x="7649665" y="1896317"/>
            <a:ext cx="1706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cs typeface="Arial"/>
              </a:rPr>
              <a:t>BBLRC Unit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F15DF067-7BE1-46BA-926A-F48B0FFC1A24}"/>
              </a:ext>
            </a:extLst>
          </p:cNvPr>
          <p:cNvSpPr txBox="1"/>
          <p:nvPr/>
        </p:nvSpPr>
        <p:spPr bwMode="auto">
          <a:xfrm>
            <a:off x="407988" y="1720840"/>
            <a:ext cx="477920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cs typeface="Arial"/>
              </a:rPr>
              <a:t>High Luminosity LHC</a:t>
            </a:r>
            <a:r>
              <a:rPr lang="en-US" dirty="0">
                <a:solidFill>
                  <a:srgbClr val="C00000"/>
                </a:solidFill>
                <a:cs typeface="Arial"/>
              </a:rPr>
              <a:t> </a:t>
            </a:r>
            <a:r>
              <a:rPr lang="en-US" dirty="0">
                <a:cs typeface="Arial"/>
              </a:rPr>
              <a:t>significant impact of the Beam-Beam Long Range (BBLR) interactions.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To compensate for the BBLR </a:t>
            </a:r>
            <a:r>
              <a:rPr lang="en-US" dirty="0"/>
              <a:t>effects</a:t>
            </a:r>
            <a:r>
              <a:rPr lang="it-IT" dirty="0"/>
              <a:t>: wire carrying a DC currents that can be </a:t>
            </a:r>
            <a:r>
              <a:rPr lang="it-IT" dirty="0" err="1"/>
              <a:t>moved</a:t>
            </a:r>
            <a:r>
              <a:rPr lang="it-IT" dirty="0"/>
              <a:t> with respect to the beam.</a:t>
            </a:r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pPr marL="0" indent="0">
              <a:buNone/>
            </a:pPr>
            <a:r>
              <a:rPr lang="en-US" dirty="0">
                <a:cs typeface="Arial"/>
              </a:rPr>
              <a:t>One proposed device is the DC wire Beam </a:t>
            </a:r>
            <a:r>
              <a:rPr lang="en-US" dirty="0" err="1">
                <a:cs typeface="Arial"/>
              </a:rPr>
              <a:t>Beam</a:t>
            </a:r>
            <a:r>
              <a:rPr lang="en-US" dirty="0">
                <a:cs typeface="Arial"/>
              </a:rPr>
              <a:t> Long Range Compensator (</a:t>
            </a:r>
            <a:r>
              <a:rPr lang="en-US" b="1" dirty="0">
                <a:solidFill>
                  <a:srgbClr val="C00000"/>
                </a:solidFill>
                <a:cs typeface="Arial"/>
              </a:rPr>
              <a:t>BBLRC</a:t>
            </a:r>
            <a:r>
              <a:rPr lang="en-US" dirty="0">
                <a:cs typeface="Arial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502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Dipolar Impedance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3" name="CuadroTexto 4">
            <a:extLst>
              <a:ext uri="{FF2B5EF4-FFF2-40B4-BE49-F238E27FC236}">
                <a16:creationId xmlns:a16="http://schemas.microsoft.com/office/drawing/2014/main" id="{48935F17-AF3C-D917-26A2-92117AD13917}"/>
              </a:ext>
            </a:extLst>
          </p:cNvPr>
          <p:cNvSpPr txBox="1"/>
          <p:nvPr/>
        </p:nvSpPr>
        <p:spPr bwMode="auto">
          <a:xfrm>
            <a:off x="407368" y="1052736"/>
            <a:ext cx="62646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Transverse Dipolar Impedances from wake field solver: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asellaDiTesto 21">
                <a:extLst>
                  <a:ext uri="{FF2B5EF4-FFF2-40B4-BE49-F238E27FC236}">
                    <a16:creationId xmlns:a16="http://schemas.microsoft.com/office/drawing/2014/main" id="{A202F6CA-7ED4-0576-588F-F6A778E00F35}"/>
                  </a:ext>
                </a:extLst>
              </p:cNvPr>
              <p:cNvSpPr txBox="1"/>
              <p:nvPr/>
            </p:nvSpPr>
            <p:spPr bwMode="auto">
              <a:xfrm>
                <a:off x="425324" y="1397913"/>
                <a:ext cx="5299423" cy="6045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GB" sz="1600" dirty="0">
                    <a:cs typeface="Arial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latin typeface="Cambria Math" panose="02040503050406030204" pitchFamily="18" charset="0"/>
                            <a:cs typeface="Arial"/>
                          </a:rPr>
                          <m:t>𝑥</m:t>
                        </m:r>
                      </m:e>
                      <m:sub>
                        <m:r>
                          <a:rPr lang="it-IT" sz="1600" b="0" i="1" dirty="0" smtClean="0">
                            <a:latin typeface="Cambria Math" panose="02040503050406030204" pitchFamily="18" charset="0"/>
                            <a:cs typeface="Arial"/>
                          </a:rPr>
                          <m:t>𝑜𝑓𝑓</m:t>
                        </m:r>
                      </m:sub>
                    </m:sSub>
                  </m:oMath>
                </a14:m>
                <a:r>
                  <a:rPr lang="en-GB" sz="1600" dirty="0">
                    <a:cs typeface="Arial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latin typeface="Cambria Math" panose="02040503050406030204" pitchFamily="18" charset="0"/>
                            <a:cs typeface="Arial"/>
                          </a:rPr>
                          <m:t>𝑦</m:t>
                        </m:r>
                      </m:e>
                      <m:sub>
                        <m:r>
                          <a:rPr lang="it-IT" sz="1600" b="0" i="1" dirty="0" smtClean="0">
                            <a:latin typeface="Cambria Math" panose="02040503050406030204" pitchFamily="18" charset="0"/>
                            <a:cs typeface="Arial"/>
                          </a:rPr>
                          <m:t>𝑜𝑓𝑓</m:t>
                        </m:r>
                      </m:sub>
                    </m:sSub>
                  </m:oMath>
                </a14:m>
                <a:r>
                  <a:rPr lang="en-GB" sz="1600" dirty="0">
                    <a:cs typeface="Arial"/>
                  </a:rPr>
                  <a:t> are the offset position of the beam in respect to the reference position.</a:t>
                </a:r>
              </a:p>
            </p:txBody>
          </p:sp>
        </mc:Choice>
        <mc:Fallback xmlns="">
          <p:sp>
            <p:nvSpPr>
              <p:cNvPr id="74" name="CasellaDiTesto 21">
                <a:extLst>
                  <a:ext uri="{FF2B5EF4-FFF2-40B4-BE49-F238E27FC236}">
                    <a16:creationId xmlns:a16="http://schemas.microsoft.com/office/drawing/2014/main" id="{A202F6CA-7ED4-0576-588F-F6A778E00F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5324" y="1397913"/>
                <a:ext cx="5299423" cy="604524"/>
              </a:xfrm>
              <a:prstGeom prst="rect">
                <a:avLst/>
              </a:prstGeom>
              <a:blipFill>
                <a:blip r:embed="rId3"/>
                <a:stretch>
                  <a:fillRect l="-690" t="-3030" r="-575" b="-131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FC30B8D-0E09-487A-61F7-4F0CCEAB5FA9}"/>
                  </a:ext>
                </a:extLst>
              </p:cNvPr>
              <p:cNvSpPr txBox="1"/>
              <p:nvPr/>
            </p:nvSpPr>
            <p:spPr bwMode="auto">
              <a:xfrm>
                <a:off x="5724747" y="862936"/>
                <a:ext cx="6097554" cy="7058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𝑍</m:t>
                          </m:r>
                        </m:e>
                        <m: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sub>
                        <m:sup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𝑑𝑖𝑝</m:t>
                          </m:r>
                        </m:sup>
                      </m:sSubSup>
                      <m:r>
                        <a:rPr kumimoji="0" lang="it-IT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−(</m:t>
                          </m:r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)−</m:t>
                          </m:r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=0))</m:t>
                          </m:r>
                        </m:num>
                        <m:den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FC30B8D-0E09-487A-61F7-4F0CCEAB5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24747" y="862936"/>
                <a:ext cx="6097554" cy="7058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605510B-0350-18A9-6344-EA62ADF9333D}"/>
                  </a:ext>
                </a:extLst>
              </p:cNvPr>
              <p:cNvSpPr txBox="1"/>
              <p:nvPr/>
            </p:nvSpPr>
            <p:spPr bwMode="auto">
              <a:xfrm>
                <a:off x="5724747" y="1625156"/>
                <a:ext cx="6097554" cy="7058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𝑍</m:t>
                          </m:r>
                        </m:e>
                        <m: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sub>
                        <m:sup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𝑑𝑖𝑝</m:t>
                          </m:r>
                        </m:sup>
                      </m:sSubSup>
                      <m:r>
                        <a:rPr kumimoji="0" lang="it-IT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−(</m:t>
                          </m:r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)−</m:t>
                          </m:r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=0))</m:t>
                          </m:r>
                        </m:num>
                        <m:den>
                          <m:sSub>
                            <m:sSub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605510B-0350-18A9-6344-EA62ADF933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24747" y="1625156"/>
                <a:ext cx="6097554" cy="7058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Oval 76">
            <a:extLst>
              <a:ext uri="{FF2B5EF4-FFF2-40B4-BE49-F238E27FC236}">
                <a16:creationId xmlns:a16="http://schemas.microsoft.com/office/drawing/2014/main" id="{581B1B38-B309-4A12-CF91-C61DDA46C075}"/>
              </a:ext>
            </a:extLst>
          </p:cNvPr>
          <p:cNvSpPr/>
          <p:nvPr/>
        </p:nvSpPr>
        <p:spPr>
          <a:xfrm>
            <a:off x="371677" y="2430907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054E71CF-517F-6E84-3B1D-FEFB88A190B2}"/>
              </a:ext>
            </a:extLst>
          </p:cNvPr>
          <p:cNvSpPr/>
          <p:nvPr/>
        </p:nvSpPr>
        <p:spPr>
          <a:xfrm>
            <a:off x="376741" y="2779258"/>
            <a:ext cx="108000" cy="108000"/>
          </a:xfrm>
          <a:prstGeom prst="ellipse">
            <a:avLst/>
          </a:prstGeom>
          <a:solidFill>
            <a:srgbClr val="385CB4"/>
          </a:solidFill>
          <a:ln>
            <a:solidFill>
              <a:srgbClr val="385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CasellaDiTesto 21">
            <a:extLst>
              <a:ext uri="{FF2B5EF4-FFF2-40B4-BE49-F238E27FC236}">
                <a16:creationId xmlns:a16="http://schemas.microsoft.com/office/drawing/2014/main" id="{0FB27304-85FE-BEDF-A50F-990C9EB2C028}"/>
              </a:ext>
            </a:extLst>
          </p:cNvPr>
          <p:cNvSpPr txBox="1"/>
          <p:nvPr/>
        </p:nvSpPr>
        <p:spPr bwMode="auto">
          <a:xfrm>
            <a:off x="534923" y="2322369"/>
            <a:ext cx="11521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GB" sz="1600" dirty="0">
                <a:cs typeface="Arial"/>
              </a:rPr>
              <a:t>Beam</a:t>
            </a:r>
          </a:p>
        </p:txBody>
      </p:sp>
      <p:sp>
        <p:nvSpPr>
          <p:cNvPr id="80" name="CasellaDiTesto 21">
            <a:extLst>
              <a:ext uri="{FF2B5EF4-FFF2-40B4-BE49-F238E27FC236}">
                <a16:creationId xmlns:a16="http://schemas.microsoft.com/office/drawing/2014/main" id="{F0FDCDD3-6CFB-2597-587C-8E0EEC6CCEE2}"/>
              </a:ext>
            </a:extLst>
          </p:cNvPr>
          <p:cNvSpPr txBox="1"/>
          <p:nvPr/>
        </p:nvSpPr>
        <p:spPr bwMode="auto">
          <a:xfrm>
            <a:off x="534923" y="2663981"/>
            <a:ext cx="17281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GB" sz="1600" dirty="0">
                <a:cs typeface="Arial"/>
              </a:rPr>
              <a:t>Integration path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57E7919-4C0E-9EA3-2992-E0E076D3F478}"/>
              </a:ext>
            </a:extLst>
          </p:cNvPr>
          <p:cNvGrpSpPr/>
          <p:nvPr/>
        </p:nvGrpSpPr>
        <p:grpSpPr>
          <a:xfrm>
            <a:off x="1559496" y="3043452"/>
            <a:ext cx="2915441" cy="3043275"/>
            <a:chOff x="1271464" y="3043452"/>
            <a:chExt cx="2915441" cy="3043275"/>
          </a:xfrm>
        </p:grpSpPr>
        <p:pic>
          <p:nvPicPr>
            <p:cNvPr id="82" name="Immagine 17">
              <a:extLst>
                <a:ext uri="{FF2B5EF4-FFF2-40B4-BE49-F238E27FC236}">
                  <a16:creationId xmlns:a16="http://schemas.microsoft.com/office/drawing/2014/main" id="{11A8D8FA-875C-E83F-7129-64400E34EF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53" t="14454" r="40551" b="13086"/>
            <a:stretch/>
          </p:blipFill>
          <p:spPr>
            <a:xfrm>
              <a:off x="1271464" y="3043452"/>
              <a:ext cx="2240715" cy="2761812"/>
            </a:xfrm>
            <a:prstGeom prst="rect">
              <a:avLst/>
            </a:prstGeom>
          </p:spPr>
        </p:pic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ADEA21D-E3CC-0A8D-0B3B-DB7D648ADC9C}"/>
                </a:ext>
              </a:extLst>
            </p:cNvPr>
            <p:cNvSpPr/>
            <p:nvPr/>
          </p:nvSpPr>
          <p:spPr>
            <a:xfrm>
              <a:off x="1948034" y="3750278"/>
              <a:ext cx="889419" cy="10174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98030B1A-3311-47A8-9DE2-57A60EAF5E83}"/>
                </a:ext>
              </a:extLst>
            </p:cNvPr>
            <p:cNvSpPr/>
            <p:nvPr/>
          </p:nvSpPr>
          <p:spPr>
            <a:xfrm>
              <a:off x="2714984" y="4227650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C10623AD-8CE2-935D-B965-B2E10D6F725A}"/>
                </a:ext>
              </a:extLst>
            </p:cNvPr>
            <p:cNvSpPr/>
            <p:nvPr/>
          </p:nvSpPr>
          <p:spPr>
            <a:xfrm>
              <a:off x="2337821" y="4227650"/>
              <a:ext cx="108000" cy="108000"/>
            </a:xfrm>
            <a:prstGeom prst="ellipse">
              <a:avLst/>
            </a:prstGeom>
            <a:solidFill>
              <a:srgbClr val="385CB4"/>
            </a:solidFill>
            <a:ln>
              <a:solidFill>
                <a:srgbClr val="385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6" name="Connettore 2 22">
              <a:extLst>
                <a:ext uri="{FF2B5EF4-FFF2-40B4-BE49-F238E27FC236}">
                  <a16:creationId xmlns:a16="http://schemas.microsoft.com/office/drawing/2014/main" id="{3E0BFF11-23A5-88B3-EFD6-1B10A655D014}"/>
                </a:ext>
              </a:extLst>
            </p:cNvPr>
            <p:cNvCxnSpPr/>
            <p:nvPr/>
          </p:nvCxnSpPr>
          <p:spPr>
            <a:xfrm>
              <a:off x="2396544" y="4258988"/>
              <a:ext cx="0" cy="576064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CasellaDiTesto 23">
                  <a:extLst>
                    <a:ext uri="{FF2B5EF4-FFF2-40B4-BE49-F238E27FC236}">
                      <a16:creationId xmlns:a16="http://schemas.microsoft.com/office/drawing/2014/main" id="{BA0A5D34-7B4B-32E9-B8DC-DF82C9ED51A7}"/>
                    </a:ext>
                  </a:extLst>
                </p:cNvPr>
                <p:cNvSpPr txBox="1"/>
                <p:nvPr/>
              </p:nvSpPr>
              <p:spPr bwMode="auto">
                <a:xfrm>
                  <a:off x="1721818" y="4427722"/>
                  <a:ext cx="63190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it-IT" sz="1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AF32BA7F-ED25-4348-BCF9-F284B9C51A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21818" y="4427722"/>
                  <a:ext cx="631904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6796" r="-5825" b="-73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CasellaDiTesto 23">
                  <a:extLst>
                    <a:ext uri="{FF2B5EF4-FFF2-40B4-BE49-F238E27FC236}">
                      <a16:creationId xmlns:a16="http://schemas.microsoft.com/office/drawing/2014/main" id="{E11C2B32-E50F-99B0-4DA0-A1C40FC04CB2}"/>
                    </a:ext>
                  </a:extLst>
                </p:cNvPr>
                <p:cNvSpPr txBox="1"/>
                <p:nvPr/>
              </p:nvSpPr>
              <p:spPr bwMode="auto">
                <a:xfrm>
                  <a:off x="2353722" y="3897615"/>
                  <a:ext cx="444994" cy="26597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9" name="CasellaDiTesto 23">
                  <a:extLst>
                    <a:ext uri="{FF2B5EF4-FFF2-40B4-BE49-F238E27FC236}">
                      <a16:creationId xmlns:a16="http://schemas.microsoft.com/office/drawing/2014/main" id="{AECB937B-2BF3-0E20-9270-2708058228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53722" y="3897615"/>
                  <a:ext cx="444994" cy="265970"/>
                </a:xfrm>
                <a:prstGeom prst="rect">
                  <a:avLst/>
                </a:prstGeom>
                <a:blipFill>
                  <a:blip r:embed="rId8"/>
                  <a:stretch>
                    <a:fillRect l="-4110" r="-4110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9" name="Connettore 2 22">
              <a:extLst>
                <a:ext uri="{FF2B5EF4-FFF2-40B4-BE49-F238E27FC236}">
                  <a16:creationId xmlns:a16="http://schemas.microsoft.com/office/drawing/2014/main" id="{E6CF0715-CC80-E2CE-AC34-86A52B3B65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6475" y="4262892"/>
              <a:ext cx="288509" cy="0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2 22">
              <a:extLst>
                <a:ext uri="{FF2B5EF4-FFF2-40B4-BE49-F238E27FC236}">
                  <a16:creationId xmlns:a16="http://schemas.microsoft.com/office/drawing/2014/main" id="{2BA43A6F-57F1-6DDB-9AAE-FFE4A56EA700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>
              <a:off x="2391822" y="5805264"/>
              <a:ext cx="832520" cy="0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2 22">
              <a:extLst>
                <a:ext uri="{FF2B5EF4-FFF2-40B4-BE49-F238E27FC236}">
                  <a16:creationId xmlns:a16="http://schemas.microsoft.com/office/drawing/2014/main" id="{9695AEE5-14C1-1F9F-8F34-62633027A3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2179" y="3245712"/>
              <a:ext cx="0" cy="1120004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CasellaDiTesto 23">
                  <a:extLst>
                    <a:ext uri="{FF2B5EF4-FFF2-40B4-BE49-F238E27FC236}">
                      <a16:creationId xmlns:a16="http://schemas.microsoft.com/office/drawing/2014/main" id="{A57F9C20-8FD9-6A86-29E8-B9B44531CCDD}"/>
                    </a:ext>
                  </a:extLst>
                </p:cNvPr>
                <p:cNvSpPr txBox="1"/>
                <p:nvPr/>
              </p:nvSpPr>
              <p:spPr bwMode="auto">
                <a:xfrm>
                  <a:off x="2492130" y="5840506"/>
                  <a:ext cx="63190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it-IT" sz="1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0" name="CasellaDiTesto 23">
                  <a:extLst>
                    <a:ext uri="{FF2B5EF4-FFF2-40B4-BE49-F238E27FC236}">
                      <a16:creationId xmlns:a16="http://schemas.microsoft.com/office/drawing/2014/main" id="{0B42FB67-A7BC-27C1-4295-855E207618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92130" y="5840506"/>
                  <a:ext cx="631904" cy="246221"/>
                </a:xfrm>
                <a:prstGeom prst="rect">
                  <a:avLst/>
                </a:prstGeom>
                <a:blipFill>
                  <a:blip r:embed="rId9"/>
                  <a:stretch>
                    <a:fillRect l="-5769" r="-4808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CasellaDiTesto 23">
                  <a:extLst>
                    <a:ext uri="{FF2B5EF4-FFF2-40B4-BE49-F238E27FC236}">
                      <a16:creationId xmlns:a16="http://schemas.microsoft.com/office/drawing/2014/main" id="{7514359F-D5C4-5FB7-2D6C-ABED1CAFD5C8}"/>
                    </a:ext>
                  </a:extLst>
                </p:cNvPr>
                <p:cNvSpPr txBox="1"/>
                <p:nvPr/>
              </p:nvSpPr>
              <p:spPr bwMode="auto">
                <a:xfrm>
                  <a:off x="3555001" y="3698827"/>
                  <a:ext cx="63190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it-IT" sz="1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it-IT" sz="1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2" name="CasellaDiTesto 23">
                  <a:extLst>
                    <a:ext uri="{FF2B5EF4-FFF2-40B4-BE49-F238E27FC236}">
                      <a16:creationId xmlns:a16="http://schemas.microsoft.com/office/drawing/2014/main" id="{42313BA3-C65B-87C5-C463-89E8820C74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55001" y="3698827"/>
                  <a:ext cx="631904" cy="246221"/>
                </a:xfrm>
                <a:prstGeom prst="rect">
                  <a:avLst/>
                </a:prstGeom>
                <a:blipFill>
                  <a:blip r:embed="rId10"/>
                  <a:stretch>
                    <a:fillRect l="-5769" r="-4808" b="-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DC476C8-EEE8-2F72-BB68-429CC988A5EC}"/>
              </a:ext>
            </a:extLst>
          </p:cNvPr>
          <p:cNvGrpSpPr/>
          <p:nvPr/>
        </p:nvGrpSpPr>
        <p:grpSpPr>
          <a:xfrm>
            <a:off x="5166366" y="3043452"/>
            <a:ext cx="2240715" cy="2761812"/>
            <a:chOff x="4431349" y="3146040"/>
            <a:chExt cx="2240715" cy="2761812"/>
          </a:xfrm>
        </p:grpSpPr>
        <p:pic>
          <p:nvPicPr>
            <p:cNvPr id="95" name="Immagine 17">
              <a:extLst>
                <a:ext uri="{FF2B5EF4-FFF2-40B4-BE49-F238E27FC236}">
                  <a16:creationId xmlns:a16="http://schemas.microsoft.com/office/drawing/2014/main" id="{5A6CD1B5-5694-0B00-311B-9FC2D74587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53" t="14454" r="40551" b="13086"/>
            <a:stretch/>
          </p:blipFill>
          <p:spPr>
            <a:xfrm>
              <a:off x="4431349" y="3146040"/>
              <a:ext cx="2240715" cy="2761812"/>
            </a:xfrm>
            <a:prstGeom prst="rect">
              <a:avLst/>
            </a:prstGeom>
          </p:spPr>
        </p:pic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435D8FA0-3303-C420-FAB5-A160137E3365}"/>
                </a:ext>
              </a:extLst>
            </p:cNvPr>
            <p:cNvSpPr/>
            <p:nvPr/>
          </p:nvSpPr>
          <p:spPr>
            <a:xfrm>
              <a:off x="5107919" y="3852866"/>
              <a:ext cx="889419" cy="10174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CDEDF420-B22C-7A72-85D8-8295FC16F6C6}"/>
                </a:ext>
              </a:extLst>
            </p:cNvPr>
            <p:cNvSpPr/>
            <p:nvPr/>
          </p:nvSpPr>
          <p:spPr>
            <a:xfrm>
              <a:off x="5897099" y="4473128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4525CAD5-D0AE-8994-2002-F689145BEF07}"/>
                </a:ext>
              </a:extLst>
            </p:cNvPr>
            <p:cNvSpPr/>
            <p:nvPr/>
          </p:nvSpPr>
          <p:spPr>
            <a:xfrm>
              <a:off x="5519936" y="4473128"/>
              <a:ext cx="108000" cy="108000"/>
            </a:xfrm>
            <a:prstGeom prst="ellipse">
              <a:avLst/>
            </a:prstGeom>
            <a:solidFill>
              <a:srgbClr val="385CB4"/>
            </a:solidFill>
            <a:ln>
              <a:solidFill>
                <a:srgbClr val="385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9" name="Connettore 2 22">
              <a:extLst>
                <a:ext uri="{FF2B5EF4-FFF2-40B4-BE49-F238E27FC236}">
                  <a16:creationId xmlns:a16="http://schemas.microsoft.com/office/drawing/2014/main" id="{D5D8A90B-B5A6-3D90-FBA4-2D6EC4C532B0}"/>
                </a:ext>
              </a:extLst>
            </p:cNvPr>
            <p:cNvCxnSpPr>
              <a:cxnSpLocks/>
            </p:cNvCxnSpPr>
            <p:nvPr/>
          </p:nvCxnSpPr>
          <p:spPr>
            <a:xfrm>
              <a:off x="5556429" y="4530310"/>
              <a:ext cx="0" cy="407330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CasellaDiTesto 23">
                  <a:extLst>
                    <a:ext uri="{FF2B5EF4-FFF2-40B4-BE49-F238E27FC236}">
                      <a16:creationId xmlns:a16="http://schemas.microsoft.com/office/drawing/2014/main" id="{8312115F-7BFB-39E6-4DA8-F431684C5165}"/>
                    </a:ext>
                  </a:extLst>
                </p:cNvPr>
                <p:cNvSpPr txBox="1"/>
                <p:nvPr/>
              </p:nvSpPr>
              <p:spPr bwMode="auto">
                <a:xfrm>
                  <a:off x="4881703" y="4530310"/>
                  <a:ext cx="63190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it-IT" sz="1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1" name="CasellaDiTesto 23">
                  <a:extLst>
                    <a:ext uri="{FF2B5EF4-FFF2-40B4-BE49-F238E27FC236}">
                      <a16:creationId xmlns:a16="http://schemas.microsoft.com/office/drawing/2014/main" id="{A32AD9C8-5FE9-0EAD-8FC9-4790216DD5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881703" y="4530310"/>
                  <a:ext cx="631903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5769" r="-1923" b="-73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CasellaDiTesto 23">
                  <a:extLst>
                    <a:ext uri="{FF2B5EF4-FFF2-40B4-BE49-F238E27FC236}">
                      <a16:creationId xmlns:a16="http://schemas.microsoft.com/office/drawing/2014/main" id="{67781E08-643F-8B1B-D0CF-49B9D737744C}"/>
                    </a:ext>
                  </a:extLst>
                </p:cNvPr>
                <p:cNvSpPr txBox="1"/>
                <p:nvPr/>
              </p:nvSpPr>
              <p:spPr bwMode="auto">
                <a:xfrm>
                  <a:off x="5535837" y="4143093"/>
                  <a:ext cx="444994" cy="26597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5" name="CasellaDiTesto 23">
                  <a:extLst>
                    <a:ext uri="{FF2B5EF4-FFF2-40B4-BE49-F238E27FC236}">
                      <a16:creationId xmlns:a16="http://schemas.microsoft.com/office/drawing/2014/main" id="{FA690CA0-47A5-15FA-BCD6-28C044EEB1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35837" y="4143093"/>
                  <a:ext cx="444994" cy="265970"/>
                </a:xfrm>
                <a:prstGeom prst="rect">
                  <a:avLst/>
                </a:prstGeom>
                <a:blipFill>
                  <a:blip r:embed="rId12"/>
                  <a:stretch>
                    <a:fillRect l="-5479" r="-4110" b="-279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2" name="Connettore 2 22">
              <a:extLst>
                <a:ext uri="{FF2B5EF4-FFF2-40B4-BE49-F238E27FC236}">
                  <a16:creationId xmlns:a16="http://schemas.microsoft.com/office/drawing/2014/main" id="{1D8B8C43-0DD3-EDC0-D227-CACD64A734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08590" y="4508370"/>
              <a:ext cx="288509" cy="0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A769BFAA-09AE-F9A2-3638-635912E54257}"/>
              </a:ext>
            </a:extLst>
          </p:cNvPr>
          <p:cNvGrpSpPr/>
          <p:nvPr/>
        </p:nvGrpSpPr>
        <p:grpSpPr>
          <a:xfrm>
            <a:off x="8098509" y="3043452"/>
            <a:ext cx="2240715" cy="2761812"/>
            <a:chOff x="7810477" y="3200222"/>
            <a:chExt cx="2240715" cy="2761812"/>
          </a:xfrm>
        </p:grpSpPr>
        <p:pic>
          <p:nvPicPr>
            <p:cNvPr id="104" name="Immagine 17">
              <a:extLst>
                <a:ext uri="{FF2B5EF4-FFF2-40B4-BE49-F238E27FC236}">
                  <a16:creationId xmlns:a16="http://schemas.microsoft.com/office/drawing/2014/main" id="{09696C99-C553-C353-0167-4F3EE829A5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53" t="14454" r="40551" b="13086"/>
            <a:stretch/>
          </p:blipFill>
          <p:spPr>
            <a:xfrm>
              <a:off x="7810477" y="3200222"/>
              <a:ext cx="2240715" cy="2761812"/>
            </a:xfrm>
            <a:prstGeom prst="rect">
              <a:avLst/>
            </a:prstGeom>
          </p:spPr>
        </p:pic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A052F8DB-B8BC-6C9B-4C08-515DF998C7E4}"/>
                </a:ext>
              </a:extLst>
            </p:cNvPr>
            <p:cNvSpPr/>
            <p:nvPr/>
          </p:nvSpPr>
          <p:spPr>
            <a:xfrm>
              <a:off x="8487047" y="3907048"/>
              <a:ext cx="889419" cy="10174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2EB0AB66-AAE7-6F46-9E4D-840A38394BB3}"/>
                </a:ext>
              </a:extLst>
            </p:cNvPr>
            <p:cNvSpPr/>
            <p:nvPr/>
          </p:nvSpPr>
          <p:spPr>
            <a:xfrm>
              <a:off x="9276227" y="4689152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A4630B3-351B-3153-D16A-05BD78BDA4D7}"/>
                </a:ext>
              </a:extLst>
            </p:cNvPr>
            <p:cNvSpPr/>
            <p:nvPr/>
          </p:nvSpPr>
          <p:spPr>
            <a:xfrm>
              <a:off x="8899064" y="4689152"/>
              <a:ext cx="108000" cy="108000"/>
            </a:xfrm>
            <a:prstGeom prst="ellipse">
              <a:avLst/>
            </a:prstGeom>
            <a:solidFill>
              <a:srgbClr val="385CB4"/>
            </a:solidFill>
            <a:ln>
              <a:solidFill>
                <a:srgbClr val="385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Connettore 2 22">
              <a:extLst>
                <a:ext uri="{FF2B5EF4-FFF2-40B4-BE49-F238E27FC236}">
                  <a16:creationId xmlns:a16="http://schemas.microsoft.com/office/drawing/2014/main" id="{257ABCF7-74C6-2325-E517-1FD135432ED4}"/>
                </a:ext>
              </a:extLst>
            </p:cNvPr>
            <p:cNvCxnSpPr>
              <a:cxnSpLocks/>
            </p:cNvCxnSpPr>
            <p:nvPr/>
          </p:nvCxnSpPr>
          <p:spPr>
            <a:xfrm>
              <a:off x="8935557" y="4767698"/>
              <a:ext cx="0" cy="224124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CasellaDiTesto 23">
                  <a:extLst>
                    <a:ext uri="{FF2B5EF4-FFF2-40B4-BE49-F238E27FC236}">
                      <a16:creationId xmlns:a16="http://schemas.microsoft.com/office/drawing/2014/main" id="{C5515E4C-F032-6177-F3C1-3D818C22904A}"/>
                    </a:ext>
                  </a:extLst>
                </p:cNvPr>
                <p:cNvSpPr txBox="1"/>
                <p:nvPr/>
              </p:nvSpPr>
              <p:spPr bwMode="auto">
                <a:xfrm>
                  <a:off x="8260831" y="4584492"/>
                  <a:ext cx="51809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i="1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it-IT" sz="1600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5" name="CasellaDiTesto 23">
                  <a:extLst>
                    <a:ext uri="{FF2B5EF4-FFF2-40B4-BE49-F238E27FC236}">
                      <a16:creationId xmlns:a16="http://schemas.microsoft.com/office/drawing/2014/main" id="{0D10CBBA-B5DB-D893-49C0-491C434B23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260831" y="4584492"/>
                  <a:ext cx="518091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8235" r="-3529" b="-73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CasellaDiTesto 23">
                  <a:extLst>
                    <a:ext uri="{FF2B5EF4-FFF2-40B4-BE49-F238E27FC236}">
                      <a16:creationId xmlns:a16="http://schemas.microsoft.com/office/drawing/2014/main" id="{57A9F176-0F6F-1447-06EF-4EFA2118D8F5}"/>
                    </a:ext>
                  </a:extLst>
                </p:cNvPr>
                <p:cNvSpPr txBox="1"/>
                <p:nvPr/>
              </p:nvSpPr>
              <p:spPr bwMode="auto">
                <a:xfrm>
                  <a:off x="8914965" y="4359117"/>
                  <a:ext cx="444994" cy="26597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𝑜𝑓𝑓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6" name="CasellaDiTesto 23">
                  <a:extLst>
                    <a:ext uri="{FF2B5EF4-FFF2-40B4-BE49-F238E27FC236}">
                      <a16:creationId xmlns:a16="http://schemas.microsoft.com/office/drawing/2014/main" id="{344CB655-6D77-0A01-2F0B-7AB7A58DF0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914965" y="4359117"/>
                  <a:ext cx="444994" cy="265970"/>
                </a:xfrm>
                <a:prstGeom prst="rect">
                  <a:avLst/>
                </a:prstGeom>
                <a:blipFill>
                  <a:blip r:embed="rId14"/>
                  <a:stretch>
                    <a:fillRect l="-5479" r="-4110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1" name="Connettore 2 22">
              <a:extLst>
                <a:ext uri="{FF2B5EF4-FFF2-40B4-BE49-F238E27FC236}">
                  <a16:creationId xmlns:a16="http://schemas.microsoft.com/office/drawing/2014/main" id="{3AD7BD27-18E5-914F-0264-FE86C2B9D9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87718" y="4724394"/>
              <a:ext cx="288509" cy="0"/>
            </a:xfrm>
            <a:prstGeom prst="straightConnector1">
              <a:avLst/>
            </a:prstGeom>
            <a:ln w="25400">
              <a:solidFill>
                <a:schemeClr val="bg2">
                  <a:lumMod val="2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96709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Dipolar Impedance on y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B39B7336-5AF9-F3B5-F901-E365737DDD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905370"/>
            <a:ext cx="4912256" cy="3684192"/>
          </a:xfrm>
          <a:prstGeom prst="rect">
            <a:avLst/>
          </a:prstGeom>
        </p:spPr>
      </p:pic>
      <p:pic>
        <p:nvPicPr>
          <p:cNvPr id="18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A83FB39F-92AC-912D-9CEC-129142CAA8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5" t="30381" b="30529"/>
          <a:stretch/>
        </p:blipFill>
        <p:spPr>
          <a:xfrm>
            <a:off x="2820552" y="4508143"/>
            <a:ext cx="1624706" cy="1440160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9FD9B834-D4B1-24CE-8F27-01D3029C82B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16" t="31378" b="32379"/>
          <a:stretch/>
        </p:blipFill>
        <p:spPr>
          <a:xfrm>
            <a:off x="8546378" y="4510510"/>
            <a:ext cx="1650140" cy="1368153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0DB8EC69-B4BC-E138-229E-3BD6FB17AB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223" y="859956"/>
            <a:ext cx="5033361" cy="37750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5A073B-5E5E-1D1C-24BE-A8B833E8A09E}"/>
              </a:ext>
            </a:extLst>
          </p:cNvPr>
          <p:cNvSpPr txBox="1"/>
          <p:nvPr/>
        </p:nvSpPr>
        <p:spPr>
          <a:xfrm rot="1699507">
            <a:off x="10865671" y="40546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15469158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Dipolar Impedance on x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9D6EB0-D579-5B34-F6DB-FD3E60F9C8D4}"/>
              </a:ext>
            </a:extLst>
          </p:cNvPr>
          <p:cNvSpPr txBox="1"/>
          <p:nvPr/>
        </p:nvSpPr>
        <p:spPr>
          <a:xfrm>
            <a:off x="685892" y="950504"/>
            <a:ext cx="48846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Issue with numerical dispersion: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Tried with cos-square filtering (0.2)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Tried to numerically remove the dispersion.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B06D2B7-01AD-9166-58D4-77E1D7B2293F}"/>
              </a:ext>
            </a:extLst>
          </p:cNvPr>
          <p:cNvGrpSpPr/>
          <p:nvPr/>
        </p:nvGrpSpPr>
        <p:grpSpPr>
          <a:xfrm>
            <a:off x="2711624" y="2216495"/>
            <a:ext cx="6624736" cy="3665271"/>
            <a:chOff x="21488" y="655958"/>
            <a:chExt cx="10329486" cy="5715000"/>
          </a:xfrm>
        </p:grpSpPr>
        <p:pic>
          <p:nvPicPr>
            <p:cNvPr id="10" name="Picture 9" descr="Chart, histogram&#10;&#10;Description automatically generated">
              <a:extLst>
                <a:ext uri="{FF2B5EF4-FFF2-40B4-BE49-F238E27FC236}">
                  <a16:creationId xmlns:a16="http://schemas.microsoft.com/office/drawing/2014/main" id="{8EE507AD-6502-6810-C0D4-6ACE196766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88" y="655958"/>
              <a:ext cx="7620000" cy="5715000"/>
            </a:xfrm>
            <a:prstGeom prst="rect">
              <a:avLst/>
            </a:prstGeom>
          </p:spPr>
        </p:pic>
        <p:pic>
          <p:nvPicPr>
            <p:cNvPr id="13" name="Picture 12" descr="Chart&#10;&#10;Description automatically generated">
              <a:extLst>
                <a:ext uri="{FF2B5EF4-FFF2-40B4-BE49-F238E27FC236}">
                  <a16:creationId xmlns:a16="http://schemas.microsoft.com/office/drawing/2014/main" id="{128AEADD-EAC3-A5A9-3CE3-DEBB554595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55"/>
            <a:stretch/>
          </p:blipFill>
          <p:spPr>
            <a:xfrm>
              <a:off x="7863398" y="655958"/>
              <a:ext cx="2487576" cy="5715000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6F4FC2B-10D4-0D9B-22B0-9A0D2B2A3FBD}"/>
              </a:ext>
            </a:extLst>
          </p:cNvPr>
          <p:cNvSpPr txBox="1"/>
          <p:nvPr/>
        </p:nvSpPr>
        <p:spPr>
          <a:xfrm rot="1699507">
            <a:off x="10865671" y="40546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12950912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19390-326B-17C5-C4A7-0AE5CAC6F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en-US" altLang="en-US" dirty="0"/>
              <a:t>The impedance of the BBLRC</a:t>
            </a:r>
            <a:br>
              <a:rPr lang="en-US" altLang="en-US"/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6F26A-7463-28C8-F104-6C328C2C03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2E7AA50-C267-7B1F-78AA-E1244331C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504" y="1391628"/>
            <a:ext cx="5432992" cy="407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91231D-9FCB-3582-2F9C-AB91B6E7DB53}"/>
              </a:ext>
            </a:extLst>
          </p:cNvPr>
          <p:cNvSpPr txBox="1"/>
          <p:nvPr/>
        </p:nvSpPr>
        <p:spPr bwMode="auto">
          <a:xfrm>
            <a:off x="922322" y="1261844"/>
            <a:ext cx="80073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Wire at 15mm distance from the beam, at the end of levelling 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1F2B8A-790A-B9A9-BBB1-DB181F995236}"/>
              </a:ext>
            </a:extLst>
          </p:cNvPr>
          <p:cNvSpPr txBox="1"/>
          <p:nvPr/>
        </p:nvSpPr>
        <p:spPr bwMode="auto">
          <a:xfrm>
            <a:off x="393754" y="5596156"/>
            <a:ext cx="110544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BBLRC contributes mostly to the vertical dipolar impedance through a number of high-order modes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71677C-73CE-8252-6EBD-7A062F0194C2}"/>
              </a:ext>
            </a:extLst>
          </p:cNvPr>
          <p:cNvSpPr txBox="1"/>
          <p:nvPr/>
        </p:nvSpPr>
        <p:spPr>
          <a:xfrm rot="1699507">
            <a:off x="10865671" y="40546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42405873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12D20-30D4-5CDF-44FF-A8CA7842B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the BBLRC on transverse beam stability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D76ECB-F0D8-BAF6-74E8-B30ECF0057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8F04BB-344D-10CF-532A-17862A49E85C}"/>
              </a:ext>
            </a:extLst>
          </p:cNvPr>
          <p:cNvSpPr txBox="1"/>
          <p:nvPr/>
        </p:nvSpPr>
        <p:spPr bwMode="auto">
          <a:xfrm>
            <a:off x="417538" y="1070001"/>
            <a:ext cx="106900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compute the octupole threshold with BBLRC to check the impact of the HOMs on beam stability</a:t>
            </a:r>
            <a:endParaRPr lang="en-GB" dirty="0">
              <a:effectLst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7EDBD2CE-E8A1-B0FE-89C0-274FC04FB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1577908"/>
            <a:ext cx="5118248" cy="383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96B27E-67DF-668B-A393-E343410EFC74}"/>
              </a:ext>
            </a:extLst>
          </p:cNvPr>
          <p:cNvSpPr txBox="1"/>
          <p:nvPr/>
        </p:nvSpPr>
        <p:spPr bwMode="auto">
          <a:xfrm>
            <a:off x="293478" y="5418667"/>
            <a:ext cx="116050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increase of the stability threshold is well below 10A for Q</a:t>
            </a:r>
            <a:r>
              <a:rPr lang="en-GB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’&gt;10.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To be checked with 5 mm distance to the beam.</a:t>
            </a:r>
            <a:endParaRPr lang="en-GB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70D59F-F605-81AD-B249-07AE986CDBEB}"/>
              </a:ext>
            </a:extLst>
          </p:cNvPr>
          <p:cNvSpPr txBox="1"/>
          <p:nvPr/>
        </p:nvSpPr>
        <p:spPr>
          <a:xfrm rot="1699507">
            <a:off x="10881871" y="286383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5912860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633670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Transverse Impedance Study: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1756483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78DC2-C2BD-4E21-A8DF-D4B1FE91F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0752"/>
            <a:ext cx="11376024" cy="1065741"/>
          </a:xfrm>
        </p:spPr>
        <p:txBody>
          <a:bodyPr/>
          <a:lstStyle/>
          <a:p>
            <a:r>
              <a:rPr lang="en-US" dirty="0"/>
              <a:t>Conclusion:</a:t>
            </a:r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29661CE1-AAD6-48F8-879B-14996B1E3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084817-FC3F-5197-82C5-CAB74604F86B}"/>
              </a:ext>
            </a:extLst>
          </p:cNvPr>
          <p:cNvGrpSpPr/>
          <p:nvPr/>
        </p:nvGrpSpPr>
        <p:grpSpPr>
          <a:xfrm>
            <a:off x="227347" y="994706"/>
            <a:ext cx="11737305" cy="5176365"/>
            <a:chOff x="2579154" y="1219484"/>
            <a:chExt cx="8526939" cy="5176365"/>
          </a:xfrm>
        </p:grpSpPr>
        <p:sp>
          <p:nvSpPr>
            <p:cNvPr id="22" name="CuadroTexto 4">
              <a:extLst>
                <a:ext uri="{FF2B5EF4-FFF2-40B4-BE49-F238E27FC236}">
                  <a16:creationId xmlns:a16="http://schemas.microsoft.com/office/drawing/2014/main" id="{242B358D-65FD-4EBB-8AEC-53FED3A161A2}"/>
                </a:ext>
              </a:extLst>
            </p:cNvPr>
            <p:cNvSpPr txBox="1"/>
            <p:nvPr/>
          </p:nvSpPr>
          <p:spPr bwMode="auto">
            <a:xfrm>
              <a:off x="2579154" y="1219484"/>
              <a:ext cx="8526939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cs typeface="Arial"/>
                </a:rPr>
                <a:t>A preliminary study on the BBLRC is being made.</a:t>
              </a:r>
              <a:br>
                <a:rPr lang="en-US" sz="2000" dirty="0">
                  <a:cs typeface="Arial"/>
                </a:rPr>
              </a:br>
              <a:r>
                <a:rPr lang="en-US" sz="2000" dirty="0">
                  <a:cs typeface="Arial"/>
                </a:rPr>
                <a:t>From the study some </a:t>
              </a:r>
              <a:r>
                <a:rPr lang="en-US" sz="2000" b="1" dirty="0">
                  <a:cs typeface="Arial"/>
                </a:rPr>
                <a:t>aspects</a:t>
              </a:r>
              <a:r>
                <a:rPr lang="en-US" sz="2000" dirty="0">
                  <a:cs typeface="Arial"/>
                </a:rPr>
                <a:t> have been underlined:</a:t>
              </a:r>
            </a:p>
            <a:p>
              <a:pPr marL="800100" lvl="1" indent="-342900">
                <a:buFont typeface="+mj-lt"/>
                <a:buAutoNum type="arabicPeriod"/>
              </a:pPr>
              <a:r>
                <a:rPr lang="en-US" sz="2000" dirty="0">
                  <a:cs typeface="Arial"/>
                </a:rPr>
                <a:t>Longitudinal and Transverse </a:t>
              </a:r>
              <a:r>
                <a:rPr lang="en-US" sz="2000" b="1" dirty="0">
                  <a:cs typeface="Arial"/>
                </a:rPr>
                <a:t>impedances</a:t>
              </a:r>
              <a:r>
                <a:rPr lang="en-US" sz="2000" dirty="0">
                  <a:cs typeface="Arial"/>
                </a:rPr>
                <a:t> for three configurations.</a:t>
              </a:r>
            </a:p>
            <a:p>
              <a:pPr marL="800100" lvl="1" indent="-342900">
                <a:buFont typeface="+mj-lt"/>
                <a:buAutoNum type="arabicPeriod"/>
              </a:pPr>
              <a:r>
                <a:rPr lang="en-US" sz="2000" dirty="0">
                  <a:cs typeface="Arial"/>
                </a:rPr>
                <a:t>The impact of terminating the wire with a </a:t>
              </a:r>
              <a:r>
                <a:rPr lang="en-US" sz="2000" b="1" dirty="0">
                  <a:cs typeface="Arial"/>
                </a:rPr>
                <a:t>matched load.</a:t>
              </a:r>
            </a:p>
            <a:p>
              <a:pPr marL="800100" lvl="1" indent="-342900">
                <a:buFont typeface="+mj-lt"/>
                <a:buAutoNum type="arabicPeriod"/>
              </a:pPr>
              <a:r>
                <a:rPr lang="en-US" sz="2000" dirty="0">
                  <a:cs typeface="Arial"/>
                </a:rPr>
                <a:t>The impact of the </a:t>
              </a:r>
              <a:r>
                <a:rPr lang="en-US" sz="2000" b="1" dirty="0" err="1">
                  <a:cs typeface="Arial"/>
                </a:rPr>
                <a:t>AlN</a:t>
              </a:r>
              <a:r>
                <a:rPr lang="en-US" sz="2000" b="1" dirty="0">
                  <a:cs typeface="Arial"/>
                </a:rPr>
                <a:t> support</a:t>
              </a:r>
              <a:r>
                <a:rPr lang="en-US" sz="2000" dirty="0">
                  <a:cs typeface="Arial"/>
                </a:rPr>
                <a:t>.</a:t>
              </a:r>
            </a:p>
            <a:p>
              <a:pPr lvl="1"/>
              <a:endParaRPr lang="en-US" sz="2000" dirty="0">
                <a:cs typeface="Arial"/>
              </a:endParaRPr>
            </a:p>
            <a:p>
              <a:pPr marL="342900" indent="-342900">
                <a:buFont typeface="Wingdings" panose="05000000000000000000" pitchFamily="2" charset="2"/>
                <a:buChar char="à"/>
              </a:pPr>
              <a:r>
                <a:rPr lang="en-US" sz="2000" dirty="0">
                  <a:cs typeface="Arial"/>
                  <a:sym typeface="Wingdings" panose="05000000000000000000" pitchFamily="2" charset="2"/>
                </a:rPr>
                <a:t>Impedance contributions are significant but no showstopper was identified</a:t>
              </a:r>
            </a:p>
            <a:p>
              <a:pPr marL="342900" indent="-342900">
                <a:buFont typeface="Wingdings" panose="05000000000000000000" pitchFamily="2" charset="2"/>
                <a:buChar char="à"/>
              </a:pPr>
              <a:r>
                <a:rPr lang="en-US" sz="2000" dirty="0">
                  <a:cs typeface="Arial"/>
                  <a:sym typeface="Wingdings" panose="05000000000000000000" pitchFamily="2" charset="2"/>
                </a:rPr>
                <a:t>A shielding (e.g. foil, grid) between the wire and the beam would strongly reduce impedance</a:t>
              </a:r>
            </a:p>
            <a:p>
              <a:pPr marL="342900" indent="-342900">
                <a:buFont typeface="Wingdings" panose="05000000000000000000" pitchFamily="2" charset="2"/>
                <a:buChar char="à"/>
              </a:pPr>
              <a:r>
                <a:rPr lang="en-US" sz="2000" dirty="0">
                  <a:cs typeface="Arial"/>
                  <a:sym typeface="Wingdings" panose="05000000000000000000" pitchFamily="2" charset="2"/>
                </a:rPr>
                <a:t>The transitions need to be modelled and could also have a large contribution (bellows and tapers)</a:t>
              </a:r>
            </a:p>
          </p:txBody>
        </p:sp>
        <p:sp>
          <p:nvSpPr>
            <p:cNvPr id="9" name="CuadroTexto 4">
              <a:extLst>
                <a:ext uri="{FF2B5EF4-FFF2-40B4-BE49-F238E27FC236}">
                  <a16:creationId xmlns:a16="http://schemas.microsoft.com/office/drawing/2014/main" id="{E38D66A5-FBA6-4C0F-91AE-6EDD416262B0}"/>
                </a:ext>
              </a:extLst>
            </p:cNvPr>
            <p:cNvSpPr txBox="1"/>
            <p:nvPr/>
          </p:nvSpPr>
          <p:spPr bwMode="auto">
            <a:xfrm>
              <a:off x="3530255" y="4149080"/>
              <a:ext cx="7334722" cy="22467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cs typeface="Arial"/>
                </a:rPr>
                <a:t>Further studies:</a:t>
              </a:r>
              <a:endParaRPr lang="en-US" sz="2000" dirty="0">
                <a:cs typeface="Arial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Design to match the wire termination and avoid reflections.</a:t>
              </a:r>
              <a:endParaRPr lang="en-US" sz="2000" dirty="0">
                <a:cs typeface="Arial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cs typeface="Arial"/>
                </a:rPr>
                <a:t>Possibility of coating a part of the </a:t>
              </a:r>
              <a:r>
                <a:rPr lang="en-US" sz="2000" dirty="0" err="1">
                  <a:cs typeface="Arial"/>
                </a:rPr>
                <a:t>AlN</a:t>
              </a:r>
              <a:r>
                <a:rPr lang="en-US" sz="2000" dirty="0">
                  <a:cs typeface="Arial"/>
                </a:rPr>
                <a:t> support.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cs typeface="Arial"/>
                </a:rPr>
                <a:t>Measurements on the device and the prototype.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cs typeface="Arial"/>
                </a:rPr>
                <a:t>Dissipated Power distribution.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cs typeface="Arial"/>
                </a:rPr>
                <a:t>Study on the new design.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cs typeface="Arial"/>
                </a:rPr>
                <a:t>Full longitudinal and transverse stability study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00902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670E5-0D0C-4143-989D-A9B6B4803EF6}"/>
              </a:ext>
            </a:extLst>
          </p:cNvPr>
          <p:cNvSpPr txBox="1">
            <a:spLocks/>
          </p:cNvSpPr>
          <p:nvPr/>
        </p:nvSpPr>
        <p:spPr bwMode="auto">
          <a:xfrm>
            <a:off x="731714" y="1196752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b="0" dirty="0">
                <a:cs typeface="Arial"/>
              </a:rPr>
              <a:t>Thank you for your attention</a:t>
            </a:r>
            <a:endParaRPr lang="en-US" sz="3200" b="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EAED3FB-82AA-4E01-9A7A-5CE9EC0D4292}"/>
              </a:ext>
            </a:extLst>
          </p:cNvPr>
          <p:cNvSpPr txBox="1"/>
          <p:nvPr/>
        </p:nvSpPr>
        <p:spPr bwMode="auto">
          <a:xfrm>
            <a:off x="2855640" y="5014917"/>
            <a:ext cx="64807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BBLRC </a:t>
            </a:r>
            <a:r>
              <a:rPr lang="en-US" sz="1800" b="0" dirty="0">
                <a:solidFill>
                  <a:schemeClr val="bg1"/>
                </a:solidFill>
              </a:rPr>
              <a:t>(Beam-Beam Long Range Compensator) </a:t>
            </a:r>
          </a:p>
          <a:p>
            <a:pPr algn="ctr"/>
            <a:r>
              <a:rPr lang="en-US" sz="1800" b="0" dirty="0">
                <a:solidFill>
                  <a:schemeClr val="bg1"/>
                </a:solidFill>
              </a:rPr>
              <a:t>Preliminary </a:t>
            </a:r>
            <a:r>
              <a:rPr lang="en-US" dirty="0">
                <a:solidFill>
                  <a:schemeClr val="bg1"/>
                </a:solidFill>
              </a:rPr>
              <a:t>Impedance Study</a:t>
            </a:r>
            <a:r>
              <a:rPr lang="en-US" sz="1800" b="0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E1B729F-3E48-487B-8646-AFCE0F349F7C}"/>
              </a:ext>
            </a:extLst>
          </p:cNvPr>
          <p:cNvCxnSpPr>
            <a:cxnSpLocks/>
          </p:cNvCxnSpPr>
          <p:nvPr/>
        </p:nvCxnSpPr>
        <p:spPr bwMode="auto">
          <a:xfrm>
            <a:off x="3804837" y="5746643"/>
            <a:ext cx="45823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cs typeface="Arial"/>
              </a:rPr>
              <a:t>Outline</a:t>
            </a:r>
            <a:endParaRPr lang="en-US" sz="40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810BD83-30B8-4D40-A2BA-5671949DD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8ED70EE-F8D3-4D6E-9E78-547862944DE0}"/>
              </a:ext>
            </a:extLst>
          </p:cNvPr>
          <p:cNvSpPr txBox="1">
            <a:spLocks/>
          </p:cNvSpPr>
          <p:nvPr/>
        </p:nvSpPr>
        <p:spPr bwMode="auto">
          <a:xfrm>
            <a:off x="2927648" y="476672"/>
            <a:ext cx="7056784" cy="590465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Introduction to the BBLRC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u="sng" dirty="0"/>
              <a:t>Positioning and Mechanical Description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The need for an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Simulated model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Longitudinal Impedance Study: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Matching the wire termination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Dissipated Power 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2"/>
                </a:solidFill>
              </a:rPr>
              <a:t>Impact of the dielectric support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971550" lvl="1" indent="-514350">
              <a:lnSpc>
                <a:spcPct val="150000"/>
              </a:lnSpc>
              <a:buFont typeface="+mj-lt"/>
              <a:buAutoNum type="arabicPeriod"/>
            </a:pPr>
            <a:endParaRPr lang="en-US" sz="100" b="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Transverse Impedance Study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600" b="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038911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3" name="Immagine 2" descr="Immagine che contiene strumento&#10;&#10;Descrizione generata automaticamente">
            <a:extLst>
              <a:ext uri="{FF2B5EF4-FFF2-40B4-BE49-F238E27FC236}">
                <a16:creationId xmlns:a16="http://schemas.microsoft.com/office/drawing/2014/main" id="{EEEB4CEE-3FF0-4A8B-BA4D-040F66E275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528"/>
            <a:ext cx="12192000" cy="5266944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3B3511E8-8B3C-4646-B102-2A878664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/>
              <a:t>Mechanical Description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and Positioning</a:t>
            </a:r>
            <a:endParaRPr lang="en-US" b="0" dirty="0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BF550C09-2522-3639-3458-D27EA423F25D}"/>
              </a:ext>
            </a:extLst>
          </p:cNvPr>
          <p:cNvSpPr txBox="1"/>
          <p:nvPr/>
        </p:nvSpPr>
        <p:spPr bwMode="auto">
          <a:xfrm>
            <a:off x="263352" y="5301208"/>
            <a:ext cx="74888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Note: The design is being updated. </a:t>
            </a:r>
          </a:p>
          <a:p>
            <a:pPr algn="just"/>
            <a:r>
              <a:rPr lang="en-US" sz="1600" dirty="0">
                <a:cs typeface="Arial"/>
              </a:rPr>
              <a:t>The </a:t>
            </a:r>
            <a:r>
              <a:rPr lang="en-US" sz="1600" dirty="0" err="1">
                <a:cs typeface="Arial"/>
              </a:rPr>
              <a:t>taperings</a:t>
            </a:r>
            <a:r>
              <a:rPr lang="en-US" sz="1600" dirty="0">
                <a:cs typeface="Arial"/>
              </a:rPr>
              <a:t> are going to be extended. The </a:t>
            </a:r>
            <a:r>
              <a:rPr lang="en-US" sz="1600" dirty="0" err="1">
                <a:cs typeface="Arial"/>
              </a:rPr>
              <a:t>AlN</a:t>
            </a:r>
            <a:r>
              <a:rPr lang="en-US" sz="1600" dirty="0">
                <a:cs typeface="Arial"/>
              </a:rPr>
              <a:t> support is going to be lower.</a:t>
            </a:r>
          </a:p>
        </p:txBody>
      </p:sp>
    </p:spTree>
    <p:extLst>
      <p:ext uri="{BB962C8B-B14F-4D97-AF65-F5344CB8AC3E}">
        <p14:creationId xmlns:p14="http://schemas.microsoft.com/office/powerpoint/2010/main" val="147042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EEB4CEE-3FF0-4A8B-BA4D-040F66E275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795528"/>
            <a:ext cx="12191999" cy="5266944"/>
          </a:xfrm>
          <a:prstGeom prst="rect">
            <a:avLst/>
          </a:prstGeom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D78833A8-43D6-41FC-A36D-2CE5C4BEE701}"/>
              </a:ext>
            </a:extLst>
          </p:cNvPr>
          <p:cNvSpPr txBox="1"/>
          <p:nvPr/>
        </p:nvSpPr>
        <p:spPr bwMode="auto">
          <a:xfrm>
            <a:off x="2567608" y="1942561"/>
            <a:ext cx="28083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Molybdenum wire</a:t>
            </a:r>
          </a:p>
        </p:txBody>
      </p:sp>
      <p:sp>
        <p:nvSpPr>
          <p:cNvPr id="10" name="CuadroTexto 4">
            <a:extLst>
              <a:ext uri="{FF2B5EF4-FFF2-40B4-BE49-F238E27FC236}">
                <a16:creationId xmlns:a16="http://schemas.microsoft.com/office/drawing/2014/main" id="{29AFC0C3-B5EF-4A63-8EDD-C46DC106F260}"/>
              </a:ext>
            </a:extLst>
          </p:cNvPr>
          <p:cNvSpPr txBox="1"/>
          <p:nvPr/>
        </p:nvSpPr>
        <p:spPr bwMode="auto">
          <a:xfrm>
            <a:off x="6095998" y="4293096"/>
            <a:ext cx="331236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Aluminum Nitride support divided in three sections: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Support mechanically the wire.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Enables better heat dissipation.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B3511E8-8B3C-4646-B102-2A878664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Positioning and </a:t>
            </a:r>
            <a:r>
              <a:rPr lang="en-US" dirty="0"/>
              <a:t>Mechanical Description</a:t>
            </a:r>
            <a:endParaRPr lang="en-US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09990366-94B4-414C-B964-DB28071D4078}"/>
                  </a:ext>
                </a:extLst>
              </p:cNvPr>
              <p:cNvSpPr txBox="1"/>
              <p:nvPr/>
            </p:nvSpPr>
            <p:spPr bwMode="auto">
              <a:xfrm flipH="1">
                <a:off x="4511823" y="1727117"/>
                <a:ext cx="3168351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1600" dirty="0"/>
                  <a:t> Diameter</a:t>
                </a:r>
                <a:endParaRPr lang="it-IT" sz="1600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/>
                  <a:t> Long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150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/>
                  <a:t> DC current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09990366-94B4-414C-B964-DB28071D4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flipH="1">
                <a:off x="4511823" y="1727117"/>
                <a:ext cx="3168351" cy="1107996"/>
              </a:xfrm>
              <a:prstGeom prst="rect">
                <a:avLst/>
              </a:prstGeom>
              <a:blipFill>
                <a:blip r:embed="rId4"/>
                <a:stretch>
                  <a:fillRect l="-769" t="-1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4">
            <a:extLst>
              <a:ext uri="{FF2B5EF4-FFF2-40B4-BE49-F238E27FC236}">
                <a16:creationId xmlns:a16="http://schemas.microsoft.com/office/drawing/2014/main" id="{83D938BB-7FA3-3663-B464-61F2D520164A}"/>
              </a:ext>
            </a:extLst>
          </p:cNvPr>
          <p:cNvSpPr txBox="1"/>
          <p:nvPr/>
        </p:nvSpPr>
        <p:spPr bwMode="auto">
          <a:xfrm>
            <a:off x="263352" y="5301208"/>
            <a:ext cx="74888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Note: The design is being updated. </a:t>
            </a:r>
          </a:p>
          <a:p>
            <a:pPr algn="just"/>
            <a:r>
              <a:rPr lang="en-US" sz="1600" dirty="0">
                <a:cs typeface="Arial"/>
              </a:rPr>
              <a:t>The </a:t>
            </a:r>
            <a:r>
              <a:rPr lang="en-US" sz="1600" dirty="0" err="1">
                <a:cs typeface="Arial"/>
              </a:rPr>
              <a:t>taperings</a:t>
            </a:r>
            <a:r>
              <a:rPr lang="en-US" sz="1600" dirty="0">
                <a:cs typeface="Arial"/>
              </a:rPr>
              <a:t> are going to be extended. The </a:t>
            </a:r>
            <a:r>
              <a:rPr lang="en-US" sz="1600" dirty="0" err="1">
                <a:cs typeface="Arial"/>
              </a:rPr>
              <a:t>AlN</a:t>
            </a:r>
            <a:r>
              <a:rPr lang="en-US" sz="1600" dirty="0">
                <a:cs typeface="Arial"/>
              </a:rPr>
              <a:t> support is going to be lower.</a:t>
            </a:r>
          </a:p>
        </p:txBody>
      </p:sp>
    </p:spTree>
    <p:extLst>
      <p:ext uri="{BB962C8B-B14F-4D97-AF65-F5344CB8AC3E}">
        <p14:creationId xmlns:p14="http://schemas.microsoft.com/office/powerpoint/2010/main" val="340507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6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B3511E8-8B3C-4646-B102-2A878664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Positioning and </a:t>
            </a:r>
            <a:r>
              <a:rPr lang="en-US" dirty="0"/>
              <a:t>Mechanical Description</a:t>
            </a:r>
            <a:endParaRPr lang="en-US" b="0" dirty="0"/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" name="Immagine 4" descr="Immagine che contiene strumento&#10;&#10;Descrizione generata automaticamente">
            <a:extLst>
              <a:ext uri="{FF2B5EF4-FFF2-40B4-BE49-F238E27FC236}">
                <a16:creationId xmlns:a16="http://schemas.microsoft.com/office/drawing/2014/main" id="{D731C294-780D-49F1-9203-16B9498DC3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5" b="13693"/>
          <a:stretch/>
        </p:blipFill>
        <p:spPr>
          <a:xfrm>
            <a:off x="2047703" y="822914"/>
            <a:ext cx="8262501" cy="4921168"/>
          </a:xfrm>
          <a:prstGeom prst="rect">
            <a:avLst/>
          </a:prstGeom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7A84CCCD-C66D-4DBB-8C12-51BE8684B0AA}"/>
              </a:ext>
            </a:extLst>
          </p:cNvPr>
          <p:cNvSpPr txBox="1"/>
          <p:nvPr/>
        </p:nvSpPr>
        <p:spPr bwMode="auto">
          <a:xfrm>
            <a:off x="1343472" y="2644519"/>
            <a:ext cx="28083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Molybdenum Wire ø: 1mm</a:t>
            </a:r>
          </a:p>
        </p:txBody>
      </p:sp>
      <p:sp>
        <p:nvSpPr>
          <p:cNvPr id="10" name="CuadroTexto 4">
            <a:extLst>
              <a:ext uri="{FF2B5EF4-FFF2-40B4-BE49-F238E27FC236}">
                <a16:creationId xmlns:a16="http://schemas.microsoft.com/office/drawing/2014/main" id="{F1B1E7B6-6640-48BC-9838-25CB2326D889}"/>
              </a:ext>
            </a:extLst>
          </p:cNvPr>
          <p:cNvSpPr txBox="1"/>
          <p:nvPr/>
        </p:nvSpPr>
        <p:spPr bwMode="auto">
          <a:xfrm>
            <a:off x="1502894" y="4526813"/>
            <a:ext cx="28083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Aluminum Nitride Support</a:t>
            </a: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21EB735A-A194-43E6-88AB-4519B9264CA0}"/>
              </a:ext>
            </a:extLst>
          </p:cNvPr>
          <p:cNvSpPr txBox="1"/>
          <p:nvPr/>
        </p:nvSpPr>
        <p:spPr bwMode="auto">
          <a:xfrm>
            <a:off x="8906048" y="4687479"/>
            <a:ext cx="28083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Feedthrough</a:t>
            </a:r>
          </a:p>
        </p:txBody>
      </p:sp>
      <p:sp>
        <p:nvSpPr>
          <p:cNvPr id="12" name="CuadroTexto 4">
            <a:extLst>
              <a:ext uri="{FF2B5EF4-FFF2-40B4-BE49-F238E27FC236}">
                <a16:creationId xmlns:a16="http://schemas.microsoft.com/office/drawing/2014/main" id="{572BB331-7DAB-4557-A2CF-A90A746A985C}"/>
              </a:ext>
            </a:extLst>
          </p:cNvPr>
          <p:cNvSpPr txBox="1"/>
          <p:nvPr/>
        </p:nvSpPr>
        <p:spPr bwMode="auto">
          <a:xfrm>
            <a:off x="4311206" y="5405528"/>
            <a:ext cx="28083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cs typeface="Arial"/>
              </a:rPr>
              <a:t>Cooling Channel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4FE206E9-8ECD-4CB8-9D16-ED36CFDDB1D0}"/>
              </a:ext>
            </a:extLst>
          </p:cNvPr>
          <p:cNvCxnSpPr>
            <a:stCxn id="9" idx="2"/>
          </p:cNvCxnSpPr>
          <p:nvPr/>
        </p:nvCxnSpPr>
        <p:spPr>
          <a:xfrm>
            <a:off x="2747628" y="2983073"/>
            <a:ext cx="2124236" cy="123801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7FEB4AF3-29E2-4711-99DF-BEA69454CDC0}"/>
              </a:ext>
            </a:extLst>
          </p:cNvPr>
          <p:cNvCxnSpPr>
            <a:stCxn id="10" idx="3"/>
          </p:cNvCxnSpPr>
          <p:nvPr/>
        </p:nvCxnSpPr>
        <p:spPr>
          <a:xfrm flipV="1">
            <a:off x="4311206" y="4561860"/>
            <a:ext cx="544809" cy="13423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AA30559C-E8B3-4971-8B5D-686C83D4B6D4}"/>
              </a:ext>
            </a:extLst>
          </p:cNvPr>
          <p:cNvCxnSpPr>
            <a:stCxn id="12" idx="0"/>
          </p:cNvCxnSpPr>
          <p:nvPr/>
        </p:nvCxnSpPr>
        <p:spPr>
          <a:xfrm flipV="1">
            <a:off x="5715362" y="4593330"/>
            <a:ext cx="0" cy="812198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240D8560-B0E5-449A-9A7F-F262AA99937C}"/>
              </a:ext>
            </a:extLst>
          </p:cNvPr>
          <p:cNvCxnSpPr/>
          <p:nvPr/>
        </p:nvCxnSpPr>
        <p:spPr>
          <a:xfrm flipH="1" flipV="1">
            <a:off x="7896200" y="4365104"/>
            <a:ext cx="1009848" cy="491652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83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A84CB1-1CB8-48B8-82D9-BF84D85AAF94}"/>
              </a:ext>
            </a:extLst>
          </p:cNvPr>
          <p:cNvSpPr txBox="1"/>
          <p:nvPr/>
        </p:nvSpPr>
        <p:spPr bwMode="auto">
          <a:xfrm>
            <a:off x="194038" y="953433"/>
            <a:ext cx="62646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Positioning</a:t>
            </a:r>
            <a:r>
              <a:rPr lang="en-US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4L1B1, 4L5B1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4R1B2, 4R5B2</a:t>
            </a:r>
          </a:p>
          <a:p>
            <a:endParaRPr lang="en-US" sz="1600" dirty="0"/>
          </a:p>
          <a:p>
            <a:r>
              <a:rPr lang="en-US" sz="1600" b="1" dirty="0"/>
              <a:t>Two optics</a:t>
            </a:r>
            <a:r>
              <a:rPr lang="en-US" sz="1600" dirty="0"/>
              <a:t>: 30cm and 20cm.</a:t>
            </a:r>
          </a:p>
        </p:txBody>
      </p:sp>
      <p:sp>
        <p:nvSpPr>
          <p:cNvPr id="5" name="CuadroTexto 7">
            <a:extLst>
              <a:ext uri="{FF2B5EF4-FFF2-40B4-BE49-F238E27FC236}">
                <a16:creationId xmlns:a16="http://schemas.microsoft.com/office/drawing/2014/main" id="{B51468AC-A51E-5FCF-875F-B9098ABEE062}"/>
              </a:ext>
            </a:extLst>
          </p:cNvPr>
          <p:cNvSpPr txBox="1"/>
          <p:nvPr/>
        </p:nvSpPr>
        <p:spPr bwMode="auto">
          <a:xfrm>
            <a:off x="194038" y="2335160"/>
            <a:ext cx="41381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Span of movement</a:t>
            </a:r>
            <a:r>
              <a:rPr lang="en-US" sz="1600" dirty="0"/>
              <a:t> (of the beam’s position in respect to the wire): roughly estimated to be: </a:t>
            </a:r>
            <a:r>
              <a:rPr lang="en-US" sz="1600" b="1" dirty="0"/>
              <a:t>[</a:t>
            </a:r>
            <a:r>
              <a:rPr lang="pl-PL" sz="1600" b="1" dirty="0"/>
              <a:t>4.73 mm </a:t>
            </a:r>
            <a:r>
              <a:rPr lang="it-IT" sz="1600" b="1" dirty="0"/>
              <a:t>to</a:t>
            </a:r>
            <a:r>
              <a:rPr lang="pl-PL" sz="1600" b="1" dirty="0"/>
              <a:t> 15.</a:t>
            </a:r>
            <a:r>
              <a:rPr lang="it-IT" sz="1600" b="1" dirty="0"/>
              <a:t>6</a:t>
            </a:r>
            <a:r>
              <a:rPr lang="pl-PL" sz="1600" b="1" dirty="0"/>
              <a:t> mm</a:t>
            </a:r>
            <a:r>
              <a:rPr lang="it-IT" sz="1600" b="1" dirty="0"/>
              <a:t>]</a:t>
            </a:r>
            <a:endParaRPr lang="en-US" sz="1600" b="1" dirty="0"/>
          </a:p>
        </p:txBody>
      </p:sp>
      <p:pic>
        <p:nvPicPr>
          <p:cNvPr id="25" name="Immagine 17">
            <a:extLst>
              <a:ext uri="{FF2B5EF4-FFF2-40B4-BE49-F238E27FC236}">
                <a16:creationId xmlns:a16="http://schemas.microsoft.com/office/drawing/2014/main" id="{073154EF-4AA1-2F93-49BA-1E7B970F9F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3" t="14454" r="40551" b="13086"/>
          <a:stretch/>
        </p:blipFill>
        <p:spPr>
          <a:xfrm>
            <a:off x="1142756" y="3232194"/>
            <a:ext cx="2240715" cy="276181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9373FA0-7DDE-A0E9-8360-F6E60FD39331}"/>
              </a:ext>
            </a:extLst>
          </p:cNvPr>
          <p:cNvSpPr/>
          <p:nvPr/>
        </p:nvSpPr>
        <p:spPr>
          <a:xfrm>
            <a:off x="1819326" y="3939020"/>
            <a:ext cx="889419" cy="1017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5774CF0-C09C-F1A2-FF7D-199B3A116E8F}"/>
              </a:ext>
            </a:extLst>
          </p:cNvPr>
          <p:cNvSpPr/>
          <p:nvPr/>
        </p:nvSpPr>
        <p:spPr>
          <a:xfrm>
            <a:off x="2207568" y="4365104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Connettore 2 22">
            <a:extLst>
              <a:ext uri="{FF2B5EF4-FFF2-40B4-BE49-F238E27FC236}">
                <a16:creationId xmlns:a16="http://schemas.microsoft.com/office/drawing/2014/main" id="{3DFA13FC-5EA9-27BA-6BB0-C22A955E33F3}"/>
              </a:ext>
            </a:extLst>
          </p:cNvPr>
          <p:cNvCxnSpPr/>
          <p:nvPr/>
        </p:nvCxnSpPr>
        <p:spPr>
          <a:xfrm>
            <a:off x="2267836" y="4447730"/>
            <a:ext cx="0" cy="576064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3">
                <a:extLst>
                  <a:ext uri="{FF2B5EF4-FFF2-40B4-BE49-F238E27FC236}">
                    <a16:creationId xmlns:a16="http://schemas.microsoft.com/office/drawing/2014/main" id="{16B23F19-2583-8801-17DB-04062A3A6BF3}"/>
                  </a:ext>
                </a:extLst>
              </p:cNvPr>
              <p:cNvSpPr txBox="1"/>
              <p:nvPr/>
            </p:nvSpPr>
            <p:spPr bwMode="auto">
              <a:xfrm>
                <a:off x="1593110" y="4616464"/>
                <a:ext cx="63190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it-IT" sz="1600" b="0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CasellaDiTesto 23">
                <a:extLst>
                  <a:ext uri="{FF2B5EF4-FFF2-40B4-BE49-F238E27FC236}">
                    <a16:creationId xmlns:a16="http://schemas.microsoft.com/office/drawing/2014/main" id="{16B23F19-2583-8801-17DB-04062A3A6B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93110" y="4616464"/>
                <a:ext cx="631904" cy="246221"/>
              </a:xfrm>
              <a:prstGeom prst="rect">
                <a:avLst/>
              </a:prstGeom>
              <a:blipFill>
                <a:blip r:embed="rId4"/>
                <a:stretch>
                  <a:fillRect l="-6731" r="-4808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Text&#10;&#10;Description automatically generated">
            <a:extLst>
              <a:ext uri="{FF2B5EF4-FFF2-40B4-BE49-F238E27FC236}">
                <a16:creationId xmlns:a16="http://schemas.microsoft.com/office/drawing/2014/main" id="{27979E61-7677-F6D0-B5C0-05100D2720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37"/>
          <a:stretch/>
        </p:blipFill>
        <p:spPr>
          <a:xfrm>
            <a:off x="4248472" y="1069663"/>
            <a:ext cx="7761756" cy="4997372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0E4DDD8F-6AEB-1F5D-F4EB-BC84F2846C05}"/>
              </a:ext>
            </a:extLst>
          </p:cNvPr>
          <p:cNvSpPr/>
          <p:nvPr/>
        </p:nvSpPr>
        <p:spPr>
          <a:xfrm>
            <a:off x="3819662" y="1006506"/>
            <a:ext cx="1800200" cy="450541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7705AB05-3EC9-DD78-4134-BBFACA639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3927"/>
            <a:ext cx="11376024" cy="1065741"/>
          </a:xfrm>
        </p:spPr>
        <p:txBody>
          <a:bodyPr/>
          <a:lstStyle/>
          <a:p>
            <a:r>
              <a:rPr lang="en-US" dirty="0"/>
              <a:t>Positioning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and Mechanical Description</a:t>
            </a:r>
            <a:endParaRPr lang="en-US" b="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CuadroTexto 7">
            <a:extLst>
              <a:ext uri="{FF2B5EF4-FFF2-40B4-BE49-F238E27FC236}">
                <a16:creationId xmlns:a16="http://schemas.microsoft.com/office/drawing/2014/main" id="{E927F57B-ED12-70A5-C627-A780BEC99417}"/>
              </a:ext>
            </a:extLst>
          </p:cNvPr>
          <p:cNvSpPr txBox="1"/>
          <p:nvPr/>
        </p:nvSpPr>
        <p:spPr bwMode="auto">
          <a:xfrm>
            <a:off x="7645860" y="1000541"/>
            <a:ext cx="41381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cs typeface="Arial"/>
              </a:rPr>
              <a:t>Courtesy of Guido </a:t>
            </a:r>
            <a:r>
              <a:rPr lang="en-US" sz="1600" dirty="0" err="1">
                <a:cs typeface="Arial"/>
              </a:rPr>
              <a:t>Sterbini</a:t>
            </a:r>
            <a:r>
              <a:rPr lang="en-US" sz="1600" dirty="0">
                <a:cs typeface="Arial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811704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8A84CB1-1CB8-48B8-82D9-BF84D85AAF94}"/>
              </a:ext>
            </a:extLst>
          </p:cNvPr>
          <p:cNvSpPr txBox="1"/>
          <p:nvPr/>
        </p:nvSpPr>
        <p:spPr bwMode="auto">
          <a:xfrm>
            <a:off x="194038" y="953433"/>
            <a:ext cx="62646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Positioning</a:t>
            </a:r>
            <a:r>
              <a:rPr lang="en-US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4L1B1, 4L5B1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4R1B2, 4R5B2</a:t>
            </a:r>
          </a:p>
          <a:p>
            <a:endParaRPr lang="en-US" sz="1600" dirty="0"/>
          </a:p>
          <a:p>
            <a:r>
              <a:rPr lang="en-US" sz="1600" b="1" dirty="0"/>
              <a:t>Two optics</a:t>
            </a:r>
            <a:r>
              <a:rPr lang="en-US" sz="1600" dirty="0"/>
              <a:t>: 20cm and 30cm.</a:t>
            </a:r>
          </a:p>
        </p:txBody>
      </p:sp>
      <p:sp>
        <p:nvSpPr>
          <p:cNvPr id="5" name="CuadroTexto 7">
            <a:extLst>
              <a:ext uri="{FF2B5EF4-FFF2-40B4-BE49-F238E27FC236}">
                <a16:creationId xmlns:a16="http://schemas.microsoft.com/office/drawing/2014/main" id="{B51468AC-A51E-5FCF-875F-B9098ABEE062}"/>
              </a:ext>
            </a:extLst>
          </p:cNvPr>
          <p:cNvSpPr txBox="1"/>
          <p:nvPr/>
        </p:nvSpPr>
        <p:spPr bwMode="auto">
          <a:xfrm>
            <a:off x="194038" y="2335160"/>
            <a:ext cx="41381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Span of movement</a:t>
            </a:r>
            <a:r>
              <a:rPr lang="en-US" sz="1600" dirty="0"/>
              <a:t> (of the beam’s position in respect to the wire): roughly estimated to be: </a:t>
            </a:r>
            <a:r>
              <a:rPr lang="en-US" sz="1600" b="1" dirty="0"/>
              <a:t>[</a:t>
            </a:r>
            <a:r>
              <a:rPr lang="pl-PL" sz="1600" b="1" dirty="0"/>
              <a:t>4.73 mm </a:t>
            </a:r>
            <a:r>
              <a:rPr lang="it-IT" sz="1600" b="1" dirty="0"/>
              <a:t>to</a:t>
            </a:r>
            <a:r>
              <a:rPr lang="pl-PL" sz="1600" b="1" dirty="0"/>
              <a:t> 15.</a:t>
            </a:r>
            <a:r>
              <a:rPr lang="it-IT" sz="1600" b="1" dirty="0"/>
              <a:t>6</a:t>
            </a:r>
            <a:r>
              <a:rPr lang="pl-PL" sz="1600" b="1" dirty="0"/>
              <a:t> mm</a:t>
            </a:r>
            <a:r>
              <a:rPr lang="it-IT" sz="1600" b="1" dirty="0"/>
              <a:t>]</a:t>
            </a:r>
            <a:endParaRPr lang="en-US" sz="1600" b="1" dirty="0"/>
          </a:p>
        </p:txBody>
      </p:sp>
      <p:pic>
        <p:nvPicPr>
          <p:cNvPr id="25" name="Immagine 17">
            <a:extLst>
              <a:ext uri="{FF2B5EF4-FFF2-40B4-BE49-F238E27FC236}">
                <a16:creationId xmlns:a16="http://schemas.microsoft.com/office/drawing/2014/main" id="{073154EF-4AA1-2F93-49BA-1E7B970F9F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3" t="14454" r="40551" b="13086"/>
          <a:stretch/>
        </p:blipFill>
        <p:spPr>
          <a:xfrm>
            <a:off x="1142756" y="3232194"/>
            <a:ext cx="2240715" cy="276181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9373FA0-7DDE-A0E9-8360-F6E60FD39331}"/>
              </a:ext>
            </a:extLst>
          </p:cNvPr>
          <p:cNvSpPr/>
          <p:nvPr/>
        </p:nvSpPr>
        <p:spPr>
          <a:xfrm>
            <a:off x="1819326" y="3939020"/>
            <a:ext cx="889419" cy="1017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5774CF0-C09C-F1A2-FF7D-199B3A116E8F}"/>
              </a:ext>
            </a:extLst>
          </p:cNvPr>
          <p:cNvSpPr/>
          <p:nvPr/>
        </p:nvSpPr>
        <p:spPr>
          <a:xfrm>
            <a:off x="2207568" y="4365104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Connettore 2 22">
            <a:extLst>
              <a:ext uri="{FF2B5EF4-FFF2-40B4-BE49-F238E27FC236}">
                <a16:creationId xmlns:a16="http://schemas.microsoft.com/office/drawing/2014/main" id="{3DFA13FC-5EA9-27BA-6BB0-C22A955E33F3}"/>
              </a:ext>
            </a:extLst>
          </p:cNvPr>
          <p:cNvCxnSpPr/>
          <p:nvPr/>
        </p:nvCxnSpPr>
        <p:spPr>
          <a:xfrm>
            <a:off x="2267836" y="4447730"/>
            <a:ext cx="0" cy="576064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3">
                <a:extLst>
                  <a:ext uri="{FF2B5EF4-FFF2-40B4-BE49-F238E27FC236}">
                    <a16:creationId xmlns:a16="http://schemas.microsoft.com/office/drawing/2014/main" id="{16B23F19-2583-8801-17DB-04062A3A6BF3}"/>
                  </a:ext>
                </a:extLst>
              </p:cNvPr>
              <p:cNvSpPr txBox="1"/>
              <p:nvPr/>
            </p:nvSpPr>
            <p:spPr bwMode="auto">
              <a:xfrm>
                <a:off x="1593110" y="4616464"/>
                <a:ext cx="63190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it-IT" sz="1600" b="0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CasellaDiTesto 23">
                <a:extLst>
                  <a:ext uri="{FF2B5EF4-FFF2-40B4-BE49-F238E27FC236}">
                    <a16:creationId xmlns:a16="http://schemas.microsoft.com/office/drawing/2014/main" id="{16B23F19-2583-8801-17DB-04062A3A6B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93110" y="4616464"/>
                <a:ext cx="631904" cy="246221"/>
              </a:xfrm>
              <a:prstGeom prst="rect">
                <a:avLst/>
              </a:prstGeom>
              <a:blipFill>
                <a:blip r:embed="rId4"/>
                <a:stretch>
                  <a:fillRect l="-6731" r="-4808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27979E61-7677-F6D0-B5C0-05100D2720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95"/>
          <a:stretch/>
        </p:blipFill>
        <p:spPr>
          <a:xfrm>
            <a:off x="4267763" y="1069663"/>
            <a:ext cx="7730199" cy="4997372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BD4A607D-73C9-C2EA-7E12-06A0E281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3927"/>
            <a:ext cx="11376024" cy="1065741"/>
          </a:xfrm>
        </p:spPr>
        <p:txBody>
          <a:bodyPr/>
          <a:lstStyle/>
          <a:p>
            <a:r>
              <a:rPr lang="en-US" dirty="0"/>
              <a:t>Positioning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and Mechanical Description</a:t>
            </a:r>
            <a:endParaRPr lang="en-US" b="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CuadroTexto 7">
            <a:extLst>
              <a:ext uri="{FF2B5EF4-FFF2-40B4-BE49-F238E27FC236}">
                <a16:creationId xmlns:a16="http://schemas.microsoft.com/office/drawing/2014/main" id="{4BE1E394-AA81-462E-B6E6-5192C8B66A1C}"/>
              </a:ext>
            </a:extLst>
          </p:cNvPr>
          <p:cNvSpPr txBox="1"/>
          <p:nvPr/>
        </p:nvSpPr>
        <p:spPr bwMode="auto">
          <a:xfrm>
            <a:off x="7645860" y="1000541"/>
            <a:ext cx="41381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cs typeface="Arial"/>
              </a:rPr>
              <a:t>Courtesy of Guido </a:t>
            </a:r>
            <a:r>
              <a:rPr lang="en-US" sz="1600" dirty="0" err="1">
                <a:cs typeface="Arial"/>
              </a:rPr>
              <a:t>Sterbini</a:t>
            </a:r>
            <a:r>
              <a:rPr lang="en-US" sz="1600" dirty="0">
                <a:cs typeface="Arial"/>
              </a:rPr>
              <a:t>: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5A1D64E-19E8-E770-0E8D-57892E9B4645}"/>
              </a:ext>
            </a:extLst>
          </p:cNvPr>
          <p:cNvSpPr/>
          <p:nvPr/>
        </p:nvSpPr>
        <p:spPr>
          <a:xfrm>
            <a:off x="3819662" y="1006506"/>
            <a:ext cx="1800200" cy="450541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857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ERN">
  <a:themeElements>
    <a:clrScheme name="Personalizado 3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2C6FFF"/>
      </a:hlink>
      <a:folHlink>
        <a:srgbClr val="2C6FFF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7178D2F75A73458AA31A0DCBDC2158" ma:contentTypeVersion="12" ma:contentTypeDescription="Create a new document." ma:contentTypeScope="" ma:versionID="8633f7960df42ef277192cea714330ab">
  <xsd:schema xmlns:xsd="http://www.w3.org/2001/XMLSchema" xmlns:xs="http://www.w3.org/2001/XMLSchema" xmlns:p="http://schemas.microsoft.com/office/2006/metadata/properties" xmlns:ns3="61b447f0-5545-4dc1-91a8-b308a3a9ba41" xmlns:ns4="289bebf6-dcba-4a98-bb59-e9925493c21a" targetNamespace="http://schemas.microsoft.com/office/2006/metadata/properties" ma:root="true" ma:fieldsID="2cc3d1f5baa4f34d167cc140c21b8cb5" ns3:_="" ns4:_="">
    <xsd:import namespace="61b447f0-5545-4dc1-91a8-b308a3a9ba41"/>
    <xsd:import namespace="289bebf6-dcba-4a98-bb59-e9925493c21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b447f0-5545-4dc1-91a8-b308a3a9ba4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9bebf6-dcba-4a98-bb59-e9925493c2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EFB4DD-AE9B-44BB-A0CA-C65FC8FEEF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b447f0-5545-4dc1-91a8-b308a3a9ba41"/>
    <ds:schemaRef ds:uri="289bebf6-dcba-4a98-bb59-e9925493c2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BD9141-9C0D-4F8F-A716-71AB1FB149D2}">
  <ds:schemaRefs>
    <ds:schemaRef ds:uri="http://purl.org/dc/elements/1.1/"/>
    <ds:schemaRef ds:uri="http://schemas.microsoft.com/office/2006/documentManagement/types"/>
    <ds:schemaRef ds:uri="61b447f0-5545-4dc1-91a8-b308a3a9ba41"/>
    <ds:schemaRef ds:uri="http://schemas.openxmlformats.org/package/2006/metadata/core-properties"/>
    <ds:schemaRef ds:uri="http://schemas.microsoft.com/office/infopath/2007/PartnerControls"/>
    <ds:schemaRef ds:uri="289bebf6-dcba-4a98-bb59-e9925493c21a"/>
    <ds:schemaRef ds:uri="http://purl.org/dc/terms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A93D056-550F-4740-B4B7-EE4AAACCAE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1171</TotalTime>
  <Words>1973</Words>
  <Application>Microsoft Office PowerPoint</Application>
  <DocSecurity>0</DocSecurity>
  <PresentationFormat>Widescreen</PresentationFormat>
  <Paragraphs>445</Paragraphs>
  <Slides>37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Arial Nova</vt:lpstr>
      <vt:lpstr>Calibri</vt:lpstr>
      <vt:lpstr>Cambria Math</vt:lpstr>
      <vt:lpstr>LM Roman 10</vt:lpstr>
      <vt:lpstr>Wingdings</vt:lpstr>
      <vt:lpstr>CERN</vt:lpstr>
      <vt:lpstr>BBLRC  (Beam-Beam Long Range Compensator)</vt:lpstr>
      <vt:lpstr>PowerPoint Presentation</vt:lpstr>
      <vt:lpstr>Introduction: </vt:lpstr>
      <vt:lpstr>PowerPoint Presentation</vt:lpstr>
      <vt:lpstr>Mechanical Description and Positioning</vt:lpstr>
      <vt:lpstr>Positioning and Mechanical Description</vt:lpstr>
      <vt:lpstr>Positioning and Mechanical Description</vt:lpstr>
      <vt:lpstr>Positioning and Mechanical Description</vt:lpstr>
      <vt:lpstr>Positioning and Mechanical Description</vt:lpstr>
      <vt:lpstr>PowerPoint Presentation</vt:lpstr>
      <vt:lpstr>The need for an Impedance Study</vt:lpstr>
      <vt:lpstr>The need for an Impedance Study</vt:lpstr>
      <vt:lpstr>PowerPoint Presentation</vt:lpstr>
      <vt:lpstr>The BBLRC – single module: simplified</vt:lpstr>
      <vt:lpstr>The BBLRC – single module: simplified</vt:lpstr>
      <vt:lpstr>PowerPoint Presentation</vt:lpstr>
      <vt:lpstr>Longitudinal Beam Coupling Impedance</vt:lpstr>
      <vt:lpstr>PowerPoint Presentation</vt:lpstr>
      <vt:lpstr>Longitudinal Beam Coupling Impedance</vt:lpstr>
      <vt:lpstr>Longitudinal Beam Coupling Impedance</vt:lpstr>
      <vt:lpstr>Effective Longitudinal Impedance</vt:lpstr>
      <vt:lpstr>PowerPoint Presentation</vt:lpstr>
      <vt:lpstr>Dissipated Power </vt:lpstr>
      <vt:lpstr>Dissipated Power </vt:lpstr>
      <vt:lpstr>Dissipated Power </vt:lpstr>
      <vt:lpstr>PowerPoint Presentation</vt:lpstr>
      <vt:lpstr>Impact of the AlN support</vt:lpstr>
      <vt:lpstr>Impact of the AlN support</vt:lpstr>
      <vt:lpstr>PowerPoint Presentation</vt:lpstr>
      <vt:lpstr>Transverse Dipolar Impedance</vt:lpstr>
      <vt:lpstr>Transverse Dipolar Impedance on y</vt:lpstr>
      <vt:lpstr>Transverse Dipolar Impedance on x</vt:lpstr>
      <vt:lpstr>The impedance of the BBLRC </vt:lpstr>
      <vt:lpstr>Impact of the BBLRC on transverse beam stability</vt:lpstr>
      <vt:lpstr>PowerPoint Presentation</vt:lpstr>
      <vt:lpstr>Conclusion: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EMWSD meeting</dc:title>
  <dc:subject/>
  <dc:creator>Leonardo Sito</dc:creator>
  <cp:keywords/>
  <dc:description/>
  <cp:lastModifiedBy>Benoit Salvant</cp:lastModifiedBy>
  <cp:revision>2051</cp:revision>
  <dcterms:created xsi:type="dcterms:W3CDTF">2021-08-03T13:35:11Z</dcterms:created>
  <dcterms:modified xsi:type="dcterms:W3CDTF">2022-09-23T07:30:55Z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0x010100E47178D2F75A73458AA31A0DCBDC2158</vt:lpwstr>
  </property>
</Properties>
</file>