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345" r:id="rId5"/>
    <p:sldId id="484" r:id="rId6"/>
    <p:sldId id="489" r:id="rId7"/>
    <p:sldId id="490" r:id="rId8"/>
    <p:sldId id="413" r:id="rId9"/>
    <p:sldId id="462" r:id="rId10"/>
    <p:sldId id="487" r:id="rId11"/>
    <p:sldId id="499" r:id="rId12"/>
    <p:sldId id="485" r:id="rId13"/>
    <p:sldId id="492" r:id="rId14"/>
    <p:sldId id="500" r:id="rId15"/>
    <p:sldId id="494" r:id="rId16"/>
    <p:sldId id="493" r:id="rId17"/>
    <p:sldId id="495" r:id="rId18"/>
    <p:sldId id="496" r:id="rId19"/>
    <p:sldId id="486" r:id="rId20"/>
    <p:sldId id="497" r:id="rId21"/>
    <p:sldId id="498" r:id="rId22"/>
    <p:sldId id="481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4" autoAdjust="0"/>
  </p:normalViewPr>
  <p:slideViewPr>
    <p:cSldViewPr snapToObjects="1" showGuides="1">
      <p:cViewPr varScale="1">
        <p:scale>
          <a:sx n="80" d="100"/>
          <a:sy n="80" d="100"/>
        </p:scale>
        <p:origin x="102" y="14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BBCW Collimation Scenarios for Run 4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096024" cy="1354088"/>
          </a:xfrm>
        </p:spPr>
        <p:txBody>
          <a:bodyPr>
            <a:normAutofit/>
          </a:bodyPr>
          <a:lstStyle/>
          <a:p>
            <a:r>
              <a:rPr lang="en-GB"/>
              <a:t>B. Lindström, R. Bruce, S. Redaelli on behalf of </a:t>
            </a:r>
            <a:br>
              <a:rPr lang="en-GB"/>
            </a:br>
            <a:r>
              <a:rPr lang="en-GB"/>
              <a:t>the collimation team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23</a:t>
            </a:r>
            <a:r>
              <a:rPr lang="en-GB" baseline="30000"/>
              <a:t>rd</a:t>
            </a:r>
            <a:r>
              <a:rPr lang="en-GB"/>
              <a:t> September 2022 – 12</a:t>
            </a:r>
            <a:r>
              <a:rPr lang="en-GB" baseline="30000"/>
              <a:t>th</a:t>
            </a:r>
            <a:r>
              <a:rPr lang="en-GB"/>
              <a:t> HL-LHC Collaboration Meeting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1780-C562-25D5-3409-80D66C8D2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Potential options for moving wire closer (2/6)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B28D-A39D-1037-C264-0026282F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10" y="900000"/>
            <a:ext cx="8280480" cy="5306144"/>
          </a:xfrm>
        </p:spPr>
        <p:txBody>
          <a:bodyPr>
            <a:normAutofit/>
          </a:bodyPr>
          <a:lstStyle/>
          <a:p>
            <a:r>
              <a:rPr lang="sv-SE" sz="1800"/>
              <a:t>Use tighter TCT settings</a:t>
            </a:r>
          </a:p>
          <a:p>
            <a:pPr lvl="1"/>
            <a:r>
              <a:rPr lang="sv-SE" sz="1600">
                <a:solidFill>
                  <a:srgbClr val="00B050"/>
                </a:solidFill>
              </a:rPr>
              <a:t>Wire is closer throughout levelling</a:t>
            </a:r>
          </a:p>
          <a:p>
            <a:pPr lvl="1"/>
            <a:r>
              <a:rPr lang="sv-SE" sz="1600">
                <a:solidFill>
                  <a:srgbClr val="FF0000"/>
                </a:solidFill>
              </a:rPr>
              <a:t>TCTs are more exposed</a:t>
            </a:r>
          </a:p>
          <a:p>
            <a:pPr lvl="1"/>
            <a:r>
              <a:rPr lang="sv-SE" sz="1600">
                <a:solidFill>
                  <a:srgbClr val="FF0000"/>
                </a:solidFill>
              </a:rPr>
              <a:t>More leakage to experiments</a:t>
            </a:r>
            <a:endParaRPr lang="sv-SE" sz="1600"/>
          </a:p>
          <a:p>
            <a:pPr lvl="1"/>
            <a:r>
              <a:rPr lang="sv-SE" sz="1600"/>
              <a:t>Note that copper diamond TCTs have been removed from baseline. They would have been more robust against beam losses.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FDF08-8CF3-CD35-7C50-E277F50E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327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1780-C562-25D5-3409-80D66C8D2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Potential options for moving wire closer (2/6)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B28D-A39D-1037-C264-0026282F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10" y="900000"/>
            <a:ext cx="8280480" cy="5306144"/>
          </a:xfrm>
        </p:spPr>
        <p:txBody>
          <a:bodyPr>
            <a:normAutofit/>
          </a:bodyPr>
          <a:lstStyle/>
          <a:p>
            <a:r>
              <a:rPr lang="sv-SE" sz="1800"/>
              <a:t>Use tighter TCT settings</a:t>
            </a:r>
          </a:p>
          <a:p>
            <a:pPr lvl="1"/>
            <a:r>
              <a:rPr lang="sv-SE" sz="1600">
                <a:solidFill>
                  <a:srgbClr val="00B050"/>
                </a:solidFill>
              </a:rPr>
              <a:t>Wire is closer throughout levelling</a:t>
            </a:r>
          </a:p>
          <a:p>
            <a:pPr lvl="1"/>
            <a:r>
              <a:rPr lang="sv-SE" sz="1600">
                <a:solidFill>
                  <a:srgbClr val="FF0000"/>
                </a:solidFill>
              </a:rPr>
              <a:t>TCTs are more exposed</a:t>
            </a:r>
          </a:p>
          <a:p>
            <a:pPr lvl="1"/>
            <a:r>
              <a:rPr lang="sv-SE" sz="1600">
                <a:solidFill>
                  <a:srgbClr val="FF0000"/>
                </a:solidFill>
              </a:rPr>
              <a:t>More leakage to experiments</a:t>
            </a:r>
            <a:endParaRPr lang="sv-SE" sz="1600"/>
          </a:p>
          <a:p>
            <a:pPr lvl="1"/>
            <a:r>
              <a:rPr lang="sv-SE" sz="1600"/>
              <a:t>Note that copper diamond TCTs have been removed from baseline. They would have been more robust against beam losses.</a:t>
            </a:r>
          </a:p>
          <a:p>
            <a:pPr lvl="1"/>
            <a:r>
              <a:rPr lang="sv-SE" sz="1600"/>
              <a:t>Most leakage to experiments from TCTs in cell 4, one could possibly adjust the relative settings of the TCTs to mitigate the leakage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FDF08-8CF3-CD35-7C50-E277F50E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D20345A1-CC18-9A33-56D2-941519CC9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82" y="3213380"/>
            <a:ext cx="7596336" cy="33229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4FFB93-71F6-1F12-3428-DAE10A4BA4E5}"/>
              </a:ext>
            </a:extLst>
          </p:cNvPr>
          <p:cNvSpPr txBox="1"/>
          <p:nvPr/>
        </p:nvSpPr>
        <p:spPr>
          <a:xfrm>
            <a:off x="2578387" y="6494849"/>
            <a:ext cx="4764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/>
              <a:t>M. Sabaté-Gilarte, 114th LBS, https://indico.cern.ch/event/1195003/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001975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1780-C562-25D5-3409-80D66C8D2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Potential options for moving wire closer (3/6)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B28D-A39D-1037-C264-0026282F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10" y="900000"/>
            <a:ext cx="8280480" cy="5306144"/>
          </a:xfrm>
        </p:spPr>
        <p:txBody>
          <a:bodyPr>
            <a:normAutofit/>
          </a:bodyPr>
          <a:lstStyle/>
          <a:p>
            <a:r>
              <a:rPr lang="sv-SE" sz="1800"/>
              <a:t>Use tight collimator settings</a:t>
            </a:r>
            <a:r>
              <a:rPr lang="en-US" sz="1800"/>
              <a:t> throughout cycle</a:t>
            </a:r>
          </a:p>
          <a:p>
            <a:pPr lvl="1"/>
            <a:r>
              <a:rPr lang="en-US" sz="1600">
                <a:solidFill>
                  <a:srgbClr val="00B050"/>
                </a:solidFill>
              </a:rPr>
              <a:t>Wire is closer from beginning of collisions (n.b. wires positions are fixed at the mm settings corresponding to their end-point sigma setting)</a:t>
            </a:r>
          </a:p>
          <a:p>
            <a:pPr lvl="1"/>
            <a:r>
              <a:rPr lang="en-US" sz="1600">
                <a:solidFill>
                  <a:srgbClr val="FF0000"/>
                </a:solidFill>
              </a:rPr>
              <a:t>Bunch instabilities might occur from impedance</a:t>
            </a:r>
          </a:p>
          <a:p>
            <a:pPr lvl="1"/>
            <a:endParaRPr lang="sv-SE" sz="1600"/>
          </a:p>
          <a:p>
            <a:pPr lvl="1"/>
            <a:endParaRPr lang="sv-SE" sz="1600"/>
          </a:p>
          <a:p>
            <a:pPr lvl="1"/>
            <a:r>
              <a:rPr lang="sv-SE" sz="1600"/>
              <a:t>Recent MD results* indicate that a lower octupole current is needed than initially foreseen, still to be understood, but would give more margin and allow for tighter settings</a:t>
            </a:r>
          </a:p>
          <a:p>
            <a:pPr lvl="1"/>
            <a:r>
              <a:rPr lang="sv-SE" sz="1600"/>
              <a:t>If limited in intensity by electron clouds, we can tighten the collimator settings</a:t>
            </a:r>
          </a:p>
          <a:p>
            <a:pPr lvl="1"/>
            <a:endParaRPr lang="sv-SE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FDF08-8CF3-CD35-7C50-E277F50E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C8F74A-1037-3742-7552-22F054A23E33}"/>
              </a:ext>
            </a:extLst>
          </p:cNvPr>
          <p:cNvSpPr txBox="1"/>
          <p:nvPr/>
        </p:nvSpPr>
        <p:spPr>
          <a:xfrm>
            <a:off x="1765874" y="5819582"/>
            <a:ext cx="6745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/>
              <a:t>* L. Giacomel, Impedance measurements, LHC-MDs,</a:t>
            </a:r>
          </a:p>
          <a:p>
            <a:r>
              <a:rPr lang="sv-SE" sz="1200"/>
              <a:t>12th HL-LHC Collaboration Meeting, https://indico.cern.ch/event/1161569/contributions/4921657/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017322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1780-C562-25D5-3409-80D66C8D2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Potential options for moving wire closer (4/6)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B28D-A39D-1037-C264-0026282F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10" y="900000"/>
            <a:ext cx="8280480" cy="5306144"/>
          </a:xfrm>
        </p:spPr>
        <p:txBody>
          <a:bodyPr>
            <a:normAutofit/>
          </a:bodyPr>
          <a:lstStyle/>
          <a:p>
            <a:r>
              <a:rPr lang="en-US" sz="1800"/>
              <a:t>Bring in collimators (including TCP) during collisions as bunch intensity drops</a:t>
            </a:r>
          </a:p>
          <a:p>
            <a:pPr lvl="1"/>
            <a:r>
              <a:rPr lang="en-US" sz="1600">
                <a:solidFill>
                  <a:srgbClr val="00B050"/>
                </a:solidFill>
              </a:rPr>
              <a:t>Wire is brought closer as intensity drops</a:t>
            </a:r>
          </a:p>
          <a:p>
            <a:pPr lvl="1"/>
            <a:r>
              <a:rPr lang="en-US" sz="1600">
                <a:solidFill>
                  <a:srgbClr val="00B050"/>
                </a:solidFill>
              </a:rPr>
              <a:t>Impedance remains good when there is a large beam intensity</a:t>
            </a:r>
          </a:p>
          <a:p>
            <a:pPr lvl="1"/>
            <a:r>
              <a:rPr lang="en-US" sz="1600">
                <a:solidFill>
                  <a:srgbClr val="FF0000"/>
                </a:solidFill>
              </a:rPr>
              <a:t>Moving the TCPs in with full intensity beams is tricky and has not been done operationally. Will provoke loss spikes, in particular without the electron lens</a:t>
            </a:r>
          </a:p>
          <a:p>
            <a:pPr lvl="1"/>
            <a:endParaRPr lang="sv-SE" sz="1600"/>
          </a:p>
          <a:p>
            <a:pPr lvl="1"/>
            <a:endParaRPr lang="sv-SE" sz="1600"/>
          </a:p>
          <a:p>
            <a:pPr lvl="1"/>
            <a:r>
              <a:rPr lang="sv-SE" sz="1600"/>
              <a:t>Note that electron lens has been removed from baseline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FDF08-8CF3-CD35-7C50-E277F50E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562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1780-C562-25D5-3409-80D66C8D2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Potential options for moving wire closer (5/6)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B28D-A39D-1037-C264-0026282F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10" y="900000"/>
            <a:ext cx="8280480" cy="5306144"/>
          </a:xfrm>
        </p:spPr>
        <p:txBody>
          <a:bodyPr>
            <a:normAutofit/>
          </a:bodyPr>
          <a:lstStyle/>
          <a:p>
            <a:r>
              <a:rPr lang="en-US" sz="1800"/>
              <a:t>Keep TCPs at tight settings from FT and then bring in TCS/TCT during levelling</a:t>
            </a:r>
          </a:p>
          <a:p>
            <a:pPr lvl="1"/>
            <a:r>
              <a:rPr lang="en-US" sz="1600">
                <a:solidFill>
                  <a:srgbClr val="00B050"/>
                </a:solidFill>
              </a:rPr>
              <a:t>No TCP movement</a:t>
            </a:r>
          </a:p>
          <a:p>
            <a:pPr lvl="1"/>
            <a:r>
              <a:rPr lang="en-US" sz="1600">
                <a:solidFill>
                  <a:srgbClr val="00B050"/>
                </a:solidFill>
              </a:rPr>
              <a:t>Wire is brought closer as intensity drops</a:t>
            </a:r>
          </a:p>
          <a:p>
            <a:pPr lvl="1"/>
            <a:r>
              <a:rPr lang="en-US" sz="1600">
                <a:solidFill>
                  <a:srgbClr val="00B050"/>
                </a:solidFill>
              </a:rPr>
              <a:t>Impedance remains good when there is a large beam intensity</a:t>
            </a:r>
          </a:p>
          <a:p>
            <a:pPr lvl="1"/>
            <a:r>
              <a:rPr lang="en-US" sz="1600">
                <a:solidFill>
                  <a:srgbClr val="FF0000"/>
                </a:solidFill>
              </a:rPr>
              <a:t>Large retraction of TCS to TCP – worsened cleaning. Unlikely to work unless positive surprises on beam life time.</a:t>
            </a:r>
            <a:endParaRPr lang="sv-SE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FDF08-8CF3-CD35-7C50-E277F50E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287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1780-C562-25D5-3409-80D66C8D2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Potential options for moving wire closer (6/6)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B28D-A39D-1037-C264-0026282F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10" y="900000"/>
            <a:ext cx="8280480" cy="5306144"/>
          </a:xfrm>
        </p:spPr>
        <p:txBody>
          <a:bodyPr>
            <a:normAutofit/>
          </a:bodyPr>
          <a:lstStyle/>
          <a:p>
            <a:r>
              <a:rPr lang="en-US" sz="1800"/>
              <a:t>Put wire closer to beam than TCTs</a:t>
            </a:r>
          </a:p>
          <a:p>
            <a:pPr lvl="1"/>
            <a:r>
              <a:rPr lang="en-US" sz="1600">
                <a:solidFill>
                  <a:srgbClr val="00B050"/>
                </a:solidFill>
              </a:rPr>
              <a:t>Wire is closer from beginning of collisions</a:t>
            </a:r>
          </a:p>
          <a:p>
            <a:pPr lvl="1"/>
            <a:r>
              <a:rPr lang="en-US" sz="1600">
                <a:solidFill>
                  <a:srgbClr val="FF0000"/>
                </a:solidFill>
              </a:rPr>
              <a:t>Wire exposed to secondary halo</a:t>
            </a:r>
          </a:p>
          <a:p>
            <a:pPr lvl="1"/>
            <a:r>
              <a:rPr lang="en-US" sz="1600">
                <a:solidFill>
                  <a:srgbClr val="FF0000"/>
                </a:solidFill>
              </a:rPr>
              <a:t>Horizontal wires exposed to asynchronous dump failures</a:t>
            </a:r>
          </a:p>
          <a:p>
            <a:pPr lvl="1"/>
            <a:r>
              <a:rPr lang="en-US" sz="1600">
                <a:solidFill>
                  <a:srgbClr val="FF0000"/>
                </a:solidFill>
              </a:rPr>
              <a:t>Cleaning performance could be negatively affected</a:t>
            </a:r>
          </a:p>
          <a:p>
            <a:pPr lvl="1"/>
            <a:endParaRPr lang="en-US" sz="1600"/>
          </a:p>
          <a:p>
            <a:pPr lvl="1"/>
            <a:endParaRPr lang="en-US" sz="1600"/>
          </a:p>
          <a:p>
            <a:pPr lvl="1"/>
            <a:endParaRPr lang="sv-SE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FDF08-8CF3-CD35-7C50-E277F50E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6497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1CB00-11DD-C41E-56F4-022CB0239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Potential studies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29C03-1371-CF65-8DD1-48F076A88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sv-SE" sz="1800"/>
              <a:t>Instability simulations / MDs / follow-up on previous MD results</a:t>
            </a:r>
            <a:br>
              <a:rPr lang="sv-SE" sz="1800"/>
            </a:br>
            <a:r>
              <a:rPr lang="sv-SE" sz="1800"/>
              <a:t>	→ to better understand impedance limitations </a:t>
            </a:r>
            <a:br>
              <a:rPr lang="sv-SE" sz="1800"/>
            </a:br>
            <a:r>
              <a:rPr lang="sv-SE" sz="1800"/>
              <a:t>	(see talk by B. Salvant, this meeting)</a:t>
            </a:r>
          </a:p>
          <a:p>
            <a:r>
              <a:rPr lang="sv-SE" sz="1800"/>
              <a:t>MD on tightening the whole IR7 hierarchy during levelling</a:t>
            </a:r>
            <a:br>
              <a:rPr lang="sv-SE" sz="1800"/>
            </a:br>
            <a:r>
              <a:rPr lang="sv-SE" sz="1800"/>
              <a:t>	 → to understand feasibility of moving, in particular the TCPs, inwards with high-intensity beams</a:t>
            </a:r>
          </a:p>
          <a:p>
            <a:r>
              <a:rPr lang="sv-SE" sz="1800"/>
              <a:t>Study wire exposed to secondary halo/asynch dump (SixTrack/FLUKA)</a:t>
            </a:r>
            <a:br>
              <a:rPr lang="sv-SE" sz="1800"/>
            </a:br>
            <a:r>
              <a:rPr lang="sv-SE" sz="1800"/>
              <a:t>	 → to understand if one could allow a hierarchy breakage (wire vs TCT) and what retraction margin to use</a:t>
            </a:r>
          </a:p>
          <a:p>
            <a:r>
              <a:rPr lang="sv-SE" sz="1800"/>
              <a:t>Study cleaning performance with tight TCP and relaxed TCS/TCT (simulations and MD)</a:t>
            </a:r>
            <a:br>
              <a:rPr lang="sv-SE" sz="1800"/>
            </a:br>
            <a:r>
              <a:rPr lang="sv-SE" sz="1800"/>
              <a:t>	 → to quantify worsening of cleaning</a:t>
            </a:r>
          </a:p>
          <a:p>
            <a:endParaRPr lang="sv-SE" sz="1800"/>
          </a:p>
          <a:p>
            <a:r>
              <a:rPr lang="sv-SE" sz="1800"/>
              <a:t>Further studies will require discussion on available manpower</a:t>
            </a:r>
          </a:p>
          <a:p>
            <a:endParaRPr lang="sv-SE" sz="1800"/>
          </a:p>
          <a:p>
            <a:endParaRPr lang="en-US" sz="18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C478E1-E0DC-9E07-D9B1-6F1A155DA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279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1780-C562-25D5-3409-80D66C8D2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sv-SE"/>
              <a:t>Potential methods to move wires further in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B28D-A39D-1037-C264-0026282F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00" y="755984"/>
            <a:ext cx="9046800" cy="5697352"/>
          </a:xfrm>
        </p:spPr>
        <p:txBody>
          <a:bodyPr>
            <a:normAutofit fontScale="55000" lnSpcReduction="20000"/>
          </a:bodyPr>
          <a:lstStyle/>
          <a:p>
            <a:r>
              <a:rPr lang="en-US"/>
              <a:t>Keep TCTs at constant sigma settings from FT (tight or relaxed settings)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Wire is closer at beginning of collisions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Wire moves out during levelling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TCTs are more exposed with the higher beam current at FT, in particular for asynchronous dump failures (phase advance conditions to be verified)</a:t>
            </a:r>
          </a:p>
          <a:p>
            <a:r>
              <a:rPr lang="sv-SE"/>
              <a:t>Use tighter TCT settings</a:t>
            </a:r>
          </a:p>
          <a:p>
            <a:pPr lvl="1"/>
            <a:r>
              <a:rPr lang="sv-SE" sz="2400">
                <a:solidFill>
                  <a:srgbClr val="00B050"/>
                </a:solidFill>
              </a:rPr>
              <a:t>Wire is closer throughout levelling</a:t>
            </a:r>
          </a:p>
          <a:p>
            <a:pPr lvl="1"/>
            <a:r>
              <a:rPr lang="sv-SE" sz="2400">
                <a:solidFill>
                  <a:srgbClr val="FF0000"/>
                </a:solidFill>
              </a:rPr>
              <a:t>TCTs are more exposed</a:t>
            </a:r>
          </a:p>
          <a:p>
            <a:pPr lvl="1"/>
            <a:r>
              <a:rPr lang="sv-SE" sz="2400">
                <a:solidFill>
                  <a:srgbClr val="FF0000"/>
                </a:solidFill>
              </a:rPr>
              <a:t>More leakage to experiments</a:t>
            </a:r>
          </a:p>
          <a:p>
            <a:r>
              <a:rPr lang="sv-SE"/>
              <a:t>Use tight collimator settings</a:t>
            </a:r>
            <a:r>
              <a:rPr lang="en-US"/>
              <a:t> throughout cycle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Wire is closer from beginning of collisions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Bunch instabilities might occur from impedance</a:t>
            </a:r>
          </a:p>
          <a:p>
            <a:r>
              <a:rPr lang="en-US"/>
              <a:t>Bring in collimators (including TCP) during collisions as bunch intensity drops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Wire is brought closer as intensity drops</a:t>
            </a:r>
          </a:p>
          <a:p>
            <a:pPr lvl="1"/>
            <a:r>
              <a:rPr lang="en-US" sz="2400">
                <a:solidFill>
                  <a:srgbClr val="00B050"/>
                </a:solidFill>
              </a:rPr>
              <a:t>Impedance remains good when there is a large beam intensity</a:t>
            </a:r>
            <a:endParaRPr lang="en-US">
              <a:solidFill>
                <a:srgbClr val="00B050"/>
              </a:solidFill>
            </a:endParaRPr>
          </a:p>
          <a:p>
            <a:pPr lvl="1"/>
            <a:r>
              <a:rPr lang="en-US">
                <a:solidFill>
                  <a:srgbClr val="FF0000"/>
                </a:solidFill>
              </a:rPr>
              <a:t>Moving the TCPs in with full intensity beams is tricky and has not been done operationally. Will provoke loss spikes, in particular without the electron lens</a:t>
            </a:r>
          </a:p>
          <a:p>
            <a:r>
              <a:rPr lang="en-US"/>
              <a:t>Keep TCPs at tight settings from FT and then bring in TCS/TCT during levelling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No TCP movement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Wire is brought closer as intensity drops</a:t>
            </a:r>
          </a:p>
          <a:p>
            <a:pPr lvl="1"/>
            <a:r>
              <a:rPr lang="en-US" sz="2400">
                <a:solidFill>
                  <a:srgbClr val="00B050"/>
                </a:solidFill>
              </a:rPr>
              <a:t>Impedance remains good when there is a large beam intensity</a:t>
            </a:r>
            <a:endParaRPr lang="en-US">
              <a:solidFill>
                <a:srgbClr val="00B050"/>
              </a:solidFill>
            </a:endParaRPr>
          </a:p>
          <a:p>
            <a:pPr lvl="1"/>
            <a:r>
              <a:rPr lang="en-US">
                <a:solidFill>
                  <a:srgbClr val="FF0000"/>
                </a:solidFill>
              </a:rPr>
              <a:t>Large retraction of TCS to TCP – worsened cleaning. Unlikely to work unless positive surprises on beam life time.</a:t>
            </a:r>
          </a:p>
          <a:p>
            <a:r>
              <a:rPr lang="en-US"/>
              <a:t>Put wire closer to beam than TCTs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Wire is closer from beginning of collisions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Wire exposed to secondary halo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Horizontal wires exposed to asynchronous dump failures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Cleaning performance could be negatively affected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FDF08-8CF3-CD35-7C50-E277F50E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9052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5312-FA32-7B8C-6849-F15881530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Extra slides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D9B5F-97DE-E34B-ED05-2707EB07D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5F3193-B863-D5B8-A7CD-5261A684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38E3CC-4963-BF8C-6C5D-2B04B97CB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403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A0F9E11F-4B8E-43E1-97A2-9C63A3F8F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0681"/>
            <a:ext cx="9144000" cy="4974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5CE88D-A80F-44E2-9413-173C633C3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14325"/>
            <a:ext cx="6309189" cy="720000"/>
          </a:xfrm>
        </p:spPr>
        <p:txBody>
          <a:bodyPr/>
          <a:lstStyle/>
          <a:p>
            <a:r>
              <a:rPr lang="sv-SE"/>
              <a:t>Beta functions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8676D-5250-4884-98E7-7F0329AAA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856" y="741688"/>
            <a:ext cx="8496944" cy="1218262"/>
          </a:xfrm>
        </p:spPr>
        <p:txBody>
          <a:bodyPr>
            <a:normAutofit/>
          </a:bodyPr>
          <a:lstStyle/>
          <a:p>
            <a:r>
              <a:rPr lang="sv-SE" sz="1600"/>
              <a:t>During the squeeze, beta functions change in IP1/IP5</a:t>
            </a:r>
          </a:p>
          <a:p>
            <a:r>
              <a:rPr lang="sv-SE" sz="1600"/>
              <a:t>Strategy for TCTs and TCLs is to fix the gap in mm</a:t>
            </a:r>
          </a:p>
          <a:p>
            <a:pPr lvl="1"/>
            <a:r>
              <a:rPr lang="sv-SE" sz="1200"/>
              <a:t>consistent with previous scenarios</a:t>
            </a:r>
          </a:p>
          <a:p>
            <a:r>
              <a:rPr lang="sv-SE" sz="1600"/>
              <a:t>Consequently the effective setting in </a:t>
            </a:r>
            <a:r>
              <a:rPr lang="el-GR" sz="1600"/>
              <a:t>σ</a:t>
            </a:r>
            <a:r>
              <a:rPr lang="sv-SE" sz="1600"/>
              <a:t> changes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84836C-C2BB-4040-BF0B-773F4FCA6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630743-3749-4E9E-B480-63EAE898E631}"/>
              </a:ext>
            </a:extLst>
          </p:cNvPr>
          <p:cNvSpPr txBox="1"/>
          <p:nvPr/>
        </p:nvSpPr>
        <p:spPr>
          <a:xfrm>
            <a:off x="1123887" y="4150336"/>
            <a:ext cx="625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/>
              <a:t>TCT6</a:t>
            </a:r>
            <a:endParaRPr lang="en-US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5CBC46-F0F6-4232-B7EE-EF86CABF104E}"/>
              </a:ext>
            </a:extLst>
          </p:cNvPr>
          <p:cNvSpPr txBox="1"/>
          <p:nvPr/>
        </p:nvSpPr>
        <p:spPr>
          <a:xfrm>
            <a:off x="7931510" y="4399609"/>
            <a:ext cx="625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/>
              <a:t>TCL5</a:t>
            </a:r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73A98E-8CE9-4BD0-ACFA-7DEA6F4B2EDD}"/>
              </a:ext>
            </a:extLst>
          </p:cNvPr>
          <p:cNvSpPr txBox="1"/>
          <p:nvPr/>
        </p:nvSpPr>
        <p:spPr>
          <a:xfrm>
            <a:off x="8421965" y="4091832"/>
            <a:ext cx="6248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/>
              <a:t>TCL6</a:t>
            </a:r>
            <a:endParaRPr lang="en-US" sz="1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EF5A25-8BDF-4CFA-A054-0DAF01968FE7}"/>
              </a:ext>
            </a:extLst>
          </p:cNvPr>
          <p:cNvSpPr txBox="1"/>
          <p:nvPr/>
        </p:nvSpPr>
        <p:spPr>
          <a:xfrm>
            <a:off x="6470573" y="3630167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/>
              <a:t>TCL4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AB1803-6FAB-4B22-B0AE-9BA2E63DBF8A}"/>
              </a:ext>
            </a:extLst>
          </p:cNvPr>
          <p:cNvSpPr txBox="1"/>
          <p:nvPr/>
        </p:nvSpPr>
        <p:spPr>
          <a:xfrm>
            <a:off x="3035188" y="3996447"/>
            <a:ext cx="687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/>
              <a:t>TCT4</a:t>
            </a:r>
            <a:endParaRPr lang="en-US" sz="14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93E0071-B4A4-477B-8A55-32365286D3CA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8643684" y="4399609"/>
            <a:ext cx="90699" cy="1313437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3639241-CB2A-40F4-9B04-7800098544CD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1436785" y="4458113"/>
            <a:ext cx="100320" cy="1254933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57780A8-3BB9-4874-9472-32394FD03C74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8244408" y="4707386"/>
            <a:ext cx="45306" cy="1004723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E4DC4C2-D5B9-4A2C-B67F-082257D369C1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6866617" y="3937944"/>
            <a:ext cx="387588" cy="1775102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E9B59C0-6283-4B0F-8D0F-F2FB44488723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2873569" y="4304224"/>
            <a:ext cx="505491" cy="1407885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3EBAE05C-4EC9-4927-BB33-872C3C5DE374}"/>
              </a:ext>
            </a:extLst>
          </p:cNvPr>
          <p:cNvSpPr txBox="1"/>
          <p:nvPr/>
        </p:nvSpPr>
        <p:spPr>
          <a:xfrm>
            <a:off x="5563033" y="1463687"/>
            <a:ext cx="36467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/>
              <a:t>optics: /afs/cern.ch/eng/lhc/optics/HLLHCV1.5/scenarios/run4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2052107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D4D39-7099-B325-1068-A06A446B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Introduction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9C48D-0673-1A1E-249C-55859669F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v-SE"/>
              <a:t>What settings are acceptable for the wire?</a:t>
            </a:r>
          </a:p>
          <a:p>
            <a:r>
              <a:rPr lang="sv-SE"/>
              <a:t>Wires to be installed in shadow of IR1/IR5 TCTs</a:t>
            </a:r>
            <a:br>
              <a:rPr lang="sv-SE"/>
            </a:br>
            <a:r>
              <a:rPr lang="sv-SE"/>
              <a:t>→ TCT settings define minimum wire setting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For larger effect on the beam, desirable to bring wire closer to beam</a:t>
            </a:r>
            <a:br>
              <a:rPr lang="en-US"/>
            </a:br>
            <a:r>
              <a:rPr lang="sv-SE"/>
              <a:t>→ </a:t>
            </a:r>
            <a:r>
              <a:rPr lang="en-US"/>
              <a:t>Need to see what we can do about the TCT settings</a:t>
            </a:r>
          </a:p>
          <a:p>
            <a:endParaRPr lang="en-US"/>
          </a:p>
          <a:p>
            <a:r>
              <a:rPr lang="en-US"/>
              <a:t>WP2 requested to relax the collimator settings due to impedance concerns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Assumption: wires are movable stand-alone objects not incorporated into the TCTs. In Run III they are embedded in the TCTs.</a:t>
            </a:r>
          </a:p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AE8227-9B43-86E9-5F69-F061ED822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129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692EE-B852-6497-1EB4-58D3DCE60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LHC collimation hierarchy</a:t>
            </a:r>
            <a:endParaRPr lang="en-US"/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8FA073D1-0C85-4D9D-AD60-025FE8EBD5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1961113"/>
            <a:ext cx="6501301" cy="4755237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445DDF-4C2F-C09D-56C0-05BDBF5A7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48B51F-BF7C-523E-D3E2-F199B156D235}"/>
              </a:ext>
            </a:extLst>
          </p:cNvPr>
          <p:cNvSpPr/>
          <p:nvPr/>
        </p:nvSpPr>
        <p:spPr>
          <a:xfrm>
            <a:off x="7633643" y="5754715"/>
            <a:ext cx="216024" cy="50405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F5EFE2-C62C-1F42-26C2-B52B54661AAC}"/>
              </a:ext>
            </a:extLst>
          </p:cNvPr>
          <p:cNvSpPr txBox="1"/>
          <p:nvPr/>
        </p:nvSpPr>
        <p:spPr>
          <a:xfrm>
            <a:off x="8065133" y="4743496"/>
            <a:ext cx="687743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BBLR</a:t>
            </a:r>
            <a:endParaRPr lang="en-US" sz="140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CA0C13-012B-9824-A4D6-9B1AFB3659C0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7741655" y="5051273"/>
            <a:ext cx="694767" cy="703442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4ABAC00-F1BD-A445-B043-4283555845CC}"/>
              </a:ext>
            </a:extLst>
          </p:cNvPr>
          <p:cNvSpPr txBox="1"/>
          <p:nvPr/>
        </p:nvSpPr>
        <p:spPr>
          <a:xfrm>
            <a:off x="227774" y="979148"/>
            <a:ext cx="84590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TCT upper limit determined by aperture</a:t>
            </a:r>
            <a:br>
              <a:rPr lang="en-US"/>
            </a:br>
            <a:r>
              <a:rPr lang="en-US"/>
              <a:t>lower limit determined by retraction to secondaries, as well as other constraints (e.g. asynch dump) such that TCTs are not exposed to dangerously high losses</a:t>
            </a:r>
          </a:p>
        </p:txBody>
      </p:sp>
    </p:spTree>
    <p:extLst>
      <p:ext uri="{BB962C8B-B14F-4D97-AF65-F5344CB8AC3E}">
        <p14:creationId xmlns:p14="http://schemas.microsoft.com/office/powerpoint/2010/main" val="4048271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96E57-4C9C-19F1-EBB4-E002A3792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LHC collimation layout</a:t>
            </a:r>
            <a:endParaRPr lang="en-US"/>
          </a:p>
        </p:txBody>
      </p:sp>
      <p:pic>
        <p:nvPicPr>
          <p:cNvPr id="7" name="Content Placeholder 6" descr="Chart, diagram&#10;&#10;Description automatically generated">
            <a:extLst>
              <a:ext uri="{FF2B5EF4-FFF2-40B4-BE49-F238E27FC236}">
                <a16:creationId xmlns:a16="http://schemas.microsoft.com/office/drawing/2014/main" id="{63937675-832C-F382-6660-146666C7E1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975519"/>
            <a:ext cx="5667760" cy="5882482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546F6-314A-D2D0-6F78-AD83B7E1C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7132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0A414983-7885-4548-A83E-8FA191F8B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4574"/>
            <a:ext cx="9144000" cy="4974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5CE88D-A80F-44E2-9413-173C633C3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14325"/>
            <a:ext cx="6309189" cy="720000"/>
          </a:xfrm>
        </p:spPr>
        <p:txBody>
          <a:bodyPr/>
          <a:lstStyle/>
          <a:p>
            <a:r>
              <a:rPr lang="sv-SE"/>
              <a:t>Beta functions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8676D-5250-4884-98E7-7F0329AAA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856" y="741688"/>
            <a:ext cx="8496944" cy="1218262"/>
          </a:xfrm>
        </p:spPr>
        <p:txBody>
          <a:bodyPr>
            <a:normAutofit/>
          </a:bodyPr>
          <a:lstStyle/>
          <a:p>
            <a:r>
              <a:rPr lang="sv-SE" sz="1600"/>
              <a:t>During the squeeze, beta functions change in IP1/IP5</a:t>
            </a:r>
          </a:p>
          <a:p>
            <a:r>
              <a:rPr lang="sv-SE" sz="1600"/>
              <a:t>Strategy for TCTs and TCLs is to fix the gap in mm</a:t>
            </a:r>
          </a:p>
          <a:p>
            <a:r>
              <a:rPr lang="sv-SE" sz="1600"/>
              <a:t>Consequently the effective setting in </a:t>
            </a:r>
            <a:r>
              <a:rPr lang="el-GR" sz="1600"/>
              <a:t>σ</a:t>
            </a:r>
            <a:r>
              <a:rPr lang="sv-SE" sz="1600"/>
              <a:t> changes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84836C-C2BB-4040-BF0B-773F4FCA6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630743-3749-4E9E-B480-63EAE898E631}"/>
              </a:ext>
            </a:extLst>
          </p:cNvPr>
          <p:cNvSpPr txBox="1"/>
          <p:nvPr/>
        </p:nvSpPr>
        <p:spPr>
          <a:xfrm>
            <a:off x="1123887" y="4150336"/>
            <a:ext cx="62579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TCT6</a:t>
            </a:r>
            <a:endParaRPr lang="en-US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5CBC46-F0F6-4232-B7EE-EF86CABF104E}"/>
              </a:ext>
            </a:extLst>
          </p:cNvPr>
          <p:cNvSpPr txBox="1"/>
          <p:nvPr/>
        </p:nvSpPr>
        <p:spPr>
          <a:xfrm>
            <a:off x="7931510" y="4399609"/>
            <a:ext cx="62579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TCL5</a:t>
            </a:r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73A98E-8CE9-4BD0-ACFA-7DEA6F4B2EDD}"/>
              </a:ext>
            </a:extLst>
          </p:cNvPr>
          <p:cNvSpPr txBox="1"/>
          <p:nvPr/>
        </p:nvSpPr>
        <p:spPr>
          <a:xfrm>
            <a:off x="8421965" y="4091832"/>
            <a:ext cx="624835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TCL6</a:t>
            </a:r>
            <a:endParaRPr lang="en-US" sz="1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EF5A25-8BDF-4CFA-A054-0DAF01968FE7}"/>
              </a:ext>
            </a:extLst>
          </p:cNvPr>
          <p:cNvSpPr txBox="1"/>
          <p:nvPr/>
        </p:nvSpPr>
        <p:spPr>
          <a:xfrm>
            <a:off x="6470573" y="3630167"/>
            <a:ext cx="79208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TCL4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AB1803-6FAB-4B22-B0AE-9BA2E63DBF8A}"/>
              </a:ext>
            </a:extLst>
          </p:cNvPr>
          <p:cNvSpPr txBox="1"/>
          <p:nvPr/>
        </p:nvSpPr>
        <p:spPr>
          <a:xfrm>
            <a:off x="3035188" y="3996447"/>
            <a:ext cx="687743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TCT4</a:t>
            </a:r>
            <a:endParaRPr lang="en-US" sz="14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93E0071-B4A4-477B-8A55-32365286D3CA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8643684" y="4399609"/>
            <a:ext cx="90699" cy="1313437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3639241-CB2A-40F4-9B04-7800098544CD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1436785" y="4458113"/>
            <a:ext cx="100320" cy="1254933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57780A8-3BB9-4874-9472-32394FD03C74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8244408" y="4707386"/>
            <a:ext cx="45306" cy="1004723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E4DC4C2-D5B9-4A2C-B67F-082257D369C1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6866617" y="3937944"/>
            <a:ext cx="387588" cy="1775102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E9B59C0-6283-4B0F-8D0F-F2FB44488723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2873569" y="4304224"/>
            <a:ext cx="505491" cy="1407885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3EBAE05C-4EC9-4927-BB33-872C3C5DE374}"/>
              </a:ext>
            </a:extLst>
          </p:cNvPr>
          <p:cNvSpPr txBox="1"/>
          <p:nvPr/>
        </p:nvSpPr>
        <p:spPr>
          <a:xfrm>
            <a:off x="5563033" y="1463687"/>
            <a:ext cx="36467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/>
              <a:t>optics: /afs/cern.ch/eng/lhc/optics/HLLHCV1.5/scenarios/run4</a:t>
            </a:r>
            <a:endParaRPr lang="en-US" sz="11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C46F99-ADA2-90AA-1898-FEDF1514E295}"/>
              </a:ext>
            </a:extLst>
          </p:cNvPr>
          <p:cNvSpPr/>
          <p:nvPr/>
        </p:nvSpPr>
        <p:spPr>
          <a:xfrm>
            <a:off x="1883366" y="5445224"/>
            <a:ext cx="100320" cy="65306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1EEA2A-A82A-E2D6-4F54-70A75106830C}"/>
              </a:ext>
            </a:extLst>
          </p:cNvPr>
          <p:cNvSpPr/>
          <p:nvPr/>
        </p:nvSpPr>
        <p:spPr>
          <a:xfrm>
            <a:off x="8098782" y="5445224"/>
            <a:ext cx="100320" cy="65306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0782D5-5D91-FD92-3E15-6261B28BC356}"/>
              </a:ext>
            </a:extLst>
          </p:cNvPr>
          <p:cNvSpPr txBox="1"/>
          <p:nvPr/>
        </p:nvSpPr>
        <p:spPr>
          <a:xfrm>
            <a:off x="1951545" y="3781172"/>
            <a:ext cx="687743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BBLR</a:t>
            </a:r>
            <a:endParaRPr lang="en-US" sz="140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CC2A2A5-E48A-3FB8-BA8E-572914499DB1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 flipH="1">
            <a:off x="1933526" y="4088949"/>
            <a:ext cx="361891" cy="1356275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30D40F9-9844-0638-1020-40DB9715B388}"/>
              </a:ext>
            </a:extLst>
          </p:cNvPr>
          <p:cNvSpPr txBox="1"/>
          <p:nvPr/>
        </p:nvSpPr>
        <p:spPr>
          <a:xfrm>
            <a:off x="7145123" y="4073965"/>
            <a:ext cx="687743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BBLR</a:t>
            </a:r>
            <a:endParaRPr lang="en-US" sz="14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F681CB7-2315-6097-2F27-EAE6E3116BE9}"/>
              </a:ext>
            </a:extLst>
          </p:cNvPr>
          <p:cNvCxnSpPr>
            <a:cxnSpLocks/>
            <a:stCxn id="23" idx="2"/>
            <a:endCxn id="9" idx="0"/>
          </p:cNvCxnSpPr>
          <p:nvPr/>
        </p:nvCxnSpPr>
        <p:spPr>
          <a:xfrm>
            <a:off x="7488995" y="4381742"/>
            <a:ext cx="659947" cy="1063482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544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7AC346-B30E-4028-AC31-827E253711A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61104" y="26091"/>
                <a:ext cx="7920000" cy="522589"/>
              </a:xfrm>
            </p:spPr>
            <p:txBody>
              <a:bodyPr/>
              <a:lstStyle/>
              <a:p>
                <a:r>
                  <a:rPr lang="sv-SE"/>
                  <a:t>Collimator Settings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sv-SE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v-S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𝒓𝒂𝒅</m:t>
                        </m:r>
                      </m:e>
                    </m:d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7AC346-B30E-4028-AC31-827E253711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61104" y="26091"/>
                <a:ext cx="7920000" cy="522589"/>
              </a:xfrm>
              <a:blipFill>
                <a:blip r:embed="rId2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E6E8640-8F54-48D2-87B9-F57C554FD23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2896" y="822920"/>
          <a:ext cx="8218207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856">
                  <a:extLst>
                    <a:ext uri="{9D8B030D-6E8A-4147-A177-3AD203B41FA5}">
                      <a16:colId xmlns:a16="http://schemas.microsoft.com/office/drawing/2014/main" val="191209276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429003560"/>
                    </a:ext>
                  </a:extLst>
                </a:gridCol>
                <a:gridCol w="1114388">
                  <a:extLst>
                    <a:ext uri="{9D8B030D-6E8A-4147-A177-3AD203B41FA5}">
                      <a16:colId xmlns:a16="http://schemas.microsoft.com/office/drawing/2014/main" val="3383467552"/>
                    </a:ext>
                  </a:extLst>
                </a:gridCol>
                <a:gridCol w="1148782">
                  <a:extLst>
                    <a:ext uri="{9D8B030D-6E8A-4147-A177-3AD203B41FA5}">
                      <a16:colId xmlns:a16="http://schemas.microsoft.com/office/drawing/2014/main" val="1153320642"/>
                    </a:ext>
                  </a:extLst>
                </a:gridCol>
                <a:gridCol w="1413885">
                  <a:extLst>
                    <a:ext uri="{9D8B030D-6E8A-4147-A177-3AD203B41FA5}">
                      <a16:colId xmlns:a16="http://schemas.microsoft.com/office/drawing/2014/main" val="949279636"/>
                    </a:ext>
                  </a:extLst>
                </a:gridCol>
              </a:tblGrid>
              <a:tr h="27312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TDR Baseline (tight settings)</a:t>
                      </a:r>
                      <a:endParaRPr lang="en-US" sz="140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v-SE" sz="1400" b="1"/>
                        <a:t>Relaxed Settings</a:t>
                      </a:r>
                      <a:endParaRPr lang="en-US" sz="1400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151424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15 cm </a:t>
                      </a:r>
                      <a:r>
                        <a:rPr lang="el-GR" sz="1400"/>
                        <a:t>β</a:t>
                      </a:r>
                      <a:r>
                        <a:rPr lang="sv-SE" sz="1400"/>
                        <a:t>*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15 cm </a:t>
                      </a:r>
                      <a:r>
                        <a:rPr lang="el-GR" sz="1400"/>
                        <a:t>β</a:t>
                      </a:r>
                      <a:r>
                        <a:rPr lang="sv-SE" sz="1400"/>
                        <a:t>*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20 cm </a:t>
                      </a:r>
                      <a:r>
                        <a:rPr lang="el-GR" sz="1400"/>
                        <a:t>β</a:t>
                      </a:r>
                      <a:r>
                        <a:rPr lang="sv-SE" sz="1400"/>
                        <a:t>*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100 cm </a:t>
                      </a:r>
                      <a:r>
                        <a:rPr lang="el-GR" sz="1400"/>
                        <a:t>β</a:t>
                      </a:r>
                      <a:r>
                        <a:rPr lang="sv-SE" sz="1400"/>
                        <a:t>*</a:t>
                      </a:r>
                      <a:endParaRPr 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77125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TCP IR7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6.7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8.5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8.5</a:t>
                      </a:r>
                      <a:endParaRPr lang="en-US" sz="14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8.5</a:t>
                      </a:r>
                      <a:endParaRPr lang="en-US" sz="14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081699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TCS IR7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9.1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10.1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10.1</a:t>
                      </a:r>
                      <a:endParaRPr lang="en-US" sz="14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10.1</a:t>
                      </a:r>
                      <a:endParaRPr lang="en-US" sz="14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5121465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TCLA IR7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12.7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14.0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13.7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13.7</a:t>
                      </a:r>
                      <a:endParaRPr 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721890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TCLD IR7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16.6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n/a**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n/a**</a:t>
                      </a:r>
                      <a:endParaRPr lang="en-US" sz="14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n/a**</a:t>
                      </a:r>
                      <a:endParaRPr lang="en-US" sz="14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292983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TCP IR3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943330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TCS IR3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21.3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21.3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21.3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21.3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587862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TCLA IR3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23.7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23.7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084930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TCS IR6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10.1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577882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TCDQ IR6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10.1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026836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TCL IR1/5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14.2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14.2*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16.4*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38 – 44*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841828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TCT IR1/5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10.4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11.4</a:t>
                      </a:r>
                      <a:r>
                        <a:rPr lang="sv-SE" sz="1400" b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13.2</a:t>
                      </a:r>
                      <a:r>
                        <a:rPr lang="sv-SE" sz="1400" b="0"/>
                        <a:t>*</a:t>
                      </a:r>
                      <a:endParaRPr lang="sv-S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23 – 35</a:t>
                      </a:r>
                      <a:r>
                        <a:rPr lang="sv-SE" sz="1400" b="0"/>
                        <a:t>*</a:t>
                      </a:r>
                      <a:endParaRPr lang="sv-SE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953577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Prot. Aperture IR1/5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11.8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&gt;24.4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061797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TCT IR2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43.8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43.8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43.8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43.8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504814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TCT IR8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613045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TDIS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204869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TCLD IR2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001127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6617A0-3A45-4E35-B9DE-356A4175B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1AB793-53A4-43AA-A1F4-248CB1811ED5}"/>
              </a:ext>
            </a:extLst>
          </p:cNvPr>
          <p:cNvSpPr txBox="1"/>
          <p:nvPr/>
        </p:nvSpPr>
        <p:spPr>
          <a:xfrm>
            <a:off x="2414427" y="6320353"/>
            <a:ext cx="5598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/>
              <a:t>* gap in mm is set to final (15 cm) value and kept constant throughout squeeze</a:t>
            </a:r>
          </a:p>
          <a:p>
            <a:r>
              <a:rPr lang="sv-SE" sz="1200"/>
              <a:t>** likely n/a for runIV, status for runV to be confirmed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28654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8250A-02FB-CFCD-EA55-B362D364B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Wire position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DE2EC-1BE9-BA43-0B2E-52BBA8886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r>
              <a:rPr lang="sv-SE" sz="2000"/>
              <a:t>Wire position depends on the beta functions, and the endpoint TCT setting</a:t>
            </a:r>
          </a:p>
          <a:p>
            <a:r>
              <a:rPr lang="sv-SE" sz="2000"/>
              <a:t>Endpoint TCT setting depends on collimator settings (tight / relaxed) and final </a:t>
            </a:r>
            <a:r>
              <a:rPr lang="el-GR" sz="2000"/>
              <a:t>β</a:t>
            </a:r>
            <a:r>
              <a:rPr lang="sv-SE" sz="2000"/>
              <a:t>* (20 cm here)</a:t>
            </a:r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pPr marL="0" indent="0">
              <a:buNone/>
            </a:pPr>
            <a:endParaRPr lang="sv-SE" sz="2000"/>
          </a:p>
          <a:p>
            <a:r>
              <a:rPr lang="sv-SE" sz="2000"/>
              <a:t>Retraction from the TCTs is not defined yet, </a:t>
            </a:r>
            <a:br>
              <a:rPr lang="sv-SE" sz="2000"/>
            </a:br>
            <a:r>
              <a:rPr lang="sv-SE" sz="2000"/>
              <a:t>example for roman pots, three sigmas+300µm but would have to be studied</a:t>
            </a:r>
          </a:p>
          <a:p>
            <a:pPr marL="0" indent="0">
              <a:buNone/>
            </a:pPr>
            <a:endParaRPr lang="sv-SE" sz="2000"/>
          </a:p>
          <a:p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AD9AF6-C7B5-772C-6DE3-7EF020FDC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EFE8631D-399F-B161-5D9E-0FBDB7EF5C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703745"/>
              </p:ext>
            </p:extLst>
          </p:nvPr>
        </p:nvGraphicFramePr>
        <p:xfrm>
          <a:off x="179512" y="2479288"/>
          <a:ext cx="886729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10796841"/>
                    </a:ext>
                  </a:extLst>
                </a:gridCol>
                <a:gridCol w="1674708">
                  <a:extLst>
                    <a:ext uri="{9D8B030D-6E8A-4147-A177-3AD203B41FA5}">
                      <a16:colId xmlns:a16="http://schemas.microsoft.com/office/drawing/2014/main" val="2361505252"/>
                    </a:ext>
                  </a:extLst>
                </a:gridCol>
                <a:gridCol w="1773458">
                  <a:extLst>
                    <a:ext uri="{9D8B030D-6E8A-4147-A177-3AD203B41FA5}">
                      <a16:colId xmlns:a16="http://schemas.microsoft.com/office/drawing/2014/main" val="1196249132"/>
                    </a:ext>
                  </a:extLst>
                </a:gridCol>
                <a:gridCol w="1773458">
                  <a:extLst>
                    <a:ext uri="{9D8B030D-6E8A-4147-A177-3AD203B41FA5}">
                      <a16:colId xmlns:a16="http://schemas.microsoft.com/office/drawing/2014/main" val="3054311935"/>
                    </a:ext>
                  </a:extLst>
                </a:gridCol>
                <a:gridCol w="1773458">
                  <a:extLst>
                    <a:ext uri="{9D8B030D-6E8A-4147-A177-3AD203B41FA5}">
                      <a16:colId xmlns:a16="http://schemas.microsoft.com/office/drawing/2014/main" val="2177306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TCT endpoint setting [</a:t>
                      </a:r>
                      <a:r>
                        <a:rPr lang="el-GR"/>
                        <a:t>σ</a:t>
                      </a:r>
                      <a:r>
                        <a:rPr lang="sv-SE"/>
                        <a:t>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IR1L pos [mm]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IR1R pos [mm]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IR5L pos [mm]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IR5R pos [mm]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161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12.0 tight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8.9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7.0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6.3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9.4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230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13.2 relaxed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9.7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7.6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6.9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10.3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330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4134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1780-C562-25D5-3409-80D66C8D2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Potential options for moving wire closer (1/6)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B28D-A39D-1037-C264-0026282F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10" y="900000"/>
            <a:ext cx="8280480" cy="5306144"/>
          </a:xfrm>
        </p:spPr>
        <p:txBody>
          <a:bodyPr>
            <a:normAutofit/>
          </a:bodyPr>
          <a:lstStyle/>
          <a:p>
            <a:r>
              <a:rPr lang="en-US" sz="1800"/>
              <a:t>Keep TCTs at constant sigma settings from FT (tight or relaxed settings)</a:t>
            </a:r>
          </a:p>
          <a:p>
            <a:pPr lvl="1"/>
            <a:r>
              <a:rPr lang="en-US" sz="1600">
                <a:solidFill>
                  <a:srgbClr val="00B050"/>
                </a:solidFill>
              </a:rPr>
              <a:t>Wire is closer at beginning of collisions</a:t>
            </a:r>
          </a:p>
          <a:p>
            <a:pPr lvl="1"/>
            <a:r>
              <a:rPr lang="en-US" sz="1600">
                <a:solidFill>
                  <a:srgbClr val="FFC000"/>
                </a:solidFill>
              </a:rPr>
              <a:t>Wire moves out during levelling</a:t>
            </a:r>
          </a:p>
          <a:p>
            <a:pPr lvl="1"/>
            <a:r>
              <a:rPr lang="en-US" sz="1600">
                <a:solidFill>
                  <a:srgbClr val="FF0000"/>
                </a:solidFill>
              </a:rPr>
              <a:t>TCTs are more exposed with the higher beam current at FT, in particular for asynchronous dump failures (phase advance conditions to be verified)</a:t>
            </a:r>
          </a:p>
          <a:p>
            <a:pPr lvl="1"/>
            <a:r>
              <a:rPr lang="sv-SE" sz="1600"/>
              <a:t>Note that copper diamond TCTs have been removed from baseline. They would have been more robust against beam losses.</a:t>
            </a:r>
          </a:p>
          <a:p>
            <a:pPr lvl="1"/>
            <a:endParaRPr lang="en-US" sz="1600"/>
          </a:p>
          <a:p>
            <a:pPr lvl="1"/>
            <a:endParaRPr lang="en-US" sz="1600"/>
          </a:p>
          <a:p>
            <a:pPr lvl="1"/>
            <a:endParaRPr lang="sv-SE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FDF08-8CF3-CD35-7C50-E277F50E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539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1780-C562-25D5-3409-80D66C8D2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Potential options for moving wire closer (1/6)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B28D-A39D-1037-C264-0026282F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10" y="900000"/>
            <a:ext cx="8280480" cy="5306144"/>
          </a:xfrm>
        </p:spPr>
        <p:txBody>
          <a:bodyPr>
            <a:normAutofit/>
          </a:bodyPr>
          <a:lstStyle/>
          <a:p>
            <a:r>
              <a:rPr lang="en-US" sz="1800"/>
              <a:t>Keep TCTs at constant sigma settings from FT (tight or relaxed settings)</a:t>
            </a:r>
          </a:p>
          <a:p>
            <a:pPr lvl="1"/>
            <a:r>
              <a:rPr lang="en-US" sz="1600">
                <a:solidFill>
                  <a:srgbClr val="00B050"/>
                </a:solidFill>
              </a:rPr>
              <a:t>Wire is closer at beginning of collisions</a:t>
            </a:r>
          </a:p>
          <a:p>
            <a:pPr lvl="1"/>
            <a:r>
              <a:rPr lang="en-US" sz="1600">
                <a:solidFill>
                  <a:srgbClr val="FFC000"/>
                </a:solidFill>
              </a:rPr>
              <a:t>Wire moves out during levelling</a:t>
            </a:r>
          </a:p>
          <a:p>
            <a:pPr lvl="1"/>
            <a:r>
              <a:rPr lang="en-US" sz="1600">
                <a:solidFill>
                  <a:srgbClr val="FF0000"/>
                </a:solidFill>
              </a:rPr>
              <a:t>TCTs are more exposed with the higher beam current at FT, in particular for asynchronous dump failures (phase advance conditions to be verified)</a:t>
            </a:r>
          </a:p>
          <a:p>
            <a:pPr lvl="1"/>
            <a:r>
              <a:rPr lang="sv-SE" sz="1600"/>
              <a:t>Note that copper diamond TCTs have been removed from baseline. They would have been more robust against beam losses.</a:t>
            </a:r>
          </a:p>
          <a:p>
            <a:pPr lvl="1"/>
            <a:endParaRPr lang="en-US" sz="1600"/>
          </a:p>
          <a:p>
            <a:pPr lvl="1"/>
            <a:endParaRPr lang="en-US" sz="1600"/>
          </a:p>
          <a:p>
            <a:pPr lvl="1"/>
            <a:endParaRPr lang="sv-SE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FDF08-8CF3-CD35-7C50-E277F50E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C203C2AF-9904-0118-F187-F3E9704E03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794606"/>
              </p:ext>
            </p:extLst>
          </p:nvPr>
        </p:nvGraphicFramePr>
        <p:xfrm>
          <a:off x="310210" y="2958434"/>
          <a:ext cx="8280480" cy="1838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096">
                  <a:extLst>
                    <a:ext uri="{9D8B030D-6E8A-4147-A177-3AD203B41FA5}">
                      <a16:colId xmlns:a16="http://schemas.microsoft.com/office/drawing/2014/main" val="782377895"/>
                    </a:ext>
                  </a:extLst>
                </a:gridCol>
                <a:gridCol w="1656096">
                  <a:extLst>
                    <a:ext uri="{9D8B030D-6E8A-4147-A177-3AD203B41FA5}">
                      <a16:colId xmlns:a16="http://schemas.microsoft.com/office/drawing/2014/main" val="4272695320"/>
                    </a:ext>
                  </a:extLst>
                </a:gridCol>
                <a:gridCol w="1656096">
                  <a:extLst>
                    <a:ext uri="{9D8B030D-6E8A-4147-A177-3AD203B41FA5}">
                      <a16:colId xmlns:a16="http://schemas.microsoft.com/office/drawing/2014/main" val="308358242"/>
                    </a:ext>
                  </a:extLst>
                </a:gridCol>
                <a:gridCol w="1656096">
                  <a:extLst>
                    <a:ext uri="{9D8B030D-6E8A-4147-A177-3AD203B41FA5}">
                      <a16:colId xmlns:a16="http://schemas.microsoft.com/office/drawing/2014/main" val="245492904"/>
                    </a:ext>
                  </a:extLst>
                </a:gridCol>
                <a:gridCol w="1656096">
                  <a:extLst>
                    <a:ext uri="{9D8B030D-6E8A-4147-A177-3AD203B41FA5}">
                      <a16:colId xmlns:a16="http://schemas.microsoft.com/office/drawing/2014/main" val="219466140"/>
                    </a:ext>
                  </a:extLst>
                </a:gridCol>
              </a:tblGrid>
              <a:tr h="741438">
                <a:tc>
                  <a:txBody>
                    <a:bodyPr/>
                    <a:lstStyle/>
                    <a:p>
                      <a:endParaRPr lang="sv-SE"/>
                    </a:p>
                    <a:p>
                      <a:r>
                        <a:rPr lang="el-GR"/>
                        <a:t>β</a:t>
                      </a:r>
                      <a:r>
                        <a:rPr lang="sv-SE"/>
                        <a:t>* [cm]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IR1L pos [mm]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IR1R pos [mm]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IR5L pos [mm]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IR5R pos [mm]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994106"/>
                  </a:ext>
                </a:extLst>
              </a:tr>
              <a:tr h="300695">
                <a:tc>
                  <a:txBody>
                    <a:bodyPr/>
                    <a:lstStyle/>
                    <a:p>
                      <a:r>
                        <a:rPr lang="sv-SE"/>
                        <a:t>20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9.8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7.6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7.0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10.3 + d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842261"/>
                  </a:ext>
                </a:extLst>
              </a:tr>
              <a:tr h="300695">
                <a:tc>
                  <a:txBody>
                    <a:bodyPr/>
                    <a:lstStyle/>
                    <a:p>
                      <a:r>
                        <a:rPr lang="sv-SE"/>
                        <a:t>64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6.4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3.8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3.5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6.9 + d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079073"/>
                  </a:ext>
                </a:extLst>
              </a:tr>
              <a:tr h="300695">
                <a:tc>
                  <a:txBody>
                    <a:bodyPr/>
                    <a:lstStyle/>
                    <a:p>
                      <a:r>
                        <a:rPr lang="sv-SE"/>
                        <a:t>100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5.4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3.0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2.7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5.7 + d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7304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C679F36-26D4-2C78-FA45-C4C4C4553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067862"/>
              </p:ext>
            </p:extLst>
          </p:nvPr>
        </p:nvGraphicFramePr>
        <p:xfrm>
          <a:off x="281753" y="4830642"/>
          <a:ext cx="8280480" cy="1838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096">
                  <a:extLst>
                    <a:ext uri="{9D8B030D-6E8A-4147-A177-3AD203B41FA5}">
                      <a16:colId xmlns:a16="http://schemas.microsoft.com/office/drawing/2014/main" val="782377895"/>
                    </a:ext>
                  </a:extLst>
                </a:gridCol>
                <a:gridCol w="1656096">
                  <a:extLst>
                    <a:ext uri="{9D8B030D-6E8A-4147-A177-3AD203B41FA5}">
                      <a16:colId xmlns:a16="http://schemas.microsoft.com/office/drawing/2014/main" val="4272695320"/>
                    </a:ext>
                  </a:extLst>
                </a:gridCol>
                <a:gridCol w="1656096">
                  <a:extLst>
                    <a:ext uri="{9D8B030D-6E8A-4147-A177-3AD203B41FA5}">
                      <a16:colId xmlns:a16="http://schemas.microsoft.com/office/drawing/2014/main" val="308358242"/>
                    </a:ext>
                  </a:extLst>
                </a:gridCol>
                <a:gridCol w="1656096">
                  <a:extLst>
                    <a:ext uri="{9D8B030D-6E8A-4147-A177-3AD203B41FA5}">
                      <a16:colId xmlns:a16="http://schemas.microsoft.com/office/drawing/2014/main" val="245492904"/>
                    </a:ext>
                  </a:extLst>
                </a:gridCol>
                <a:gridCol w="1656096">
                  <a:extLst>
                    <a:ext uri="{9D8B030D-6E8A-4147-A177-3AD203B41FA5}">
                      <a16:colId xmlns:a16="http://schemas.microsoft.com/office/drawing/2014/main" val="219466140"/>
                    </a:ext>
                  </a:extLst>
                </a:gridCol>
              </a:tblGrid>
              <a:tr h="741438">
                <a:tc>
                  <a:txBody>
                    <a:bodyPr/>
                    <a:lstStyle/>
                    <a:p>
                      <a:endParaRPr lang="sv-SE"/>
                    </a:p>
                    <a:p>
                      <a:r>
                        <a:rPr lang="el-GR"/>
                        <a:t>β</a:t>
                      </a:r>
                      <a:r>
                        <a:rPr lang="sv-SE"/>
                        <a:t>* [cm]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IR1L pos [mm]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IR1R pos [mm]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IR5L pos [mm]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BBLR IR5R pos [mm]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994106"/>
                  </a:ext>
                </a:extLst>
              </a:tr>
              <a:tr h="300695">
                <a:tc>
                  <a:txBody>
                    <a:bodyPr/>
                    <a:lstStyle/>
                    <a:p>
                      <a:r>
                        <a:rPr lang="sv-SE"/>
                        <a:t>20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8.9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7.0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6.3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9.4 + d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842261"/>
                  </a:ext>
                </a:extLst>
              </a:tr>
              <a:tr h="300695">
                <a:tc>
                  <a:txBody>
                    <a:bodyPr/>
                    <a:lstStyle/>
                    <a:p>
                      <a:r>
                        <a:rPr lang="sv-SE"/>
                        <a:t>64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5.8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3.5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3.2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6.3 + d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079073"/>
                  </a:ext>
                </a:extLst>
              </a:tr>
              <a:tr h="300695">
                <a:tc>
                  <a:txBody>
                    <a:bodyPr/>
                    <a:lstStyle/>
                    <a:p>
                      <a:r>
                        <a:rPr lang="sv-SE"/>
                        <a:t>100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4.9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2.7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2.5 +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5.1 + d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730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873B60C-C538-7220-7E85-6B3629EC54AB}"/>
              </a:ext>
            </a:extLst>
          </p:cNvPr>
          <p:cNvSpPr txBox="1"/>
          <p:nvPr/>
        </p:nvSpPr>
        <p:spPr>
          <a:xfrm>
            <a:off x="271425" y="4799092"/>
            <a:ext cx="1340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tight, 12.0</a:t>
            </a:r>
            <a:r>
              <a:rPr lang="el-GR"/>
              <a:t>σ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B7E317-F108-AA1C-66B4-0D4038D2A32E}"/>
              </a:ext>
            </a:extLst>
          </p:cNvPr>
          <p:cNvSpPr txBox="1"/>
          <p:nvPr/>
        </p:nvSpPr>
        <p:spPr>
          <a:xfrm>
            <a:off x="278909" y="2932397"/>
            <a:ext cx="170080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relaxed, 13.2</a:t>
            </a:r>
            <a:r>
              <a:rPr lang="el-GR"/>
              <a:t>σ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7BC7EB-2616-2025-4A9C-47B60562F576}"/>
              </a:ext>
            </a:extLst>
          </p:cNvPr>
          <p:cNvSpPr txBox="1"/>
          <p:nvPr/>
        </p:nvSpPr>
        <p:spPr>
          <a:xfrm>
            <a:off x="5950338" y="2669929"/>
            <a:ext cx="3155009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d, retraction from TCT, to be defined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2135785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dcmitype/"/>
    <ds:schemaRef ds:uri="http://www.w3.org/XML/1998/namespace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28556</TotalTime>
  <Words>1740</Words>
  <Application>Microsoft Office PowerPoint</Application>
  <PresentationFormat>On-screen Show (4:3)</PresentationFormat>
  <Paragraphs>312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Thème Office</vt:lpstr>
      <vt:lpstr>BBCW Collimation Scenarios for Run 4</vt:lpstr>
      <vt:lpstr>Introduction</vt:lpstr>
      <vt:lpstr>LHC collimation hierarchy</vt:lpstr>
      <vt:lpstr>LHC collimation layout</vt:lpstr>
      <vt:lpstr>Beta functions</vt:lpstr>
      <vt:lpstr>Collimator Settings (ϵ_n=2.5μm⋅rad)</vt:lpstr>
      <vt:lpstr>Wire position</vt:lpstr>
      <vt:lpstr>Potential options for moving wire closer (1/6)</vt:lpstr>
      <vt:lpstr>Potential options for moving wire closer (1/6)</vt:lpstr>
      <vt:lpstr>Potential options for moving wire closer (2/6)</vt:lpstr>
      <vt:lpstr>Potential options for moving wire closer (2/6)</vt:lpstr>
      <vt:lpstr>Potential options for moving wire closer (3/6)</vt:lpstr>
      <vt:lpstr>Potential options for moving wire closer (4/6)</vt:lpstr>
      <vt:lpstr>Potential options for moving wire closer (5/6)</vt:lpstr>
      <vt:lpstr>Potential options for moving wire closer (6/6)</vt:lpstr>
      <vt:lpstr>Potential studies</vt:lpstr>
      <vt:lpstr>Potential methods to move wires further in</vt:lpstr>
      <vt:lpstr>Extra slides</vt:lpstr>
      <vt:lpstr>Beta functions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950</cp:revision>
  <dcterms:created xsi:type="dcterms:W3CDTF">2016-02-12T10:02:27Z</dcterms:created>
  <dcterms:modified xsi:type="dcterms:W3CDTF">2022-09-23T06:56:53Z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