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sldIdLst>
    <p:sldId id="283" r:id="rId2"/>
    <p:sldId id="282" r:id="rId3"/>
    <p:sldId id="291" r:id="rId4"/>
    <p:sldId id="288" r:id="rId5"/>
    <p:sldId id="280" r:id="rId6"/>
    <p:sldId id="287" r:id="rId7"/>
    <p:sldId id="290" r:id="rId8"/>
    <p:sldId id="285" r:id="rId9"/>
    <p:sldId id="263" r:id="rId10"/>
    <p:sldId id="289" r:id="rId11"/>
    <p:sldId id="279" r:id="rId1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1FF"/>
    <a:srgbClr val="B8E1CD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11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K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1FA0B9-F0EF-4741-8AB5-D518D959AEB9}" type="datetimeFigureOut">
              <a:rPr lang="en-KR" smtClean="0"/>
              <a:t>6/8/22</a:t>
            </a:fld>
            <a:endParaRPr lang="en-K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K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283B06-AE4E-B944-878E-212758AF2AC0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66714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1325" y="3135143"/>
            <a:ext cx="8729345" cy="771899"/>
          </a:xfrm>
        </p:spPr>
        <p:txBody>
          <a:bodyPr anchor="b">
            <a:normAutofit/>
          </a:bodyPr>
          <a:lstStyle>
            <a:lvl1pPr algn="ctr">
              <a:defRPr sz="4000" b="1"/>
            </a:lvl1pPr>
          </a:lstStyle>
          <a:p>
            <a:r>
              <a:rPr lang="en-GB" altLang="ko-KR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0162" y="3934650"/>
            <a:ext cx="7031670" cy="48495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altLang="ko-KR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08145" y="4754331"/>
            <a:ext cx="975707" cy="233584"/>
          </a:xfrm>
        </p:spPr>
        <p:txBody>
          <a:bodyPr/>
          <a:lstStyle>
            <a:lvl1pPr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E831096-96ED-024F-9F85-1EE2E9BCF6E4}" type="datetime1">
              <a:rPr kumimoji="1" lang="fr-FR" altLang="ko-KR" smtClean="0"/>
              <a:t>08/06/2022</a:t>
            </a:fld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0504" y="4504142"/>
            <a:ext cx="3690985" cy="171495"/>
          </a:xfrm>
        </p:spPr>
        <p:txBody>
          <a:bodyPr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kumimoji="1" lang="en-US" altLang="ko-KR"/>
              <a:t>SQM2022 LOC Meeting</a:t>
            </a:r>
            <a:endParaRPr kumimoji="1" lang="ko-KR" altLang="en-US" dirty="0"/>
          </a:p>
        </p:txBody>
      </p:sp>
      <p:pic>
        <p:nvPicPr>
          <p:cNvPr id="8" name="그래픽 7" descr="가로 막대형 차트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69613" y="1445233"/>
            <a:ext cx="1852772" cy="18527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GB" altLang="ko-KR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66830"/>
            <a:ext cx="10515600" cy="5476938"/>
          </a:xfrm>
        </p:spPr>
        <p:txBody>
          <a:bodyPr/>
          <a:lstStyle>
            <a:lvl1pPr>
              <a:lnSpc>
                <a:spcPct val="100000"/>
              </a:lnSpc>
              <a:defRPr b="1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 altLang="ko-KR"/>
              <a:t>Click to edit Master text styles</a:t>
            </a:r>
          </a:p>
          <a:p>
            <a:pPr lvl="1"/>
            <a:r>
              <a:rPr lang="en-GB" altLang="ko-KR"/>
              <a:t>Second level</a:t>
            </a:r>
          </a:p>
          <a:p>
            <a:pPr lvl="2"/>
            <a:r>
              <a:rPr lang="en-GB" altLang="ko-KR"/>
              <a:t>Third level</a:t>
            </a:r>
          </a:p>
          <a:p>
            <a:pPr lvl="3"/>
            <a:r>
              <a:rPr lang="en-GB" altLang="ko-KR"/>
              <a:t>Fourth level</a:t>
            </a:r>
          </a:p>
          <a:p>
            <a:pPr lvl="4"/>
            <a:r>
              <a:rPr lang="en-GB" altLang="ko-KR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543768"/>
            <a:ext cx="2743200" cy="177707"/>
          </a:xfrm>
        </p:spPr>
        <p:txBody>
          <a:bodyPr/>
          <a:lstStyle>
            <a:lvl1pPr>
              <a:defRPr sz="1100"/>
            </a:lvl1pPr>
          </a:lstStyle>
          <a:p>
            <a:fld id="{A7CDF37E-C0CA-C647-A508-8A1117C0949A}" type="datetime1">
              <a:rPr kumimoji="1" lang="fr-FR" altLang="ko-KR" smtClean="0"/>
              <a:t>08/06/2022</a:t>
            </a:fld>
            <a:endParaRPr kumimoji="1"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543768"/>
            <a:ext cx="4114800" cy="177707"/>
          </a:xfrm>
        </p:spPr>
        <p:txBody>
          <a:bodyPr/>
          <a:lstStyle>
            <a:lvl1pPr>
              <a:defRPr sz="1100"/>
            </a:lvl1pPr>
          </a:lstStyle>
          <a:p>
            <a:r>
              <a:rPr kumimoji="1" lang="en-US" altLang="ko-KR"/>
              <a:t>SQM2022 LOC Meeting</a:t>
            </a:r>
            <a:endParaRPr kumimoji="1"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543768"/>
            <a:ext cx="2743200" cy="177707"/>
          </a:xfrm>
        </p:spPr>
        <p:txBody>
          <a:bodyPr/>
          <a:lstStyle>
            <a:lvl1pPr>
              <a:defRPr sz="1100"/>
            </a:lvl1pPr>
          </a:lstStyle>
          <a:p>
            <a:fld id="{0A78DAB5-C89A-CE4D-8279-D4ED139171C4}" type="slidenum">
              <a:rPr kumimoji="1" lang="ko-KR" altLang="en-US" smtClean="0"/>
              <a:t>‹#›</a:t>
            </a:fld>
            <a:endParaRPr kumimoji="1" lang="ko-KR" altLang="en-US"/>
          </a:p>
        </p:txBody>
      </p:sp>
      <p:cxnSp>
        <p:nvCxnSpPr>
          <p:cNvPr id="10" name="직선 연결선 9"/>
          <p:cNvCxnSpPr>
            <a:cxnSpLocks/>
          </p:cNvCxnSpPr>
          <p:nvPr/>
        </p:nvCxnSpPr>
        <p:spPr>
          <a:xfrm>
            <a:off x="838200" y="618681"/>
            <a:ext cx="931266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텍스트 개체 틀 11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27810"/>
            <a:ext cx="9261475" cy="33337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ko-KR" altLang="en-US" dirty="0"/>
              <a:t>서브 제목 입력</a:t>
            </a:r>
          </a:p>
        </p:txBody>
      </p:sp>
      <p:pic>
        <p:nvPicPr>
          <p:cNvPr id="13" name="Picture 4">
            <a:extLst>
              <a:ext uri="{FF2B5EF4-FFF2-40B4-BE49-F238E27FC236}">
                <a16:creationId xmlns:a16="http://schemas.microsoft.com/office/drawing/2014/main" id="{092BC920-3E30-6B45-A866-C12D01691E3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7" t="18764" r="12208" b="19389"/>
          <a:stretch/>
        </p:blipFill>
        <p:spPr bwMode="auto">
          <a:xfrm>
            <a:off x="10377266" y="0"/>
            <a:ext cx="1814734" cy="87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altLang="ko-KR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altLang="ko-KR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GB" altLang="ko-KR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543768"/>
            <a:ext cx="2743200" cy="177707"/>
          </a:xfrm>
        </p:spPr>
        <p:txBody>
          <a:bodyPr/>
          <a:lstStyle>
            <a:lvl1pPr>
              <a:defRPr sz="1100"/>
            </a:lvl1pPr>
          </a:lstStyle>
          <a:p>
            <a:fld id="{7C61395D-7942-A241-B533-329672E3E446}" type="datetime1">
              <a:rPr kumimoji="1" lang="fr-FR" altLang="ko-KR" smtClean="0"/>
              <a:t>08/06/2022</a:t>
            </a:fld>
            <a:endParaRPr kumimoji="1" lang="ko-KR" alt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543768"/>
            <a:ext cx="4114800" cy="177707"/>
          </a:xfrm>
        </p:spPr>
        <p:txBody>
          <a:bodyPr/>
          <a:lstStyle>
            <a:lvl1pPr>
              <a:defRPr sz="1100"/>
            </a:lvl1pPr>
          </a:lstStyle>
          <a:p>
            <a:r>
              <a:rPr kumimoji="1" lang="en-US" altLang="ko-KR"/>
              <a:t>SQM2022 LOC Meeting</a:t>
            </a:r>
            <a:endParaRPr kumimoji="1" lang="ko-KR" alt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543768"/>
            <a:ext cx="2743200" cy="177707"/>
          </a:xfrm>
        </p:spPr>
        <p:txBody>
          <a:bodyPr/>
          <a:lstStyle>
            <a:lvl1pPr>
              <a:defRPr sz="1100"/>
            </a:lvl1pPr>
          </a:lstStyle>
          <a:p>
            <a:fld id="{0A78DAB5-C89A-CE4D-8279-D4ED139171C4}" type="slidenum">
              <a:rPr kumimoji="1" lang="ko-KR" altLang="en-US" smtClean="0"/>
              <a:t>‹#›</a:t>
            </a:fld>
            <a:endParaRPr kumimoji="1" lang="ko-KR" altLang="en-US"/>
          </a:p>
        </p:txBody>
      </p:sp>
      <p:cxnSp>
        <p:nvCxnSpPr>
          <p:cNvPr id="15" name="직선 연결선 14"/>
          <p:cNvCxnSpPr>
            <a:cxnSpLocks/>
          </p:cNvCxnSpPr>
          <p:nvPr/>
        </p:nvCxnSpPr>
        <p:spPr>
          <a:xfrm>
            <a:off x="838200" y="618681"/>
            <a:ext cx="931266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텍스트 개체 틀 11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27810"/>
            <a:ext cx="9261475" cy="33337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ko-KR" altLang="en-US" dirty="0"/>
              <a:t>서브 제목 입력</a:t>
            </a:r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B8C60DD8-D726-A146-8D2D-9875842130C7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7" t="18764" r="12208" b="19389"/>
          <a:stretch/>
        </p:blipFill>
        <p:spPr bwMode="auto">
          <a:xfrm>
            <a:off x="10377266" y="0"/>
            <a:ext cx="1814734" cy="87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543768"/>
            <a:ext cx="2743200" cy="177707"/>
          </a:xfrm>
        </p:spPr>
        <p:txBody>
          <a:bodyPr/>
          <a:lstStyle>
            <a:lvl1pPr>
              <a:defRPr sz="1100"/>
            </a:lvl1pPr>
          </a:lstStyle>
          <a:p>
            <a:fld id="{48869D76-9743-0F4F-8EE5-87C32F59775B}" type="datetime1">
              <a:rPr kumimoji="1" lang="fr-FR" altLang="ko-KR" smtClean="0"/>
              <a:t>08/06/2022</a:t>
            </a:fld>
            <a:endParaRPr kumimoji="1" lang="ko-KR" alt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543768"/>
            <a:ext cx="4114800" cy="177707"/>
          </a:xfrm>
        </p:spPr>
        <p:txBody>
          <a:bodyPr/>
          <a:lstStyle>
            <a:lvl1pPr>
              <a:defRPr sz="1100"/>
            </a:lvl1pPr>
          </a:lstStyle>
          <a:p>
            <a:r>
              <a:rPr kumimoji="1" lang="en-US" altLang="ko-KR"/>
              <a:t>SQM2022 LOC Meeting</a:t>
            </a:r>
            <a:endParaRPr kumimoji="1" lang="ko-KR" alt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543768"/>
            <a:ext cx="2743200" cy="177707"/>
          </a:xfrm>
        </p:spPr>
        <p:txBody>
          <a:bodyPr/>
          <a:lstStyle>
            <a:lvl1pPr>
              <a:defRPr sz="1100"/>
            </a:lvl1pPr>
          </a:lstStyle>
          <a:p>
            <a:fld id="{0A78DAB5-C89A-CE4D-8279-D4ED139171C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99821"/>
            <a:ext cx="9260695" cy="476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515438"/>
            <a:ext cx="10515600" cy="4661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2EF61-DFB3-CA43-BF67-C27C502F5C66}" type="datetime1">
              <a:rPr kumimoji="1" lang="fr-FR" altLang="ko-KR" smtClean="0"/>
              <a:t>08/06/2022</a:t>
            </a:fld>
            <a:endParaRPr kumimoji="1"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ko-KR"/>
              <a:t>SQM2022 LOC Meeting</a:t>
            </a:r>
            <a:endParaRPr kumimoji="1"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8DAB5-C89A-CE4D-8279-D4ED139171C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69464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zzshi@mit.edu" TargetMode="External"/><Relationship Id="rId2" Type="http://schemas.openxmlformats.org/officeDocument/2006/relationships/hyperlink" Target="mailto:iakov.aizenberg@cern.ch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78784-F674-EA46-A449-7A29EAC22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등록</a:t>
            </a:r>
            <a:r>
              <a:rPr lang="en-US" altLang="ko-KR" dirty="0"/>
              <a:t> </a:t>
            </a:r>
            <a:r>
              <a:rPr lang="ko-KR" altLang="en-US" dirty="0"/>
              <a:t>상황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F2FD2F-B507-3E49-BF56-2A0CA5CEF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4908C-6820-9A4B-A418-77E040E80284}" type="datetime1">
              <a:rPr kumimoji="1" lang="fr-FR" altLang="ko-KR" smtClean="0"/>
              <a:t>08/06/2022</a:t>
            </a:fld>
            <a:endParaRPr kumimoji="1" lang="ko-KR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25AC4-8AD5-0041-AABC-63F3B357A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dirty="0"/>
              <a:t>SQM2022 LOC Meeting</a:t>
            </a:r>
            <a:endParaRPr kumimoji="1" lang="ko-KR" altLang="en-US" dirty="0"/>
          </a:p>
        </p:txBody>
      </p:sp>
      <p:graphicFrame>
        <p:nvGraphicFramePr>
          <p:cNvPr id="11" name="Table 6">
            <a:extLst>
              <a:ext uri="{FF2B5EF4-FFF2-40B4-BE49-F238E27FC236}">
                <a16:creationId xmlns:a16="http://schemas.microsoft.com/office/drawing/2014/main" id="{1727CB6C-07D9-B841-8270-7BE5E4968D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3506918"/>
              </p:ext>
            </p:extLst>
          </p:nvPr>
        </p:nvGraphicFramePr>
        <p:xfrm>
          <a:off x="831740" y="841343"/>
          <a:ext cx="10618255" cy="14696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08874">
                  <a:extLst>
                    <a:ext uri="{9D8B030D-6E8A-4147-A177-3AD203B41FA5}">
                      <a16:colId xmlns:a16="http://schemas.microsoft.com/office/drawing/2014/main" val="337063672"/>
                    </a:ext>
                  </a:extLst>
                </a:gridCol>
                <a:gridCol w="4509381">
                  <a:extLst>
                    <a:ext uri="{9D8B030D-6E8A-4147-A177-3AD203B41FA5}">
                      <a16:colId xmlns:a16="http://schemas.microsoft.com/office/drawing/2014/main" val="3901082373"/>
                    </a:ext>
                  </a:extLst>
                </a:gridCol>
              </a:tblGrid>
              <a:tr h="303595">
                <a:tc>
                  <a:txBody>
                    <a:bodyPr/>
                    <a:lstStyle/>
                    <a:p>
                      <a:pPr algn="ctr"/>
                      <a:endParaRPr lang="en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/>
                        <a:t>등록자 수</a:t>
                      </a:r>
                      <a:endParaRPr lang="en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7324266"/>
                  </a:ext>
                </a:extLst>
              </a:tr>
              <a:tr h="37233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Early registration</a:t>
                      </a:r>
                      <a:endParaRPr lang="en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dirty="0"/>
                        <a:t>130</a:t>
                      </a:r>
                      <a:r>
                        <a:rPr lang="ko-KR" altLang="en-US" dirty="0"/>
                        <a:t> </a:t>
                      </a:r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실제입금자수</a:t>
                      </a:r>
                      <a:r>
                        <a:rPr lang="en-US" altLang="ko-KR" dirty="0"/>
                        <a:t>:</a:t>
                      </a:r>
                      <a:r>
                        <a:rPr lang="ko-KR" altLang="en-US" dirty="0"/>
                        <a:t> </a:t>
                      </a:r>
                      <a:r>
                        <a:rPr lang="en-US" altLang="ko-KR" dirty="0"/>
                        <a:t>91)</a:t>
                      </a:r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314887"/>
                  </a:ext>
                </a:extLst>
              </a:tr>
              <a:tr h="303595">
                <a:tc>
                  <a:txBody>
                    <a:bodyPr/>
                    <a:lstStyle/>
                    <a:p>
                      <a:pPr algn="ctr"/>
                      <a:r>
                        <a:rPr lang="en-FR" dirty="0"/>
                        <a:t>Online registration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dirty="0"/>
                        <a:t>246 (</a:t>
                      </a:r>
                      <a:r>
                        <a:rPr lang="ko-KR" altLang="en-US" dirty="0"/>
                        <a:t>실제입금자수</a:t>
                      </a:r>
                      <a:r>
                        <a:rPr lang="en-US" altLang="ko-KR" dirty="0"/>
                        <a:t>:</a:t>
                      </a:r>
                      <a:r>
                        <a:rPr lang="ko-KR" altLang="en-US" dirty="0"/>
                        <a:t> </a:t>
                      </a:r>
                      <a:r>
                        <a:rPr lang="en-US" altLang="ko-KR" dirty="0"/>
                        <a:t>186</a:t>
                      </a:r>
                      <a:r>
                        <a:rPr lang="ko-KR" altLang="en-US" dirty="0"/>
                        <a:t> </a:t>
                      </a:r>
                      <a:r>
                        <a:rPr lang="en-US" altLang="ko-KR" dirty="0"/>
                        <a:t>)</a:t>
                      </a:r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8686250"/>
                  </a:ext>
                </a:extLst>
              </a:tr>
              <a:tr h="30359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Formal registration</a:t>
                      </a:r>
                      <a:endParaRPr lang="en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dirty="0"/>
                        <a:t>47</a:t>
                      </a:r>
                      <a:r>
                        <a:rPr lang="en-FR" dirty="0"/>
                        <a:t> (</a:t>
                      </a:r>
                      <a:r>
                        <a:rPr lang="ko-KR" altLang="en-US" dirty="0"/>
                        <a:t>실제입금자수</a:t>
                      </a:r>
                      <a:r>
                        <a:rPr lang="en-US" altLang="ko-KR" dirty="0"/>
                        <a:t>:</a:t>
                      </a:r>
                      <a:r>
                        <a:rPr lang="ko-KR" altLang="en-US" dirty="0"/>
                        <a:t> </a:t>
                      </a:r>
                      <a:r>
                        <a:rPr lang="en-US" altLang="ko-KR" dirty="0"/>
                        <a:t>45</a:t>
                      </a:r>
                      <a:r>
                        <a:rPr lang="en-FR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91210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6268DDE-1F7B-A241-9AA9-C65D38462D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487414"/>
              </p:ext>
            </p:extLst>
          </p:nvPr>
        </p:nvGraphicFramePr>
        <p:xfrm>
          <a:off x="838200" y="2523990"/>
          <a:ext cx="3642658" cy="3706200"/>
        </p:xfrm>
        <a:graphic>
          <a:graphicData uri="http://schemas.openxmlformats.org/drawingml/2006/table">
            <a:tbl>
              <a:tblPr/>
              <a:tblGrid>
                <a:gridCol w="1821329">
                  <a:extLst>
                    <a:ext uri="{9D8B030D-6E8A-4147-A177-3AD203B41FA5}">
                      <a16:colId xmlns:a16="http://schemas.microsoft.com/office/drawing/2014/main" val="3761925472"/>
                    </a:ext>
                  </a:extLst>
                </a:gridCol>
                <a:gridCol w="1821329">
                  <a:extLst>
                    <a:ext uri="{9D8B030D-6E8A-4147-A177-3AD203B41FA5}">
                      <a16:colId xmlns:a16="http://schemas.microsoft.com/office/drawing/2014/main" val="484575328"/>
                    </a:ext>
                  </a:extLst>
                </a:gridCol>
              </a:tblGrid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Name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Date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949729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1st Announcement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10 Dec 2021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9970869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2nd Announcement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10 Feb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2812776"/>
                  </a:ext>
                </a:extLst>
              </a:tr>
              <a:tr h="262050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Registration and student support request opening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dirty="0">
                          <a:effectLst/>
                        </a:rPr>
                        <a:t>10 Feb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537108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Abstract submission opening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10 Feb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5136753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 b="1">
                          <a:effectLst/>
                        </a:rPr>
                        <a:t>Abstract submission deadline</a:t>
                      </a:r>
                      <a:endParaRPr lang="en-GB" sz="900">
                        <a:effectLst/>
                      </a:endParaRP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dirty="0">
                          <a:effectLst/>
                        </a:rPr>
                        <a:t>15 Mar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319501"/>
                  </a:ext>
                </a:extLst>
              </a:tr>
              <a:tr h="262050">
                <a:tc>
                  <a:txBody>
                    <a:bodyPr/>
                    <a:lstStyle/>
                    <a:p>
                      <a:pPr algn="l"/>
                      <a:r>
                        <a:rPr lang="en-GB" sz="900" b="1">
                          <a:effectLst/>
                        </a:rPr>
                        <a:t>Student support request deadline</a:t>
                      </a:r>
                      <a:endParaRPr lang="en-GB" sz="900">
                        <a:effectLst/>
                      </a:endParaRP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15 Mar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151678"/>
                  </a:ext>
                </a:extLst>
              </a:tr>
              <a:tr h="262050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Abstract acceptance notification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20 Apr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743434"/>
                  </a:ext>
                </a:extLst>
              </a:tr>
              <a:tr h="262050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Student support acceptance notification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dirty="0">
                          <a:effectLst/>
                        </a:rPr>
                        <a:t>20 Apr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7342286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 b="1">
                          <a:effectLst/>
                        </a:rPr>
                        <a:t>Early registration deadline</a:t>
                      </a:r>
                      <a:endParaRPr lang="en-GB" sz="900">
                        <a:effectLst/>
                      </a:endParaRP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dirty="0">
                          <a:effectLst/>
                        </a:rPr>
                        <a:t>30 Apr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1367037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Final program confirmation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dirty="0">
                          <a:effectLst/>
                        </a:rPr>
                        <a:t>30 Apr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485582"/>
                  </a:ext>
                </a:extLst>
              </a:tr>
              <a:tr h="262050">
                <a:tc>
                  <a:txBody>
                    <a:bodyPr/>
                    <a:lstStyle/>
                    <a:p>
                      <a:pPr algn="l"/>
                      <a:r>
                        <a:rPr lang="en-GB" sz="900" b="1">
                          <a:effectLst/>
                        </a:rPr>
                        <a:t>Hotel reservation deadline (special offer)</a:t>
                      </a:r>
                      <a:endParaRPr lang="en-GB" sz="900">
                        <a:effectLst/>
                      </a:endParaRP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10 May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8040652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 b="1">
                          <a:effectLst/>
                        </a:rPr>
                        <a:t>Registration deadline</a:t>
                      </a:r>
                      <a:endParaRPr lang="en-GB" sz="900">
                        <a:effectLst/>
                      </a:endParaRP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20 May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0189975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Final Announcement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10 Jun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9563063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 b="1" i="1">
                          <a:effectLst/>
                        </a:rPr>
                        <a:t>SQM 2022 Conference dates</a:t>
                      </a:r>
                      <a:endParaRPr lang="en-GB" sz="900">
                        <a:effectLst/>
                      </a:endParaRP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dirty="0">
                          <a:effectLst/>
                        </a:rPr>
                        <a:t>13-17 Jun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1661285"/>
                  </a:ext>
                </a:extLst>
              </a:tr>
            </a:tbl>
          </a:graphicData>
        </a:graphic>
      </p:graphicFrame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4D0D714-89C9-F245-87D9-AA96F9841A0C}"/>
              </a:ext>
            </a:extLst>
          </p:cNvPr>
          <p:cNvCxnSpPr/>
          <p:nvPr/>
        </p:nvCxnSpPr>
        <p:spPr>
          <a:xfrm>
            <a:off x="462689" y="5827390"/>
            <a:ext cx="4473388" cy="0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1DAE35E-8627-3A4F-843D-1B64F9DB1D1F}"/>
              </a:ext>
            </a:extLst>
          </p:cNvPr>
          <p:cNvCxnSpPr>
            <a:cxnSpLocks/>
          </p:cNvCxnSpPr>
          <p:nvPr/>
        </p:nvCxnSpPr>
        <p:spPr>
          <a:xfrm flipV="1">
            <a:off x="4725763" y="2523990"/>
            <a:ext cx="8283" cy="3303400"/>
          </a:xfrm>
          <a:prstGeom prst="straightConnector1">
            <a:avLst/>
          </a:prstGeom>
          <a:ln w="412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3FD83F3-BA87-7F4C-8753-9BE0E7538F0B}"/>
              </a:ext>
            </a:extLst>
          </p:cNvPr>
          <p:cNvSpPr txBox="1"/>
          <p:nvPr/>
        </p:nvSpPr>
        <p:spPr>
          <a:xfrm rot="16200000">
            <a:off x="4243948" y="3109483"/>
            <a:ext cx="1486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>
                <a:solidFill>
                  <a:srgbClr val="002060"/>
                </a:solidFill>
              </a:rPr>
              <a:t>completed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E9B4FB3-ED0D-EA42-9FD0-5D699571113D}"/>
              </a:ext>
            </a:extLst>
          </p:cNvPr>
          <p:cNvCxnSpPr>
            <a:cxnSpLocks/>
          </p:cNvCxnSpPr>
          <p:nvPr/>
        </p:nvCxnSpPr>
        <p:spPr>
          <a:xfrm flipV="1">
            <a:off x="4725763" y="5827390"/>
            <a:ext cx="0" cy="402800"/>
          </a:xfrm>
          <a:prstGeom prst="straightConnector1">
            <a:avLst/>
          </a:prstGeom>
          <a:ln w="41275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A2625FB-EFD1-8C47-B32A-9681C24F4EC7}"/>
              </a:ext>
            </a:extLst>
          </p:cNvPr>
          <p:cNvSpPr txBox="1"/>
          <p:nvPr/>
        </p:nvSpPr>
        <p:spPr>
          <a:xfrm rot="16200000">
            <a:off x="4243948" y="5019252"/>
            <a:ext cx="1486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R" dirty="0"/>
              <a:t>ongoing</a:t>
            </a: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6548DB52-5CC6-F543-91BC-4DF0415D5D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753532"/>
              </p:ext>
            </p:extLst>
          </p:nvPr>
        </p:nvGraphicFramePr>
        <p:xfrm>
          <a:off x="5405376" y="2694384"/>
          <a:ext cx="5983148" cy="1207770"/>
        </p:xfrm>
        <a:graphic>
          <a:graphicData uri="http://schemas.openxmlformats.org/drawingml/2006/table">
            <a:tbl>
              <a:tblPr/>
              <a:tblGrid>
                <a:gridCol w="2991574">
                  <a:extLst>
                    <a:ext uri="{9D8B030D-6E8A-4147-A177-3AD203B41FA5}">
                      <a16:colId xmlns:a16="http://schemas.microsoft.com/office/drawing/2014/main" val="3888858062"/>
                    </a:ext>
                  </a:extLst>
                </a:gridCol>
                <a:gridCol w="2991574">
                  <a:extLst>
                    <a:ext uri="{9D8B030D-6E8A-4147-A177-3AD203B41FA5}">
                      <a16:colId xmlns:a16="http://schemas.microsoft.com/office/drawing/2014/main" val="113038788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FR" sz="800">
                          <a:effectLst/>
                        </a:rPr>
                        <a:t> 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</a:rPr>
                        <a:t>Important Date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93615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effectLst/>
                        </a:rPr>
                        <a:t>Start Date of Receiving Applications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</a:rPr>
                        <a:t>10 Feb 2022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7572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GB" sz="800" dirty="0">
                          <a:effectLst/>
                        </a:rPr>
                        <a:t>End Date of Receiving Applications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</a:rPr>
                        <a:t>15 Mar 2022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6531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effectLst/>
                        </a:rPr>
                        <a:t>Date of Announcement of selected applicants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</a:rPr>
                        <a:t>20 Apr 2022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73207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effectLst/>
                        </a:rPr>
                        <a:t>End Date of Early Registration</a:t>
                      </a:r>
                      <a:br>
                        <a:rPr lang="en-GB" sz="800">
                          <a:effectLst/>
                        </a:rPr>
                      </a:br>
                      <a:r>
                        <a:rPr lang="en-GB" sz="800" b="1">
                          <a:effectLst/>
                        </a:rPr>
                        <a:t>Confirmation should be done until this date</a:t>
                      </a:r>
                      <a:endParaRPr lang="en-GB" sz="800">
                        <a:effectLst/>
                      </a:endParaRP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effectLst/>
                        </a:rPr>
                        <a:t>30 Apr 2022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788462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878D830A-30E6-3542-B99D-6A919BA02707}"/>
              </a:ext>
            </a:extLst>
          </p:cNvPr>
          <p:cNvSpPr txBox="1"/>
          <p:nvPr/>
        </p:nvSpPr>
        <p:spPr>
          <a:xfrm>
            <a:off x="1331087" y="6218616"/>
            <a:ext cx="2870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/>
              <a:t>Important schedules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B0735D6-A09B-444B-9AED-192D93A2FEB8}"/>
              </a:ext>
            </a:extLst>
          </p:cNvPr>
          <p:cNvSpPr txBox="1"/>
          <p:nvPr/>
        </p:nvSpPr>
        <p:spPr>
          <a:xfrm>
            <a:off x="6840676" y="3996191"/>
            <a:ext cx="3445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/>
              <a:t>Student support schedules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B6B6056-4997-ED41-9251-D888D160C8D9}"/>
              </a:ext>
            </a:extLst>
          </p:cNvPr>
          <p:cNvCxnSpPr>
            <a:cxnSpLocks/>
          </p:cNvCxnSpPr>
          <p:nvPr/>
        </p:nvCxnSpPr>
        <p:spPr>
          <a:xfrm>
            <a:off x="5336984" y="3907326"/>
            <a:ext cx="6245033" cy="0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DF9C725-E500-2A40-8A5F-6EF1B59B3667}"/>
              </a:ext>
            </a:extLst>
          </p:cNvPr>
          <p:cNvCxnSpPr>
            <a:cxnSpLocks/>
          </p:cNvCxnSpPr>
          <p:nvPr/>
        </p:nvCxnSpPr>
        <p:spPr>
          <a:xfrm flipV="1">
            <a:off x="11582017" y="2694384"/>
            <a:ext cx="0" cy="1207770"/>
          </a:xfrm>
          <a:prstGeom prst="straightConnector1">
            <a:avLst/>
          </a:prstGeom>
          <a:ln w="412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78EABE7F-DD8C-994F-A935-B6A5D108B292}"/>
              </a:ext>
            </a:extLst>
          </p:cNvPr>
          <p:cNvSpPr txBox="1"/>
          <p:nvPr/>
        </p:nvSpPr>
        <p:spPr>
          <a:xfrm rot="16200000">
            <a:off x="11091788" y="3109483"/>
            <a:ext cx="1486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>
                <a:solidFill>
                  <a:srgbClr val="002060"/>
                </a:solidFill>
              </a:rPr>
              <a:t>completed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84761D0-FE16-767E-7E10-6CAE706E6A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511390"/>
              </p:ext>
            </p:extLst>
          </p:nvPr>
        </p:nvGraphicFramePr>
        <p:xfrm>
          <a:off x="5405376" y="4614484"/>
          <a:ext cx="5983147" cy="934832"/>
        </p:xfrm>
        <a:graphic>
          <a:graphicData uri="http://schemas.openxmlformats.org/drawingml/2006/table">
            <a:tbl>
              <a:tblPr/>
              <a:tblGrid>
                <a:gridCol w="1112109">
                  <a:extLst>
                    <a:ext uri="{9D8B030D-6E8A-4147-A177-3AD203B41FA5}">
                      <a16:colId xmlns:a16="http://schemas.microsoft.com/office/drawing/2014/main" val="3418341566"/>
                    </a:ext>
                  </a:extLst>
                </a:gridCol>
                <a:gridCol w="1534711">
                  <a:extLst>
                    <a:ext uri="{9D8B030D-6E8A-4147-A177-3AD203B41FA5}">
                      <a16:colId xmlns:a16="http://schemas.microsoft.com/office/drawing/2014/main" val="3399843522"/>
                    </a:ext>
                  </a:extLst>
                </a:gridCol>
                <a:gridCol w="1112109">
                  <a:extLst>
                    <a:ext uri="{9D8B030D-6E8A-4147-A177-3AD203B41FA5}">
                      <a16:colId xmlns:a16="http://schemas.microsoft.com/office/drawing/2014/main" val="1889726746"/>
                    </a:ext>
                  </a:extLst>
                </a:gridCol>
                <a:gridCol w="1112109">
                  <a:extLst>
                    <a:ext uri="{9D8B030D-6E8A-4147-A177-3AD203B41FA5}">
                      <a16:colId xmlns:a16="http://schemas.microsoft.com/office/drawing/2014/main" val="982867475"/>
                    </a:ext>
                  </a:extLst>
                </a:gridCol>
                <a:gridCol w="1112109">
                  <a:extLst>
                    <a:ext uri="{9D8B030D-6E8A-4147-A177-3AD203B41FA5}">
                      <a16:colId xmlns:a16="http://schemas.microsoft.com/office/drawing/2014/main" val="1474473585"/>
                    </a:ext>
                  </a:extLst>
                </a:gridCol>
              </a:tblGrid>
              <a:tr h="467416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200" b="0" dirty="0">
                          <a:effectLst/>
                          <a:latin typeface="Arial" panose="020B0604020202020204" pitchFamily="34" charset="0"/>
                        </a:rPr>
                        <a:t>인건비 지원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 dirty="0">
                          <a:effectLst/>
                        </a:rPr>
                        <a:t>등록비 </a:t>
                      </a:r>
                      <a:r>
                        <a:rPr lang="en-US" altLang="ko-KR" sz="1200" dirty="0">
                          <a:effectLst/>
                        </a:rPr>
                        <a:t>(</a:t>
                      </a:r>
                      <a:r>
                        <a:rPr lang="ko-KR" altLang="en-US" sz="1200" dirty="0">
                          <a:effectLst/>
                        </a:rPr>
                        <a:t>온라인</a:t>
                      </a:r>
                      <a:r>
                        <a:rPr lang="en-US" altLang="ko-KR" sz="1200" dirty="0">
                          <a:effectLst/>
                        </a:rPr>
                        <a:t>)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 dirty="0">
                          <a:effectLst/>
                        </a:rPr>
                        <a:t>34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₩192,000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₩6,528,000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3343451"/>
                  </a:ext>
                </a:extLst>
              </a:tr>
              <a:tr h="467416">
                <a:tc vMerge="1">
                  <a:txBody>
                    <a:bodyPr/>
                    <a:lstStyle/>
                    <a:p>
                      <a:pPr algn="ctr" rtl="0" fontAlgn="ctr"/>
                      <a:endParaRPr lang="ko-KR" altLang="en-US" b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등록비 </a:t>
                      </a:r>
                      <a:r>
                        <a:rPr lang="en-US" altLang="ko-KR" sz="1200">
                          <a:effectLst/>
                        </a:rPr>
                        <a:t>(</a:t>
                      </a:r>
                      <a:r>
                        <a:rPr lang="ko-KR" altLang="en-US" sz="1200">
                          <a:effectLst/>
                        </a:rPr>
                        <a:t>오프라인</a:t>
                      </a:r>
                      <a:r>
                        <a:rPr lang="en-US" altLang="ko-KR" sz="1200">
                          <a:effectLst/>
                        </a:rPr>
                        <a:t>)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 dirty="0">
                          <a:effectLst/>
                        </a:rPr>
                        <a:t>11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 dirty="0">
                          <a:effectLst/>
                        </a:rPr>
                        <a:t>₩528,000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 dirty="0">
                          <a:effectLst/>
                        </a:rPr>
                        <a:t>₩5,808,000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2016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424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16169-7FAE-E846-AA74-DFA6FDEE1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Student and young scientist support</a:t>
            </a:r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D1285D-A909-7F4C-993A-89D1EA7A0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64A2-2D3F-E74A-842F-335FC4049AC7}" type="datetime1">
              <a:rPr kumimoji="1" lang="fr-FR" altLang="ko-KR" smtClean="0"/>
              <a:t>08/06/2022</a:t>
            </a:fld>
            <a:endParaRPr kumimoji="1" lang="ko-KR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9BF749-4113-A94C-A488-31BEE3C06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/>
              <a:t>SQM2022 LOC Meeting</a:t>
            </a:r>
            <a:endParaRPr kumimoji="1" lang="ko-KR" altLang="en-US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BF262D22-67DB-7E4B-AC50-C6FB513482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7072284"/>
              </p:ext>
            </p:extLst>
          </p:nvPr>
        </p:nvGraphicFramePr>
        <p:xfrm>
          <a:off x="6604552" y="1038447"/>
          <a:ext cx="5387301" cy="2971800"/>
        </p:xfrm>
        <a:graphic>
          <a:graphicData uri="http://schemas.openxmlformats.org/drawingml/2006/table">
            <a:tbl>
              <a:tblPr/>
              <a:tblGrid>
                <a:gridCol w="4559248">
                  <a:extLst>
                    <a:ext uri="{9D8B030D-6E8A-4147-A177-3AD203B41FA5}">
                      <a16:colId xmlns:a16="http://schemas.microsoft.com/office/drawing/2014/main" val="1761999425"/>
                    </a:ext>
                  </a:extLst>
                </a:gridCol>
                <a:gridCol w="828053">
                  <a:extLst>
                    <a:ext uri="{9D8B030D-6E8A-4147-A177-3AD203B41FA5}">
                      <a16:colId xmlns:a16="http://schemas.microsoft.com/office/drawing/2014/main" val="1973593721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rtl="0" fontAlgn="b"/>
                      <a:endParaRPr lang="ko-KR" altLang="en-US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ko-KR" altLang="en-US" dirty="0">
                          <a:effectLst/>
                        </a:rPr>
                        <a:t>명</a:t>
                      </a:r>
                      <a:endParaRPr lang="en-US" altLang="ko-KR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4129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dirty="0">
                          <a:solidFill>
                            <a:schemeClr val="tx1"/>
                          </a:solidFill>
                          <a:effectLst/>
                        </a:rPr>
                        <a:t>총지원자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altLang="ko-KR" dirty="0">
                          <a:solidFill>
                            <a:schemeClr val="tx1"/>
                          </a:solidFill>
                          <a:effectLst/>
                        </a:rPr>
                        <a:t>45</a:t>
                      </a:r>
                      <a:endParaRPr lang="en-FR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173144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dirty="0">
                          <a:solidFill>
                            <a:schemeClr val="tx1"/>
                          </a:solidFill>
                          <a:effectLst/>
                        </a:rPr>
                        <a:t>오프라인 지원자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altLang="ko-KR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FR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460099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dirty="0">
                          <a:solidFill>
                            <a:schemeClr val="tx1"/>
                          </a:solidFill>
                          <a:effectLst/>
                        </a:rPr>
                        <a:t>온라인 지원자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altLang="ko-KR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FR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0759415"/>
                  </a:ext>
                </a:extLst>
              </a:tr>
              <a:tr h="200025">
                <a:tc gridSpan="2">
                  <a:txBody>
                    <a:bodyPr/>
                    <a:lstStyle/>
                    <a:p>
                      <a:pPr rtl="0" fontAlgn="b"/>
                      <a:r>
                        <a:rPr lang="ko-KR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미국</a:t>
                      </a:r>
                      <a:r>
                        <a:rPr lang="en-US" altLang="ko-K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10, </a:t>
                      </a:r>
                      <a:r>
                        <a:rPr lang="ko-KR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인도</a:t>
                      </a:r>
                      <a:r>
                        <a:rPr lang="en-US" altLang="ko-K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:19, </a:t>
                      </a:r>
                      <a:r>
                        <a:rPr lang="ko-KR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중국</a:t>
                      </a:r>
                      <a:r>
                        <a:rPr lang="en-US" altLang="ko-K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4, </a:t>
                      </a:r>
                      <a:r>
                        <a:rPr lang="ko-KR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세르비아</a:t>
                      </a:r>
                      <a:r>
                        <a:rPr lang="en-US" altLang="ko-K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3, </a:t>
                      </a:r>
                      <a:r>
                        <a:rPr lang="ko-KR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헝가리 </a:t>
                      </a:r>
                      <a:r>
                        <a:rPr lang="en-US" altLang="ko-K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 </a:t>
                      </a:r>
                      <a:r>
                        <a:rPr lang="ko-KR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독일</a:t>
                      </a:r>
                      <a:r>
                        <a:rPr lang="en-US" altLang="ko-K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4, </a:t>
                      </a:r>
                      <a:r>
                        <a:rPr lang="ko-KR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태국</a:t>
                      </a:r>
                      <a:r>
                        <a:rPr lang="en-US" altLang="ko-K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1, </a:t>
                      </a:r>
                      <a:r>
                        <a:rPr lang="ko-KR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이탈리아</a:t>
                      </a:r>
                      <a:r>
                        <a:rPr lang="en-US" altLang="ko-K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1,</a:t>
                      </a:r>
                      <a:r>
                        <a:rPr lang="ko-KR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이스라엘</a:t>
                      </a:r>
                      <a:r>
                        <a:rPr lang="en-US" altLang="ko-K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ko-KR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ko-KR" altLang="en-US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rtl="0" fontAlgn="b"/>
                      <a:endParaRPr lang="en-FR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9059327"/>
                  </a:ext>
                </a:extLst>
              </a:tr>
              <a:tr h="20002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>
                          <a:effectLst/>
                        </a:rPr>
                        <a:t>강제집행금</a:t>
                      </a:r>
                      <a:r>
                        <a:rPr lang="en-US" altLang="ko-KR" dirty="0">
                          <a:effectLst/>
                        </a:rPr>
                        <a:t>:</a:t>
                      </a:r>
                      <a:r>
                        <a:rPr lang="ko-KR" altLang="en-US" dirty="0">
                          <a:effectLst/>
                        </a:rPr>
                        <a:t> </a:t>
                      </a:r>
                      <a:r>
                        <a:rPr lang="en-US" altLang="ko-KR" dirty="0">
                          <a:effectLst/>
                        </a:rPr>
                        <a:t>1550</a:t>
                      </a:r>
                      <a:r>
                        <a:rPr lang="ko-KR" altLang="en-US" dirty="0">
                          <a:effectLst/>
                        </a:rPr>
                        <a:t> 만원</a:t>
                      </a:r>
                      <a:r>
                        <a:rPr lang="en-US" altLang="ko-KR" dirty="0">
                          <a:effectLst/>
                        </a:rPr>
                        <a:t> (</a:t>
                      </a:r>
                      <a:r>
                        <a:rPr lang="en-US" altLang="ko-KR" dirty="0">
                          <a:solidFill>
                            <a:srgbClr val="FF0000"/>
                          </a:solidFill>
                          <a:effectLst/>
                        </a:rPr>
                        <a:t>+450</a:t>
                      </a:r>
                      <a:r>
                        <a:rPr lang="ko-KR" altLang="en-US" dirty="0">
                          <a:solidFill>
                            <a:srgbClr val="FF0000"/>
                          </a:solidFill>
                          <a:effectLst/>
                        </a:rPr>
                        <a:t>만원</a:t>
                      </a:r>
                      <a:r>
                        <a:rPr lang="en-US" altLang="ko-KR" dirty="0">
                          <a:effectLst/>
                        </a:rPr>
                        <a:t>)</a:t>
                      </a:r>
                    </a:p>
                    <a:p>
                      <a:pPr marL="0" marR="0" lvl="0" indent="0" algn="l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>
                          <a:effectLst/>
                        </a:rPr>
                        <a:t>등록희망별로 지원 시 총 비용</a:t>
                      </a:r>
                      <a:r>
                        <a:rPr lang="en-US" altLang="ko-KR" dirty="0">
                          <a:effectLst/>
                        </a:rPr>
                        <a:t>:</a:t>
                      </a:r>
                      <a:r>
                        <a:rPr lang="ko-KR" altLang="en-US" dirty="0">
                          <a:effectLst/>
                        </a:rPr>
                        <a:t> </a:t>
                      </a:r>
                      <a:r>
                        <a:rPr lang="en-US" altLang="ko-KR" dirty="0">
                          <a:effectLst/>
                        </a:rPr>
                        <a:t>30</a:t>
                      </a:r>
                      <a:r>
                        <a:rPr lang="ko-KR" altLang="en-US" dirty="0">
                          <a:effectLst/>
                        </a:rPr>
                        <a:t>*</a:t>
                      </a:r>
                      <a:r>
                        <a:rPr lang="en-US" altLang="ko-KR" dirty="0">
                          <a:effectLst/>
                        </a:rPr>
                        <a:t>420</a:t>
                      </a:r>
                      <a:r>
                        <a:rPr lang="ko-KR" altLang="en-US" dirty="0">
                          <a:effectLst/>
                        </a:rPr>
                        <a:t> </a:t>
                      </a:r>
                      <a:r>
                        <a:rPr lang="en-US" altLang="ko-KR" dirty="0">
                          <a:effectLst/>
                        </a:rPr>
                        <a:t>euro + 15 *150 euro = 1,985 </a:t>
                      </a:r>
                      <a:r>
                        <a:rPr lang="ko-KR" altLang="en-US" dirty="0">
                          <a:effectLst/>
                        </a:rPr>
                        <a:t>만원 </a:t>
                      </a:r>
                      <a:endParaRPr lang="en-US" altLang="ko-KR" dirty="0">
                        <a:effectLst/>
                      </a:endParaRPr>
                    </a:p>
                    <a:p>
                      <a:pPr marL="0" marR="0" lvl="0" indent="0" algn="l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>
                          <a:effectLst/>
                        </a:rPr>
                        <a:t>2,000</a:t>
                      </a:r>
                      <a:r>
                        <a:rPr lang="ko-KR" altLang="en-US" dirty="0">
                          <a:effectLst/>
                        </a:rPr>
                        <a:t>만원 학생지원으로 비용처리</a:t>
                      </a:r>
                      <a:endParaRPr lang="ko-KR" altLang="en-US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rtl="0" fontAlgn="b"/>
                      <a:endParaRPr lang="en-US" altLang="ko-KR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9106134"/>
                  </a:ext>
                </a:extLst>
              </a:tr>
            </a:tbl>
          </a:graphicData>
        </a:graphic>
      </p:graphicFrame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ED3E8867-3D61-D449-A663-912B86CED49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2971445"/>
              </p:ext>
            </p:extLst>
          </p:nvPr>
        </p:nvGraphicFramePr>
        <p:xfrm>
          <a:off x="95947" y="613073"/>
          <a:ext cx="5966922" cy="5816395"/>
        </p:xfrm>
        <a:graphic>
          <a:graphicData uri="http://schemas.openxmlformats.org/drawingml/2006/table">
            <a:tbl>
              <a:tblPr/>
              <a:tblGrid>
                <a:gridCol w="1357335">
                  <a:extLst>
                    <a:ext uri="{9D8B030D-6E8A-4147-A177-3AD203B41FA5}">
                      <a16:colId xmlns:a16="http://schemas.microsoft.com/office/drawing/2014/main" val="1072626489"/>
                    </a:ext>
                  </a:extLst>
                </a:gridCol>
                <a:gridCol w="630818">
                  <a:extLst>
                    <a:ext uri="{9D8B030D-6E8A-4147-A177-3AD203B41FA5}">
                      <a16:colId xmlns:a16="http://schemas.microsoft.com/office/drawing/2014/main" val="847541483"/>
                    </a:ext>
                  </a:extLst>
                </a:gridCol>
                <a:gridCol w="706371">
                  <a:extLst>
                    <a:ext uri="{9D8B030D-6E8A-4147-A177-3AD203B41FA5}">
                      <a16:colId xmlns:a16="http://schemas.microsoft.com/office/drawing/2014/main" val="1194232873"/>
                    </a:ext>
                  </a:extLst>
                </a:gridCol>
                <a:gridCol w="1082431">
                  <a:extLst>
                    <a:ext uri="{9D8B030D-6E8A-4147-A177-3AD203B41FA5}">
                      <a16:colId xmlns:a16="http://schemas.microsoft.com/office/drawing/2014/main" val="3810852717"/>
                    </a:ext>
                  </a:extLst>
                </a:gridCol>
                <a:gridCol w="497615">
                  <a:extLst>
                    <a:ext uri="{9D8B030D-6E8A-4147-A177-3AD203B41FA5}">
                      <a16:colId xmlns:a16="http://schemas.microsoft.com/office/drawing/2014/main" val="2841925281"/>
                    </a:ext>
                  </a:extLst>
                </a:gridCol>
                <a:gridCol w="254635">
                  <a:extLst>
                    <a:ext uri="{9D8B030D-6E8A-4147-A177-3AD203B41FA5}">
                      <a16:colId xmlns:a16="http://schemas.microsoft.com/office/drawing/2014/main" val="1463122426"/>
                    </a:ext>
                  </a:extLst>
                </a:gridCol>
                <a:gridCol w="248871">
                  <a:extLst>
                    <a:ext uri="{9D8B030D-6E8A-4147-A177-3AD203B41FA5}">
                      <a16:colId xmlns:a16="http://schemas.microsoft.com/office/drawing/2014/main" val="2212114163"/>
                    </a:ext>
                  </a:extLst>
                </a:gridCol>
                <a:gridCol w="540316">
                  <a:extLst>
                    <a:ext uri="{9D8B030D-6E8A-4147-A177-3AD203B41FA5}">
                      <a16:colId xmlns:a16="http://schemas.microsoft.com/office/drawing/2014/main" val="3551886044"/>
                    </a:ext>
                  </a:extLst>
                </a:gridCol>
                <a:gridCol w="324265">
                  <a:extLst>
                    <a:ext uri="{9D8B030D-6E8A-4147-A177-3AD203B41FA5}">
                      <a16:colId xmlns:a16="http://schemas.microsoft.com/office/drawing/2014/main" val="3273362749"/>
                    </a:ext>
                  </a:extLst>
                </a:gridCol>
                <a:gridCol w="324265">
                  <a:extLst>
                    <a:ext uri="{9D8B030D-6E8A-4147-A177-3AD203B41FA5}">
                      <a16:colId xmlns:a16="http://schemas.microsoft.com/office/drawing/2014/main" val="1451152363"/>
                    </a:ext>
                  </a:extLst>
                </a:gridCol>
              </a:tblGrid>
              <a:tr h="169843"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effectLst/>
                        </a:rPr>
                        <a:t>Email Address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effectLst/>
                        </a:rPr>
                        <a:t>First Name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effectLst/>
                        </a:rPr>
                        <a:t>Last Name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effectLst/>
                        </a:rPr>
                        <a:t>Nationality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effectLst/>
                        </a:rPr>
                        <a:t>Reference letter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1E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effectLst/>
                        </a:rPr>
                        <a:t>offline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A01E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effectLst/>
                        </a:rPr>
                        <a:t>onliine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effectLst/>
                        </a:rPr>
                        <a:t>institute </a:t>
                      </a:r>
                      <a:r>
                        <a:rPr lang="ko-KR" altLang="en-US" sz="600" dirty="0">
                          <a:effectLst/>
                        </a:rPr>
                        <a:t>국적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500" dirty="0">
                          <a:effectLst/>
                        </a:rPr>
                        <a:t>Abstract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500" dirty="0">
                          <a:effectLst/>
                        </a:rPr>
                        <a:t>발표</a:t>
                      </a:r>
                      <a:endParaRPr lang="en-US" altLang="ko-KR" sz="500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9468823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 err="1">
                          <a:solidFill>
                            <a:schemeClr val="tx1"/>
                          </a:solidFill>
                          <a:effectLst/>
                        </a:rPr>
                        <a:t>ygo@cern.ch</a:t>
                      </a:r>
                      <a:endParaRPr lang="en-GB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Yeonju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Go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South Korea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미국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7223430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sifan98@mail.ustc.edu.cn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Fan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Si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Chinese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중국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352119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nikhil.hatwar@gmail.com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Nikhil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Hatwar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1042651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he9215@wayne.edu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Wenbin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Zhao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China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미국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6552006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prabhupadad@iiserbpr.ac.in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Prabhupada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Dixit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4338591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oleksandr.vitiuk@fys.uio.no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Oleksandr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Vitiuk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Ukraine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폴단드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0507735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maxwoo@physics.ucla.edu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Xiatong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Wu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China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미국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3925777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aswinis19@iiserbpr.ac.in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Aswini Kumar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Sahoo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Indian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5616734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m.buzzegoli@gmail.com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Matteo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Buzzegoli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Italian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미국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5735160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suman.deb@cern.ch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Suman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Deb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2545787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mendenhallt16@students.ecu.edu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Todd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Mendenhall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American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미국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0072370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ankitkumar.panda@niser.ac.in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Ankit Kumar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Panda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528938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andrea.palermo@unifi.it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Andrea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Palermo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Italian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이탈리아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8335466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zhanduotang@tamu.edu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Zhanduo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Tang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China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미국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9521013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kovacs.laszlo9201@gmail.com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László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Kovács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Hungarian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헝가리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1206399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bgwu@tamu.ediu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Biaogang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Wu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China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미국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1241260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 err="1">
                          <a:solidFill>
                            <a:schemeClr val="tx1"/>
                          </a:solidFill>
                          <a:effectLst/>
                        </a:rPr>
                        <a:t>vgrefaju@central.uh.edu</a:t>
                      </a:r>
                      <a:endParaRPr lang="en-GB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Joaquin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Grefa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Ecuador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미국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7131297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prottay.das@cern.ch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 err="1">
                          <a:solidFill>
                            <a:schemeClr val="tx1"/>
                          </a:solidFill>
                          <a:effectLst/>
                        </a:rPr>
                        <a:t>Prottay</a:t>
                      </a:r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Das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465786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debasish.mallick@niser.ac.in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Debasish 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Mallick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8178792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junhongliu@mail.ccnu.edu.cn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Jun-Hong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Liu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China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중국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9511974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lixiujun@mail.ustc.edu.cn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 err="1">
                          <a:solidFill>
                            <a:schemeClr val="tx1"/>
                          </a:solidFill>
                          <a:effectLst/>
                        </a:rPr>
                        <a:t>Xiujun</a:t>
                      </a:r>
                      <a:endParaRPr lang="en-GB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Li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China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중국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2202013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pritam.chakraborty@cern.ch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Pritam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Chakraborty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1562539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wujunlin@impcas.ac.cn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Junlin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Wu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China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중국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7319245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manjunath@fias.uni-frankfurt.de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Manjunath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 err="1">
                          <a:solidFill>
                            <a:schemeClr val="tx1"/>
                          </a:solidFill>
                          <a:effectLst/>
                        </a:rPr>
                        <a:t>Omana</a:t>
                      </a:r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600" dirty="0" err="1">
                          <a:solidFill>
                            <a:schemeClr val="tx1"/>
                          </a:solidFill>
                          <a:effectLst/>
                        </a:rPr>
                        <a:t>Kuttan</a:t>
                      </a:r>
                      <a:endParaRPr lang="en-GB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독일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0750926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shubhalaxmirath@gmail.com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Shubhalaxmi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Rath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2140728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stefans@ipb.ac.rs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Stefan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Stojku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Serbian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세르비아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6985438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swati.saha@niser.ac.in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Swati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 err="1">
                          <a:solidFill>
                            <a:schemeClr val="tx1"/>
                          </a:solidFill>
                          <a:effectLst/>
                        </a:rPr>
                        <a:t>Saha</a:t>
                      </a:r>
                      <a:endParaRPr lang="en-GB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6483725"/>
                  </a:ext>
                </a:extLst>
              </a:tr>
              <a:tr h="169843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krishangopal@students.iisertirupati.ac.in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Krishan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Gopal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0768479"/>
                  </a:ext>
                </a:extLst>
              </a:tr>
              <a:tr h="169843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rishabhsharma@students.iisertirupati.ac.in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Rishabh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Sharma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0113449"/>
                  </a:ext>
                </a:extLst>
              </a:tr>
              <a:tr h="169843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priyanshisinha@students.iisertirupati.ac.in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 err="1">
                          <a:solidFill>
                            <a:schemeClr val="tx1"/>
                          </a:solidFill>
                          <a:effectLst/>
                        </a:rPr>
                        <a:t>Priyanshi</a:t>
                      </a:r>
                      <a:endParaRPr lang="en-GB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Sinha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2046317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apandav10@gmail.com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Ashish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Pandav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0936194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staudenmaier@fias.uni-frankfurt.de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Jan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Staudenmaier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German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독일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3245220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sonali.padhan@cern.ch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Sonali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Padhan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6124678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bojanab@ipb.ac.rs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Bojana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Ilic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Serbia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세르비아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340931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thiranat.b6119577@gmail.com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Thiranat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Bumnedpan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Thai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태국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202474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zigic@ipb.ac.rs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Dusan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Zigic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Serbian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세르비아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5548039"/>
                  </a:ext>
                </a:extLst>
              </a:tr>
              <a:tr h="169843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soma@fias.uni-frankfurt.de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 err="1">
                          <a:solidFill>
                            <a:schemeClr val="tx1"/>
                          </a:solidFill>
                          <a:effectLst/>
                        </a:rPr>
                        <a:t>Shriya</a:t>
                      </a:r>
                      <a:endParaRPr lang="en-GB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Soma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Indian (PhD student in Germany)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독일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5960933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raghunath.pradhan@cern.ch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Raghunath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Pradhan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Indian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36990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aman.dimri@stonybrook.edu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Aman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Dimri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미국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3168193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subash.chandra.behera@cern.ch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Subash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Behera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dirty="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5266258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jobin.sebastian@niser.ac.in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JOBIN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SEBASTIAN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dirty="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3443566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altenkort@physik.uni-bielefeld.de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Luis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Altenkort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German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dirty="0">
                          <a:solidFill>
                            <a:schemeClr val="tx1"/>
                          </a:solidFill>
                          <a:effectLst/>
                        </a:rPr>
                        <a:t>독일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3968934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adibashaikh9@gmail.com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Adiba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Shaikh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dirty="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9215133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 u="sng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iakov.aizenberg@cern.ch</a:t>
                      </a:r>
                      <a:endParaRPr lang="en-GB" sz="600" b="0" u="sng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Iakov 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Aizenberg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Israel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dirty="0">
                          <a:solidFill>
                            <a:schemeClr val="tx1"/>
                          </a:solidFill>
                          <a:effectLst/>
                        </a:rPr>
                        <a:t>이스라엘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4969349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 u="sng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zzshi@mit.edu</a:t>
                      </a:r>
                      <a:endParaRPr lang="en-GB" sz="600" b="0" u="sng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Zhaozhong 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Shi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China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dirty="0">
                          <a:solidFill>
                            <a:schemeClr val="tx1"/>
                          </a:solidFill>
                          <a:effectLst/>
                        </a:rPr>
                        <a:t>미국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410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49432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78784-F674-EA46-A449-7A29EAC22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스폰서</a:t>
            </a:r>
            <a:endParaRPr lang="en-CH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B806DF4-BA2B-E049-BF2F-66835CE5D3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178597"/>
              </p:ext>
            </p:extLst>
          </p:nvPr>
        </p:nvGraphicFramePr>
        <p:xfrm>
          <a:off x="838199" y="3729357"/>
          <a:ext cx="10756395" cy="2941796"/>
        </p:xfrm>
        <a:graphic>
          <a:graphicData uri="http://schemas.openxmlformats.org/drawingml/2006/table">
            <a:tbl>
              <a:tblPr/>
              <a:tblGrid>
                <a:gridCol w="1197817">
                  <a:extLst>
                    <a:ext uri="{9D8B030D-6E8A-4147-A177-3AD203B41FA5}">
                      <a16:colId xmlns:a16="http://schemas.microsoft.com/office/drawing/2014/main" val="2240951591"/>
                    </a:ext>
                  </a:extLst>
                </a:gridCol>
                <a:gridCol w="2371676">
                  <a:extLst>
                    <a:ext uri="{9D8B030D-6E8A-4147-A177-3AD203B41FA5}">
                      <a16:colId xmlns:a16="http://schemas.microsoft.com/office/drawing/2014/main" val="3683616400"/>
                    </a:ext>
                  </a:extLst>
                </a:gridCol>
                <a:gridCol w="1197817">
                  <a:extLst>
                    <a:ext uri="{9D8B030D-6E8A-4147-A177-3AD203B41FA5}">
                      <a16:colId xmlns:a16="http://schemas.microsoft.com/office/drawing/2014/main" val="2368984572"/>
                    </a:ext>
                  </a:extLst>
                </a:gridCol>
                <a:gridCol w="1197817">
                  <a:extLst>
                    <a:ext uri="{9D8B030D-6E8A-4147-A177-3AD203B41FA5}">
                      <a16:colId xmlns:a16="http://schemas.microsoft.com/office/drawing/2014/main" val="1046113988"/>
                    </a:ext>
                  </a:extLst>
                </a:gridCol>
                <a:gridCol w="1197817">
                  <a:extLst>
                    <a:ext uri="{9D8B030D-6E8A-4147-A177-3AD203B41FA5}">
                      <a16:colId xmlns:a16="http://schemas.microsoft.com/office/drawing/2014/main" val="108208017"/>
                    </a:ext>
                  </a:extLst>
                </a:gridCol>
                <a:gridCol w="1197817">
                  <a:extLst>
                    <a:ext uri="{9D8B030D-6E8A-4147-A177-3AD203B41FA5}">
                      <a16:colId xmlns:a16="http://schemas.microsoft.com/office/drawing/2014/main" val="3976584466"/>
                    </a:ext>
                  </a:extLst>
                </a:gridCol>
                <a:gridCol w="1197817">
                  <a:extLst>
                    <a:ext uri="{9D8B030D-6E8A-4147-A177-3AD203B41FA5}">
                      <a16:colId xmlns:a16="http://schemas.microsoft.com/office/drawing/2014/main" val="440319454"/>
                    </a:ext>
                  </a:extLst>
                </a:gridCol>
                <a:gridCol w="1197817">
                  <a:extLst>
                    <a:ext uri="{9D8B030D-6E8A-4147-A177-3AD203B41FA5}">
                      <a16:colId xmlns:a16="http://schemas.microsoft.com/office/drawing/2014/main" val="605804875"/>
                    </a:ext>
                  </a:extLst>
                </a:gridCol>
              </a:tblGrid>
              <a:tr h="120542"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900">
                          <a:effectLst/>
                        </a:rPr>
                        <a:t>스폰서 </a:t>
                      </a:r>
                      <a:r>
                        <a:rPr lang="en-US" altLang="ko-KR" sz="900">
                          <a:effectLst/>
                        </a:rPr>
                        <a:t>(</a:t>
                      </a:r>
                      <a:r>
                        <a:rPr lang="ko-KR" altLang="en-US" sz="900">
                          <a:effectLst/>
                        </a:rPr>
                        <a:t>국내</a:t>
                      </a:r>
                      <a:r>
                        <a:rPr lang="en-US" altLang="ko-KR" sz="900">
                          <a:effectLst/>
                        </a:rPr>
                        <a:t>)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Contact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dirty="0">
                          <a:effectLst/>
                        </a:rPr>
                        <a:t>Approval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900">
                          <a:effectLst/>
                        </a:rPr>
                        <a:t>납입완료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900">
                          <a:effectLst/>
                        </a:rPr>
                        <a:t>현지통화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900">
                          <a:effectLst/>
                        </a:rPr>
                        <a:t>한국통화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8597989"/>
                  </a:ext>
                </a:extLst>
              </a:tr>
              <a:tr h="161968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BTO(</a:t>
                      </a:r>
                      <a:r>
                        <a:rPr lang="ko-KR" altLang="en-US" sz="900">
                          <a:effectLst/>
                        </a:rPr>
                        <a:t>홍보지원</a:t>
                      </a:r>
                      <a:r>
                        <a:rPr lang="en-US" altLang="ko-KR" sz="900">
                          <a:effectLst/>
                        </a:rPr>
                        <a:t>)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900">
                          <a:effectLst/>
                        </a:rPr>
                        <a:t>권영성 매니저 </a:t>
                      </a:r>
                      <a:r>
                        <a:rPr lang="en-US" altLang="ko-KR" sz="900">
                          <a:effectLst/>
                        </a:rPr>
                        <a:t>(+82-51-780-2181)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6/16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9/6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solidFill>
                            <a:srgbClr val="FF0000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3963455"/>
                  </a:ext>
                </a:extLst>
              </a:tr>
              <a:tr h="120542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KTO(</a:t>
                      </a:r>
                      <a:r>
                        <a:rPr lang="ko-KR" altLang="en-US" sz="900">
                          <a:effectLst/>
                        </a:rPr>
                        <a:t>개최지원</a:t>
                      </a:r>
                      <a:r>
                        <a:rPr lang="en-US" altLang="ko-KR" sz="900">
                          <a:effectLst/>
                        </a:rPr>
                        <a:t>)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K</a:t>
                      </a:r>
                      <a:r>
                        <a:rPr lang="ko-KR" altLang="en-US" sz="900">
                          <a:effectLst/>
                        </a:rPr>
                        <a:t>마이스 </a:t>
                      </a:r>
                      <a:r>
                        <a:rPr lang="en-US" altLang="ko-KR" sz="900">
                          <a:effectLst/>
                        </a:rPr>
                        <a:t>033-738-3298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8/20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₩10,000,000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5973673"/>
                  </a:ext>
                </a:extLst>
              </a:tr>
              <a:tr h="161968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BTO(</a:t>
                      </a:r>
                      <a:r>
                        <a:rPr lang="ko-KR" altLang="en-US" sz="900">
                          <a:effectLst/>
                        </a:rPr>
                        <a:t>개최지원</a:t>
                      </a:r>
                      <a:r>
                        <a:rPr lang="en-US" altLang="ko-KR" sz="900">
                          <a:effectLst/>
                        </a:rPr>
                        <a:t>)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900" dirty="0">
                          <a:effectLst/>
                        </a:rPr>
                        <a:t>권영성 매니저 </a:t>
                      </a:r>
                      <a:r>
                        <a:rPr lang="en-US" altLang="ko-KR" sz="900" dirty="0">
                          <a:effectLst/>
                        </a:rPr>
                        <a:t>(+82-51-780-2181)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8/30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 dirty="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₩5,000,000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5627162"/>
                  </a:ext>
                </a:extLst>
              </a:tr>
              <a:tr h="120542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APCTP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8/30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solidFill>
                            <a:schemeClr val="tx1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9477633"/>
                  </a:ext>
                </a:extLst>
              </a:tr>
              <a:tr h="120542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KoALICE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solidFill>
                            <a:schemeClr val="tx1"/>
                          </a:solidFill>
                          <a:effectLst/>
                        </a:rPr>
                        <a:t>₩20,000,000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8991245"/>
                  </a:ext>
                </a:extLst>
              </a:tr>
              <a:tr h="120542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kCMS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11/15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11/21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1" hangingPunct="1"/>
                      <a:r>
                        <a:rPr lang="en-KR" sz="900" dirty="0">
                          <a:solidFill>
                            <a:schemeClr val="tx1"/>
                          </a:solidFill>
                          <a:effectLst/>
                        </a:rPr>
                        <a:t>₩10,000,000</a:t>
                      </a:r>
                      <a:endParaRPr lang="en-KR" sz="9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3689682"/>
                  </a:ext>
                </a:extLst>
              </a:tr>
              <a:tr h="270600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CENUM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11/15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11/15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1" hangingPunct="1"/>
                      <a:r>
                        <a:rPr lang="en-KR" sz="900">
                          <a:solidFill>
                            <a:schemeClr val="tx1"/>
                          </a:solidFill>
                          <a:effectLst/>
                        </a:rPr>
                        <a:t>₩10,000,000</a:t>
                      </a:r>
                      <a:endParaRPr lang="en-KR" sz="9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3342821"/>
                  </a:ext>
                </a:extLst>
              </a:tr>
              <a:tr h="120542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CENS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11/15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11/16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1" hangingPunct="1"/>
                      <a:r>
                        <a:rPr lang="en-KR" sz="900" dirty="0">
                          <a:solidFill>
                            <a:schemeClr val="tx1"/>
                          </a:solidFill>
                          <a:effectLst/>
                        </a:rPr>
                        <a:t>₩10,000,000</a:t>
                      </a:r>
                      <a:endParaRPr lang="en-KR" sz="9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3299174"/>
                  </a:ext>
                </a:extLst>
              </a:tr>
              <a:tr h="120542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900" dirty="0">
                          <a:effectLst/>
                        </a:rPr>
                        <a:t>부산대</a:t>
                      </a:r>
                      <a:r>
                        <a:rPr lang="en-US" altLang="ko-KR" sz="900" dirty="0">
                          <a:effectLst/>
                        </a:rPr>
                        <a:t> HIPEX+ NPL</a:t>
                      </a:r>
                      <a:endParaRPr lang="ko-KR" altLang="en-US" sz="900" dirty="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 dirty="0">
                          <a:solidFill>
                            <a:schemeClr val="tx1"/>
                          </a:solidFill>
                          <a:effectLst/>
                        </a:rPr>
                        <a:t>₩</a:t>
                      </a: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en-KR" sz="900">
                          <a:solidFill>
                            <a:schemeClr val="tx1"/>
                          </a:solidFill>
                          <a:effectLst/>
                        </a:rPr>
                        <a:t>,000,000</a:t>
                      </a:r>
                      <a:endParaRPr lang="en-KR" sz="9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6365101"/>
                  </a:ext>
                </a:extLst>
              </a:tr>
              <a:tr h="120542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RUA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9034270"/>
                  </a:ext>
                </a:extLst>
              </a:tr>
              <a:tr h="120542">
                <a:tc>
                  <a:txBody>
                    <a:bodyPr/>
                    <a:lstStyle/>
                    <a:p>
                      <a:pPr rtl="0" fontAlgn="b"/>
                      <a:r>
                        <a:rPr lang="en-US" sz="900" dirty="0">
                          <a:effectLst/>
                        </a:rPr>
                        <a:t>RAON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2775337"/>
                  </a:ext>
                </a:extLst>
              </a:tr>
              <a:tr h="120542">
                <a:tc>
                  <a:txBody>
                    <a:bodyPr/>
                    <a:lstStyle/>
                    <a:p>
                      <a:pPr rtl="0" fontAlgn="b"/>
                      <a:r>
                        <a:rPr lang="en-US" sz="900" dirty="0">
                          <a:effectLst/>
                        </a:rPr>
                        <a:t>PNU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3933975"/>
                  </a:ext>
                </a:extLst>
              </a:tr>
              <a:tr h="120542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NRF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7421462"/>
                  </a:ext>
                </a:extLst>
              </a:tr>
              <a:tr h="120542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KPS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034587"/>
                  </a:ext>
                </a:extLst>
              </a:tr>
              <a:tr h="120542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NucDiv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8121157"/>
                  </a:ext>
                </a:extLst>
              </a:tr>
              <a:tr h="120542"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ko-KR" altLang="en-US" sz="900" dirty="0" err="1">
                          <a:solidFill>
                            <a:srgbClr val="FF0000"/>
                          </a:solidFill>
                          <a:effectLst/>
                        </a:rPr>
                        <a:t>납입완료</a:t>
                      </a:r>
                      <a:endParaRPr lang="ko-KR" altLang="en-US" sz="90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solidFill>
                            <a:srgbClr val="FF0000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6164050"/>
                  </a:ext>
                </a:extLst>
              </a:tr>
              <a:tr h="120542"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ko-KR" altLang="en-US" sz="900">
                          <a:effectLst/>
                        </a:rPr>
                        <a:t>총 기여금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 dirty="0">
                          <a:effectLst/>
                        </a:rPr>
                        <a:t>₩75,000,000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1656032"/>
                  </a:ext>
                </a:extLst>
              </a:tr>
            </a:tbl>
          </a:graphicData>
        </a:graphic>
      </p:graphicFrame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D339D0-1752-D24C-BAAA-72BB0959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7A5C-2A7C-AD43-AD96-5CE591A875AD}" type="datetime1">
              <a:rPr kumimoji="1" lang="fr-FR" altLang="ko-KR" smtClean="0"/>
              <a:t>08/06/2022</a:t>
            </a:fld>
            <a:endParaRPr kumimoji="1" lang="ko-KR" alt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340E8C-95C5-C24C-A628-9E4663041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/>
              <a:t>SQM2022 LOC Meeting</a:t>
            </a:r>
            <a:endParaRPr kumimoji="1" lang="ko-KR" alt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C2CCD50-C592-8048-BBCE-6DF35091BE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3976"/>
              </p:ext>
            </p:extLst>
          </p:nvPr>
        </p:nvGraphicFramePr>
        <p:xfrm>
          <a:off x="838200" y="856185"/>
          <a:ext cx="10756394" cy="2869683"/>
        </p:xfrm>
        <a:graphic>
          <a:graphicData uri="http://schemas.openxmlformats.org/drawingml/2006/table">
            <a:tbl>
              <a:tblPr/>
              <a:tblGrid>
                <a:gridCol w="1125071">
                  <a:extLst>
                    <a:ext uri="{9D8B030D-6E8A-4147-A177-3AD203B41FA5}">
                      <a16:colId xmlns:a16="http://schemas.microsoft.com/office/drawing/2014/main" val="3591866465"/>
                    </a:ext>
                  </a:extLst>
                </a:gridCol>
                <a:gridCol w="2357717">
                  <a:extLst>
                    <a:ext uri="{9D8B030D-6E8A-4147-A177-3AD203B41FA5}">
                      <a16:colId xmlns:a16="http://schemas.microsoft.com/office/drawing/2014/main" val="2956516834"/>
                    </a:ext>
                  </a:extLst>
                </a:gridCol>
                <a:gridCol w="986118">
                  <a:extLst>
                    <a:ext uri="{9D8B030D-6E8A-4147-A177-3AD203B41FA5}">
                      <a16:colId xmlns:a16="http://schemas.microsoft.com/office/drawing/2014/main" val="595646282"/>
                    </a:ext>
                  </a:extLst>
                </a:gridCol>
                <a:gridCol w="1084267">
                  <a:extLst>
                    <a:ext uri="{9D8B030D-6E8A-4147-A177-3AD203B41FA5}">
                      <a16:colId xmlns:a16="http://schemas.microsoft.com/office/drawing/2014/main" val="2329003047"/>
                    </a:ext>
                  </a:extLst>
                </a:gridCol>
                <a:gridCol w="923827">
                  <a:extLst>
                    <a:ext uri="{9D8B030D-6E8A-4147-A177-3AD203B41FA5}">
                      <a16:colId xmlns:a16="http://schemas.microsoft.com/office/drawing/2014/main" val="350731224"/>
                    </a:ext>
                  </a:extLst>
                </a:gridCol>
                <a:gridCol w="585994">
                  <a:extLst>
                    <a:ext uri="{9D8B030D-6E8A-4147-A177-3AD203B41FA5}">
                      <a16:colId xmlns:a16="http://schemas.microsoft.com/office/drawing/2014/main" val="2617172492"/>
                    </a:ext>
                  </a:extLst>
                </a:gridCol>
                <a:gridCol w="1011890">
                  <a:extLst>
                    <a:ext uri="{9D8B030D-6E8A-4147-A177-3AD203B41FA5}">
                      <a16:colId xmlns:a16="http://schemas.microsoft.com/office/drawing/2014/main" val="2300575959"/>
                    </a:ext>
                  </a:extLst>
                </a:gridCol>
                <a:gridCol w="1011890">
                  <a:extLst>
                    <a:ext uri="{9D8B030D-6E8A-4147-A177-3AD203B41FA5}">
                      <a16:colId xmlns:a16="http://schemas.microsoft.com/office/drawing/2014/main" val="787628855"/>
                    </a:ext>
                  </a:extLst>
                </a:gridCol>
                <a:gridCol w="1669620">
                  <a:extLst>
                    <a:ext uri="{9D8B030D-6E8A-4147-A177-3AD203B41FA5}">
                      <a16:colId xmlns:a16="http://schemas.microsoft.com/office/drawing/2014/main" val="4058002631"/>
                    </a:ext>
                  </a:extLst>
                </a:gridCol>
              </a:tblGrid>
              <a:tr h="145712"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스폰서 </a:t>
                      </a:r>
                      <a:r>
                        <a:rPr lang="en-US" altLang="ko-KR" sz="1000">
                          <a:effectLst/>
                        </a:rPr>
                        <a:t>(</a:t>
                      </a:r>
                      <a:r>
                        <a:rPr lang="ko-KR" altLang="en-US" sz="1000">
                          <a:effectLst/>
                        </a:rPr>
                        <a:t>해외</a:t>
                      </a:r>
                      <a:r>
                        <a:rPr lang="en-US" altLang="ko-KR" sz="1000">
                          <a:effectLst/>
                        </a:rPr>
                        <a:t>)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>
                          <a:effectLst/>
                        </a:rPr>
                        <a:t>Contact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>
                          <a:effectLst/>
                        </a:rPr>
                        <a:t>Approval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납입완료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현지통화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한국통화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비고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6827789"/>
                  </a:ext>
                </a:extLst>
              </a:tr>
              <a:tr h="148103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Century Gothic" panose="020B0502020202020204" pitchFamily="34" charset="0"/>
                        </a:rPr>
                        <a:t>IUPAP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dirty="0">
                          <a:effectLst/>
                        </a:rPr>
                        <a:t>Joachim </a:t>
                      </a:r>
                      <a:r>
                        <a:rPr lang="en-US" sz="1000" dirty="0" err="1">
                          <a:effectLst/>
                        </a:rPr>
                        <a:t>Stroth</a:t>
                      </a:r>
                      <a:r>
                        <a:rPr lang="en-US" sz="1000" dirty="0">
                          <a:effectLst/>
                        </a:rPr>
                        <a:t>, </a:t>
                      </a:r>
                      <a:r>
                        <a:rPr lang="en-US" sz="1000" dirty="0" err="1">
                          <a:effectLst/>
                        </a:rPr>
                        <a:t>Widmann</a:t>
                      </a:r>
                      <a:r>
                        <a:rPr lang="ko-KR" altLang="en-US" sz="1000" dirty="0">
                          <a:effectLst/>
                        </a:rPr>
                        <a:t> </a:t>
                      </a:r>
                      <a:r>
                        <a:rPr lang="en-US" altLang="ko-KR" sz="1000" b="1" dirty="0">
                          <a:solidFill>
                            <a:srgbClr val="FF0000"/>
                          </a:solidFill>
                          <a:effectLst/>
                        </a:rPr>
                        <a:t>7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</a:rPr>
                        <a:t> May</a:t>
                      </a:r>
                      <a:endParaRPr lang="en-US" sz="1000" dirty="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5/31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6/13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effectLst/>
                          <a:latin typeface="Century Gothic" panose="020B0502020202020204" pitchFamily="34" charset="0"/>
                        </a:rPr>
                        <a:t>5000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000" b="0">
                          <a:effectLst/>
                          <a:latin typeface="Century Gothic" panose="020B0502020202020204" pitchFamily="34" charset="0"/>
                        </a:rPr>
                        <a:t>EUR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effectLst/>
                          <a:latin typeface="Century Gothic" panose="020B0502020202020204" pitchFamily="34" charset="0"/>
                        </a:rPr>
                        <a:t>₩6,766,964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4005533"/>
                  </a:ext>
                </a:extLst>
              </a:tr>
              <a:tr h="148103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Century Gothic" panose="020B0502020202020204" pitchFamily="34" charset="0"/>
                        </a:rPr>
                        <a:t>GSI-EMMI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Carlo </a:t>
                      </a:r>
                      <a:r>
                        <a:rPr lang="en-GB" sz="1000" b="0" i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Ewerz</a:t>
                      </a:r>
                      <a:r>
                        <a:rPr lang="en-GB" sz="10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Maria </a:t>
                      </a:r>
                      <a:r>
                        <a:rPr lang="en-GB" sz="1000" b="0" i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Wallner</a:t>
                      </a:r>
                      <a:endParaRPr lang="en-US" sz="1000" dirty="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7/20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11/8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</a:rPr>
                        <a:t>2021/</a:t>
                      </a: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12/13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2500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000" b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EUR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₩3,383,482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solidFill>
                            <a:srgbClr val="EA4335"/>
                          </a:solidFill>
                          <a:effectLst/>
                          <a:latin typeface="Century Gothic" panose="020B0502020202020204" pitchFamily="34" charset="0"/>
                        </a:rPr>
                        <a:t>Early-career participants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5576816"/>
                  </a:ext>
                </a:extLst>
              </a:tr>
              <a:tr h="205629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Century Gothic" panose="020B0502020202020204" pitchFamily="34" charset="0"/>
                        </a:rPr>
                        <a:t>GSI-FAIR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Paolo </a:t>
                      </a:r>
                      <a:r>
                        <a:rPr lang="en-GB" sz="1000" b="0" i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Guibellino</a:t>
                      </a:r>
                      <a:r>
                        <a:rPr lang="en-GB" sz="10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Sandra </a:t>
                      </a:r>
                      <a:r>
                        <a:rPr lang="en-GB" sz="1000" b="0" i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Schecker</a:t>
                      </a:r>
                      <a:endParaRPr lang="en-KR" sz="1000" b="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11/2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118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</a:rPr>
                        <a:t>2021/12/27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2000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000" b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EUR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₩2,706,786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solidFill>
                            <a:srgbClr val="EA4335"/>
                          </a:solidFill>
                          <a:effectLst/>
                          <a:latin typeface="Century Gothic" panose="020B0502020202020204" pitchFamily="34" charset="0"/>
                        </a:rPr>
                        <a:t>Student/Young Scientist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134946"/>
                  </a:ext>
                </a:extLst>
              </a:tr>
              <a:tr h="148103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Century Gothic" panose="020B0502020202020204" pitchFamily="34" charset="0"/>
                        </a:rPr>
                        <a:t>CCNU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Nu Xu, Xiaofeng Luo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7/19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9/18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</a:rPr>
                        <a:t>2021/</a:t>
                      </a:r>
                      <a:r>
                        <a:rPr lang="en-KR" sz="1000">
                          <a:solidFill>
                            <a:srgbClr val="FF0000"/>
                          </a:solidFill>
                          <a:effectLst/>
                        </a:rPr>
                        <a:t>9/18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3000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USD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₩3,609,381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solidFill>
                            <a:srgbClr val="EA4335"/>
                          </a:solidFill>
                          <a:effectLst/>
                          <a:latin typeface="Century Gothic" panose="020B0502020202020204" pitchFamily="34" charset="0"/>
                        </a:rPr>
                        <a:t>Student/Young Scientist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6185167"/>
                  </a:ext>
                </a:extLst>
              </a:tr>
              <a:tr h="276498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Century Gothic" panose="020B0502020202020204" pitchFamily="34" charset="0"/>
                        </a:rPr>
                        <a:t>Huzhou University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dirty="0" err="1">
                          <a:effectLst/>
                        </a:rPr>
                        <a:t>Fuqiang</a:t>
                      </a:r>
                      <a:r>
                        <a:rPr lang="en-US" sz="1000" dirty="0">
                          <a:effectLst/>
                        </a:rPr>
                        <a:t> Wang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7/16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8/3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</a:rPr>
                        <a:t>2021/1/28</a:t>
                      </a:r>
                      <a:endParaRPr lang="en-KR" sz="100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2000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000" b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USD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₩2,395,110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2057704"/>
                  </a:ext>
                </a:extLst>
              </a:tr>
              <a:tr h="148103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 dirty="0">
                          <a:effectLst/>
                          <a:latin typeface="Century Gothic" panose="020B0502020202020204" pitchFamily="34" charset="0"/>
                        </a:rPr>
                        <a:t>TU Munich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dirty="0">
                          <a:effectLst/>
                        </a:rPr>
                        <a:t>Laura </a:t>
                      </a:r>
                      <a:r>
                        <a:rPr lang="en-US" sz="1000" dirty="0" err="1">
                          <a:effectLst/>
                        </a:rPr>
                        <a:t>Fabbietti</a:t>
                      </a:r>
                      <a:r>
                        <a:rPr lang="en-US" sz="1000" dirty="0">
                          <a:effectLst/>
                        </a:rPr>
                        <a:t> 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</a:rPr>
                        <a:t>29 April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7/16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11/13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3500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000" b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EUR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dirty="0">
                          <a:effectLst/>
                        </a:rPr>
                        <a:t>₩4,647,848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3893431"/>
                  </a:ext>
                </a:extLst>
              </a:tr>
              <a:tr h="148103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 dirty="0">
                          <a:effectLst/>
                          <a:latin typeface="Century Gothic" panose="020B0502020202020204" pitchFamily="34" charset="0"/>
                        </a:rPr>
                        <a:t>SUBATECH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dirty="0">
                          <a:effectLst/>
                        </a:rPr>
                        <a:t>Joerg </a:t>
                      </a:r>
                      <a:r>
                        <a:rPr lang="en-US" sz="1000" dirty="0" err="1">
                          <a:effectLst/>
                        </a:rPr>
                        <a:t>Aichelin</a:t>
                      </a:r>
                      <a:endParaRPr lang="en-US" sz="1000" dirty="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7/16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2021/2/7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FR" sz="1000" i="0" dirty="0">
                          <a:solidFill>
                            <a:srgbClr val="EA4335"/>
                          </a:solidFill>
                          <a:effectLst/>
                          <a:latin typeface="Arial" panose="020B0604020202020204" pitchFamily="34" charset="0"/>
                        </a:rPr>
                        <a:t>2022/4/20</a:t>
                      </a:r>
                      <a:endParaRPr lang="en-KR" sz="100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 dirty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2000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EUR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 dirty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₩2,593,522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2175130"/>
                  </a:ext>
                </a:extLst>
              </a:tr>
              <a:tr h="148103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Century Gothic" panose="020B0502020202020204" pitchFamily="34" charset="0"/>
                        </a:rPr>
                        <a:t>CERN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dirty="0">
                          <a:effectLst/>
                        </a:rPr>
                        <a:t>Luciano Musa 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</a:rPr>
                        <a:t>24, April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7/16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11/17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effectLst/>
                          <a:latin typeface="Century Gothic" panose="020B0502020202020204" pitchFamily="34" charset="0"/>
                        </a:rPr>
                        <a:t>3000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000" b="0">
                          <a:effectLst/>
                          <a:latin typeface="Century Gothic" panose="020B0502020202020204" pitchFamily="34" charset="0"/>
                        </a:rPr>
                        <a:t>CHF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effectLst/>
                          <a:latin typeface="Century Gothic" panose="020B0502020202020204" pitchFamily="34" charset="0"/>
                        </a:rPr>
                        <a:t>₩3,915,252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19877"/>
                  </a:ext>
                </a:extLst>
              </a:tr>
              <a:tr h="148103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Century Gothic" panose="020B0502020202020204" pitchFamily="34" charset="0"/>
                        </a:rPr>
                        <a:t>LBL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dirty="0">
                          <a:effectLst/>
                        </a:rPr>
                        <a:t>Grazyna </a:t>
                      </a:r>
                      <a:r>
                        <a:rPr lang="en-US" sz="1000" dirty="0" err="1">
                          <a:effectLst/>
                        </a:rPr>
                        <a:t>Odyniec</a:t>
                      </a:r>
                      <a:r>
                        <a:rPr lang="en-US" sz="1000">
                          <a:effectLst/>
                        </a:rPr>
                        <a:t> </a:t>
                      </a:r>
                      <a:r>
                        <a:rPr lang="en-US" sz="1000" b="1">
                          <a:solidFill>
                            <a:srgbClr val="FF0000"/>
                          </a:solidFill>
                          <a:effectLst/>
                        </a:rPr>
                        <a:t>14 May</a:t>
                      </a:r>
                      <a:endParaRPr lang="en-US" sz="1000" b="1" dirty="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7/16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2022/4/8 </a:t>
                      </a:r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 dirty="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7826370"/>
                  </a:ext>
                </a:extLst>
              </a:tr>
              <a:tr h="148103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Century Gothic" panose="020B0502020202020204" pitchFamily="34" charset="0"/>
                        </a:rPr>
                        <a:t>BNL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Zhangbu Xu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7/16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8/5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</a:rPr>
                        <a:t>2021/</a:t>
                      </a:r>
                      <a:r>
                        <a:rPr lang="en-KR" sz="1000">
                          <a:solidFill>
                            <a:srgbClr val="FF0000"/>
                          </a:solidFill>
                          <a:effectLst/>
                        </a:rPr>
                        <a:t>8/26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3000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000" b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USD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₩3,459,485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solidFill>
                            <a:srgbClr val="EA4335"/>
                          </a:solidFill>
                          <a:effectLst/>
                          <a:latin typeface="Century Gothic" panose="020B0502020202020204" pitchFamily="34" charset="0"/>
                        </a:rPr>
                        <a:t>Student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6182231"/>
                  </a:ext>
                </a:extLst>
              </a:tr>
              <a:tr h="271139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 strike="sngStrike" dirty="0">
                          <a:effectLst/>
                          <a:latin typeface="Century Gothic" panose="020B0502020202020204" pitchFamily="34" charset="0"/>
                        </a:rPr>
                        <a:t>INFN-Bari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strike="noStrike" dirty="0">
                          <a:effectLst/>
                        </a:rPr>
                        <a:t>Domenico Elia</a:t>
                      </a:r>
                      <a:r>
                        <a:rPr lang="ko-KR" altLang="en-US" sz="1000" strike="noStrike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altLang="ko-KR" sz="1000" b="1" strike="sngStrike" dirty="0">
                          <a:solidFill>
                            <a:srgbClr val="FF0000"/>
                          </a:solidFill>
                          <a:effectLst/>
                        </a:rPr>
                        <a:t>6</a:t>
                      </a:r>
                      <a:r>
                        <a:rPr lang="en-US" sz="1000" b="1" strike="sngStrike" dirty="0">
                          <a:solidFill>
                            <a:srgbClr val="FF0000"/>
                          </a:solidFill>
                          <a:effectLst/>
                        </a:rPr>
                        <a:t> April</a:t>
                      </a:r>
                      <a:endParaRPr lang="en-US" sz="1000" b="1" strike="sngStrike" dirty="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strike="sngStrike" dirty="0">
                          <a:effectLst/>
                        </a:rPr>
                        <a:t>2021/</a:t>
                      </a:r>
                      <a:r>
                        <a:rPr lang="en-KR" sz="1000" strike="sngStrike">
                          <a:effectLst/>
                        </a:rPr>
                        <a:t>7/20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strike="sngStrike" dirty="0">
                          <a:effectLst/>
                        </a:rPr>
                        <a:t>not approved  2022/4/7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 strike="sngStrike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 dirty="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2760227"/>
                  </a:ext>
                </a:extLst>
              </a:tr>
              <a:tr h="148103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Century Gothic" panose="020B0502020202020204" pitchFamily="34" charset="0"/>
                        </a:rPr>
                        <a:t>HFHF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Marcus Bleicher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6/25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7/3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</a:rPr>
                        <a:t>2021/</a:t>
                      </a:r>
                      <a:r>
                        <a:rPr lang="en-KR" sz="1000">
                          <a:solidFill>
                            <a:srgbClr val="FF0000"/>
                          </a:solidFill>
                          <a:effectLst/>
                        </a:rPr>
                        <a:t>10/28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3500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000" b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EUR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EA4335"/>
                          </a:solidFill>
                          <a:effectLst/>
                          <a:latin typeface="Century Gothic" panose="020B0502020202020204" pitchFamily="34" charset="0"/>
                        </a:rPr>
                        <a:t>₩4,672,535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1656463"/>
                  </a:ext>
                </a:extLst>
              </a:tr>
              <a:tr h="145712">
                <a:tc>
                  <a:txBody>
                    <a:bodyPr/>
                    <a:lstStyle/>
                    <a:p>
                      <a:pPr rtl="0" fontAlgn="b"/>
                      <a:endParaRPr lang="en-FR" sz="1000" dirty="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 dirty="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ko-KR" altLang="en-US" sz="1000" b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납입완료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 dirty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₩22,820,301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 dirty="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3078781"/>
                  </a:ext>
                </a:extLst>
              </a:tr>
              <a:tr h="145712"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ko-KR" altLang="en-US" sz="1000" b="0">
                          <a:effectLst/>
                          <a:latin typeface="Arial" panose="020B0604020202020204" pitchFamily="34" charset="0"/>
                        </a:rPr>
                        <a:t>총 예상기여금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effectLst/>
                          <a:latin typeface="Century Gothic" panose="020B0502020202020204" pitchFamily="34" charset="0"/>
                        </a:rPr>
                        <a:t>₩38,230,083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 dirty="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23525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8436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78784-F674-EA46-A449-7A29EAC22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예산 및 회계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98B68B-860E-484F-A870-B0ACA0948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FD77E-CEB6-B946-9145-08177C827C6E}" type="datetime1">
              <a:rPr kumimoji="1" lang="fr-FR" altLang="ko-KR" smtClean="0"/>
              <a:t>08/06/2022</a:t>
            </a:fld>
            <a:endParaRPr kumimoji="1" lang="ko-KR" alt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013E4B4-040D-CB45-BEF7-B7C6187D7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/>
              <a:t>SQM2022 LOC Meeting</a:t>
            </a:r>
            <a:endParaRPr kumimoji="1" lang="ko-KR" alt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C4CC70A-109E-2382-CBD8-D7696391CD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708265"/>
              </p:ext>
            </p:extLst>
          </p:nvPr>
        </p:nvGraphicFramePr>
        <p:xfrm>
          <a:off x="682489" y="1061509"/>
          <a:ext cx="10671311" cy="4896318"/>
        </p:xfrm>
        <a:graphic>
          <a:graphicData uri="http://schemas.openxmlformats.org/drawingml/2006/table">
            <a:tbl>
              <a:tblPr/>
              <a:tblGrid>
                <a:gridCol w="865474">
                  <a:extLst>
                    <a:ext uri="{9D8B030D-6E8A-4147-A177-3AD203B41FA5}">
                      <a16:colId xmlns:a16="http://schemas.microsoft.com/office/drawing/2014/main" val="2291988948"/>
                    </a:ext>
                  </a:extLst>
                </a:gridCol>
                <a:gridCol w="865474">
                  <a:extLst>
                    <a:ext uri="{9D8B030D-6E8A-4147-A177-3AD203B41FA5}">
                      <a16:colId xmlns:a16="http://schemas.microsoft.com/office/drawing/2014/main" val="384536433"/>
                    </a:ext>
                  </a:extLst>
                </a:gridCol>
                <a:gridCol w="1333615">
                  <a:extLst>
                    <a:ext uri="{9D8B030D-6E8A-4147-A177-3AD203B41FA5}">
                      <a16:colId xmlns:a16="http://schemas.microsoft.com/office/drawing/2014/main" val="3967597912"/>
                    </a:ext>
                  </a:extLst>
                </a:gridCol>
                <a:gridCol w="327991">
                  <a:extLst>
                    <a:ext uri="{9D8B030D-6E8A-4147-A177-3AD203B41FA5}">
                      <a16:colId xmlns:a16="http://schemas.microsoft.com/office/drawing/2014/main" val="3294639964"/>
                    </a:ext>
                  </a:extLst>
                </a:gridCol>
                <a:gridCol w="1073427">
                  <a:extLst>
                    <a:ext uri="{9D8B030D-6E8A-4147-A177-3AD203B41FA5}">
                      <a16:colId xmlns:a16="http://schemas.microsoft.com/office/drawing/2014/main" val="829476265"/>
                    </a:ext>
                  </a:extLst>
                </a:gridCol>
                <a:gridCol w="1083365">
                  <a:extLst>
                    <a:ext uri="{9D8B030D-6E8A-4147-A177-3AD203B41FA5}">
                      <a16:colId xmlns:a16="http://schemas.microsoft.com/office/drawing/2014/main" val="907969423"/>
                    </a:ext>
                  </a:extLst>
                </a:gridCol>
                <a:gridCol w="1699591">
                  <a:extLst>
                    <a:ext uri="{9D8B030D-6E8A-4147-A177-3AD203B41FA5}">
                      <a16:colId xmlns:a16="http://schemas.microsoft.com/office/drawing/2014/main" val="1014324671"/>
                    </a:ext>
                  </a:extLst>
                </a:gridCol>
                <a:gridCol w="1818861">
                  <a:extLst>
                    <a:ext uri="{9D8B030D-6E8A-4147-A177-3AD203B41FA5}">
                      <a16:colId xmlns:a16="http://schemas.microsoft.com/office/drawing/2014/main" val="4175428416"/>
                    </a:ext>
                  </a:extLst>
                </a:gridCol>
                <a:gridCol w="1603513">
                  <a:extLst>
                    <a:ext uri="{9D8B030D-6E8A-4147-A177-3AD203B41FA5}">
                      <a16:colId xmlns:a16="http://schemas.microsoft.com/office/drawing/2014/main" val="3090494962"/>
                    </a:ext>
                  </a:extLst>
                </a:gridCol>
              </a:tblGrid>
              <a:tr h="190797">
                <a:tc rowSpan="25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2000" b="0" dirty="0">
                          <a:effectLst/>
                          <a:latin typeface="Arial" panose="020B0604020202020204" pitchFamily="34" charset="0"/>
                        </a:rPr>
                        <a:t>수입</a:t>
                      </a:r>
                    </a:p>
                  </a:txBody>
                  <a:tcPr marL="9292" marR="9292" marT="6195" marB="619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2000" b="0" dirty="0">
                          <a:effectLst/>
                          <a:latin typeface="Arial" panose="020B0604020202020204" pitchFamily="34" charset="0"/>
                        </a:rPr>
                        <a:t>등록금</a:t>
                      </a:r>
                    </a:p>
                  </a:txBody>
                  <a:tcPr marL="9292" marR="9292" marT="6195" marB="619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000" b="0">
                          <a:effectLst/>
                          <a:latin typeface="Arial" panose="020B0604020202020204" pitchFamily="34" charset="0"/>
                        </a:rPr>
                        <a:t>조기등록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effectLst/>
                          <a:latin typeface="Arial" panose="020B0604020202020204" pitchFamily="34" charset="0"/>
                        </a:rPr>
                        <a:t>91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effectLst/>
                          <a:latin typeface="Arial" panose="020B0604020202020204" pitchFamily="34" charset="0"/>
                        </a:rPr>
                        <a:t>₩528,000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₩48,048,000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r" rtl="0" fontAlgn="ctr"/>
                      <a:r>
                        <a:rPr lang="en-FR" sz="1800" b="0" dirty="0">
                          <a:effectLst/>
                          <a:latin typeface="Arial" panose="020B0604020202020204" pitchFamily="34" charset="0"/>
                        </a:rPr>
                        <a:t>₩110,856,000</a:t>
                      </a:r>
                    </a:p>
                  </a:txBody>
                  <a:tcPr marL="9292" marR="9292" marT="6195" marB="619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9093929"/>
                  </a:ext>
                </a:extLst>
              </a:tr>
              <a:tr h="19079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000" b="0">
                          <a:effectLst/>
                          <a:latin typeface="Arial" panose="020B0604020202020204" pitchFamily="34" charset="0"/>
                        </a:rPr>
                        <a:t>정규등록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47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effectLst/>
                          <a:latin typeface="Arial" panose="020B0604020202020204" pitchFamily="34" charset="0"/>
                        </a:rPr>
                        <a:t>₩624,000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₩29,328,000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3913362"/>
                  </a:ext>
                </a:extLst>
              </a:tr>
              <a:tr h="19079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000" b="0">
                          <a:effectLst/>
                          <a:latin typeface="Arial" panose="020B0604020202020204" pitchFamily="34" charset="0"/>
                        </a:rPr>
                        <a:t>온라인등록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186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effectLst/>
                          <a:latin typeface="Arial" panose="020B0604020202020204" pitchFamily="34" charset="0"/>
                        </a:rPr>
                        <a:t>₩180,000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₩33,480,000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805371"/>
                  </a:ext>
                </a:extLst>
              </a:tr>
              <a:tr h="19079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1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2000" b="0" dirty="0">
                          <a:effectLst/>
                          <a:latin typeface="Arial" panose="020B0604020202020204" pitchFamily="34" charset="0"/>
                        </a:rPr>
                        <a:t>해외</a:t>
                      </a:r>
                      <a:endParaRPr lang="en-US" altLang="ko-KR" sz="2000" b="0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rtl="0" fontAlgn="ctr"/>
                      <a:r>
                        <a:rPr lang="ko-KR" altLang="en-US" sz="2000" b="0" dirty="0">
                          <a:effectLst/>
                          <a:latin typeface="Arial" panose="020B0604020202020204" pitchFamily="34" charset="0"/>
                        </a:rPr>
                        <a:t>스폰서</a:t>
                      </a:r>
                    </a:p>
                  </a:txBody>
                  <a:tcPr marL="9292" marR="9292" marT="6195" marB="619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Arial" panose="020B0604020202020204" pitchFamily="34" charset="0"/>
                        </a:rPr>
                        <a:t>IUPAP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effectLst/>
                          <a:latin typeface="Arial" panose="020B0604020202020204" pitchFamily="34" charset="0"/>
                        </a:rPr>
                        <a:t>₩6,766,964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₩0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2">
                  <a:txBody>
                    <a:bodyPr/>
                    <a:lstStyle/>
                    <a:p>
                      <a:pPr algn="r" rtl="0" fontAlgn="ctr"/>
                      <a:r>
                        <a:rPr lang="en-FR" sz="1800" b="0" dirty="0">
                          <a:effectLst/>
                          <a:latin typeface="Arial" panose="020B0604020202020204" pitchFamily="34" charset="0"/>
                        </a:rPr>
                        <a:t>₩29,292,501</a:t>
                      </a:r>
                    </a:p>
                  </a:txBody>
                  <a:tcPr marL="9292" marR="9292" marT="6195" marB="619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800" dirty="0">
                          <a:solidFill>
                            <a:srgbClr val="FF00FF"/>
                          </a:solidFill>
                          <a:effectLst/>
                        </a:rPr>
                        <a:t>확정된 </a:t>
                      </a:r>
                      <a:endParaRPr lang="en-US" altLang="ko-KR" sz="1800" dirty="0">
                        <a:solidFill>
                          <a:srgbClr val="FF00FF"/>
                        </a:solidFill>
                        <a:effectLst/>
                      </a:endParaRPr>
                    </a:p>
                    <a:p>
                      <a:pPr algn="ctr" rtl="0" fontAlgn="ctr"/>
                      <a:r>
                        <a:rPr lang="ko-KR" altLang="en-US" sz="1800" dirty="0" err="1">
                          <a:solidFill>
                            <a:srgbClr val="FF00FF"/>
                          </a:solidFill>
                          <a:effectLst/>
                        </a:rPr>
                        <a:t>해외스폰서</a:t>
                      </a:r>
                      <a:endParaRPr lang="ko-KR" altLang="en-US" sz="1800" dirty="0">
                        <a:solidFill>
                          <a:srgbClr val="FF00FF"/>
                        </a:solidFill>
                        <a:effectLst/>
                      </a:endParaRPr>
                    </a:p>
                  </a:txBody>
                  <a:tcPr marL="9292" marR="9292" marT="6195" marB="619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2">
                  <a:txBody>
                    <a:bodyPr/>
                    <a:lstStyle/>
                    <a:p>
                      <a:pPr algn="r" rtl="0" fontAlgn="ctr"/>
                      <a:r>
                        <a:rPr lang="en-FR" sz="1800" dirty="0">
                          <a:solidFill>
                            <a:srgbClr val="FF00FF"/>
                          </a:solidFill>
                          <a:effectLst/>
                        </a:rPr>
                        <a:t>₩4,533,000</a:t>
                      </a:r>
                    </a:p>
                  </a:txBody>
                  <a:tcPr marL="9292" marR="9292" marT="6195" marB="619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5475956"/>
                  </a:ext>
                </a:extLst>
              </a:tr>
              <a:tr h="19079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Arial" panose="020B0604020202020204" pitchFamily="34" charset="0"/>
                        </a:rPr>
                        <a:t>GSI-EMMI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1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effectLst/>
                          <a:latin typeface="Arial" panose="020B0604020202020204" pitchFamily="34" charset="0"/>
                        </a:rPr>
                        <a:t>₩3,383,482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₩3,383,482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5726015"/>
                  </a:ext>
                </a:extLst>
              </a:tr>
              <a:tr h="19079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Arial" panose="020B0604020202020204" pitchFamily="34" charset="0"/>
                        </a:rPr>
                        <a:t>GSI-FAIR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1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effectLst/>
                          <a:latin typeface="Arial" panose="020B0604020202020204" pitchFamily="34" charset="0"/>
                        </a:rPr>
                        <a:t>₩2,706,786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₩2,706,786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5782142"/>
                  </a:ext>
                </a:extLst>
              </a:tr>
              <a:tr h="19079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Arial" panose="020B0604020202020204" pitchFamily="34" charset="0"/>
                        </a:rPr>
                        <a:t>CCNU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1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effectLst/>
                          <a:latin typeface="Arial" panose="020B0604020202020204" pitchFamily="34" charset="0"/>
                        </a:rPr>
                        <a:t>₩3,609,381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₩3,609,381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6630841"/>
                  </a:ext>
                </a:extLst>
              </a:tr>
              <a:tr h="19079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Arial" panose="020B0604020202020204" pitchFamily="34" charset="0"/>
                        </a:rPr>
                        <a:t>Huzhou University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1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effectLst/>
                          <a:latin typeface="Arial" panose="020B0604020202020204" pitchFamily="34" charset="0"/>
                        </a:rPr>
                        <a:t>₩2,395,110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₩2,395,110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978317"/>
                  </a:ext>
                </a:extLst>
              </a:tr>
              <a:tr h="19079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Arial" panose="020B0604020202020204" pitchFamily="34" charset="0"/>
                        </a:rPr>
                        <a:t>TU Munich 2000 euro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1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effectLst/>
                          <a:latin typeface="Arial" panose="020B0604020202020204" pitchFamily="34" charset="0"/>
                        </a:rPr>
                        <a:t>₩2,656,000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₩2,656,000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4669515"/>
                  </a:ext>
                </a:extLst>
              </a:tr>
              <a:tr h="19079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</a:rPr>
                        <a:t>TU Munich 1500 euro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solidFill>
                            <a:srgbClr val="FF00FF"/>
                          </a:solidFill>
                          <a:effectLst/>
                        </a:rPr>
                        <a:t>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</a:rPr>
                        <a:t>₩2,000,000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dirty="0">
                          <a:solidFill>
                            <a:srgbClr val="FF00FF"/>
                          </a:solidFill>
                          <a:effectLst/>
                        </a:rPr>
                        <a:t>₩0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9763492"/>
                  </a:ext>
                </a:extLst>
              </a:tr>
              <a:tr h="19079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Arial" panose="020B0604020202020204" pitchFamily="34" charset="0"/>
                        </a:rPr>
                        <a:t>CNRS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1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effectLst/>
                          <a:latin typeface="Arial" panose="020B0604020202020204" pitchFamily="34" charset="0"/>
                        </a:rPr>
                        <a:t>₩2,593,522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₩2,593,522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568485"/>
                  </a:ext>
                </a:extLst>
              </a:tr>
              <a:tr h="19079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Arial" panose="020B0604020202020204" pitchFamily="34" charset="0"/>
                        </a:rPr>
                        <a:t>CERN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1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effectLst/>
                          <a:latin typeface="Arial" panose="020B0604020202020204" pitchFamily="34" charset="0"/>
                        </a:rPr>
                        <a:t>₩3,816,200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₩3,816,200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2760468"/>
                  </a:ext>
                </a:extLst>
              </a:tr>
              <a:tr h="19079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</a:rPr>
                        <a:t>LBL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solidFill>
                            <a:srgbClr val="FF00FF"/>
                          </a:solidFill>
                          <a:effectLst/>
                        </a:rPr>
                        <a:t>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</a:rPr>
                        <a:t>₩2,533,000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solidFill>
                            <a:srgbClr val="FF00FF"/>
                          </a:solidFill>
                          <a:effectLst/>
                        </a:rPr>
                        <a:t>₩0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2935988"/>
                  </a:ext>
                </a:extLst>
              </a:tr>
              <a:tr h="19079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Arial" panose="020B0604020202020204" pitchFamily="34" charset="0"/>
                        </a:rPr>
                        <a:t>BNL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1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effectLst/>
                          <a:latin typeface="Arial" panose="020B0604020202020204" pitchFamily="34" charset="0"/>
                        </a:rPr>
                        <a:t>₩3,459,485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₩3,459,485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4559730"/>
                  </a:ext>
                </a:extLst>
              </a:tr>
              <a:tr h="19079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Arial" panose="020B0604020202020204" pitchFamily="34" charset="0"/>
                        </a:rPr>
                        <a:t>HFHF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1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effectLst/>
                          <a:latin typeface="Arial" panose="020B0604020202020204" pitchFamily="34" charset="0"/>
                        </a:rPr>
                        <a:t>₩4,672,535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₩4,672,535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292137"/>
                  </a:ext>
                </a:extLst>
              </a:tr>
              <a:tr h="19079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2000" b="0" dirty="0">
                          <a:effectLst/>
                          <a:latin typeface="Arial" panose="020B0604020202020204" pitchFamily="34" charset="0"/>
                        </a:rPr>
                        <a:t>국내</a:t>
                      </a:r>
                      <a:endParaRPr lang="en-US" altLang="ko-KR" sz="2000" b="0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rtl="0" fontAlgn="ctr"/>
                      <a:r>
                        <a:rPr lang="ko-KR" altLang="en-US" sz="2000" b="0" dirty="0">
                          <a:effectLst/>
                          <a:latin typeface="Arial" panose="020B0604020202020204" pitchFamily="34" charset="0"/>
                        </a:rPr>
                        <a:t>스폰서</a:t>
                      </a:r>
                    </a:p>
                  </a:txBody>
                  <a:tcPr marL="9292" marR="9292" marT="6195" marB="619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Arial" panose="020B0604020202020204" pitchFamily="34" charset="0"/>
                        </a:rPr>
                        <a:t>APCTP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</a:rPr>
                        <a:t>₩5,000,000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solidFill>
                            <a:srgbClr val="FF00FF"/>
                          </a:solidFill>
                          <a:effectLst/>
                        </a:rPr>
                        <a:t>₩0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r" rtl="0" fontAlgn="ctr"/>
                      <a:r>
                        <a:rPr lang="en-FR" sz="1800" dirty="0">
                          <a:effectLst/>
                        </a:rPr>
                        <a:t>₩5,000,000</a:t>
                      </a:r>
                    </a:p>
                  </a:txBody>
                  <a:tcPr marL="9292" marR="9292" marT="6195" marB="619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800" dirty="0">
                          <a:solidFill>
                            <a:srgbClr val="FF00FF"/>
                          </a:solidFill>
                          <a:effectLst/>
                        </a:rPr>
                        <a:t>확정된 </a:t>
                      </a:r>
                      <a:endParaRPr lang="en-US" altLang="ko-KR" sz="1800" dirty="0">
                        <a:solidFill>
                          <a:srgbClr val="FF00FF"/>
                        </a:solidFill>
                        <a:effectLst/>
                      </a:endParaRPr>
                    </a:p>
                    <a:p>
                      <a:pPr algn="ctr" rtl="0" fontAlgn="ctr"/>
                      <a:r>
                        <a:rPr lang="ko-KR" altLang="en-US" sz="1800" dirty="0" err="1">
                          <a:solidFill>
                            <a:srgbClr val="FF00FF"/>
                          </a:solidFill>
                          <a:effectLst/>
                        </a:rPr>
                        <a:t>국내스폰서</a:t>
                      </a:r>
                      <a:endParaRPr lang="ko-KR" altLang="en-US" sz="1800" dirty="0">
                        <a:solidFill>
                          <a:srgbClr val="FF00FF"/>
                        </a:solidFill>
                        <a:effectLst/>
                      </a:endParaRPr>
                    </a:p>
                  </a:txBody>
                  <a:tcPr marL="9292" marR="9292" marT="6195" marB="619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r" rtl="0" fontAlgn="ctr"/>
                      <a:r>
                        <a:rPr lang="en-FR" sz="1800" dirty="0">
                          <a:solidFill>
                            <a:srgbClr val="FF00FF"/>
                          </a:solidFill>
                          <a:effectLst/>
                        </a:rPr>
                        <a:t>₩44,800,000</a:t>
                      </a:r>
                    </a:p>
                  </a:txBody>
                  <a:tcPr marL="9292" marR="9292" marT="6195" marB="619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6924862"/>
                  </a:ext>
                </a:extLst>
              </a:tr>
              <a:tr h="19079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Arial" panose="020B0604020202020204" pitchFamily="34" charset="0"/>
                        </a:rPr>
                        <a:t>KoALICE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</a:rPr>
                        <a:t>₩10,000,000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solidFill>
                            <a:srgbClr val="FF00FF"/>
                          </a:solidFill>
                          <a:effectLst/>
                        </a:rPr>
                        <a:t>₩0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8370426"/>
                  </a:ext>
                </a:extLst>
              </a:tr>
              <a:tr h="19079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Arial" panose="020B0604020202020204" pitchFamily="34" charset="0"/>
                        </a:rPr>
                        <a:t>kCMS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</a:rPr>
                        <a:t>₩10,000,000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solidFill>
                            <a:srgbClr val="FF00FF"/>
                          </a:solidFill>
                          <a:effectLst/>
                        </a:rPr>
                        <a:t>₩0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739938"/>
                  </a:ext>
                </a:extLst>
              </a:tr>
              <a:tr h="19079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Arial" panose="020B0604020202020204" pitchFamily="34" charset="0"/>
                        </a:rPr>
                        <a:t>CENUM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</a:rPr>
                        <a:t>₩10,000,000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solidFill>
                            <a:srgbClr val="FF00FF"/>
                          </a:solidFill>
                          <a:effectLst/>
                        </a:rPr>
                        <a:t>₩0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4853570"/>
                  </a:ext>
                </a:extLst>
              </a:tr>
              <a:tr h="19079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Arial" panose="020B0604020202020204" pitchFamily="34" charset="0"/>
                        </a:rPr>
                        <a:t>CENS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</a:rPr>
                        <a:t>₩4,800,000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solidFill>
                            <a:srgbClr val="FF00FF"/>
                          </a:solidFill>
                          <a:effectLst/>
                        </a:rPr>
                        <a:t>₩0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553022"/>
                  </a:ext>
                </a:extLst>
              </a:tr>
              <a:tr h="19079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000" b="0">
                          <a:effectLst/>
                          <a:latin typeface="Arial" panose="020B0604020202020204" pitchFamily="34" charset="0"/>
                        </a:rPr>
                        <a:t>부산대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</a:rPr>
                        <a:t>₩5,000,000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solidFill>
                            <a:srgbClr val="FF00FF"/>
                          </a:solidFill>
                          <a:effectLst/>
                        </a:rPr>
                        <a:t>₩0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0369813"/>
                  </a:ext>
                </a:extLst>
              </a:tr>
              <a:tr h="19079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Arial" panose="020B0604020202020204" pitchFamily="34" charset="0"/>
                        </a:rPr>
                        <a:t>KTO(</a:t>
                      </a:r>
                      <a:r>
                        <a:rPr lang="ko-KR" altLang="en-US" sz="1000" b="0">
                          <a:effectLst/>
                          <a:latin typeface="Arial" panose="020B0604020202020204" pitchFamily="34" charset="0"/>
                        </a:rPr>
                        <a:t>개최지원</a:t>
                      </a:r>
                      <a:r>
                        <a:rPr lang="en-US" altLang="ko-KR" sz="1000" b="0"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</a:rPr>
                        <a:t>₩18,000,000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solidFill>
                            <a:srgbClr val="FF00FF"/>
                          </a:solidFill>
                          <a:effectLst/>
                        </a:rPr>
                        <a:t>₩0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800">
                          <a:solidFill>
                            <a:srgbClr val="FF00FF"/>
                          </a:solidFill>
                          <a:effectLst/>
                        </a:rPr>
                        <a:t>가확정</a:t>
                      </a:r>
                    </a:p>
                  </a:txBody>
                  <a:tcPr marL="9292" marR="9292" marT="6195" marB="619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r" rtl="0" fontAlgn="ctr"/>
                      <a:r>
                        <a:rPr lang="en-FR" sz="1800" dirty="0">
                          <a:solidFill>
                            <a:srgbClr val="FF00FF"/>
                          </a:solidFill>
                          <a:effectLst/>
                        </a:rPr>
                        <a:t>₩23,000,000</a:t>
                      </a:r>
                    </a:p>
                  </a:txBody>
                  <a:tcPr marL="9292" marR="9292" marT="6195" marB="619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8193381"/>
                  </a:ext>
                </a:extLst>
              </a:tr>
              <a:tr h="19079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Arial" panose="020B0604020202020204" pitchFamily="34" charset="0"/>
                        </a:rPr>
                        <a:t>BTO(</a:t>
                      </a:r>
                      <a:r>
                        <a:rPr lang="ko-KR" altLang="en-US" sz="1000" b="0">
                          <a:effectLst/>
                          <a:latin typeface="Arial" panose="020B0604020202020204" pitchFamily="34" charset="0"/>
                        </a:rPr>
                        <a:t>개최지원</a:t>
                      </a:r>
                      <a:r>
                        <a:rPr lang="en-US" altLang="ko-KR" sz="1000" b="0"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</a:rPr>
                        <a:t>₩5,000,000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solidFill>
                            <a:srgbClr val="FF00FF"/>
                          </a:solidFill>
                          <a:effectLst/>
                        </a:rPr>
                        <a:t>₩0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6331993"/>
                  </a:ext>
                </a:extLst>
              </a:tr>
              <a:tr h="190797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Arial" panose="020B0604020202020204" pitchFamily="34" charset="0"/>
                        </a:rPr>
                        <a:t>BTO(</a:t>
                      </a:r>
                      <a:r>
                        <a:rPr lang="ko-KR" altLang="en-US" sz="1000" b="0">
                          <a:effectLst/>
                          <a:latin typeface="Arial" panose="020B0604020202020204" pitchFamily="34" charset="0"/>
                        </a:rPr>
                        <a:t>홍보지원</a:t>
                      </a:r>
                      <a:r>
                        <a:rPr lang="en-US" altLang="ko-KR" sz="1000" b="0"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1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effectLst/>
                          <a:latin typeface="Arial" panose="020B0604020202020204" pitchFamily="34" charset="0"/>
                        </a:rPr>
                        <a:t>₩5,000,000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>
                          <a:effectLst/>
                        </a:rPr>
                        <a:t>₩5,000,000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FR" sz="1000">
                        <a:effectLst/>
                      </a:endParaRPr>
                    </a:p>
                  </a:txBody>
                  <a:tcPr marL="9292" marR="9292" marT="6195" marB="619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9403615"/>
                  </a:ext>
                </a:extLst>
              </a:tr>
              <a:tr h="817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0" fontAlgn="b"/>
                      <a:r>
                        <a:rPr lang="ko-KR" altLang="en-US" sz="2000" b="1" dirty="0">
                          <a:solidFill>
                            <a:srgbClr val="EA4335"/>
                          </a:solidFill>
                          <a:effectLst/>
                          <a:latin typeface="Arial" panose="020B0604020202020204" pitchFamily="34" charset="0"/>
                        </a:rPr>
                        <a:t>합계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2000" b="1" dirty="0">
                          <a:solidFill>
                            <a:srgbClr val="EA4335"/>
                          </a:solidFill>
                          <a:effectLst/>
                          <a:latin typeface="Arial" panose="020B0604020202020204" pitchFamily="34" charset="0"/>
                        </a:rPr>
                        <a:t>₩145,148,501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2000" dirty="0">
                          <a:solidFill>
                            <a:srgbClr val="FF00FF"/>
                          </a:solidFill>
                          <a:effectLst/>
                        </a:rPr>
                        <a:t>추가확보예정금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2000" dirty="0">
                          <a:solidFill>
                            <a:srgbClr val="FF00FF"/>
                          </a:solidFill>
                          <a:effectLst/>
                        </a:rPr>
                        <a:t>₩72,333,000</a:t>
                      </a:r>
                    </a:p>
                  </a:txBody>
                  <a:tcPr marL="9292" marR="9292" marT="6195" marB="619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52274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1450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78784-F674-EA46-A449-7A29EAC22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예산 및 회계</a:t>
            </a:r>
            <a:endParaRPr lang="en-CH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89A1A67-1AE9-E1FC-469C-E5E29D0532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7923234"/>
              </p:ext>
            </p:extLst>
          </p:nvPr>
        </p:nvGraphicFramePr>
        <p:xfrm>
          <a:off x="151114" y="849031"/>
          <a:ext cx="11706269" cy="5909148"/>
        </p:xfrm>
        <a:graphic>
          <a:graphicData uri="http://schemas.openxmlformats.org/drawingml/2006/table">
            <a:tbl>
              <a:tblPr/>
              <a:tblGrid>
                <a:gridCol w="816743">
                  <a:extLst>
                    <a:ext uri="{9D8B030D-6E8A-4147-A177-3AD203B41FA5}">
                      <a16:colId xmlns:a16="http://schemas.microsoft.com/office/drawing/2014/main" val="262543028"/>
                    </a:ext>
                  </a:extLst>
                </a:gridCol>
                <a:gridCol w="1496485">
                  <a:extLst>
                    <a:ext uri="{9D8B030D-6E8A-4147-A177-3AD203B41FA5}">
                      <a16:colId xmlns:a16="http://schemas.microsoft.com/office/drawing/2014/main" val="3776323149"/>
                    </a:ext>
                  </a:extLst>
                </a:gridCol>
                <a:gridCol w="1192976">
                  <a:extLst>
                    <a:ext uri="{9D8B030D-6E8A-4147-A177-3AD203B41FA5}">
                      <a16:colId xmlns:a16="http://schemas.microsoft.com/office/drawing/2014/main" val="404089536"/>
                    </a:ext>
                  </a:extLst>
                </a:gridCol>
                <a:gridCol w="1037337">
                  <a:extLst>
                    <a:ext uri="{9D8B030D-6E8A-4147-A177-3AD203B41FA5}">
                      <a16:colId xmlns:a16="http://schemas.microsoft.com/office/drawing/2014/main" val="1727513873"/>
                    </a:ext>
                  </a:extLst>
                </a:gridCol>
                <a:gridCol w="1037337">
                  <a:extLst>
                    <a:ext uri="{9D8B030D-6E8A-4147-A177-3AD203B41FA5}">
                      <a16:colId xmlns:a16="http://schemas.microsoft.com/office/drawing/2014/main" val="2818718168"/>
                    </a:ext>
                  </a:extLst>
                </a:gridCol>
                <a:gridCol w="1037337">
                  <a:extLst>
                    <a:ext uri="{9D8B030D-6E8A-4147-A177-3AD203B41FA5}">
                      <a16:colId xmlns:a16="http://schemas.microsoft.com/office/drawing/2014/main" val="31340751"/>
                    </a:ext>
                  </a:extLst>
                </a:gridCol>
                <a:gridCol w="2046680">
                  <a:extLst>
                    <a:ext uri="{9D8B030D-6E8A-4147-A177-3AD203B41FA5}">
                      <a16:colId xmlns:a16="http://schemas.microsoft.com/office/drawing/2014/main" val="2246945091"/>
                    </a:ext>
                  </a:extLst>
                </a:gridCol>
                <a:gridCol w="1202634">
                  <a:extLst>
                    <a:ext uri="{9D8B030D-6E8A-4147-A177-3AD203B41FA5}">
                      <a16:colId xmlns:a16="http://schemas.microsoft.com/office/drawing/2014/main" val="2248403399"/>
                    </a:ext>
                  </a:extLst>
                </a:gridCol>
                <a:gridCol w="1838740">
                  <a:extLst>
                    <a:ext uri="{9D8B030D-6E8A-4147-A177-3AD203B41FA5}">
                      <a16:colId xmlns:a16="http://schemas.microsoft.com/office/drawing/2014/main" val="154037565"/>
                    </a:ext>
                  </a:extLst>
                </a:gridCol>
              </a:tblGrid>
              <a:tr h="124370">
                <a:tc rowSpan="43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2000" b="0" dirty="0">
                          <a:effectLst/>
                          <a:latin typeface="Malgun Gothic" panose="020B0503020000020004" pitchFamily="34" charset="-127"/>
                          <a:ea typeface="Malgun Gothic" panose="020B0503020000020004" pitchFamily="34" charset="-127"/>
                        </a:rPr>
                        <a:t>지출</a:t>
                      </a:r>
                    </a:p>
                  </a:txBody>
                  <a:tcPr marL="5247" marR="5247" marT="3498" marB="349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0" dirty="0">
                          <a:effectLst/>
                          <a:latin typeface="Malgun Gothic" panose="020B0503020000020004" pitchFamily="34" charset="-127"/>
                          <a:ea typeface="Malgun Gothic" panose="020B0503020000020004" pitchFamily="34" charset="-127"/>
                        </a:rPr>
                        <a:t>호텔 식음료비</a:t>
                      </a:r>
                    </a:p>
                  </a:txBody>
                  <a:tcPr marL="5247" marR="5247" marT="3498" marB="349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리셉션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138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 b="0">
                          <a:effectLst/>
                          <a:latin typeface="Arial" panose="020B0604020202020204" pitchFamily="34" charset="0"/>
                        </a:rPr>
                        <a:t>₩75,000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₩10,350,000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r" rtl="0" fontAlgn="ctr"/>
                      <a:r>
                        <a:rPr lang="en-FR" sz="1600" dirty="0">
                          <a:effectLst/>
                        </a:rPr>
                        <a:t>₩75,272,000</a:t>
                      </a:r>
                    </a:p>
                  </a:txBody>
                  <a:tcPr marL="5247" marR="5247" marT="3498" marB="349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9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2400" dirty="0">
                          <a:effectLst/>
                        </a:rPr>
                        <a:t>총수입</a:t>
                      </a:r>
                    </a:p>
                  </a:txBody>
                  <a:tcPr marL="5247" marR="5247" marT="3498" marB="349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9">
                  <a:txBody>
                    <a:bodyPr/>
                    <a:lstStyle/>
                    <a:p>
                      <a:pPr algn="r" rtl="0" fontAlgn="ctr"/>
                      <a:r>
                        <a:rPr lang="en-FR" sz="2000" dirty="0">
                          <a:solidFill>
                            <a:srgbClr val="FF6D01"/>
                          </a:solidFill>
                          <a:effectLst/>
                        </a:rPr>
                        <a:t>₩217,481,501</a:t>
                      </a:r>
                    </a:p>
                  </a:txBody>
                  <a:tcPr marL="5247" marR="5247" marT="3498" marB="349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6158964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점심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690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 b="0">
                          <a:effectLst/>
                          <a:latin typeface="Arial" panose="020B0604020202020204" pitchFamily="34" charset="0"/>
                        </a:rPr>
                        <a:t>₩49,000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₩33,810,000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652664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커피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1380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 b="0">
                          <a:effectLst/>
                          <a:latin typeface="Arial" panose="020B0604020202020204" pitchFamily="34" charset="0"/>
                        </a:rPr>
                        <a:t>₩13,000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₩17,940,000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5749004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연회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148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 b="0">
                          <a:effectLst/>
                          <a:latin typeface="Arial" panose="020B0604020202020204" pitchFamily="34" charset="0"/>
                        </a:rPr>
                        <a:t>₩89,000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₩13,172,000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6794348"/>
                  </a:ext>
                </a:extLst>
              </a:tr>
              <a:tr h="24199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0" dirty="0">
                          <a:effectLst/>
                          <a:latin typeface="Malgun Gothic" panose="020B0503020000020004" pitchFamily="34" charset="-127"/>
                          <a:ea typeface="Malgun Gothic" panose="020B0503020000020004" pitchFamily="34" charset="-127"/>
                        </a:rPr>
                        <a:t>호텔공간사용료</a:t>
                      </a:r>
                    </a:p>
                  </a:txBody>
                  <a:tcPr marL="5247" marR="5247" marT="3498" marB="349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공간사용료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1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 b="0" dirty="0">
                          <a:effectLst/>
                          <a:latin typeface="Arial" panose="020B0604020202020204" pitchFamily="34" charset="0"/>
                        </a:rPr>
                        <a:t>₩4,728,000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₩4,728,000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FR" sz="1600" dirty="0">
                          <a:effectLst/>
                        </a:rPr>
                        <a:t>₩4,728,000</a:t>
                      </a:r>
                    </a:p>
                  </a:txBody>
                  <a:tcPr marL="5247" marR="5247" marT="3498" marB="349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4936736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GB" sz="1400" b="0" dirty="0">
                          <a:effectLst/>
                          <a:latin typeface="Arial" panose="020B0604020202020204" pitchFamily="34" charset="0"/>
                        </a:rPr>
                        <a:t>IAC </a:t>
                      </a:r>
                      <a:r>
                        <a:rPr lang="ko-KR" altLang="en-US" sz="1400" b="0" dirty="0">
                          <a:effectLst/>
                          <a:latin typeface="Arial" panose="020B0604020202020204" pitchFamily="34" charset="0"/>
                        </a:rPr>
                        <a:t>디너</a:t>
                      </a:r>
                    </a:p>
                  </a:txBody>
                  <a:tcPr marL="5247" marR="5247" marT="3498" marB="349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대관료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3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 b="0">
                          <a:effectLst/>
                          <a:latin typeface="Arial" panose="020B0604020202020204" pitchFamily="34" charset="0"/>
                        </a:rPr>
                        <a:t>₩300,000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₩900,000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r" rtl="0" fontAlgn="ctr"/>
                      <a:r>
                        <a:rPr lang="en-FR" sz="1600" dirty="0">
                          <a:effectLst/>
                        </a:rPr>
                        <a:t>₩6,400,000</a:t>
                      </a:r>
                    </a:p>
                  </a:txBody>
                  <a:tcPr marL="5247" marR="5247" marT="3498" marB="349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5932968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식사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50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 b="0">
                          <a:effectLst/>
                          <a:latin typeface="Arial" panose="020B0604020202020204" pitchFamily="34" charset="0"/>
                        </a:rPr>
                        <a:t>₩50,000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₩2,500,000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1316029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Malgun Gothic" panose="020B0503020000020004" pitchFamily="34" charset="-127"/>
                          <a:ea typeface="Malgun Gothic" panose="020B0503020000020004" pitchFamily="34" charset="-127"/>
                        </a:rPr>
                        <a:t>전채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50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 b="0">
                          <a:effectLst/>
                          <a:latin typeface="Arial" panose="020B0604020202020204" pitchFamily="34" charset="0"/>
                        </a:rPr>
                        <a:t>₩30,000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₩1,500,000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6028189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음료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50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 b="0">
                          <a:effectLst/>
                          <a:latin typeface="Arial" panose="020B0604020202020204" pitchFamily="34" charset="0"/>
                        </a:rPr>
                        <a:t>₩20,000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 dirty="0">
                          <a:effectLst/>
                        </a:rPr>
                        <a:t>₩1,000,000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1213375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버스대절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1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 b="0">
                          <a:effectLst/>
                          <a:latin typeface="Arial" panose="020B0604020202020204" pitchFamily="34" charset="0"/>
                        </a:rPr>
                        <a:t>₩500,000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 dirty="0">
                          <a:effectLst/>
                        </a:rPr>
                        <a:t>₩500,000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0263461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0">
                          <a:effectLst/>
                          <a:latin typeface="Arial" panose="020B0604020202020204" pitchFamily="34" charset="0"/>
                        </a:rPr>
                        <a:t>온라인 경비</a:t>
                      </a:r>
                    </a:p>
                  </a:txBody>
                  <a:tcPr marL="5247" marR="5247" marT="3498" marB="349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온라인송출비 추진비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1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₩11,236,500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₩11,236,500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r" rtl="0" fontAlgn="b"/>
                      <a:r>
                        <a:rPr lang="en-FR" sz="1600" dirty="0">
                          <a:effectLst/>
                        </a:rPr>
                        <a:t>₩23,300,000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0956247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온라인송출비 잔액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1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₩11,763,500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₩11,763,500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6217133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Arial" panose="020B0604020202020204" pitchFamily="34" charset="0"/>
                        </a:rPr>
                        <a:t>zoom event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2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₩150,000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₩300,000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4399333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10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0" dirty="0">
                          <a:effectLst/>
                          <a:latin typeface="Arial" panose="020B0604020202020204" pitchFamily="34" charset="0"/>
                        </a:rPr>
                        <a:t>기념품</a:t>
                      </a:r>
                    </a:p>
                  </a:txBody>
                  <a:tcPr marL="5247" marR="5247" marT="3498" marB="349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충전기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70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₩60,300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₩4,221,000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algn="r" rtl="0" fontAlgn="ctr"/>
                      <a:r>
                        <a:rPr lang="en-FR" sz="1600" dirty="0">
                          <a:effectLst/>
                        </a:rPr>
                        <a:t>₩18,381,100</a:t>
                      </a:r>
                    </a:p>
                  </a:txBody>
                  <a:tcPr marL="5247" marR="5247" marT="3498" marB="349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6529764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에코백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170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₩10,800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₩1,836,000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4220386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스피커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50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₩52,200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₩2,610,000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1477219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수저세트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60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₩50,000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₩3,000,000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6408930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교통카드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200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₩14,300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 dirty="0">
                          <a:effectLst/>
                        </a:rPr>
                        <a:t>₩2,860,000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9126852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소주잔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340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₩6,715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₩2,283,100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5975665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뱃지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200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₩1,100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 dirty="0">
                          <a:effectLst/>
                        </a:rPr>
                        <a:t>₩220,000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681651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골든벨 사은품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1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₩400,000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₩400,000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0492428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볼펜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1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₩645,000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₩645,000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8123121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사원증케이스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1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₩306,000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 dirty="0">
                          <a:effectLst/>
                        </a:rPr>
                        <a:t>₩306,000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8400277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0" dirty="0">
                          <a:effectLst/>
                          <a:latin typeface="Arial" panose="020B0604020202020204" pitchFamily="34" charset="0"/>
                        </a:rPr>
                        <a:t>출판</a:t>
                      </a:r>
                    </a:p>
                  </a:txBody>
                  <a:tcPr marL="5247" marR="5247" marT="3498" marB="349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포스터 </a:t>
                      </a:r>
                      <a:r>
                        <a:rPr lang="en-GB" sz="800" b="0">
                          <a:effectLst/>
                          <a:latin typeface="Arial" panose="020B0604020202020204" pitchFamily="34" charset="0"/>
                        </a:rPr>
                        <a:t>SQM2022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1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₩1,546,040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₩1,546,040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r" rtl="0" fontAlgn="ctr"/>
                      <a:r>
                        <a:rPr lang="en-FR" sz="1600" dirty="0">
                          <a:effectLst/>
                        </a:rPr>
                        <a:t>₩17,299,540</a:t>
                      </a:r>
                    </a:p>
                  </a:txBody>
                  <a:tcPr marL="5247" marR="5247" marT="3498" marB="349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1756346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포스터 대중강연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1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₩489,500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₩489,500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8723108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effectLst/>
                          <a:latin typeface="Arial" panose="020B0604020202020204" pitchFamily="34" charset="0"/>
                        </a:rPr>
                        <a:t>booklet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1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₩264,000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₩264,000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459493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proceeding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1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₩15,000,000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₩15,000,000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5001875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0" dirty="0">
                          <a:effectLst/>
                          <a:latin typeface="Arial" panose="020B0604020202020204" pitchFamily="34" charset="0"/>
                        </a:rPr>
                        <a:t>인건비 지원</a:t>
                      </a:r>
                    </a:p>
                  </a:txBody>
                  <a:tcPr marL="5247" marR="5247" marT="3498" marB="349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effectLst/>
                        </a:rPr>
                        <a:t>등록비 </a:t>
                      </a:r>
                      <a:r>
                        <a:rPr lang="en-US" altLang="ko-KR" sz="800">
                          <a:effectLst/>
                        </a:rPr>
                        <a:t>(</a:t>
                      </a:r>
                      <a:r>
                        <a:rPr lang="ko-KR" altLang="en-US" sz="800">
                          <a:effectLst/>
                        </a:rPr>
                        <a:t>온라인</a:t>
                      </a:r>
                      <a:r>
                        <a:rPr lang="en-US" altLang="ko-KR" sz="800">
                          <a:effectLst/>
                        </a:rPr>
                        <a:t>)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34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₩192,000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₩6,528,000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r" rtl="0" fontAlgn="ctr"/>
                      <a:r>
                        <a:rPr lang="en-FR" sz="1600" dirty="0">
                          <a:effectLst/>
                        </a:rPr>
                        <a:t>₩16,486,000</a:t>
                      </a:r>
                    </a:p>
                  </a:txBody>
                  <a:tcPr marL="5247" marR="5247" marT="3498" marB="349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3248257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effectLst/>
                        </a:rPr>
                        <a:t>등록비 </a:t>
                      </a:r>
                      <a:r>
                        <a:rPr lang="en-US" altLang="ko-KR" sz="800">
                          <a:effectLst/>
                        </a:rPr>
                        <a:t>(</a:t>
                      </a:r>
                      <a:r>
                        <a:rPr lang="ko-KR" altLang="en-US" sz="800">
                          <a:effectLst/>
                        </a:rPr>
                        <a:t>오프라인</a:t>
                      </a:r>
                      <a:r>
                        <a:rPr lang="en-US" altLang="ko-KR" sz="800">
                          <a:effectLst/>
                        </a:rPr>
                        <a:t>)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11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₩528,000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₩5,808,000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006977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학생도우미지원비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14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₩250,000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₩3,500,000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81722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등록비지원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1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₩650,000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₩650,000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1248260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11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0" dirty="0">
                          <a:effectLst/>
                          <a:latin typeface="Arial" panose="020B0604020202020204" pitchFamily="34" charset="0"/>
                        </a:rPr>
                        <a:t>운영비</a:t>
                      </a:r>
                    </a:p>
                  </a:txBody>
                  <a:tcPr marL="5247" marR="5247" marT="3498" marB="349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부산대학교 공간사용료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1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 b="0">
                          <a:effectLst/>
                          <a:latin typeface="Arial" panose="020B0604020202020204" pitchFamily="34" charset="0"/>
                        </a:rPr>
                        <a:t>₩644,460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₩644,460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algn="r" rtl="0" fontAlgn="ctr"/>
                      <a:r>
                        <a:rPr lang="en-FR" sz="1600" dirty="0">
                          <a:effectLst/>
                        </a:rPr>
                        <a:t>₩15,762,940</a:t>
                      </a:r>
                    </a:p>
                  </a:txBody>
                  <a:tcPr marL="5247" marR="5247" marT="3498" marB="349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2800991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법인인감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1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 b="0">
                          <a:effectLst/>
                          <a:latin typeface="Arial" panose="020B0604020202020204" pitchFamily="34" charset="0"/>
                        </a:rPr>
                        <a:t>₩30,000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₩30,000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089211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공동인증서구매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2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 b="0">
                          <a:effectLst/>
                          <a:latin typeface="Arial" panose="020B0604020202020204" pitchFamily="34" charset="0"/>
                        </a:rPr>
                        <a:t>₩4,400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₩8,800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4872058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서울보증보험료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1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 b="0">
                          <a:effectLst/>
                          <a:latin typeface="Arial" panose="020B0604020202020204" pitchFamily="34" charset="0"/>
                        </a:rPr>
                        <a:t>₩1,224,570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₩1,224,570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1595830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예비비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1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 b="0">
                          <a:effectLst/>
                          <a:latin typeface="Arial" panose="020B0604020202020204" pitchFamily="34" charset="0"/>
                        </a:rPr>
                        <a:t>₩7,000,000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₩7,000,000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2064019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우편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1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₩1,907,920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₩1,907,920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0468222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캐릭터디자인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1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₩600,000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₩600,000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1277059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사무용품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1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₩3,000,000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₩3,000,000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2680725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흙시루출장비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1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₩179,000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₩179,000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FR" sz="800" dirty="0">
                        <a:effectLst/>
                      </a:endParaRPr>
                    </a:p>
                  </a:txBody>
                  <a:tcPr marL="5247" marR="5247" marT="3498" marB="349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FR" sz="800">
                        <a:effectLst/>
                      </a:endParaRPr>
                    </a:p>
                  </a:txBody>
                  <a:tcPr marL="5247" marR="5247" marT="3498" marB="349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4068828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드레이코넬출장비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1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₩168,190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₩168,190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FR" sz="800" dirty="0">
                        <a:effectLst/>
                      </a:endParaRPr>
                    </a:p>
                  </a:txBody>
                  <a:tcPr marL="5247" marR="5247" marT="3498" marB="349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FR" sz="800" dirty="0">
                        <a:effectLst/>
                      </a:endParaRPr>
                    </a:p>
                  </a:txBody>
                  <a:tcPr marL="5247" marR="5247" marT="3498" marB="349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5154629"/>
                  </a:ext>
                </a:extLst>
              </a:tr>
              <a:tr h="12437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0">
                          <a:effectLst/>
                          <a:latin typeface="Arial" panose="020B0604020202020204" pitchFamily="34" charset="0"/>
                        </a:rPr>
                        <a:t>운영위원 숙박비 지원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10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₩100,000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800">
                          <a:effectLst/>
                        </a:rPr>
                        <a:t>₩1,000,000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FR" sz="800">
                        <a:effectLst/>
                      </a:endParaRPr>
                    </a:p>
                  </a:txBody>
                  <a:tcPr marL="5247" marR="5247" marT="3498" marB="349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FR" sz="800" dirty="0">
                        <a:effectLst/>
                      </a:endParaRPr>
                    </a:p>
                  </a:txBody>
                  <a:tcPr marL="5247" marR="5247" marT="3498" marB="349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6669432"/>
                  </a:ext>
                </a:extLst>
              </a:tr>
              <a:tr h="35961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0" fontAlgn="b"/>
                      <a:r>
                        <a:rPr lang="ko-KR" altLang="en-US" sz="2400" b="1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합계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2400" b="1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₩177,629,580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2400" dirty="0">
                          <a:solidFill>
                            <a:srgbClr val="34A853"/>
                          </a:solidFill>
                          <a:effectLst/>
                        </a:rPr>
                        <a:t>총 수익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2400" dirty="0">
                          <a:solidFill>
                            <a:srgbClr val="34A853"/>
                          </a:solidFill>
                          <a:effectLst/>
                        </a:rPr>
                        <a:t>₩39,851,921</a:t>
                      </a:r>
                    </a:p>
                  </a:txBody>
                  <a:tcPr marL="5247" marR="5247" marT="3498" marB="3498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73786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9969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514C477-C357-C94F-ABD8-D81A79FFFC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FR" dirty="0"/>
              <a:t>Backup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16BDCB46-CAE5-3A45-91B6-BAF13866AB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8F9815-5E81-2044-8FBC-1EF2A3CB1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652F-952F-B742-AFFA-C17DF56B2E94}" type="datetime1">
              <a:rPr kumimoji="1" lang="fr-FR" altLang="ko-KR" smtClean="0"/>
              <a:t>08/06/2022</a:t>
            </a:fld>
            <a:endParaRPr kumimoji="1" lang="ko-KR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C75734-28CA-A646-A8E9-0D47DEF31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/>
              <a:t>SQM2022 LOC Meeting</a:t>
            </a:r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64493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78784-F674-EA46-A449-7A29EAC22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예산 및 회계</a:t>
            </a:r>
            <a:endParaRPr lang="en-CH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930F9C3-BD79-144A-8B34-177DD9FD70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3962" y="659929"/>
            <a:ext cx="9261475" cy="333375"/>
          </a:xfrm>
        </p:spPr>
        <p:txBody>
          <a:bodyPr/>
          <a:lstStyle/>
          <a:p>
            <a:r>
              <a:rPr lang="ko-KR" altLang="en-US" dirty="0"/>
              <a:t>예산 산정</a:t>
            </a:r>
            <a:r>
              <a:rPr lang="en-US" altLang="ko-KR" dirty="0"/>
              <a:t>:  (</a:t>
            </a:r>
            <a:r>
              <a:rPr lang="ko-KR" altLang="en-US" dirty="0"/>
              <a:t>등록비</a:t>
            </a:r>
            <a:r>
              <a:rPr lang="en-US" altLang="ko-KR" dirty="0"/>
              <a:t>:</a:t>
            </a:r>
            <a:r>
              <a:rPr lang="ko-KR" altLang="en-US" dirty="0"/>
              <a:t> ₩</a:t>
            </a:r>
            <a:r>
              <a:rPr lang="en-US" altLang="ko-KR" dirty="0"/>
              <a:t>650,000,</a:t>
            </a:r>
            <a:r>
              <a:rPr lang="ko-KR" altLang="en-US" dirty="0"/>
              <a:t> </a:t>
            </a:r>
            <a:r>
              <a:rPr lang="en-US" altLang="ko-KR" dirty="0"/>
              <a:t>$550,</a:t>
            </a:r>
            <a:r>
              <a:rPr lang="ko-KR" altLang="en-US" dirty="0"/>
              <a:t>  </a:t>
            </a:r>
            <a:r>
              <a:rPr lang="en-FR" dirty="0">
                <a:latin typeface="Arial" panose="020B0604020202020204" pitchFamily="34" charset="0"/>
              </a:rPr>
              <a:t>€500</a:t>
            </a:r>
            <a:r>
              <a:rPr lang="en-US" altLang="ko-KR" dirty="0"/>
              <a:t>)</a:t>
            </a:r>
          </a:p>
          <a:p>
            <a:endParaRPr lang="en-US" altLang="ko-KR" dirty="0"/>
          </a:p>
          <a:p>
            <a:endParaRPr lang="en-CH"/>
          </a:p>
        </p:txBody>
      </p:sp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89AE92E7-66D4-764F-9F89-FA0A4406E9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473859"/>
              </p:ext>
            </p:extLst>
          </p:nvPr>
        </p:nvGraphicFramePr>
        <p:xfrm>
          <a:off x="4224429" y="4318116"/>
          <a:ext cx="2215319" cy="756804"/>
        </p:xfrm>
        <a:graphic>
          <a:graphicData uri="http://schemas.openxmlformats.org/drawingml/2006/table">
            <a:tbl>
              <a:tblPr/>
              <a:tblGrid>
                <a:gridCol w="850905">
                  <a:extLst>
                    <a:ext uri="{9D8B030D-6E8A-4147-A177-3AD203B41FA5}">
                      <a16:colId xmlns:a16="http://schemas.microsoft.com/office/drawing/2014/main" val="2397673112"/>
                    </a:ext>
                  </a:extLst>
                </a:gridCol>
                <a:gridCol w="654229">
                  <a:extLst>
                    <a:ext uri="{9D8B030D-6E8A-4147-A177-3AD203B41FA5}">
                      <a16:colId xmlns:a16="http://schemas.microsoft.com/office/drawing/2014/main" val="2556714626"/>
                    </a:ext>
                  </a:extLst>
                </a:gridCol>
                <a:gridCol w="710185">
                  <a:extLst>
                    <a:ext uri="{9D8B030D-6E8A-4147-A177-3AD203B41FA5}">
                      <a16:colId xmlns:a16="http://schemas.microsoft.com/office/drawing/2014/main" val="1589598485"/>
                    </a:ext>
                  </a:extLst>
                </a:gridCol>
              </a:tblGrid>
              <a:tr h="378402">
                <a:tc rowSpan="2"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수수료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이니시스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3,50%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6934107"/>
                  </a:ext>
                </a:extLst>
              </a:tr>
              <a:tr h="378402">
                <a:tc vMerge="1"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에스크로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4,40%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319951"/>
                  </a:ext>
                </a:extLst>
              </a:tr>
            </a:tbl>
          </a:graphicData>
        </a:graphic>
      </p:graphicFrame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0FE9747C-88CD-724A-9820-CB0348E9A7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6188504"/>
              </p:ext>
            </p:extLst>
          </p:nvPr>
        </p:nvGraphicFramePr>
        <p:xfrm>
          <a:off x="4232583" y="3461161"/>
          <a:ext cx="2215319" cy="786223"/>
        </p:xfrm>
        <a:graphic>
          <a:graphicData uri="http://schemas.openxmlformats.org/drawingml/2006/table">
            <a:tbl>
              <a:tblPr/>
              <a:tblGrid>
                <a:gridCol w="2215319">
                  <a:extLst>
                    <a:ext uri="{9D8B030D-6E8A-4147-A177-3AD203B41FA5}">
                      <a16:colId xmlns:a16="http://schemas.microsoft.com/office/drawing/2014/main" val="553813526"/>
                    </a:ext>
                  </a:extLst>
                </a:gridCol>
              </a:tblGrid>
              <a:tr h="505429">
                <a:tc>
                  <a:txBody>
                    <a:bodyPr/>
                    <a:lstStyle/>
                    <a:p>
                      <a:pPr rtl="0" fontAlgn="ctr"/>
                      <a:r>
                        <a:rPr lang="ko-KR" altLang="en-US" sz="1000" dirty="0">
                          <a:effectLst/>
                        </a:rPr>
                        <a:t>현재</a:t>
                      </a:r>
                      <a:r>
                        <a:rPr lang="en-US" altLang="ko-KR" sz="1000" dirty="0">
                          <a:effectLst/>
                        </a:rPr>
                        <a:t> </a:t>
                      </a:r>
                      <a:r>
                        <a:rPr lang="ko-KR" altLang="en-US" sz="1000" dirty="0" err="1">
                          <a:effectLst/>
                        </a:rPr>
                        <a:t>스폰서십의</a:t>
                      </a:r>
                      <a:r>
                        <a:rPr lang="ko-KR" altLang="en-US" sz="1000" dirty="0">
                          <a:effectLst/>
                        </a:rPr>
                        <a:t> </a:t>
                      </a:r>
                      <a:r>
                        <a:rPr lang="en-US" altLang="ko-KR" sz="1000" dirty="0">
                          <a:effectLst/>
                        </a:rPr>
                        <a:t>Young scientists </a:t>
                      </a:r>
                      <a:r>
                        <a:rPr lang="ko-KR" altLang="en-US" sz="1000" dirty="0">
                          <a:effectLst/>
                        </a:rPr>
                        <a:t>강제</a:t>
                      </a:r>
                      <a:r>
                        <a:rPr lang="en-US" altLang="ko-KR" sz="1000" dirty="0">
                          <a:effectLst/>
                        </a:rPr>
                        <a:t> </a:t>
                      </a:r>
                      <a:r>
                        <a:rPr lang="ko-KR" altLang="en-US" sz="1000" dirty="0" err="1">
                          <a:effectLst/>
                        </a:rPr>
                        <a:t>집행총액</a:t>
                      </a:r>
                      <a:endParaRPr lang="ko-KR" altLang="en-US" sz="1000" dirty="0">
                        <a:effectLst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7381408"/>
                  </a:ext>
                </a:extLst>
              </a:tr>
              <a:tr h="280794">
                <a:tc>
                  <a:txBody>
                    <a:bodyPr/>
                    <a:lstStyle/>
                    <a:p>
                      <a:pPr algn="r" rtl="0" fontAlgn="ctr"/>
                      <a:r>
                        <a:rPr lang="en-FR" sz="1000" dirty="0">
                          <a:effectLst/>
                        </a:rPr>
                        <a:t>₩10,446,966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94360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F5A1460-DE86-3D4C-834A-FD039CF296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273926"/>
              </p:ext>
            </p:extLst>
          </p:nvPr>
        </p:nvGraphicFramePr>
        <p:xfrm>
          <a:off x="332116" y="3461161"/>
          <a:ext cx="3802564" cy="1670976"/>
        </p:xfrm>
        <a:graphic>
          <a:graphicData uri="http://schemas.openxmlformats.org/drawingml/2006/table">
            <a:tbl>
              <a:tblPr/>
              <a:tblGrid>
                <a:gridCol w="950641">
                  <a:extLst>
                    <a:ext uri="{9D8B030D-6E8A-4147-A177-3AD203B41FA5}">
                      <a16:colId xmlns:a16="http://schemas.microsoft.com/office/drawing/2014/main" val="4118373916"/>
                    </a:ext>
                  </a:extLst>
                </a:gridCol>
                <a:gridCol w="950641">
                  <a:extLst>
                    <a:ext uri="{9D8B030D-6E8A-4147-A177-3AD203B41FA5}">
                      <a16:colId xmlns:a16="http://schemas.microsoft.com/office/drawing/2014/main" val="751445138"/>
                    </a:ext>
                  </a:extLst>
                </a:gridCol>
                <a:gridCol w="950641">
                  <a:extLst>
                    <a:ext uri="{9D8B030D-6E8A-4147-A177-3AD203B41FA5}">
                      <a16:colId xmlns:a16="http://schemas.microsoft.com/office/drawing/2014/main" val="1197829058"/>
                    </a:ext>
                  </a:extLst>
                </a:gridCol>
                <a:gridCol w="950641">
                  <a:extLst>
                    <a:ext uri="{9D8B030D-6E8A-4147-A177-3AD203B41FA5}">
                      <a16:colId xmlns:a16="http://schemas.microsoft.com/office/drawing/2014/main" val="1080814111"/>
                    </a:ext>
                  </a:extLst>
                </a:gridCol>
              </a:tblGrid>
              <a:tr h="139916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>
                          <a:effectLst/>
                        </a:rPr>
                        <a:t>등록인원</a:t>
                      </a:r>
                    </a:p>
                  </a:txBody>
                  <a:tcPr marL="21008" marR="21008" marT="14005" marB="1400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800" b="1">
                        <a:effectLst/>
                      </a:endParaRP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b="1">
                          <a:effectLst/>
                        </a:rPr>
                        <a:t>e.a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effectLst/>
                        </a:rPr>
                        <a:t>학생지원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6603309"/>
                  </a:ext>
                </a:extLst>
              </a:tr>
              <a:tr h="267433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1">
                          <a:effectLst/>
                        </a:rPr>
                        <a:t>총 </a:t>
                      </a:r>
                      <a:r>
                        <a:rPr lang="en-GB" sz="800" b="1">
                          <a:effectLst/>
                        </a:rPr>
                        <a:t>Plenary session talk </a:t>
                      </a:r>
                      <a:r>
                        <a:rPr lang="ko-KR" altLang="en-US" sz="800" b="1">
                          <a:effectLst/>
                        </a:rPr>
                        <a:t>수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effectLst/>
                        </a:rPr>
                        <a:t>48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800" b="1">
                        <a:effectLst/>
                      </a:endParaRP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662670"/>
                  </a:ext>
                </a:extLst>
              </a:tr>
              <a:tr h="202818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1" dirty="0">
                          <a:effectLst/>
                        </a:rPr>
                        <a:t>총 </a:t>
                      </a:r>
                      <a:r>
                        <a:rPr lang="en-GB" sz="800" b="1" dirty="0">
                          <a:effectLst/>
                        </a:rPr>
                        <a:t>parallel talk </a:t>
                      </a:r>
                      <a:r>
                        <a:rPr lang="ko-KR" altLang="en-US" sz="800" b="1" dirty="0">
                          <a:effectLst/>
                        </a:rPr>
                        <a:t>수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effectLst/>
                        </a:rPr>
                        <a:t>100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800" b="1">
                        <a:effectLst/>
                      </a:endParaRP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0620181"/>
                  </a:ext>
                </a:extLst>
              </a:tr>
              <a:tr h="139916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1">
                          <a:effectLst/>
                        </a:rPr>
                        <a:t>총 </a:t>
                      </a:r>
                      <a:r>
                        <a:rPr lang="en-GB" sz="800" b="1">
                          <a:effectLst/>
                        </a:rPr>
                        <a:t>talk </a:t>
                      </a:r>
                      <a:r>
                        <a:rPr lang="ko-KR" altLang="en-US" sz="800" b="1">
                          <a:effectLst/>
                        </a:rPr>
                        <a:t>수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0000FF"/>
                          </a:solidFill>
                          <a:effectLst/>
                        </a:rPr>
                        <a:t>148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0000FF"/>
                          </a:solidFill>
                          <a:effectLst/>
                        </a:rPr>
                        <a:t>40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2919855"/>
                  </a:ext>
                </a:extLst>
              </a:tr>
              <a:tr h="202818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1">
                          <a:effectLst/>
                        </a:rPr>
                        <a:t>최대 등록 예상 인원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1">
                          <a:effectLst/>
                        </a:rPr>
                        <a:t>예상 </a:t>
                      </a:r>
                      <a:r>
                        <a:rPr lang="en-GB" sz="800" b="1">
                          <a:effectLst/>
                        </a:rPr>
                        <a:t>talk </a:t>
                      </a:r>
                      <a:r>
                        <a:rPr lang="ko-KR" altLang="en-US" sz="800" b="1">
                          <a:effectLst/>
                        </a:rPr>
                        <a:t>수의 </a:t>
                      </a:r>
                      <a:r>
                        <a:rPr lang="en-US" altLang="ko-KR" sz="800" b="1">
                          <a:effectLst/>
                        </a:rPr>
                        <a:t>2</a:t>
                      </a:r>
                      <a:r>
                        <a:rPr lang="ko-KR" altLang="en-US" sz="800" b="1">
                          <a:effectLst/>
                        </a:rPr>
                        <a:t>배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FF0000"/>
                          </a:solidFill>
                          <a:effectLst/>
                        </a:rPr>
                        <a:t>300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FF0000"/>
                          </a:solidFill>
                          <a:effectLst/>
                        </a:rPr>
                        <a:t>50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1024647"/>
                  </a:ext>
                </a:extLst>
              </a:tr>
              <a:tr h="139916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1">
                          <a:effectLst/>
                        </a:rPr>
                        <a:t>예측 인원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altLang="ko-KR" sz="800" b="1">
                          <a:effectLst/>
                        </a:rPr>
                        <a:t>200</a:t>
                      </a:r>
                      <a:r>
                        <a:rPr lang="ko-KR" altLang="en-US" sz="800" b="1">
                          <a:effectLst/>
                        </a:rPr>
                        <a:t>명으로 예측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34A853"/>
                          </a:solidFill>
                          <a:effectLst/>
                        </a:rPr>
                        <a:t>200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34A853"/>
                          </a:solidFill>
                          <a:effectLst/>
                        </a:rPr>
                        <a:t>50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4946090"/>
                  </a:ext>
                </a:extLst>
              </a:tr>
              <a:tr h="253692"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1">
                          <a:effectLst/>
                        </a:rPr>
                        <a:t>Hybrid50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1">
                          <a:effectLst/>
                        </a:rPr>
                        <a:t>Hybrid 50</a:t>
                      </a:r>
                      <a:r>
                        <a:rPr lang="ko-KR" altLang="en-US" sz="800" b="1">
                          <a:effectLst/>
                        </a:rPr>
                        <a:t>명으로 예측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F1C232"/>
                          </a:solidFill>
                          <a:effectLst/>
                        </a:rPr>
                        <a:t>50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F1C232"/>
                          </a:solidFill>
                          <a:effectLst/>
                        </a:rPr>
                        <a:t>20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5766363"/>
                  </a:ext>
                </a:extLst>
              </a:tr>
              <a:tr h="253692"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1">
                          <a:effectLst/>
                        </a:rPr>
                        <a:t>Hybrid100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1">
                          <a:effectLst/>
                        </a:rPr>
                        <a:t>Hybrid 100</a:t>
                      </a:r>
                      <a:r>
                        <a:rPr lang="ko-KR" altLang="en-US" sz="800" b="1">
                          <a:effectLst/>
                        </a:rPr>
                        <a:t>명으로 예측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7F6000"/>
                          </a:solidFill>
                          <a:effectLst/>
                        </a:rPr>
                        <a:t>100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 dirty="0">
                          <a:solidFill>
                            <a:srgbClr val="7F6000"/>
                          </a:solidFill>
                          <a:effectLst/>
                        </a:rPr>
                        <a:t>20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6772726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4ACE2405-CFAE-064B-A662-EABF1ED05607}"/>
              </a:ext>
            </a:extLst>
          </p:cNvPr>
          <p:cNvSpPr/>
          <p:nvPr/>
        </p:nvSpPr>
        <p:spPr>
          <a:xfrm>
            <a:off x="340583" y="2481838"/>
            <a:ext cx="6115786" cy="931929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4A1ECA6-927D-2E47-8FE8-EBB2DC7A2267}"/>
              </a:ext>
            </a:extLst>
          </p:cNvPr>
          <p:cNvSpPr/>
          <p:nvPr/>
        </p:nvSpPr>
        <p:spPr>
          <a:xfrm>
            <a:off x="6656327" y="5943742"/>
            <a:ext cx="5412202" cy="666724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4F81EE2-A16E-8340-A666-26E6F72E20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639286"/>
              </p:ext>
            </p:extLst>
          </p:nvPr>
        </p:nvGraphicFramePr>
        <p:xfrm>
          <a:off x="332116" y="1077280"/>
          <a:ext cx="6115787" cy="2319551"/>
        </p:xfrm>
        <a:graphic>
          <a:graphicData uri="http://schemas.openxmlformats.org/drawingml/2006/table">
            <a:tbl>
              <a:tblPr/>
              <a:tblGrid>
                <a:gridCol w="700548">
                  <a:extLst>
                    <a:ext uri="{9D8B030D-6E8A-4147-A177-3AD203B41FA5}">
                      <a16:colId xmlns:a16="http://schemas.microsoft.com/office/drawing/2014/main" val="1681502342"/>
                    </a:ext>
                  </a:extLst>
                </a:gridCol>
                <a:gridCol w="1043817">
                  <a:extLst>
                    <a:ext uri="{9D8B030D-6E8A-4147-A177-3AD203B41FA5}">
                      <a16:colId xmlns:a16="http://schemas.microsoft.com/office/drawing/2014/main" val="4117722635"/>
                    </a:ext>
                  </a:extLst>
                </a:gridCol>
                <a:gridCol w="1036811">
                  <a:extLst>
                    <a:ext uri="{9D8B030D-6E8A-4147-A177-3AD203B41FA5}">
                      <a16:colId xmlns:a16="http://schemas.microsoft.com/office/drawing/2014/main" val="2443458091"/>
                    </a:ext>
                  </a:extLst>
                </a:gridCol>
                <a:gridCol w="1008790">
                  <a:extLst>
                    <a:ext uri="{9D8B030D-6E8A-4147-A177-3AD203B41FA5}">
                      <a16:colId xmlns:a16="http://schemas.microsoft.com/office/drawing/2014/main" val="1642459168"/>
                    </a:ext>
                  </a:extLst>
                </a:gridCol>
                <a:gridCol w="931729">
                  <a:extLst>
                    <a:ext uri="{9D8B030D-6E8A-4147-A177-3AD203B41FA5}">
                      <a16:colId xmlns:a16="http://schemas.microsoft.com/office/drawing/2014/main" val="3631519504"/>
                    </a:ext>
                  </a:extLst>
                </a:gridCol>
                <a:gridCol w="1394092">
                  <a:extLst>
                    <a:ext uri="{9D8B030D-6E8A-4147-A177-3AD203B41FA5}">
                      <a16:colId xmlns:a16="http://schemas.microsoft.com/office/drawing/2014/main" val="3402703117"/>
                    </a:ext>
                  </a:extLst>
                </a:gridCol>
              </a:tblGrid>
              <a:tr h="178427"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effectLst/>
                        </a:rPr>
                        <a:t>항목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effectLst/>
                        </a:rPr>
                        <a:t>내용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effectLst/>
                        </a:rPr>
                        <a:t>부가항목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effectLst/>
                        </a:rPr>
                        <a:t>KRW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effectLst/>
                        </a:rPr>
                        <a:t>KRW (</a:t>
                      </a:r>
                      <a:r>
                        <a:rPr lang="ko-KR" altLang="en-US" sz="800" b="1">
                          <a:effectLst/>
                        </a:rPr>
                        <a:t>수수료 공제후</a:t>
                      </a:r>
                      <a:r>
                        <a:rPr lang="en-US" altLang="ko-KR" sz="800" b="1">
                          <a:effectLst/>
                        </a:rPr>
                        <a:t>)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6842196"/>
                  </a:ext>
                </a:extLst>
              </a:tr>
              <a:tr h="178427">
                <a:tc rowSpan="7">
                  <a:txBody>
                    <a:bodyPr/>
                    <a:lstStyle/>
                    <a:p>
                      <a:pPr algn="ctr" rtl="0" fontAlgn="ctr"/>
                      <a:r>
                        <a:rPr lang="en-US" sz="800" dirty="0">
                          <a:effectLst/>
                        </a:rPr>
                        <a:t>INCOME</a:t>
                      </a:r>
                    </a:p>
                  </a:txBody>
                  <a:tcPr marL="17461" marR="17461" marT="11641" marB="11641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등록비</a:t>
                      </a:r>
                    </a:p>
                  </a:txBody>
                  <a:tcPr marL="17461" marR="17461" marT="11641" marB="11641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dirty="0">
                          <a:solidFill>
                            <a:srgbClr val="0000FF"/>
                          </a:solidFill>
                          <a:effectLst/>
                        </a:rPr>
                        <a:t>최소 예상 </a:t>
                      </a:r>
                      <a:r>
                        <a:rPr lang="en-US" altLang="ko-KR" sz="800" dirty="0">
                          <a:solidFill>
                            <a:srgbClr val="0000FF"/>
                          </a:solidFill>
                          <a:effectLst/>
                        </a:rPr>
                        <a:t>(148)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0000FF"/>
                          </a:solidFill>
                          <a:effectLst/>
                        </a:rPr>
                        <a:t>₩86,333,333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0000FF"/>
                          </a:solidFill>
                          <a:effectLst/>
                        </a:rPr>
                        <a:t>₩82,534,667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6292825"/>
                  </a:ext>
                </a:extLst>
              </a:tr>
              <a:tr h="178427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34A853"/>
                          </a:solidFill>
                          <a:effectLst/>
                        </a:rPr>
                        <a:t>예측값 </a:t>
                      </a:r>
                      <a:r>
                        <a:rPr lang="en-US" altLang="ko-KR" sz="800">
                          <a:solidFill>
                            <a:srgbClr val="34A853"/>
                          </a:solidFill>
                          <a:effectLst/>
                        </a:rPr>
                        <a:t>(200)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34A853"/>
                          </a:solidFill>
                          <a:effectLst/>
                        </a:rPr>
                        <a:t>₩116,666,667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34A853"/>
                          </a:solidFill>
                          <a:effectLst/>
                        </a:rPr>
                        <a:t>₩111,533,333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1923508"/>
                  </a:ext>
                </a:extLst>
              </a:tr>
              <a:tr h="178427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EA4335"/>
                          </a:solidFill>
                          <a:effectLst/>
                        </a:rPr>
                        <a:t>최대 예상 </a:t>
                      </a:r>
                      <a:r>
                        <a:rPr lang="en-US" altLang="ko-KR" sz="800">
                          <a:solidFill>
                            <a:srgbClr val="EA4335"/>
                          </a:solidFill>
                          <a:effectLst/>
                        </a:rPr>
                        <a:t>(300)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EA4335"/>
                          </a:solidFill>
                          <a:effectLst/>
                        </a:rPr>
                        <a:t>₩175,000,000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EA4335"/>
                          </a:solidFill>
                          <a:effectLst/>
                        </a:rPr>
                        <a:t>₩167,300,000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7619663"/>
                  </a:ext>
                </a:extLst>
              </a:tr>
              <a:tr h="178427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1C232"/>
                          </a:solidFill>
                          <a:effectLst/>
                        </a:rPr>
                        <a:t>₩29,166,667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1C232"/>
                          </a:solidFill>
                          <a:effectLst/>
                        </a:rPr>
                        <a:t>₩27,883,333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456173"/>
                  </a:ext>
                </a:extLst>
              </a:tr>
              <a:tr h="178427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7F6000"/>
                          </a:solidFill>
                          <a:effectLst/>
                        </a:rPr>
                        <a:t>₩58,333,333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7F6000"/>
                          </a:solidFill>
                          <a:effectLst/>
                        </a:rPr>
                        <a:t>₩55,766,667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4412674"/>
                  </a:ext>
                </a:extLst>
              </a:tr>
              <a:tr h="178427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dirty="0">
                          <a:effectLst/>
                        </a:rPr>
                        <a:t>스폰서</a:t>
                      </a:r>
                    </a:p>
                  </a:txBody>
                  <a:tcPr marL="17461" marR="17461" marT="11641" marB="11641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effectLst/>
                        </a:rPr>
                        <a:t>해외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00FF"/>
                          </a:solidFill>
                          <a:effectLst/>
                        </a:rPr>
                        <a:t>₩50,000,000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00FF"/>
                          </a:solidFill>
                          <a:effectLst/>
                        </a:rPr>
                        <a:t>₩50,000,000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6350989"/>
                  </a:ext>
                </a:extLst>
              </a:tr>
              <a:tr h="178427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effectLst/>
                        </a:rPr>
                        <a:t>국내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800" dirty="0">
                        <a:effectLst/>
                      </a:endParaRP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00FF"/>
                          </a:solidFill>
                          <a:effectLst/>
                        </a:rPr>
                        <a:t>₩50,000,000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dirty="0">
                          <a:solidFill>
                            <a:srgbClr val="FF00FF"/>
                          </a:solidFill>
                          <a:effectLst/>
                        </a:rPr>
                        <a:t>₩50,000,000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1566533"/>
                  </a:ext>
                </a:extLst>
              </a:tr>
              <a:tr h="178427">
                <a:tc rowSpan="5" gridSpan="3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총액</a:t>
                      </a:r>
                    </a:p>
                  </a:txBody>
                  <a:tcPr marL="17461" marR="17461" marT="11641" marB="11641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0000FF"/>
                          </a:solidFill>
                          <a:effectLst/>
                        </a:rPr>
                        <a:t>최소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0000FF"/>
                          </a:solidFill>
                          <a:effectLst/>
                        </a:rPr>
                        <a:t>₩186,333,333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0000FF"/>
                          </a:solidFill>
                          <a:effectLst/>
                        </a:rPr>
                        <a:t>₩182,534,667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9818625"/>
                  </a:ext>
                </a:extLst>
              </a:tr>
              <a:tr h="178427">
                <a:tc gridSpan="3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EA4335"/>
                          </a:solidFill>
                          <a:effectLst/>
                        </a:rPr>
                        <a:t>최대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EA4335"/>
                          </a:solidFill>
                          <a:effectLst/>
                        </a:rPr>
                        <a:t>₩275,000,000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EA4335"/>
                          </a:solidFill>
                          <a:effectLst/>
                        </a:rPr>
                        <a:t>₩267,300,000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3207864"/>
                  </a:ext>
                </a:extLst>
              </a:tr>
              <a:tr h="178427">
                <a:tc gridSpan="3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34A853"/>
                          </a:solidFill>
                          <a:effectLst/>
                        </a:rPr>
                        <a:t>예측값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34A853"/>
                          </a:solidFill>
                          <a:effectLst/>
                        </a:rPr>
                        <a:t>₩216,666,667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34A853"/>
                          </a:solidFill>
                          <a:effectLst/>
                        </a:rPr>
                        <a:t>₩211,533,333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8706457"/>
                  </a:ext>
                </a:extLst>
              </a:tr>
              <a:tr h="178427">
                <a:tc gridSpan="3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F1C232"/>
                          </a:solidFill>
                          <a:effectLst/>
                        </a:rPr>
                        <a:t>₩129,166,667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F1C232"/>
                          </a:solidFill>
                          <a:effectLst/>
                        </a:rPr>
                        <a:t>₩127,883,333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1057772"/>
                  </a:ext>
                </a:extLst>
              </a:tr>
              <a:tr h="178427">
                <a:tc gridSpan="3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7F6000"/>
                          </a:solidFill>
                          <a:effectLst/>
                        </a:rPr>
                        <a:t>₩158,333,333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 dirty="0">
                          <a:solidFill>
                            <a:srgbClr val="7F6000"/>
                          </a:solidFill>
                          <a:effectLst/>
                        </a:rPr>
                        <a:t>₩155,766,667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1496236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394C1E55-62C2-5248-89E8-63002C0FF7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091666"/>
              </p:ext>
            </p:extLst>
          </p:nvPr>
        </p:nvGraphicFramePr>
        <p:xfrm>
          <a:off x="323962" y="5179531"/>
          <a:ext cx="6115786" cy="1600200"/>
        </p:xfrm>
        <a:graphic>
          <a:graphicData uri="http://schemas.openxmlformats.org/drawingml/2006/table">
            <a:tbl>
              <a:tblPr/>
              <a:tblGrid>
                <a:gridCol w="1959170">
                  <a:extLst>
                    <a:ext uri="{9D8B030D-6E8A-4147-A177-3AD203B41FA5}">
                      <a16:colId xmlns:a16="http://schemas.microsoft.com/office/drawing/2014/main" val="3904535024"/>
                    </a:ext>
                  </a:extLst>
                </a:gridCol>
                <a:gridCol w="2475437">
                  <a:extLst>
                    <a:ext uri="{9D8B030D-6E8A-4147-A177-3AD203B41FA5}">
                      <a16:colId xmlns:a16="http://schemas.microsoft.com/office/drawing/2014/main" val="3848994461"/>
                    </a:ext>
                  </a:extLst>
                </a:gridCol>
                <a:gridCol w="1681179">
                  <a:extLst>
                    <a:ext uri="{9D8B030D-6E8A-4147-A177-3AD203B41FA5}">
                      <a16:colId xmlns:a16="http://schemas.microsoft.com/office/drawing/2014/main" val="1727725275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>
                          <a:effectLst/>
                        </a:rPr>
                        <a:t>Late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>
                          <a:effectLst/>
                        </a:rPr>
                        <a:t>Early bird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865744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solidFill>
                            <a:srgbClr val="FBBC04"/>
                          </a:solidFill>
                          <a:effectLst/>
                        </a:rPr>
                        <a:t>등록비 </a:t>
                      </a:r>
                      <a:r>
                        <a:rPr lang="en-US" altLang="ko-KR" sz="800">
                          <a:solidFill>
                            <a:srgbClr val="FBBC04"/>
                          </a:solidFill>
                          <a:effectLst/>
                        </a:rPr>
                        <a:t>(</a:t>
                      </a:r>
                      <a:r>
                        <a:rPr lang="en-US" sz="800">
                          <a:solidFill>
                            <a:srgbClr val="FBBC04"/>
                          </a:solidFill>
                          <a:effectLst/>
                        </a:rPr>
                        <a:t>USD)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BBC04"/>
                          </a:solidFill>
                          <a:effectLst/>
                        </a:rPr>
                        <a:t>$550.00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BBC04"/>
                          </a:solidFill>
                          <a:effectLst/>
                        </a:rPr>
                        <a:t>$470.00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351877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solidFill>
                            <a:srgbClr val="FBBC04"/>
                          </a:solidFill>
                          <a:effectLst/>
                        </a:rPr>
                        <a:t>현시각 </a:t>
                      </a:r>
                      <a:r>
                        <a:rPr lang="en-US" altLang="ko-KR" sz="800">
                          <a:solidFill>
                            <a:srgbClr val="FBBC04"/>
                          </a:solidFill>
                          <a:effectLst/>
                        </a:rPr>
                        <a:t>1</a:t>
                      </a:r>
                      <a:r>
                        <a:rPr lang="en-US" sz="800">
                          <a:solidFill>
                            <a:srgbClr val="FBBC04"/>
                          </a:solidFill>
                          <a:effectLst/>
                        </a:rPr>
                        <a:t>USD</a:t>
                      </a:r>
                      <a:r>
                        <a:rPr lang="ko-KR" altLang="en-US" sz="800">
                          <a:solidFill>
                            <a:srgbClr val="FBBC04"/>
                          </a:solidFill>
                          <a:effectLst/>
                        </a:rPr>
                        <a:t>의 </a:t>
                      </a:r>
                      <a:r>
                        <a:rPr lang="en-US" altLang="ko-KR" sz="800">
                          <a:solidFill>
                            <a:srgbClr val="FBBC04"/>
                          </a:solidFill>
                          <a:effectLst/>
                        </a:rPr>
                        <a:t>"</a:t>
                      </a:r>
                      <a:r>
                        <a:rPr lang="ko-KR" altLang="en-US" sz="800">
                          <a:solidFill>
                            <a:srgbClr val="FBBC04"/>
                          </a:solidFill>
                          <a:effectLst/>
                        </a:rPr>
                        <a:t>원</a:t>
                      </a:r>
                      <a:r>
                        <a:rPr lang="en-US" altLang="ko-KR" sz="800">
                          <a:solidFill>
                            <a:srgbClr val="FBBC04"/>
                          </a:solidFill>
                          <a:effectLst/>
                        </a:rPr>
                        <a:t>" </a:t>
                      </a:r>
                      <a:r>
                        <a:rPr lang="ko-KR" altLang="en-US" sz="800">
                          <a:solidFill>
                            <a:srgbClr val="FBBC04"/>
                          </a:solidFill>
                          <a:effectLst/>
                        </a:rPr>
                        <a:t>환율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BBC04"/>
                          </a:solidFill>
                          <a:effectLst/>
                        </a:rPr>
                        <a:t>₩1,197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BBC04"/>
                          </a:solidFill>
                          <a:effectLst/>
                        </a:rPr>
                        <a:t>₩1,197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541405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en-US" sz="800">
                          <a:solidFill>
                            <a:srgbClr val="FBBC04"/>
                          </a:solidFill>
                          <a:effectLst/>
                        </a:rPr>
                        <a:t>USD </a:t>
                      </a:r>
                      <a:r>
                        <a:rPr lang="ko-KR" altLang="en-US" sz="800">
                          <a:solidFill>
                            <a:srgbClr val="FBBC04"/>
                          </a:solidFill>
                          <a:effectLst/>
                        </a:rPr>
                        <a:t>등록비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BBC04"/>
                          </a:solidFill>
                          <a:effectLst/>
                        </a:rPr>
                        <a:t>₩658,292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BBC04"/>
                          </a:solidFill>
                          <a:effectLst/>
                        </a:rPr>
                        <a:t>₩562,541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382718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solidFill>
                            <a:srgbClr val="FF6D01"/>
                          </a:solidFill>
                          <a:effectLst/>
                        </a:rPr>
                        <a:t>등록비 </a:t>
                      </a:r>
                      <a:r>
                        <a:rPr lang="en-US" altLang="ko-KR" sz="800">
                          <a:solidFill>
                            <a:srgbClr val="FF6D01"/>
                          </a:solidFill>
                          <a:effectLst/>
                        </a:rPr>
                        <a:t>(</a:t>
                      </a:r>
                      <a:r>
                        <a:rPr lang="en-US" sz="800">
                          <a:solidFill>
                            <a:srgbClr val="FF6D01"/>
                          </a:solidFill>
                          <a:effectLst/>
                        </a:rPr>
                        <a:t>euro)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6D01"/>
                          </a:solidFill>
                          <a:effectLst/>
                        </a:rPr>
                        <a:t>€500.00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6D01"/>
                          </a:solidFill>
                          <a:effectLst/>
                        </a:rPr>
                        <a:t>€420.00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911358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solidFill>
                            <a:srgbClr val="FF6D01"/>
                          </a:solidFill>
                          <a:effectLst/>
                        </a:rPr>
                        <a:t>현시각 </a:t>
                      </a:r>
                      <a:r>
                        <a:rPr lang="en-US" altLang="ko-KR" sz="800">
                          <a:solidFill>
                            <a:srgbClr val="FF6D01"/>
                          </a:solidFill>
                          <a:effectLst/>
                        </a:rPr>
                        <a:t>1</a:t>
                      </a:r>
                      <a:r>
                        <a:rPr lang="ko-KR" altLang="en-US" sz="800">
                          <a:solidFill>
                            <a:srgbClr val="FF6D01"/>
                          </a:solidFill>
                          <a:effectLst/>
                        </a:rPr>
                        <a:t>유로의 </a:t>
                      </a:r>
                      <a:r>
                        <a:rPr lang="en-US" altLang="ko-KR" sz="800">
                          <a:solidFill>
                            <a:srgbClr val="FF6D01"/>
                          </a:solidFill>
                          <a:effectLst/>
                        </a:rPr>
                        <a:t>"</a:t>
                      </a:r>
                      <a:r>
                        <a:rPr lang="ko-KR" altLang="en-US" sz="800">
                          <a:solidFill>
                            <a:srgbClr val="FF6D01"/>
                          </a:solidFill>
                          <a:effectLst/>
                        </a:rPr>
                        <a:t>원</a:t>
                      </a:r>
                      <a:r>
                        <a:rPr lang="en-US" altLang="ko-KR" sz="800">
                          <a:solidFill>
                            <a:srgbClr val="FF6D01"/>
                          </a:solidFill>
                          <a:effectLst/>
                        </a:rPr>
                        <a:t>" </a:t>
                      </a:r>
                      <a:r>
                        <a:rPr lang="ko-KR" altLang="en-US" sz="800">
                          <a:solidFill>
                            <a:srgbClr val="FF6D01"/>
                          </a:solidFill>
                          <a:effectLst/>
                        </a:rPr>
                        <a:t>환율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6D01"/>
                          </a:solidFill>
                          <a:effectLst/>
                        </a:rPr>
                        <a:t>₩1,353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6D01"/>
                          </a:solidFill>
                          <a:effectLst/>
                        </a:rPr>
                        <a:t>₩1,353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894006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solidFill>
                            <a:srgbClr val="FF6D01"/>
                          </a:solidFill>
                          <a:effectLst/>
                        </a:rPr>
                        <a:t>유로 등록비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6D01"/>
                          </a:solidFill>
                          <a:effectLst/>
                        </a:rPr>
                        <a:t>₩676,678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6D01"/>
                          </a:solidFill>
                          <a:effectLst/>
                        </a:rPr>
                        <a:t>₩568,409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328807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1">
                          <a:solidFill>
                            <a:srgbClr val="9900FF"/>
                          </a:solidFill>
                          <a:effectLst/>
                        </a:rPr>
                        <a:t>등록비 </a:t>
                      </a:r>
                      <a:r>
                        <a:rPr lang="en-US" altLang="ko-KR" sz="800" b="1">
                          <a:solidFill>
                            <a:srgbClr val="9900FF"/>
                          </a:solidFill>
                          <a:effectLst/>
                        </a:rPr>
                        <a:t>(</a:t>
                      </a:r>
                      <a:r>
                        <a:rPr lang="en-US" sz="800" b="1">
                          <a:solidFill>
                            <a:srgbClr val="9900FF"/>
                          </a:solidFill>
                          <a:effectLst/>
                        </a:rPr>
                        <a:t>KRW)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9900FF"/>
                          </a:solidFill>
                          <a:effectLst/>
                        </a:rPr>
                        <a:t>₩650,000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 dirty="0">
                          <a:solidFill>
                            <a:srgbClr val="9900FF"/>
                          </a:solidFill>
                          <a:effectLst/>
                        </a:rPr>
                        <a:t>₩550,000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790678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09BB892-1146-B14C-A380-92EF794E9B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0407988"/>
              </p:ext>
            </p:extLst>
          </p:nvPr>
        </p:nvGraphicFramePr>
        <p:xfrm>
          <a:off x="6656327" y="826616"/>
          <a:ext cx="5412201" cy="5783850"/>
        </p:xfrm>
        <a:graphic>
          <a:graphicData uri="http://schemas.openxmlformats.org/drawingml/2006/table">
            <a:tbl>
              <a:tblPr/>
              <a:tblGrid>
                <a:gridCol w="802996">
                  <a:extLst>
                    <a:ext uri="{9D8B030D-6E8A-4147-A177-3AD203B41FA5}">
                      <a16:colId xmlns:a16="http://schemas.microsoft.com/office/drawing/2014/main" val="3369876422"/>
                    </a:ext>
                  </a:extLst>
                </a:gridCol>
                <a:gridCol w="1196468">
                  <a:extLst>
                    <a:ext uri="{9D8B030D-6E8A-4147-A177-3AD203B41FA5}">
                      <a16:colId xmlns:a16="http://schemas.microsoft.com/office/drawing/2014/main" val="3548865792"/>
                    </a:ext>
                  </a:extLst>
                </a:gridCol>
                <a:gridCol w="1385676">
                  <a:extLst>
                    <a:ext uri="{9D8B030D-6E8A-4147-A177-3AD203B41FA5}">
                      <a16:colId xmlns:a16="http://schemas.microsoft.com/office/drawing/2014/main" val="3933809077"/>
                    </a:ext>
                  </a:extLst>
                </a:gridCol>
                <a:gridCol w="959076">
                  <a:extLst>
                    <a:ext uri="{9D8B030D-6E8A-4147-A177-3AD203B41FA5}">
                      <a16:colId xmlns:a16="http://schemas.microsoft.com/office/drawing/2014/main" val="2426087607"/>
                    </a:ext>
                  </a:extLst>
                </a:gridCol>
                <a:gridCol w="1067985">
                  <a:extLst>
                    <a:ext uri="{9D8B030D-6E8A-4147-A177-3AD203B41FA5}">
                      <a16:colId xmlns:a16="http://schemas.microsoft.com/office/drawing/2014/main" val="1726832066"/>
                    </a:ext>
                  </a:extLst>
                </a:gridCol>
              </a:tblGrid>
              <a:tr h="115763"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effectLst/>
                        </a:rPr>
                        <a:t>항목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effectLst/>
                        </a:rPr>
                        <a:t>내용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effectLst/>
                        </a:rPr>
                        <a:t>부가항목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effectLst/>
                        </a:rPr>
                        <a:t>KRW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174329"/>
                  </a:ext>
                </a:extLst>
              </a:tr>
              <a:tr h="115763">
                <a:tc rowSpan="39">
                  <a:txBody>
                    <a:bodyPr/>
                    <a:lstStyle/>
                    <a:p>
                      <a:pPr algn="ctr" rtl="0" fontAlgn="ctr"/>
                      <a:r>
                        <a:rPr lang="en-US" sz="800">
                          <a:effectLst/>
                        </a:rPr>
                        <a:t>OUTCOME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행정</a:t>
                      </a:r>
                      <a:r>
                        <a:rPr lang="en-US" altLang="ko-KR" sz="800">
                          <a:effectLst/>
                        </a:rPr>
                        <a:t>/</a:t>
                      </a:r>
                      <a:r>
                        <a:rPr lang="ko-KR" altLang="en-US" sz="800">
                          <a:effectLst/>
                        </a:rPr>
                        <a:t>운영비용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부산대학교 공간사용료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effectLst/>
                        </a:rPr>
                        <a:t>₩644,460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565586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법인인감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effectLst/>
                        </a:rPr>
                        <a:t>₩30,000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3941158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공동인증서구매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effectLst/>
                        </a:rPr>
                        <a:t>₩8,800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4012193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서울보증보험료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effectLst/>
                        </a:rPr>
                        <a:t>₩1,224,570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5795388"/>
                  </a:ext>
                </a:extLst>
              </a:tr>
              <a:tr h="33689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dirty="0">
                          <a:effectLst/>
                        </a:rPr>
                        <a:t>KG</a:t>
                      </a:r>
                      <a:r>
                        <a:rPr lang="ko-KR" altLang="en-US" sz="800" dirty="0" err="1">
                          <a:effectLst/>
                        </a:rPr>
                        <a:t>이니시스</a:t>
                      </a:r>
                      <a:r>
                        <a:rPr lang="ko-KR" altLang="en-US" sz="800" dirty="0">
                          <a:effectLst/>
                        </a:rPr>
                        <a:t> 등록비</a:t>
                      </a:r>
                      <a:r>
                        <a:rPr lang="en-US" altLang="ko-KR" sz="800" dirty="0">
                          <a:effectLst/>
                        </a:rPr>
                        <a:t>+</a:t>
                      </a:r>
                      <a:r>
                        <a:rPr lang="ko-KR" altLang="en-US" sz="800" dirty="0">
                          <a:effectLst/>
                        </a:rPr>
                        <a:t>연회비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800" dirty="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dirty="0">
                          <a:effectLst/>
                        </a:rPr>
                        <a:t>₩500,000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0324262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effectLst/>
                        </a:rPr>
                        <a:t>총액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effectLst/>
                        </a:rPr>
                        <a:t>₩7,000,000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7680247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US" sz="800">
                          <a:effectLst/>
                        </a:rPr>
                        <a:t>Student support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0000FF"/>
                          </a:solidFill>
                          <a:effectLst/>
                        </a:rPr>
                        <a:t>최소 예상 </a:t>
                      </a:r>
                      <a:r>
                        <a:rPr lang="en-US" altLang="ko-KR" sz="800">
                          <a:solidFill>
                            <a:srgbClr val="0000FF"/>
                          </a:solidFill>
                          <a:effectLst/>
                        </a:rPr>
                        <a:t>(40)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0000FF"/>
                          </a:solidFill>
                          <a:effectLst/>
                        </a:rPr>
                        <a:t>₩26,000,000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4042321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34A853"/>
                          </a:solidFill>
                          <a:effectLst/>
                        </a:rPr>
                        <a:t>예측값 </a:t>
                      </a:r>
                      <a:r>
                        <a:rPr lang="en-US" altLang="ko-KR" sz="800">
                          <a:solidFill>
                            <a:srgbClr val="34A853"/>
                          </a:solidFill>
                          <a:effectLst/>
                        </a:rPr>
                        <a:t>(50)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34A853"/>
                          </a:solidFill>
                          <a:effectLst/>
                        </a:rPr>
                        <a:t>₩32,500,000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149425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FF0000"/>
                          </a:solidFill>
                          <a:effectLst/>
                        </a:rPr>
                        <a:t>최대 예상 </a:t>
                      </a:r>
                      <a:r>
                        <a:rPr lang="en-US" altLang="ko-KR" sz="800">
                          <a:solidFill>
                            <a:srgbClr val="FF0000"/>
                          </a:solidFill>
                          <a:effectLst/>
                        </a:rPr>
                        <a:t>(50)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FF0000"/>
                          </a:solidFill>
                          <a:effectLst/>
                        </a:rPr>
                        <a:t>₩32,500,000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4571026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F1C232"/>
                          </a:solidFill>
                          <a:effectLst/>
                        </a:rPr>
                        <a:t>₩13,000,000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2797146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7F6000"/>
                          </a:solidFill>
                          <a:effectLst/>
                        </a:rPr>
                        <a:t>₩13,000,000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4040300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운영비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effectLst/>
                        </a:rPr>
                        <a:t>대관료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effectLst/>
                        </a:rPr>
                        <a:t>₩50,000,000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2013524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rtl="0" fontAlgn="ctr"/>
                      <a:r>
                        <a:rPr lang="ko-KR" altLang="en-US" sz="800">
                          <a:effectLst/>
                        </a:rPr>
                        <a:t>식음료비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0000FF"/>
                          </a:solidFill>
                          <a:effectLst/>
                        </a:rPr>
                        <a:t>최소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0000FF"/>
                          </a:solidFill>
                          <a:effectLst/>
                        </a:rPr>
                        <a:t>₩77,848,000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7721617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34A853"/>
                          </a:solidFill>
                          <a:effectLst/>
                        </a:rPr>
                        <a:t>중간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34A853"/>
                          </a:solidFill>
                          <a:effectLst/>
                        </a:rPr>
                        <a:t>₩105,200,000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8112433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FF0000"/>
                          </a:solidFill>
                          <a:effectLst/>
                        </a:rPr>
                        <a:t>최대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0000"/>
                          </a:solidFill>
                          <a:effectLst/>
                        </a:rPr>
                        <a:t>₩157,800,000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7042759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F1C232"/>
                          </a:solidFill>
                          <a:effectLst/>
                        </a:rPr>
                        <a:t>₩26,300,000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021980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7F6000"/>
                          </a:solidFill>
                          <a:effectLst/>
                        </a:rPr>
                        <a:t>₩52,600,000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66207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>
                          <a:effectLst/>
                          <a:latin typeface="Roboto" panose="02000000000000000000" pitchFamily="2" charset="0"/>
                        </a:rPr>
                        <a:t>IAC dinner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KR" sz="80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effectLst/>
                        </a:rPr>
                        <a:t>₩2,000,000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8586975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US" sz="800" b="0">
                          <a:effectLst/>
                          <a:latin typeface="Roboto" panose="02000000000000000000" pitchFamily="2" charset="0"/>
                        </a:rPr>
                        <a:t>Participant material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0000FF"/>
                          </a:solidFill>
                          <a:effectLst/>
                        </a:rPr>
                        <a:t>최소 예상 </a:t>
                      </a:r>
                      <a:r>
                        <a:rPr lang="en-US" altLang="ko-KR" sz="800">
                          <a:solidFill>
                            <a:srgbClr val="0000FF"/>
                          </a:solidFill>
                          <a:effectLst/>
                        </a:rPr>
                        <a:t>(148)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0000FF"/>
                          </a:solidFill>
                          <a:effectLst/>
                        </a:rPr>
                        <a:t>₩7,500,000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926598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34A853"/>
                          </a:solidFill>
                          <a:effectLst/>
                        </a:rPr>
                        <a:t>예측값 </a:t>
                      </a:r>
                      <a:r>
                        <a:rPr lang="en-US" altLang="ko-KR" sz="800">
                          <a:solidFill>
                            <a:srgbClr val="34A853"/>
                          </a:solidFill>
                          <a:effectLst/>
                        </a:rPr>
                        <a:t>(200)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34A853"/>
                          </a:solidFill>
                          <a:effectLst/>
                        </a:rPr>
                        <a:t>₩10,000,000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6367249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FF0000"/>
                          </a:solidFill>
                          <a:effectLst/>
                        </a:rPr>
                        <a:t>최대 예상 </a:t>
                      </a:r>
                      <a:r>
                        <a:rPr lang="en-US" altLang="ko-KR" sz="800">
                          <a:solidFill>
                            <a:srgbClr val="FF0000"/>
                          </a:solidFill>
                          <a:effectLst/>
                        </a:rPr>
                        <a:t>(300)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FF0000"/>
                          </a:solidFill>
                          <a:effectLst/>
                        </a:rPr>
                        <a:t>₩15,000,000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2388826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F1C232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2211720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7F6000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8332200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>
                          <a:effectLst/>
                          <a:latin typeface="Roboto" panose="02000000000000000000" pitchFamily="2" charset="0"/>
                        </a:rPr>
                        <a:t>Proceedings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FF0000"/>
                          </a:solidFill>
                          <a:effectLst/>
                        </a:rPr>
                        <a:t>최대 예상 </a:t>
                      </a:r>
                      <a:r>
                        <a:rPr lang="en-US" altLang="ko-KR" sz="800">
                          <a:solidFill>
                            <a:srgbClr val="FF0000"/>
                          </a:solidFill>
                          <a:effectLst/>
                        </a:rPr>
                        <a:t>(300)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FF0000"/>
                          </a:solidFill>
                          <a:effectLst/>
                        </a:rPr>
                        <a:t>₩7,500,000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4079747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예비비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0000FF"/>
                          </a:solidFill>
                          <a:effectLst/>
                        </a:rPr>
                        <a:t>최소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0000FF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3741257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34A853"/>
                          </a:solidFill>
                          <a:effectLst/>
                        </a:rPr>
                        <a:t>중간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34A853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1476654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FF0000"/>
                          </a:solidFill>
                          <a:effectLst/>
                        </a:rPr>
                        <a:t>최대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0000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4919320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1C232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8742966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7F6000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5320747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US" sz="800" b="1">
                          <a:effectLst/>
                        </a:rPr>
                        <a:t>BBQ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0000FF"/>
                          </a:solidFill>
                          <a:effectLst/>
                        </a:rPr>
                        <a:t>최소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0000FF"/>
                          </a:solidFill>
                          <a:effectLst/>
                        </a:rPr>
                        <a:t>₩5,920,000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2640097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34A853"/>
                          </a:solidFill>
                          <a:effectLst/>
                        </a:rPr>
                        <a:t>중간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0">
                          <a:solidFill>
                            <a:srgbClr val="34A853"/>
                          </a:solidFill>
                          <a:effectLst/>
                          <a:latin typeface="Inconsolata" pitchFamily="49" charset="77"/>
                        </a:rPr>
                        <a:t>₩8,000,000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745615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EA4335"/>
                          </a:solidFill>
                          <a:effectLst/>
                        </a:rPr>
                        <a:t>최대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0">
                          <a:solidFill>
                            <a:srgbClr val="EA4335"/>
                          </a:solidFill>
                          <a:effectLst/>
                          <a:latin typeface="Inconsolata" pitchFamily="49" charset="77"/>
                        </a:rPr>
                        <a:t>₩12,000,000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536798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0">
                          <a:solidFill>
                            <a:srgbClr val="F1C232"/>
                          </a:solidFill>
                          <a:effectLst/>
                          <a:latin typeface="Inconsolata" pitchFamily="49" charset="77"/>
                        </a:rPr>
                        <a:t>₩2,000,000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0138793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0">
                          <a:solidFill>
                            <a:srgbClr val="7F6000"/>
                          </a:solidFill>
                          <a:effectLst/>
                          <a:latin typeface="Inconsolata" pitchFamily="49" charset="77"/>
                        </a:rPr>
                        <a:t>₩4,000,000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9584434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손실보전액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effectLst/>
                        </a:rPr>
                        <a:t>보증금액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0000FF"/>
                          </a:solidFill>
                          <a:effectLst/>
                        </a:rPr>
                        <a:t>최소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effectLst/>
                        </a:rPr>
                        <a:t>₩0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259735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effectLst/>
                        </a:rPr>
                        <a:t>₩75,000,000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34A853"/>
                          </a:solidFill>
                          <a:effectLst/>
                        </a:rPr>
                        <a:t>중간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effectLst/>
                        </a:rPr>
                        <a:t>₩0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9077675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EA4335"/>
                          </a:solidFill>
                          <a:effectLst/>
                        </a:rPr>
                        <a:t>최대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dirty="0">
                          <a:effectLst/>
                        </a:rPr>
                        <a:t>₩0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0102356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effectLst/>
                        </a:rPr>
                        <a:t>₩0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3973609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dirty="0">
                          <a:effectLst/>
                        </a:rPr>
                        <a:t>₩0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1217131"/>
                  </a:ext>
                </a:extLst>
              </a:tr>
              <a:tr h="115763">
                <a:tc rowSpan="5" gridSpan="3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>
                          <a:effectLst/>
                        </a:rPr>
                        <a:t>총액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0000FF"/>
                          </a:solidFill>
                          <a:effectLst/>
                        </a:rPr>
                        <a:t>최소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0000FF"/>
                          </a:solidFill>
                          <a:effectLst/>
                        </a:rPr>
                        <a:t>₩188,768,000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852161"/>
                  </a:ext>
                </a:extLst>
              </a:tr>
              <a:tr h="115763">
                <a:tc gridSpan="3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34A853"/>
                          </a:solidFill>
                          <a:effectLst/>
                        </a:rPr>
                        <a:t>중간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34A853"/>
                          </a:solidFill>
                          <a:effectLst/>
                        </a:rPr>
                        <a:t>₩177,200,000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9818819"/>
                  </a:ext>
                </a:extLst>
              </a:tr>
              <a:tr h="115763">
                <a:tc gridSpan="3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FF0000"/>
                          </a:solidFill>
                          <a:effectLst/>
                        </a:rPr>
                        <a:t>최대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FF0000"/>
                          </a:solidFill>
                          <a:effectLst/>
                        </a:rPr>
                        <a:t>₩238,800,000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960514"/>
                  </a:ext>
                </a:extLst>
              </a:tr>
              <a:tr h="115763">
                <a:tc gridSpan="3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F1C232"/>
                          </a:solidFill>
                          <a:effectLst/>
                        </a:rPr>
                        <a:t>₩117,800,000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4087984"/>
                  </a:ext>
                </a:extLst>
              </a:tr>
              <a:tr h="115763">
                <a:tc gridSpan="3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 dirty="0">
                          <a:solidFill>
                            <a:srgbClr val="7F6000"/>
                          </a:solidFill>
                          <a:effectLst/>
                        </a:rPr>
                        <a:t>₩146,100,000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5469412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74D669-F715-E842-9625-93E7C0FC9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5ECF3-508F-CC47-B380-ED7C63F994EA}" type="datetime1">
              <a:rPr kumimoji="1" lang="fr-FR" altLang="ko-KR" smtClean="0"/>
              <a:t>08/06/2022</a:t>
            </a:fld>
            <a:endParaRPr kumimoji="1" lang="ko-KR" alt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C8828D-950B-FE4C-80D9-6DFAD36D0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/>
              <a:t>SQM2022 LOC Meeting</a:t>
            </a:r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06001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16169-7FAE-E846-AA74-DFA6FDEE1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Student and young scientist support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AD1AC3-9F95-5341-AA54-BC610AAFB1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선정 기준</a:t>
            </a:r>
            <a:endParaRPr lang="en-US" altLang="ko-KR" dirty="0"/>
          </a:p>
          <a:p>
            <a:pPr lvl="1"/>
            <a:r>
              <a:rPr lang="ko-KR" altLang="en-US" dirty="0"/>
              <a:t>오프라인 등록</a:t>
            </a:r>
            <a:r>
              <a:rPr lang="en-US" altLang="ko-KR" dirty="0"/>
              <a:t>:</a:t>
            </a:r>
            <a:r>
              <a:rPr lang="ko-KR" altLang="en-US" dirty="0"/>
              <a:t> </a:t>
            </a:r>
            <a:r>
              <a:rPr lang="en-US" altLang="ko-KR" dirty="0"/>
              <a:t>50</a:t>
            </a:r>
            <a:r>
              <a:rPr lang="ko-KR" altLang="en-US" dirty="0"/>
              <a:t>명 지원예산</a:t>
            </a:r>
            <a:r>
              <a:rPr lang="en-US" altLang="ko-KR" dirty="0"/>
              <a:t>: </a:t>
            </a:r>
            <a:r>
              <a:rPr lang="ko-KR" altLang="en-US" dirty="0"/>
              <a:t>약 </a:t>
            </a:r>
            <a:r>
              <a:rPr lang="en-US" altLang="ko-KR" dirty="0"/>
              <a:t>15,000,000</a:t>
            </a:r>
            <a:r>
              <a:rPr lang="ko-KR" altLang="en-US" dirty="0"/>
              <a:t> 만원</a:t>
            </a:r>
            <a:endParaRPr lang="en-US" altLang="ko-KR" dirty="0"/>
          </a:p>
          <a:p>
            <a:pPr lvl="1"/>
            <a:r>
              <a:rPr lang="ko-KR" altLang="en-US" dirty="0" err="1"/>
              <a:t>해외스폰서</a:t>
            </a:r>
            <a:r>
              <a:rPr lang="ko-KR" altLang="en-US" dirty="0"/>
              <a:t> </a:t>
            </a:r>
            <a:r>
              <a:rPr lang="en-US" altLang="ko-KR" dirty="0"/>
              <a:t>institute</a:t>
            </a:r>
            <a:r>
              <a:rPr lang="ko-KR" altLang="en-US" dirty="0"/>
              <a:t>의 학생은 스폰서 지원 비용의 최소 </a:t>
            </a:r>
            <a:r>
              <a:rPr lang="en-US" altLang="ko-KR" dirty="0"/>
              <a:t>30%</a:t>
            </a:r>
            <a:r>
              <a:rPr lang="ko-KR" altLang="en-US" dirty="0" err="1"/>
              <a:t>를</a:t>
            </a:r>
            <a:r>
              <a:rPr lang="ko-KR" altLang="en-US" dirty="0"/>
              <a:t> 해당</a:t>
            </a:r>
            <a:r>
              <a:rPr lang="en-US" altLang="ko-KR" dirty="0"/>
              <a:t> institute</a:t>
            </a:r>
            <a:r>
              <a:rPr lang="ko-KR" altLang="en-US" dirty="0"/>
              <a:t>의 학생 </a:t>
            </a:r>
            <a:r>
              <a:rPr lang="en-US" altLang="ko-KR" dirty="0"/>
              <a:t>support</a:t>
            </a:r>
            <a:r>
              <a:rPr lang="ko-KR" altLang="en-US" dirty="0"/>
              <a:t>로 지원</a:t>
            </a:r>
            <a:endParaRPr lang="en-US" altLang="ko-KR" dirty="0"/>
          </a:p>
          <a:p>
            <a:pPr lvl="1"/>
            <a:r>
              <a:rPr lang="ko-KR" altLang="en-US" dirty="0"/>
              <a:t>해외 </a:t>
            </a:r>
            <a:r>
              <a:rPr lang="en-US" altLang="ko-KR" dirty="0"/>
              <a:t>young scientist</a:t>
            </a:r>
            <a:r>
              <a:rPr lang="ko-KR" altLang="en-US" dirty="0"/>
              <a:t>들과 </a:t>
            </a:r>
            <a:r>
              <a:rPr lang="en-US" altLang="ko-KR" dirty="0"/>
              <a:t>student</a:t>
            </a:r>
            <a:r>
              <a:rPr lang="ko-KR" altLang="en-US" dirty="0"/>
              <a:t>는 온라인 등록일 경우 온라인 등록비 전액을 오프라인 등록일 경우 오프라인 등록비 전액을 지원하여 오프라인 등록에 혜택을 주도록 함 </a:t>
            </a:r>
            <a:endParaRPr lang="en-US" altLang="ko-KR" dirty="0"/>
          </a:p>
          <a:p>
            <a:pPr lvl="1"/>
            <a:r>
              <a:rPr lang="ko-KR" altLang="en-US" dirty="0"/>
              <a:t>해외 </a:t>
            </a:r>
            <a:r>
              <a:rPr lang="en-US" altLang="ko-KR" dirty="0"/>
              <a:t>young scientist</a:t>
            </a:r>
            <a:r>
              <a:rPr lang="ko-KR" altLang="en-US" dirty="0"/>
              <a:t>들과 </a:t>
            </a:r>
            <a:r>
              <a:rPr lang="en-US" altLang="ko-KR" dirty="0"/>
              <a:t>student</a:t>
            </a:r>
            <a:r>
              <a:rPr lang="ko-KR" altLang="en-US" dirty="0"/>
              <a:t>는 오프라인 등록일 경우 오프라인 등록을 더 </a:t>
            </a:r>
            <a:r>
              <a:rPr lang="en-US" altLang="ko-KR" dirty="0"/>
              <a:t>motivation</a:t>
            </a:r>
            <a:r>
              <a:rPr lang="ko-KR" altLang="en-US" dirty="0"/>
              <a:t>하기 위해서 숙소 비용 지원도 고려해볼 수 있음 </a:t>
            </a:r>
            <a:endParaRPr lang="en-US" altLang="ko-KR" dirty="0"/>
          </a:p>
          <a:p>
            <a:pPr lvl="1"/>
            <a:r>
              <a:rPr lang="ko-KR" altLang="en-US" dirty="0"/>
              <a:t>국내 학생 및 </a:t>
            </a:r>
            <a:r>
              <a:rPr lang="en-US" altLang="ko-KR" dirty="0"/>
              <a:t>young scientist</a:t>
            </a:r>
            <a:r>
              <a:rPr lang="ko-KR" altLang="en-US" dirty="0"/>
              <a:t>들은 대부분 </a:t>
            </a:r>
            <a:r>
              <a:rPr lang="en-US" altLang="ko-KR" dirty="0" err="1"/>
              <a:t>KoALICE</a:t>
            </a:r>
            <a:r>
              <a:rPr lang="ko-KR" altLang="en-US" dirty="0"/>
              <a:t> 및 </a:t>
            </a:r>
            <a:r>
              <a:rPr lang="en-US" altLang="ko-KR" dirty="0"/>
              <a:t>KCMS</a:t>
            </a:r>
            <a:r>
              <a:rPr lang="ko-KR" altLang="en-US" dirty="0"/>
              <a:t>에서 등록비 및 </a:t>
            </a:r>
            <a:r>
              <a:rPr lang="ko-KR" altLang="en-US" dirty="0" err="1"/>
              <a:t>숙소비와</a:t>
            </a:r>
            <a:r>
              <a:rPr lang="ko-KR" altLang="en-US" dirty="0"/>
              <a:t> 여비를 지원 받으므로 지원 안 하는 게 회계 및 재정상 이득일 것으로 판단   </a:t>
            </a:r>
            <a:endParaRPr lang="en-US" altLang="ko-KR" dirty="0"/>
          </a:p>
          <a:p>
            <a:pPr marL="457200" lvl="1" indent="0">
              <a:buNone/>
            </a:pPr>
            <a:r>
              <a:rPr lang="en-US" altLang="ko-KR" dirty="0"/>
              <a:t>      </a:t>
            </a:r>
            <a:r>
              <a:rPr lang="ko-KR" altLang="en-US" dirty="0"/>
              <a:t> </a:t>
            </a:r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D1285D-A909-7F4C-993A-89D1EA7A0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C1B2-A158-1147-A049-87192B72212C}" type="datetime1">
              <a:rPr kumimoji="1" lang="fr-FR" altLang="ko-KR" smtClean="0"/>
              <a:t>08/06/2022</a:t>
            </a:fld>
            <a:endParaRPr kumimoji="1" lang="ko-KR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9BF749-4113-A94C-A488-31BEE3C06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/>
              <a:t>SQM2022 LOC Meeting</a:t>
            </a:r>
            <a:endParaRPr kumimoji="1" lang="ko-KR" alt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58C4260-511D-D344-8AF1-6F65700B24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FR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A8F9EC9-1D77-EC43-8618-79F4B7005D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579564"/>
              </p:ext>
            </p:extLst>
          </p:nvPr>
        </p:nvGraphicFramePr>
        <p:xfrm>
          <a:off x="3011186" y="3920871"/>
          <a:ext cx="5665675" cy="1364809"/>
        </p:xfrm>
        <a:graphic>
          <a:graphicData uri="http://schemas.openxmlformats.org/drawingml/2006/table">
            <a:tbl>
              <a:tblPr/>
              <a:tblGrid>
                <a:gridCol w="5665675">
                  <a:extLst>
                    <a:ext uri="{9D8B030D-6E8A-4147-A177-3AD203B41FA5}">
                      <a16:colId xmlns:a16="http://schemas.microsoft.com/office/drawing/2014/main" val="553813526"/>
                    </a:ext>
                  </a:extLst>
                </a:gridCol>
              </a:tblGrid>
              <a:tr h="802299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000" dirty="0">
                          <a:effectLst/>
                        </a:rPr>
                        <a:t>현재</a:t>
                      </a:r>
                      <a:r>
                        <a:rPr lang="en-US" altLang="ko-KR" sz="1000" dirty="0">
                          <a:effectLst/>
                        </a:rPr>
                        <a:t> </a:t>
                      </a:r>
                      <a:r>
                        <a:rPr lang="ko-KR" altLang="en-US" sz="1000" dirty="0" err="1">
                          <a:effectLst/>
                        </a:rPr>
                        <a:t>스폰서십의</a:t>
                      </a:r>
                      <a:r>
                        <a:rPr lang="ko-KR" altLang="en-US" sz="1000" dirty="0">
                          <a:effectLst/>
                        </a:rPr>
                        <a:t> </a:t>
                      </a:r>
                      <a:r>
                        <a:rPr lang="en-US" altLang="ko-KR" sz="1000" dirty="0">
                          <a:effectLst/>
                        </a:rPr>
                        <a:t>Young scientists </a:t>
                      </a:r>
                      <a:r>
                        <a:rPr lang="ko-KR" altLang="en-US" sz="1000" dirty="0">
                          <a:effectLst/>
                        </a:rPr>
                        <a:t>강제</a:t>
                      </a:r>
                      <a:r>
                        <a:rPr lang="en-US" altLang="ko-KR" sz="1000" dirty="0">
                          <a:effectLst/>
                        </a:rPr>
                        <a:t> </a:t>
                      </a:r>
                      <a:r>
                        <a:rPr lang="ko-KR" altLang="en-US" sz="1000" dirty="0" err="1">
                          <a:effectLst/>
                        </a:rPr>
                        <a:t>집행총액</a:t>
                      </a:r>
                      <a:endParaRPr lang="ko-KR" altLang="en-US" sz="1000" dirty="0">
                        <a:effectLst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7381408"/>
                  </a:ext>
                </a:extLst>
              </a:tr>
              <a:tr h="56251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FR" sz="1000" dirty="0">
                          <a:effectLst/>
                        </a:rPr>
                        <a:t>₩10,446,966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9436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3067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78784-F674-EA46-A449-7A29EAC22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등록</a:t>
            </a:r>
            <a:r>
              <a:rPr lang="en-US" altLang="ko-KR" dirty="0"/>
              <a:t> </a:t>
            </a:r>
            <a:r>
              <a:rPr lang="ko-KR" altLang="en-US" dirty="0"/>
              <a:t>상황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F2FD2F-B507-3E49-BF56-2A0CA5CEF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4908C-6820-9A4B-A418-77E040E80284}" type="datetime1">
              <a:rPr kumimoji="1" lang="fr-FR" altLang="ko-KR" smtClean="0"/>
              <a:t>08/06/2022</a:t>
            </a:fld>
            <a:endParaRPr kumimoji="1" lang="ko-KR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25AC4-8AD5-0041-AABC-63F3B357A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dirty="0"/>
              <a:t>SQM2022 LOC Meeting</a:t>
            </a:r>
            <a:endParaRPr kumimoji="1" lang="ko-KR" altLang="en-US" dirty="0"/>
          </a:p>
        </p:txBody>
      </p:sp>
      <p:graphicFrame>
        <p:nvGraphicFramePr>
          <p:cNvPr id="11" name="Table 6">
            <a:extLst>
              <a:ext uri="{FF2B5EF4-FFF2-40B4-BE49-F238E27FC236}">
                <a16:creationId xmlns:a16="http://schemas.microsoft.com/office/drawing/2014/main" id="{1727CB6C-07D9-B841-8270-7BE5E4968D40}"/>
              </a:ext>
            </a:extLst>
          </p:cNvPr>
          <p:cNvGraphicFramePr>
            <a:graphicFrameLocks noGrp="1"/>
          </p:cNvGraphicFramePr>
          <p:nvPr/>
        </p:nvGraphicFramePr>
        <p:xfrm>
          <a:off x="826723" y="855636"/>
          <a:ext cx="10743816" cy="14696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85954">
                  <a:extLst>
                    <a:ext uri="{9D8B030D-6E8A-4147-A177-3AD203B41FA5}">
                      <a16:colId xmlns:a16="http://schemas.microsoft.com/office/drawing/2014/main" val="337063672"/>
                    </a:ext>
                  </a:extLst>
                </a:gridCol>
                <a:gridCol w="1982688">
                  <a:extLst>
                    <a:ext uri="{9D8B030D-6E8A-4147-A177-3AD203B41FA5}">
                      <a16:colId xmlns:a16="http://schemas.microsoft.com/office/drawing/2014/main" val="3901082373"/>
                    </a:ext>
                  </a:extLst>
                </a:gridCol>
                <a:gridCol w="1694329">
                  <a:extLst>
                    <a:ext uri="{9D8B030D-6E8A-4147-A177-3AD203B41FA5}">
                      <a16:colId xmlns:a16="http://schemas.microsoft.com/office/drawing/2014/main" val="3684372152"/>
                    </a:ext>
                  </a:extLst>
                </a:gridCol>
                <a:gridCol w="4380845">
                  <a:extLst>
                    <a:ext uri="{9D8B030D-6E8A-4147-A177-3AD203B41FA5}">
                      <a16:colId xmlns:a16="http://schemas.microsoft.com/office/drawing/2014/main" val="1072797698"/>
                    </a:ext>
                  </a:extLst>
                </a:gridCol>
              </a:tblGrid>
              <a:tr h="303595">
                <a:tc>
                  <a:txBody>
                    <a:bodyPr/>
                    <a:lstStyle/>
                    <a:p>
                      <a:pPr algn="ctr"/>
                      <a:endParaRPr lang="en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/>
                        <a:t>등록자 수</a:t>
                      </a:r>
                      <a:endParaRPr lang="en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/>
                        <a:t>결제자 수</a:t>
                      </a:r>
                      <a:endParaRPr lang="en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Paypal</a:t>
                      </a:r>
                      <a:r>
                        <a:rPr lang="en-US" dirty="0"/>
                        <a:t> </a:t>
                      </a:r>
                      <a:r>
                        <a:rPr lang="ko-KR" altLang="en-US" dirty="0"/>
                        <a:t>잔고</a:t>
                      </a:r>
                      <a:r>
                        <a:rPr lang="en-US" altLang="ko-KR" dirty="0"/>
                        <a:t>+</a:t>
                      </a:r>
                      <a:r>
                        <a:rPr lang="ko-KR" altLang="en-US" dirty="0" err="1"/>
                        <a:t>법인통장</a:t>
                      </a:r>
                      <a:endParaRPr lang="en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7324266"/>
                  </a:ext>
                </a:extLst>
              </a:tr>
              <a:tr h="37233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Early registration</a:t>
                      </a:r>
                      <a:endParaRPr lang="en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dirty="0"/>
                        <a:t>96</a:t>
                      </a:r>
                      <a:r>
                        <a:rPr lang="ko-KR" altLang="en-US" dirty="0"/>
                        <a:t> </a:t>
                      </a:r>
                      <a:r>
                        <a:rPr lang="en-US" altLang="ko-KR" dirty="0"/>
                        <a:t>(+18)</a:t>
                      </a:r>
                      <a:endParaRPr lang="en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dirty="0"/>
                        <a:t>11(+4)</a:t>
                      </a:r>
                      <a:endParaRPr lang="en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dirty="0"/>
                        <a:t>401.17 euro </a:t>
                      </a:r>
                      <a:r>
                        <a:rPr lang="ko-KR" altLang="en-US" dirty="0"/>
                        <a:t>*</a:t>
                      </a:r>
                      <a:r>
                        <a:rPr lang="en-US" altLang="ko-KR" dirty="0"/>
                        <a:t>7+550,000*4</a:t>
                      </a:r>
                      <a:r>
                        <a:rPr lang="ko-KR" altLang="en-US" dirty="0"/>
                        <a:t> </a:t>
                      </a:r>
                      <a:r>
                        <a:rPr lang="en-US" altLang="ko-KR" dirty="0"/>
                        <a:t>KRW</a:t>
                      </a:r>
                      <a:r>
                        <a:rPr lang="ko-KR" altLang="en-US" dirty="0"/>
                        <a:t> </a:t>
                      </a:r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314887"/>
                  </a:ext>
                </a:extLst>
              </a:tr>
              <a:tr h="303595">
                <a:tc>
                  <a:txBody>
                    <a:bodyPr/>
                    <a:lstStyle/>
                    <a:p>
                      <a:pPr algn="ctr"/>
                      <a:r>
                        <a:rPr lang="en-FR" dirty="0"/>
                        <a:t>Online registration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dirty="0"/>
                        <a:t>74(+22)</a:t>
                      </a:r>
                      <a:endParaRPr lang="en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</a:t>
                      </a:r>
                      <a:r>
                        <a:rPr lang="en-FR" dirty="0"/>
                        <a:t>(+2)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dirty="0"/>
                        <a:t>143.05 euro *</a:t>
                      </a:r>
                      <a:r>
                        <a:rPr lang="en-US" dirty="0"/>
                        <a:t>14</a:t>
                      </a:r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8686250"/>
                  </a:ext>
                </a:extLst>
              </a:tr>
              <a:tr h="303595">
                <a:tc>
                  <a:txBody>
                    <a:bodyPr/>
                    <a:lstStyle/>
                    <a:p>
                      <a:pPr algn="ctr"/>
                      <a:endParaRPr lang="en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dirty="0"/>
                        <a:t>In total: 8,658,732 KRW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91210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6268DDE-1F7B-A241-9AA9-C65D38462D5D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2523990"/>
          <a:ext cx="3642658" cy="3706200"/>
        </p:xfrm>
        <a:graphic>
          <a:graphicData uri="http://schemas.openxmlformats.org/drawingml/2006/table">
            <a:tbl>
              <a:tblPr/>
              <a:tblGrid>
                <a:gridCol w="1821329">
                  <a:extLst>
                    <a:ext uri="{9D8B030D-6E8A-4147-A177-3AD203B41FA5}">
                      <a16:colId xmlns:a16="http://schemas.microsoft.com/office/drawing/2014/main" val="3761925472"/>
                    </a:ext>
                  </a:extLst>
                </a:gridCol>
                <a:gridCol w="1821329">
                  <a:extLst>
                    <a:ext uri="{9D8B030D-6E8A-4147-A177-3AD203B41FA5}">
                      <a16:colId xmlns:a16="http://schemas.microsoft.com/office/drawing/2014/main" val="484575328"/>
                    </a:ext>
                  </a:extLst>
                </a:gridCol>
              </a:tblGrid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Name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Date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949729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1st Announcement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10 Dec 2021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9970869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2nd Announcement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10 Feb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2812776"/>
                  </a:ext>
                </a:extLst>
              </a:tr>
              <a:tr h="262050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Registration and student support request opening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dirty="0">
                          <a:effectLst/>
                        </a:rPr>
                        <a:t>10 Feb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537108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Abstract submission opening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10 Feb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5136753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 b="1">
                          <a:effectLst/>
                        </a:rPr>
                        <a:t>Abstract submission deadline</a:t>
                      </a:r>
                      <a:endParaRPr lang="en-GB" sz="900">
                        <a:effectLst/>
                      </a:endParaRP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dirty="0">
                          <a:effectLst/>
                        </a:rPr>
                        <a:t>15 Mar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319501"/>
                  </a:ext>
                </a:extLst>
              </a:tr>
              <a:tr h="262050">
                <a:tc>
                  <a:txBody>
                    <a:bodyPr/>
                    <a:lstStyle/>
                    <a:p>
                      <a:pPr algn="l"/>
                      <a:r>
                        <a:rPr lang="en-GB" sz="900" b="1">
                          <a:effectLst/>
                        </a:rPr>
                        <a:t>Student support request deadline</a:t>
                      </a:r>
                      <a:endParaRPr lang="en-GB" sz="900">
                        <a:effectLst/>
                      </a:endParaRP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15 Mar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151678"/>
                  </a:ext>
                </a:extLst>
              </a:tr>
              <a:tr h="262050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Abstract acceptance notification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20 Apr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743434"/>
                  </a:ext>
                </a:extLst>
              </a:tr>
              <a:tr h="262050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Student support acceptance notification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dirty="0">
                          <a:effectLst/>
                        </a:rPr>
                        <a:t>20 Apr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7342286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 b="1">
                          <a:effectLst/>
                        </a:rPr>
                        <a:t>Early registration deadline</a:t>
                      </a:r>
                      <a:endParaRPr lang="en-GB" sz="900">
                        <a:effectLst/>
                      </a:endParaRP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dirty="0">
                          <a:effectLst/>
                        </a:rPr>
                        <a:t>30 Apr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1367037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Final program confirmation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dirty="0">
                          <a:effectLst/>
                        </a:rPr>
                        <a:t>30 Apr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485582"/>
                  </a:ext>
                </a:extLst>
              </a:tr>
              <a:tr h="262050">
                <a:tc>
                  <a:txBody>
                    <a:bodyPr/>
                    <a:lstStyle/>
                    <a:p>
                      <a:pPr algn="l"/>
                      <a:r>
                        <a:rPr lang="en-GB" sz="900" b="1">
                          <a:effectLst/>
                        </a:rPr>
                        <a:t>Hotel reservation deadline (special offer)</a:t>
                      </a:r>
                      <a:endParaRPr lang="en-GB" sz="900">
                        <a:effectLst/>
                      </a:endParaRP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10 May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8040652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 b="1">
                          <a:effectLst/>
                        </a:rPr>
                        <a:t>Registration deadline</a:t>
                      </a:r>
                      <a:endParaRPr lang="en-GB" sz="900">
                        <a:effectLst/>
                      </a:endParaRP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20 May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0189975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Final Announcement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10 Jun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9563063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 b="1" i="1">
                          <a:effectLst/>
                        </a:rPr>
                        <a:t>SQM 2022 Conference dates</a:t>
                      </a:r>
                      <a:endParaRPr lang="en-GB" sz="900">
                        <a:effectLst/>
                      </a:endParaRP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dirty="0">
                          <a:effectLst/>
                        </a:rPr>
                        <a:t>13-17 Jun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1661285"/>
                  </a:ext>
                </a:extLst>
              </a:tr>
            </a:tbl>
          </a:graphicData>
        </a:graphic>
      </p:graphicFrame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4D0D714-89C9-F245-87D9-AA96F9841A0C}"/>
              </a:ext>
            </a:extLst>
          </p:cNvPr>
          <p:cNvCxnSpPr/>
          <p:nvPr/>
        </p:nvCxnSpPr>
        <p:spPr>
          <a:xfrm>
            <a:off x="462592" y="4842664"/>
            <a:ext cx="4473388" cy="0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1DAE35E-8627-3A4F-843D-1B64F9DB1D1F}"/>
              </a:ext>
            </a:extLst>
          </p:cNvPr>
          <p:cNvCxnSpPr>
            <a:cxnSpLocks/>
          </p:cNvCxnSpPr>
          <p:nvPr/>
        </p:nvCxnSpPr>
        <p:spPr>
          <a:xfrm flipV="1">
            <a:off x="4734046" y="2523990"/>
            <a:ext cx="0" cy="2247904"/>
          </a:xfrm>
          <a:prstGeom prst="straightConnector1">
            <a:avLst/>
          </a:prstGeom>
          <a:ln w="412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3FD83F3-BA87-7F4C-8753-9BE0E7538F0B}"/>
              </a:ext>
            </a:extLst>
          </p:cNvPr>
          <p:cNvSpPr txBox="1"/>
          <p:nvPr/>
        </p:nvSpPr>
        <p:spPr>
          <a:xfrm rot="16200000">
            <a:off x="4243948" y="3109483"/>
            <a:ext cx="1486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>
                <a:solidFill>
                  <a:srgbClr val="002060"/>
                </a:solidFill>
              </a:rPr>
              <a:t>completed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E9B4FB3-ED0D-EA42-9FD0-5D699571113D}"/>
              </a:ext>
            </a:extLst>
          </p:cNvPr>
          <p:cNvCxnSpPr>
            <a:cxnSpLocks/>
          </p:cNvCxnSpPr>
          <p:nvPr/>
        </p:nvCxnSpPr>
        <p:spPr>
          <a:xfrm flipV="1">
            <a:off x="4734046" y="4842664"/>
            <a:ext cx="0" cy="1387526"/>
          </a:xfrm>
          <a:prstGeom prst="straightConnector1">
            <a:avLst/>
          </a:prstGeom>
          <a:ln w="41275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A2625FB-EFD1-8C47-B32A-9681C24F4EC7}"/>
              </a:ext>
            </a:extLst>
          </p:cNvPr>
          <p:cNvSpPr txBox="1"/>
          <p:nvPr/>
        </p:nvSpPr>
        <p:spPr>
          <a:xfrm rot="16200000">
            <a:off x="4243948" y="5019252"/>
            <a:ext cx="1486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R" dirty="0"/>
              <a:t>ongoing</a:t>
            </a: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6548DB52-5CC6-F543-91BC-4DF0415D5D3A}"/>
              </a:ext>
            </a:extLst>
          </p:cNvPr>
          <p:cNvGraphicFramePr>
            <a:graphicFrameLocks noGrp="1"/>
          </p:cNvGraphicFramePr>
          <p:nvPr/>
        </p:nvGraphicFramePr>
        <p:xfrm>
          <a:off x="5405376" y="3564124"/>
          <a:ext cx="5983148" cy="1207770"/>
        </p:xfrm>
        <a:graphic>
          <a:graphicData uri="http://schemas.openxmlformats.org/drawingml/2006/table">
            <a:tbl>
              <a:tblPr/>
              <a:tblGrid>
                <a:gridCol w="2991574">
                  <a:extLst>
                    <a:ext uri="{9D8B030D-6E8A-4147-A177-3AD203B41FA5}">
                      <a16:colId xmlns:a16="http://schemas.microsoft.com/office/drawing/2014/main" val="3888858062"/>
                    </a:ext>
                  </a:extLst>
                </a:gridCol>
                <a:gridCol w="2991574">
                  <a:extLst>
                    <a:ext uri="{9D8B030D-6E8A-4147-A177-3AD203B41FA5}">
                      <a16:colId xmlns:a16="http://schemas.microsoft.com/office/drawing/2014/main" val="113038788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FR" sz="800">
                          <a:effectLst/>
                        </a:rPr>
                        <a:t> 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</a:rPr>
                        <a:t>Important Date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93615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effectLst/>
                        </a:rPr>
                        <a:t>Start Date of Receiving Applications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</a:rPr>
                        <a:t>10 Feb 2022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7572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effectLst/>
                        </a:rPr>
                        <a:t>End Date of Receiving Applications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</a:rPr>
                        <a:t>15 Mar 2022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6531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effectLst/>
                        </a:rPr>
                        <a:t>Date of Announcement of selected applicants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</a:rPr>
                        <a:t>20 Apr 2022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73207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effectLst/>
                        </a:rPr>
                        <a:t>End Date of Early Registration</a:t>
                      </a:r>
                      <a:br>
                        <a:rPr lang="en-GB" sz="800">
                          <a:effectLst/>
                        </a:rPr>
                      </a:br>
                      <a:r>
                        <a:rPr lang="en-GB" sz="800" b="1">
                          <a:effectLst/>
                        </a:rPr>
                        <a:t>Confirmation should be done until this date</a:t>
                      </a:r>
                      <a:endParaRPr lang="en-GB" sz="800">
                        <a:effectLst/>
                      </a:endParaRP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effectLst/>
                        </a:rPr>
                        <a:t>30 Apr 2022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788462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878D830A-30E6-3542-B99D-6A919BA02707}"/>
              </a:ext>
            </a:extLst>
          </p:cNvPr>
          <p:cNvSpPr txBox="1"/>
          <p:nvPr/>
        </p:nvSpPr>
        <p:spPr>
          <a:xfrm>
            <a:off x="1331087" y="6218616"/>
            <a:ext cx="2870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/>
              <a:t>Important schedules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B0735D6-A09B-444B-9AED-192D93A2FEB8}"/>
              </a:ext>
            </a:extLst>
          </p:cNvPr>
          <p:cNvSpPr txBox="1"/>
          <p:nvPr/>
        </p:nvSpPr>
        <p:spPr>
          <a:xfrm>
            <a:off x="6840676" y="4865931"/>
            <a:ext cx="3445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/>
              <a:t>Student support schedules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B6B6056-4997-ED41-9251-D888D160C8D9}"/>
              </a:ext>
            </a:extLst>
          </p:cNvPr>
          <p:cNvCxnSpPr>
            <a:cxnSpLocks/>
          </p:cNvCxnSpPr>
          <p:nvPr/>
        </p:nvCxnSpPr>
        <p:spPr>
          <a:xfrm>
            <a:off x="5325506" y="4460630"/>
            <a:ext cx="6245033" cy="0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DF9C725-E500-2A40-8A5F-6EF1B59B3667}"/>
              </a:ext>
            </a:extLst>
          </p:cNvPr>
          <p:cNvCxnSpPr>
            <a:cxnSpLocks/>
          </p:cNvCxnSpPr>
          <p:nvPr/>
        </p:nvCxnSpPr>
        <p:spPr>
          <a:xfrm flipV="1">
            <a:off x="11582017" y="3564124"/>
            <a:ext cx="0" cy="896506"/>
          </a:xfrm>
          <a:prstGeom prst="straightConnector1">
            <a:avLst/>
          </a:prstGeom>
          <a:ln w="412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78EABE7F-DD8C-994F-A935-B6A5D108B292}"/>
              </a:ext>
            </a:extLst>
          </p:cNvPr>
          <p:cNvSpPr txBox="1"/>
          <p:nvPr/>
        </p:nvSpPr>
        <p:spPr>
          <a:xfrm rot="16200000">
            <a:off x="11091919" y="3212073"/>
            <a:ext cx="1486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>
                <a:solidFill>
                  <a:srgbClr val="002060"/>
                </a:solidFill>
              </a:rPr>
              <a:t>completed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5C7C441-8CD2-424F-AEA7-0EC32C6ADD41}"/>
              </a:ext>
            </a:extLst>
          </p:cNvPr>
          <p:cNvCxnSpPr>
            <a:cxnSpLocks/>
          </p:cNvCxnSpPr>
          <p:nvPr/>
        </p:nvCxnSpPr>
        <p:spPr>
          <a:xfrm flipV="1">
            <a:off x="11582017" y="4460630"/>
            <a:ext cx="0" cy="405301"/>
          </a:xfrm>
          <a:prstGeom prst="straightConnector1">
            <a:avLst/>
          </a:prstGeom>
          <a:ln w="41275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9973A0F-4409-2740-AE36-1C165C1B066F}"/>
              </a:ext>
            </a:extLst>
          </p:cNvPr>
          <p:cNvSpPr txBox="1"/>
          <p:nvPr/>
        </p:nvSpPr>
        <p:spPr>
          <a:xfrm rot="16200000">
            <a:off x="11231878" y="4542375"/>
            <a:ext cx="1206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R" dirty="0"/>
              <a:t>ongoing</a:t>
            </a:r>
          </a:p>
        </p:txBody>
      </p:sp>
    </p:spTree>
    <p:extLst>
      <p:ext uri="{BB962C8B-B14F-4D97-AF65-F5344CB8AC3E}">
        <p14:creationId xmlns:p14="http://schemas.microsoft.com/office/powerpoint/2010/main" val="1507628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78784-F674-EA46-A449-7A29EAC22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Paypal</a:t>
            </a:r>
            <a:r>
              <a:rPr lang="en-US" dirty="0"/>
              <a:t> </a:t>
            </a:r>
            <a:r>
              <a:rPr lang="ko-KR" altLang="en-US" dirty="0"/>
              <a:t>입금 현황</a:t>
            </a: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25AC4-8AD5-0041-AABC-63F3B357A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/>
              <a:t>SQM2022 LOC Meeting</a:t>
            </a:r>
            <a:endParaRPr kumimoji="1" lang="ko-KR" alt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ECF7F7B-B500-B54C-9743-43F0AE762E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0ACDF38-DFD2-7047-AFFB-E7A65D737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9A463-A03C-6C49-B5CB-B8B2FB324269}" type="datetime1">
              <a:rPr kumimoji="1" lang="fr-FR" altLang="ko-KR" smtClean="0"/>
              <a:t>08/06/2022</a:t>
            </a:fld>
            <a:endParaRPr kumimoji="1" lang="ko-KR" altLang="en-US" dirty="0"/>
          </a:p>
        </p:txBody>
      </p:sp>
      <p:pic>
        <p:nvPicPr>
          <p:cNvPr id="7" name="Picture 6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A9279777-1680-7A04-090A-8CA8D7C92C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989" y="1289326"/>
            <a:ext cx="4737100" cy="4597400"/>
          </a:xfrm>
          <a:prstGeom prst="rect">
            <a:avLst/>
          </a:prstGeom>
        </p:spPr>
      </p:pic>
      <p:pic>
        <p:nvPicPr>
          <p:cNvPr id="10" name="Picture 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F637BFD-E01C-99F0-0BB2-3A1AF443E1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8547" y="1162878"/>
            <a:ext cx="5542513" cy="4850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40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78784-F674-EA46-A449-7A29EAC22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예산 및 회계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F2FD2F-B507-3E49-BF56-2A0CA5CEF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964F4-06EE-EC42-9137-8C35255C0C7F}" type="datetime1">
              <a:rPr kumimoji="1" lang="fr-FR" altLang="ko-KR" smtClean="0"/>
              <a:t>08/06/2022</a:t>
            </a:fld>
            <a:endParaRPr kumimoji="1" lang="ko-KR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25AC4-8AD5-0041-AABC-63F3B357A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/>
              <a:t>SQM2022 LOC Meeting</a:t>
            </a:r>
            <a:endParaRPr kumimoji="1" lang="ko-KR" alt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930F9C3-BD79-144A-8B34-177DD9FD70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ko-KR" altLang="en-US" dirty="0" err="1"/>
              <a:t>회계내용</a:t>
            </a:r>
            <a:endParaRPr lang="en-US" altLang="ko-KR" dirty="0"/>
          </a:p>
          <a:p>
            <a:endParaRPr lang="en-CH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013E12C-5BC2-EC5F-00BF-B055A6FDB8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319830"/>
              </p:ext>
            </p:extLst>
          </p:nvPr>
        </p:nvGraphicFramePr>
        <p:xfrm>
          <a:off x="838200" y="961185"/>
          <a:ext cx="11178208" cy="4872315"/>
        </p:xfrm>
        <a:graphic>
          <a:graphicData uri="http://schemas.openxmlformats.org/drawingml/2006/table">
            <a:tbl>
              <a:tblPr/>
              <a:tblGrid>
                <a:gridCol w="964395">
                  <a:extLst>
                    <a:ext uri="{9D8B030D-6E8A-4147-A177-3AD203B41FA5}">
                      <a16:colId xmlns:a16="http://schemas.microsoft.com/office/drawing/2014/main" val="271760976"/>
                    </a:ext>
                  </a:extLst>
                </a:gridCol>
                <a:gridCol w="1043300">
                  <a:extLst>
                    <a:ext uri="{9D8B030D-6E8A-4147-A177-3AD203B41FA5}">
                      <a16:colId xmlns:a16="http://schemas.microsoft.com/office/drawing/2014/main" val="1118551597"/>
                    </a:ext>
                  </a:extLst>
                </a:gridCol>
                <a:gridCol w="1332618">
                  <a:extLst>
                    <a:ext uri="{9D8B030D-6E8A-4147-A177-3AD203B41FA5}">
                      <a16:colId xmlns:a16="http://schemas.microsoft.com/office/drawing/2014/main" val="2913185860"/>
                    </a:ext>
                  </a:extLst>
                </a:gridCol>
                <a:gridCol w="876723">
                  <a:extLst>
                    <a:ext uri="{9D8B030D-6E8A-4147-A177-3AD203B41FA5}">
                      <a16:colId xmlns:a16="http://schemas.microsoft.com/office/drawing/2014/main" val="4133913871"/>
                    </a:ext>
                  </a:extLst>
                </a:gridCol>
                <a:gridCol w="876723">
                  <a:extLst>
                    <a:ext uri="{9D8B030D-6E8A-4147-A177-3AD203B41FA5}">
                      <a16:colId xmlns:a16="http://schemas.microsoft.com/office/drawing/2014/main" val="3652117434"/>
                    </a:ext>
                  </a:extLst>
                </a:gridCol>
                <a:gridCol w="876723">
                  <a:extLst>
                    <a:ext uri="{9D8B030D-6E8A-4147-A177-3AD203B41FA5}">
                      <a16:colId xmlns:a16="http://schemas.microsoft.com/office/drawing/2014/main" val="3444119024"/>
                    </a:ext>
                  </a:extLst>
                </a:gridCol>
                <a:gridCol w="1095901">
                  <a:extLst>
                    <a:ext uri="{9D8B030D-6E8A-4147-A177-3AD203B41FA5}">
                      <a16:colId xmlns:a16="http://schemas.microsoft.com/office/drawing/2014/main" val="2497693020"/>
                    </a:ext>
                  </a:extLst>
                </a:gridCol>
                <a:gridCol w="1034532">
                  <a:extLst>
                    <a:ext uri="{9D8B030D-6E8A-4147-A177-3AD203B41FA5}">
                      <a16:colId xmlns:a16="http://schemas.microsoft.com/office/drawing/2014/main" val="1034210186"/>
                    </a:ext>
                  </a:extLst>
                </a:gridCol>
                <a:gridCol w="3077293">
                  <a:extLst>
                    <a:ext uri="{9D8B030D-6E8A-4147-A177-3AD203B41FA5}">
                      <a16:colId xmlns:a16="http://schemas.microsoft.com/office/drawing/2014/main" val="174010072"/>
                    </a:ext>
                  </a:extLst>
                </a:gridCol>
              </a:tblGrid>
              <a:tr h="93309"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 b="1">
                          <a:solidFill>
                            <a:srgbClr val="0000FF"/>
                          </a:solidFill>
                          <a:effectLst/>
                        </a:rPr>
                        <a:t>거래일자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 b="1">
                          <a:solidFill>
                            <a:srgbClr val="0000FF"/>
                          </a:solidFill>
                          <a:effectLst/>
                        </a:rPr>
                        <a:t>입금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 b="1">
                          <a:solidFill>
                            <a:srgbClr val="0000FF"/>
                          </a:solidFill>
                          <a:effectLst/>
                        </a:rPr>
                        <a:t>출금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 b="1">
                          <a:solidFill>
                            <a:srgbClr val="0000FF"/>
                          </a:solidFill>
                          <a:effectLst/>
                        </a:rPr>
                        <a:t>항목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 b="1">
                          <a:solidFill>
                            <a:srgbClr val="0000FF"/>
                          </a:solidFill>
                          <a:effectLst/>
                        </a:rPr>
                        <a:t>비고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 b="1">
                          <a:solidFill>
                            <a:srgbClr val="FF0000"/>
                          </a:solidFill>
                          <a:effectLst/>
                        </a:rPr>
                        <a:t>차변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 b="1">
                          <a:solidFill>
                            <a:srgbClr val="FF0000"/>
                          </a:solidFill>
                          <a:effectLst/>
                        </a:rPr>
                        <a:t>대변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 b="1">
                          <a:solidFill>
                            <a:srgbClr val="FF0000"/>
                          </a:solidFill>
                          <a:effectLst/>
                        </a:rPr>
                        <a:t>항목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 b="1">
                          <a:solidFill>
                            <a:srgbClr val="FF0000"/>
                          </a:solidFill>
                          <a:effectLst/>
                        </a:rPr>
                        <a:t>비고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9451553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2021.08.04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₩1,000,000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₩1,000,000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대출금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000">
                          <a:effectLst/>
                        </a:rPr>
                        <a:t>유인권 교수님</a:t>
                      </a:r>
                      <a:r>
                        <a:rPr lang="en-US" altLang="ko-KR" sz="1000">
                          <a:effectLst/>
                        </a:rPr>
                        <a:t>, </a:t>
                      </a:r>
                      <a:r>
                        <a:rPr lang="ko-KR" altLang="en-US" sz="1000">
                          <a:effectLst/>
                        </a:rPr>
                        <a:t>임시대여금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8910307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2021.08.04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₩30,000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₩30,000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비용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000">
                          <a:effectLst/>
                        </a:rPr>
                        <a:t>법인인감 구매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1553808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2021.08.04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₩8,800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₩8,800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비용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000">
                          <a:effectLst/>
                        </a:rPr>
                        <a:t>공동인증서구매*</a:t>
                      </a:r>
                      <a:r>
                        <a:rPr lang="en-US" altLang="ko-KR" sz="1000">
                          <a:effectLst/>
                        </a:rPr>
                        <a:t>2</a:t>
                      </a:r>
                      <a:r>
                        <a:rPr lang="ko-KR" altLang="en-US" sz="1000">
                          <a:effectLst/>
                        </a:rPr>
                        <a:t>개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6242511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2021.08.09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₩644,460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₩644,460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비용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000">
                          <a:effectLst/>
                        </a:rPr>
                        <a:t>학교공간사용료 납부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3999081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2021.08.26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₩3,459,485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₩3,459,485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기여금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solidFill>
                            <a:srgbClr val="9900FF"/>
                          </a:solidFill>
                          <a:effectLst/>
                        </a:rPr>
                        <a:t>BNL </a:t>
                      </a:r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스폰서십 입금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986758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2021.08.30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₩1,224,570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₩1,224,570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비용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000">
                          <a:effectLst/>
                        </a:rPr>
                        <a:t>서울보증보험 보험료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1206221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2021.08.31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₩1,000,000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₩1,000,000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자산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000">
                          <a:effectLst/>
                        </a:rPr>
                        <a:t>유인권 교수님</a:t>
                      </a:r>
                      <a:r>
                        <a:rPr lang="en-US" altLang="ko-KR" sz="1000">
                          <a:effectLst/>
                        </a:rPr>
                        <a:t>, </a:t>
                      </a:r>
                      <a:r>
                        <a:rPr lang="ko-KR" altLang="en-US" sz="1000">
                          <a:effectLst/>
                        </a:rPr>
                        <a:t>임시대여금 상환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415564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2021.09.23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₩3,609,381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₩3,609,381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기여금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solidFill>
                            <a:srgbClr val="9900FF"/>
                          </a:solidFill>
                          <a:effectLst/>
                        </a:rPr>
                        <a:t>CCNU </a:t>
                      </a:r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스폰서쉽 입금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0863067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2021.10.27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₩4,672,535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₩4,672,535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기여금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solidFill>
                            <a:srgbClr val="9900FF"/>
                          </a:solidFill>
                          <a:effectLst/>
                        </a:rPr>
                        <a:t>GSI HFHF </a:t>
                      </a:r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스픈서쉽 입금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0111403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2021.11.24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₩29,090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₩29,090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비용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000">
                          <a:effectLst/>
                        </a:rPr>
                        <a:t>주소용라벨지 구입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973606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2021.12.13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₩29,090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₩29,090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비용취소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000">
                          <a:effectLst/>
                        </a:rPr>
                        <a:t>주소용라벨지 지마켓구입취소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2826539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2021.12.02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₩18,960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₩18,960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비용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000">
                          <a:effectLst/>
                        </a:rPr>
                        <a:t>주소용라벨지 쿠맹구매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5629535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2021.12.09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₩1,064,750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₩1,064,750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비용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SQM</a:t>
                      </a:r>
                      <a:r>
                        <a:rPr lang="ko-KR" altLang="en-US" sz="1000">
                          <a:effectLst/>
                        </a:rPr>
                        <a:t>포스터 각국배포우체국 발송비용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8690879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2021.12.09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₩3,295,875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₩3,295,875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기여금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solidFill>
                            <a:srgbClr val="9900FF"/>
                          </a:solidFill>
                          <a:effectLst/>
                        </a:rPr>
                        <a:t>GSI EMMI </a:t>
                      </a:r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스폰서쉽 입금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9619370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2021.12.14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₩843,160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₩843,160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비용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SQM</a:t>
                      </a:r>
                      <a:r>
                        <a:rPr lang="ko-KR" altLang="en-US" sz="1000">
                          <a:effectLst/>
                        </a:rPr>
                        <a:t>포스터 각국배포우체국 발송비용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7227946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2021.12.20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₩1,073,000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₩1,073,000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기여금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부산관광공사 직접비용제외 기여금 입금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8294571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2021.12.25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₩2,662,800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₩2,662,800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기여금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solidFill>
                            <a:srgbClr val="9900FF"/>
                          </a:solidFill>
                          <a:effectLst/>
                        </a:rPr>
                        <a:t>GSI FAIR </a:t>
                      </a:r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스폰서쉽 입금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038436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2021.12.25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₩2,336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₩2,336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결산이자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40924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FF00FF"/>
                          </a:solidFill>
                          <a:effectLst/>
                        </a:rPr>
                        <a:t>2022.01.28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FF00FF"/>
                          </a:solidFill>
                          <a:effectLst/>
                        </a:rPr>
                        <a:t>₩2,456,025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FF00FF"/>
                          </a:solidFill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FF00FF"/>
                          </a:solidFill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FF00FF"/>
                          </a:solidFill>
                          <a:effectLst/>
                        </a:rPr>
                        <a:t>₩2,456,025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FF00FF"/>
                          </a:solidFill>
                          <a:effectLst/>
                        </a:rPr>
                        <a:t>기여금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solidFill>
                            <a:srgbClr val="FF00FF"/>
                          </a:solidFill>
                          <a:effectLst/>
                        </a:rPr>
                        <a:t>Houzou University </a:t>
                      </a:r>
                      <a:r>
                        <a:rPr lang="ko-KR" altLang="en-US" sz="1000">
                          <a:solidFill>
                            <a:srgbClr val="FF00FF"/>
                          </a:solidFill>
                          <a:effectLst/>
                        </a:rPr>
                        <a:t>기여금 입금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0977862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2022.04.08</a:t>
                      </a:r>
                    </a:p>
                  </a:txBody>
                  <a:tcPr marL="8534" marR="8534" marT="5690" marB="5690" anchor="b">
                    <a:lnL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₩550,000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₩550,000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등록비입금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000">
                          <a:effectLst/>
                        </a:rPr>
                        <a:t>유황근교수님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1890644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2022.04.12</a:t>
                      </a:r>
                    </a:p>
                  </a:txBody>
                  <a:tcPr marL="8534" marR="8534" marT="5690" marB="5690" anchor="b">
                    <a:lnL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₩550,000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₩550,000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등록비입금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000">
                          <a:effectLst/>
                        </a:rPr>
                        <a:t>전북대 박정우 학생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4763903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2022.04.20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₩2,593,522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₩2,593,522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기여금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CNRS </a:t>
                      </a:r>
                      <a:r>
                        <a:rPr lang="ko-KR" altLang="en-US" sz="1000">
                          <a:effectLst/>
                        </a:rPr>
                        <a:t>기여금 입금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4624848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2022.04.22</a:t>
                      </a:r>
                    </a:p>
                  </a:txBody>
                  <a:tcPr marL="8534" marR="8534" marT="5690" marB="5690" anchor="b">
                    <a:lnL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₩550,000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₩550,000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등록비입금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000">
                          <a:effectLst/>
                        </a:rPr>
                        <a:t>홍병식 교수님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5401884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2022.04.22</a:t>
                      </a:r>
                    </a:p>
                  </a:txBody>
                  <a:tcPr marL="8534" marR="8534" marT="5690" marB="5690" anchor="b">
                    <a:lnL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₩550,000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₩550,000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등록비입금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000">
                          <a:effectLst/>
                        </a:rPr>
                        <a:t>주경광 교수님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0697208"/>
                  </a:ext>
                </a:extLst>
              </a:tr>
              <a:tr h="93309"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7211108"/>
                  </a:ext>
                </a:extLst>
              </a:tr>
              <a:tr h="93309"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7074944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총계</a:t>
                      </a:r>
                    </a:p>
                  </a:txBody>
                  <a:tcPr marL="8534" marR="8534" marT="5690" marB="5690" anchor="b">
                    <a:lnL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₩27,054,049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₩4,863,790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계좌잔고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 b="1">
                          <a:solidFill>
                            <a:srgbClr val="34A853"/>
                          </a:solidFill>
                          <a:effectLst/>
                        </a:rPr>
                        <a:t>₩22,190,259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₩4,863,790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₩27,054,049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 dirty="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34542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5965017"/>
      </p:ext>
    </p:extLst>
  </p:cSld>
  <p:clrMapOvr>
    <a:masterClrMapping/>
  </p:clrMapOvr>
</p:sld>
</file>

<file path=ppt/theme/theme1.xml><?xml version="1.0" encoding="utf-8"?>
<a:theme xmlns:a="http://schemas.openxmlformats.org/drawingml/2006/main" name="HIPEx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Century Gothic"/>
        <a:ea typeface="나눔바른고딕"/>
        <a:cs typeface=""/>
      </a:majorFont>
      <a:minorFont>
        <a:latin typeface="Century Gothic"/>
        <a:ea typeface="나눔바른고딕 Light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PEx" id="{5888C0A2-213F-FA44-B752-9BBB0666A2D9}" vid="{6B949BED-1873-054F-B5B7-3930196FC5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HIPEx</Template>
  <TotalTime>13009</TotalTime>
  <Words>2757</Words>
  <Application>Microsoft Macintosh PowerPoint</Application>
  <PresentationFormat>Widescreen</PresentationFormat>
  <Paragraphs>1384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Malgun Gothic</vt:lpstr>
      <vt:lpstr>Arial</vt:lpstr>
      <vt:lpstr>Calibri</vt:lpstr>
      <vt:lpstr>Century Gothic</vt:lpstr>
      <vt:lpstr>Inconsolata</vt:lpstr>
      <vt:lpstr>Roboto</vt:lpstr>
      <vt:lpstr>HIPEx</vt:lpstr>
      <vt:lpstr>등록 상황</vt:lpstr>
      <vt:lpstr>예산 및 회계</vt:lpstr>
      <vt:lpstr>예산 및 회계</vt:lpstr>
      <vt:lpstr>Backup</vt:lpstr>
      <vt:lpstr>예산 및 회계</vt:lpstr>
      <vt:lpstr>Student and young scientist support</vt:lpstr>
      <vt:lpstr>등록 상황</vt:lpstr>
      <vt:lpstr>Paypal 입금 현황</vt:lpstr>
      <vt:lpstr>예산 및 회계</vt:lpstr>
      <vt:lpstr>Student and young scientist support</vt:lpstr>
      <vt:lpstr>스폰서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SQM2022 LOC 보고안건</dc:title>
  <dc:creator>Bong-Hwi Lim</dc:creator>
  <cp:lastModifiedBy>김범규</cp:lastModifiedBy>
  <cp:revision>86</cp:revision>
  <cp:lastPrinted>2022-06-01T11:01:34Z</cp:lastPrinted>
  <dcterms:created xsi:type="dcterms:W3CDTF">2021-10-01T06:11:02Z</dcterms:created>
  <dcterms:modified xsi:type="dcterms:W3CDTF">2022-06-08T09:43:01Z</dcterms:modified>
</cp:coreProperties>
</file>