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345" r:id="rId3"/>
    <p:sldId id="336" r:id="rId4"/>
  </p:sldIdLst>
  <p:sldSz cx="9144000" cy="6858000" type="screen4x3"/>
  <p:notesSz cx="6797675" cy="9928225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raxis" initials="" lastIdx="3" clrIdx="0"/>
  <p:cmAuthor id="1" name="Reymond Kevin SBFI" initials="RKS" lastIdx="1" clrIdx="1">
    <p:extLst>
      <p:ext uri="{19B8F6BF-5375-455C-9EA6-DF929625EA0E}">
        <p15:presenceInfo xmlns:p15="http://schemas.microsoft.com/office/powerpoint/2012/main" userId="Reymond Kevin SBF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FD09"/>
    <a:srgbClr val="D4D4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7290" autoAdjust="0"/>
    <p:restoredTop sz="86889" autoAdjust="0"/>
  </p:normalViewPr>
  <p:slideViewPr>
    <p:cSldViewPr>
      <p:cViewPr varScale="1">
        <p:scale>
          <a:sx n="58" d="100"/>
          <a:sy n="58" d="100"/>
        </p:scale>
        <p:origin x="104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858D24-66DF-40D2-BCD9-E162CE536EAC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E60D60E7-7758-4079-AD76-0E4C9EE1C070}" type="pres">
      <dgm:prSet presAssocID="{59858D24-66DF-40D2-BCD9-E162CE536EA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</dgm:ptLst>
  <dgm:cxnLst>
    <dgm:cxn modelId="{03A2F56A-840F-4310-B071-450918185480}" type="presOf" srcId="{59858D24-66DF-40D2-BCD9-E162CE536EAC}" destId="{E60D60E7-7758-4079-AD76-0E4C9EE1C070}" srcOrd="0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B623A-6EA1-4C31-8FD0-A6E029F1236B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43D6B3-88A6-4724-8D8A-3E29A64F96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4813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C24C50D-1A81-4D6F-A7C2-D60F8D60E7EC}" type="datetimeFigureOut">
              <a:rPr lang="de-DE"/>
              <a:pPr>
                <a:defRPr/>
              </a:pPr>
              <a:t>14.12.2022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CH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CH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046325A-F8AF-49F4-8418-B54690776706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360167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46325A-F8AF-49F4-8418-B54690776706}" type="slidenum">
              <a:rPr lang="de-CH" smtClean="0"/>
              <a:pPr>
                <a:defRPr/>
              </a:pPr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3059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46325A-F8AF-49F4-8418-B54690776706}" type="slidenum">
              <a:rPr lang="de-CH" smtClean="0"/>
              <a:pPr>
                <a:defRPr/>
              </a:pPr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64709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CH" baseline="0" dirty="0" smtClean="0"/>
              <a:t>ERI </a:t>
            </a:r>
            <a:r>
              <a:rPr lang="de-CH" baseline="0" dirty="0" err="1" smtClean="0"/>
              <a:t>Dispatch</a:t>
            </a:r>
            <a:r>
              <a:rPr lang="de-CH" baseline="0" dirty="0" smtClean="0"/>
              <a:t>: Public </a:t>
            </a:r>
            <a:r>
              <a:rPr lang="de-CH" baseline="0" dirty="0" err="1" smtClean="0"/>
              <a:t>consultation</a:t>
            </a:r>
            <a:r>
              <a:rPr lang="de-CH" baseline="0" dirty="0" smtClean="0"/>
              <a:t> </a:t>
            </a:r>
            <a:r>
              <a:rPr lang="de-CH" baseline="0" dirty="0" err="1" smtClean="0"/>
              <a:t>during</a:t>
            </a:r>
            <a:r>
              <a:rPr lang="de-CH" baseline="0" dirty="0" smtClean="0"/>
              <a:t> 2023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ERI </a:t>
            </a:r>
            <a:r>
              <a:rPr lang="de-CH" baseline="0" dirty="0" err="1" smtClean="0"/>
              <a:t>Dispatch</a:t>
            </a:r>
            <a:r>
              <a:rPr lang="de-CH" baseline="0" dirty="0" smtClean="0"/>
              <a:t>: </a:t>
            </a:r>
            <a:r>
              <a:rPr lang="de-CH" baseline="0" dirty="0" err="1" smtClean="0"/>
              <a:t>submitted</a:t>
            </a:r>
            <a:r>
              <a:rPr lang="de-CH" baseline="0" dirty="0" smtClean="0"/>
              <a:t> </a:t>
            </a:r>
            <a:r>
              <a:rPr lang="de-CH" baseline="0" dirty="0" err="1" smtClean="0"/>
              <a:t>to</a:t>
            </a:r>
            <a:r>
              <a:rPr lang="de-CH" baseline="0" dirty="0" smtClean="0"/>
              <a:t> </a:t>
            </a:r>
            <a:r>
              <a:rPr lang="de-CH" baseline="0" dirty="0" err="1" smtClean="0"/>
              <a:t>Parliament</a:t>
            </a:r>
            <a:r>
              <a:rPr lang="de-CH" baseline="0" dirty="0" smtClean="0"/>
              <a:t> </a:t>
            </a:r>
            <a:r>
              <a:rPr lang="de-CH" baseline="0" dirty="0" err="1" smtClean="0"/>
              <a:t>feb</a:t>
            </a:r>
            <a:r>
              <a:rPr lang="de-CH" baseline="0" dirty="0" smtClean="0"/>
              <a:t> 2024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Support </a:t>
            </a:r>
            <a:r>
              <a:rPr lang="de-CH" baseline="0" dirty="0" err="1" smtClean="0"/>
              <a:t>measures</a:t>
            </a:r>
            <a:r>
              <a:rPr lang="de-CH" baseline="0" dirty="0" smtClean="0"/>
              <a:t> </a:t>
            </a:r>
            <a:r>
              <a:rPr lang="de-CH" baseline="0" dirty="0" err="1" smtClean="0"/>
              <a:t>would</a:t>
            </a:r>
            <a:r>
              <a:rPr lang="de-CH" baseline="0" dirty="0" smtClean="0"/>
              <a:t> </a:t>
            </a:r>
            <a:r>
              <a:rPr lang="de-CH" baseline="0" dirty="0" err="1" smtClean="0"/>
              <a:t>be</a:t>
            </a:r>
            <a:r>
              <a:rPr lang="de-CH" baseline="0" dirty="0" smtClean="0"/>
              <a:t> </a:t>
            </a:r>
            <a:r>
              <a:rPr lang="de-CH" baseline="0" dirty="0" err="1" smtClean="0"/>
              <a:t>extended</a:t>
            </a:r>
            <a:r>
              <a:rPr lang="de-CH" baseline="0" dirty="0" smtClean="0"/>
              <a:t>, </a:t>
            </a:r>
            <a:r>
              <a:rPr lang="de-CH" baseline="0" dirty="0" err="1" smtClean="0"/>
              <a:t>should</a:t>
            </a:r>
            <a:r>
              <a:rPr lang="de-CH" baseline="0" dirty="0" smtClean="0"/>
              <a:t> CH </a:t>
            </a:r>
            <a:r>
              <a:rPr lang="de-CH" baseline="0" dirty="0" err="1" smtClean="0"/>
              <a:t>become</a:t>
            </a:r>
            <a:r>
              <a:rPr lang="de-CH" baseline="0" dirty="0" smtClean="0"/>
              <a:t> </a:t>
            </a:r>
          </a:p>
          <a:p>
            <a:pPr marL="171450" indent="-171450">
              <a:buFontTx/>
              <a:buChar char="-"/>
            </a:pPr>
            <a:r>
              <a:rPr lang="de-CH" baseline="0" dirty="0" err="1" smtClean="0"/>
              <a:t>FLARE</a:t>
            </a:r>
            <a:r>
              <a:rPr lang="de-CH" baseline="0" dirty="0" smtClean="0"/>
              <a:t>: la </a:t>
            </a:r>
            <a:r>
              <a:rPr lang="de-CH" baseline="0" dirty="0" err="1" smtClean="0"/>
              <a:t>poursuite</a:t>
            </a:r>
            <a:r>
              <a:rPr lang="de-CH" baseline="0" dirty="0" smtClean="0"/>
              <a:t> de </a:t>
            </a:r>
            <a:r>
              <a:rPr lang="de-CH" baseline="0" dirty="0" err="1" smtClean="0"/>
              <a:t>FLARE</a:t>
            </a:r>
            <a:r>
              <a:rPr lang="de-CH" baseline="0" dirty="0" smtClean="0"/>
              <a:t> </a:t>
            </a:r>
            <a:r>
              <a:rPr lang="de-CH" baseline="0" dirty="0" err="1" smtClean="0"/>
              <a:t>fait</a:t>
            </a:r>
            <a:r>
              <a:rPr lang="de-CH" baseline="0" dirty="0" smtClean="0"/>
              <a:t> </a:t>
            </a:r>
            <a:r>
              <a:rPr lang="de-CH" baseline="0" dirty="0" err="1" smtClean="0"/>
              <a:t>l’objet</a:t>
            </a:r>
            <a:r>
              <a:rPr lang="de-CH" baseline="0" dirty="0" smtClean="0"/>
              <a:t> du </a:t>
            </a:r>
            <a:r>
              <a:rPr lang="de-CH" baseline="0" dirty="0" err="1" smtClean="0"/>
              <a:t>message</a:t>
            </a:r>
            <a:r>
              <a:rPr lang="de-CH" baseline="0" dirty="0" smtClean="0"/>
              <a:t> 25-28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EU COM </a:t>
            </a:r>
            <a:r>
              <a:rPr lang="de-CH" baseline="0" dirty="0" err="1" smtClean="0"/>
              <a:t>has</a:t>
            </a:r>
            <a:r>
              <a:rPr lang="de-CH" baseline="0" dirty="0" smtClean="0"/>
              <a:t> </a:t>
            </a:r>
            <a:r>
              <a:rPr lang="de-CH" baseline="0" dirty="0" err="1" smtClean="0"/>
              <a:t>examined</a:t>
            </a:r>
            <a:r>
              <a:rPr lang="de-CH" baseline="0" dirty="0" smtClean="0"/>
              <a:t> </a:t>
            </a:r>
            <a:r>
              <a:rPr lang="de-CH" baseline="0" dirty="0" err="1" smtClean="0"/>
              <a:t>the</a:t>
            </a:r>
            <a:r>
              <a:rPr lang="de-CH" baseline="0" dirty="0" smtClean="0"/>
              <a:t> Statutes </a:t>
            </a:r>
            <a:r>
              <a:rPr lang="de-CH" baseline="0" dirty="0" err="1" smtClean="0"/>
              <a:t>of</a:t>
            </a:r>
            <a:r>
              <a:rPr lang="de-CH" baseline="0" dirty="0" smtClean="0"/>
              <a:t> </a:t>
            </a:r>
            <a:r>
              <a:rPr lang="de-CH" baseline="0" dirty="0" err="1" smtClean="0"/>
              <a:t>CTAO</a:t>
            </a:r>
            <a:r>
              <a:rPr lang="de-CH" baseline="0" dirty="0" smtClean="0"/>
              <a:t> ERIC and </a:t>
            </a:r>
            <a:r>
              <a:rPr lang="de-CH" baseline="0" dirty="0" err="1" smtClean="0"/>
              <a:t>has</a:t>
            </a:r>
            <a:r>
              <a:rPr lang="de-CH" baseline="0" dirty="0" smtClean="0"/>
              <a:t> not </a:t>
            </a:r>
            <a:r>
              <a:rPr lang="de-CH" baseline="0" dirty="0" err="1" smtClean="0"/>
              <a:t>raised</a:t>
            </a:r>
            <a:r>
              <a:rPr lang="de-CH" baseline="0" dirty="0" smtClean="0"/>
              <a:t> </a:t>
            </a:r>
            <a:r>
              <a:rPr lang="de-CH" baseline="0" dirty="0" err="1" smtClean="0"/>
              <a:t>any</a:t>
            </a:r>
            <a:r>
              <a:rPr lang="de-CH" baseline="0" dirty="0" smtClean="0"/>
              <a:t> </a:t>
            </a:r>
            <a:r>
              <a:rPr lang="de-CH" baseline="0" dirty="0" err="1" smtClean="0"/>
              <a:t>questions</a:t>
            </a:r>
            <a:r>
              <a:rPr lang="de-CH" baseline="0" dirty="0" smtClean="0"/>
              <a:t>. </a:t>
            </a:r>
          </a:p>
          <a:p>
            <a:pPr marL="171450" indent="-171450">
              <a:buFontTx/>
              <a:buChar char="-"/>
            </a:pPr>
            <a:r>
              <a:rPr lang="de-CH" baseline="0" dirty="0" smtClean="0"/>
              <a:t>Federal Council </a:t>
            </a:r>
            <a:r>
              <a:rPr lang="de-CH" baseline="0" dirty="0" err="1" smtClean="0"/>
              <a:t>can</a:t>
            </a:r>
            <a:r>
              <a:rPr lang="de-CH" baseline="0" dirty="0" smtClean="0"/>
              <a:t> </a:t>
            </a:r>
            <a:r>
              <a:rPr lang="de-CH" baseline="0" dirty="0" err="1" smtClean="0"/>
              <a:t>approve</a:t>
            </a:r>
            <a:r>
              <a:rPr lang="de-CH" baseline="0" dirty="0" smtClean="0"/>
              <a:t> </a:t>
            </a:r>
            <a:r>
              <a:rPr lang="de-CH" baseline="0" dirty="0" err="1" smtClean="0"/>
              <a:t>accession</a:t>
            </a:r>
            <a:r>
              <a:rPr lang="de-CH" baseline="0" dirty="0" smtClean="0"/>
              <a:t> </a:t>
            </a:r>
            <a:r>
              <a:rPr lang="de-CH" baseline="0" dirty="0" err="1" smtClean="0"/>
              <a:t>to</a:t>
            </a:r>
            <a:r>
              <a:rPr lang="de-CH" baseline="0" dirty="0" smtClean="0"/>
              <a:t> </a:t>
            </a:r>
            <a:r>
              <a:rPr lang="de-CH" baseline="0" dirty="0" err="1" smtClean="0"/>
              <a:t>ERICs</a:t>
            </a:r>
            <a:r>
              <a:rPr lang="de-CH" baseline="0" dirty="0" smtClean="0"/>
              <a:t> – not </a:t>
            </a:r>
            <a:r>
              <a:rPr lang="de-CH" baseline="0" dirty="0" err="1" smtClean="0"/>
              <a:t>Parliament</a:t>
            </a:r>
            <a:r>
              <a:rPr lang="de-CH" baseline="0" dirty="0" smtClean="0"/>
              <a:t> </a:t>
            </a:r>
            <a:r>
              <a:rPr lang="de-CH" baseline="0" dirty="0" err="1" smtClean="0"/>
              <a:t>anymore</a:t>
            </a:r>
            <a:r>
              <a:rPr lang="de-CH" baseline="0" dirty="0" smtClean="0"/>
              <a:t> – </a:t>
            </a:r>
            <a:r>
              <a:rPr lang="de-CH" baseline="0" dirty="0" err="1" smtClean="0"/>
              <a:t>as</a:t>
            </a:r>
            <a:r>
              <a:rPr lang="de-CH" baseline="0" dirty="0" smtClean="0"/>
              <a:t> </a:t>
            </a:r>
            <a:r>
              <a:rPr lang="de-CH" baseline="0" dirty="0" err="1" smtClean="0"/>
              <a:t>long</a:t>
            </a:r>
            <a:r>
              <a:rPr lang="de-CH" baseline="0" dirty="0" smtClean="0"/>
              <a:t> </a:t>
            </a:r>
            <a:r>
              <a:rPr lang="de-CH" baseline="0" dirty="0" err="1" smtClean="0"/>
              <a:t>as</a:t>
            </a:r>
            <a:r>
              <a:rPr lang="de-CH" baseline="0" dirty="0" smtClean="0"/>
              <a:t> </a:t>
            </a:r>
            <a:r>
              <a:rPr lang="de-CH" baseline="0" dirty="0" err="1" smtClean="0"/>
              <a:t>Parliament</a:t>
            </a:r>
            <a:r>
              <a:rPr lang="de-CH" baseline="0" dirty="0" smtClean="0"/>
              <a:t> </a:t>
            </a:r>
            <a:r>
              <a:rPr lang="de-CH" baseline="0" dirty="0" err="1" smtClean="0"/>
              <a:t>has</a:t>
            </a:r>
            <a:r>
              <a:rPr lang="de-CH" baseline="0" dirty="0" smtClean="0"/>
              <a:t> </a:t>
            </a:r>
            <a:r>
              <a:rPr lang="de-CH" baseline="0" dirty="0" err="1" smtClean="0"/>
              <a:t>approved</a:t>
            </a:r>
            <a:r>
              <a:rPr lang="de-CH" baseline="0" dirty="0" smtClean="0"/>
              <a:t> </a:t>
            </a:r>
            <a:r>
              <a:rPr lang="de-CH" baseline="0" dirty="0" err="1" smtClean="0"/>
              <a:t>the</a:t>
            </a:r>
            <a:r>
              <a:rPr lang="de-CH" baseline="0" dirty="0" smtClean="0"/>
              <a:t> </a:t>
            </a:r>
            <a:r>
              <a:rPr lang="de-CH" baseline="0" dirty="0" err="1" smtClean="0"/>
              <a:t>funding</a:t>
            </a:r>
            <a:r>
              <a:rPr lang="de-CH" baseline="0" dirty="0" smtClean="0"/>
              <a:t>. </a:t>
            </a:r>
            <a:endParaRPr lang="de-CH" baseline="0" dirty="0"/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46325A-F8AF-49F4-8418-B54690776706}" type="slidenum">
              <a:rPr lang="de-CH" smtClean="0"/>
              <a:pPr>
                <a:defRPr/>
              </a:pPr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05291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_Deut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ctrTitle"/>
          </p:nvPr>
        </p:nvSpPr>
        <p:spPr>
          <a:xfrm>
            <a:off x="1214414" y="2500307"/>
            <a:ext cx="6286544" cy="1214445"/>
          </a:xfrm>
          <a:prstGeom prst="rect">
            <a:avLst/>
          </a:prstGeom>
        </p:spPr>
        <p:txBody>
          <a:bodyPr/>
          <a:lstStyle>
            <a:lvl1pPr algn="l">
              <a:defRPr sz="5200"/>
            </a:lvl1pPr>
          </a:lstStyle>
          <a:p>
            <a:r>
              <a:rPr lang="fr-CH" noProof="0" dirty="0" err="1"/>
              <a:t>Titelmasterformat</a:t>
            </a:r>
            <a:r>
              <a:rPr lang="fr-CH" noProof="0" dirty="0"/>
              <a:t> </a:t>
            </a:r>
            <a:r>
              <a:rPr lang="fr-CH" noProof="0" dirty="0" err="1"/>
              <a:t>durch</a:t>
            </a:r>
            <a:r>
              <a:rPr lang="fr-CH" noProof="0" dirty="0"/>
              <a:t> </a:t>
            </a:r>
            <a:r>
              <a:rPr lang="fr-CH" noProof="0" dirty="0" err="1"/>
              <a:t>Klicken</a:t>
            </a:r>
            <a:r>
              <a:rPr lang="fr-CH" noProof="0" dirty="0"/>
              <a:t> </a:t>
            </a:r>
            <a:r>
              <a:rPr lang="fr-CH" noProof="0" dirty="0" err="1"/>
              <a:t>bearbeiten</a:t>
            </a:r>
            <a:endParaRPr lang="fr-CH" noProof="0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1214414" y="5143512"/>
            <a:ext cx="6286500" cy="78581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/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fr-CH" noProof="0" dirty="0" err="1"/>
              <a:t>Textmasterformate</a:t>
            </a:r>
            <a:r>
              <a:rPr lang="fr-CH" noProof="0" dirty="0"/>
              <a:t> </a:t>
            </a:r>
            <a:r>
              <a:rPr lang="fr-CH" noProof="0" dirty="0" err="1"/>
              <a:t>durch</a:t>
            </a:r>
            <a:r>
              <a:rPr lang="fr-CH" noProof="0" dirty="0"/>
              <a:t> </a:t>
            </a:r>
            <a:r>
              <a:rPr lang="fr-CH" noProof="0" dirty="0" err="1"/>
              <a:t>Klicken</a:t>
            </a:r>
            <a:r>
              <a:rPr lang="fr-CH" noProof="0" dirty="0"/>
              <a:t> </a:t>
            </a:r>
            <a:r>
              <a:rPr lang="fr-CH" noProof="0" dirty="0" err="1"/>
              <a:t>bearbeiten</a:t>
            </a:r>
            <a:endParaRPr lang="fr-CH" noProof="0" dirty="0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62" y="358587"/>
            <a:ext cx="4126992" cy="48768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1" descr="EVD_BBT_D_RGB_POS_QUER_wappen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28625" y="642938"/>
            <a:ext cx="292100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el 1"/>
          <p:cNvSpPr>
            <a:spLocks noGrp="1"/>
          </p:cNvSpPr>
          <p:nvPr>
            <p:ph type="ctrTitle"/>
          </p:nvPr>
        </p:nvSpPr>
        <p:spPr>
          <a:xfrm>
            <a:off x="1214414" y="500042"/>
            <a:ext cx="6286544" cy="714379"/>
          </a:xfrm>
          <a:prstGeom prst="rect">
            <a:avLst/>
          </a:prstGeom>
        </p:spPr>
        <p:txBody>
          <a:bodyPr/>
          <a:lstStyle>
            <a:lvl1pPr algn="l">
              <a:defRPr sz="3200"/>
            </a:lvl1pPr>
          </a:lstStyle>
          <a:p>
            <a:r>
              <a:rPr lang="fr-CH" noProof="0"/>
              <a:t>Titelmasterformat durch Klicken bearbeiten</a:t>
            </a:r>
          </a:p>
        </p:txBody>
      </p:sp>
      <p:sp>
        <p:nvSpPr>
          <p:cNvPr id="11" name="Inhaltsplatzhalter 9"/>
          <p:cNvSpPr>
            <a:spLocks noGrp="1"/>
          </p:cNvSpPr>
          <p:nvPr>
            <p:ph sz="quarter" idx="12"/>
          </p:nvPr>
        </p:nvSpPr>
        <p:spPr>
          <a:xfrm>
            <a:off x="1214414" y="1571613"/>
            <a:ext cx="7215187" cy="1857388"/>
          </a:xfrm>
          <a:prstGeom prst="rect">
            <a:avLst/>
          </a:prstGeom>
        </p:spPr>
        <p:txBody>
          <a:bodyPr/>
          <a:lstStyle>
            <a:lvl1pPr>
              <a:lnSpc>
                <a:spcPts val="2600"/>
              </a:lnSpc>
              <a:buFont typeface="Arial" pitchFamily="34" charset="0"/>
              <a:buNone/>
              <a:defRPr sz="2100"/>
            </a:lvl1pPr>
            <a:lvl2pPr marL="742950" indent="-742950">
              <a:buNone/>
              <a:defRPr sz="2100"/>
            </a:lvl2pPr>
            <a:lvl3pPr marL="742950" indent="-742950">
              <a:buNone/>
              <a:defRPr sz="2100"/>
            </a:lvl3pPr>
            <a:lvl4pPr>
              <a:buNone/>
              <a:defRPr sz="2100"/>
            </a:lvl4pPr>
            <a:lvl5pPr>
              <a:buNone/>
              <a:defRPr sz="2100"/>
            </a:lvl5pPr>
          </a:lstStyle>
          <a:p>
            <a:pPr lvl="0"/>
            <a:r>
              <a:rPr lang="fr-CH" noProof="0"/>
              <a:t>Textmasterformate durch Klicken bearbeiten</a:t>
            </a:r>
          </a:p>
          <a:p>
            <a:pPr lvl="1"/>
            <a:r>
              <a:rPr lang="fr-CH" noProof="0"/>
              <a:t>Zweite Ebene</a:t>
            </a:r>
          </a:p>
          <a:p>
            <a:pPr lvl="2"/>
            <a:r>
              <a:rPr lang="fr-CH" noProof="0"/>
              <a:t>Dritte Ebene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3"/>
          </p:nvPr>
        </p:nvSpPr>
        <p:spPr>
          <a:xfrm>
            <a:off x="6624638" y="6215063"/>
            <a:ext cx="2233612" cy="365125"/>
          </a:xfrm>
          <a:prstGeom prst="rect">
            <a:avLst/>
          </a:prstGeom>
        </p:spPr>
        <p:txBody>
          <a:bodyPr/>
          <a:lstStyle>
            <a:lvl1pPr algn="r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C3711A2-640D-48B6-9144-4D7C7D15A302}" type="slidenum">
              <a:rPr lang="fr-CH" noProof="0" smtClean="0"/>
              <a:pPr>
                <a:defRPr/>
              </a:pPr>
              <a:t>‹N°›</a:t>
            </a:fld>
            <a:endParaRPr lang="fr-CH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_Text mit Fuss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1" descr="EVD_BBT_D_RGB_POS_QUER_wappen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28625" y="642938"/>
            <a:ext cx="292100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Gerade Verbindung 8"/>
          <p:cNvCxnSpPr/>
          <p:nvPr userDrawn="1"/>
        </p:nvCxnSpPr>
        <p:spPr>
          <a:xfrm>
            <a:off x="1214438" y="6143625"/>
            <a:ext cx="7572375" cy="158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el 1"/>
          <p:cNvSpPr>
            <a:spLocks noGrp="1"/>
          </p:cNvSpPr>
          <p:nvPr>
            <p:ph type="ctrTitle"/>
          </p:nvPr>
        </p:nvSpPr>
        <p:spPr>
          <a:xfrm>
            <a:off x="1214414" y="500042"/>
            <a:ext cx="6286544" cy="714379"/>
          </a:xfrm>
          <a:prstGeom prst="rect">
            <a:avLst/>
          </a:prstGeom>
        </p:spPr>
        <p:txBody>
          <a:bodyPr/>
          <a:lstStyle>
            <a:lvl1pPr algn="l">
              <a:defRPr sz="3200"/>
            </a:lvl1pPr>
          </a:lstStyle>
          <a:p>
            <a:r>
              <a:rPr lang="fr-CH" noProof="0"/>
              <a:t>Titelmasterformat durch Klicken bearbeiten</a:t>
            </a:r>
          </a:p>
        </p:txBody>
      </p:sp>
      <p:sp>
        <p:nvSpPr>
          <p:cNvPr id="6" name="Inhaltsplatzhalter 9"/>
          <p:cNvSpPr>
            <a:spLocks noGrp="1"/>
          </p:cNvSpPr>
          <p:nvPr>
            <p:ph sz="quarter" idx="12"/>
          </p:nvPr>
        </p:nvSpPr>
        <p:spPr>
          <a:xfrm>
            <a:off x="1214414" y="1571613"/>
            <a:ext cx="7215187" cy="1857388"/>
          </a:xfrm>
          <a:prstGeom prst="rect">
            <a:avLst/>
          </a:prstGeom>
        </p:spPr>
        <p:txBody>
          <a:bodyPr/>
          <a:lstStyle>
            <a:lvl1pPr>
              <a:lnSpc>
                <a:spcPts val="2600"/>
              </a:lnSpc>
              <a:buFont typeface="Arial" pitchFamily="34" charset="0"/>
              <a:buNone/>
              <a:defRPr sz="2100"/>
            </a:lvl1pPr>
            <a:lvl2pPr marL="0" indent="0">
              <a:buNone/>
              <a:defRPr sz="2100"/>
            </a:lvl2pPr>
            <a:lvl3pPr marL="0" indent="0">
              <a:buNone/>
              <a:defRPr sz="2100"/>
            </a:lvl3pPr>
            <a:lvl4pPr>
              <a:buNone/>
              <a:defRPr sz="2100"/>
            </a:lvl4pPr>
            <a:lvl5pPr>
              <a:buNone/>
              <a:defRPr sz="2100"/>
            </a:lvl5pPr>
          </a:lstStyle>
          <a:p>
            <a:pPr lvl="0"/>
            <a:r>
              <a:rPr lang="fr-CH" noProof="0"/>
              <a:t>Textmasterformate durch Klicken bearbeiten</a:t>
            </a:r>
          </a:p>
          <a:p>
            <a:pPr lvl="1"/>
            <a:r>
              <a:rPr lang="fr-CH" noProof="0"/>
              <a:t>Zweite Ebene</a:t>
            </a:r>
          </a:p>
          <a:p>
            <a:pPr lvl="2"/>
            <a:r>
              <a:rPr lang="fr-CH" noProof="0"/>
              <a:t>Dritte Ebene</a:t>
            </a:r>
          </a:p>
        </p:txBody>
      </p:sp>
      <p:sp>
        <p:nvSpPr>
          <p:cNvPr id="7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1142976" y="6215082"/>
            <a:ext cx="2643206" cy="357218"/>
          </a:xfrm>
          <a:prstGeom prst="rect">
            <a:avLst/>
          </a:prstGeom>
        </p:spPr>
        <p:txBody>
          <a:bodyPr/>
          <a:lstStyle>
            <a:lvl1pPr algn="l">
              <a:buFont typeface="Arial" pitchFamily="34" charset="0"/>
              <a:buNone/>
              <a:defRPr sz="900" b="0"/>
            </a:lvl1pPr>
          </a:lstStyle>
          <a:p>
            <a:pPr lvl="0"/>
            <a:r>
              <a:rPr lang="fr-CH" noProof="0"/>
              <a:t>Textmasterformate durch Klicken bearbeiten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4"/>
          </p:nvPr>
        </p:nvSpPr>
        <p:spPr>
          <a:xfrm>
            <a:off x="6624638" y="6215063"/>
            <a:ext cx="2233612" cy="365125"/>
          </a:xfrm>
          <a:prstGeom prst="rect">
            <a:avLst/>
          </a:prstGeom>
        </p:spPr>
        <p:txBody>
          <a:bodyPr/>
          <a:lstStyle>
            <a:lvl1pPr algn="r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F0E9CE-6BBB-48BD-8715-70488D87DCE2}" type="slidenum">
              <a:rPr lang="fr-CH" noProof="0" smtClean="0"/>
              <a:pPr>
                <a:defRPr/>
              </a:pPr>
              <a:t>‹N°›</a:t>
            </a:fld>
            <a:endParaRPr lang="fr-CH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_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1" descr="EVD_BBT_D_RGB_POS_QUER_wappen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28625" y="642938"/>
            <a:ext cx="292100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el 1"/>
          <p:cNvSpPr>
            <a:spLocks noGrp="1"/>
          </p:cNvSpPr>
          <p:nvPr>
            <p:ph type="ctrTitle"/>
          </p:nvPr>
        </p:nvSpPr>
        <p:spPr>
          <a:xfrm>
            <a:off x="1214414" y="500042"/>
            <a:ext cx="6286544" cy="714379"/>
          </a:xfrm>
          <a:prstGeom prst="rect">
            <a:avLst/>
          </a:prstGeom>
        </p:spPr>
        <p:txBody>
          <a:bodyPr/>
          <a:lstStyle>
            <a:lvl1pPr algn="l">
              <a:defRPr sz="3200"/>
            </a:lvl1pPr>
          </a:lstStyle>
          <a:p>
            <a:r>
              <a:rPr lang="fr-CH" noProof="0"/>
              <a:t>Titelmasterformat durch Klicken bearbeiten</a:t>
            </a:r>
          </a:p>
        </p:txBody>
      </p:sp>
      <p:sp>
        <p:nvSpPr>
          <p:cNvPr id="9" name="Inhaltsplatzhalter 9"/>
          <p:cNvSpPr>
            <a:spLocks noGrp="1"/>
          </p:cNvSpPr>
          <p:nvPr>
            <p:ph sz="quarter" idx="12"/>
          </p:nvPr>
        </p:nvSpPr>
        <p:spPr>
          <a:xfrm>
            <a:off x="1214415" y="1571613"/>
            <a:ext cx="6286544" cy="428627"/>
          </a:xfrm>
          <a:prstGeom prst="rect">
            <a:avLst/>
          </a:prstGeom>
        </p:spPr>
        <p:txBody>
          <a:bodyPr/>
          <a:lstStyle>
            <a:lvl1pPr>
              <a:lnSpc>
                <a:spcPts val="2600"/>
              </a:lnSpc>
              <a:buFont typeface="Arial" pitchFamily="34" charset="0"/>
              <a:buNone/>
              <a:defRPr sz="2100"/>
            </a:lvl1pPr>
            <a:lvl2pPr>
              <a:buNone/>
              <a:defRPr sz="2100"/>
            </a:lvl2pPr>
            <a:lvl3pPr>
              <a:buNone/>
              <a:defRPr sz="2100"/>
            </a:lvl3pPr>
            <a:lvl4pPr>
              <a:buNone/>
              <a:defRPr sz="2100"/>
            </a:lvl4pPr>
            <a:lvl5pPr>
              <a:buNone/>
              <a:defRPr sz="2100"/>
            </a:lvl5pPr>
          </a:lstStyle>
          <a:p>
            <a:pPr lvl="0"/>
            <a:r>
              <a:rPr lang="fr-CH" noProof="0"/>
              <a:t>Textmasterformate durch Klicken bearbeiten</a:t>
            </a:r>
          </a:p>
        </p:txBody>
      </p:sp>
      <p:sp>
        <p:nvSpPr>
          <p:cNvPr id="11" name="Diagrammplatzhalter 10"/>
          <p:cNvSpPr>
            <a:spLocks noGrp="1"/>
          </p:cNvSpPr>
          <p:nvPr>
            <p:ph type="chart" sz="quarter" idx="13"/>
          </p:nvPr>
        </p:nvSpPr>
        <p:spPr>
          <a:xfrm>
            <a:off x="1214438" y="2357438"/>
            <a:ext cx="6286500" cy="3571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CH" noProof="0"/>
              <a:t>Diagramm durch Klicken auf Symbol hinzufügen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>
          <a:xfrm>
            <a:off x="6624638" y="6215063"/>
            <a:ext cx="2233612" cy="365125"/>
          </a:xfrm>
          <a:prstGeom prst="rect">
            <a:avLst/>
          </a:prstGeom>
        </p:spPr>
        <p:txBody>
          <a:bodyPr/>
          <a:lstStyle>
            <a:lvl1pPr algn="r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5075508-60D4-4540-B206-0243621FEF0C}" type="slidenum">
              <a:rPr lang="fr-CH" noProof="0" smtClean="0"/>
              <a:pPr>
                <a:defRPr/>
              </a:pPr>
              <a:t>‹N°›</a:t>
            </a:fld>
            <a:endParaRPr lang="fr-CH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_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1" descr="EVD_BBT_D_RGB_POS_QUER_wappen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28625" y="642938"/>
            <a:ext cx="292100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el 1"/>
          <p:cNvSpPr>
            <a:spLocks noGrp="1"/>
          </p:cNvSpPr>
          <p:nvPr>
            <p:ph type="ctrTitle"/>
          </p:nvPr>
        </p:nvSpPr>
        <p:spPr>
          <a:xfrm>
            <a:off x="1214414" y="500042"/>
            <a:ext cx="6286544" cy="714379"/>
          </a:xfrm>
          <a:prstGeom prst="rect">
            <a:avLst/>
          </a:prstGeom>
        </p:spPr>
        <p:txBody>
          <a:bodyPr/>
          <a:lstStyle>
            <a:lvl1pPr algn="l">
              <a:defRPr sz="3200"/>
            </a:lvl1pPr>
          </a:lstStyle>
          <a:p>
            <a:r>
              <a:rPr lang="fr-CH" noProof="0" dirty="0" err="1"/>
              <a:t>Titelmasterformat</a:t>
            </a:r>
            <a:r>
              <a:rPr lang="fr-CH" noProof="0" dirty="0"/>
              <a:t> </a:t>
            </a:r>
            <a:r>
              <a:rPr lang="fr-CH" noProof="0" dirty="0" err="1"/>
              <a:t>durch</a:t>
            </a:r>
            <a:r>
              <a:rPr lang="fr-CH" noProof="0" dirty="0"/>
              <a:t> </a:t>
            </a:r>
            <a:r>
              <a:rPr lang="fr-CH" noProof="0" dirty="0" err="1"/>
              <a:t>Klicken</a:t>
            </a:r>
            <a:r>
              <a:rPr lang="fr-CH" noProof="0" dirty="0"/>
              <a:t> </a:t>
            </a:r>
            <a:r>
              <a:rPr lang="fr-CH" noProof="0" dirty="0" err="1"/>
              <a:t>bearbeiten</a:t>
            </a:r>
            <a:endParaRPr lang="fr-CH" noProof="0" dirty="0"/>
          </a:p>
        </p:txBody>
      </p:sp>
      <p:sp>
        <p:nvSpPr>
          <p:cNvPr id="9" name="Inhaltsplatzhalter 9"/>
          <p:cNvSpPr>
            <a:spLocks noGrp="1"/>
          </p:cNvSpPr>
          <p:nvPr>
            <p:ph sz="quarter" idx="12"/>
          </p:nvPr>
        </p:nvSpPr>
        <p:spPr>
          <a:xfrm>
            <a:off x="1214414" y="1571613"/>
            <a:ext cx="7215187" cy="500065"/>
          </a:xfrm>
          <a:prstGeom prst="rect">
            <a:avLst/>
          </a:prstGeom>
        </p:spPr>
        <p:txBody>
          <a:bodyPr/>
          <a:lstStyle>
            <a:lvl1pPr>
              <a:lnSpc>
                <a:spcPts val="2600"/>
              </a:lnSpc>
              <a:buFont typeface="Arial" pitchFamily="34" charset="0"/>
              <a:buNone/>
              <a:defRPr sz="2100"/>
            </a:lvl1pPr>
            <a:lvl2pPr>
              <a:buNone/>
              <a:defRPr sz="2100"/>
            </a:lvl2pPr>
            <a:lvl3pPr>
              <a:buNone/>
              <a:defRPr sz="2100"/>
            </a:lvl3pPr>
            <a:lvl4pPr>
              <a:buNone/>
              <a:defRPr sz="2100"/>
            </a:lvl4pPr>
            <a:lvl5pPr>
              <a:buNone/>
              <a:defRPr sz="2100"/>
            </a:lvl5pPr>
          </a:lstStyle>
          <a:p>
            <a:pPr lvl="0"/>
            <a:r>
              <a:rPr lang="fr-CH" noProof="0" dirty="0" err="1"/>
              <a:t>Textmasterformate</a:t>
            </a:r>
            <a:r>
              <a:rPr lang="fr-CH" noProof="0" dirty="0"/>
              <a:t> </a:t>
            </a:r>
            <a:r>
              <a:rPr lang="fr-CH" noProof="0" dirty="0" err="1"/>
              <a:t>durch</a:t>
            </a:r>
            <a:r>
              <a:rPr lang="fr-CH" noProof="0" dirty="0"/>
              <a:t> </a:t>
            </a:r>
            <a:r>
              <a:rPr lang="fr-CH" noProof="0" dirty="0" err="1"/>
              <a:t>Klicken</a:t>
            </a:r>
            <a:r>
              <a:rPr lang="fr-CH" noProof="0" dirty="0"/>
              <a:t> </a:t>
            </a:r>
            <a:r>
              <a:rPr lang="fr-CH" noProof="0" dirty="0" err="1"/>
              <a:t>bearbeiten</a:t>
            </a:r>
            <a:endParaRPr lang="fr-CH" noProof="0" dirty="0"/>
          </a:p>
        </p:txBody>
      </p:sp>
      <p:sp>
        <p:nvSpPr>
          <p:cNvPr id="11" name="Tabellenplatzhalter 10"/>
          <p:cNvSpPr>
            <a:spLocks noGrp="1"/>
          </p:cNvSpPr>
          <p:nvPr>
            <p:ph type="tbl" sz="quarter" idx="13"/>
          </p:nvPr>
        </p:nvSpPr>
        <p:spPr>
          <a:xfrm>
            <a:off x="1214438" y="2428875"/>
            <a:ext cx="7215187" cy="3143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CH" noProof="0" dirty="0"/>
              <a:t>Tabelle </a:t>
            </a:r>
            <a:r>
              <a:rPr lang="fr-CH" noProof="0" dirty="0" err="1"/>
              <a:t>durch</a:t>
            </a:r>
            <a:r>
              <a:rPr lang="fr-CH" noProof="0" dirty="0"/>
              <a:t> </a:t>
            </a:r>
            <a:r>
              <a:rPr lang="fr-CH" noProof="0" dirty="0" err="1"/>
              <a:t>Klicken</a:t>
            </a:r>
            <a:r>
              <a:rPr lang="fr-CH" noProof="0" dirty="0"/>
              <a:t> </a:t>
            </a:r>
            <a:r>
              <a:rPr lang="fr-CH" noProof="0" dirty="0" err="1"/>
              <a:t>auf</a:t>
            </a:r>
            <a:r>
              <a:rPr lang="fr-CH" noProof="0" dirty="0"/>
              <a:t> </a:t>
            </a:r>
            <a:r>
              <a:rPr lang="fr-CH" noProof="0" dirty="0" err="1"/>
              <a:t>Symbol</a:t>
            </a:r>
            <a:r>
              <a:rPr lang="fr-CH" noProof="0" dirty="0"/>
              <a:t> </a:t>
            </a:r>
            <a:r>
              <a:rPr lang="fr-CH" noProof="0" dirty="0" err="1"/>
              <a:t>hinzufügen</a:t>
            </a:r>
            <a:endParaRPr lang="fr-CH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>
          <a:xfrm>
            <a:off x="6624638" y="6215063"/>
            <a:ext cx="2233612" cy="365125"/>
          </a:xfrm>
          <a:prstGeom prst="rect">
            <a:avLst/>
          </a:prstGeom>
        </p:spPr>
        <p:txBody>
          <a:bodyPr/>
          <a:lstStyle>
            <a:lvl1pPr algn="r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20F0532-4B5C-4453-9B04-AF0E5ECA0456}" type="slidenum">
              <a:rPr lang="fr-CH" noProof="0" smtClean="0"/>
              <a:pPr>
                <a:defRPr/>
              </a:pPr>
              <a:t>‹N°›</a:t>
            </a:fld>
            <a:endParaRPr lang="fr-CH" noProof="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_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1" descr="EVD_BBT_D_RGB_POS_QUER_wappen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28625" y="642938"/>
            <a:ext cx="292100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Diagramm 4"/>
          <p:cNvGraphicFramePr/>
          <p:nvPr userDrawn="1"/>
        </p:nvGraphicFramePr>
        <p:xfrm>
          <a:off x="1214414" y="2428868"/>
          <a:ext cx="6096000" cy="3357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itel 1"/>
          <p:cNvSpPr>
            <a:spLocks noGrp="1"/>
          </p:cNvSpPr>
          <p:nvPr>
            <p:ph type="ctrTitle"/>
          </p:nvPr>
        </p:nvSpPr>
        <p:spPr>
          <a:xfrm>
            <a:off x="1214414" y="500042"/>
            <a:ext cx="6286544" cy="714379"/>
          </a:xfrm>
          <a:prstGeom prst="rect">
            <a:avLst/>
          </a:prstGeom>
        </p:spPr>
        <p:txBody>
          <a:bodyPr/>
          <a:lstStyle>
            <a:lvl1pPr algn="l">
              <a:defRPr sz="3200"/>
            </a:lvl1pPr>
          </a:lstStyle>
          <a:p>
            <a:r>
              <a:rPr lang="fr-CH" noProof="0" dirty="0" err="1"/>
              <a:t>Titelmasterformat</a:t>
            </a:r>
            <a:r>
              <a:rPr lang="fr-CH" noProof="0" dirty="0"/>
              <a:t> </a:t>
            </a:r>
            <a:r>
              <a:rPr lang="fr-CH" noProof="0" dirty="0" err="1"/>
              <a:t>durch</a:t>
            </a:r>
            <a:r>
              <a:rPr lang="fr-CH" noProof="0" dirty="0"/>
              <a:t> </a:t>
            </a:r>
            <a:r>
              <a:rPr lang="fr-CH" noProof="0" dirty="0" err="1"/>
              <a:t>Klicken</a:t>
            </a:r>
            <a:r>
              <a:rPr lang="fr-CH" noProof="0" dirty="0"/>
              <a:t> </a:t>
            </a:r>
            <a:r>
              <a:rPr lang="fr-CH" noProof="0" dirty="0" err="1"/>
              <a:t>bearbeiten</a:t>
            </a:r>
            <a:endParaRPr lang="fr-CH" noProof="0" dirty="0"/>
          </a:p>
        </p:txBody>
      </p:sp>
      <p:sp>
        <p:nvSpPr>
          <p:cNvPr id="9" name="Inhaltsplatzhalter 9"/>
          <p:cNvSpPr>
            <a:spLocks noGrp="1"/>
          </p:cNvSpPr>
          <p:nvPr>
            <p:ph sz="quarter" idx="12"/>
          </p:nvPr>
        </p:nvSpPr>
        <p:spPr>
          <a:xfrm>
            <a:off x="1214415" y="1571613"/>
            <a:ext cx="6286544" cy="500065"/>
          </a:xfrm>
          <a:prstGeom prst="rect">
            <a:avLst/>
          </a:prstGeom>
        </p:spPr>
        <p:txBody>
          <a:bodyPr/>
          <a:lstStyle>
            <a:lvl1pPr>
              <a:lnSpc>
                <a:spcPts val="2600"/>
              </a:lnSpc>
              <a:buFont typeface="Arial" pitchFamily="34" charset="0"/>
              <a:buNone/>
              <a:defRPr sz="2100" baseline="0"/>
            </a:lvl1pPr>
            <a:lvl2pPr>
              <a:buNone/>
              <a:defRPr sz="2100"/>
            </a:lvl2pPr>
            <a:lvl3pPr>
              <a:buNone/>
              <a:defRPr sz="2100"/>
            </a:lvl3pPr>
            <a:lvl4pPr>
              <a:buNone/>
              <a:defRPr sz="2100"/>
            </a:lvl4pPr>
            <a:lvl5pPr>
              <a:buNone/>
              <a:defRPr sz="2100"/>
            </a:lvl5pPr>
          </a:lstStyle>
          <a:p>
            <a:pPr lvl="0"/>
            <a:r>
              <a:rPr lang="fr-CH" noProof="0" dirty="0" err="1"/>
              <a:t>Textmasterformate</a:t>
            </a:r>
            <a:r>
              <a:rPr lang="fr-CH" noProof="0" dirty="0"/>
              <a:t> </a:t>
            </a:r>
            <a:r>
              <a:rPr lang="fr-CH" noProof="0" dirty="0" err="1"/>
              <a:t>durch</a:t>
            </a:r>
            <a:r>
              <a:rPr lang="fr-CH" noProof="0" dirty="0"/>
              <a:t> </a:t>
            </a:r>
            <a:r>
              <a:rPr lang="fr-CH" noProof="0" dirty="0" err="1"/>
              <a:t>Klicken</a:t>
            </a:r>
            <a:r>
              <a:rPr lang="fr-CH" noProof="0" dirty="0"/>
              <a:t> </a:t>
            </a:r>
            <a:r>
              <a:rPr lang="fr-CH" noProof="0" dirty="0" err="1"/>
              <a:t>bearbeiten</a:t>
            </a:r>
            <a:endParaRPr lang="fr-CH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3"/>
          </p:nvPr>
        </p:nvSpPr>
        <p:spPr>
          <a:xfrm>
            <a:off x="6624638" y="6215063"/>
            <a:ext cx="2233612" cy="365125"/>
          </a:xfrm>
          <a:prstGeom prst="rect">
            <a:avLst/>
          </a:prstGeom>
        </p:spPr>
        <p:txBody>
          <a:bodyPr/>
          <a:lstStyle>
            <a:lvl1pPr algn="r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CFD6DC7-92B9-4FB6-A9EF-80CD2C06EFE5}" type="slidenum">
              <a:rPr lang="fr-CH" noProof="0" smtClean="0"/>
              <a:pPr>
                <a:defRPr/>
              </a:pPr>
              <a:t>‹N°›</a:t>
            </a:fld>
            <a:endParaRPr lang="fr-CH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ctrTitle"/>
          </p:nvPr>
        </p:nvSpPr>
        <p:spPr bwMode="auto">
          <a:xfrm>
            <a:off x="1214438" y="1988840"/>
            <a:ext cx="7000875" cy="222426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sz="3600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/>
            </a:r>
            <a:br>
              <a:rPr lang="fr-CH" sz="3600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</a:br>
            <a:endParaRPr lang="fr-CH" sz="4000" i="1" dirty="0">
              <a:latin typeface="Arial" charset="0"/>
              <a:cs typeface="Arial" charset="0"/>
            </a:endParaRPr>
          </a:p>
        </p:txBody>
      </p:sp>
      <p:sp>
        <p:nvSpPr>
          <p:cNvPr id="8195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843054" y="5849884"/>
            <a:ext cx="6669930" cy="7858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CH" sz="16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Kevi</a:t>
            </a:r>
            <a:r>
              <a:rPr lang="fr-CH" sz="1600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n</a:t>
            </a:r>
            <a:r>
              <a:rPr lang="fr-CH" sz="16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 </a:t>
            </a:r>
            <a:r>
              <a:rPr lang="fr-CH" sz="1600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Reymond – SERI</a:t>
            </a:r>
          </a:p>
          <a:p>
            <a:r>
              <a:rPr lang="fr-CH" sz="1600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Swiss CTA Days / 13 </a:t>
            </a:r>
            <a:r>
              <a:rPr lang="fr-CH" sz="1600" dirty="0" err="1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December</a:t>
            </a:r>
            <a:r>
              <a:rPr lang="fr-CH" sz="1600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 2022</a:t>
            </a:r>
          </a:p>
        </p:txBody>
      </p:sp>
      <p:sp>
        <p:nvSpPr>
          <p:cNvPr id="2" name="Rectangle 1"/>
          <p:cNvSpPr>
            <a:spLocks noChangeAspect="1"/>
          </p:cNvSpPr>
          <p:nvPr/>
        </p:nvSpPr>
        <p:spPr>
          <a:xfrm>
            <a:off x="556982" y="1466550"/>
            <a:ext cx="8030033" cy="3524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700" b="1" dirty="0" err="1"/>
              <a:t>Cherenkov</a:t>
            </a:r>
            <a:r>
              <a:rPr lang="fr-CH" sz="2700" b="1" dirty="0"/>
              <a:t> </a:t>
            </a:r>
            <a:r>
              <a:rPr lang="fr-CH" sz="2700" b="1" dirty="0" err="1"/>
              <a:t>Telescope</a:t>
            </a:r>
            <a:r>
              <a:rPr lang="fr-CH" sz="2700" b="1" dirty="0"/>
              <a:t> </a:t>
            </a:r>
            <a:r>
              <a:rPr lang="fr-CH" sz="2700" b="1" dirty="0" err="1"/>
              <a:t>Array</a:t>
            </a:r>
            <a:r>
              <a:rPr lang="fr-CH" sz="2700" b="1" dirty="0"/>
              <a:t> </a:t>
            </a:r>
            <a:r>
              <a:rPr lang="fr-CH" sz="2700" b="1" dirty="0" err="1"/>
              <a:t>Observatory</a:t>
            </a:r>
            <a:r>
              <a:rPr lang="fr-CH" sz="2700" b="1" dirty="0"/>
              <a:t> CTAO</a:t>
            </a:r>
            <a:endParaRPr lang="fr-CH" sz="2700" i="1" dirty="0"/>
          </a:p>
          <a:p>
            <a:endParaRPr lang="fr-CH" sz="2800" i="1" dirty="0"/>
          </a:p>
          <a:p>
            <a:pPr algn="ctr"/>
            <a:r>
              <a:rPr lang="fr-CH" sz="2800" b="1" dirty="0"/>
              <a:t>Update on the participation of Switzerland in CTAO ERIC</a:t>
            </a:r>
          </a:p>
          <a:p>
            <a:endParaRPr lang="fr-CH" sz="2800" dirty="0"/>
          </a:p>
          <a:p>
            <a:r>
              <a:rPr lang="fr-CH" sz="2800" dirty="0"/>
              <a:t>	</a:t>
            </a:r>
          </a:p>
          <a:p>
            <a:r>
              <a:rPr lang="fr-CH" sz="2800" dirty="0"/>
              <a:t>	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H" sz="2800" dirty="0"/>
          </a:p>
        </p:txBody>
      </p:sp>
      <p:sp>
        <p:nvSpPr>
          <p:cNvPr id="17" name="AutoShape 6" descr="Drapeau de la Thaïlande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3441914"/>
            <a:ext cx="3523794" cy="197832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14414" y="548680"/>
            <a:ext cx="6885978" cy="714379"/>
          </a:xfrm>
        </p:spPr>
        <p:txBody>
          <a:bodyPr/>
          <a:lstStyle/>
          <a:p>
            <a:r>
              <a:rPr lang="fr-CH" sz="2400" dirty="0"/>
              <a:t>1</a:t>
            </a:r>
            <a:r>
              <a:rPr lang="en-US" sz="2400" dirty="0"/>
              <a:t>. Relationship between CTAO (ERIC) and Switzerland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3C3711A2-640D-48B6-9144-4D7C7D15A302}" type="slidenum">
              <a:rPr lang="fr-CH" noProof="0" smtClean="0"/>
              <a:pPr>
                <a:defRPr/>
              </a:pPr>
              <a:t>2</a:t>
            </a:fld>
            <a:endParaRPr lang="fr-CH" noProof="0"/>
          </a:p>
        </p:txBody>
      </p:sp>
      <p:sp>
        <p:nvSpPr>
          <p:cNvPr id="3" name="Rectangle 2"/>
          <p:cNvSpPr/>
          <p:nvPr/>
        </p:nvSpPr>
        <p:spPr>
          <a:xfrm>
            <a:off x="1185666" y="1484784"/>
            <a:ext cx="656699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u="sng" dirty="0"/>
              <a:t>2015/2019</a:t>
            </a:r>
            <a:r>
              <a:rPr lang="en-GB" u="sng" dirty="0"/>
              <a:t>:</a:t>
            </a:r>
            <a:r>
              <a:rPr lang="en-GB" dirty="0"/>
              <a:t> CTAO in the « Swiss Roadmap for Research Infrastructures » (Funding projection 8 MCHF)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b="1" u="sng" dirty="0"/>
              <a:t>2020:</a:t>
            </a:r>
            <a:r>
              <a:rPr lang="en-GB" dirty="0"/>
              <a:t> Possible scale of contribution confirmed by the Parliament </a:t>
            </a:r>
            <a:r>
              <a:rPr lang="en-GB" dirty="0" smtClean="0"/>
              <a:t>(8 </a:t>
            </a:r>
            <a:r>
              <a:rPr lang="en-GB" dirty="0"/>
              <a:t>MCHF over 4 years) 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b="1" u="sng" dirty="0"/>
              <a:t>2021:</a:t>
            </a:r>
            <a:r>
              <a:rPr lang="en-GB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Setting-up of the Swiss CTAO Collaboration (CTAO-CH)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Identification of the in-kind contributions of Switzerland to the construction of CTAO ERIC (ACADA; DPPS; off-site date </a:t>
            </a:r>
            <a:r>
              <a:rPr lang="en-GB" dirty="0" err="1"/>
              <a:t>center</a:t>
            </a:r>
            <a:r>
              <a:rPr lang="en-GB" dirty="0"/>
              <a:t>;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Establishment of various support measures by SERI to enable the delivery of the in-kind contributions.</a:t>
            </a:r>
          </a:p>
          <a:p>
            <a:endParaRPr lang="en-GB" dirty="0"/>
          </a:p>
          <a:p>
            <a:r>
              <a:rPr lang="en-GB" b="1" u="sng" dirty="0"/>
              <a:t>2022: </a:t>
            </a:r>
            <a:endParaRPr lang="en-GB" dirty="0"/>
          </a:p>
          <a:p>
            <a:r>
              <a:rPr lang="en-GB" dirty="0" smtClean="0"/>
              <a:t>CH requested </a:t>
            </a:r>
            <a:r>
              <a:rPr lang="en-GB" dirty="0"/>
              <a:t>accession to CTAO ERIC as </a:t>
            </a:r>
            <a:r>
              <a:rPr lang="en-GB" u="sng" dirty="0"/>
              <a:t>Founding Observer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7311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14414" y="548680"/>
            <a:ext cx="6885978" cy="864096"/>
          </a:xfrm>
        </p:spPr>
        <p:txBody>
          <a:bodyPr/>
          <a:lstStyle/>
          <a:p>
            <a:r>
              <a:rPr lang="fr-CH" sz="2400" dirty="0"/>
              <a:t>2. </a:t>
            </a:r>
            <a:r>
              <a:rPr lang="fr-CH" sz="2400" dirty="0" err="1"/>
              <a:t>Next</a:t>
            </a:r>
            <a:r>
              <a:rPr lang="fr-CH" sz="2400" dirty="0"/>
              <a:t> </a:t>
            </a:r>
            <a:r>
              <a:rPr lang="fr-CH" sz="2400" dirty="0" err="1"/>
              <a:t>steps</a:t>
            </a:r>
            <a:r>
              <a:rPr lang="fr-CH" sz="2400" dirty="0"/>
              <a:t/>
            </a:r>
            <a:br>
              <a:rPr lang="fr-CH" sz="2400" dirty="0"/>
            </a:br>
            <a:r>
              <a:rPr lang="fr-CH" sz="2000" b="0" dirty="0">
                <a:sym typeface="Wingdings" panose="05000000000000000000" pitchFamily="2" charset="2"/>
              </a:rPr>
              <a:t/>
            </a:r>
            <a:br>
              <a:rPr lang="fr-CH" sz="2000" b="0" dirty="0">
                <a:sym typeface="Wingdings" panose="05000000000000000000" pitchFamily="2" charset="2"/>
              </a:rPr>
            </a:br>
            <a:endParaRPr lang="en-US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3C3711A2-640D-48B6-9144-4D7C7D15A302}" type="slidenum">
              <a:rPr lang="fr-CH" noProof="0" smtClean="0"/>
              <a:pPr>
                <a:defRPr/>
              </a:pPr>
              <a:t>3</a:t>
            </a:fld>
            <a:endParaRPr lang="fr-CH" noProof="0"/>
          </a:p>
        </p:txBody>
      </p:sp>
      <p:sp>
        <p:nvSpPr>
          <p:cNvPr id="7" name="Rectangle 6"/>
          <p:cNvSpPr/>
          <p:nvPr/>
        </p:nvSpPr>
        <p:spPr>
          <a:xfrm>
            <a:off x="880865" y="1402674"/>
            <a:ext cx="738227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CTAO ERIC to be established in 2023. The </a:t>
            </a:r>
            <a:r>
              <a:rPr lang="en-GB" sz="2000" u="sng" dirty="0"/>
              <a:t>Founding Observer</a:t>
            </a:r>
            <a:r>
              <a:rPr lang="en-GB" sz="2000" dirty="0"/>
              <a:t> status of Switzerland shall be valid until end of 2026.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The participation of Switzerland in CTAO ERIC has been examined by SNSF in the frame of the process towards the Swiss Roadmap for research infrastructures 2023 </a:t>
            </a:r>
          </a:p>
          <a:p>
            <a:r>
              <a:rPr lang="en-GB" sz="2000" b="1" i="1" dirty="0"/>
              <a:t>Outcome is positive -&gt; transition to full membership shall be proposed within the upcoming ERI dispatch 25-28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b="1" i="1" dirty="0"/>
              <a:t>Breaking news: On Monday 12</a:t>
            </a:r>
            <a:r>
              <a:rPr lang="en-GB" sz="2000" b="1" i="1" baseline="30000" dirty="0"/>
              <a:t>th </a:t>
            </a:r>
            <a:r>
              <a:rPr lang="en-GB" sz="2000" b="1" i="1" dirty="0"/>
              <a:t>December, Swiss Parliament approved a legal change that facilitates accession of Switzerland to research infrastructures based on the ERIC legal framework.</a:t>
            </a:r>
          </a:p>
        </p:txBody>
      </p:sp>
    </p:spTree>
    <p:extLst>
      <p:ext uri="{BB962C8B-B14F-4D97-AF65-F5344CB8AC3E}">
        <p14:creationId xmlns:p14="http://schemas.microsoft.com/office/powerpoint/2010/main" val="1402047135"/>
      </p:ext>
    </p:extLst>
  </p:cSld>
  <p:clrMapOvr>
    <a:masterClrMapping/>
  </p:clrMapOvr>
</p:sld>
</file>

<file path=ppt/theme/theme1.xml><?xml version="1.0" encoding="utf-8"?>
<a:theme xmlns:a="http://schemas.openxmlformats.org/drawingml/2006/main" name="Vorschlag_Standardpräsentation_BBT_d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>
        <a:spAutoFit/>
      </a:bodyPr>
      <a:lstStyle>
        <a:defPPr>
          <a:defRPr sz="3200" b="1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Vorschlag_Standardpräsentation_BBT_d</Template>
  <TotalTime>0</TotalTime>
  <Words>318</Words>
  <Application>Microsoft Office PowerPoint</Application>
  <PresentationFormat>Affichage à l'écran (4:3)</PresentationFormat>
  <Paragraphs>35</Paragraphs>
  <Slides>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Vorschlag_Standardpräsentation_BBT_d</vt:lpstr>
      <vt:lpstr> </vt:lpstr>
      <vt:lpstr>1. Relationship between CTAO (ERIC) and Switzerland </vt:lpstr>
      <vt:lpstr>2. Next steps  </vt:lpstr>
    </vt:vector>
  </TitlesOfParts>
  <Company>EVD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 Arial_52_fett</dc:title>
  <dc:creator>Désirée Kunze</dc:creator>
  <cp:lastModifiedBy>Reymond Kevin SBFI</cp:lastModifiedBy>
  <cp:revision>312</cp:revision>
  <cp:lastPrinted>2018-09-12T07:53:29Z</cp:lastPrinted>
  <dcterms:created xsi:type="dcterms:W3CDTF">2009-07-29T09:47:09Z</dcterms:created>
  <dcterms:modified xsi:type="dcterms:W3CDTF">2022-12-14T08:24:51Z</dcterms:modified>
</cp:coreProperties>
</file>