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856" r:id="rId2"/>
    <p:sldId id="2859" r:id="rId3"/>
    <p:sldId id="2875" r:id="rId4"/>
    <p:sldId id="2853" r:id="rId5"/>
    <p:sldId id="2891" r:id="rId6"/>
    <p:sldId id="2894" r:id="rId7"/>
    <p:sldId id="2877" r:id="rId8"/>
    <p:sldId id="2860" r:id="rId9"/>
    <p:sldId id="2882" r:id="rId10"/>
    <p:sldId id="2895" r:id="rId11"/>
    <p:sldId id="2878" r:id="rId12"/>
    <p:sldId id="2898" r:id="rId13"/>
    <p:sldId id="2901" r:id="rId14"/>
    <p:sldId id="2900" r:id="rId15"/>
    <p:sldId id="2902" r:id="rId16"/>
    <p:sldId id="2863" r:id="rId17"/>
    <p:sldId id="2897" r:id="rId18"/>
    <p:sldId id="2866" r:id="rId19"/>
    <p:sldId id="2896" r:id="rId20"/>
    <p:sldId id="2870" r:id="rId21"/>
    <p:sldId id="2893" r:id="rId22"/>
    <p:sldId id="2872" r:id="rId23"/>
    <p:sldId id="2867" r:id="rId24"/>
    <p:sldId id="285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89" autoAdjust="0"/>
    <p:restoredTop sz="94660"/>
  </p:normalViewPr>
  <p:slideViewPr>
    <p:cSldViewPr snapToGrid="0">
      <p:cViewPr varScale="1">
        <p:scale>
          <a:sx n="113" d="100"/>
          <a:sy n="113" d="100"/>
        </p:scale>
        <p:origin x="192"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B1ACCE-0B82-402A-8EA4-6B82785B197C}" type="datetimeFigureOut">
              <a:rPr lang="en-US" smtClean="0"/>
              <a:t>6/10/22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A721C-7AE9-4473-B303-2AA6D1D87E00}" type="slidenum">
              <a:rPr lang="en-US" smtClean="0"/>
              <a:t>‹#›</a:t>
            </a:fld>
            <a:endParaRPr lang="en-US"/>
          </a:p>
        </p:txBody>
      </p:sp>
    </p:spTree>
    <p:extLst>
      <p:ext uri="{BB962C8B-B14F-4D97-AF65-F5344CB8AC3E}">
        <p14:creationId xmlns:p14="http://schemas.microsoft.com/office/powerpoint/2010/main" val="236586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introduce yourself:</a:t>
            </a:r>
          </a:p>
          <a:p>
            <a:pPr marL="171450" indent="-171450">
              <a:buFont typeface="Arial" panose="020B0604020202020204" pitchFamily="34" charset="0"/>
              <a:buChar char="•"/>
            </a:pPr>
            <a:r>
              <a:rPr lang="en-US" dirty="0"/>
              <a:t>CAM for xx System</a:t>
            </a:r>
          </a:p>
          <a:p>
            <a:pPr marL="171450" indent="-171450">
              <a:buFont typeface="Arial" panose="020B0604020202020204" pitchFamily="34" charset="0"/>
              <a:buChar char="•"/>
            </a:pPr>
            <a:r>
              <a:rPr lang="en-US" dirty="0"/>
              <a:t>Experience with …</a:t>
            </a:r>
          </a:p>
          <a:p>
            <a:pPr marL="171450" indent="-171450">
              <a:buFont typeface="Arial" panose="020B0604020202020204" pitchFamily="34" charset="0"/>
              <a:buChar char="•"/>
            </a:pPr>
            <a:r>
              <a:rPr lang="en-US" dirty="0"/>
              <a:t>Good design team with mix of skills</a:t>
            </a:r>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1131821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07847682"/>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6" name="TextBox 15">
            <a:extLst>
              <a:ext uri="{FF2B5EF4-FFF2-40B4-BE49-F238E27FC236}">
                <a16:creationId xmlns:a16="http://schemas.microsoft.com/office/drawing/2014/main" id="{7BBDDABA-5F3D-43CE-8171-D78F0D0B4539}"/>
              </a:ext>
            </a:extLst>
          </p:cNvPr>
          <p:cNvSpPr txBox="1"/>
          <p:nvPr userDrawn="1"/>
        </p:nvSpPr>
        <p:spPr>
          <a:xfrm>
            <a:off x="9461248" y="6510581"/>
            <a:ext cx="2724538" cy="258532"/>
          </a:xfrm>
          <a:prstGeom prst="rect">
            <a:avLst/>
          </a:prstGeom>
          <a:noFill/>
        </p:spPr>
        <p:txBody>
          <a:bodyPr wrap="square" rtlCol="0">
            <a:spAutoFit/>
          </a:bodyPr>
          <a:lstStyle/>
          <a:p>
            <a:pPr algn="r">
              <a:lnSpc>
                <a:spcPct val="90000"/>
              </a:lnSpc>
            </a:pPr>
            <a:r>
              <a:rPr lang="en-US" sz="1200" dirty="0">
                <a:solidFill>
                  <a:schemeClr val="bg1">
                    <a:lumMod val="75000"/>
                  </a:schemeClr>
                </a:solidFill>
                <a:latin typeface="+mn-lt"/>
              </a:rPr>
              <a:t>CD-1_MPEX_Vacuum_System</a:t>
            </a:r>
          </a:p>
        </p:txBody>
      </p:sp>
    </p:spTree>
    <p:extLst>
      <p:ext uri="{BB962C8B-B14F-4D97-AF65-F5344CB8AC3E}">
        <p14:creationId xmlns:p14="http://schemas.microsoft.com/office/powerpoint/2010/main" val="37011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2066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551378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465354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38347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794886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1606814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9248" cy="535531"/>
          </a:xfrm>
        </p:spPr>
        <p:txBody>
          <a:bodyPr/>
          <a:lstStyle/>
          <a:p>
            <a:r>
              <a:rPr lang="en-US"/>
              <a:t>Click to edit Master title style</a:t>
            </a:r>
            <a:endParaRPr lang="en-US" dirty="0"/>
          </a:p>
        </p:txBody>
      </p:sp>
      <p:sp>
        <p:nvSpPr>
          <p:cNvPr id="3" name="Content Placeholder 2"/>
          <p:cNvSpPr>
            <a:spLocks noGrp="1"/>
          </p:cNvSpPr>
          <p:nvPr>
            <p:ph idx="1"/>
          </p:nvPr>
        </p:nvSpPr>
        <p:spPr>
          <a:xfrm>
            <a:off x="429768" y="1443386"/>
            <a:ext cx="11523520" cy="4195415"/>
          </a:xfrm>
        </p:spPr>
        <p:txBody>
          <a:bodyPr/>
          <a:lstStyle>
            <a:lvl1pPr>
              <a:defRPr>
                <a:latin typeface="+mn-lt"/>
                <a:cs typeface="Arial" panose="020B0604020202020204" pitchFamily="34" charset="0"/>
              </a:defRPr>
            </a:lvl1pPr>
            <a:lvl2pPr>
              <a:defRPr>
                <a:latin typeface="+mn-lt"/>
                <a:cs typeface="Arial" panose="020B0604020202020204" pitchFamily="34" charset="0"/>
              </a:defRPr>
            </a:lvl2pPr>
            <a:lvl3pPr>
              <a:defRPr>
                <a:latin typeface="+mn-lt"/>
                <a:cs typeface="Arial" panose="020B0604020202020204" pitchFamily="34" charset="0"/>
              </a:defRPr>
            </a:lvl3pPr>
            <a:lvl4pPr>
              <a:defRPr>
                <a:latin typeface="+mn-lt"/>
                <a:cs typeface="Arial" panose="020B0604020202020204" pitchFamily="34" charset="0"/>
              </a:defRPr>
            </a:lvl4pPr>
            <a:lvl5pPr marL="1482725" indent="-222250">
              <a:buFont typeface="Arial" panose="020B0604020202020204" pitchFamily="34" charset="0"/>
              <a:buChar char="•"/>
              <a:defRPr>
                <a:latin typeface="+mn-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395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315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845130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1395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93520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284169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77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70487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14425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19"/>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593784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6.png"/><Relationship Id="rId7"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27.png"/><Relationship Id="rId5" Type="http://schemas.openxmlformats.org/officeDocument/2006/relationships/image" Target="../media/image8.png"/><Relationship Id="rId10" Type="http://schemas.openxmlformats.org/officeDocument/2006/relationships/image" Target="../media/image26.png"/><Relationship Id="rId4" Type="http://schemas.openxmlformats.org/officeDocument/2006/relationships/image" Target="../media/image7.png"/><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6.png"/><Relationship Id="rId7"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32.png"/><Relationship Id="rId5" Type="http://schemas.openxmlformats.org/officeDocument/2006/relationships/image" Target="../media/image8.png"/><Relationship Id="rId10" Type="http://schemas.openxmlformats.org/officeDocument/2006/relationships/image" Target="../media/image31.png"/><Relationship Id="rId4" Type="http://schemas.openxmlformats.org/officeDocument/2006/relationships/image" Target="../media/image7.pn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36.png"/><Relationship Id="rId4" Type="http://schemas.openxmlformats.org/officeDocument/2006/relationships/image" Target="../media/image6.png"/><Relationship Id="rId9" Type="http://schemas.openxmlformats.org/officeDocument/2006/relationships/image" Target="../media/image35.pn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6.png"/><Relationship Id="rId7" Type="http://schemas.openxmlformats.org/officeDocument/2006/relationships/image" Target="../media/image3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40.png"/><Relationship Id="rId5" Type="http://schemas.openxmlformats.org/officeDocument/2006/relationships/image" Target="../media/image8.png"/><Relationship Id="rId10" Type="http://schemas.openxmlformats.org/officeDocument/2006/relationships/image" Target="../media/image39.png"/><Relationship Id="rId4" Type="http://schemas.openxmlformats.org/officeDocument/2006/relationships/image" Target="../media/image7.png"/><Relationship Id="rId9"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0.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13.tiff"/><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2.tiff"/><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4.tiff"/><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7C31-FC53-4AFA-90C0-42A4A5CE5B80}"/>
              </a:ext>
            </a:extLst>
          </p:cNvPr>
          <p:cNvSpPr>
            <a:spLocks noGrp="1"/>
          </p:cNvSpPr>
          <p:nvPr>
            <p:ph type="ctrTitle"/>
          </p:nvPr>
        </p:nvSpPr>
        <p:spPr>
          <a:xfrm>
            <a:off x="428736" y="1140903"/>
            <a:ext cx="10913180" cy="2613023"/>
          </a:xfrm>
        </p:spPr>
        <p:txBody>
          <a:bodyPr/>
          <a:lstStyle/>
          <a:p>
            <a:pPr>
              <a:spcAft>
                <a:spcPts val="600"/>
              </a:spcAft>
            </a:pPr>
            <a:r>
              <a:rPr lang="en-US" sz="2600" b="1" dirty="0"/>
              <a:t>Endcap Timing Layer Project </a:t>
            </a:r>
            <a:br>
              <a:rPr lang="en-US" sz="2600" b="1" dirty="0"/>
            </a:br>
            <a:br>
              <a:rPr lang="en-US" sz="2600" b="1" dirty="0"/>
            </a:br>
            <a:r>
              <a:rPr lang="en-US" sz="2600" b="1" dirty="0"/>
              <a:t>WBS 01.02.02 – Front-End ASIC’s (ETROC)</a:t>
            </a:r>
            <a:br>
              <a:rPr lang="en-US" sz="2600" b="1" dirty="0"/>
            </a:br>
            <a:br>
              <a:rPr lang="en-US" sz="2600" b="1" dirty="0"/>
            </a:br>
            <a:r>
              <a:rPr lang="en-US" sz="2600" b="1" dirty="0"/>
              <a:t>WBS 01.03.01 – Back-End Electronics</a:t>
            </a:r>
            <a:br>
              <a:rPr lang="en-US" sz="2600" b="1" dirty="0"/>
            </a:br>
            <a:br>
              <a:rPr lang="en-US" sz="2600" b="1" dirty="0"/>
            </a:br>
            <a:r>
              <a:rPr lang="en-US" sz="2600" b="1" dirty="0"/>
              <a:t>Subsystem Scope, Cost, Schedule and Risk</a:t>
            </a:r>
          </a:p>
        </p:txBody>
      </p:sp>
      <p:sp>
        <p:nvSpPr>
          <p:cNvPr id="3" name="Subtitle 2">
            <a:extLst>
              <a:ext uri="{FF2B5EF4-FFF2-40B4-BE49-F238E27FC236}">
                <a16:creationId xmlns:a16="http://schemas.microsoft.com/office/drawing/2014/main" id="{C002A0A4-3AD0-455A-9D8E-FC9573D4EF82}"/>
              </a:ext>
            </a:extLst>
          </p:cNvPr>
          <p:cNvSpPr>
            <a:spLocks noGrp="1"/>
          </p:cNvSpPr>
          <p:nvPr>
            <p:ph type="subTitle" idx="1"/>
          </p:nvPr>
        </p:nvSpPr>
        <p:spPr>
          <a:xfrm>
            <a:off x="428736" y="4274526"/>
            <a:ext cx="10080703" cy="1011850"/>
          </a:xfrm>
        </p:spPr>
        <p:txBody>
          <a:bodyPr/>
          <a:lstStyle/>
          <a:p>
            <a:r>
              <a:rPr lang="en-US" sz="2400" b="1" dirty="0"/>
              <a:t>Subsystem Manager: Zhenyu Ye (UIC)</a:t>
            </a:r>
          </a:p>
          <a:p>
            <a:r>
              <a:rPr lang="en-US" sz="2400" b="1" dirty="0"/>
              <a:t>Review Date: June 15, 2022</a:t>
            </a:r>
          </a:p>
        </p:txBody>
      </p:sp>
      <p:pic>
        <p:nvPicPr>
          <p:cNvPr id="7" name="Picture 6">
            <a:extLst>
              <a:ext uri="{FF2B5EF4-FFF2-40B4-BE49-F238E27FC236}">
                <a16:creationId xmlns:a16="http://schemas.microsoft.com/office/drawing/2014/main" id="{35D5A434-42FF-4CAC-8E5B-914B98B2832A}"/>
              </a:ext>
            </a:extLst>
          </p:cNvPr>
          <p:cNvPicPr>
            <a:picLocks noChangeAspect="1"/>
          </p:cNvPicPr>
          <p:nvPr/>
        </p:nvPicPr>
        <p:blipFill>
          <a:blip r:embed="rId3"/>
          <a:stretch>
            <a:fillRect/>
          </a:stretch>
        </p:blipFill>
        <p:spPr>
          <a:xfrm>
            <a:off x="428737" y="126711"/>
            <a:ext cx="1917300" cy="640641"/>
          </a:xfrm>
          <a:prstGeom prst="rect">
            <a:avLst/>
          </a:prstGeom>
        </p:spPr>
      </p:pic>
      <p:pic>
        <p:nvPicPr>
          <p:cNvPr id="9" name="Picture 8">
            <a:extLst>
              <a:ext uri="{FF2B5EF4-FFF2-40B4-BE49-F238E27FC236}">
                <a16:creationId xmlns:a16="http://schemas.microsoft.com/office/drawing/2014/main" id="{DC03FF86-F42C-44A8-B04F-C6A1F97B7C7A}"/>
              </a:ext>
            </a:extLst>
          </p:cNvPr>
          <p:cNvPicPr>
            <a:picLocks noChangeAspect="1"/>
          </p:cNvPicPr>
          <p:nvPr/>
        </p:nvPicPr>
        <p:blipFill>
          <a:blip r:embed="rId4"/>
          <a:stretch>
            <a:fillRect/>
          </a:stretch>
        </p:blipFill>
        <p:spPr>
          <a:xfrm>
            <a:off x="2635552" y="107661"/>
            <a:ext cx="1917300" cy="666750"/>
          </a:xfrm>
          <a:prstGeom prst="rect">
            <a:avLst/>
          </a:prstGeom>
        </p:spPr>
      </p:pic>
      <p:pic>
        <p:nvPicPr>
          <p:cNvPr id="11" name="Picture 10">
            <a:extLst>
              <a:ext uri="{FF2B5EF4-FFF2-40B4-BE49-F238E27FC236}">
                <a16:creationId xmlns:a16="http://schemas.microsoft.com/office/drawing/2014/main" id="{CACCEB7E-932B-4ABE-9A30-462D721F3650}"/>
              </a:ext>
            </a:extLst>
          </p:cNvPr>
          <p:cNvPicPr>
            <a:picLocks noChangeAspect="1"/>
          </p:cNvPicPr>
          <p:nvPr/>
        </p:nvPicPr>
        <p:blipFill>
          <a:blip r:embed="rId5"/>
          <a:stretch>
            <a:fillRect/>
          </a:stretch>
        </p:blipFill>
        <p:spPr>
          <a:xfrm>
            <a:off x="4842367" y="134888"/>
            <a:ext cx="2075669" cy="632464"/>
          </a:xfrm>
          <a:prstGeom prst="rect">
            <a:avLst/>
          </a:prstGeom>
        </p:spPr>
      </p:pic>
      <p:pic>
        <p:nvPicPr>
          <p:cNvPr id="13" name="Picture 12">
            <a:extLst>
              <a:ext uri="{FF2B5EF4-FFF2-40B4-BE49-F238E27FC236}">
                <a16:creationId xmlns:a16="http://schemas.microsoft.com/office/drawing/2014/main" id="{D37B4E68-F082-4E7D-9662-EF12D593C98D}"/>
              </a:ext>
            </a:extLst>
          </p:cNvPr>
          <p:cNvPicPr>
            <a:picLocks noChangeAspect="1"/>
          </p:cNvPicPr>
          <p:nvPr/>
        </p:nvPicPr>
        <p:blipFill>
          <a:blip r:embed="rId6"/>
          <a:stretch>
            <a:fillRect/>
          </a:stretch>
        </p:blipFill>
        <p:spPr>
          <a:xfrm>
            <a:off x="7207551" y="126711"/>
            <a:ext cx="1816376" cy="647700"/>
          </a:xfrm>
          <a:prstGeom prst="rect">
            <a:avLst/>
          </a:prstGeom>
        </p:spPr>
      </p:pic>
      <p:pic>
        <p:nvPicPr>
          <p:cNvPr id="14" name="Picture 13">
            <a:extLst>
              <a:ext uri="{FF2B5EF4-FFF2-40B4-BE49-F238E27FC236}">
                <a16:creationId xmlns:a16="http://schemas.microsoft.com/office/drawing/2014/main" id="{5ECA9B0B-976D-410E-9B76-3328218F7025}"/>
              </a:ext>
            </a:extLst>
          </p:cNvPr>
          <p:cNvPicPr>
            <a:picLocks noChangeAspect="1"/>
          </p:cNvPicPr>
          <p:nvPr/>
        </p:nvPicPr>
        <p:blipFill>
          <a:blip r:embed="rId7"/>
          <a:stretch>
            <a:fillRect/>
          </a:stretch>
        </p:blipFill>
        <p:spPr>
          <a:xfrm>
            <a:off x="9236809" y="134888"/>
            <a:ext cx="2022317" cy="632464"/>
          </a:xfrm>
          <a:prstGeom prst="rect">
            <a:avLst/>
          </a:prstGeom>
        </p:spPr>
      </p:pic>
    </p:spTree>
    <p:extLst>
      <p:ext uri="{BB962C8B-B14F-4D97-AF65-F5344CB8AC3E}">
        <p14:creationId xmlns:p14="http://schemas.microsoft.com/office/powerpoint/2010/main" val="2613727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Base Cost and Estimate Uncertainty</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AFBDDC18-8689-4B95-A77D-FDFA520D4285}"/>
              </a:ext>
            </a:extLst>
          </p:cNvPr>
          <p:cNvPicPr>
            <a:picLocks noChangeAspect="1"/>
          </p:cNvPicPr>
          <p:nvPr/>
        </p:nvPicPr>
        <p:blipFill>
          <a:blip r:embed="rId7"/>
          <a:stretch>
            <a:fillRect/>
          </a:stretch>
        </p:blipFill>
        <p:spPr>
          <a:xfrm>
            <a:off x="570450" y="770911"/>
            <a:ext cx="10989579" cy="5551730"/>
          </a:xfrm>
          <a:prstGeom prst="rect">
            <a:avLst/>
          </a:prstGeom>
          <a:solidFill>
            <a:srgbClr val="FFFF00">
              <a:alpha val="69000"/>
            </a:srgbClr>
          </a:solidFill>
        </p:spPr>
      </p:pic>
      <p:sp>
        <p:nvSpPr>
          <p:cNvPr id="10" name="Rectangle 9">
            <a:extLst>
              <a:ext uri="{FF2B5EF4-FFF2-40B4-BE49-F238E27FC236}">
                <a16:creationId xmlns:a16="http://schemas.microsoft.com/office/drawing/2014/main" id="{28DE7DDA-A707-4118-A968-24E695E54569}"/>
              </a:ext>
            </a:extLst>
          </p:cNvPr>
          <p:cNvSpPr/>
          <p:nvPr/>
        </p:nvSpPr>
        <p:spPr>
          <a:xfrm>
            <a:off x="570450" y="3957700"/>
            <a:ext cx="10922467" cy="285225"/>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346D00E7-357E-298D-B548-33AE41070501}"/>
              </a:ext>
            </a:extLst>
          </p:cNvPr>
          <p:cNvSpPr/>
          <p:nvPr/>
        </p:nvSpPr>
        <p:spPr>
          <a:xfrm>
            <a:off x="609393" y="2484149"/>
            <a:ext cx="10922467" cy="285225"/>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2098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Labor Hours and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E2EDA081-EC8D-46A2-8BCF-019C16FC2897}"/>
              </a:ext>
            </a:extLst>
          </p:cNvPr>
          <p:cNvPicPr>
            <a:picLocks noChangeAspect="1"/>
          </p:cNvPicPr>
          <p:nvPr/>
        </p:nvPicPr>
        <p:blipFill>
          <a:blip r:embed="rId7"/>
          <a:stretch>
            <a:fillRect/>
          </a:stretch>
        </p:blipFill>
        <p:spPr>
          <a:xfrm>
            <a:off x="393376" y="899480"/>
            <a:ext cx="11430000" cy="4561753"/>
          </a:xfrm>
          <a:prstGeom prst="rect">
            <a:avLst/>
          </a:prstGeom>
        </p:spPr>
      </p:pic>
      <p:sp>
        <p:nvSpPr>
          <p:cNvPr id="16" name="Rectangle 15">
            <a:extLst>
              <a:ext uri="{FF2B5EF4-FFF2-40B4-BE49-F238E27FC236}">
                <a16:creationId xmlns:a16="http://schemas.microsoft.com/office/drawing/2014/main" id="{371D409E-3BE7-422E-9CDA-A60FDEC303CD}"/>
              </a:ext>
            </a:extLst>
          </p:cNvPr>
          <p:cNvSpPr/>
          <p:nvPr/>
        </p:nvSpPr>
        <p:spPr>
          <a:xfrm>
            <a:off x="417391" y="3752517"/>
            <a:ext cx="11357217" cy="242200"/>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0D37861-8268-FA96-6EA9-ABCE81F39A8E}"/>
              </a:ext>
            </a:extLst>
          </p:cNvPr>
          <p:cNvSpPr/>
          <p:nvPr/>
        </p:nvSpPr>
        <p:spPr>
          <a:xfrm>
            <a:off x="428680" y="2570275"/>
            <a:ext cx="11357217" cy="242200"/>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5485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28" name="TextBox 27">
            <a:extLst>
              <a:ext uri="{FF2B5EF4-FFF2-40B4-BE49-F238E27FC236}">
                <a16:creationId xmlns:a16="http://schemas.microsoft.com/office/drawing/2014/main" id="{1F02B4DD-0E86-40F8-B5FE-BB8574495C09}"/>
              </a:ext>
            </a:extLst>
          </p:cNvPr>
          <p:cNvSpPr txBox="1"/>
          <p:nvPr/>
        </p:nvSpPr>
        <p:spPr>
          <a:xfrm>
            <a:off x="9083489" y="897084"/>
            <a:ext cx="2361904" cy="258532"/>
          </a:xfrm>
          <a:prstGeom prst="rect">
            <a:avLst/>
          </a:prstGeom>
          <a:noFill/>
        </p:spPr>
        <p:txBody>
          <a:bodyPr wrap="square" rtlCol="0">
            <a:spAutoFit/>
          </a:bodyPr>
          <a:lstStyle/>
          <a:p>
            <a:pPr algn="r">
              <a:lnSpc>
                <a:spcPct val="90000"/>
              </a:lnSpc>
            </a:pPr>
            <a:r>
              <a:rPr lang="en-US" sz="1200" b="1" dirty="0">
                <a:latin typeface="+mn-lt"/>
              </a:rPr>
              <a:t>Charge Question - 2</a:t>
            </a:r>
          </a:p>
        </p:txBody>
      </p:sp>
      <p:pic>
        <p:nvPicPr>
          <p:cNvPr id="21" name="Picture 20">
            <a:extLst>
              <a:ext uri="{FF2B5EF4-FFF2-40B4-BE49-F238E27FC236}">
                <a16:creationId xmlns:a16="http://schemas.microsoft.com/office/drawing/2014/main" id="{243E7945-27A6-42D8-9213-08CAFCEF8E5E}"/>
              </a:ext>
            </a:extLst>
          </p:cNvPr>
          <p:cNvPicPr>
            <a:picLocks noChangeAspect="1"/>
          </p:cNvPicPr>
          <p:nvPr/>
        </p:nvPicPr>
        <p:blipFill>
          <a:blip r:embed="rId7"/>
          <a:stretch>
            <a:fillRect/>
          </a:stretch>
        </p:blipFill>
        <p:spPr>
          <a:xfrm>
            <a:off x="622978" y="947846"/>
            <a:ext cx="2589099" cy="2286000"/>
          </a:xfrm>
          <a:prstGeom prst="rect">
            <a:avLst/>
          </a:prstGeom>
        </p:spPr>
      </p:pic>
      <p:pic>
        <p:nvPicPr>
          <p:cNvPr id="23" name="Picture 22">
            <a:extLst>
              <a:ext uri="{FF2B5EF4-FFF2-40B4-BE49-F238E27FC236}">
                <a16:creationId xmlns:a16="http://schemas.microsoft.com/office/drawing/2014/main" id="{6CB601B9-0837-4AF7-B7A8-46B68FFE33A5}"/>
              </a:ext>
            </a:extLst>
          </p:cNvPr>
          <p:cNvPicPr>
            <a:picLocks noChangeAspect="1"/>
          </p:cNvPicPr>
          <p:nvPr/>
        </p:nvPicPr>
        <p:blipFill>
          <a:blip r:embed="rId8"/>
          <a:stretch>
            <a:fillRect/>
          </a:stretch>
        </p:blipFill>
        <p:spPr>
          <a:xfrm>
            <a:off x="3108513" y="956706"/>
            <a:ext cx="2400638" cy="2286000"/>
          </a:xfrm>
          <a:prstGeom prst="rect">
            <a:avLst/>
          </a:prstGeom>
        </p:spPr>
      </p:pic>
      <p:pic>
        <p:nvPicPr>
          <p:cNvPr id="29" name="Picture 28">
            <a:extLst>
              <a:ext uri="{FF2B5EF4-FFF2-40B4-BE49-F238E27FC236}">
                <a16:creationId xmlns:a16="http://schemas.microsoft.com/office/drawing/2014/main" id="{FA38C0E0-AFAF-4CDD-9B07-3B760351EB94}"/>
              </a:ext>
            </a:extLst>
          </p:cNvPr>
          <p:cNvPicPr>
            <a:picLocks noChangeAspect="1"/>
          </p:cNvPicPr>
          <p:nvPr/>
        </p:nvPicPr>
        <p:blipFill>
          <a:blip r:embed="rId9"/>
          <a:stretch>
            <a:fillRect/>
          </a:stretch>
        </p:blipFill>
        <p:spPr>
          <a:xfrm>
            <a:off x="5541543" y="956707"/>
            <a:ext cx="2327575" cy="2286000"/>
          </a:xfrm>
          <a:prstGeom prst="rect">
            <a:avLst/>
          </a:prstGeom>
        </p:spPr>
      </p:pic>
      <p:pic>
        <p:nvPicPr>
          <p:cNvPr id="12" name="Picture 11">
            <a:extLst>
              <a:ext uri="{FF2B5EF4-FFF2-40B4-BE49-F238E27FC236}">
                <a16:creationId xmlns:a16="http://schemas.microsoft.com/office/drawing/2014/main" id="{CF0188E2-56D0-717B-A90C-D46D44056818}"/>
              </a:ext>
            </a:extLst>
          </p:cNvPr>
          <p:cNvPicPr>
            <a:picLocks noChangeAspect="1"/>
          </p:cNvPicPr>
          <p:nvPr/>
        </p:nvPicPr>
        <p:blipFill>
          <a:blip r:embed="rId10"/>
          <a:stretch>
            <a:fillRect/>
          </a:stretch>
        </p:blipFill>
        <p:spPr>
          <a:xfrm>
            <a:off x="600833" y="3585350"/>
            <a:ext cx="5930448" cy="2717933"/>
          </a:xfrm>
          <a:prstGeom prst="rect">
            <a:avLst/>
          </a:prstGeom>
        </p:spPr>
      </p:pic>
      <p:pic>
        <p:nvPicPr>
          <p:cNvPr id="15" name="Picture 14">
            <a:extLst>
              <a:ext uri="{FF2B5EF4-FFF2-40B4-BE49-F238E27FC236}">
                <a16:creationId xmlns:a16="http://schemas.microsoft.com/office/drawing/2014/main" id="{63CB20AF-D269-2E95-7084-DEE4253A1DD3}"/>
              </a:ext>
            </a:extLst>
          </p:cNvPr>
          <p:cNvPicPr>
            <a:picLocks noChangeAspect="1"/>
          </p:cNvPicPr>
          <p:nvPr/>
        </p:nvPicPr>
        <p:blipFill>
          <a:blip r:embed="rId11"/>
          <a:stretch>
            <a:fillRect/>
          </a:stretch>
        </p:blipFill>
        <p:spPr>
          <a:xfrm>
            <a:off x="7058753" y="3585349"/>
            <a:ext cx="4941815" cy="2717933"/>
          </a:xfrm>
          <a:prstGeom prst="rect">
            <a:avLst/>
          </a:prstGeom>
          <a:ln>
            <a:solidFill>
              <a:schemeClr val="tx1"/>
            </a:solidFill>
          </a:ln>
        </p:spPr>
      </p:pic>
      <p:sp>
        <p:nvSpPr>
          <p:cNvPr id="18" name="Title 1">
            <a:extLst>
              <a:ext uri="{FF2B5EF4-FFF2-40B4-BE49-F238E27FC236}">
                <a16:creationId xmlns:a16="http://schemas.microsoft.com/office/drawing/2014/main" id="{6C04BBB4-DE5D-CC90-6087-F4A5522C0736}"/>
              </a:ext>
            </a:extLst>
          </p:cNvPr>
          <p:cNvSpPr>
            <a:spLocks noGrp="1"/>
          </p:cNvSpPr>
          <p:nvPr>
            <p:ph type="title"/>
          </p:nvPr>
        </p:nvSpPr>
        <p:spPr>
          <a:xfrm>
            <a:off x="466712" y="147466"/>
            <a:ext cx="11430000" cy="539496"/>
          </a:xfrm>
        </p:spPr>
        <p:txBody>
          <a:bodyPr/>
          <a:lstStyle/>
          <a:p>
            <a:r>
              <a:rPr lang="en-US" dirty="0"/>
              <a:t>Cost Overview – 01.02.02 Front-End ASIC (ETROC)</a:t>
            </a:r>
          </a:p>
        </p:txBody>
      </p:sp>
    </p:spTree>
    <p:extLst>
      <p:ext uri="{BB962C8B-B14F-4D97-AF65-F5344CB8AC3E}">
        <p14:creationId xmlns:p14="http://schemas.microsoft.com/office/powerpoint/2010/main" val="311056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28" name="TextBox 27">
            <a:extLst>
              <a:ext uri="{FF2B5EF4-FFF2-40B4-BE49-F238E27FC236}">
                <a16:creationId xmlns:a16="http://schemas.microsoft.com/office/drawing/2014/main" id="{1F02B4DD-0E86-40F8-B5FE-BB8574495C09}"/>
              </a:ext>
            </a:extLst>
          </p:cNvPr>
          <p:cNvSpPr txBox="1"/>
          <p:nvPr/>
        </p:nvSpPr>
        <p:spPr>
          <a:xfrm>
            <a:off x="9083489" y="897084"/>
            <a:ext cx="2361904" cy="258532"/>
          </a:xfrm>
          <a:prstGeom prst="rect">
            <a:avLst/>
          </a:prstGeom>
          <a:noFill/>
        </p:spPr>
        <p:txBody>
          <a:bodyPr wrap="square" rtlCol="0">
            <a:spAutoFit/>
          </a:bodyPr>
          <a:lstStyle/>
          <a:p>
            <a:pPr algn="r">
              <a:lnSpc>
                <a:spcPct val="90000"/>
              </a:lnSpc>
            </a:pPr>
            <a:r>
              <a:rPr lang="en-US" sz="1200" b="1" dirty="0">
                <a:latin typeface="+mn-lt"/>
              </a:rPr>
              <a:t>Charge Question - 2</a:t>
            </a:r>
          </a:p>
        </p:txBody>
      </p:sp>
      <p:sp>
        <p:nvSpPr>
          <p:cNvPr id="18" name="Title 1">
            <a:extLst>
              <a:ext uri="{FF2B5EF4-FFF2-40B4-BE49-F238E27FC236}">
                <a16:creationId xmlns:a16="http://schemas.microsoft.com/office/drawing/2014/main" id="{6C04BBB4-DE5D-CC90-6087-F4A5522C0736}"/>
              </a:ext>
            </a:extLst>
          </p:cNvPr>
          <p:cNvSpPr>
            <a:spLocks noGrp="1"/>
          </p:cNvSpPr>
          <p:nvPr>
            <p:ph type="title"/>
          </p:nvPr>
        </p:nvSpPr>
        <p:spPr>
          <a:xfrm>
            <a:off x="466712" y="147466"/>
            <a:ext cx="11430000" cy="539496"/>
          </a:xfrm>
        </p:spPr>
        <p:txBody>
          <a:bodyPr/>
          <a:lstStyle/>
          <a:p>
            <a:r>
              <a:rPr lang="en-US" dirty="0"/>
              <a:t>Cost Overview – 01.03.01 Backend Electronics</a:t>
            </a:r>
          </a:p>
        </p:txBody>
      </p:sp>
      <p:pic>
        <p:nvPicPr>
          <p:cNvPr id="14" name="Picture 13">
            <a:extLst>
              <a:ext uri="{FF2B5EF4-FFF2-40B4-BE49-F238E27FC236}">
                <a16:creationId xmlns:a16="http://schemas.microsoft.com/office/drawing/2014/main" id="{35D9258F-473A-1BF7-2816-52A7426C7C18}"/>
              </a:ext>
            </a:extLst>
          </p:cNvPr>
          <p:cNvPicPr>
            <a:picLocks noChangeAspect="1"/>
          </p:cNvPicPr>
          <p:nvPr/>
        </p:nvPicPr>
        <p:blipFill>
          <a:blip r:embed="rId7"/>
          <a:stretch>
            <a:fillRect/>
          </a:stretch>
        </p:blipFill>
        <p:spPr>
          <a:xfrm>
            <a:off x="632061" y="966513"/>
            <a:ext cx="2411726" cy="2286000"/>
          </a:xfrm>
          <a:prstGeom prst="rect">
            <a:avLst/>
          </a:prstGeom>
        </p:spPr>
      </p:pic>
      <p:pic>
        <p:nvPicPr>
          <p:cNvPr id="16" name="Picture 15">
            <a:extLst>
              <a:ext uri="{FF2B5EF4-FFF2-40B4-BE49-F238E27FC236}">
                <a16:creationId xmlns:a16="http://schemas.microsoft.com/office/drawing/2014/main" id="{7E3768A8-7777-815F-72D0-4BB1C7C702E8}"/>
              </a:ext>
            </a:extLst>
          </p:cNvPr>
          <p:cNvPicPr>
            <a:picLocks noChangeAspect="1"/>
          </p:cNvPicPr>
          <p:nvPr/>
        </p:nvPicPr>
        <p:blipFill>
          <a:blip r:embed="rId8"/>
          <a:stretch>
            <a:fillRect/>
          </a:stretch>
        </p:blipFill>
        <p:spPr>
          <a:xfrm>
            <a:off x="3215169" y="966513"/>
            <a:ext cx="2210609" cy="2286000"/>
          </a:xfrm>
          <a:prstGeom prst="rect">
            <a:avLst/>
          </a:prstGeom>
        </p:spPr>
      </p:pic>
      <p:pic>
        <p:nvPicPr>
          <p:cNvPr id="17" name="Picture 16">
            <a:extLst>
              <a:ext uri="{FF2B5EF4-FFF2-40B4-BE49-F238E27FC236}">
                <a16:creationId xmlns:a16="http://schemas.microsoft.com/office/drawing/2014/main" id="{55692C61-A7CA-D56B-FFFB-EF676BE99B0E}"/>
              </a:ext>
            </a:extLst>
          </p:cNvPr>
          <p:cNvPicPr>
            <a:picLocks noChangeAspect="1"/>
          </p:cNvPicPr>
          <p:nvPr/>
        </p:nvPicPr>
        <p:blipFill>
          <a:blip r:embed="rId9"/>
          <a:stretch>
            <a:fillRect/>
          </a:stretch>
        </p:blipFill>
        <p:spPr>
          <a:xfrm>
            <a:off x="5587834" y="991692"/>
            <a:ext cx="2388877" cy="2249424"/>
          </a:xfrm>
          <a:prstGeom prst="rect">
            <a:avLst/>
          </a:prstGeom>
        </p:spPr>
      </p:pic>
      <p:pic>
        <p:nvPicPr>
          <p:cNvPr id="19" name="Picture 18">
            <a:extLst>
              <a:ext uri="{FF2B5EF4-FFF2-40B4-BE49-F238E27FC236}">
                <a16:creationId xmlns:a16="http://schemas.microsoft.com/office/drawing/2014/main" id="{E6161602-2FE1-0926-8AFF-EF9B7EC3DDD8}"/>
              </a:ext>
            </a:extLst>
          </p:cNvPr>
          <p:cNvPicPr>
            <a:picLocks noChangeAspect="1"/>
          </p:cNvPicPr>
          <p:nvPr/>
        </p:nvPicPr>
        <p:blipFill>
          <a:blip r:embed="rId10"/>
          <a:stretch>
            <a:fillRect/>
          </a:stretch>
        </p:blipFill>
        <p:spPr>
          <a:xfrm>
            <a:off x="632062" y="3595649"/>
            <a:ext cx="5387255" cy="2715768"/>
          </a:xfrm>
          <a:prstGeom prst="rect">
            <a:avLst/>
          </a:prstGeom>
          <a:ln>
            <a:solidFill>
              <a:schemeClr val="tx1"/>
            </a:solidFill>
          </a:ln>
        </p:spPr>
      </p:pic>
      <p:pic>
        <p:nvPicPr>
          <p:cNvPr id="22" name="Picture 21">
            <a:extLst>
              <a:ext uri="{FF2B5EF4-FFF2-40B4-BE49-F238E27FC236}">
                <a16:creationId xmlns:a16="http://schemas.microsoft.com/office/drawing/2014/main" id="{BB3D2308-6560-16A7-7BFC-C084ED7F0C0A}"/>
              </a:ext>
            </a:extLst>
          </p:cNvPr>
          <p:cNvPicPr>
            <a:picLocks noChangeAspect="1"/>
          </p:cNvPicPr>
          <p:nvPr/>
        </p:nvPicPr>
        <p:blipFill>
          <a:blip r:embed="rId11"/>
          <a:stretch>
            <a:fillRect/>
          </a:stretch>
        </p:blipFill>
        <p:spPr>
          <a:xfrm>
            <a:off x="6289964" y="3585349"/>
            <a:ext cx="5766453" cy="2715768"/>
          </a:xfrm>
          <a:prstGeom prst="rect">
            <a:avLst/>
          </a:prstGeom>
          <a:ln>
            <a:solidFill>
              <a:schemeClr val="tx1"/>
            </a:solidFill>
          </a:ln>
        </p:spPr>
      </p:pic>
    </p:spTree>
    <p:extLst>
      <p:ext uri="{BB962C8B-B14F-4D97-AF65-F5344CB8AC3E}">
        <p14:creationId xmlns:p14="http://schemas.microsoft.com/office/powerpoint/2010/main" val="2889091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5AEB8E71-1C84-4C4F-A875-0F6A1F2AD98D}"/>
              </a:ext>
            </a:extLst>
          </p:cNvPr>
          <p:cNvPicPr>
            <a:picLocks noChangeAspect="1"/>
          </p:cNvPicPr>
          <p:nvPr/>
        </p:nvPicPr>
        <p:blipFill>
          <a:blip r:embed="rId2"/>
          <a:stretch>
            <a:fillRect/>
          </a:stretch>
        </p:blipFill>
        <p:spPr>
          <a:xfrm>
            <a:off x="432089" y="1215300"/>
            <a:ext cx="5857875" cy="2114550"/>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539496"/>
          </a:xfrm>
        </p:spPr>
        <p:txBody>
          <a:bodyPr/>
          <a:lstStyle/>
          <a:p>
            <a:r>
              <a:rPr lang="en-US" dirty="0"/>
              <a:t>Cost Overview – 01.02.02 Front-End ASIC (ETROC)</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7"/>
          <a:stretch>
            <a:fillRect/>
          </a:stretch>
        </p:blipFill>
        <p:spPr>
          <a:xfrm>
            <a:off x="7934484" y="6454632"/>
            <a:ext cx="1476375" cy="357936"/>
          </a:xfrm>
          <a:prstGeom prst="rect">
            <a:avLst/>
          </a:prstGeom>
        </p:spPr>
      </p:pic>
      <p:sp>
        <p:nvSpPr>
          <p:cNvPr id="13" name="Rectangle 12">
            <a:extLst>
              <a:ext uri="{FF2B5EF4-FFF2-40B4-BE49-F238E27FC236}">
                <a16:creationId xmlns:a16="http://schemas.microsoft.com/office/drawing/2014/main" id="{B7CDF57C-DA29-4C78-81B0-29E6D2A7C226}"/>
              </a:ext>
            </a:extLst>
          </p:cNvPr>
          <p:cNvSpPr/>
          <p:nvPr/>
        </p:nvSpPr>
        <p:spPr>
          <a:xfrm>
            <a:off x="432089" y="2355095"/>
            <a:ext cx="5857875" cy="588801"/>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5AE27AC0-8B24-4CBC-8A4B-B1455E47436C}"/>
              </a:ext>
            </a:extLst>
          </p:cNvPr>
          <p:cNvPicPr>
            <a:picLocks noChangeAspect="1"/>
          </p:cNvPicPr>
          <p:nvPr/>
        </p:nvPicPr>
        <p:blipFill>
          <a:blip r:embed="rId8"/>
          <a:stretch>
            <a:fillRect/>
          </a:stretch>
        </p:blipFill>
        <p:spPr>
          <a:xfrm>
            <a:off x="6481537" y="1023127"/>
            <a:ext cx="5667214" cy="2318823"/>
          </a:xfrm>
          <a:prstGeom prst="rect">
            <a:avLst/>
          </a:prstGeom>
          <a:ln>
            <a:solidFill>
              <a:schemeClr val="tx1"/>
            </a:solidFill>
          </a:ln>
        </p:spPr>
      </p:pic>
      <p:pic>
        <p:nvPicPr>
          <p:cNvPr id="11" name="Picture 10">
            <a:extLst>
              <a:ext uri="{FF2B5EF4-FFF2-40B4-BE49-F238E27FC236}">
                <a16:creationId xmlns:a16="http://schemas.microsoft.com/office/drawing/2014/main" id="{F0F2BD7C-9921-7552-EE9C-B66FD3A45592}"/>
              </a:ext>
            </a:extLst>
          </p:cNvPr>
          <p:cNvPicPr>
            <a:picLocks noChangeAspect="1"/>
          </p:cNvPicPr>
          <p:nvPr/>
        </p:nvPicPr>
        <p:blipFill>
          <a:blip r:embed="rId9"/>
          <a:stretch>
            <a:fillRect/>
          </a:stretch>
        </p:blipFill>
        <p:spPr>
          <a:xfrm>
            <a:off x="6481537" y="3738783"/>
            <a:ext cx="5667214" cy="2696359"/>
          </a:xfrm>
          <a:prstGeom prst="rect">
            <a:avLst/>
          </a:prstGeom>
          <a:ln>
            <a:solidFill>
              <a:schemeClr val="tx1"/>
            </a:solidFill>
          </a:ln>
        </p:spPr>
      </p:pic>
      <p:pic>
        <p:nvPicPr>
          <p:cNvPr id="12" name="Picture 11">
            <a:extLst>
              <a:ext uri="{FF2B5EF4-FFF2-40B4-BE49-F238E27FC236}">
                <a16:creationId xmlns:a16="http://schemas.microsoft.com/office/drawing/2014/main" id="{13649AC1-D7EF-AE76-9053-510F7DFC2498}"/>
              </a:ext>
            </a:extLst>
          </p:cNvPr>
          <p:cNvPicPr>
            <a:picLocks noChangeAspect="1"/>
          </p:cNvPicPr>
          <p:nvPr/>
        </p:nvPicPr>
        <p:blipFill>
          <a:blip r:embed="rId10"/>
          <a:stretch>
            <a:fillRect/>
          </a:stretch>
        </p:blipFill>
        <p:spPr>
          <a:xfrm>
            <a:off x="388131" y="4479414"/>
            <a:ext cx="5945789" cy="1215098"/>
          </a:xfrm>
          <a:prstGeom prst="rect">
            <a:avLst/>
          </a:prstGeom>
        </p:spPr>
      </p:pic>
    </p:spTree>
    <p:extLst>
      <p:ext uri="{BB962C8B-B14F-4D97-AF65-F5344CB8AC3E}">
        <p14:creationId xmlns:p14="http://schemas.microsoft.com/office/powerpoint/2010/main" val="3402139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539496"/>
          </a:xfrm>
        </p:spPr>
        <p:txBody>
          <a:bodyPr/>
          <a:lstStyle/>
          <a:p>
            <a:r>
              <a:rPr lang="en-US" dirty="0"/>
              <a:t>Cost Overview – 01.03.01 Backend Electronics</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5" name="Picture 14">
            <a:extLst>
              <a:ext uri="{FF2B5EF4-FFF2-40B4-BE49-F238E27FC236}">
                <a16:creationId xmlns:a16="http://schemas.microsoft.com/office/drawing/2014/main" id="{5AE27AC0-8B24-4CBC-8A4B-B1455E47436C}"/>
              </a:ext>
            </a:extLst>
          </p:cNvPr>
          <p:cNvPicPr>
            <a:picLocks noChangeAspect="1"/>
          </p:cNvPicPr>
          <p:nvPr/>
        </p:nvPicPr>
        <p:blipFill>
          <a:blip r:embed="rId7"/>
          <a:stretch>
            <a:fillRect/>
          </a:stretch>
        </p:blipFill>
        <p:spPr>
          <a:xfrm>
            <a:off x="6481537" y="1023127"/>
            <a:ext cx="5667214" cy="2318823"/>
          </a:xfrm>
          <a:prstGeom prst="rect">
            <a:avLst/>
          </a:prstGeom>
          <a:ln>
            <a:solidFill>
              <a:schemeClr val="tx1"/>
            </a:solidFill>
          </a:ln>
        </p:spPr>
      </p:pic>
      <p:pic>
        <p:nvPicPr>
          <p:cNvPr id="14" name="Picture 13">
            <a:extLst>
              <a:ext uri="{FF2B5EF4-FFF2-40B4-BE49-F238E27FC236}">
                <a16:creationId xmlns:a16="http://schemas.microsoft.com/office/drawing/2014/main" id="{7CCDEEA7-A3B0-C47D-0F94-CA8C060E27E9}"/>
              </a:ext>
            </a:extLst>
          </p:cNvPr>
          <p:cNvPicPr>
            <a:picLocks noChangeAspect="1"/>
          </p:cNvPicPr>
          <p:nvPr/>
        </p:nvPicPr>
        <p:blipFill>
          <a:blip r:embed="rId8"/>
          <a:stretch>
            <a:fillRect/>
          </a:stretch>
        </p:blipFill>
        <p:spPr>
          <a:xfrm>
            <a:off x="361685" y="1451642"/>
            <a:ext cx="5975610" cy="1525243"/>
          </a:xfrm>
          <a:prstGeom prst="rect">
            <a:avLst/>
          </a:prstGeom>
        </p:spPr>
      </p:pic>
      <p:sp>
        <p:nvSpPr>
          <p:cNvPr id="16" name="Rectangle 15">
            <a:extLst>
              <a:ext uri="{FF2B5EF4-FFF2-40B4-BE49-F238E27FC236}">
                <a16:creationId xmlns:a16="http://schemas.microsoft.com/office/drawing/2014/main" id="{DDF244DE-4EEC-AAEE-7B28-CE5E2ED3063D}"/>
              </a:ext>
            </a:extLst>
          </p:cNvPr>
          <p:cNvSpPr/>
          <p:nvPr/>
        </p:nvSpPr>
        <p:spPr>
          <a:xfrm>
            <a:off x="388535" y="2309246"/>
            <a:ext cx="5904639" cy="631837"/>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D52FE503-2BC2-8A5F-4099-B0D6CA253EF6}"/>
              </a:ext>
            </a:extLst>
          </p:cNvPr>
          <p:cNvPicPr>
            <a:picLocks noChangeAspect="1"/>
          </p:cNvPicPr>
          <p:nvPr/>
        </p:nvPicPr>
        <p:blipFill>
          <a:blip r:embed="rId9"/>
          <a:stretch>
            <a:fillRect/>
          </a:stretch>
        </p:blipFill>
        <p:spPr>
          <a:xfrm>
            <a:off x="6476063" y="1023127"/>
            <a:ext cx="5667214" cy="2373675"/>
          </a:xfrm>
          <a:prstGeom prst="rect">
            <a:avLst/>
          </a:prstGeom>
          <a:ln>
            <a:solidFill>
              <a:schemeClr val="tx1"/>
            </a:solidFill>
          </a:ln>
        </p:spPr>
      </p:pic>
      <p:pic>
        <p:nvPicPr>
          <p:cNvPr id="20" name="Picture 19">
            <a:extLst>
              <a:ext uri="{FF2B5EF4-FFF2-40B4-BE49-F238E27FC236}">
                <a16:creationId xmlns:a16="http://schemas.microsoft.com/office/drawing/2014/main" id="{3AE0F8BD-B153-3E43-5226-DFB0DDE955E5}"/>
              </a:ext>
            </a:extLst>
          </p:cNvPr>
          <p:cNvPicPr>
            <a:picLocks noChangeAspect="1"/>
          </p:cNvPicPr>
          <p:nvPr/>
        </p:nvPicPr>
        <p:blipFill rotWithShape="1">
          <a:blip r:embed="rId10"/>
          <a:srcRect b="1396"/>
          <a:stretch/>
        </p:blipFill>
        <p:spPr>
          <a:xfrm>
            <a:off x="361685" y="4529371"/>
            <a:ext cx="5901429" cy="981104"/>
          </a:xfrm>
          <a:prstGeom prst="rect">
            <a:avLst/>
          </a:prstGeom>
        </p:spPr>
      </p:pic>
      <p:pic>
        <p:nvPicPr>
          <p:cNvPr id="22" name="Picture 21">
            <a:extLst>
              <a:ext uri="{FF2B5EF4-FFF2-40B4-BE49-F238E27FC236}">
                <a16:creationId xmlns:a16="http://schemas.microsoft.com/office/drawing/2014/main" id="{7A9B77DB-F72C-44C1-6C26-117798E7312A}"/>
              </a:ext>
            </a:extLst>
          </p:cNvPr>
          <p:cNvPicPr>
            <a:picLocks noChangeAspect="1"/>
          </p:cNvPicPr>
          <p:nvPr/>
        </p:nvPicPr>
        <p:blipFill>
          <a:blip r:embed="rId11"/>
          <a:stretch>
            <a:fillRect/>
          </a:stretch>
        </p:blipFill>
        <p:spPr>
          <a:xfrm>
            <a:off x="6476063" y="3592605"/>
            <a:ext cx="5667214" cy="2854637"/>
          </a:xfrm>
          <a:prstGeom prst="rect">
            <a:avLst/>
          </a:prstGeom>
          <a:ln>
            <a:solidFill>
              <a:schemeClr val="tx1"/>
            </a:solidFill>
          </a:ln>
        </p:spPr>
      </p:pic>
    </p:spTree>
    <p:extLst>
      <p:ext uri="{BB962C8B-B14F-4D97-AF65-F5344CB8AC3E}">
        <p14:creationId xmlns:p14="http://schemas.microsoft.com/office/powerpoint/2010/main" val="2443108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328166" y="895927"/>
            <a:ext cx="11819063" cy="1950602"/>
          </a:xfrm>
        </p:spPr>
        <p:txBody>
          <a:bodyPr/>
          <a:lstStyle/>
          <a:p>
            <a:pPr>
              <a:spcBef>
                <a:spcPts val="600"/>
              </a:spcBef>
            </a:pPr>
            <a:r>
              <a:rPr lang="en-US" sz="1800" dirty="0"/>
              <a:t>Submission of ETROC3 (March 2024) after full functionality and irradiation test of ETROC2</a:t>
            </a:r>
          </a:p>
          <a:p>
            <a:pPr>
              <a:spcBef>
                <a:spcPts val="600"/>
              </a:spcBef>
            </a:pPr>
            <a:r>
              <a:rPr lang="en-US" sz="1800" dirty="0"/>
              <a:t>Final ETROC production (</a:t>
            </a:r>
            <a:r>
              <a:rPr lang="en-US" sz="1800" dirty="0" err="1"/>
              <a:t>Feburary</a:t>
            </a:r>
            <a:r>
              <a:rPr lang="en-US" sz="1800" dirty="0"/>
              <a:t> 2025) after full functionality and irradiation test of ETROC3</a:t>
            </a:r>
          </a:p>
          <a:p>
            <a:pPr>
              <a:spcBef>
                <a:spcPts val="600"/>
              </a:spcBef>
            </a:pPr>
            <a:r>
              <a:rPr lang="en-US" sz="1800" dirty="0"/>
              <a:t>Parallel development of ETROC wafer-level probing test setup and procedure with ETROC2/3</a:t>
            </a:r>
          </a:p>
          <a:p>
            <a:pPr>
              <a:spcBef>
                <a:spcPts val="600"/>
              </a:spcBef>
            </a:pPr>
            <a:r>
              <a:rPr lang="en-US" sz="1800" dirty="0"/>
              <a:t>Risk in possible schedule delay if prototype or preproduction does not meet the specification</a:t>
            </a:r>
          </a:p>
          <a:p>
            <a:endParaRPr lang="en-US" dirty="0"/>
          </a:p>
        </p:txBody>
      </p:sp>
      <p:pic>
        <p:nvPicPr>
          <p:cNvPr id="4" name="Picture 3">
            <a:extLst>
              <a:ext uri="{FF2B5EF4-FFF2-40B4-BE49-F238E27FC236}">
                <a16:creationId xmlns:a16="http://schemas.microsoft.com/office/drawing/2014/main" id="{AB2F9B08-3558-49C9-A0CF-248E485A835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8EA4DB07-EECD-499B-97F2-2CEB9059243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3DE11F28-D0F2-4945-B951-2D63413EAF66}"/>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C918FB33-53CD-41D9-894C-D52B2255F35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8FF20854-6229-4F3D-A2D3-AA157D5E1577}"/>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Rectangle 9">
            <a:extLst>
              <a:ext uri="{FF2B5EF4-FFF2-40B4-BE49-F238E27FC236}">
                <a16:creationId xmlns:a16="http://schemas.microsoft.com/office/drawing/2014/main" id="{881F137D-6138-FA5E-D757-BB9268B03048}"/>
              </a:ext>
            </a:extLst>
          </p:cNvPr>
          <p:cNvSpPr/>
          <p:nvPr/>
        </p:nvSpPr>
        <p:spPr>
          <a:xfrm>
            <a:off x="328165" y="5418353"/>
            <a:ext cx="11819063" cy="923330"/>
          </a:xfrm>
          <a:prstGeom prst="rect">
            <a:avLst/>
          </a:prstGeom>
        </p:spPr>
        <p:txBody>
          <a:bodyPr wrap="square">
            <a:spAutoFit/>
          </a:bodyPr>
          <a:lstStyle/>
          <a:p>
            <a:r>
              <a:rPr lang="en-US" dirty="0"/>
              <a:t>This subsystem lands on the critical path against the forecasted subsystem completion date. The critical path flows through ETROC2 prototype and ETROC3 preproduction. A delay of this subsystem will lead to delay in bump-bonding and module assembly. Together these activities carry over 9 months of float.</a:t>
            </a:r>
          </a:p>
        </p:txBody>
      </p:sp>
      <p:pic>
        <p:nvPicPr>
          <p:cNvPr id="13" name="Picture 12">
            <a:extLst>
              <a:ext uri="{FF2B5EF4-FFF2-40B4-BE49-F238E27FC236}">
                <a16:creationId xmlns:a16="http://schemas.microsoft.com/office/drawing/2014/main" id="{48911536-1849-2984-5D4D-AC42CC422F89}"/>
              </a:ext>
            </a:extLst>
          </p:cNvPr>
          <p:cNvPicPr>
            <a:picLocks noChangeAspect="1"/>
          </p:cNvPicPr>
          <p:nvPr/>
        </p:nvPicPr>
        <p:blipFill>
          <a:blip r:embed="rId7"/>
          <a:stretch>
            <a:fillRect/>
          </a:stretch>
        </p:blipFill>
        <p:spPr>
          <a:xfrm>
            <a:off x="757145" y="2215693"/>
            <a:ext cx="10294677" cy="3193474"/>
          </a:xfrm>
          <a:prstGeom prst="rect">
            <a:avLst/>
          </a:prstGeom>
        </p:spPr>
      </p:pic>
      <p:sp>
        <p:nvSpPr>
          <p:cNvPr id="17" name="Title 1">
            <a:extLst>
              <a:ext uri="{FF2B5EF4-FFF2-40B4-BE49-F238E27FC236}">
                <a16:creationId xmlns:a16="http://schemas.microsoft.com/office/drawing/2014/main" id="{BD422A34-71E6-9DC5-F6B6-8DCD2BB08BF3}"/>
              </a:ext>
            </a:extLst>
          </p:cNvPr>
          <p:cNvSpPr>
            <a:spLocks noGrp="1"/>
          </p:cNvSpPr>
          <p:nvPr>
            <p:ph type="title"/>
          </p:nvPr>
        </p:nvSpPr>
        <p:spPr>
          <a:xfrm>
            <a:off x="448054" y="201820"/>
            <a:ext cx="11597189" cy="978729"/>
          </a:xfrm>
        </p:spPr>
        <p:txBody>
          <a:bodyPr/>
          <a:lstStyle/>
          <a:p>
            <a:r>
              <a:rPr lang="en-US" dirty="0"/>
              <a:t>Schedule Development </a:t>
            </a:r>
            <a:r>
              <a:rPr lang="en-US" altLang="zh-CN" dirty="0"/>
              <a:t>–</a:t>
            </a:r>
            <a:r>
              <a:rPr lang="zh-CN" altLang="en-US" dirty="0"/>
              <a:t> </a:t>
            </a:r>
            <a:r>
              <a:rPr lang="en-US" altLang="zh-CN" dirty="0"/>
              <a:t>01.02.02</a:t>
            </a:r>
            <a:r>
              <a:rPr lang="zh-CN" altLang="en-US" dirty="0"/>
              <a:t> </a:t>
            </a:r>
            <a:r>
              <a:rPr lang="en-US" altLang="zh-CN" dirty="0"/>
              <a:t>Front-End ASIC (ETROC)</a:t>
            </a:r>
            <a:endParaRPr lang="en-US" dirty="0"/>
          </a:p>
        </p:txBody>
      </p:sp>
      <p:sp>
        <p:nvSpPr>
          <p:cNvPr id="18" name="TextBox 17">
            <a:extLst>
              <a:ext uri="{FF2B5EF4-FFF2-40B4-BE49-F238E27FC236}">
                <a16:creationId xmlns:a16="http://schemas.microsoft.com/office/drawing/2014/main" id="{F721C2B3-8A1F-C994-4F87-0D62DBC24AA4}"/>
              </a:ext>
            </a:extLst>
          </p:cNvPr>
          <p:cNvSpPr txBox="1"/>
          <p:nvPr/>
        </p:nvSpPr>
        <p:spPr>
          <a:xfrm>
            <a:off x="9785327" y="672916"/>
            <a:ext cx="2361904" cy="258532"/>
          </a:xfrm>
          <a:prstGeom prst="rect">
            <a:avLst/>
          </a:prstGeom>
          <a:noFill/>
        </p:spPr>
        <p:txBody>
          <a:bodyPr wrap="square" rtlCol="0">
            <a:spAutoFit/>
          </a:bodyPr>
          <a:lstStyle/>
          <a:p>
            <a:pPr algn="r">
              <a:lnSpc>
                <a:spcPct val="90000"/>
              </a:lnSpc>
            </a:pPr>
            <a:r>
              <a:rPr lang="en-US" sz="1200" b="1" dirty="0">
                <a:latin typeface="+mn-lt"/>
              </a:rPr>
              <a:t>Charge Question – 2, 5, 6</a:t>
            </a:r>
          </a:p>
        </p:txBody>
      </p:sp>
    </p:spTree>
    <p:extLst>
      <p:ext uri="{BB962C8B-B14F-4D97-AF65-F5344CB8AC3E}">
        <p14:creationId xmlns:p14="http://schemas.microsoft.com/office/powerpoint/2010/main" val="4288263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8055" y="201820"/>
            <a:ext cx="11430000" cy="539496"/>
          </a:xfrm>
        </p:spPr>
        <p:txBody>
          <a:bodyPr/>
          <a:lstStyle/>
          <a:p>
            <a:r>
              <a:rPr lang="en-US" dirty="0"/>
              <a:t>Schedule Development </a:t>
            </a:r>
            <a:r>
              <a:rPr lang="en-US" altLang="zh-CN" dirty="0"/>
              <a:t>–</a:t>
            </a:r>
            <a:r>
              <a:rPr lang="zh-CN" altLang="en-US" dirty="0"/>
              <a:t> </a:t>
            </a:r>
            <a:r>
              <a:rPr lang="en-US" altLang="zh-CN" dirty="0"/>
              <a:t>01.03.01</a:t>
            </a:r>
            <a:r>
              <a:rPr lang="zh-CN" altLang="en-US" dirty="0"/>
              <a:t> </a:t>
            </a:r>
            <a:r>
              <a:rPr lang="en-US" altLang="zh-CN" dirty="0"/>
              <a:t>Backend Electronics</a:t>
            </a:r>
            <a:endParaRPr lang="en-US" dirty="0"/>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328168" y="897581"/>
            <a:ext cx="11863832" cy="4742083"/>
          </a:xfrm>
        </p:spPr>
        <p:txBody>
          <a:bodyPr/>
          <a:lstStyle/>
          <a:p>
            <a:pPr>
              <a:spcBef>
                <a:spcPts val="600"/>
              </a:spcBef>
            </a:pPr>
            <a:r>
              <a:rPr lang="en-US" sz="1800" dirty="0"/>
              <a:t>Procurement of backend electronics hardware will start after ETROC3 functionality &amp; irradiation testing</a:t>
            </a:r>
          </a:p>
          <a:p>
            <a:pPr>
              <a:spcBef>
                <a:spcPts val="600"/>
              </a:spcBef>
            </a:pPr>
            <a:r>
              <a:rPr lang="en-US" sz="1800" dirty="0"/>
              <a:t>ETL DAQ firmware development will start after firmware development for ETROC3 testing</a:t>
            </a:r>
          </a:p>
          <a:p>
            <a:pPr>
              <a:spcBef>
                <a:spcPts val="600"/>
              </a:spcBef>
            </a:pPr>
            <a:r>
              <a:rPr lang="en-US" sz="1800" dirty="0"/>
              <a:t>Possible delay in schedule can come from delay from vendors on hardware components</a:t>
            </a:r>
          </a:p>
        </p:txBody>
      </p:sp>
      <p:pic>
        <p:nvPicPr>
          <p:cNvPr id="4" name="Picture 3">
            <a:extLst>
              <a:ext uri="{FF2B5EF4-FFF2-40B4-BE49-F238E27FC236}">
                <a16:creationId xmlns:a16="http://schemas.microsoft.com/office/drawing/2014/main" id="{E269A4C8-F73D-4614-AD42-5ECDE3F0E8EF}"/>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19B0E32-EF21-4D7E-AF0D-FC83DFC72F7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BF853C1B-52EE-4621-8BCD-5F45C4C67B90}"/>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D14C23DA-2454-4F6B-A6FD-2E702235A7A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0A27378F-EF1E-491A-8593-5E20E1C1BD8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3" name="Picture 12">
            <a:extLst>
              <a:ext uri="{FF2B5EF4-FFF2-40B4-BE49-F238E27FC236}">
                <a16:creationId xmlns:a16="http://schemas.microsoft.com/office/drawing/2014/main" id="{20CE1625-60BA-5EDE-490D-AA6019D74040}"/>
              </a:ext>
            </a:extLst>
          </p:cNvPr>
          <p:cNvPicPr>
            <a:picLocks noChangeAspect="1"/>
          </p:cNvPicPr>
          <p:nvPr/>
        </p:nvPicPr>
        <p:blipFill>
          <a:blip r:embed="rId7"/>
          <a:stretch>
            <a:fillRect/>
          </a:stretch>
        </p:blipFill>
        <p:spPr>
          <a:xfrm>
            <a:off x="846667" y="2241294"/>
            <a:ext cx="10337783" cy="3250718"/>
          </a:xfrm>
          <a:prstGeom prst="rect">
            <a:avLst/>
          </a:prstGeom>
        </p:spPr>
      </p:pic>
      <p:sp>
        <p:nvSpPr>
          <p:cNvPr id="14" name="Rectangle 13">
            <a:extLst>
              <a:ext uri="{FF2B5EF4-FFF2-40B4-BE49-F238E27FC236}">
                <a16:creationId xmlns:a16="http://schemas.microsoft.com/office/drawing/2014/main" id="{7DAB5684-3C23-4A58-6943-F8C90B76EE26}"/>
              </a:ext>
            </a:extLst>
          </p:cNvPr>
          <p:cNvSpPr/>
          <p:nvPr/>
        </p:nvSpPr>
        <p:spPr>
          <a:xfrm>
            <a:off x="5407377" y="5260622"/>
            <a:ext cx="721811" cy="208812"/>
          </a:xfrm>
          <a:prstGeom prst="rect">
            <a:avLst/>
          </a:prstGeom>
          <a:solidFill>
            <a:srgbClr val="FFFF00">
              <a:alpha val="25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A6911253-BEE9-081E-E897-CC7347499F43}"/>
              </a:ext>
            </a:extLst>
          </p:cNvPr>
          <p:cNvSpPr txBox="1"/>
          <p:nvPr/>
        </p:nvSpPr>
        <p:spPr>
          <a:xfrm>
            <a:off x="9785327" y="672916"/>
            <a:ext cx="2361904" cy="258532"/>
          </a:xfrm>
          <a:prstGeom prst="rect">
            <a:avLst/>
          </a:prstGeom>
          <a:noFill/>
        </p:spPr>
        <p:txBody>
          <a:bodyPr wrap="square" rtlCol="0">
            <a:spAutoFit/>
          </a:bodyPr>
          <a:lstStyle/>
          <a:p>
            <a:pPr algn="r">
              <a:lnSpc>
                <a:spcPct val="90000"/>
              </a:lnSpc>
            </a:pPr>
            <a:r>
              <a:rPr lang="en-US" sz="1200" b="1" dirty="0">
                <a:latin typeface="+mn-lt"/>
              </a:rPr>
              <a:t>Charge Question – 2, 5, 6</a:t>
            </a:r>
          </a:p>
        </p:txBody>
      </p:sp>
      <p:sp>
        <p:nvSpPr>
          <p:cNvPr id="9" name="Rectangle 8">
            <a:extLst>
              <a:ext uri="{FF2B5EF4-FFF2-40B4-BE49-F238E27FC236}">
                <a16:creationId xmlns:a16="http://schemas.microsoft.com/office/drawing/2014/main" id="{32043B4D-0A92-ED87-05B7-B91043646B19}"/>
              </a:ext>
            </a:extLst>
          </p:cNvPr>
          <p:cNvSpPr/>
          <p:nvPr/>
        </p:nvSpPr>
        <p:spPr>
          <a:xfrm>
            <a:off x="328167" y="5693634"/>
            <a:ext cx="11811385" cy="646331"/>
          </a:xfrm>
          <a:prstGeom prst="rect">
            <a:avLst/>
          </a:prstGeom>
        </p:spPr>
        <p:txBody>
          <a:bodyPr wrap="square">
            <a:spAutoFit/>
          </a:bodyPr>
          <a:lstStyle/>
          <a:p>
            <a:pPr>
              <a:spcBef>
                <a:spcPts val="600"/>
              </a:spcBef>
            </a:pPr>
            <a:r>
              <a:rPr lang="en-US" dirty="0"/>
              <a:t>Based on current planning, relative to the July 22, 2027, CMS Ready for Installation Underground date, the Backend Electronics subsystem finishing in August 2026, carries nearly 1 year of float.</a:t>
            </a:r>
          </a:p>
        </p:txBody>
      </p:sp>
    </p:spTree>
    <p:extLst>
      <p:ext uri="{BB962C8B-B14F-4D97-AF65-F5344CB8AC3E}">
        <p14:creationId xmlns:p14="http://schemas.microsoft.com/office/powerpoint/2010/main" val="1195663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Resource Analysis – Total FTEs per Fiscal Year</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3DE91DCE-FFDA-4347-8871-18A5D3BC9320}"/>
              </a:ext>
            </a:extLst>
          </p:cNvPr>
          <p:cNvPicPr>
            <a:picLocks noChangeAspect="1"/>
          </p:cNvPicPr>
          <p:nvPr/>
        </p:nvPicPr>
        <p:blipFill>
          <a:blip r:embed="rId7"/>
          <a:stretch>
            <a:fillRect/>
          </a:stretch>
        </p:blipFill>
        <p:spPr>
          <a:xfrm>
            <a:off x="637563" y="1040235"/>
            <a:ext cx="10511406" cy="4727153"/>
          </a:xfrm>
          <a:prstGeom prst="rect">
            <a:avLst/>
          </a:prstGeom>
        </p:spPr>
      </p:pic>
      <p:sp>
        <p:nvSpPr>
          <p:cNvPr id="17" name="Rectangle 16">
            <a:extLst>
              <a:ext uri="{FF2B5EF4-FFF2-40B4-BE49-F238E27FC236}">
                <a16:creationId xmlns:a16="http://schemas.microsoft.com/office/drawing/2014/main" id="{C844DAB0-3BC6-4A61-82DA-BE09AB7EBE47}"/>
              </a:ext>
            </a:extLst>
          </p:cNvPr>
          <p:cNvSpPr/>
          <p:nvPr/>
        </p:nvSpPr>
        <p:spPr>
          <a:xfrm>
            <a:off x="3234168" y="2562465"/>
            <a:ext cx="1211996" cy="3066547"/>
          </a:xfrm>
          <a:prstGeom prst="rect">
            <a:avLst/>
          </a:prstGeom>
          <a:solidFill>
            <a:srgbClr val="FFFF00">
              <a:alpha val="6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084CF0E-BA04-B005-E233-C4D8B13EA2C3}"/>
              </a:ext>
            </a:extLst>
          </p:cNvPr>
          <p:cNvSpPr/>
          <p:nvPr/>
        </p:nvSpPr>
        <p:spPr>
          <a:xfrm>
            <a:off x="7710213" y="2562465"/>
            <a:ext cx="1211996" cy="3066547"/>
          </a:xfrm>
          <a:prstGeom prst="rect">
            <a:avLst/>
          </a:prstGeom>
          <a:solidFill>
            <a:srgbClr val="FFFF00">
              <a:alpha val="6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6473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6545" y="208374"/>
            <a:ext cx="11430000" cy="424732"/>
          </a:xfrm>
        </p:spPr>
        <p:txBody>
          <a:bodyPr/>
          <a:lstStyle/>
          <a:p>
            <a:r>
              <a:rPr lang="en-US" sz="2400" b="1" dirty="0"/>
              <a:t>Resource Analysis – Hours and FTEs Contributed vs On-Project</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80FC158F-0195-43E5-B2E1-F8ABF618F82E}"/>
              </a:ext>
            </a:extLst>
          </p:cNvPr>
          <p:cNvPicPr>
            <a:picLocks noChangeAspect="1"/>
          </p:cNvPicPr>
          <p:nvPr/>
        </p:nvPicPr>
        <p:blipFill>
          <a:blip r:embed="rId7"/>
          <a:stretch>
            <a:fillRect/>
          </a:stretch>
        </p:blipFill>
        <p:spPr>
          <a:xfrm>
            <a:off x="604007" y="633107"/>
            <a:ext cx="10695964" cy="5804154"/>
          </a:xfrm>
          <a:prstGeom prst="rect">
            <a:avLst/>
          </a:prstGeom>
        </p:spPr>
      </p:pic>
      <p:sp>
        <p:nvSpPr>
          <p:cNvPr id="12" name="Rectangle 11">
            <a:extLst>
              <a:ext uri="{FF2B5EF4-FFF2-40B4-BE49-F238E27FC236}">
                <a16:creationId xmlns:a16="http://schemas.microsoft.com/office/drawing/2014/main" id="{9176291D-9F5F-4E02-88BF-6A14FCD83AA9}"/>
              </a:ext>
            </a:extLst>
          </p:cNvPr>
          <p:cNvSpPr/>
          <p:nvPr/>
        </p:nvSpPr>
        <p:spPr>
          <a:xfrm>
            <a:off x="619726" y="1711947"/>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5904B23-A109-419E-AFE6-E3DD8B37DDB2}"/>
              </a:ext>
            </a:extLst>
          </p:cNvPr>
          <p:cNvSpPr/>
          <p:nvPr/>
        </p:nvSpPr>
        <p:spPr>
          <a:xfrm>
            <a:off x="619726" y="4719231"/>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A75AE50-B459-AF62-DF10-1B07E2661692}"/>
              </a:ext>
            </a:extLst>
          </p:cNvPr>
          <p:cNvSpPr/>
          <p:nvPr/>
        </p:nvSpPr>
        <p:spPr>
          <a:xfrm>
            <a:off x="615296" y="2475485"/>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B6CF0BC-3758-3943-009A-4B5ADEC729BA}"/>
              </a:ext>
            </a:extLst>
          </p:cNvPr>
          <p:cNvSpPr/>
          <p:nvPr/>
        </p:nvSpPr>
        <p:spPr>
          <a:xfrm>
            <a:off x="615296" y="5482769"/>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74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1F80E4-4C17-4E4D-A31A-03570D9B192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10204" y="1362362"/>
            <a:ext cx="8842280" cy="4973783"/>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Organizational Chart</a:t>
            </a:r>
          </a:p>
          <a:p>
            <a:endParaRPr lang="en-US" dirty="0"/>
          </a:p>
        </p:txBody>
      </p:sp>
      <p:sp>
        <p:nvSpPr>
          <p:cNvPr id="6" name="Oval 5">
            <a:extLst>
              <a:ext uri="{FF2B5EF4-FFF2-40B4-BE49-F238E27FC236}">
                <a16:creationId xmlns:a16="http://schemas.microsoft.com/office/drawing/2014/main" id="{6D375C05-DFED-498F-9457-A25027ED55DF}"/>
              </a:ext>
            </a:extLst>
          </p:cNvPr>
          <p:cNvSpPr/>
          <p:nvPr/>
        </p:nvSpPr>
        <p:spPr>
          <a:xfrm>
            <a:off x="3304056" y="4399845"/>
            <a:ext cx="1809814" cy="1152238"/>
          </a:xfrm>
          <a:prstGeom prst="ellipse">
            <a:avLst/>
          </a:prstGeom>
          <a:solidFill>
            <a:srgbClr val="FF0000">
              <a:alpha val="10000"/>
            </a:srgbClr>
          </a:solidFill>
          <a:ln w="12700">
            <a:solidFill>
              <a:schemeClr val="tx1"/>
            </a:solidFill>
            <a:prstDash val="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503397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535531"/>
          </a:xfrm>
        </p:spPr>
        <p:txBody>
          <a:bodyPr/>
          <a:lstStyle/>
          <a:p>
            <a:r>
              <a:rPr lang="en-US" dirty="0"/>
              <a:t>Risk Management - 01.02.02 Front-end ASIC (ETROC)</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328166" y="895926"/>
            <a:ext cx="11863833" cy="1350659"/>
          </a:xfrm>
        </p:spPr>
        <p:txBody>
          <a:bodyPr/>
          <a:lstStyle/>
          <a:p>
            <a:pPr>
              <a:spcBef>
                <a:spcPts val="1200"/>
              </a:spcBef>
            </a:pPr>
            <a:r>
              <a:rPr lang="en-US" sz="2000" b="1" dirty="0"/>
              <a:t>Prototype does not meet specification (Significant)</a:t>
            </a:r>
          </a:p>
          <a:p>
            <a:pPr lvl="1">
              <a:spcBef>
                <a:spcPts val="1200"/>
              </a:spcBef>
            </a:pPr>
            <a:r>
              <a:rPr lang="en-US" sz="1600" dirty="0"/>
              <a:t>Additional prototype cycle is needed, which can lead to cost increase and schedule delay</a:t>
            </a:r>
          </a:p>
          <a:p>
            <a:pPr lvl="1">
              <a:spcBef>
                <a:spcPts val="1200"/>
              </a:spcBef>
            </a:pPr>
            <a:r>
              <a:rPr lang="en-US" sz="1600" dirty="0"/>
              <a:t>Risk Mitigation: carry out extensive design simulation and verification. Test key functionality in earlier prototypes.</a:t>
            </a:r>
          </a:p>
          <a:p>
            <a:pPr>
              <a:spcBef>
                <a:spcPts val="1200"/>
              </a:spcBef>
            </a:pPr>
            <a:endParaRPr lang="en-US" sz="2000" b="1" dirty="0"/>
          </a:p>
          <a:p>
            <a:pPr>
              <a:spcBef>
                <a:spcPts val="1200"/>
              </a:spcBef>
            </a:pPr>
            <a:r>
              <a:rPr lang="en-US" sz="2000" b="1" dirty="0"/>
              <a:t>Pre-production ASIC does not meet specification (Significant)</a:t>
            </a:r>
          </a:p>
          <a:p>
            <a:pPr lvl="1">
              <a:spcBef>
                <a:spcPts val="1200"/>
              </a:spcBef>
            </a:pPr>
            <a:r>
              <a:rPr lang="en-US" sz="1600" dirty="0"/>
              <a:t>Additional pre-production run is needed, which can lead to cost increase and schedule delay </a:t>
            </a:r>
          </a:p>
          <a:p>
            <a:pPr lvl="1">
              <a:spcBef>
                <a:spcPts val="1200"/>
              </a:spcBef>
            </a:pPr>
            <a:r>
              <a:rPr lang="en-US" sz="1600" dirty="0"/>
              <a:t>Risk Mitigation: test full functionality in ETROC2 and use extensive design simulation and verification before submission.</a:t>
            </a:r>
          </a:p>
        </p:txBody>
      </p:sp>
      <p:pic>
        <p:nvPicPr>
          <p:cNvPr id="4" name="Picture 3">
            <a:extLst>
              <a:ext uri="{FF2B5EF4-FFF2-40B4-BE49-F238E27FC236}">
                <a16:creationId xmlns:a16="http://schemas.microsoft.com/office/drawing/2014/main" id="{E63A988A-53F5-42F4-9C3D-F05CB57D1543}"/>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C228820E-8B72-4D4F-990B-AFF6AA9FA7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4F015C36-9A30-4FAA-9BDB-7C94EF38B71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5401847-C8A4-483F-9C10-4329C45BF3FB}"/>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E8441DAC-C08D-454C-A405-8088B3117E0C}"/>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9" name="TextBox 8">
            <a:extLst>
              <a:ext uri="{FF2B5EF4-FFF2-40B4-BE49-F238E27FC236}">
                <a16:creationId xmlns:a16="http://schemas.microsoft.com/office/drawing/2014/main" id="{B253BDB2-2D48-4DE5-BDA7-08782B7B044F}"/>
              </a:ext>
            </a:extLst>
          </p:cNvPr>
          <p:cNvSpPr txBox="1"/>
          <p:nvPr/>
        </p:nvSpPr>
        <p:spPr>
          <a:xfrm>
            <a:off x="9830095" y="766660"/>
            <a:ext cx="2361904" cy="258532"/>
          </a:xfrm>
          <a:prstGeom prst="rect">
            <a:avLst/>
          </a:prstGeom>
          <a:noFill/>
        </p:spPr>
        <p:txBody>
          <a:bodyPr wrap="square" rtlCol="0">
            <a:spAutoFit/>
          </a:bodyPr>
          <a:lstStyle/>
          <a:p>
            <a:pPr algn="r">
              <a:lnSpc>
                <a:spcPct val="90000"/>
              </a:lnSpc>
            </a:pPr>
            <a:r>
              <a:rPr lang="en-US" sz="1200" b="1" dirty="0">
                <a:latin typeface="+mn-lt"/>
              </a:rPr>
              <a:t>Charge Question - 5</a:t>
            </a:r>
          </a:p>
        </p:txBody>
      </p:sp>
    </p:spTree>
    <p:extLst>
      <p:ext uri="{BB962C8B-B14F-4D97-AF65-F5344CB8AC3E}">
        <p14:creationId xmlns:p14="http://schemas.microsoft.com/office/powerpoint/2010/main" val="2978455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328166" y="895926"/>
            <a:ext cx="11863833" cy="1350659"/>
          </a:xfrm>
        </p:spPr>
        <p:txBody>
          <a:bodyPr/>
          <a:lstStyle/>
          <a:p>
            <a:pPr>
              <a:spcBef>
                <a:spcPts val="1200"/>
              </a:spcBef>
            </a:pPr>
            <a:r>
              <a:rPr lang="en-US" sz="2000" b="1" dirty="0"/>
              <a:t>MTD DAQ board overheating problem (Negligible)</a:t>
            </a:r>
          </a:p>
          <a:p>
            <a:pPr lvl="1">
              <a:spcBef>
                <a:spcPts val="1200"/>
              </a:spcBef>
            </a:pPr>
            <a:r>
              <a:rPr lang="en-US" sz="1600" dirty="0"/>
              <a:t>Need a few additional boards or crates</a:t>
            </a:r>
          </a:p>
          <a:p>
            <a:pPr lvl="1">
              <a:spcBef>
                <a:spcPts val="1200"/>
              </a:spcBef>
            </a:pPr>
            <a:r>
              <a:rPr lang="en-US" sz="1600" dirty="0"/>
              <a:t>Risk Mitigation: Special heatsinks are being designed by the board designers. ATCA test crates mimicking the operational crates are simulated and being tested. </a:t>
            </a:r>
          </a:p>
          <a:p>
            <a:pPr>
              <a:spcBef>
                <a:spcPts val="1200"/>
              </a:spcBef>
            </a:pPr>
            <a:r>
              <a:rPr lang="en-US" sz="2000" b="1" dirty="0"/>
              <a:t>MTD DAQ board optical transceiver failure (Negligible)</a:t>
            </a:r>
          </a:p>
          <a:p>
            <a:pPr lvl="1">
              <a:spcBef>
                <a:spcPts val="1200"/>
              </a:spcBef>
            </a:pPr>
            <a:r>
              <a:rPr lang="en-US" sz="1600" dirty="0"/>
              <a:t>Transceiver performance degradation due to overheating</a:t>
            </a:r>
          </a:p>
          <a:p>
            <a:pPr lvl="1">
              <a:spcBef>
                <a:spcPts val="1200"/>
              </a:spcBef>
            </a:pPr>
            <a:r>
              <a:rPr lang="en-US" sz="1600" dirty="0"/>
              <a:t>Risk Mitigation: Heat dissipation is simulated and tested under synthetic loads. Special heatsinks are designed. The error monitoring will be implemented in the DAQ FPGA.</a:t>
            </a:r>
          </a:p>
          <a:p>
            <a:pPr>
              <a:spcBef>
                <a:spcPts val="1200"/>
              </a:spcBef>
            </a:pPr>
            <a:r>
              <a:rPr lang="en-US" sz="2000" b="1" dirty="0"/>
              <a:t>Delay in MTD DAQ board (Negligible)</a:t>
            </a:r>
          </a:p>
          <a:p>
            <a:pPr lvl="1">
              <a:spcBef>
                <a:spcPts val="1200"/>
              </a:spcBef>
            </a:pPr>
            <a:r>
              <a:rPr lang="en-US" sz="1600" dirty="0"/>
              <a:t>Delay may occur due to technical difficulty or supply problem</a:t>
            </a:r>
          </a:p>
          <a:p>
            <a:pPr lvl="1">
              <a:spcBef>
                <a:spcPts val="1200"/>
              </a:spcBef>
            </a:pPr>
            <a:r>
              <a:rPr lang="en-US" sz="1600" dirty="0"/>
              <a:t>Risk Mitigation: consider multiple options for DAQ board design</a:t>
            </a:r>
          </a:p>
          <a:p>
            <a:pPr>
              <a:spcBef>
                <a:spcPts val="1200"/>
              </a:spcBef>
            </a:pPr>
            <a:r>
              <a:rPr lang="en-US" sz="2000" b="1" dirty="0"/>
              <a:t>Delay in external common-component delivery (Negligible)</a:t>
            </a:r>
          </a:p>
          <a:p>
            <a:pPr lvl="1">
              <a:spcBef>
                <a:spcPts val="1200"/>
              </a:spcBef>
            </a:pPr>
            <a:r>
              <a:rPr lang="en-US" sz="1600" dirty="0"/>
              <a:t>DTH integration and DAQ commission may get delayed. Not on critical path</a:t>
            </a:r>
          </a:p>
          <a:p>
            <a:pPr lvl="1">
              <a:spcBef>
                <a:spcPts val="1200"/>
              </a:spcBef>
            </a:pPr>
            <a:r>
              <a:rPr lang="en-US" sz="1600" dirty="0"/>
              <a:t>Risk Mitigation: maintain close contact with the manufacturers and designers.</a:t>
            </a:r>
          </a:p>
          <a:p>
            <a:pPr lvl="1">
              <a:spcBef>
                <a:spcPts val="1200"/>
              </a:spcBef>
            </a:pPr>
            <a:endParaRPr lang="en-US" sz="1600" dirty="0"/>
          </a:p>
        </p:txBody>
      </p:sp>
      <p:pic>
        <p:nvPicPr>
          <p:cNvPr id="4" name="Picture 3">
            <a:extLst>
              <a:ext uri="{FF2B5EF4-FFF2-40B4-BE49-F238E27FC236}">
                <a16:creationId xmlns:a16="http://schemas.microsoft.com/office/drawing/2014/main" id="{E63A988A-53F5-42F4-9C3D-F05CB57D1543}"/>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C228820E-8B72-4D4F-990B-AFF6AA9FA7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4F015C36-9A30-4FAA-9BDB-7C94EF38B71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5401847-C8A4-483F-9C10-4329C45BF3FB}"/>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E8441DAC-C08D-454C-A405-8088B3117E0C}"/>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2" name="Title 1">
            <a:extLst>
              <a:ext uri="{FF2B5EF4-FFF2-40B4-BE49-F238E27FC236}">
                <a16:creationId xmlns:a16="http://schemas.microsoft.com/office/drawing/2014/main" id="{FCADC0D7-CA62-B59E-41E0-8F225956B450}"/>
              </a:ext>
            </a:extLst>
          </p:cNvPr>
          <p:cNvSpPr>
            <a:spLocks noGrp="1"/>
          </p:cNvSpPr>
          <p:nvPr>
            <p:ph type="title"/>
          </p:nvPr>
        </p:nvSpPr>
        <p:spPr>
          <a:xfrm>
            <a:off x="429767" y="274320"/>
            <a:ext cx="11430000" cy="535531"/>
          </a:xfrm>
        </p:spPr>
        <p:txBody>
          <a:bodyPr/>
          <a:lstStyle/>
          <a:p>
            <a:r>
              <a:rPr lang="en-US" dirty="0"/>
              <a:t>Risk Management - 01.03.01 Backend Electronics</a:t>
            </a:r>
          </a:p>
        </p:txBody>
      </p:sp>
      <p:sp>
        <p:nvSpPr>
          <p:cNvPr id="13" name="TextBox 12">
            <a:extLst>
              <a:ext uri="{FF2B5EF4-FFF2-40B4-BE49-F238E27FC236}">
                <a16:creationId xmlns:a16="http://schemas.microsoft.com/office/drawing/2014/main" id="{F86C03BE-36AB-DDF4-DECC-ED290C4070A4}"/>
              </a:ext>
            </a:extLst>
          </p:cNvPr>
          <p:cNvSpPr txBox="1"/>
          <p:nvPr/>
        </p:nvSpPr>
        <p:spPr>
          <a:xfrm>
            <a:off x="9830095" y="766660"/>
            <a:ext cx="2361904" cy="258532"/>
          </a:xfrm>
          <a:prstGeom prst="rect">
            <a:avLst/>
          </a:prstGeom>
          <a:noFill/>
        </p:spPr>
        <p:txBody>
          <a:bodyPr wrap="square" rtlCol="0">
            <a:spAutoFit/>
          </a:bodyPr>
          <a:lstStyle/>
          <a:p>
            <a:pPr algn="r">
              <a:lnSpc>
                <a:spcPct val="90000"/>
              </a:lnSpc>
            </a:pPr>
            <a:r>
              <a:rPr lang="en-US" sz="1200" b="1" dirty="0">
                <a:latin typeface="+mn-lt"/>
              </a:rPr>
              <a:t>Charge Question - 5</a:t>
            </a:r>
          </a:p>
        </p:txBody>
      </p:sp>
    </p:spTree>
    <p:extLst>
      <p:ext uri="{BB962C8B-B14F-4D97-AF65-F5344CB8AC3E}">
        <p14:creationId xmlns:p14="http://schemas.microsoft.com/office/powerpoint/2010/main" val="1426028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Quality and ES&amp;H</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895927"/>
            <a:ext cx="11292389" cy="4805586"/>
          </a:xfrm>
        </p:spPr>
        <p:txBody>
          <a:bodyPr/>
          <a:lstStyle/>
          <a:p>
            <a:pPr marL="0" indent="0">
              <a:buNone/>
            </a:pPr>
            <a:r>
              <a:rPr lang="en-US" sz="2400" dirty="0"/>
              <a:t>QA/QC is an integral part of the subsystem development</a:t>
            </a:r>
          </a:p>
          <a:p>
            <a:r>
              <a:rPr lang="en-US" sz="2400" dirty="0"/>
              <a:t>01.02.02 Front-End ASIC: </a:t>
            </a:r>
          </a:p>
          <a:p>
            <a:pPr lvl="1"/>
            <a:r>
              <a:rPr lang="en-US" sz="2000" dirty="0"/>
              <a:t>intensive bench, beam, irradiation tests for ETROC2 and ETROC3 to ensure they are consistent with design specification</a:t>
            </a:r>
          </a:p>
          <a:p>
            <a:pPr lvl="1"/>
            <a:r>
              <a:rPr lang="en-US" sz="2000" dirty="0"/>
              <a:t>develop wafer-level probe-testing procedure and criteria with ETROC2 and ETROC3</a:t>
            </a:r>
          </a:p>
          <a:p>
            <a:pPr lvl="1"/>
            <a:r>
              <a:rPr lang="en-US" sz="2000" dirty="0"/>
              <a:t>Probe-test each ETROC production wafer after receiving it from the vendor and before bump-bonding with LGAD sensors</a:t>
            </a:r>
          </a:p>
          <a:p>
            <a:r>
              <a:rPr lang="en-US" sz="2400" dirty="0"/>
              <a:t>01.03.01 Backend Electronics: </a:t>
            </a:r>
          </a:p>
          <a:p>
            <a:pPr lvl="1"/>
            <a:r>
              <a:rPr lang="en-US" sz="2000" dirty="0"/>
              <a:t>Hardware and firmware will be prototyped during development phase</a:t>
            </a:r>
          </a:p>
          <a:p>
            <a:pPr lvl="1"/>
            <a:r>
              <a:rPr lang="en-US" sz="2000" dirty="0"/>
              <a:t>Full system burn-in tests after final hardware and firmware are available</a:t>
            </a:r>
          </a:p>
          <a:p>
            <a:pPr lvl="1"/>
            <a:endParaRPr lang="en-US" sz="2000" dirty="0"/>
          </a:p>
          <a:p>
            <a:pPr marL="0" indent="0">
              <a:buNone/>
            </a:pPr>
            <a:r>
              <a:rPr lang="en-US" sz="2400" dirty="0"/>
              <a:t>ES&amp;H will follow the policies and guidelines at the working sites.</a:t>
            </a:r>
          </a:p>
        </p:txBody>
      </p:sp>
      <p:pic>
        <p:nvPicPr>
          <p:cNvPr id="4" name="Picture 3">
            <a:extLst>
              <a:ext uri="{FF2B5EF4-FFF2-40B4-BE49-F238E27FC236}">
                <a16:creationId xmlns:a16="http://schemas.microsoft.com/office/drawing/2014/main" id="{AC55872A-E824-483D-BE7E-AC2BE4E9B10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4EF80BF0-4388-4957-A1B3-656979EA8531}"/>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F4445A63-C4A4-4EDA-B4AE-2A128DAB6B1F}"/>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EB82682-7E9B-4101-B0D3-EA36E2C8A55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AD58D057-957A-4935-A950-1C1388F73DA6}"/>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9" name="TextBox 8">
            <a:extLst>
              <a:ext uri="{FF2B5EF4-FFF2-40B4-BE49-F238E27FC236}">
                <a16:creationId xmlns:a16="http://schemas.microsoft.com/office/drawing/2014/main" id="{263B86C2-EE94-4CAD-BB5C-0C1B4710B10C}"/>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Questions - 6</a:t>
            </a:r>
          </a:p>
        </p:txBody>
      </p:sp>
    </p:spTree>
    <p:extLst>
      <p:ext uri="{BB962C8B-B14F-4D97-AF65-F5344CB8AC3E}">
        <p14:creationId xmlns:p14="http://schemas.microsoft.com/office/powerpoint/2010/main" val="1202597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Management Strategy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r>
              <a:rPr lang="en-US" dirty="0"/>
              <a:t>Subsystem manager Ye (in-kind) and postdoc (on-project) will monitor the progress of the projects, register new risks and retire expired risks, calling regular meetings within the subsystem itself and attending the meetings and periodic reviews with other subsystems.</a:t>
            </a:r>
          </a:p>
          <a:p>
            <a:r>
              <a:rPr lang="en-US" dirty="0"/>
              <a:t>UIC Electric engineers, Postdocs, PhD students will work in the large ETL collaboration on front-end ASIC testing and backend electronics firmware development.</a:t>
            </a:r>
          </a:p>
          <a:p>
            <a:pPr marL="0" indent="0">
              <a:buNone/>
            </a:pPr>
            <a:endParaRPr lang="en-US" dirty="0"/>
          </a:p>
        </p:txBody>
      </p:sp>
      <p:pic>
        <p:nvPicPr>
          <p:cNvPr id="4" name="Picture 3">
            <a:extLst>
              <a:ext uri="{FF2B5EF4-FFF2-40B4-BE49-F238E27FC236}">
                <a16:creationId xmlns:a16="http://schemas.microsoft.com/office/drawing/2014/main" id="{BCF6119B-3780-4385-8B90-BF549D2B8C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3F3AE2A-B49B-467C-B93A-38305BC72E6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CAEAC82-00E4-4FDD-BA4F-6D17675F093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6E88948F-5195-4EBC-A9B1-8A58884FB7E7}"/>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D98C44C-0F70-482F-9E66-48A1EF2CA9C8}"/>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TextBox 9">
            <a:extLst>
              <a:ext uri="{FF2B5EF4-FFF2-40B4-BE49-F238E27FC236}">
                <a16:creationId xmlns:a16="http://schemas.microsoft.com/office/drawing/2014/main" id="{3EAD1956-C762-CF1B-A122-1D0BE4B0B65B}"/>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Questions - 6</a:t>
            </a:r>
          </a:p>
        </p:txBody>
      </p:sp>
    </p:spTree>
    <p:extLst>
      <p:ext uri="{BB962C8B-B14F-4D97-AF65-F5344CB8AC3E}">
        <p14:creationId xmlns:p14="http://schemas.microsoft.com/office/powerpoint/2010/main" val="958285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959556"/>
            <a:ext cx="11430000" cy="4741957"/>
          </a:xfrm>
        </p:spPr>
        <p:txBody>
          <a:bodyPr/>
          <a:lstStyle/>
          <a:p>
            <a:r>
              <a:rPr lang="en-US" sz="2400" dirty="0"/>
              <a:t>We propose to contribute to CMS ETL front-end ASIC and backend electronics, including </a:t>
            </a:r>
          </a:p>
          <a:p>
            <a:pPr lvl="1"/>
            <a:r>
              <a:rPr lang="en-US" sz="2000" dirty="0"/>
              <a:t>50% of ”CORE” contribution (M&amp;S for production)</a:t>
            </a:r>
          </a:p>
          <a:p>
            <a:pPr lvl="1"/>
            <a:r>
              <a:rPr lang="en-US" sz="2000" dirty="0"/>
              <a:t>Testing of prototype front-end ASICs </a:t>
            </a:r>
          </a:p>
          <a:p>
            <a:pPr lvl="1"/>
            <a:r>
              <a:rPr lang="en-US" sz="2000" dirty="0"/>
              <a:t>Final production ASIC wafer QA/QC</a:t>
            </a:r>
          </a:p>
          <a:p>
            <a:pPr lvl="1"/>
            <a:r>
              <a:rPr lang="en-US" sz="2000" dirty="0"/>
              <a:t>Backend DAQ firmware development</a:t>
            </a:r>
          </a:p>
          <a:p>
            <a:r>
              <a:rPr lang="en-US" sz="2400" dirty="0"/>
              <a:t>The proposed contribution is in line with UIC group’s expertise and experiences in front-end ASIC testing and Silicon detector design and fabrication (3D VICTR chip, ETROC0 and ETROC1, STAR Intermediate Silicon Tracker, STAR Forward Silicon Tracker)</a:t>
            </a:r>
          </a:p>
          <a:p>
            <a:r>
              <a:rPr lang="en-US" sz="2400" dirty="0"/>
              <a:t>The activities are anticipated to start in March 2023 and end in Aug 2026. Management plan, cost estimate and risk assessment are presented, together with cost contingency and risk mitigation plan.</a:t>
            </a:r>
          </a:p>
        </p:txBody>
      </p:sp>
      <p:pic>
        <p:nvPicPr>
          <p:cNvPr id="4" name="Picture 3">
            <a:extLst>
              <a:ext uri="{FF2B5EF4-FFF2-40B4-BE49-F238E27FC236}">
                <a16:creationId xmlns:a16="http://schemas.microsoft.com/office/drawing/2014/main" id="{86E7103E-2DBF-43B0-A853-2ECC82FB72C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663273C-8B36-44AB-A25B-9F6CD475F0AD}"/>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9E536B23-81EC-4154-9290-9B282FC3398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E17209A-716C-4F85-AB9C-C7EED39C4638}"/>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2C54490F-97A6-4581-A70D-D3DFC6995A9D}"/>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232696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WBS Overview</a:t>
            </a:r>
          </a:p>
          <a:p>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B2065805-C1D8-41C8-A907-C661E9FD1C42}"/>
              </a:ext>
            </a:extLst>
          </p:cNvPr>
          <p:cNvPicPr>
            <a:picLocks noChangeAspect="1"/>
          </p:cNvPicPr>
          <p:nvPr/>
        </p:nvPicPr>
        <p:blipFill rotWithShape="1">
          <a:blip r:embed="rId7"/>
          <a:srcRect l="1196" r="3007" b="902"/>
          <a:stretch/>
        </p:blipFill>
        <p:spPr bwMode="auto">
          <a:xfrm>
            <a:off x="1261242" y="1442839"/>
            <a:ext cx="9490842" cy="4674182"/>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D0D1DD81-28E8-4856-A498-9E8B2ED58555}"/>
              </a:ext>
            </a:extLst>
          </p:cNvPr>
          <p:cNvSpPr/>
          <p:nvPr/>
        </p:nvSpPr>
        <p:spPr>
          <a:xfrm>
            <a:off x="4110182" y="3588935"/>
            <a:ext cx="1859854" cy="713605"/>
          </a:xfrm>
          <a:prstGeom prst="rect">
            <a:avLst/>
          </a:prstGeom>
          <a:solidFill>
            <a:srgbClr val="FF0000">
              <a:alpha val="22000"/>
            </a:srgbClr>
          </a:solidFill>
          <a:ln w="0">
            <a:solidFill>
              <a:schemeClr val="tx1"/>
            </a:solidFill>
            <a:prstDash val="lg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7223980-EC60-C72E-B653-4A69FBDC3F1E}"/>
              </a:ext>
            </a:extLst>
          </p:cNvPr>
          <p:cNvSpPr/>
          <p:nvPr/>
        </p:nvSpPr>
        <p:spPr>
          <a:xfrm>
            <a:off x="6504076" y="3018329"/>
            <a:ext cx="1859854" cy="637193"/>
          </a:xfrm>
          <a:prstGeom prst="rect">
            <a:avLst/>
          </a:prstGeom>
          <a:solidFill>
            <a:srgbClr val="FF0000">
              <a:alpha val="22000"/>
            </a:srgbClr>
          </a:solidFill>
          <a:ln w="0">
            <a:solidFill>
              <a:schemeClr val="tx1"/>
            </a:solidFill>
            <a:prstDash val="lg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EC0AEFF-139A-AD65-5E38-F88556CA16CC}"/>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1</a:t>
            </a:r>
          </a:p>
        </p:txBody>
      </p:sp>
    </p:spTree>
    <p:extLst>
      <p:ext uri="{BB962C8B-B14F-4D97-AF65-F5344CB8AC3E}">
        <p14:creationId xmlns:p14="http://schemas.microsoft.com/office/powerpoint/2010/main" val="3561738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535531"/>
          </a:xfrm>
        </p:spPr>
        <p:txBody>
          <a:bodyPr/>
          <a:lstStyle/>
          <a:p>
            <a:r>
              <a:rPr lang="en-US" dirty="0"/>
              <a:t>Scope Overview - 01.02.02 Front-End ASIC (ETROC)</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sp>
        <p:nvSpPr>
          <p:cNvPr id="4" name="TextBox 3">
            <a:extLst>
              <a:ext uri="{FF2B5EF4-FFF2-40B4-BE49-F238E27FC236}">
                <a16:creationId xmlns:a16="http://schemas.microsoft.com/office/drawing/2014/main" id="{34F16259-C090-45C9-A05C-9AA5CE2F7FAB}"/>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- 1</a:t>
            </a:r>
          </a:p>
        </p:txBody>
      </p:sp>
      <p:pic>
        <p:nvPicPr>
          <p:cNvPr id="15" name="Picture 14">
            <a:extLst>
              <a:ext uri="{FF2B5EF4-FFF2-40B4-BE49-F238E27FC236}">
                <a16:creationId xmlns:a16="http://schemas.microsoft.com/office/drawing/2014/main" id="{6BCD27BA-D008-253F-B966-6273039E9CFD}"/>
              </a:ext>
            </a:extLst>
          </p:cNvPr>
          <p:cNvPicPr>
            <a:picLocks noChangeAspect="1"/>
          </p:cNvPicPr>
          <p:nvPr/>
        </p:nvPicPr>
        <p:blipFill>
          <a:blip r:embed="rId6"/>
          <a:stretch>
            <a:fillRect/>
          </a:stretch>
        </p:blipFill>
        <p:spPr>
          <a:xfrm>
            <a:off x="6370667" y="4019756"/>
            <a:ext cx="4929656" cy="2331718"/>
          </a:xfrm>
          <a:prstGeom prst="rect">
            <a:avLst/>
          </a:prstGeom>
        </p:spPr>
      </p:pic>
      <p:pic>
        <p:nvPicPr>
          <p:cNvPr id="46" name="Picture 45">
            <a:extLst>
              <a:ext uri="{FF2B5EF4-FFF2-40B4-BE49-F238E27FC236}">
                <a16:creationId xmlns:a16="http://schemas.microsoft.com/office/drawing/2014/main" id="{801D088E-4EEF-D188-9CE7-0794CAE89934}"/>
              </a:ext>
            </a:extLst>
          </p:cNvPr>
          <p:cNvPicPr>
            <a:picLocks noChangeAspect="1"/>
          </p:cNvPicPr>
          <p:nvPr/>
        </p:nvPicPr>
        <p:blipFill>
          <a:blip r:embed="rId7"/>
          <a:stretch>
            <a:fillRect/>
          </a:stretch>
        </p:blipFill>
        <p:spPr>
          <a:xfrm>
            <a:off x="6564388" y="1051504"/>
            <a:ext cx="5220068" cy="2570992"/>
          </a:xfrm>
          <a:prstGeom prst="rect">
            <a:avLst/>
          </a:prstGeom>
        </p:spPr>
      </p:pic>
      <p:sp>
        <p:nvSpPr>
          <p:cNvPr id="47" name="Oval 46">
            <a:extLst>
              <a:ext uri="{FF2B5EF4-FFF2-40B4-BE49-F238E27FC236}">
                <a16:creationId xmlns:a16="http://schemas.microsoft.com/office/drawing/2014/main" id="{6744AB0F-B7FC-F798-5D22-24DBE6ACE993}"/>
              </a:ext>
            </a:extLst>
          </p:cNvPr>
          <p:cNvSpPr/>
          <p:nvPr/>
        </p:nvSpPr>
        <p:spPr>
          <a:xfrm>
            <a:off x="10159075" y="1362717"/>
            <a:ext cx="947217" cy="185739"/>
          </a:xfrm>
          <a:prstGeom prst="ellipse">
            <a:avLst/>
          </a:prstGeom>
          <a:noFill/>
          <a:ln w="25400">
            <a:solidFill>
              <a:srgbClr val="FF0000"/>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CCD31F13-B2E9-FAF0-056D-2F6D7456CF7C}"/>
              </a:ext>
            </a:extLst>
          </p:cNvPr>
          <p:cNvCxnSpPr>
            <a:cxnSpLocks/>
          </p:cNvCxnSpPr>
          <p:nvPr/>
        </p:nvCxnSpPr>
        <p:spPr>
          <a:xfrm flipH="1">
            <a:off x="9174422" y="1391288"/>
            <a:ext cx="1070381" cy="1100138"/>
          </a:xfrm>
          <a:prstGeom prst="straightConnector1">
            <a:avLst/>
          </a:prstGeom>
          <a:ln w="1905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E3B604F-47FD-9303-854D-D0A0B775A992}"/>
              </a:ext>
            </a:extLst>
          </p:cNvPr>
          <p:cNvCxnSpPr>
            <a:cxnSpLocks/>
          </p:cNvCxnSpPr>
          <p:nvPr/>
        </p:nvCxnSpPr>
        <p:spPr>
          <a:xfrm flipH="1">
            <a:off x="8326713" y="1391288"/>
            <a:ext cx="1918090" cy="1215928"/>
          </a:xfrm>
          <a:prstGeom prst="straightConnector1">
            <a:avLst/>
          </a:prstGeom>
          <a:ln w="1905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pic>
        <p:nvPicPr>
          <p:cNvPr id="55" name="Picture 54">
            <a:extLst>
              <a:ext uri="{FF2B5EF4-FFF2-40B4-BE49-F238E27FC236}">
                <a16:creationId xmlns:a16="http://schemas.microsoft.com/office/drawing/2014/main" id="{1F69D24E-0950-C9BA-AE92-DD787EC54750}"/>
              </a:ext>
            </a:extLst>
          </p:cNvPr>
          <p:cNvPicPr>
            <a:picLocks noChangeAspect="1"/>
          </p:cNvPicPr>
          <p:nvPr/>
        </p:nvPicPr>
        <p:blipFill>
          <a:blip r:embed="rId8"/>
          <a:stretch>
            <a:fillRect/>
          </a:stretch>
        </p:blipFill>
        <p:spPr>
          <a:xfrm>
            <a:off x="7934484" y="6454632"/>
            <a:ext cx="1476375" cy="357936"/>
          </a:xfrm>
          <a:prstGeom prst="rect">
            <a:avLst/>
          </a:prstGeom>
        </p:spPr>
      </p:pic>
      <p:sp>
        <p:nvSpPr>
          <p:cNvPr id="56" name="TextBox 55">
            <a:extLst>
              <a:ext uri="{FF2B5EF4-FFF2-40B4-BE49-F238E27FC236}">
                <a16:creationId xmlns:a16="http://schemas.microsoft.com/office/drawing/2014/main" id="{DF7E5EA1-38FD-B481-5561-8EC4BD388621}"/>
              </a:ext>
            </a:extLst>
          </p:cNvPr>
          <p:cNvSpPr txBox="1"/>
          <p:nvPr/>
        </p:nvSpPr>
        <p:spPr>
          <a:xfrm>
            <a:off x="7584671" y="722703"/>
            <a:ext cx="2632422" cy="341632"/>
          </a:xfrm>
          <a:prstGeom prst="rect">
            <a:avLst/>
          </a:prstGeom>
          <a:noFill/>
        </p:spPr>
        <p:txBody>
          <a:bodyPr wrap="square" rtlCol="0">
            <a:spAutoFit/>
          </a:bodyPr>
          <a:lstStyle/>
          <a:p>
            <a:pPr algn="l">
              <a:lnSpc>
                <a:spcPct val="90000"/>
              </a:lnSpc>
            </a:pPr>
            <a:r>
              <a:rPr lang="en-US" b="1" u="sng" dirty="0">
                <a:latin typeface="+mn-lt"/>
              </a:rPr>
              <a:t>ETL Module</a:t>
            </a:r>
          </a:p>
        </p:txBody>
      </p:sp>
      <p:sp>
        <p:nvSpPr>
          <p:cNvPr id="57" name="TextBox 56">
            <a:extLst>
              <a:ext uri="{FF2B5EF4-FFF2-40B4-BE49-F238E27FC236}">
                <a16:creationId xmlns:a16="http://schemas.microsoft.com/office/drawing/2014/main" id="{4E22BB27-2915-DB5A-8116-75D37B899F42}"/>
              </a:ext>
            </a:extLst>
          </p:cNvPr>
          <p:cNvSpPr txBox="1"/>
          <p:nvPr/>
        </p:nvSpPr>
        <p:spPr>
          <a:xfrm>
            <a:off x="7108112" y="3735018"/>
            <a:ext cx="2632422" cy="341632"/>
          </a:xfrm>
          <a:prstGeom prst="rect">
            <a:avLst/>
          </a:prstGeom>
          <a:noFill/>
        </p:spPr>
        <p:txBody>
          <a:bodyPr wrap="square" rtlCol="0">
            <a:spAutoFit/>
          </a:bodyPr>
          <a:lstStyle/>
          <a:p>
            <a:pPr algn="l">
              <a:lnSpc>
                <a:spcPct val="90000"/>
              </a:lnSpc>
            </a:pPr>
            <a:r>
              <a:rPr lang="en-US" b="1" u="sng" dirty="0">
                <a:latin typeface="+mn-lt"/>
              </a:rPr>
              <a:t>ETROC Building Blocks</a:t>
            </a:r>
          </a:p>
        </p:txBody>
      </p:sp>
      <p:sp>
        <p:nvSpPr>
          <p:cNvPr id="96" name="Rectangle 95">
            <a:extLst>
              <a:ext uri="{FF2B5EF4-FFF2-40B4-BE49-F238E27FC236}">
                <a16:creationId xmlns:a16="http://schemas.microsoft.com/office/drawing/2014/main" id="{7FD2F4A1-F342-2F0E-296B-A74B60B4DB90}"/>
              </a:ext>
            </a:extLst>
          </p:cNvPr>
          <p:cNvSpPr/>
          <p:nvPr/>
        </p:nvSpPr>
        <p:spPr>
          <a:xfrm>
            <a:off x="470104" y="1207111"/>
            <a:ext cx="6022853" cy="3785652"/>
          </a:xfrm>
          <a:prstGeom prst="rect">
            <a:avLst/>
          </a:prstGeom>
        </p:spPr>
        <p:txBody>
          <a:bodyPr wrap="square">
            <a:spAutoFit/>
          </a:bodyPr>
          <a:lstStyle/>
          <a:p>
            <a:r>
              <a:rPr lang="en-US" sz="2000" b="1" dirty="0">
                <a:solidFill>
                  <a:srgbClr val="0070C0"/>
                </a:solidFill>
                <a:latin typeface="Times New Roman" panose="02020603050405020304" pitchFamily="18" charset="0"/>
                <a:cs typeface="Times New Roman" panose="02020603050405020304" pitchFamily="18" charset="0"/>
              </a:rPr>
              <a:t>What is ETROC:</a:t>
            </a:r>
          </a:p>
          <a:p>
            <a:r>
              <a:rPr lang="en-US" sz="2000" b="1" dirty="0">
                <a:solidFill>
                  <a:srgbClr val="FF0000"/>
                </a:solidFill>
                <a:latin typeface="Times New Roman" panose="02020603050405020304" pitchFamily="18" charset="0"/>
                <a:cs typeface="Times New Roman" panose="02020603050405020304" pitchFamily="18" charset="0"/>
              </a:rPr>
              <a:t>front-end ASIC bump-bonded to LGAD, to read out 16x16 pixels, each 1.3 mm x 1.3 mm</a:t>
            </a:r>
          </a:p>
          <a:p>
            <a:r>
              <a:rPr lang="en-US" sz="2000" b="1" dirty="0">
                <a:solidFill>
                  <a:srgbClr val="0070C0"/>
                </a:solidFill>
                <a:latin typeface="Times New Roman" panose="02020603050405020304" pitchFamily="18" charset="0"/>
                <a:cs typeface="Times New Roman" panose="02020603050405020304" pitchFamily="18" charset="0"/>
              </a:rPr>
              <a:t> </a:t>
            </a:r>
          </a:p>
          <a:p>
            <a:r>
              <a:rPr lang="en-US" sz="2000" b="1" dirty="0">
                <a:solidFill>
                  <a:srgbClr val="0070C0"/>
                </a:solidFill>
                <a:latin typeface="Times New Roman" panose="02020603050405020304" pitchFamily="18" charset="0"/>
                <a:cs typeface="Times New Roman" panose="02020603050405020304" pitchFamily="18" charset="0"/>
              </a:rPr>
              <a:t>Requirement: </a:t>
            </a:r>
          </a:p>
          <a:p>
            <a:pPr marL="342900" indent="-342900">
              <a:buFont typeface="Arial" panose="020B0604020202020204" pitchFamily="34" charset="0"/>
              <a:buChar char="•"/>
            </a:pPr>
            <a:r>
              <a:rPr lang="en-US" sz="2000" b="1" dirty="0">
                <a:solidFill>
                  <a:srgbClr val="FF0000"/>
                </a:solidFill>
                <a:latin typeface="Times New Roman" panose="02020603050405020304" pitchFamily="18" charset="0"/>
                <a:cs typeface="Times New Roman" panose="02020603050405020304" pitchFamily="18" charset="0"/>
              </a:rPr>
              <a:t>ASIC contribution to time resolution &lt; 40ps</a:t>
            </a:r>
          </a:p>
          <a:p>
            <a:pPr marL="342900" indent="-342900">
              <a:buFont typeface="Arial" panose="020B0604020202020204" pitchFamily="34" charset="0"/>
              <a:buChar char="•"/>
            </a:pPr>
            <a:r>
              <a:rPr lang="en-US" sz="2000" b="1" dirty="0">
                <a:solidFill>
                  <a:srgbClr val="FF0000"/>
                </a:solidFill>
                <a:latin typeface="Times New Roman" panose="02020603050405020304" pitchFamily="18" charset="0"/>
                <a:cs typeface="Times New Roman" panose="02020603050405020304" pitchFamily="18" charset="0"/>
              </a:rPr>
              <a:t>Deal with small signal size: ~20fC down to ~10fC</a:t>
            </a:r>
          </a:p>
          <a:p>
            <a:pPr marL="342900" indent="-342900">
              <a:buFont typeface="Arial" panose="020B0604020202020204" pitchFamily="34" charset="0"/>
              <a:buChar char="•"/>
            </a:pPr>
            <a:r>
              <a:rPr lang="en-US" sz="2000" b="1" dirty="0">
                <a:solidFill>
                  <a:srgbClr val="FF0000"/>
                </a:solidFill>
                <a:latin typeface="Times New Roman" panose="02020603050405020304" pitchFamily="18" charset="0"/>
                <a:cs typeface="Times New Roman" panose="02020603050405020304" pitchFamily="18" charset="0"/>
              </a:rPr>
              <a:t>Power consumption &lt; 1W/chip</a:t>
            </a:r>
          </a:p>
          <a:p>
            <a:pPr marL="342900" indent="-342900">
              <a:buFont typeface="Arial" panose="020B0604020202020204" pitchFamily="34" charset="0"/>
              <a:buChar char="•"/>
            </a:pPr>
            <a:r>
              <a:rPr lang="en-US" sz="2000" b="1" dirty="0">
                <a:solidFill>
                  <a:srgbClr val="FF0000"/>
                </a:solidFill>
                <a:latin typeface="Times New Roman" panose="02020603050405020304" pitchFamily="18" charset="0"/>
                <a:cs typeface="Times New Roman" panose="02020603050405020304" pitchFamily="18" charset="0"/>
              </a:rPr>
              <a:t>L1 buffer latency: 12.5 us</a:t>
            </a:r>
          </a:p>
          <a:p>
            <a:pPr marL="342900" indent="-342900">
              <a:buFont typeface="Arial" panose="020B0604020202020204" pitchFamily="34" charset="0"/>
              <a:buChar char="•"/>
            </a:pPr>
            <a:r>
              <a:rPr lang="en-US" sz="2000" b="1" dirty="0">
                <a:solidFill>
                  <a:srgbClr val="FF0000"/>
                </a:solidFill>
                <a:latin typeface="Times New Roman" panose="02020603050405020304" pitchFamily="18" charset="0"/>
                <a:cs typeface="Times New Roman" panose="02020603050405020304" pitchFamily="18" charset="0"/>
              </a:rPr>
              <a:t>Radiation hardness: tolerate 100 </a:t>
            </a:r>
            <a:r>
              <a:rPr lang="en-US" sz="2000" b="1" dirty="0" err="1">
                <a:solidFill>
                  <a:srgbClr val="FF0000"/>
                </a:solidFill>
                <a:latin typeface="Times New Roman" panose="02020603050405020304" pitchFamily="18" charset="0"/>
                <a:cs typeface="Times New Roman" panose="02020603050405020304" pitchFamily="18" charset="0"/>
              </a:rPr>
              <a:t>Mrad</a:t>
            </a:r>
            <a:r>
              <a:rPr lang="en-US" sz="2000" b="1" dirty="0">
                <a:solidFill>
                  <a:srgbClr val="FF0000"/>
                </a:solidFill>
                <a:latin typeface="Times New Roman" panose="02020603050405020304" pitchFamily="18" charset="0"/>
                <a:cs typeface="Times New Roman" panose="02020603050405020304" pitchFamily="18" charset="0"/>
              </a:rPr>
              <a:t> TID</a:t>
            </a:r>
          </a:p>
          <a:p>
            <a:r>
              <a:rPr lang="en-US" sz="2000" b="1" dirty="0">
                <a:solidFill>
                  <a:srgbClr val="003DCF"/>
                </a:solidFill>
                <a:latin typeface="Times New Roman" panose="02020603050405020304" pitchFamily="18" charset="0"/>
                <a:cs typeface="Times New Roman" panose="02020603050405020304" pitchFamily="18" charset="0"/>
              </a:rPr>
              <a:t> </a:t>
            </a:r>
          </a:p>
          <a:p>
            <a:endParaRPr lang="en-US" sz="2000" b="1" dirty="0">
              <a:solidFill>
                <a:srgbClr val="003DCF"/>
              </a:solidFill>
              <a:latin typeface="Times New Roman" panose="02020603050405020304" pitchFamily="18" charset="0"/>
              <a:cs typeface="Times New Roman" panose="02020603050405020304" pitchFamily="18" charset="0"/>
            </a:endParaRPr>
          </a:p>
        </p:txBody>
      </p:sp>
      <p:sp>
        <p:nvSpPr>
          <p:cNvPr id="97" name="TextBox 96">
            <a:extLst>
              <a:ext uri="{FF2B5EF4-FFF2-40B4-BE49-F238E27FC236}">
                <a16:creationId xmlns:a16="http://schemas.microsoft.com/office/drawing/2014/main" id="{4E7E9BEA-A005-9309-28A3-C048EC6BC783}"/>
              </a:ext>
            </a:extLst>
          </p:cNvPr>
          <p:cNvSpPr txBox="1"/>
          <p:nvPr/>
        </p:nvSpPr>
        <p:spPr>
          <a:xfrm>
            <a:off x="470103" y="4738559"/>
            <a:ext cx="5328566" cy="1015663"/>
          </a:xfrm>
          <a:prstGeom prst="rect">
            <a:avLst/>
          </a:prstGeom>
          <a:noFill/>
        </p:spPr>
        <p:txBody>
          <a:bodyPr wrap="square" rtlCol="0">
            <a:spAutoFit/>
          </a:bodyPr>
          <a:lstStyle/>
          <a:p>
            <a:r>
              <a:rPr lang="en-US" sz="2000" b="1" dirty="0">
                <a:solidFill>
                  <a:srgbClr val="0070C0"/>
                </a:solidFill>
                <a:latin typeface="Times New Roman" panose="02020603050405020304" pitchFamily="18" charset="0"/>
                <a:cs typeface="Times New Roman" panose="02020603050405020304" pitchFamily="18" charset="0"/>
              </a:rPr>
              <a:t>Desirable:</a:t>
            </a:r>
          </a:p>
          <a:p>
            <a:r>
              <a:rPr lang="en-US" sz="2000" b="1" dirty="0">
                <a:solidFill>
                  <a:srgbClr val="FF0000"/>
                </a:solidFill>
                <a:latin typeface="Times New Roman" panose="02020603050405020304" pitchFamily="18" charset="0"/>
                <a:cs typeface="Times New Roman" panose="02020603050405020304" pitchFamily="18" charset="0"/>
              </a:rPr>
              <a:t>waveform sampler for 1-2 pixels for monitoring and calibration purpose</a:t>
            </a:r>
          </a:p>
        </p:txBody>
      </p:sp>
    </p:spTree>
    <p:extLst>
      <p:ext uri="{BB962C8B-B14F-4D97-AF65-F5344CB8AC3E}">
        <p14:creationId xmlns:p14="http://schemas.microsoft.com/office/powerpoint/2010/main" val="1194404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535531"/>
          </a:xfrm>
        </p:spPr>
        <p:txBody>
          <a:bodyPr/>
          <a:lstStyle/>
          <a:p>
            <a:r>
              <a:rPr lang="en-US" dirty="0"/>
              <a:t>Scope Overview - 01.02.02 Front-End ASIC (ETROC)</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sp>
        <p:nvSpPr>
          <p:cNvPr id="4" name="TextBox 3">
            <a:extLst>
              <a:ext uri="{FF2B5EF4-FFF2-40B4-BE49-F238E27FC236}">
                <a16:creationId xmlns:a16="http://schemas.microsoft.com/office/drawing/2014/main" id="{34F16259-C090-45C9-A05C-9AA5CE2F7FAB}"/>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- 1</a:t>
            </a:r>
          </a:p>
        </p:txBody>
      </p:sp>
      <p:pic>
        <p:nvPicPr>
          <p:cNvPr id="55" name="Picture 54">
            <a:extLst>
              <a:ext uri="{FF2B5EF4-FFF2-40B4-BE49-F238E27FC236}">
                <a16:creationId xmlns:a16="http://schemas.microsoft.com/office/drawing/2014/main" id="{1F69D24E-0950-C9BA-AE92-DD787EC54750}"/>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37" name="Picture 36">
            <a:extLst>
              <a:ext uri="{FF2B5EF4-FFF2-40B4-BE49-F238E27FC236}">
                <a16:creationId xmlns:a16="http://schemas.microsoft.com/office/drawing/2014/main" id="{4395C22D-5731-4AAB-91BC-74C9B834836C}"/>
              </a:ext>
            </a:extLst>
          </p:cNvPr>
          <p:cNvPicPr>
            <a:picLocks noChangeAspect="1"/>
          </p:cNvPicPr>
          <p:nvPr/>
        </p:nvPicPr>
        <p:blipFill>
          <a:blip r:embed="rId7"/>
          <a:stretch>
            <a:fillRect/>
          </a:stretch>
        </p:blipFill>
        <p:spPr>
          <a:xfrm>
            <a:off x="324135" y="1943823"/>
            <a:ext cx="4409501" cy="4475097"/>
          </a:xfrm>
          <a:prstGeom prst="rect">
            <a:avLst/>
          </a:prstGeom>
        </p:spPr>
      </p:pic>
      <p:cxnSp>
        <p:nvCxnSpPr>
          <p:cNvPr id="38" name="Straight Connector 37">
            <a:extLst>
              <a:ext uri="{FF2B5EF4-FFF2-40B4-BE49-F238E27FC236}">
                <a16:creationId xmlns:a16="http://schemas.microsoft.com/office/drawing/2014/main" id="{3C359365-3D68-7BEF-C3AD-AA23A072D7A2}"/>
              </a:ext>
            </a:extLst>
          </p:cNvPr>
          <p:cNvCxnSpPr>
            <a:cxnSpLocks/>
          </p:cNvCxnSpPr>
          <p:nvPr/>
        </p:nvCxnSpPr>
        <p:spPr>
          <a:xfrm flipV="1">
            <a:off x="324135" y="3072536"/>
            <a:ext cx="1099457" cy="1"/>
          </a:xfrm>
          <a:prstGeom prst="line">
            <a:avLst/>
          </a:prstGeom>
          <a:ln w="50800">
            <a:solidFill>
              <a:srgbClr val="FB04F6"/>
            </a:solidFill>
          </a:ln>
        </p:spPr>
        <p:style>
          <a:lnRef idx="3">
            <a:schemeClr val="accent2"/>
          </a:lnRef>
          <a:fillRef idx="0">
            <a:schemeClr val="accent2"/>
          </a:fillRef>
          <a:effectRef idx="2">
            <a:schemeClr val="accent2"/>
          </a:effectRef>
          <a:fontRef idx="minor">
            <a:schemeClr val="tx1"/>
          </a:fontRef>
        </p:style>
      </p:cxnSp>
      <p:cxnSp>
        <p:nvCxnSpPr>
          <p:cNvPr id="40" name="Straight Connector 39">
            <a:extLst>
              <a:ext uri="{FF2B5EF4-FFF2-40B4-BE49-F238E27FC236}">
                <a16:creationId xmlns:a16="http://schemas.microsoft.com/office/drawing/2014/main" id="{D6256DAA-044F-000A-D3EC-1131D57A32C3}"/>
              </a:ext>
            </a:extLst>
          </p:cNvPr>
          <p:cNvCxnSpPr>
            <a:cxnSpLocks/>
          </p:cNvCxnSpPr>
          <p:nvPr/>
        </p:nvCxnSpPr>
        <p:spPr>
          <a:xfrm flipV="1">
            <a:off x="1423592" y="1983582"/>
            <a:ext cx="0" cy="1088955"/>
          </a:xfrm>
          <a:prstGeom prst="line">
            <a:avLst/>
          </a:prstGeom>
          <a:ln w="50800">
            <a:solidFill>
              <a:srgbClr val="FB04F6"/>
            </a:solidFill>
          </a:ln>
        </p:spPr>
        <p:style>
          <a:lnRef idx="3">
            <a:schemeClr val="accent2"/>
          </a:lnRef>
          <a:fillRef idx="0">
            <a:schemeClr val="accent2"/>
          </a:fillRef>
          <a:effectRef idx="2">
            <a:schemeClr val="accent2"/>
          </a:effectRef>
          <a:fontRef idx="minor">
            <a:schemeClr val="tx1"/>
          </a:fontRef>
        </p:style>
      </p:cxnSp>
      <p:cxnSp>
        <p:nvCxnSpPr>
          <p:cNvPr id="44" name="Straight Connector 43">
            <a:extLst>
              <a:ext uri="{FF2B5EF4-FFF2-40B4-BE49-F238E27FC236}">
                <a16:creationId xmlns:a16="http://schemas.microsoft.com/office/drawing/2014/main" id="{5680030D-565A-C87D-EE60-46AAB006A656}"/>
              </a:ext>
            </a:extLst>
          </p:cNvPr>
          <p:cNvCxnSpPr>
            <a:cxnSpLocks/>
          </p:cNvCxnSpPr>
          <p:nvPr/>
        </p:nvCxnSpPr>
        <p:spPr>
          <a:xfrm flipV="1">
            <a:off x="324135" y="6370464"/>
            <a:ext cx="4402591" cy="19880"/>
          </a:xfrm>
          <a:prstGeom prst="line">
            <a:avLst/>
          </a:prstGeom>
          <a:ln w="508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48" name="Straight Connector 47">
            <a:extLst>
              <a:ext uri="{FF2B5EF4-FFF2-40B4-BE49-F238E27FC236}">
                <a16:creationId xmlns:a16="http://schemas.microsoft.com/office/drawing/2014/main" id="{6CB88F3C-ED52-2A62-7EB4-AD475C39A6BE}"/>
              </a:ext>
            </a:extLst>
          </p:cNvPr>
          <p:cNvCxnSpPr>
            <a:cxnSpLocks/>
          </p:cNvCxnSpPr>
          <p:nvPr/>
        </p:nvCxnSpPr>
        <p:spPr>
          <a:xfrm flipH="1" flipV="1">
            <a:off x="4721963" y="1943823"/>
            <a:ext cx="4763" cy="4455218"/>
          </a:xfrm>
          <a:prstGeom prst="line">
            <a:avLst/>
          </a:prstGeom>
          <a:ln w="508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50" name="Straight Connector 49">
            <a:extLst>
              <a:ext uri="{FF2B5EF4-FFF2-40B4-BE49-F238E27FC236}">
                <a16:creationId xmlns:a16="http://schemas.microsoft.com/office/drawing/2014/main" id="{177BF737-4E5D-B670-5EF9-1BDE4D8991C0}"/>
              </a:ext>
            </a:extLst>
          </p:cNvPr>
          <p:cNvCxnSpPr>
            <a:cxnSpLocks/>
          </p:cNvCxnSpPr>
          <p:nvPr/>
        </p:nvCxnSpPr>
        <p:spPr>
          <a:xfrm flipV="1">
            <a:off x="331045" y="1963702"/>
            <a:ext cx="4402591" cy="19880"/>
          </a:xfrm>
          <a:prstGeom prst="line">
            <a:avLst/>
          </a:prstGeom>
          <a:ln w="50800">
            <a:solidFill>
              <a:srgbClr val="00B050"/>
            </a:solidFill>
          </a:ln>
        </p:spPr>
        <p:style>
          <a:lnRef idx="3">
            <a:schemeClr val="accent2"/>
          </a:lnRef>
          <a:fillRef idx="0">
            <a:schemeClr val="accent2"/>
          </a:fillRef>
          <a:effectRef idx="2">
            <a:schemeClr val="accent2"/>
          </a:effectRef>
          <a:fontRef idx="minor">
            <a:schemeClr val="tx1"/>
          </a:fontRef>
        </p:style>
      </p:cxnSp>
      <p:cxnSp>
        <p:nvCxnSpPr>
          <p:cNvPr id="52" name="Straight Connector 51">
            <a:extLst>
              <a:ext uri="{FF2B5EF4-FFF2-40B4-BE49-F238E27FC236}">
                <a16:creationId xmlns:a16="http://schemas.microsoft.com/office/drawing/2014/main" id="{63A901E7-E885-7AFE-E2A2-92C92DF106F2}"/>
              </a:ext>
            </a:extLst>
          </p:cNvPr>
          <p:cNvCxnSpPr>
            <a:cxnSpLocks/>
          </p:cNvCxnSpPr>
          <p:nvPr/>
        </p:nvCxnSpPr>
        <p:spPr>
          <a:xfrm flipH="1" flipV="1">
            <a:off x="331045" y="1953762"/>
            <a:ext cx="4763" cy="4455218"/>
          </a:xfrm>
          <a:prstGeom prst="line">
            <a:avLst/>
          </a:prstGeom>
          <a:ln w="50800">
            <a:solidFill>
              <a:srgbClr val="00B050"/>
            </a:solidFill>
          </a:ln>
        </p:spPr>
        <p:style>
          <a:lnRef idx="3">
            <a:schemeClr val="accent2"/>
          </a:lnRef>
          <a:fillRef idx="0">
            <a:schemeClr val="accent2"/>
          </a:fillRef>
          <a:effectRef idx="2">
            <a:schemeClr val="accent2"/>
          </a:effectRef>
          <a:fontRef idx="minor">
            <a:schemeClr val="tx1"/>
          </a:fontRef>
        </p:style>
      </p:cxnSp>
      <p:sp>
        <p:nvSpPr>
          <p:cNvPr id="53" name="TextBox 52">
            <a:extLst>
              <a:ext uri="{FF2B5EF4-FFF2-40B4-BE49-F238E27FC236}">
                <a16:creationId xmlns:a16="http://schemas.microsoft.com/office/drawing/2014/main" id="{0CD39E67-4F8B-BA63-F450-D2247A2F0025}"/>
              </a:ext>
            </a:extLst>
          </p:cNvPr>
          <p:cNvSpPr txBox="1"/>
          <p:nvPr/>
        </p:nvSpPr>
        <p:spPr>
          <a:xfrm>
            <a:off x="1096956" y="696196"/>
            <a:ext cx="10729473" cy="1015663"/>
          </a:xfrm>
          <a:prstGeom prst="rect">
            <a:avLst/>
          </a:prstGeom>
          <a:noFill/>
        </p:spPr>
        <p:txBody>
          <a:bodyPr wrap="square" rtlCol="0">
            <a:spAutoFit/>
          </a:bodyPr>
          <a:lstStyle/>
          <a:p>
            <a:r>
              <a:rPr lang="en-US" sz="2000" b="1" dirty="0">
                <a:latin typeface="Times New Roman" panose="02020603050405020304" pitchFamily="18" charset="0"/>
                <a:cs typeface="Times New Roman" panose="02020603050405020304" pitchFamily="18" charset="0"/>
              </a:rPr>
              <a:t>ETROC0: single channel with preamp + discriminator 		     - submitted Dec 2018</a:t>
            </a:r>
          </a:p>
          <a:p>
            <a:r>
              <a:rPr lang="en-US" sz="2000" dirty="0">
                <a:latin typeface="Times New Roman" panose="02020603050405020304" pitchFamily="18" charset="0"/>
                <a:cs typeface="Times New Roman" panose="02020603050405020304" pitchFamily="18" charset="0"/>
              </a:rPr>
              <a:t>Status: preamp and discriminator functional; jitter and power consumption match with simulation, </a:t>
            </a:r>
          </a:p>
          <a:p>
            <a:r>
              <a:rPr lang="en-US" sz="2000" dirty="0">
                <a:latin typeface="Times New Roman" panose="02020603050405020304" pitchFamily="18" charset="0"/>
                <a:cs typeface="Times New Roman" panose="02020603050405020304" pitchFamily="18" charset="0"/>
              </a:rPr>
              <a:t>TID test at 100Mrad good, tested with wire-bonded LGAD in test beam with ~30 </a:t>
            </a:r>
            <a:r>
              <a:rPr lang="en-US" sz="2000" dirty="0" err="1">
                <a:latin typeface="Times New Roman" panose="02020603050405020304" pitchFamily="18" charset="0"/>
                <a:cs typeface="Times New Roman" panose="02020603050405020304" pitchFamily="18" charset="0"/>
              </a:rPr>
              <a:t>ps</a:t>
            </a:r>
            <a:r>
              <a:rPr lang="en-US" sz="2000" dirty="0">
                <a:latin typeface="Times New Roman" panose="02020603050405020304" pitchFamily="18" charset="0"/>
                <a:cs typeface="Times New Roman" panose="02020603050405020304" pitchFamily="18" charset="0"/>
              </a:rPr>
              <a:t> resolution</a:t>
            </a:r>
          </a:p>
        </p:txBody>
      </p:sp>
      <p:cxnSp>
        <p:nvCxnSpPr>
          <p:cNvPr id="64" name="Straight Arrow Connector 63">
            <a:extLst>
              <a:ext uri="{FF2B5EF4-FFF2-40B4-BE49-F238E27FC236}">
                <a16:creationId xmlns:a16="http://schemas.microsoft.com/office/drawing/2014/main" id="{535D3383-1215-469F-5A2F-73FFA812E522}"/>
              </a:ext>
            </a:extLst>
          </p:cNvPr>
          <p:cNvCxnSpPr>
            <a:cxnSpLocks/>
          </p:cNvCxnSpPr>
          <p:nvPr/>
        </p:nvCxnSpPr>
        <p:spPr>
          <a:xfrm flipV="1">
            <a:off x="463634" y="1203911"/>
            <a:ext cx="731963" cy="9295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55B782FE-31F3-7D65-575A-E12DCF1C873F}"/>
              </a:ext>
            </a:extLst>
          </p:cNvPr>
          <p:cNvSpPr txBox="1"/>
          <p:nvPr/>
        </p:nvSpPr>
        <p:spPr>
          <a:xfrm>
            <a:off x="5166890" y="1735886"/>
            <a:ext cx="6692877" cy="1015663"/>
          </a:xfrm>
          <a:prstGeom prst="rect">
            <a:avLst/>
          </a:prstGeom>
          <a:noFill/>
        </p:spPr>
        <p:txBody>
          <a:bodyPr wrap="square" rtlCol="0">
            <a:spAutoFit/>
          </a:bodyPr>
          <a:lstStyle/>
          <a:p>
            <a:r>
              <a:rPr lang="en-US" sz="2000" b="1" dirty="0">
                <a:solidFill>
                  <a:srgbClr val="FF40FF"/>
                </a:solidFill>
                <a:latin typeface="Times New Roman" panose="02020603050405020304" pitchFamily="18" charset="0"/>
                <a:cs typeface="Times New Roman" panose="02020603050405020304" pitchFamily="18" charset="0"/>
              </a:rPr>
              <a:t>ETROC1: 4x4 clock tree, preamp + </a:t>
            </a:r>
            <a:r>
              <a:rPr lang="en-US" sz="2000" b="1" dirty="0" err="1">
                <a:solidFill>
                  <a:srgbClr val="FF40FF"/>
                </a:solidFill>
                <a:latin typeface="Times New Roman" panose="02020603050405020304" pitchFamily="18" charset="0"/>
                <a:cs typeface="Times New Roman" panose="02020603050405020304" pitchFamily="18" charset="0"/>
              </a:rPr>
              <a:t>discr</a:t>
            </a:r>
            <a:r>
              <a:rPr lang="en-US" sz="2000" b="1" dirty="0">
                <a:solidFill>
                  <a:srgbClr val="FF40FF"/>
                </a:solidFill>
                <a:latin typeface="Times New Roman" panose="02020603050405020304" pitchFamily="18" charset="0"/>
                <a:cs typeface="Times New Roman" panose="02020603050405020304" pitchFamily="18" charset="0"/>
              </a:rPr>
              <a:t> + TDC - Aug 2019</a:t>
            </a:r>
          </a:p>
          <a:p>
            <a:r>
              <a:rPr lang="en-US" sz="2000" dirty="0">
                <a:solidFill>
                  <a:srgbClr val="FF40FF"/>
                </a:solidFill>
                <a:latin typeface="Times New Roman" panose="02020603050405020304" pitchFamily="18" charset="0"/>
                <a:cs typeface="Times New Roman" panose="02020603050405020304" pitchFamily="18" charset="0"/>
              </a:rPr>
              <a:t>Status: TDC and bare ETROC1 works well; tested with bump-bonded LGAD in beam with ~ 42-46 </a:t>
            </a:r>
            <a:r>
              <a:rPr lang="en-US" sz="2000" dirty="0" err="1">
                <a:solidFill>
                  <a:srgbClr val="FF40FF"/>
                </a:solidFill>
                <a:latin typeface="Times New Roman" panose="02020603050405020304" pitchFamily="18" charset="0"/>
                <a:cs typeface="Times New Roman" panose="02020603050405020304" pitchFamily="18" charset="0"/>
              </a:rPr>
              <a:t>ps</a:t>
            </a:r>
            <a:r>
              <a:rPr lang="en-US" sz="2000" dirty="0">
                <a:solidFill>
                  <a:srgbClr val="FF40FF"/>
                </a:solidFill>
                <a:latin typeface="Times New Roman" panose="02020603050405020304" pitchFamily="18" charset="0"/>
                <a:cs typeface="Times New Roman" panose="02020603050405020304" pitchFamily="18" charset="0"/>
              </a:rPr>
              <a:t> resolution, led by UIC</a:t>
            </a:r>
          </a:p>
        </p:txBody>
      </p:sp>
      <p:cxnSp>
        <p:nvCxnSpPr>
          <p:cNvPr id="66" name="Straight Arrow Connector 65">
            <a:extLst>
              <a:ext uri="{FF2B5EF4-FFF2-40B4-BE49-F238E27FC236}">
                <a16:creationId xmlns:a16="http://schemas.microsoft.com/office/drawing/2014/main" id="{3D54BCAB-5CEF-204C-72AD-46E3E90CB92E}"/>
              </a:ext>
            </a:extLst>
          </p:cNvPr>
          <p:cNvCxnSpPr>
            <a:cxnSpLocks/>
          </p:cNvCxnSpPr>
          <p:nvPr/>
        </p:nvCxnSpPr>
        <p:spPr>
          <a:xfrm flipV="1">
            <a:off x="1390486" y="2116667"/>
            <a:ext cx="3852360" cy="634371"/>
          </a:xfrm>
          <a:prstGeom prst="straightConnector1">
            <a:avLst/>
          </a:prstGeom>
          <a:ln w="38100">
            <a:solidFill>
              <a:srgbClr val="FB04F6"/>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0FB1A975-95C9-F531-D0DB-AE2E361E50E3}"/>
              </a:ext>
            </a:extLst>
          </p:cNvPr>
          <p:cNvSpPr txBox="1"/>
          <p:nvPr/>
        </p:nvSpPr>
        <p:spPr>
          <a:xfrm>
            <a:off x="5221540" y="3326302"/>
            <a:ext cx="5133768" cy="1015663"/>
          </a:xfrm>
          <a:prstGeom prst="rect">
            <a:avLst/>
          </a:prstGeom>
          <a:noFill/>
        </p:spPr>
        <p:txBody>
          <a:bodyPr wrap="square" rtlCol="0">
            <a:spAutoFit/>
          </a:bodyPr>
          <a:lstStyle/>
          <a:p>
            <a:r>
              <a:rPr lang="en-US" sz="2000" b="1" dirty="0">
                <a:solidFill>
                  <a:srgbClr val="00B0F0"/>
                </a:solidFill>
                <a:latin typeface="Times New Roman" panose="02020603050405020304" pitchFamily="18" charset="0"/>
                <a:cs typeface="Times New Roman" panose="02020603050405020304" pitchFamily="18" charset="0"/>
              </a:rPr>
              <a:t>ETROC2: 16x16 clock tree              - Jul 2022</a:t>
            </a:r>
          </a:p>
          <a:p>
            <a:r>
              <a:rPr lang="en-US" sz="2000" dirty="0">
                <a:solidFill>
                  <a:srgbClr val="00B0F0"/>
                </a:solidFill>
                <a:latin typeface="Times New Roman" panose="02020603050405020304" pitchFamily="18" charset="0"/>
                <a:cs typeface="Times New Roman" panose="02020603050405020304" pitchFamily="18" charset="0"/>
              </a:rPr>
              <a:t>Goal: supporting circuitries, PLL, waveform sampler, fast/slow control, L1 buffer, … </a:t>
            </a:r>
          </a:p>
        </p:txBody>
      </p:sp>
      <p:sp>
        <p:nvSpPr>
          <p:cNvPr id="69" name="TextBox 68">
            <a:extLst>
              <a:ext uri="{FF2B5EF4-FFF2-40B4-BE49-F238E27FC236}">
                <a16:creationId xmlns:a16="http://schemas.microsoft.com/office/drawing/2014/main" id="{68D8B72F-D33D-7D8B-380D-37FB9458E6BE}"/>
              </a:ext>
            </a:extLst>
          </p:cNvPr>
          <p:cNvSpPr txBox="1"/>
          <p:nvPr/>
        </p:nvSpPr>
        <p:spPr>
          <a:xfrm>
            <a:off x="5208994" y="4516362"/>
            <a:ext cx="5320020" cy="707886"/>
          </a:xfrm>
          <a:prstGeom prst="rect">
            <a:avLst/>
          </a:prstGeom>
          <a:noFill/>
        </p:spPr>
        <p:txBody>
          <a:bodyPr wrap="square" rtlCol="0">
            <a:spAutoFit/>
          </a:bodyPr>
          <a:lstStyle/>
          <a:p>
            <a:r>
              <a:rPr lang="en-US" sz="2000" b="1" dirty="0">
                <a:solidFill>
                  <a:srgbClr val="00B050"/>
                </a:solidFill>
                <a:latin typeface="Times New Roman" panose="02020603050405020304" pitchFamily="18" charset="0"/>
                <a:cs typeface="Times New Roman" panose="02020603050405020304" pitchFamily="18" charset="0"/>
              </a:rPr>
              <a:t>ETROC3: 16x16 full functionality  - Mar 2024</a:t>
            </a:r>
          </a:p>
          <a:p>
            <a:r>
              <a:rPr lang="en-US" sz="2000" dirty="0">
                <a:solidFill>
                  <a:srgbClr val="00B050"/>
                </a:solidFill>
                <a:latin typeface="Times New Roman" panose="02020603050405020304" pitchFamily="18" charset="0"/>
                <a:cs typeface="Times New Roman" panose="02020603050405020304" pitchFamily="18" charset="0"/>
              </a:rPr>
              <a:t>Goal: intended as pre-production</a:t>
            </a:r>
          </a:p>
        </p:txBody>
      </p:sp>
      <p:sp>
        <p:nvSpPr>
          <p:cNvPr id="71" name="TextBox 70">
            <a:extLst>
              <a:ext uri="{FF2B5EF4-FFF2-40B4-BE49-F238E27FC236}">
                <a16:creationId xmlns:a16="http://schemas.microsoft.com/office/drawing/2014/main" id="{9674D155-D3B0-DD09-BC81-584FF1953E61}"/>
              </a:ext>
            </a:extLst>
          </p:cNvPr>
          <p:cNvSpPr txBox="1"/>
          <p:nvPr/>
        </p:nvSpPr>
        <p:spPr>
          <a:xfrm>
            <a:off x="965203" y="6435853"/>
            <a:ext cx="3132668" cy="369332"/>
          </a:xfrm>
          <a:prstGeom prst="rect">
            <a:avLst/>
          </a:prstGeom>
          <a:noFill/>
        </p:spPr>
        <p:txBody>
          <a:bodyPr wrap="square" rtlCol="0">
            <a:spAutoFit/>
          </a:bodyPr>
          <a:lstStyle/>
          <a:p>
            <a:pPr algn="ctr"/>
            <a:r>
              <a:rPr lang="en-US" dirty="0">
                <a:solidFill>
                  <a:srgbClr val="00B050"/>
                </a:solidFill>
                <a:latin typeface="Times New Roman" panose="02020603050405020304" pitchFamily="18" charset="0"/>
                <a:cs typeface="Times New Roman" panose="02020603050405020304" pitchFamily="18" charset="0"/>
              </a:rPr>
              <a:t>16x16 clock tree for ETROC</a:t>
            </a:r>
          </a:p>
        </p:txBody>
      </p:sp>
      <p:cxnSp>
        <p:nvCxnSpPr>
          <p:cNvPr id="72" name="Straight Arrow Connector 71">
            <a:extLst>
              <a:ext uri="{FF2B5EF4-FFF2-40B4-BE49-F238E27FC236}">
                <a16:creationId xmlns:a16="http://schemas.microsoft.com/office/drawing/2014/main" id="{F4584A94-6A1E-C5D3-8C5D-CA73996E693E}"/>
              </a:ext>
            </a:extLst>
          </p:cNvPr>
          <p:cNvCxnSpPr>
            <a:cxnSpLocks/>
          </p:cNvCxnSpPr>
          <p:nvPr/>
        </p:nvCxnSpPr>
        <p:spPr>
          <a:xfrm flipV="1">
            <a:off x="4740546" y="3777287"/>
            <a:ext cx="502300" cy="131604"/>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27A203C-C67E-3456-819B-F58BEFD79A3F}"/>
              </a:ext>
            </a:extLst>
          </p:cNvPr>
          <p:cNvSpPr/>
          <p:nvPr/>
        </p:nvSpPr>
        <p:spPr>
          <a:xfrm>
            <a:off x="5195139" y="5607369"/>
            <a:ext cx="6096000" cy="707886"/>
          </a:xfrm>
          <a:prstGeom prst="rect">
            <a:avLst/>
          </a:prstGeom>
        </p:spPr>
        <p:txBody>
          <a:bodyPr>
            <a:spAutoFit/>
          </a:bodyPr>
          <a:lstStyle/>
          <a:p>
            <a:r>
              <a:rPr lang="en-US" sz="2000" b="1" dirty="0">
                <a:solidFill>
                  <a:srgbClr val="FF0000"/>
                </a:solidFill>
                <a:latin typeface="Times New Roman" panose="02020603050405020304" pitchFamily="18" charset="0"/>
                <a:cs typeface="Times New Roman" panose="02020603050405020304" pitchFamily="18" charset="0"/>
              </a:rPr>
              <a:t>ETROC: final production chip        - Mar 2025</a:t>
            </a:r>
          </a:p>
          <a:p>
            <a:r>
              <a:rPr lang="en-US" sz="2000" dirty="0">
                <a:solidFill>
                  <a:srgbClr val="FF0000"/>
                </a:solidFill>
                <a:latin typeface="Times New Roman" panose="02020603050405020304" pitchFamily="18" charset="0"/>
                <a:cs typeface="Times New Roman" panose="02020603050405020304" pitchFamily="18" charset="0"/>
              </a:rPr>
              <a:t>Goal: 40k good ETROCs by Sept 2025</a:t>
            </a:r>
            <a:endParaRPr lang="en-US" sz="2000" b="1" dirty="0">
              <a:solidFill>
                <a:srgbClr val="FF0000"/>
              </a:solidFill>
              <a:latin typeface="Times New Roman" panose="02020603050405020304" pitchFamily="18" charset="0"/>
              <a:cs typeface="Times New Roman" panose="02020603050405020304" pitchFamily="18" charset="0"/>
            </a:endParaRPr>
          </a:p>
        </p:txBody>
      </p:sp>
      <p:sp>
        <p:nvSpPr>
          <p:cNvPr id="74" name="Right Brace 73">
            <a:extLst>
              <a:ext uri="{FF2B5EF4-FFF2-40B4-BE49-F238E27FC236}">
                <a16:creationId xmlns:a16="http://schemas.microsoft.com/office/drawing/2014/main" id="{182BA1AC-DE47-AA8E-4409-8A2F32E0EB0A}"/>
              </a:ext>
            </a:extLst>
          </p:cNvPr>
          <p:cNvSpPr/>
          <p:nvPr/>
        </p:nvSpPr>
        <p:spPr>
          <a:xfrm>
            <a:off x="10263482" y="3414776"/>
            <a:ext cx="248165" cy="1455530"/>
          </a:xfrm>
          <a:prstGeom prst="rightBrace">
            <a:avLst/>
          </a:prstGeom>
          <a:ln w="31750">
            <a:solidFill>
              <a:srgbClr val="FF00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TextBox 74">
            <a:extLst>
              <a:ext uri="{FF2B5EF4-FFF2-40B4-BE49-F238E27FC236}">
                <a16:creationId xmlns:a16="http://schemas.microsoft.com/office/drawing/2014/main" id="{0B0302FF-88D0-D608-29C2-6969E690FFA8}"/>
              </a:ext>
            </a:extLst>
          </p:cNvPr>
          <p:cNvSpPr txBox="1"/>
          <p:nvPr/>
        </p:nvSpPr>
        <p:spPr>
          <a:xfrm>
            <a:off x="10390792" y="3443224"/>
            <a:ext cx="1800693" cy="1338828"/>
          </a:xfrm>
          <a:prstGeom prst="rect">
            <a:avLst/>
          </a:prstGeom>
          <a:noFill/>
        </p:spPr>
        <p:txBody>
          <a:bodyPr wrap="square" rtlCol="0">
            <a:spAutoFit/>
          </a:bodyPr>
          <a:lstStyle/>
          <a:p>
            <a:pPr algn="l">
              <a:lnSpc>
                <a:spcPct val="90000"/>
              </a:lnSpc>
            </a:pPr>
            <a:r>
              <a:rPr lang="en-US" b="1" dirty="0">
                <a:solidFill>
                  <a:srgbClr val="FF0000"/>
                </a:solidFill>
                <a:latin typeface="+mn-lt"/>
              </a:rPr>
              <a:t>Bench, beam, irradiation test</a:t>
            </a:r>
          </a:p>
          <a:p>
            <a:pPr algn="l">
              <a:lnSpc>
                <a:spcPct val="90000"/>
              </a:lnSpc>
            </a:pPr>
            <a:endParaRPr lang="en-US" b="1" dirty="0">
              <a:solidFill>
                <a:srgbClr val="FF0000"/>
              </a:solidFill>
              <a:latin typeface="+mn-lt"/>
            </a:endParaRPr>
          </a:p>
          <a:p>
            <a:pPr algn="l">
              <a:lnSpc>
                <a:spcPct val="90000"/>
              </a:lnSpc>
            </a:pPr>
            <a:r>
              <a:rPr lang="en-US" b="1" dirty="0">
                <a:solidFill>
                  <a:srgbClr val="FF0000"/>
                </a:solidFill>
                <a:latin typeface="+mn-lt"/>
              </a:rPr>
              <a:t>Probe testing development</a:t>
            </a:r>
          </a:p>
        </p:txBody>
      </p:sp>
      <p:sp>
        <p:nvSpPr>
          <p:cNvPr id="76" name="Right Brace 75">
            <a:extLst>
              <a:ext uri="{FF2B5EF4-FFF2-40B4-BE49-F238E27FC236}">
                <a16:creationId xmlns:a16="http://schemas.microsoft.com/office/drawing/2014/main" id="{FFBD46F6-2CC2-2184-2B27-082D263393BD}"/>
              </a:ext>
            </a:extLst>
          </p:cNvPr>
          <p:cNvSpPr/>
          <p:nvPr/>
        </p:nvSpPr>
        <p:spPr>
          <a:xfrm>
            <a:off x="10263482" y="5686820"/>
            <a:ext cx="266370" cy="631958"/>
          </a:xfrm>
          <a:prstGeom prst="rightBrace">
            <a:avLst/>
          </a:prstGeom>
          <a:ln w="31750">
            <a:solidFill>
              <a:srgbClr val="FF0000"/>
            </a:solidFill>
            <a:miter lim="800000"/>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TextBox 76">
            <a:extLst>
              <a:ext uri="{FF2B5EF4-FFF2-40B4-BE49-F238E27FC236}">
                <a16:creationId xmlns:a16="http://schemas.microsoft.com/office/drawing/2014/main" id="{2D4EF2B7-7C1D-21A1-08AE-37AE48803E83}"/>
              </a:ext>
            </a:extLst>
          </p:cNvPr>
          <p:cNvSpPr txBox="1"/>
          <p:nvPr/>
        </p:nvSpPr>
        <p:spPr>
          <a:xfrm>
            <a:off x="10482155" y="5638884"/>
            <a:ext cx="1719983" cy="840230"/>
          </a:xfrm>
          <a:prstGeom prst="rect">
            <a:avLst/>
          </a:prstGeom>
          <a:noFill/>
        </p:spPr>
        <p:txBody>
          <a:bodyPr wrap="square" rtlCol="0">
            <a:spAutoFit/>
          </a:bodyPr>
          <a:lstStyle/>
          <a:p>
            <a:pPr>
              <a:lnSpc>
                <a:spcPct val="90000"/>
              </a:lnSpc>
            </a:pPr>
            <a:r>
              <a:rPr lang="en-US" b="1" dirty="0">
                <a:solidFill>
                  <a:srgbClr val="FF0000"/>
                </a:solidFill>
                <a:latin typeface="+mn-lt"/>
              </a:rPr>
              <a:t>Purchase of 50% </a:t>
            </a:r>
            <a:r>
              <a:rPr lang="en-US" b="1" dirty="0">
                <a:solidFill>
                  <a:srgbClr val="FF0000"/>
                </a:solidFill>
              </a:rPr>
              <a:t>wafers, QA/QC</a:t>
            </a:r>
          </a:p>
        </p:txBody>
      </p:sp>
      <p:sp>
        <p:nvSpPr>
          <p:cNvPr id="78" name="TextBox 77">
            <a:extLst>
              <a:ext uri="{FF2B5EF4-FFF2-40B4-BE49-F238E27FC236}">
                <a16:creationId xmlns:a16="http://schemas.microsoft.com/office/drawing/2014/main" id="{1C6754C7-53BD-949C-7761-405B9F33FF76}"/>
              </a:ext>
            </a:extLst>
          </p:cNvPr>
          <p:cNvSpPr txBox="1"/>
          <p:nvPr/>
        </p:nvSpPr>
        <p:spPr>
          <a:xfrm>
            <a:off x="10171546" y="3017727"/>
            <a:ext cx="2030592" cy="341632"/>
          </a:xfrm>
          <a:prstGeom prst="rect">
            <a:avLst/>
          </a:prstGeom>
          <a:noFill/>
        </p:spPr>
        <p:txBody>
          <a:bodyPr wrap="square" rtlCol="0">
            <a:spAutoFit/>
          </a:bodyPr>
          <a:lstStyle/>
          <a:p>
            <a:pPr algn="ctr">
              <a:lnSpc>
                <a:spcPct val="90000"/>
              </a:lnSpc>
            </a:pPr>
            <a:r>
              <a:rPr lang="en-US" b="1" u="sng" dirty="0">
                <a:solidFill>
                  <a:srgbClr val="FF0000"/>
                </a:solidFill>
                <a:latin typeface="+mn-lt"/>
              </a:rPr>
              <a:t>01.02.02 (Scope)</a:t>
            </a:r>
          </a:p>
        </p:txBody>
      </p:sp>
      <p:cxnSp>
        <p:nvCxnSpPr>
          <p:cNvPr id="80" name="Straight Arrow Connector 79">
            <a:extLst>
              <a:ext uri="{FF2B5EF4-FFF2-40B4-BE49-F238E27FC236}">
                <a16:creationId xmlns:a16="http://schemas.microsoft.com/office/drawing/2014/main" id="{7E78B905-8FEB-B737-07C7-06CFE9669B92}"/>
              </a:ext>
            </a:extLst>
          </p:cNvPr>
          <p:cNvCxnSpPr>
            <a:cxnSpLocks/>
            <a:endCxn id="69" idx="1"/>
          </p:cNvCxnSpPr>
          <p:nvPr/>
        </p:nvCxnSpPr>
        <p:spPr>
          <a:xfrm flipV="1">
            <a:off x="4740546" y="4870305"/>
            <a:ext cx="468448" cy="11486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422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535531"/>
          </a:xfrm>
        </p:spPr>
        <p:txBody>
          <a:bodyPr/>
          <a:lstStyle/>
          <a:p>
            <a:r>
              <a:rPr lang="en-US" dirty="0"/>
              <a:t>Scope Overview - 01.03.01 Back-End Electronics</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5314059" y="3911062"/>
            <a:ext cx="6833172" cy="2353154"/>
          </a:xfrm>
        </p:spPr>
        <p:txBody>
          <a:bodyPr/>
          <a:lstStyle/>
          <a:p>
            <a:pPr marL="0" indent="0">
              <a:buNone/>
            </a:pPr>
            <a:r>
              <a:rPr lang="en-US" sz="2000" dirty="0"/>
              <a:t>ETL Backend Electronics consists of 2 ACTA crates, 2 DTH400 boards, 4 DTH800 boards, and 14 DAQ boards</a:t>
            </a:r>
          </a:p>
          <a:p>
            <a:r>
              <a:rPr lang="en-US" sz="2000" dirty="0"/>
              <a:t>Receive and distribute trigger, clock and control signals to front-end</a:t>
            </a:r>
          </a:p>
          <a:p>
            <a:r>
              <a:rPr lang="en-US" sz="2000" dirty="0"/>
              <a:t>Receive and analyze timing and monitoring data, and send the data to central DAQ</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6" name="Picture 5">
            <a:extLst>
              <a:ext uri="{FF2B5EF4-FFF2-40B4-BE49-F238E27FC236}">
                <a16:creationId xmlns:a16="http://schemas.microsoft.com/office/drawing/2014/main" id="{4766AD17-EDF7-E5BB-2EBD-B454D7362041}"/>
              </a:ext>
            </a:extLst>
          </p:cNvPr>
          <p:cNvPicPr>
            <a:picLocks noChangeAspect="1"/>
          </p:cNvPicPr>
          <p:nvPr/>
        </p:nvPicPr>
        <p:blipFill>
          <a:blip r:embed="rId7"/>
          <a:stretch>
            <a:fillRect/>
          </a:stretch>
        </p:blipFill>
        <p:spPr>
          <a:xfrm>
            <a:off x="733738" y="809851"/>
            <a:ext cx="11126029" cy="2471197"/>
          </a:xfrm>
          <a:prstGeom prst="rect">
            <a:avLst/>
          </a:prstGeom>
        </p:spPr>
      </p:pic>
      <p:sp>
        <p:nvSpPr>
          <p:cNvPr id="15" name="TextBox 14">
            <a:extLst>
              <a:ext uri="{FF2B5EF4-FFF2-40B4-BE49-F238E27FC236}">
                <a16:creationId xmlns:a16="http://schemas.microsoft.com/office/drawing/2014/main" id="{A91EAC78-0971-6FC9-B6C9-6314B4EC1A19}"/>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- 1</a:t>
            </a:r>
          </a:p>
        </p:txBody>
      </p:sp>
      <p:pic>
        <p:nvPicPr>
          <p:cNvPr id="7" name="Picture 6">
            <a:extLst>
              <a:ext uri="{FF2B5EF4-FFF2-40B4-BE49-F238E27FC236}">
                <a16:creationId xmlns:a16="http://schemas.microsoft.com/office/drawing/2014/main" id="{F970EEE9-F699-9A6E-D27E-A2763696AEBE}"/>
              </a:ext>
            </a:extLst>
          </p:cNvPr>
          <p:cNvPicPr>
            <a:picLocks noChangeAspect="1"/>
          </p:cNvPicPr>
          <p:nvPr/>
        </p:nvPicPr>
        <p:blipFill>
          <a:blip r:embed="rId8"/>
          <a:stretch>
            <a:fillRect/>
          </a:stretch>
        </p:blipFill>
        <p:spPr>
          <a:xfrm>
            <a:off x="385200" y="3662443"/>
            <a:ext cx="3188062" cy="2745555"/>
          </a:xfrm>
          <a:prstGeom prst="rect">
            <a:avLst/>
          </a:prstGeom>
        </p:spPr>
      </p:pic>
      <p:pic>
        <p:nvPicPr>
          <p:cNvPr id="16" name="Picture 15">
            <a:extLst>
              <a:ext uri="{FF2B5EF4-FFF2-40B4-BE49-F238E27FC236}">
                <a16:creationId xmlns:a16="http://schemas.microsoft.com/office/drawing/2014/main" id="{4D2463E1-EDB4-5857-58D7-F2E483362869}"/>
              </a:ext>
            </a:extLst>
          </p:cNvPr>
          <p:cNvPicPr>
            <a:picLocks noChangeAspect="1"/>
          </p:cNvPicPr>
          <p:nvPr/>
        </p:nvPicPr>
        <p:blipFill>
          <a:blip r:embed="rId9"/>
          <a:stretch>
            <a:fillRect/>
          </a:stretch>
        </p:blipFill>
        <p:spPr>
          <a:xfrm>
            <a:off x="3790191" y="3755170"/>
            <a:ext cx="1422888" cy="2560100"/>
          </a:xfrm>
          <a:prstGeom prst="rect">
            <a:avLst/>
          </a:prstGeom>
        </p:spPr>
      </p:pic>
    </p:spTree>
    <p:extLst>
      <p:ext uri="{BB962C8B-B14F-4D97-AF65-F5344CB8AC3E}">
        <p14:creationId xmlns:p14="http://schemas.microsoft.com/office/powerpoint/2010/main" val="377336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E819FC19-4C0F-F2B0-34EE-FC448E9720C7}"/>
              </a:ext>
            </a:extLst>
          </p:cNvPr>
          <p:cNvPicPr>
            <a:picLocks noChangeAspect="1"/>
          </p:cNvPicPr>
          <p:nvPr/>
        </p:nvPicPr>
        <p:blipFill>
          <a:blip r:embed="rId2"/>
          <a:stretch>
            <a:fillRect/>
          </a:stretch>
        </p:blipFill>
        <p:spPr>
          <a:xfrm>
            <a:off x="1865745" y="1463817"/>
            <a:ext cx="10287041" cy="5012356"/>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535531"/>
          </a:xfrm>
        </p:spPr>
        <p:txBody>
          <a:bodyPr/>
          <a:lstStyle/>
          <a:p>
            <a:r>
              <a:rPr lang="en-US" dirty="0"/>
              <a:t>Scope Overview - 01.03.01 Back-End Electronics</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7"/>
          <a:stretch>
            <a:fillRect/>
          </a:stretch>
        </p:blipFill>
        <p:spPr>
          <a:xfrm>
            <a:off x="7934484" y="6454632"/>
            <a:ext cx="1476375" cy="357936"/>
          </a:xfrm>
          <a:prstGeom prst="rect">
            <a:avLst/>
          </a:prstGeom>
        </p:spPr>
      </p:pic>
      <p:sp>
        <p:nvSpPr>
          <p:cNvPr id="15" name="TextBox 14">
            <a:extLst>
              <a:ext uri="{FF2B5EF4-FFF2-40B4-BE49-F238E27FC236}">
                <a16:creationId xmlns:a16="http://schemas.microsoft.com/office/drawing/2014/main" id="{A91EAC78-0971-6FC9-B6C9-6314B4EC1A19}"/>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- 1</a:t>
            </a:r>
          </a:p>
        </p:txBody>
      </p:sp>
      <p:sp>
        <p:nvSpPr>
          <p:cNvPr id="18" name="TextBox 17">
            <a:extLst>
              <a:ext uri="{FF2B5EF4-FFF2-40B4-BE49-F238E27FC236}">
                <a16:creationId xmlns:a16="http://schemas.microsoft.com/office/drawing/2014/main" id="{96A7EF5B-CEA3-0930-ECEB-5370FA4F9E0B}"/>
              </a:ext>
            </a:extLst>
          </p:cNvPr>
          <p:cNvSpPr txBox="1"/>
          <p:nvPr/>
        </p:nvSpPr>
        <p:spPr>
          <a:xfrm>
            <a:off x="1520678" y="1961919"/>
            <a:ext cx="3356381" cy="1918844"/>
          </a:xfrm>
          <a:prstGeom prst="rect">
            <a:avLst/>
          </a:prstGeom>
          <a:solidFill>
            <a:schemeClr val="bg1"/>
          </a:solidFill>
        </p:spPr>
        <p:txBody>
          <a:bodyPr wrap="square" rtlCol="0">
            <a:spAutoFit/>
          </a:bodyPr>
          <a:lstStyle/>
          <a:p>
            <a:pPr algn="l">
              <a:lnSpc>
                <a:spcPct val="90000"/>
              </a:lnSpc>
            </a:pPr>
            <a:endParaRPr lang="en-US" dirty="0">
              <a:latin typeface="+mn-lt"/>
            </a:endParaRPr>
          </a:p>
        </p:txBody>
      </p:sp>
      <p:pic>
        <p:nvPicPr>
          <p:cNvPr id="5" name="Picture 4">
            <a:extLst>
              <a:ext uri="{FF2B5EF4-FFF2-40B4-BE49-F238E27FC236}">
                <a16:creationId xmlns:a16="http://schemas.microsoft.com/office/drawing/2014/main" id="{1CA87555-D76D-6AFF-A483-7BDC70F940BC}"/>
              </a:ext>
            </a:extLst>
          </p:cNvPr>
          <p:cNvPicPr>
            <a:picLocks noChangeAspect="1"/>
          </p:cNvPicPr>
          <p:nvPr/>
        </p:nvPicPr>
        <p:blipFill>
          <a:blip r:embed="rId8"/>
          <a:stretch>
            <a:fillRect/>
          </a:stretch>
        </p:blipFill>
        <p:spPr>
          <a:xfrm>
            <a:off x="316060" y="782002"/>
            <a:ext cx="7511483" cy="1701821"/>
          </a:xfrm>
          <a:prstGeom prst="rect">
            <a:avLst/>
          </a:prstGeom>
        </p:spPr>
      </p:pic>
      <p:sp>
        <p:nvSpPr>
          <p:cNvPr id="16" name="TextBox 15">
            <a:extLst>
              <a:ext uri="{FF2B5EF4-FFF2-40B4-BE49-F238E27FC236}">
                <a16:creationId xmlns:a16="http://schemas.microsoft.com/office/drawing/2014/main" id="{F83EBCA4-709C-7158-D7A3-F8F475339577}"/>
              </a:ext>
            </a:extLst>
          </p:cNvPr>
          <p:cNvSpPr txBox="1"/>
          <p:nvPr/>
        </p:nvSpPr>
        <p:spPr>
          <a:xfrm>
            <a:off x="3690956" y="2622328"/>
            <a:ext cx="2214161" cy="509612"/>
          </a:xfrm>
          <a:prstGeom prst="rect">
            <a:avLst/>
          </a:prstGeom>
          <a:solidFill>
            <a:schemeClr val="bg1"/>
          </a:solidFill>
        </p:spPr>
        <p:txBody>
          <a:bodyPr wrap="square" rtlCol="0">
            <a:spAutoFit/>
          </a:bodyPr>
          <a:lstStyle/>
          <a:p>
            <a:pPr algn="l">
              <a:lnSpc>
                <a:spcPct val="90000"/>
              </a:lnSpc>
            </a:pPr>
            <a:endParaRPr lang="en-US" dirty="0">
              <a:latin typeface="+mn-lt"/>
            </a:endParaRPr>
          </a:p>
        </p:txBody>
      </p:sp>
      <p:sp>
        <p:nvSpPr>
          <p:cNvPr id="19" name="Content Placeholder 2">
            <a:extLst>
              <a:ext uri="{FF2B5EF4-FFF2-40B4-BE49-F238E27FC236}">
                <a16:creationId xmlns:a16="http://schemas.microsoft.com/office/drawing/2014/main" id="{2FC517BE-FC6C-E946-60B4-3661BBC883AD}"/>
              </a:ext>
            </a:extLst>
          </p:cNvPr>
          <p:cNvSpPr txBox="1">
            <a:spLocks/>
          </p:cNvSpPr>
          <p:nvPr/>
        </p:nvSpPr>
        <p:spPr bwMode="auto">
          <a:xfrm>
            <a:off x="492620" y="2655378"/>
            <a:ext cx="4165373" cy="18175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88925" indent="-288925" algn="l" rtl="0" eaLnBrk="1" fontAlgn="base" hangingPunct="1">
              <a:lnSpc>
                <a:spcPct val="90000"/>
              </a:lnSpc>
              <a:spcBef>
                <a:spcPts val="1800"/>
              </a:spcBef>
              <a:spcAft>
                <a:spcPct val="0"/>
              </a:spcAft>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mn-lt"/>
                <a:ea typeface="+mn-ea"/>
                <a:cs typeface="Arial" panose="020B0604020202020204" pitchFamily="34" charset="0"/>
              </a:defRPr>
            </a:lvl2pPr>
            <a:lvl3pPr marL="1031875" indent="-288925"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mn-lt"/>
                <a:ea typeface="+mn-ea"/>
                <a:cs typeface="Arial" panose="020B0604020202020204" pitchFamily="34" charset="0"/>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mn-lt"/>
                <a:ea typeface="+mn-ea"/>
                <a:cs typeface="Arial" panose="020B0604020202020204" pitchFamily="34" charset="0"/>
              </a:defRPr>
            </a:lvl4pPr>
            <a:lvl5pPr marL="1482725" indent="-222250" algn="l" rtl="0" eaLnBrk="1" fontAlgn="base" hangingPunct="1">
              <a:lnSpc>
                <a:spcPct val="90000"/>
              </a:lnSpc>
              <a:spcBef>
                <a:spcPts val="600"/>
              </a:spcBef>
              <a:spcAft>
                <a:spcPct val="0"/>
              </a:spcAft>
              <a:buClr>
                <a:schemeClr val="tx1"/>
              </a:buClr>
              <a:buFont typeface="Arial" panose="020B0604020202020204" pitchFamily="34" charset="0"/>
              <a:buChar char="•"/>
              <a:defRPr sz="1800" kern="1200">
                <a:solidFill>
                  <a:schemeClr val="tx1"/>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Century Gothic" panose="020B0502020202020204" pitchFamily="34" charset="0"/>
              <a:buNone/>
            </a:pPr>
            <a:r>
              <a:rPr lang="en-US" sz="1600" b="1" u="sng" dirty="0">
                <a:solidFill>
                  <a:srgbClr val="FF0000"/>
                </a:solidFill>
                <a:latin typeface="+mn-lt"/>
              </a:rPr>
              <a:t>01.03.01 (Scope)</a:t>
            </a:r>
          </a:p>
          <a:p>
            <a:r>
              <a:rPr lang="en-US" sz="1600" b="1" dirty="0">
                <a:solidFill>
                  <a:srgbClr val="FF0000"/>
                </a:solidFill>
                <a:latin typeface="+mn-lt"/>
              </a:rPr>
              <a:t>Contribute to FPGA firmware development utilizing knowledge and experience from ETROC3 testing</a:t>
            </a:r>
          </a:p>
          <a:p>
            <a:r>
              <a:rPr lang="en-US" sz="1600" b="1" dirty="0">
                <a:solidFill>
                  <a:srgbClr val="FF0000"/>
                </a:solidFill>
                <a:latin typeface="+mn-lt"/>
              </a:rPr>
              <a:t>Purchase of 50% of hardware</a:t>
            </a:r>
          </a:p>
          <a:p>
            <a:r>
              <a:rPr lang="en-US" sz="1600" b="1" dirty="0">
                <a:solidFill>
                  <a:srgbClr val="FF0000"/>
                </a:solidFill>
                <a:latin typeface="+mn-lt"/>
              </a:rPr>
              <a:t>Burn-in test</a:t>
            </a:r>
          </a:p>
        </p:txBody>
      </p:sp>
    </p:spTree>
    <p:extLst>
      <p:ext uri="{BB962C8B-B14F-4D97-AF65-F5344CB8AC3E}">
        <p14:creationId xmlns:p14="http://schemas.microsoft.com/office/powerpoint/2010/main" val="940027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895927"/>
            <a:ext cx="11577691" cy="4805586"/>
          </a:xfrm>
        </p:spPr>
        <p:txBody>
          <a:bodyPr/>
          <a:lstStyle/>
          <a:p>
            <a:pPr>
              <a:spcBef>
                <a:spcPts val="600"/>
              </a:spcBef>
            </a:pPr>
            <a:r>
              <a:rPr lang="en-US" sz="2000" dirty="0"/>
              <a:t>Purchase of 50% of ETROC production wafers: 475*0.5 wafers (3940 CHF per wafer from historical cost based on CERN contract with IMEC B1379/PH/LHC)</a:t>
            </a:r>
          </a:p>
          <a:p>
            <a:pPr>
              <a:spcBef>
                <a:spcPts val="600"/>
              </a:spcBef>
            </a:pPr>
            <a:endParaRPr lang="en-US" sz="2000" dirty="0"/>
          </a:p>
          <a:p>
            <a:pPr>
              <a:spcBef>
                <a:spcPts val="600"/>
              </a:spcBef>
            </a:pPr>
            <a:r>
              <a:rPr lang="en-US" sz="2000" dirty="0"/>
              <a:t>Purchase of 50% of backend electronics: 1 ACTA crate (9k CHF), 1 DTH400 (12k CHF), 2 DTH800 (12k CHF each) and 7 DAQ boards (15k CHF each) from engineering estimate</a:t>
            </a:r>
          </a:p>
          <a:p>
            <a:pPr marL="0" indent="0">
              <a:spcBef>
                <a:spcPts val="600"/>
              </a:spcBef>
              <a:buNone/>
            </a:pPr>
            <a:endParaRPr lang="en-US" sz="2000" dirty="0"/>
          </a:p>
          <a:p>
            <a:pPr>
              <a:spcBef>
                <a:spcPts val="600"/>
              </a:spcBef>
            </a:pPr>
            <a:r>
              <a:rPr lang="en-US" sz="2000" dirty="0"/>
              <a:t>Testing setup for front-end ASICs: probe station (quoted $150k), $10k probe cards (expert opinion),  $50k of other testing equipment (historical cost)</a:t>
            </a:r>
          </a:p>
          <a:p>
            <a:pPr>
              <a:spcBef>
                <a:spcPts val="600"/>
              </a:spcBef>
            </a:pPr>
            <a:endParaRPr lang="en-US" sz="2000" dirty="0"/>
          </a:p>
          <a:p>
            <a:pPr>
              <a:spcBef>
                <a:spcPts val="600"/>
              </a:spcBef>
            </a:pPr>
            <a:r>
              <a:rPr lang="en-US" sz="2000" dirty="0"/>
              <a:t>Two iterations of prototyping for front-end ASICs - ETROC2/3: development of setup and procedure for bench, beam and irradiation tests for ASICs mounted on carrier boards, and development of probing test on the wafer level</a:t>
            </a:r>
          </a:p>
          <a:p>
            <a:pPr>
              <a:spcBef>
                <a:spcPts val="600"/>
              </a:spcBef>
            </a:pPr>
            <a:endParaRPr lang="en-US" sz="2000" dirty="0"/>
          </a:p>
          <a:p>
            <a:pPr>
              <a:spcBef>
                <a:spcPts val="600"/>
              </a:spcBef>
            </a:pPr>
            <a:r>
              <a:rPr lang="en-US" sz="2000" dirty="0"/>
              <a:t>Contribution to ETL DAQ firmware development: utilizing knowledge and experience from ETROC3 testing setup development (expert opinion)</a:t>
            </a:r>
          </a:p>
          <a:p>
            <a:pPr>
              <a:spcBef>
                <a:spcPts val="600"/>
              </a:spcBef>
            </a:pPr>
            <a:endParaRPr lang="en-US" sz="2000" dirty="0"/>
          </a:p>
          <a:p>
            <a:pPr>
              <a:spcBef>
                <a:spcPts val="600"/>
              </a:spcBef>
            </a:pPr>
            <a:r>
              <a:rPr lang="en-US" sz="2000" dirty="0"/>
              <a:t>Labor rates and hours: expert opinion by MTD L3 Front-End ASIC and L2 DAQ managers</a:t>
            </a:r>
          </a:p>
        </p:txBody>
      </p:sp>
      <p:pic>
        <p:nvPicPr>
          <p:cNvPr id="7" name="Picture 6">
            <a:extLst>
              <a:ext uri="{FF2B5EF4-FFF2-40B4-BE49-F238E27FC236}">
                <a16:creationId xmlns:a16="http://schemas.microsoft.com/office/drawing/2014/main" id="{1A684DCE-E043-4C51-AF25-35218EF4D39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9" name="Picture 8">
            <a:extLst>
              <a:ext uri="{FF2B5EF4-FFF2-40B4-BE49-F238E27FC236}">
                <a16:creationId xmlns:a16="http://schemas.microsoft.com/office/drawing/2014/main" id="{B7A3C65D-EC6C-42E9-A6C1-EC61FF297450}"/>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0" name="Picture 9">
            <a:extLst>
              <a:ext uri="{FF2B5EF4-FFF2-40B4-BE49-F238E27FC236}">
                <a16:creationId xmlns:a16="http://schemas.microsoft.com/office/drawing/2014/main" id="{93F17A85-DA28-4831-B50E-827BEDFEB61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1" name="Picture 10">
            <a:extLst>
              <a:ext uri="{FF2B5EF4-FFF2-40B4-BE49-F238E27FC236}">
                <a16:creationId xmlns:a16="http://schemas.microsoft.com/office/drawing/2014/main" id="{06851F2E-2D76-4A1B-86FB-55EF4A592B61}"/>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2" name="Picture 11">
            <a:extLst>
              <a:ext uri="{FF2B5EF4-FFF2-40B4-BE49-F238E27FC236}">
                <a16:creationId xmlns:a16="http://schemas.microsoft.com/office/drawing/2014/main" id="{2A294BA6-3764-4E4C-AED6-653CBB1A02F0}"/>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4" name="TextBox 13">
            <a:extLst>
              <a:ext uri="{FF2B5EF4-FFF2-40B4-BE49-F238E27FC236}">
                <a16:creationId xmlns:a16="http://schemas.microsoft.com/office/drawing/2014/main" id="{784C6F36-1879-8E72-9AE1-5FAA87729DB9}"/>
              </a:ext>
            </a:extLst>
          </p:cNvPr>
          <p:cNvSpPr txBox="1"/>
          <p:nvPr/>
        </p:nvSpPr>
        <p:spPr>
          <a:xfrm>
            <a:off x="9785327" y="478946"/>
            <a:ext cx="2361904" cy="258532"/>
          </a:xfrm>
          <a:prstGeom prst="rect">
            <a:avLst/>
          </a:prstGeom>
          <a:noFill/>
        </p:spPr>
        <p:txBody>
          <a:bodyPr wrap="square" rtlCol="0">
            <a:spAutoFit/>
          </a:bodyPr>
          <a:lstStyle/>
          <a:p>
            <a:pPr algn="r">
              <a:lnSpc>
                <a:spcPct val="90000"/>
              </a:lnSpc>
            </a:pPr>
            <a:r>
              <a:rPr lang="en-US" sz="1200" b="1" dirty="0">
                <a:latin typeface="+mn-lt"/>
              </a:rPr>
              <a:t>Charge Question – 2</a:t>
            </a:r>
          </a:p>
        </p:txBody>
      </p:sp>
    </p:spTree>
    <p:extLst>
      <p:ext uri="{BB962C8B-B14F-4D97-AF65-F5344CB8AC3E}">
        <p14:creationId xmlns:p14="http://schemas.microsoft.com/office/powerpoint/2010/main" val="254295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Subsystem Relative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0CD98309-4D17-4342-B2F3-BCBF0E1BC648}"/>
              </a:ext>
            </a:extLst>
          </p:cNvPr>
          <p:cNvPicPr>
            <a:picLocks noChangeAspect="1"/>
          </p:cNvPicPr>
          <p:nvPr/>
        </p:nvPicPr>
        <p:blipFill>
          <a:blip r:embed="rId7"/>
          <a:stretch>
            <a:fillRect/>
          </a:stretch>
        </p:blipFill>
        <p:spPr>
          <a:xfrm>
            <a:off x="1719262" y="1081088"/>
            <a:ext cx="8753475" cy="5051263"/>
          </a:xfrm>
          <a:prstGeom prst="rect">
            <a:avLst/>
          </a:prstGeom>
          <a:ln>
            <a:solidFill>
              <a:schemeClr val="tx1"/>
            </a:solidFill>
          </a:ln>
        </p:spPr>
      </p:pic>
      <p:sp>
        <p:nvSpPr>
          <p:cNvPr id="16" name="Rectangle 15">
            <a:extLst>
              <a:ext uri="{FF2B5EF4-FFF2-40B4-BE49-F238E27FC236}">
                <a16:creationId xmlns:a16="http://schemas.microsoft.com/office/drawing/2014/main" id="{371D409E-3BE7-422E-9CDA-A60FDEC303CD}"/>
              </a:ext>
            </a:extLst>
          </p:cNvPr>
          <p:cNvSpPr/>
          <p:nvPr/>
        </p:nvSpPr>
        <p:spPr>
          <a:xfrm>
            <a:off x="7640803" y="3238150"/>
            <a:ext cx="939143" cy="2894201"/>
          </a:xfrm>
          <a:prstGeom prst="rect">
            <a:avLst/>
          </a:prstGeom>
          <a:solidFill>
            <a:srgbClr val="FFFF00">
              <a:alpha val="8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DF9D70B-48FE-C308-616A-E8669269C123}"/>
              </a:ext>
            </a:extLst>
          </p:cNvPr>
          <p:cNvSpPr/>
          <p:nvPr/>
        </p:nvSpPr>
        <p:spPr>
          <a:xfrm>
            <a:off x="4110182" y="2608976"/>
            <a:ext cx="939143" cy="3523375"/>
          </a:xfrm>
          <a:prstGeom prst="rect">
            <a:avLst/>
          </a:prstGeom>
          <a:solidFill>
            <a:srgbClr val="FFFF00">
              <a:alpha val="8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3362599"/>
      </p:ext>
    </p:extLst>
  </p:cSld>
  <p:clrMapOvr>
    <a:masterClrMapping/>
  </p:clrMapOvr>
</p:sld>
</file>

<file path=ppt/theme/theme1.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a:spPr>
      <a:bodyPr rtlCol="0" anchor="ctr"/>
      <a:lstStyle>
        <a:defPPr algn="ctr">
          <a:defRPr/>
        </a:defPPr>
      </a:lstStyle>
      <a:style>
        <a:lnRef idx="0">
          <a:schemeClr val="accent1"/>
        </a:lnRef>
        <a:fillRef idx="3">
          <a:schemeClr val="accent1"/>
        </a:fillRef>
        <a:effectRef idx="3">
          <a:schemeClr val="accent1"/>
        </a:effectRef>
        <a:fontRef idx="minor">
          <a:schemeClr val="lt1"/>
        </a:fontRef>
      </a:style>
    </a:spDef>
    <a:lnDef>
      <a:spPr>
        <a:ln w="1905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2775</TotalTime>
  <Words>1472</Words>
  <Application>Microsoft Macintosh PowerPoint</Application>
  <PresentationFormat>Widescreen</PresentationFormat>
  <Paragraphs>143</Paragraphs>
  <Slides>24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 Black</vt:lpstr>
      <vt:lpstr>Calibri</vt:lpstr>
      <vt:lpstr>Century Gothic</vt:lpstr>
      <vt:lpstr>Times New Roman</vt:lpstr>
      <vt:lpstr>ORNL</vt:lpstr>
      <vt:lpstr>Endcap Timing Layer Project   WBS 01.02.02 – Front-End ASIC’s (ETROC)  WBS 01.03.01 – Back-End Electronics  Subsystem Scope, Cost, Schedule and Risk</vt:lpstr>
      <vt:lpstr>Scope Overview</vt:lpstr>
      <vt:lpstr>Scope Overview</vt:lpstr>
      <vt:lpstr>Scope Overview - 01.02.02 Front-End ASIC (ETROC)</vt:lpstr>
      <vt:lpstr>Scope Overview - 01.02.02 Front-End ASIC (ETROC)</vt:lpstr>
      <vt:lpstr>Scope Overview - 01.03.01 Back-End Electronics</vt:lpstr>
      <vt:lpstr>Scope Overview - 01.03.01 Back-End Electronics</vt:lpstr>
      <vt:lpstr>Cost Development</vt:lpstr>
      <vt:lpstr>Cost Overview – Subsystem Relative Cost</vt:lpstr>
      <vt:lpstr>Cost Overview – Base Cost and Estimate Uncertainty</vt:lpstr>
      <vt:lpstr>Cost Overview – Labor Hours and Cost</vt:lpstr>
      <vt:lpstr>Cost Overview – 01.02.02 Front-End ASIC (ETROC)</vt:lpstr>
      <vt:lpstr>Cost Overview – 01.03.01 Backend Electronics</vt:lpstr>
      <vt:lpstr>Cost Overview – 01.02.02 Front-End ASIC (ETROC)</vt:lpstr>
      <vt:lpstr>Cost Overview – 01.03.01 Backend Electronics</vt:lpstr>
      <vt:lpstr>Schedule Development – 01.02.02 Front-End ASIC (ETROC)</vt:lpstr>
      <vt:lpstr>Schedule Development – 01.03.01 Backend Electronics</vt:lpstr>
      <vt:lpstr>Resource Analysis – Total FTEs per Fiscal Year</vt:lpstr>
      <vt:lpstr>Resource Analysis – Hours and FTEs Contributed vs On-Project</vt:lpstr>
      <vt:lpstr>Risk Management - 01.02.02 Front-end ASIC (ETROC)</vt:lpstr>
      <vt:lpstr>Risk Management - 01.03.01 Backend Electronics</vt:lpstr>
      <vt:lpstr>Quality and ES&amp;H</vt:lpstr>
      <vt:lpstr>Management Strategy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Sanseverino, John</dc:creator>
  <cp:lastModifiedBy>Ye, Zhenyu</cp:lastModifiedBy>
  <cp:revision>594</cp:revision>
  <dcterms:created xsi:type="dcterms:W3CDTF">2022-05-04T19:45:10Z</dcterms:created>
  <dcterms:modified xsi:type="dcterms:W3CDTF">2022-06-11T02:06:04Z</dcterms:modified>
</cp:coreProperties>
</file>