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856" r:id="rId2"/>
    <p:sldId id="2857" r:id="rId3"/>
    <p:sldId id="2884" r:id="rId4"/>
    <p:sldId id="2885" r:id="rId5"/>
    <p:sldId id="2886" r:id="rId6"/>
    <p:sldId id="270" r:id="rId7"/>
    <p:sldId id="272" r:id="rId8"/>
    <p:sldId id="268" r:id="rId9"/>
    <p:sldId id="273" r:id="rId10"/>
    <p:sldId id="2888" r:id="rId11"/>
    <p:sldId id="2875" r:id="rId12"/>
    <p:sldId id="2887" r:id="rId13"/>
    <p:sldId id="2882" r:id="rId14"/>
    <p:sldId id="2861" r:id="rId15"/>
    <p:sldId id="2878" r:id="rId16"/>
    <p:sldId id="2877" r:id="rId17"/>
    <p:sldId id="2876" r:id="rId18"/>
    <p:sldId id="2879" r:id="rId19"/>
    <p:sldId id="2880" r:id="rId20"/>
    <p:sldId id="2865" r:id="rId21"/>
    <p:sldId id="2863" r:id="rId22"/>
    <p:sldId id="2864" r:id="rId23"/>
    <p:sldId id="2866" r:id="rId24"/>
    <p:sldId id="2881" r:id="rId25"/>
    <p:sldId id="2870" r:id="rId26"/>
    <p:sldId id="2872" r:id="rId27"/>
    <p:sldId id="2867" r:id="rId28"/>
    <p:sldId id="2858" r:id="rId29"/>
    <p:sldId id="811" r:id="rId30"/>
    <p:sldId id="848" r:id="rId31"/>
    <p:sldId id="2873" r:id="rId32"/>
    <p:sldId id="2874"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2" autoAdjust="0"/>
    <p:restoredTop sz="94660"/>
  </p:normalViewPr>
  <p:slideViewPr>
    <p:cSldViewPr snapToGrid="0">
      <p:cViewPr varScale="1">
        <p:scale>
          <a:sx n="100" d="100"/>
          <a:sy n="100" d="100"/>
        </p:scale>
        <p:origin x="176" y="9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1T01:56:18.515"/>
    </inkml:context>
    <inkml:brush xml:id="br0">
      <inkml:brushProperty name="width" value="0.05" units="cm"/>
      <inkml:brushProperty name="height" value="0.05" units="cm"/>
      <inkml:brushProperty name="color" value="#E71224"/>
    </inkml:brush>
  </inkml:definitions>
  <inkml:trace contextRef="#ctx0" brushRef="#br0">1 316 24575,'86'-16'0,"0"0"0,1-1 0,-14 5 0,-1 0 0,9 0 0,4-2 0,10-1 0,6-1 0,0 0 0,-5 3-1131,-12 2 0,-2 1 0,-1 1 0,1 0 1,3 0 1130,10 0 0,3 1 0,2-1 0,1 1 0,0 1-468,-10 1 1,0 0-1,1 1 1,0 0-1,2 0 1,2 1 467,-8 0 0,2 0 0,1 1 0,1 0 0,0 1 0,1-1 0,-1 1-209,4 0 0,0 0 1,1 0-1,-1 0 0,2 1 1,-1 0-1,0 0 209,1 0 0,0 0 0,0 0 0,1 0 0,-1 1 0,-1-1 0,-1 1 0,-4 0 0,-1 1 0,0-1 0,-1 0 0,-1 1 0,-1 0 0,-1 0-239,4 0 0,0 0 0,-2 0 0,-1 0 1,-2 1-1,0 0 239,6 0 0,-1 1 0,-2 0 0,-2 0 0,-3 0 270,2 1 0,-3 1 0,-2-1 1,-3 2-271,12 0 0,-3 2 0,-5 0 882,-13 1 1,-3 0-1,-2 1-882,23 5 0,-1 2 0,2 2 0,1 1 0,7 4 0,2 0 0,-32-7 0,2 0 0,-1 1 0,1 0 0,0 0 0,0-1 0,-2 1 0,-1-1 0,0 0 0,29 8 0,-1-1 0,-2 0 0,0 0 0,-1 1 0,-1 0 0,2 1 0,-1 0 0,-8-1 0,-1 0 1932,-5 0 0,-1-1-1932,-9-2 0,-1 0 1312,-6 0 1,-1 0-1313,-2 1 0,-1 0 492,-4 0 0,-1 1-492,0 0 0,-2 1 76,0 1 0,-2 0-76,-1 0 0,-1 1 0,0 1 0,0 2 0,-2 0 0,-1 1 0,34 33 0,-5 3 0,-16-4 0,-8-5 0,-6-4 0,-7-8 0,-4-7 0,-4-5 0,-1-1 0,1-2 0,7 5 0,8 2 0,5 3 0,4-1 0,0-1 0,1-2 0,-2-3 0,2 2 0,1-2 0,6 4 0,7 4 0,5 4 0,6 3 0,0 2 0,0-2 0,-6-6 0,-1-2 0,-7-8 0,-4-3 0,-5-3 0,-4-1 0,1 1 0,-2-1 0,-1-1 0,-4-3 0,-1-3 0,1 0 0,4 0 0,-1-3 0,-10-4 0,-14-6 0,-10-7 0,-7-5 0,3-4 0,2 1 0,-3 4 0,-1 3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1T01:56:20.931"/>
    </inkml:context>
    <inkml:brush xml:id="br0">
      <inkml:brushProperty name="width" value="0.05" units="cm"/>
      <inkml:brushProperty name="height" value="0.05" units="cm"/>
      <inkml:brushProperty name="color" value="#E71224"/>
    </inkml:brush>
  </inkml:definitions>
  <inkml:trace contextRef="#ctx0" brushRef="#br0">642 1 24575,'6'14'0,"2"3"0,1 3 0,3 4 0,0 1 0,0 2 0,0 0 0,-3-1 0,-2-1 0,-1-2 0,-2-1 0,0-1 0,0 1 0,-1-1 0,1 0 0,-1 2 0,1 3 0,1 3 0,1 1 0,-1 0 0,0-4 0,0 0 0,-1-1 0,0-2 0,-1-1 0,-1-1 0,-1-3 0,1-2 0,-1-4 0,0-4 0,1-1 0,-1 0 0,0-1 0,-2-3 0,-19-1 0,-26-2 0,-34 1 0,25-1 0,-3 0 0,-3-1 0,0 1 0,4 0 0,2-1 0,-30 0 0,32 1 0,21-1 0,17 1 0,5-1 0,9 1 0,1-1 0,-12 1 0,-8 0 0,-6 0 0,-2 2 0,9-1 0,11-4 0,3-3 0,6-4 0,1 2 0,-2 3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1T01:56:58.016"/>
    </inkml:context>
    <inkml:brush xml:id="br0">
      <inkml:brushProperty name="width" value="0.05" units="cm"/>
      <inkml:brushProperty name="height" value="0.05" units="cm"/>
      <inkml:brushProperty name="color" value="#E71224"/>
    </inkml:brush>
  </inkml:definitions>
  <inkml:trace contextRef="#ctx0" brushRef="#br0">1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B1ACCE-0B82-402A-8EA4-6B82785B197C}" type="datetimeFigureOut">
              <a:rPr lang="en-US" smtClean="0"/>
              <a:t>6/8/22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8A721C-7AE9-4473-B303-2AA6D1D87E00}" type="slidenum">
              <a:rPr lang="en-US" smtClean="0"/>
              <a:t>‹#›</a:t>
            </a:fld>
            <a:endParaRPr lang="en-US" dirty="0"/>
          </a:p>
        </p:txBody>
      </p:sp>
    </p:spTree>
    <p:extLst>
      <p:ext uri="{BB962C8B-B14F-4D97-AF65-F5344CB8AC3E}">
        <p14:creationId xmlns:p14="http://schemas.microsoft.com/office/powerpoint/2010/main" val="2365869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Briefly introduce yourself:</a:t>
            </a:r>
          </a:p>
          <a:p>
            <a:pPr marL="171450" indent="-171450">
              <a:buFont typeface="Arial" panose="020B0604020202020204" pitchFamily="34" charset="0"/>
              <a:buChar char="•"/>
            </a:pPr>
            <a:r>
              <a:rPr lang="en-US" dirty="0"/>
              <a:t>CAM for xx System</a:t>
            </a:r>
          </a:p>
          <a:p>
            <a:pPr marL="171450" indent="-171450">
              <a:buFont typeface="Arial" panose="020B0604020202020204" pitchFamily="34" charset="0"/>
              <a:buChar char="•"/>
            </a:pPr>
            <a:r>
              <a:rPr lang="en-US" dirty="0"/>
              <a:t>Experience with …</a:t>
            </a:r>
          </a:p>
          <a:p>
            <a:pPr marL="171450" indent="-171450">
              <a:buFont typeface="Arial" panose="020B0604020202020204" pitchFamily="34" charset="0"/>
              <a:buChar char="•"/>
            </a:pPr>
            <a:r>
              <a:rPr lang="en-US" dirty="0"/>
              <a:t>Good design team with mix of skills</a:t>
            </a:r>
          </a:p>
        </p:txBody>
      </p:sp>
      <p:sp>
        <p:nvSpPr>
          <p:cNvPr id="4" name="Slide Number Placeholder 3"/>
          <p:cNvSpPr>
            <a:spLocks noGrp="1"/>
          </p:cNvSpPr>
          <p:nvPr>
            <p:ph type="sldNum" sz="quarter" idx="5"/>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DBFF095A-F86B-4B29-8A9F-DF3D3D1F3E2A}" type="slidenum">
              <a:rPr kumimoji="0" lang="en-US" sz="1200" b="0" i="0" u="none" strike="noStrike" kern="1200" cap="none" spc="0" normalizeH="0" baseline="0" noProof="0" smtClean="0">
                <a:ln>
                  <a:noFill/>
                </a:ln>
                <a:solidFill>
                  <a:prstClr val="black"/>
                </a:solidFill>
                <a:effectLst/>
                <a:uLnTx/>
                <a:uFillTx/>
                <a:latin typeface="Century Gothic" panose="020F0302020204030204"/>
                <a:ea typeface="+mn-ea"/>
                <a:cs typeface="Arial" charset="0"/>
              </a:rPr>
              <a:pPr marL="0" marR="0" lvl="0" indent="0" algn="l"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entury Gothic" panose="020F0302020204030204"/>
              <a:ea typeface="+mn-ea"/>
              <a:cs typeface="Arial" charset="0"/>
            </a:endParaRPr>
          </a:p>
        </p:txBody>
      </p:sp>
    </p:spTree>
    <p:extLst>
      <p:ext uri="{BB962C8B-B14F-4D97-AF65-F5344CB8AC3E}">
        <p14:creationId xmlns:p14="http://schemas.microsoft.com/office/powerpoint/2010/main" val="1131821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DBFF095A-F86B-4B29-8A9F-DF3D3D1F3E2A}" type="slidenum">
              <a:rPr kumimoji="0" lang="en-US" sz="1200" b="0" i="0" u="none" strike="noStrike" kern="1200" cap="none" spc="0" normalizeH="0" baseline="0" noProof="0" smtClean="0">
                <a:ln>
                  <a:noFill/>
                </a:ln>
                <a:solidFill>
                  <a:prstClr val="black"/>
                </a:solidFill>
                <a:effectLst/>
                <a:uLnTx/>
                <a:uFillTx/>
                <a:latin typeface="Century Gothic" panose="020F0302020204030204"/>
                <a:ea typeface="+mn-ea"/>
                <a:cs typeface="Arial" charset="0"/>
              </a:rPr>
              <a:pPr marL="0" marR="0" lvl="0" indent="0" algn="l" defTabSz="914400" rtl="0" eaLnBrk="1" fontAlgn="base" latinLnBrk="0" hangingPunct="1">
                <a:lnSpc>
                  <a:spcPct val="100000"/>
                </a:lnSpc>
                <a:spcBef>
                  <a:spcPct val="0"/>
                </a:spcBef>
                <a:spcAft>
                  <a:spcPct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Century Gothic" panose="020F0302020204030204"/>
              <a:ea typeface="+mn-ea"/>
              <a:cs typeface="Arial" charset="0"/>
            </a:endParaRPr>
          </a:p>
        </p:txBody>
      </p:sp>
    </p:spTree>
    <p:extLst>
      <p:ext uri="{BB962C8B-B14F-4D97-AF65-F5344CB8AC3E}">
        <p14:creationId xmlns:p14="http://schemas.microsoft.com/office/powerpoint/2010/main" val="1169679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DBFF095A-F86B-4B29-8A9F-DF3D3D1F3E2A}" type="slidenum">
              <a:rPr kumimoji="0" lang="en-US" sz="1200" b="0" i="0" u="none" strike="noStrike" kern="1200" cap="none" spc="0" normalizeH="0" baseline="0" noProof="0" smtClean="0">
                <a:ln>
                  <a:noFill/>
                </a:ln>
                <a:solidFill>
                  <a:prstClr val="black"/>
                </a:solidFill>
                <a:effectLst/>
                <a:uLnTx/>
                <a:uFillTx/>
                <a:latin typeface="Century Gothic" panose="020F0302020204030204"/>
                <a:ea typeface="+mn-ea"/>
                <a:cs typeface="Arial" charset="0"/>
              </a:rPr>
              <a:pPr marL="0" marR="0" lvl="0" indent="0" algn="l" defTabSz="914400" rtl="0" eaLnBrk="1" fontAlgn="base" latinLnBrk="0" hangingPunct="1">
                <a:lnSpc>
                  <a:spcPct val="100000"/>
                </a:lnSpc>
                <a:spcBef>
                  <a:spcPct val="0"/>
                </a:spcBef>
                <a:spcAft>
                  <a:spcPct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Century Gothic" panose="020F0302020204030204"/>
              <a:ea typeface="+mn-ea"/>
              <a:cs typeface="Arial" charset="0"/>
            </a:endParaRPr>
          </a:p>
        </p:txBody>
      </p:sp>
    </p:spTree>
    <p:extLst>
      <p:ext uri="{BB962C8B-B14F-4D97-AF65-F5344CB8AC3E}">
        <p14:creationId xmlns:p14="http://schemas.microsoft.com/office/powerpoint/2010/main" val="2480491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DBFF095A-F86B-4B29-8A9F-DF3D3D1F3E2A}" type="slidenum">
              <a:rPr kumimoji="0" lang="en-US" sz="1200" b="0" i="0" u="none" strike="noStrike" kern="1200" cap="none" spc="0" normalizeH="0" baseline="0" noProof="0" smtClean="0">
                <a:ln>
                  <a:noFill/>
                </a:ln>
                <a:solidFill>
                  <a:prstClr val="black"/>
                </a:solidFill>
                <a:effectLst/>
                <a:uLnTx/>
                <a:uFillTx/>
                <a:latin typeface="Century Gothic" panose="020F0302020204030204"/>
                <a:ea typeface="+mn-ea"/>
                <a:cs typeface="Arial" charset="0"/>
              </a:rPr>
              <a:pPr marL="0" marR="0" lvl="0" indent="0" algn="l" defTabSz="914400" rtl="0" eaLnBrk="1" fontAlgn="base" latinLnBrk="0" hangingPunct="1">
                <a:lnSpc>
                  <a:spcPct val="100000"/>
                </a:lnSpc>
                <a:spcBef>
                  <a:spcPct val="0"/>
                </a:spcBef>
                <a:spcAft>
                  <a:spcPct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Century Gothic" panose="020F0302020204030204"/>
              <a:ea typeface="+mn-ea"/>
              <a:cs typeface="Arial" charset="0"/>
            </a:endParaRPr>
          </a:p>
        </p:txBody>
      </p:sp>
    </p:spTree>
    <p:extLst>
      <p:ext uri="{BB962C8B-B14F-4D97-AF65-F5344CB8AC3E}">
        <p14:creationId xmlns:p14="http://schemas.microsoft.com/office/powerpoint/2010/main" val="9127449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6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A5D040-4FD6-4BA1-AC81-B5CFF26CC671}"/>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a:stretch/>
        </p:blipFill>
        <p:spPr>
          <a:xfrm>
            <a:off x="274321" y="1074420"/>
            <a:ext cx="11334582" cy="4233245"/>
          </a:xfrm>
          <a:prstGeom prst="rect">
            <a:avLst/>
          </a:prstGeom>
        </p:spPr>
      </p:pic>
      <p:sp>
        <p:nvSpPr>
          <p:cNvPr id="15" name="Freeform 7">
            <a:extLst>
              <a:ext uri="{FF2B5EF4-FFF2-40B4-BE49-F238E27FC236}">
                <a16:creationId xmlns:a16="http://schemas.microsoft.com/office/drawing/2014/main" id="{454A96CC-B6D3-471D-892D-1DBFEFBD0D12}"/>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BFBFB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latin typeface="+mn-lt"/>
              <a:cs typeface="+mn-cs"/>
            </a:endParaRPr>
          </a:p>
        </p:txBody>
      </p:sp>
      <p:sp>
        <p:nvSpPr>
          <p:cNvPr id="2" name="Title 1"/>
          <p:cNvSpPr>
            <a:spLocks noGrp="1"/>
          </p:cNvSpPr>
          <p:nvPr userDrawn="1">
            <p:ph type="ctrTitle" hasCustomPrompt="1"/>
          </p:nvPr>
        </p:nvSpPr>
        <p:spPr>
          <a:xfrm>
            <a:off x="428736" y="1388962"/>
            <a:ext cx="8678194" cy="978729"/>
          </a:xfrm>
        </p:spPr>
        <p:txBody>
          <a:bodyPr/>
          <a:lstStyle>
            <a:lvl1pPr algn="l">
              <a:defRPr sz="3200" b="0" baseline="0">
                <a:solidFill>
                  <a:schemeClr val="bg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3" name="Subtitle 2"/>
          <p:cNvSpPr>
            <a:spLocks noGrp="1"/>
          </p:cNvSpPr>
          <p:nvPr userDrawn="1">
            <p:ph type="subTitle" idx="1"/>
          </p:nvPr>
        </p:nvSpPr>
        <p:spPr>
          <a:xfrm>
            <a:off x="447481" y="3013455"/>
            <a:ext cx="5440514" cy="2028101"/>
          </a:xfrm>
        </p:spPr>
        <p:txBody>
          <a:bodyPr/>
          <a:lstStyle>
            <a:lvl1pPr marL="0" indent="0" algn="l">
              <a:buNone/>
              <a:defRPr sz="2000" baseline="0">
                <a:solidFill>
                  <a:schemeClr val="bg1"/>
                </a:solidFill>
                <a:latin typeface="Century Gothic" panose="020B0502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07847682"/>
      </p:ext>
    </p:extLst>
  </p:cSld>
  <p:clrMapOvr>
    <a:masterClrMapping/>
  </p:clrMapOvr>
  <p:extLst>
    <p:ext uri="{DCECCB84-F9BA-43D5-87BE-67443E8EF086}">
      <p15:sldGuideLst xmlns:p15="http://schemas.microsoft.com/office/powerpoint/2012/main">
        <p15:guide id="1"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7" y="1083755"/>
            <a:ext cx="5486764" cy="4219290"/>
          </a:xfrm>
          <a:noFill/>
        </p:spPr>
        <p:txBody>
          <a:bodyPr/>
          <a:lstStyle>
            <a:lvl1pPr marL="0" indent="0">
              <a:buNone/>
              <a:defRPr/>
            </a:lvl1pPr>
          </a:lstStyle>
          <a:p>
            <a:r>
              <a:rPr lang="en-US" dirty="0"/>
              <a:t>Click icon to add picture</a:t>
            </a:r>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4221671"/>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11" name="Rectangle 10">
            <a:extLst>
              <a:ext uri="{FF2B5EF4-FFF2-40B4-BE49-F238E27FC236}">
                <a16:creationId xmlns:a16="http://schemas.microsoft.com/office/drawing/2014/main" id="{683439C5-4231-ED43-91B8-86779195C11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35C7DBBE-95AC-E843-979A-A1A45836011E}"/>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7" name="Rectangle 6">
            <a:extLst>
              <a:ext uri="{FF2B5EF4-FFF2-40B4-BE49-F238E27FC236}">
                <a16:creationId xmlns:a16="http://schemas.microsoft.com/office/drawing/2014/main" id="{29C1BABE-6AB9-4F04-A1D6-C28E4287362E}"/>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8D325F85-B4F1-4C5D-855D-1BE9D9C179D6}"/>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0" name="Line 5">
            <a:extLst>
              <a:ext uri="{FF2B5EF4-FFF2-40B4-BE49-F238E27FC236}">
                <a16:creationId xmlns:a16="http://schemas.microsoft.com/office/drawing/2014/main" id="{1F888CF4-3F65-4925-A47B-614AFCDC0550}"/>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Line 6">
            <a:extLst>
              <a:ext uri="{FF2B5EF4-FFF2-40B4-BE49-F238E27FC236}">
                <a16:creationId xmlns:a16="http://schemas.microsoft.com/office/drawing/2014/main" id="{4CFFE01C-81C8-4437-B6F5-7BAAEE5FC29F}"/>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24" name="Freeform 7">
            <a:extLst>
              <a:ext uri="{FF2B5EF4-FFF2-40B4-BE49-F238E27FC236}">
                <a16:creationId xmlns:a16="http://schemas.microsoft.com/office/drawing/2014/main" id="{1B955FFA-B6F5-4CDD-940A-DB05FD68B7CA}"/>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5" name="Content Placeholder 5">
            <a:extLst>
              <a:ext uri="{FF2B5EF4-FFF2-40B4-BE49-F238E27FC236}">
                <a16:creationId xmlns:a16="http://schemas.microsoft.com/office/drawing/2014/main" id="{CA5F7EA9-E5C6-4376-AC5D-CA0B1DA0A259}"/>
              </a:ext>
            </a:extLst>
          </p:cNvPr>
          <p:cNvSpPr>
            <a:spLocks noGrp="1"/>
          </p:cNvSpPr>
          <p:nvPr>
            <p:ph sz="quarter" idx="4"/>
          </p:nvPr>
        </p:nvSpPr>
        <p:spPr>
          <a:xfrm>
            <a:off x="388079" y="2453317"/>
            <a:ext cx="5512904" cy="2690184"/>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6" name="TextBox 15">
            <a:extLst>
              <a:ext uri="{FF2B5EF4-FFF2-40B4-BE49-F238E27FC236}">
                <a16:creationId xmlns:a16="http://schemas.microsoft.com/office/drawing/2014/main" id="{7BBDDABA-5F3D-43CE-8171-D78F0D0B4539}"/>
              </a:ext>
            </a:extLst>
          </p:cNvPr>
          <p:cNvSpPr txBox="1"/>
          <p:nvPr userDrawn="1"/>
        </p:nvSpPr>
        <p:spPr>
          <a:xfrm>
            <a:off x="9461248" y="6510581"/>
            <a:ext cx="2724538" cy="258532"/>
          </a:xfrm>
          <a:prstGeom prst="rect">
            <a:avLst/>
          </a:prstGeom>
          <a:noFill/>
        </p:spPr>
        <p:txBody>
          <a:bodyPr wrap="square" rtlCol="0">
            <a:spAutoFit/>
          </a:bodyPr>
          <a:lstStyle/>
          <a:p>
            <a:pPr algn="r">
              <a:lnSpc>
                <a:spcPct val="90000"/>
              </a:lnSpc>
            </a:pPr>
            <a:r>
              <a:rPr lang="en-US" sz="1200" dirty="0">
                <a:solidFill>
                  <a:schemeClr val="bg1">
                    <a:lumMod val="75000"/>
                  </a:schemeClr>
                </a:solidFill>
                <a:latin typeface="+mn-lt"/>
              </a:rPr>
              <a:t>CD-1_MPEX_Vacuum_System</a:t>
            </a:r>
          </a:p>
        </p:txBody>
      </p:sp>
    </p:spTree>
    <p:extLst>
      <p:ext uri="{BB962C8B-B14F-4D97-AF65-F5344CB8AC3E}">
        <p14:creationId xmlns:p14="http://schemas.microsoft.com/office/powerpoint/2010/main" val="3701165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2">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6" y="1078992"/>
            <a:ext cx="5487073" cy="4224052"/>
          </a:xfrm>
          <a:noFill/>
        </p:spPr>
        <p:txBody>
          <a:bodyPr/>
          <a:lstStyle>
            <a:lvl1pPr marL="0" indent="0">
              <a:buFont typeface="Century Gothic" panose="020B0502020202020204" pitchFamily="34" charset="0"/>
              <a:buNone/>
              <a:defRPr/>
            </a:lvl1pPr>
          </a:lstStyle>
          <a:p>
            <a:r>
              <a:rPr lang="en-US" dirty="0"/>
              <a:t>Click icon to add picture</a:t>
            </a:r>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5779008"/>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6" name="Content Placeholder 5"/>
          <p:cNvSpPr>
            <a:spLocks noGrp="1"/>
          </p:cNvSpPr>
          <p:nvPr>
            <p:ph sz="quarter" idx="4"/>
          </p:nvPr>
        </p:nvSpPr>
        <p:spPr>
          <a:xfrm>
            <a:off x="388079" y="2453316"/>
            <a:ext cx="5512904" cy="4163291"/>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6" name="Freeform 7">
            <a:extLst>
              <a:ext uri="{FF2B5EF4-FFF2-40B4-BE49-F238E27FC236}">
                <a16:creationId xmlns:a16="http://schemas.microsoft.com/office/drawing/2014/main" id="{2A500EEB-73EC-4C16-8273-4ED5425DD64C}"/>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1206662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Dk green picture layout w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4120595" y="1078989"/>
            <a:ext cx="7464186" cy="4226003"/>
          </a:xfrm>
          <a:noFill/>
        </p:spPr>
        <p:txBody>
          <a:bodyPr/>
          <a:lstStyle>
            <a:lvl1pPr marL="0" indent="0">
              <a:buNone/>
              <a:defRPr/>
            </a:lvl1pPr>
          </a:lstStyle>
          <a:p>
            <a:r>
              <a:rPr lang="en-US" dirty="0"/>
              <a:t>Click icon to add picture</a:t>
            </a:r>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1" y="1078991"/>
            <a:ext cx="3846274" cy="5779007"/>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p:nvPr>
        </p:nvSpPr>
        <p:spPr>
          <a:xfrm>
            <a:off x="388079" y="1275788"/>
            <a:ext cx="3576228" cy="979691"/>
          </a:xfrm>
        </p:spPr>
        <p:txBody>
          <a:bodyPr/>
          <a:lstStyle>
            <a:lvl1pPr>
              <a:lnSpc>
                <a:spcPct val="90000"/>
              </a:lnSpc>
              <a:defRPr sz="3200" b="0">
                <a:solidFill>
                  <a:schemeClr val="tx1"/>
                </a:solidFill>
                <a:latin typeface="Century Gothic" panose="020B0502020202020204" pitchFamily="34" charset="0"/>
              </a:defRPr>
            </a:lvl1pPr>
          </a:lstStyle>
          <a:p>
            <a:r>
              <a:rPr lang="en-US"/>
              <a:t>Click to edit Master title style</a:t>
            </a:r>
            <a:endParaRPr lang="en-US" dirty="0"/>
          </a:p>
        </p:txBody>
      </p:sp>
      <p:sp>
        <p:nvSpPr>
          <p:cNvPr id="6" name="Content Placeholder 5"/>
          <p:cNvSpPr>
            <a:spLocks noGrp="1"/>
          </p:cNvSpPr>
          <p:nvPr>
            <p:ph sz="quarter" idx="4"/>
          </p:nvPr>
        </p:nvSpPr>
        <p:spPr>
          <a:xfrm>
            <a:off x="388079" y="2800350"/>
            <a:ext cx="3541945" cy="3816258"/>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8" name="Freeform 5">
            <a:extLst>
              <a:ext uri="{FF2B5EF4-FFF2-40B4-BE49-F238E27FC236}">
                <a16:creationId xmlns:a16="http://schemas.microsoft.com/office/drawing/2014/main" id="{E0FFF716-AFC7-4054-A1F8-2C39C30731D0}"/>
              </a:ext>
            </a:extLst>
          </p:cNvPr>
          <p:cNvSpPr>
            <a:spLocks/>
          </p:cNvSpPr>
          <p:nvPr userDrawn="1"/>
        </p:nvSpPr>
        <p:spPr bwMode="auto">
          <a:xfrm>
            <a:off x="4120595" y="1"/>
            <a:ext cx="8071405" cy="6857998"/>
          </a:xfrm>
          <a:custGeom>
            <a:avLst/>
            <a:gdLst>
              <a:gd name="T0" fmla="*/ 4151 w 4490"/>
              <a:gd name="T1" fmla="*/ 0 h 3815"/>
              <a:gd name="T2" fmla="*/ 4151 w 4490"/>
              <a:gd name="T3" fmla="*/ 2951 h 3815"/>
              <a:gd name="T4" fmla="*/ 0 w 4490"/>
              <a:gd name="T5" fmla="*/ 2951 h 3815"/>
              <a:gd name="T6" fmla="*/ 0 w 4490"/>
              <a:gd name="T7" fmla="*/ 3815 h 3815"/>
              <a:gd name="T8" fmla="*/ 4490 w 4490"/>
              <a:gd name="T9" fmla="*/ 3815 h 3815"/>
              <a:gd name="T10" fmla="*/ 4490 w 4490"/>
              <a:gd name="T11" fmla="*/ 2969 h 3815"/>
              <a:gd name="T12" fmla="*/ 4490 w 4490"/>
              <a:gd name="T13" fmla="*/ 2951 h 3815"/>
              <a:gd name="T14" fmla="*/ 4490 w 4490"/>
              <a:gd name="T15" fmla="*/ 0 h 3815"/>
              <a:gd name="T16" fmla="*/ 4151 w 4490"/>
              <a:gd name="T17" fmla="*/ 0 h 3815"/>
              <a:gd name="T18" fmla="*/ 4151 w 4490"/>
              <a:gd name="T19"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90" h="3815">
                <a:moveTo>
                  <a:pt x="4151" y="0"/>
                </a:moveTo>
                <a:lnTo>
                  <a:pt x="4151" y="2951"/>
                </a:lnTo>
                <a:lnTo>
                  <a:pt x="0" y="2951"/>
                </a:lnTo>
                <a:lnTo>
                  <a:pt x="0" y="3815"/>
                </a:lnTo>
                <a:lnTo>
                  <a:pt x="4490" y="3815"/>
                </a:lnTo>
                <a:lnTo>
                  <a:pt x="4490" y="2969"/>
                </a:lnTo>
                <a:lnTo>
                  <a:pt x="4490" y="2951"/>
                </a:lnTo>
                <a:lnTo>
                  <a:pt x="4490" y="0"/>
                </a:lnTo>
                <a:lnTo>
                  <a:pt x="4151" y="0"/>
                </a:lnTo>
                <a:lnTo>
                  <a:pt x="4151" y="0"/>
                </a:lnTo>
                <a:close/>
              </a:path>
            </a:pathLst>
          </a:custGeom>
          <a:solidFill>
            <a:srgbClr val="4C88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551378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ull picture layout ">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274320" y="2381"/>
            <a:ext cx="11312843" cy="6342021"/>
          </a:xfrm>
          <a:noFill/>
          <a:ln>
            <a:noFill/>
          </a:ln>
        </p:spPr>
        <p:txBody>
          <a:bodyPr/>
          <a:lstStyle>
            <a:lvl1pPr marL="0" indent="0">
              <a:buFont typeface="Century Gothic" panose="020B0502020202020204" pitchFamily="34" charset="0"/>
              <a:buNone/>
              <a:defRPr/>
            </a:lvl1pPr>
          </a:lstStyle>
          <a:p>
            <a:r>
              <a:rPr lang="en-US" dirty="0"/>
              <a:t>Click icon to add picture</a:t>
            </a:r>
          </a:p>
        </p:txBody>
      </p:sp>
      <p:sp>
        <p:nvSpPr>
          <p:cNvPr id="2" name="Title 1"/>
          <p:cNvSpPr>
            <a:spLocks noGrp="1"/>
          </p:cNvSpPr>
          <p:nvPr>
            <p:ph type="title"/>
          </p:nvPr>
        </p:nvSpPr>
        <p:spPr>
          <a:xfrm>
            <a:off x="429769" y="274320"/>
            <a:ext cx="11000232" cy="535531"/>
          </a:xfrm>
        </p:spPr>
        <p:txBody>
          <a:bodyPr/>
          <a:lstStyle>
            <a:lvl1pPr>
              <a:lnSpc>
                <a:spcPct val="90000"/>
              </a:lnSpc>
              <a:defRPr sz="3200" b="0">
                <a:solidFill>
                  <a:schemeClr val="tx1"/>
                </a:solidFill>
                <a:effectLst/>
                <a:latin typeface="Century Gothic" panose="020B0502020202020204" pitchFamily="34" charset="0"/>
              </a:defRPr>
            </a:lvl1pPr>
          </a:lstStyle>
          <a:p>
            <a:r>
              <a:rPr lang="en-US"/>
              <a:t>Click to edit Master title style</a:t>
            </a:r>
            <a:endParaRPr lang="en-US" dirty="0"/>
          </a:p>
        </p:txBody>
      </p:sp>
      <p:sp>
        <p:nvSpPr>
          <p:cNvPr id="17" name="Rectangle 256">
            <a:extLst>
              <a:ext uri="{FF2B5EF4-FFF2-40B4-BE49-F238E27FC236}">
                <a16:creationId xmlns:a16="http://schemas.microsoft.com/office/drawing/2014/main" id="{50787286-CD5D-43D9-B8DA-70C3358DC829}"/>
              </a:ext>
            </a:extLst>
          </p:cNvPr>
          <p:cNvSpPr txBox="1">
            <a:spLocks noChangeArrowheads="1"/>
          </p:cNvSpPr>
          <p:nvPr userDrawn="1"/>
        </p:nvSpPr>
        <p:spPr>
          <a:xfrm>
            <a:off x="8010283" y="6477000"/>
            <a:ext cx="3860800" cy="182562"/>
          </a:xfrm>
          <a:prstGeom prst="rect">
            <a:avLst/>
          </a:prstGeom>
          <a:ln/>
        </p:spPr>
        <p:txBody>
          <a:bodyPr anchor="ctr"/>
          <a:lstStyle/>
          <a:p>
            <a:pPr algn="r"/>
            <a:r>
              <a:rPr lang="en-US" sz="1000" dirty="0">
                <a:solidFill>
                  <a:schemeClr val="bg1"/>
                </a:solidFill>
                <a:latin typeface="Century Gothic" panose="020B0502020202020204" pitchFamily="34" charset="0"/>
                <a:cs typeface="Arial" pitchFamily="34" charset="0"/>
              </a:rPr>
              <a:t> </a:t>
            </a:r>
          </a:p>
        </p:txBody>
      </p:sp>
      <p:sp>
        <p:nvSpPr>
          <p:cNvPr id="16" name="Freeform 9">
            <a:extLst>
              <a:ext uri="{FF2B5EF4-FFF2-40B4-BE49-F238E27FC236}">
                <a16:creationId xmlns:a16="http://schemas.microsoft.com/office/drawing/2014/main" id="{D938724D-E109-43B4-9560-1552E26DB04A}"/>
              </a:ext>
            </a:extLst>
          </p:cNvPr>
          <p:cNvSpPr>
            <a:spLocks/>
          </p:cNvSpPr>
          <p:nvPr userDrawn="1"/>
        </p:nvSpPr>
        <p:spPr bwMode="auto">
          <a:xfrm>
            <a:off x="6026150" y="0"/>
            <a:ext cx="6165850" cy="6858000"/>
          </a:xfrm>
          <a:custGeom>
            <a:avLst/>
            <a:gdLst>
              <a:gd name="T0" fmla="*/ 3502 w 3884"/>
              <a:gd name="T1" fmla="*/ 0 h 4320"/>
              <a:gd name="T2" fmla="*/ 3502 w 3884"/>
              <a:gd name="T3" fmla="*/ 3998 h 4320"/>
              <a:gd name="T4" fmla="*/ 0 w 3884"/>
              <a:gd name="T5" fmla="*/ 3998 h 4320"/>
              <a:gd name="T6" fmla="*/ 0 w 3884"/>
              <a:gd name="T7" fmla="*/ 4320 h 4320"/>
              <a:gd name="T8" fmla="*/ 3502 w 3884"/>
              <a:gd name="T9" fmla="*/ 4320 h 4320"/>
              <a:gd name="T10" fmla="*/ 3884 w 3884"/>
              <a:gd name="T11" fmla="*/ 4320 h 4320"/>
              <a:gd name="T12" fmla="*/ 3884 w 3884"/>
              <a:gd name="T13" fmla="*/ 3998 h 4320"/>
              <a:gd name="T14" fmla="*/ 3884 w 3884"/>
              <a:gd name="T15" fmla="*/ 0 h 4320"/>
              <a:gd name="T16" fmla="*/ 3502 w 3884"/>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84" h="4320">
                <a:moveTo>
                  <a:pt x="3502" y="0"/>
                </a:moveTo>
                <a:lnTo>
                  <a:pt x="3502" y="3998"/>
                </a:lnTo>
                <a:lnTo>
                  <a:pt x="0" y="3998"/>
                </a:lnTo>
                <a:lnTo>
                  <a:pt x="0" y="4320"/>
                </a:lnTo>
                <a:lnTo>
                  <a:pt x="3502" y="4320"/>
                </a:lnTo>
                <a:lnTo>
                  <a:pt x="3884" y="4320"/>
                </a:lnTo>
                <a:lnTo>
                  <a:pt x="3884" y="3998"/>
                </a:lnTo>
                <a:lnTo>
                  <a:pt x="3884" y="0"/>
                </a:lnTo>
                <a:lnTo>
                  <a:pt x="3502" y="0"/>
                </a:lnTo>
                <a:close/>
              </a:path>
            </a:pathLst>
          </a:custGeom>
          <a:solidFill>
            <a:srgbClr val="4087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Rectangle 17">
            <a:extLst>
              <a:ext uri="{FF2B5EF4-FFF2-40B4-BE49-F238E27FC236}">
                <a16:creationId xmlns:a16="http://schemas.microsoft.com/office/drawing/2014/main" id="{7900E375-D0D6-466C-A383-E914B5C8AE5A}"/>
              </a:ext>
            </a:extLst>
          </p:cNvPr>
          <p:cNvSpPr/>
          <p:nvPr userDrawn="1"/>
        </p:nvSpPr>
        <p:spPr>
          <a:xfrm>
            <a:off x="0" y="6344402"/>
            <a:ext cx="274320" cy="510909"/>
          </a:xfrm>
          <a:prstGeom prst="rect">
            <a:avLst/>
          </a:prstGeom>
          <a:solidFill>
            <a:srgbClr val="397D5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9" name="Rectangle 6">
            <a:extLst>
              <a:ext uri="{FF2B5EF4-FFF2-40B4-BE49-F238E27FC236}">
                <a16:creationId xmlns:a16="http://schemas.microsoft.com/office/drawing/2014/main" id="{D090841D-81E2-4E83-8067-E18C5C3AF8FF}"/>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2"/>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2"/>
              </a:solidFill>
              <a:latin typeface="+mn-lt"/>
              <a:cs typeface="Times New Roman" panose="02020603050405020304" pitchFamily="18" charset="0"/>
            </a:endParaRPr>
          </a:p>
        </p:txBody>
      </p:sp>
      <p:pic>
        <p:nvPicPr>
          <p:cNvPr id="10" name="Picture 9">
            <a:extLst>
              <a:ext uri="{FF2B5EF4-FFF2-40B4-BE49-F238E27FC236}">
                <a16:creationId xmlns:a16="http://schemas.microsoft.com/office/drawing/2014/main" id="{BD3AC615-0875-4C80-B019-11A28EDCB638}"/>
              </a:ext>
            </a:extLst>
          </p:cNvPr>
          <p:cNvPicPr>
            <a:picLocks noChangeAspect="1"/>
          </p:cNvPicPr>
          <p:nvPr userDrawn="1"/>
        </p:nvPicPr>
        <p:blipFill>
          <a:blip r:embed="rId2"/>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2465354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2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6351411"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19"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6351411"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8" y="1005840"/>
            <a:ext cx="582168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5783766"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6351410" y="1005840"/>
            <a:ext cx="5840589"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6351411" y="1527048"/>
            <a:ext cx="5785575"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363317"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88649F31-1D58-F243-85FD-74506880A33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0" name="Rectangle 19">
            <a:extLst>
              <a:ext uri="{FF2B5EF4-FFF2-40B4-BE49-F238E27FC236}">
                <a16:creationId xmlns:a16="http://schemas.microsoft.com/office/drawing/2014/main" id="{77038521-D276-4049-A4BA-98C27C6D8256}"/>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6">
            <a:extLst>
              <a:ext uri="{FF2B5EF4-FFF2-40B4-BE49-F238E27FC236}">
                <a16:creationId xmlns:a16="http://schemas.microsoft.com/office/drawing/2014/main" id="{3F2F0951-0E05-43D4-AB3F-73E5681F4301}"/>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1" name="Picture 20">
            <a:extLst>
              <a:ext uri="{FF2B5EF4-FFF2-40B4-BE49-F238E27FC236}">
                <a16:creationId xmlns:a16="http://schemas.microsoft.com/office/drawing/2014/main" id="{27EC139F-C616-4896-A830-8F9FC5B2C27F}"/>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3" name="Rectangle 256">
            <a:extLst>
              <a:ext uri="{FF2B5EF4-FFF2-40B4-BE49-F238E27FC236}">
                <a16:creationId xmlns:a16="http://schemas.microsoft.com/office/drawing/2014/main" id="{D8ACAAE2-A531-47BE-8F4F-FFC18507ED0B}"/>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738347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4299090" y="1412106"/>
            <a:ext cx="3867912"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832386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3866758"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4299089" y="948037"/>
            <a:ext cx="3867912"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8323860" y="948037"/>
            <a:ext cx="3885931"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0178" y="1005840"/>
            <a:ext cx="387067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3791415"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4297709" y="1005840"/>
            <a:ext cx="38667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4295175" y="1527048"/>
            <a:ext cx="3860800"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8319718" y="1005840"/>
            <a:ext cx="3885931"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8319719" y="1527048"/>
            <a:ext cx="3768204"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418329"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6" name="Rectangle 256">
            <a:extLst>
              <a:ext uri="{FF2B5EF4-FFF2-40B4-BE49-F238E27FC236}">
                <a16:creationId xmlns:a16="http://schemas.microsoft.com/office/drawing/2014/main" id="{7312AC61-61BF-4F96-99DC-555BD73A05FA}"/>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7948865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19"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328861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328861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630290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6302901"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6" name="Rectangle 25">
            <a:extLst>
              <a:ext uri="{FF2B5EF4-FFF2-40B4-BE49-F238E27FC236}">
                <a16:creationId xmlns:a16="http://schemas.microsoft.com/office/drawing/2014/main" id="{925F09E4-91A6-437A-BED4-ED7995D473E7}"/>
              </a:ext>
            </a:extLst>
          </p:cNvPr>
          <p:cNvSpPr/>
          <p:nvPr userDrawn="1"/>
        </p:nvSpPr>
        <p:spPr>
          <a:xfrm>
            <a:off x="9317192"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7" name="Rectangle 26">
            <a:extLst>
              <a:ext uri="{FF2B5EF4-FFF2-40B4-BE49-F238E27FC236}">
                <a16:creationId xmlns:a16="http://schemas.microsoft.com/office/drawing/2014/main" id="{6192D3D3-2A2D-4482-B3F5-B0CBCD39D93A}"/>
              </a:ext>
            </a:extLst>
          </p:cNvPr>
          <p:cNvSpPr/>
          <p:nvPr userDrawn="1"/>
        </p:nvSpPr>
        <p:spPr>
          <a:xfrm>
            <a:off x="9317193"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9" y="1005840"/>
            <a:ext cx="28614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274318" y="1527048"/>
            <a:ext cx="2861459" cy="501091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3288609" y="1005840"/>
            <a:ext cx="2874807"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3288609" y="1527048"/>
            <a:ext cx="2874807"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6312952"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6312952"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9" y="365857"/>
            <a:ext cx="10418330"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29" name="Text Placeholder 4">
            <a:extLst>
              <a:ext uri="{FF2B5EF4-FFF2-40B4-BE49-F238E27FC236}">
                <a16:creationId xmlns:a16="http://schemas.microsoft.com/office/drawing/2014/main" id="{757D323C-D2DD-42C4-81D6-6224EE035EE4}"/>
              </a:ext>
            </a:extLst>
          </p:cNvPr>
          <p:cNvSpPr>
            <a:spLocks noGrp="1"/>
          </p:cNvSpPr>
          <p:nvPr userDrawn="1">
            <p:ph type="body" sz="quarter" idx="12"/>
          </p:nvPr>
        </p:nvSpPr>
        <p:spPr>
          <a:xfrm>
            <a:off x="9317190"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Content Placeholder 5">
            <a:extLst>
              <a:ext uri="{FF2B5EF4-FFF2-40B4-BE49-F238E27FC236}">
                <a16:creationId xmlns:a16="http://schemas.microsoft.com/office/drawing/2014/main" id="{6D6262AB-5413-4C3B-B769-39B07A6E5626}"/>
              </a:ext>
            </a:extLst>
          </p:cNvPr>
          <p:cNvSpPr>
            <a:spLocks noGrp="1"/>
          </p:cNvSpPr>
          <p:nvPr userDrawn="1">
            <p:ph sz="quarter" idx="13"/>
          </p:nvPr>
        </p:nvSpPr>
        <p:spPr>
          <a:xfrm>
            <a:off x="9317190"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5" name="Picture 24">
            <a:extLst>
              <a:ext uri="{FF2B5EF4-FFF2-40B4-BE49-F238E27FC236}">
                <a16:creationId xmlns:a16="http://schemas.microsoft.com/office/drawing/2014/main" id="{F5E4A85E-2D34-4FC1-90CE-1459D5681FC3}"/>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07604" y="441571"/>
            <a:ext cx="1093661" cy="265176"/>
          </a:xfrm>
          <a:prstGeom prst="rect">
            <a:avLst/>
          </a:prstGeom>
        </p:spPr>
      </p:pic>
    </p:spTree>
    <p:extLst>
      <p:ext uri="{BB962C8B-B14F-4D97-AF65-F5344CB8AC3E}">
        <p14:creationId xmlns:p14="http://schemas.microsoft.com/office/powerpoint/2010/main" val="1606814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9248" cy="535531"/>
          </a:xfrm>
        </p:spPr>
        <p:txBody>
          <a:bodyPr/>
          <a:lstStyle/>
          <a:p>
            <a:r>
              <a:rPr lang="en-US"/>
              <a:t>Click to edit Master title style</a:t>
            </a:r>
            <a:endParaRPr lang="en-US" dirty="0"/>
          </a:p>
        </p:txBody>
      </p:sp>
      <p:sp>
        <p:nvSpPr>
          <p:cNvPr id="3" name="Content Placeholder 2"/>
          <p:cNvSpPr>
            <a:spLocks noGrp="1"/>
          </p:cNvSpPr>
          <p:nvPr>
            <p:ph idx="1"/>
          </p:nvPr>
        </p:nvSpPr>
        <p:spPr>
          <a:xfrm>
            <a:off x="429768" y="1443386"/>
            <a:ext cx="11523520" cy="4195415"/>
          </a:xfrm>
        </p:spPr>
        <p:txBody>
          <a:bodyPr/>
          <a:lstStyle>
            <a:lvl1pPr>
              <a:defRPr>
                <a:latin typeface="+mn-lt"/>
                <a:cs typeface="Arial" panose="020B0604020202020204" pitchFamily="34" charset="0"/>
              </a:defRPr>
            </a:lvl1pPr>
            <a:lvl2pPr>
              <a:defRPr>
                <a:latin typeface="+mn-lt"/>
                <a:cs typeface="Arial" panose="020B0604020202020204" pitchFamily="34" charset="0"/>
              </a:defRPr>
            </a:lvl2pPr>
            <a:lvl3pPr>
              <a:defRPr>
                <a:latin typeface="+mn-lt"/>
                <a:cs typeface="Arial" panose="020B0604020202020204" pitchFamily="34" charset="0"/>
              </a:defRPr>
            </a:lvl3pPr>
            <a:lvl4pPr>
              <a:defRPr>
                <a:latin typeface="+mn-lt"/>
                <a:cs typeface="Arial" panose="020B0604020202020204" pitchFamily="34" charset="0"/>
              </a:defRPr>
            </a:lvl4pPr>
            <a:lvl5pPr marL="1482725" indent="-222250">
              <a:buFont typeface="Arial" panose="020B0604020202020204" pitchFamily="34" charset="0"/>
              <a:buChar char="•"/>
              <a:defRPr>
                <a:latin typeface="+mn-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73957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60000"/>
            <a:ext cx="10968567"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800953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7" y="274320"/>
            <a:ext cx="11430000" cy="539496"/>
          </a:xfrm>
        </p:spPr>
        <p:txBody>
          <a:bodyPr/>
          <a:lstStyle>
            <a:lvl1pPr>
              <a:lnSpc>
                <a:spcPct val="90000"/>
              </a:lnSpc>
              <a:defRPr sz="3200"/>
            </a:lvl1pPr>
          </a:lstStyle>
          <a:p>
            <a:r>
              <a:rPr lang="en-US"/>
              <a:t>Click to edit Master title style</a:t>
            </a:r>
            <a:endParaRPr lang="en-US" dirty="0"/>
          </a:p>
        </p:txBody>
      </p:sp>
      <p:sp>
        <p:nvSpPr>
          <p:cNvPr id="3" name="Content Placeholder 2"/>
          <p:cNvSpPr>
            <a:spLocks noGrp="1"/>
          </p:cNvSpPr>
          <p:nvPr>
            <p:ph idx="1"/>
          </p:nvPr>
        </p:nvSpPr>
        <p:spPr>
          <a:xfrm>
            <a:off x="448055" y="1653735"/>
            <a:ext cx="11430000" cy="4047778"/>
          </a:xfrm>
        </p:spPr>
        <p:txBody>
          <a:bodyPr/>
          <a:lstStyle>
            <a:lvl1pPr marL="288925" indent="-288925">
              <a:spcBef>
                <a:spcPts val="1800"/>
              </a:spcBef>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buClr>
                <a:schemeClr val="tx1"/>
              </a:buClr>
              <a:buSzPct val="90000"/>
              <a:buFont typeface="Century Gothic" panose="020B0502020202020204" pitchFamily="34" charset="0"/>
              <a:buChar char="–"/>
              <a:defRPr>
                <a:latin typeface="+mn-lt"/>
                <a:cs typeface="Arial" panose="020B0604020202020204" pitchFamily="34" charset="0"/>
              </a:defRPr>
            </a:lvl2pPr>
            <a:lvl3pPr marL="1031875" indent="-288925">
              <a:buClr>
                <a:schemeClr val="tx1"/>
              </a:buClr>
              <a:buSzPct val="90000"/>
              <a:buFont typeface="Century Gothic" panose="020B0502020202020204" pitchFamily="34" charset="0"/>
              <a:buChar char="•"/>
              <a:defRPr>
                <a:latin typeface="+mn-lt"/>
                <a:cs typeface="Arial" panose="020B0604020202020204" pitchFamily="34" charset="0"/>
              </a:defRPr>
            </a:lvl3pPr>
            <a:lvl4pPr>
              <a:buClr>
                <a:schemeClr val="tx1"/>
              </a:buClr>
              <a:defRPr>
                <a:latin typeface="+mn-lt"/>
                <a:cs typeface="Arial" panose="020B0604020202020204" pitchFamily="34" charset="0"/>
              </a:defRPr>
            </a:lvl4pPr>
            <a:lvl5pPr marL="1482725" indent="-222250">
              <a:buClr>
                <a:schemeClr val="tx1"/>
              </a:buClr>
              <a:buFont typeface="Arial" panose="020B0604020202020204" pitchFamily="34" charset="0"/>
              <a:buChar char="•"/>
              <a:defRPr>
                <a:latin typeface="+mn-lt"/>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53156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7DAB3A-4154-42CC-B73A-07DD412DD146}"/>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r="-401" b="-1"/>
          <a:stretch/>
        </p:blipFill>
        <p:spPr>
          <a:xfrm>
            <a:off x="6095998" y="1078992"/>
            <a:ext cx="5535025" cy="4228673"/>
          </a:xfrm>
          <a:prstGeom prst="rect">
            <a:avLst/>
          </a:prstGeom>
        </p:spPr>
      </p:pic>
      <p:sp>
        <p:nvSpPr>
          <p:cNvPr id="6" name="Rectangle 5">
            <a:extLst>
              <a:ext uri="{FF2B5EF4-FFF2-40B4-BE49-F238E27FC236}">
                <a16:creationId xmlns:a16="http://schemas.microsoft.com/office/drawing/2014/main" id="{F679D6E9-7CB6-4816-BA71-A98C108727C8}"/>
              </a:ext>
            </a:extLst>
          </p:cNvPr>
          <p:cNvSpPr/>
          <p:nvPr userDrawn="1"/>
        </p:nvSpPr>
        <p:spPr>
          <a:xfrm>
            <a:off x="274320" y="1078992"/>
            <a:ext cx="5821680" cy="4228673"/>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a:extLst>
              <a:ext uri="{FF2B5EF4-FFF2-40B4-BE49-F238E27FC236}">
                <a16:creationId xmlns:a16="http://schemas.microsoft.com/office/drawing/2014/main" id="{C2F2F47A-E421-4CE0-A746-76A8C436B135}"/>
              </a:ext>
            </a:extLst>
          </p:cNvPr>
          <p:cNvSpPr>
            <a:spLocks noGrp="1"/>
          </p:cNvSpPr>
          <p:nvPr>
            <p:ph type="title"/>
          </p:nvPr>
        </p:nvSpPr>
        <p:spPr>
          <a:xfrm>
            <a:off x="429768" y="1352479"/>
            <a:ext cx="5413469" cy="1100789"/>
          </a:xfrm>
        </p:spPr>
        <p:txBody>
          <a:bodyPr/>
          <a:lstStyle/>
          <a:p>
            <a:r>
              <a:rPr lang="en-US"/>
              <a:t>Click to edit Master title style</a:t>
            </a:r>
            <a:endParaRPr lang="en-US" dirty="0"/>
          </a:p>
        </p:txBody>
      </p:sp>
      <p:sp>
        <p:nvSpPr>
          <p:cNvPr id="10" name="Content Placeholder 5">
            <a:extLst>
              <a:ext uri="{FF2B5EF4-FFF2-40B4-BE49-F238E27FC236}">
                <a16:creationId xmlns:a16="http://schemas.microsoft.com/office/drawing/2014/main" id="{6068FB31-3CF5-496E-BC0D-61D682234A2C}"/>
              </a:ext>
            </a:extLst>
          </p:cNvPr>
          <p:cNvSpPr>
            <a:spLocks noGrp="1"/>
          </p:cNvSpPr>
          <p:nvPr>
            <p:ph sz="quarter" idx="4"/>
          </p:nvPr>
        </p:nvSpPr>
        <p:spPr>
          <a:xfrm>
            <a:off x="412217" y="2891883"/>
            <a:ext cx="5431021" cy="2252546"/>
          </a:xfrm>
        </p:spPr>
        <p:txBody>
          <a:bodyPr/>
          <a:lstStyle>
            <a:lvl1pPr marL="287338" indent="-287338">
              <a:buClr>
                <a:schemeClr val="tx1"/>
              </a:buClr>
              <a:buFont typeface="Century Gothic" panose="020B0502020202020204" pitchFamily="34" charset="0"/>
              <a:buChar char="•"/>
              <a:defRPr sz="2000">
                <a:latin typeface="Century Gothic" panose="020B0502020202020204" pitchFamily="34" charset="0"/>
              </a:defRPr>
            </a:lvl1pPr>
            <a:lvl2pPr marL="688975" indent="-285750">
              <a:buClr>
                <a:schemeClr val="tx1"/>
              </a:buClr>
              <a:buFont typeface="Century Gothic" panose="020B0502020202020204" pitchFamily="34" charset="0"/>
              <a:buChar char="–"/>
              <a:defRPr sz="1800">
                <a:latin typeface="Century Gothic" panose="020B0502020202020204" pitchFamily="34" charset="0"/>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2" name="Freeform 7">
            <a:extLst>
              <a:ext uri="{FF2B5EF4-FFF2-40B4-BE49-F238E27FC236}">
                <a16:creationId xmlns:a16="http://schemas.microsoft.com/office/drawing/2014/main" id="{3E861E90-11A2-4A0B-85EB-1A2865C9A48F}"/>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CBCBCB"/>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845130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4" name="Content Placeholder 3"/>
          <p:cNvSpPr>
            <a:spLocks noGrp="1"/>
          </p:cNvSpPr>
          <p:nvPr>
            <p:ph sz="half" idx="2"/>
          </p:nvPr>
        </p:nvSpPr>
        <p:spPr>
          <a:xfrm>
            <a:off x="465135" y="1444753"/>
            <a:ext cx="5507832" cy="4203944"/>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6" name="Content Placeholder 5"/>
          <p:cNvSpPr>
            <a:spLocks noGrp="1"/>
          </p:cNvSpPr>
          <p:nvPr>
            <p:ph sz="quarter" idx="4"/>
          </p:nvPr>
        </p:nvSpPr>
        <p:spPr>
          <a:xfrm>
            <a:off x="6241493" y="1444753"/>
            <a:ext cx="5504688" cy="4203944"/>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413951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65135" y="1444752"/>
            <a:ext cx="5507832"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65135" y="2275467"/>
            <a:ext cx="5507832" cy="3373229"/>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41493" y="1444752"/>
            <a:ext cx="5504688"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41493" y="2275467"/>
            <a:ext cx="5504688" cy="3373229"/>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93520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425236" cy="535531"/>
          </a:xfrm>
        </p:spPr>
        <p:txBody>
          <a:bodyPr/>
          <a:lstStyle>
            <a:lvl1pPr>
              <a:lnSpc>
                <a:spcPct val="90000"/>
              </a:lnSpc>
              <a:defRPr sz="3200" baseline="0"/>
            </a:lvl1pPr>
          </a:lstStyle>
          <a:p>
            <a:r>
              <a:rPr lang="en-US"/>
              <a:t>Click to edit Master title style</a:t>
            </a:r>
            <a:endParaRPr lang="en-US" dirty="0"/>
          </a:p>
        </p:txBody>
      </p:sp>
    </p:spTree>
    <p:extLst>
      <p:ext uri="{BB962C8B-B14F-4D97-AF65-F5344CB8AC3E}">
        <p14:creationId xmlns:p14="http://schemas.microsoft.com/office/powerpoint/2010/main" val="2841699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Sidebar and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7771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5486400"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6696" y="2208792"/>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384682" y="1387602"/>
            <a:ext cx="5486400"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84682" y="2213184"/>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2704870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_3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3610478"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6696" y="2208792"/>
            <a:ext cx="361047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393659"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393659"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Text Placeholder 4">
            <a:extLst>
              <a:ext uri="{FF2B5EF4-FFF2-40B4-BE49-F238E27FC236}">
                <a16:creationId xmlns:a16="http://schemas.microsoft.com/office/drawing/2014/main" id="{49D91D4C-0C90-4594-94C2-E939B6EF57C4}"/>
              </a:ext>
            </a:extLst>
          </p:cNvPr>
          <p:cNvSpPr>
            <a:spLocks noGrp="1"/>
          </p:cNvSpPr>
          <p:nvPr>
            <p:ph type="body" sz="quarter" idx="10"/>
          </p:nvPr>
        </p:nvSpPr>
        <p:spPr>
          <a:xfrm>
            <a:off x="8248562"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Content Placeholder 5">
            <a:extLst>
              <a:ext uri="{FF2B5EF4-FFF2-40B4-BE49-F238E27FC236}">
                <a16:creationId xmlns:a16="http://schemas.microsoft.com/office/drawing/2014/main" id="{E1A87D9D-30BD-4BC1-AB79-1F900F87185B}"/>
              </a:ext>
            </a:extLst>
          </p:cNvPr>
          <p:cNvSpPr>
            <a:spLocks noGrp="1"/>
          </p:cNvSpPr>
          <p:nvPr>
            <p:ph sz="quarter" idx="11"/>
          </p:nvPr>
        </p:nvSpPr>
        <p:spPr>
          <a:xfrm>
            <a:off x="8248562"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144250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29768" y="274320"/>
            <a:ext cx="11430000" cy="5355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451614" y="1650029"/>
            <a:ext cx="11419468"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Edit Master text styles</a:t>
            </a:r>
          </a:p>
          <a:p>
            <a:pPr lvl="1"/>
            <a:r>
              <a:rPr lang="en-US" dirty="0"/>
              <a:t>Second level</a:t>
            </a:r>
          </a:p>
          <a:p>
            <a:pPr lvl="2"/>
            <a:r>
              <a:rPr lang="en-US" dirty="0"/>
              <a:t>Third level</a:t>
            </a:r>
          </a:p>
        </p:txBody>
      </p:sp>
      <p:sp>
        <p:nvSpPr>
          <p:cNvPr id="8" name="Rectangle 6"/>
          <p:cNvSpPr>
            <a:spLocks noChangeArrowheads="1"/>
          </p:cNvSpPr>
          <p:nvPr/>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12" name="Rectangle 11">
            <a:extLst>
              <a:ext uri="{FF2B5EF4-FFF2-40B4-BE49-F238E27FC236}">
                <a16:creationId xmlns:a16="http://schemas.microsoft.com/office/drawing/2014/main" id="{4D3B0D07-6BED-A646-84B4-4749F06D6579}"/>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6">
            <a:extLst>
              <a:ext uri="{FF2B5EF4-FFF2-40B4-BE49-F238E27FC236}">
                <a16:creationId xmlns:a16="http://schemas.microsoft.com/office/drawing/2014/main" id="{5832D77F-AA48-5846-ACCE-C0EB6A92350A}"/>
              </a:ext>
            </a:extLst>
          </p:cNvPr>
          <p:cNvSpPr>
            <a:spLocks noChangeArrowheads="1"/>
          </p:cNvSpPr>
          <p:nvPr userDrawn="1"/>
        </p:nvSpPr>
        <p:spPr bwMode="auto">
          <a:xfrm flipH="1">
            <a:off x="-4391" y="6616607"/>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2"/>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2"/>
              </a:solidFill>
              <a:latin typeface="+mn-lt"/>
              <a:cs typeface="Times New Roman" panose="02020603050405020304" pitchFamily="18" charset="0"/>
            </a:endParaRPr>
          </a:p>
        </p:txBody>
      </p:sp>
      <p:pic>
        <p:nvPicPr>
          <p:cNvPr id="9" name="Picture 8">
            <a:extLst>
              <a:ext uri="{FF2B5EF4-FFF2-40B4-BE49-F238E27FC236}">
                <a16:creationId xmlns:a16="http://schemas.microsoft.com/office/drawing/2014/main" id="{49AC3F58-DA01-43AC-9BFD-B0FCF242EE72}"/>
              </a:ext>
            </a:extLst>
          </p:cNvPr>
          <p:cNvPicPr>
            <a:picLocks noChangeAspect="1"/>
          </p:cNvPicPr>
          <p:nvPr userDrawn="1"/>
        </p:nvPicPr>
        <p:blipFill>
          <a:blip r:embed="rId20"/>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25937846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dt="0"/>
  <p:txStyles>
    <p:titleStyle>
      <a:lvl1pPr algn="l" rtl="0" eaLnBrk="1" fontAlgn="base" hangingPunct="1">
        <a:lnSpc>
          <a:spcPct val="90000"/>
        </a:lnSpc>
        <a:spcBef>
          <a:spcPct val="0"/>
        </a:spcBef>
        <a:spcAft>
          <a:spcPct val="0"/>
        </a:spcAft>
        <a:defRPr sz="3200" b="0" kern="1200">
          <a:solidFill>
            <a:schemeClr val="tx1"/>
          </a:solidFill>
          <a:latin typeface="Century Gothic" panose="020B0502020202020204" pitchFamily="34" charset="0"/>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87338" indent="-287338" algn="l" rtl="0" eaLnBrk="1" fontAlgn="base" hangingPunct="1">
        <a:lnSpc>
          <a:spcPct val="90000"/>
        </a:lnSpc>
        <a:spcBef>
          <a:spcPts val="1400"/>
        </a:spcBef>
        <a:spcAft>
          <a:spcPct val="0"/>
        </a:spcAft>
        <a:buClr>
          <a:schemeClr val="tx1"/>
        </a:buClr>
        <a:buSzPct val="90000"/>
        <a:buFont typeface="Century Gothic" panose="020B0502020202020204" pitchFamily="34" charset="0"/>
        <a:buChar char="•"/>
        <a:defRPr sz="2800" kern="1200">
          <a:solidFill>
            <a:schemeClr val="tx1"/>
          </a:solidFill>
          <a:latin typeface="Century Gothic" panose="020B0502020202020204" pitchFamily="34" charset="0"/>
          <a:ea typeface="+mn-ea"/>
          <a:cs typeface="+mn-cs"/>
        </a:defRPr>
      </a:lvl1pPr>
      <a:lvl2pPr marL="688975"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400" kern="1200">
          <a:solidFill>
            <a:schemeClr val="tx1"/>
          </a:solidFill>
          <a:latin typeface="Century Gothic" panose="020B0502020202020204" pitchFamily="34" charset="0"/>
          <a:ea typeface="+mn-ea"/>
          <a:cs typeface="+mn-cs"/>
        </a:defRPr>
      </a:lvl2pPr>
      <a:lvl3pPr marL="1030288"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000" kern="1200">
          <a:solidFill>
            <a:schemeClr val="tx1"/>
          </a:solidFill>
          <a:latin typeface="Century Gothic" panose="020B0502020202020204" pitchFamily="34" charset="0"/>
          <a:ea typeface="+mn-ea"/>
          <a:cs typeface="+mn-cs"/>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4pPr>
      <a:lvl5pPr marL="1482725" indent="-222250" algn="l" rtl="0" eaLnBrk="1" fontAlgn="base" hangingPunct="1">
        <a:lnSpc>
          <a:spcPct val="90000"/>
        </a:lnSpc>
        <a:spcBef>
          <a:spcPts val="6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28.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6.png"/><Relationship Id="rId7" Type="http://schemas.openxmlformats.org/officeDocument/2006/relationships/image" Target="../media/image3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6.png"/><Relationship Id="rId7" Type="http://schemas.openxmlformats.org/officeDocument/2006/relationships/image" Target="../media/image3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6.png"/><Relationship Id="rId7" Type="http://schemas.openxmlformats.org/officeDocument/2006/relationships/image" Target="../media/image3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image" Target="../media/image17.png"/><Relationship Id="rId2" Type="http://schemas.openxmlformats.org/officeDocument/2006/relationships/image" Target="../media/image13.jpg"/><Relationship Id="rId1" Type="http://schemas.openxmlformats.org/officeDocument/2006/relationships/slideLayout" Target="../slideLayouts/slideLayout18.xml"/><Relationship Id="rId6" Type="http://schemas.openxmlformats.org/officeDocument/2006/relationships/customXml" Target="../ink/ink2.xml"/><Relationship Id="rId5" Type="http://schemas.openxmlformats.org/officeDocument/2006/relationships/image" Target="../media/image16.png"/><Relationship Id="rId4" Type="http://schemas.openxmlformats.org/officeDocument/2006/relationships/customXml" Target="../ink/ink1.xml"/></Relationships>
</file>

<file path=ppt/slides/_rels/slide6.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image" Target="../media/image15.png"/><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Layout" Target="../slideLayouts/slideLayout18.xml"/><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8.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7C31-FC53-4AFA-90C0-42A4A5CE5B80}"/>
              </a:ext>
            </a:extLst>
          </p:cNvPr>
          <p:cNvSpPr>
            <a:spLocks noGrp="1"/>
          </p:cNvSpPr>
          <p:nvPr>
            <p:ph type="ctrTitle"/>
          </p:nvPr>
        </p:nvSpPr>
        <p:spPr>
          <a:xfrm>
            <a:off x="428736" y="1140903"/>
            <a:ext cx="10913180" cy="2252924"/>
          </a:xfrm>
        </p:spPr>
        <p:txBody>
          <a:bodyPr/>
          <a:lstStyle/>
          <a:p>
            <a:pPr>
              <a:spcAft>
                <a:spcPts val="600"/>
              </a:spcAft>
            </a:pPr>
            <a:r>
              <a:rPr lang="en-US" sz="2600" b="1" dirty="0"/>
              <a:t>Endcap Timing Layer Project </a:t>
            </a:r>
            <a:br>
              <a:rPr lang="en-US" sz="2600" b="1" dirty="0"/>
            </a:br>
            <a:br>
              <a:rPr lang="en-US" sz="2600" b="1" dirty="0"/>
            </a:br>
            <a:r>
              <a:rPr lang="en-US" sz="2600" b="1" dirty="0"/>
              <a:t>WBS 01.02.05 – Mechanical Structure</a:t>
            </a:r>
            <a:br>
              <a:rPr lang="en-US" sz="2600" b="1" dirty="0"/>
            </a:br>
            <a:br>
              <a:rPr lang="en-US" sz="2600" b="1" dirty="0"/>
            </a:br>
            <a:r>
              <a:rPr lang="en-US" sz="2600" b="1" dirty="0"/>
              <a:t>Subsystem Scope, Cost, Schedule and Risk</a:t>
            </a:r>
            <a:br>
              <a:rPr lang="en-US" sz="2600" b="1" dirty="0"/>
            </a:br>
            <a:r>
              <a:rPr lang="en-US" sz="2600" b="1" dirty="0"/>
              <a:t>DOE Review Backup Material</a:t>
            </a:r>
          </a:p>
        </p:txBody>
      </p:sp>
      <p:sp>
        <p:nvSpPr>
          <p:cNvPr id="3" name="Subtitle 2">
            <a:extLst>
              <a:ext uri="{FF2B5EF4-FFF2-40B4-BE49-F238E27FC236}">
                <a16:creationId xmlns:a16="http://schemas.microsoft.com/office/drawing/2014/main" id="{C002A0A4-3AD0-455A-9D8E-FC9573D4EF82}"/>
              </a:ext>
            </a:extLst>
          </p:cNvPr>
          <p:cNvSpPr>
            <a:spLocks noGrp="1"/>
          </p:cNvSpPr>
          <p:nvPr>
            <p:ph type="subTitle" idx="1"/>
          </p:nvPr>
        </p:nvSpPr>
        <p:spPr>
          <a:xfrm>
            <a:off x="447480" y="3783434"/>
            <a:ext cx="10080703" cy="1258121"/>
          </a:xfrm>
        </p:spPr>
        <p:txBody>
          <a:bodyPr/>
          <a:lstStyle/>
          <a:p>
            <a:r>
              <a:rPr lang="en-US" sz="2400" b="1" dirty="0"/>
              <a:t>Subsystem Manager: Boleslaw Wyslouch (MIT)</a:t>
            </a:r>
          </a:p>
          <a:p>
            <a:r>
              <a:rPr lang="en-US" sz="2400" b="1" dirty="0"/>
              <a:t>Review Date: June 14-16, 2022</a:t>
            </a:r>
          </a:p>
        </p:txBody>
      </p:sp>
      <p:pic>
        <p:nvPicPr>
          <p:cNvPr id="7" name="Picture 6">
            <a:extLst>
              <a:ext uri="{FF2B5EF4-FFF2-40B4-BE49-F238E27FC236}">
                <a16:creationId xmlns:a16="http://schemas.microsoft.com/office/drawing/2014/main" id="{35D5A434-42FF-4CAC-8E5B-914B98B2832A}"/>
              </a:ext>
            </a:extLst>
          </p:cNvPr>
          <p:cNvPicPr>
            <a:picLocks noChangeAspect="1"/>
          </p:cNvPicPr>
          <p:nvPr/>
        </p:nvPicPr>
        <p:blipFill>
          <a:blip r:embed="rId3"/>
          <a:stretch>
            <a:fillRect/>
          </a:stretch>
        </p:blipFill>
        <p:spPr>
          <a:xfrm>
            <a:off x="428737" y="126711"/>
            <a:ext cx="1917300" cy="640641"/>
          </a:xfrm>
          <a:prstGeom prst="rect">
            <a:avLst/>
          </a:prstGeom>
        </p:spPr>
      </p:pic>
      <p:pic>
        <p:nvPicPr>
          <p:cNvPr id="9" name="Picture 8">
            <a:extLst>
              <a:ext uri="{FF2B5EF4-FFF2-40B4-BE49-F238E27FC236}">
                <a16:creationId xmlns:a16="http://schemas.microsoft.com/office/drawing/2014/main" id="{DC03FF86-F42C-44A8-B04F-C6A1F97B7C7A}"/>
              </a:ext>
            </a:extLst>
          </p:cNvPr>
          <p:cNvPicPr>
            <a:picLocks noChangeAspect="1"/>
          </p:cNvPicPr>
          <p:nvPr/>
        </p:nvPicPr>
        <p:blipFill>
          <a:blip r:embed="rId4"/>
          <a:stretch>
            <a:fillRect/>
          </a:stretch>
        </p:blipFill>
        <p:spPr>
          <a:xfrm>
            <a:off x="2635552" y="107661"/>
            <a:ext cx="1917300" cy="666750"/>
          </a:xfrm>
          <a:prstGeom prst="rect">
            <a:avLst/>
          </a:prstGeom>
        </p:spPr>
      </p:pic>
      <p:pic>
        <p:nvPicPr>
          <p:cNvPr id="11" name="Picture 10">
            <a:extLst>
              <a:ext uri="{FF2B5EF4-FFF2-40B4-BE49-F238E27FC236}">
                <a16:creationId xmlns:a16="http://schemas.microsoft.com/office/drawing/2014/main" id="{CACCEB7E-932B-4ABE-9A30-462D721F3650}"/>
              </a:ext>
            </a:extLst>
          </p:cNvPr>
          <p:cNvPicPr>
            <a:picLocks noChangeAspect="1"/>
          </p:cNvPicPr>
          <p:nvPr/>
        </p:nvPicPr>
        <p:blipFill>
          <a:blip r:embed="rId5"/>
          <a:stretch>
            <a:fillRect/>
          </a:stretch>
        </p:blipFill>
        <p:spPr>
          <a:xfrm>
            <a:off x="4842367" y="134888"/>
            <a:ext cx="2075669" cy="632464"/>
          </a:xfrm>
          <a:prstGeom prst="rect">
            <a:avLst/>
          </a:prstGeom>
        </p:spPr>
      </p:pic>
      <p:pic>
        <p:nvPicPr>
          <p:cNvPr id="13" name="Picture 12">
            <a:extLst>
              <a:ext uri="{FF2B5EF4-FFF2-40B4-BE49-F238E27FC236}">
                <a16:creationId xmlns:a16="http://schemas.microsoft.com/office/drawing/2014/main" id="{D37B4E68-F082-4E7D-9662-EF12D593C98D}"/>
              </a:ext>
            </a:extLst>
          </p:cNvPr>
          <p:cNvPicPr>
            <a:picLocks noChangeAspect="1"/>
          </p:cNvPicPr>
          <p:nvPr/>
        </p:nvPicPr>
        <p:blipFill>
          <a:blip r:embed="rId6"/>
          <a:stretch>
            <a:fillRect/>
          </a:stretch>
        </p:blipFill>
        <p:spPr>
          <a:xfrm>
            <a:off x="7207551" y="126711"/>
            <a:ext cx="1816376" cy="647700"/>
          </a:xfrm>
          <a:prstGeom prst="rect">
            <a:avLst/>
          </a:prstGeom>
        </p:spPr>
      </p:pic>
      <p:pic>
        <p:nvPicPr>
          <p:cNvPr id="14" name="Picture 13">
            <a:extLst>
              <a:ext uri="{FF2B5EF4-FFF2-40B4-BE49-F238E27FC236}">
                <a16:creationId xmlns:a16="http://schemas.microsoft.com/office/drawing/2014/main" id="{5ECA9B0B-976D-410E-9B76-3328218F7025}"/>
              </a:ext>
            </a:extLst>
          </p:cNvPr>
          <p:cNvPicPr>
            <a:picLocks noChangeAspect="1"/>
          </p:cNvPicPr>
          <p:nvPr/>
        </p:nvPicPr>
        <p:blipFill>
          <a:blip r:embed="rId7"/>
          <a:stretch>
            <a:fillRect/>
          </a:stretch>
        </p:blipFill>
        <p:spPr>
          <a:xfrm>
            <a:off x="9236809" y="134888"/>
            <a:ext cx="2022317" cy="632464"/>
          </a:xfrm>
          <a:prstGeom prst="rect">
            <a:avLst/>
          </a:prstGeom>
        </p:spPr>
      </p:pic>
    </p:spTree>
    <p:extLst>
      <p:ext uri="{BB962C8B-B14F-4D97-AF65-F5344CB8AC3E}">
        <p14:creationId xmlns:p14="http://schemas.microsoft.com/office/powerpoint/2010/main" val="2613727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7304086-C335-1DD7-DB95-550B77C95B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3006" y="939504"/>
            <a:ext cx="9770023" cy="5495638"/>
          </a:xfrm>
          <a:prstGeom prst="rect">
            <a:avLst/>
          </a:prstGeom>
        </p:spPr>
      </p:pic>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6296694" cy="4805586"/>
          </a:xfrm>
        </p:spPr>
        <p:txBody>
          <a:bodyPr/>
          <a:lstStyle/>
          <a:p>
            <a:pPr marL="0" indent="0">
              <a:buNone/>
            </a:pPr>
            <a:r>
              <a:rPr lang="en-US" dirty="0"/>
              <a:t>Project Organizational Chart</a:t>
            </a:r>
          </a:p>
          <a:p>
            <a:endParaRPr lang="en-US" dirty="0"/>
          </a:p>
        </p:txBody>
      </p:sp>
      <p:sp>
        <p:nvSpPr>
          <p:cNvPr id="6" name="Oval 5">
            <a:extLst>
              <a:ext uri="{FF2B5EF4-FFF2-40B4-BE49-F238E27FC236}">
                <a16:creationId xmlns:a16="http://schemas.microsoft.com/office/drawing/2014/main" id="{6D375C05-DFED-498F-9457-A25027ED55DF}"/>
              </a:ext>
            </a:extLst>
          </p:cNvPr>
          <p:cNvSpPr/>
          <p:nvPr/>
        </p:nvSpPr>
        <p:spPr>
          <a:xfrm>
            <a:off x="9324019" y="4343400"/>
            <a:ext cx="2419926" cy="1152238"/>
          </a:xfrm>
          <a:prstGeom prst="ellipse">
            <a:avLst/>
          </a:prstGeom>
          <a:solidFill>
            <a:srgbClr val="FF0000">
              <a:alpha val="10000"/>
            </a:srgbClr>
          </a:solidFill>
          <a:ln w="12700">
            <a:solidFill>
              <a:schemeClr val="tx1"/>
            </a:solidFill>
            <a:prstDash val="dash"/>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6046A216-ED41-4073-9C7A-61D1D98AF849}"/>
              </a:ext>
            </a:extLst>
          </p:cNvPr>
          <p:cNvPicPr>
            <a:picLocks noChangeAspect="1"/>
          </p:cNvPicPr>
          <p:nvPr/>
        </p:nvPicPr>
        <p:blipFill>
          <a:blip r:embed="rId3"/>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C027B550-E82D-40DE-9B0E-658CA326B789}"/>
              </a:ext>
            </a:extLst>
          </p:cNvPr>
          <p:cNvPicPr>
            <a:picLocks noChangeAspect="1"/>
          </p:cNvPicPr>
          <p:nvPr/>
        </p:nvPicPr>
        <p:blipFill>
          <a:blip r:embed="rId4"/>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1385B3A9-38CF-4CA2-AED9-C0325534F128}"/>
              </a:ext>
            </a:extLst>
          </p:cNvPr>
          <p:cNvPicPr>
            <a:picLocks noChangeAspect="1"/>
          </p:cNvPicPr>
          <p:nvPr/>
        </p:nvPicPr>
        <p:blipFill>
          <a:blip r:embed="rId5"/>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EA795A04-BEAD-4462-8BF6-57D315EC9702}"/>
              </a:ext>
            </a:extLst>
          </p:cNvPr>
          <p:cNvPicPr>
            <a:picLocks noChangeAspect="1"/>
          </p:cNvPicPr>
          <p:nvPr/>
        </p:nvPicPr>
        <p:blipFill>
          <a:blip r:embed="rId6"/>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88B4346A-1C69-477A-B152-36A43087EF6A}"/>
              </a:ext>
            </a:extLst>
          </p:cNvPr>
          <p:cNvPicPr>
            <a:picLocks noChangeAspect="1"/>
          </p:cNvPicPr>
          <p:nvPr/>
        </p:nvPicPr>
        <p:blipFill>
          <a:blip r:embed="rId7"/>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4283547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6296694" cy="4805586"/>
          </a:xfrm>
        </p:spPr>
        <p:txBody>
          <a:bodyPr/>
          <a:lstStyle/>
          <a:p>
            <a:pPr marL="0" indent="0">
              <a:buNone/>
            </a:pPr>
            <a:r>
              <a:rPr lang="en-US" dirty="0"/>
              <a:t>Project WBS Overview</a:t>
            </a:r>
          </a:p>
          <a:p>
            <a:endParaRPr lang="en-US" dirty="0"/>
          </a:p>
        </p:txBody>
      </p:sp>
      <p:pic>
        <p:nvPicPr>
          <p:cNvPr id="9" name="Picture 8">
            <a:extLst>
              <a:ext uri="{FF2B5EF4-FFF2-40B4-BE49-F238E27FC236}">
                <a16:creationId xmlns:a16="http://schemas.microsoft.com/office/drawing/2014/main" id="{6046A216-ED41-4073-9C7A-61D1D98AF84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C027B550-E82D-40DE-9B0E-658CA326B789}"/>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1385B3A9-38CF-4CA2-AED9-C0325534F128}"/>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EA795A04-BEAD-4462-8BF6-57D315EC9702}"/>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88B4346A-1C69-477A-B152-36A43087EF6A}"/>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4" name="Picture 13">
            <a:extLst>
              <a:ext uri="{FF2B5EF4-FFF2-40B4-BE49-F238E27FC236}">
                <a16:creationId xmlns:a16="http://schemas.microsoft.com/office/drawing/2014/main" id="{B2065805-C1D8-41C8-A907-C661E9FD1C42}"/>
              </a:ext>
            </a:extLst>
          </p:cNvPr>
          <p:cNvPicPr>
            <a:picLocks noChangeAspect="1"/>
          </p:cNvPicPr>
          <p:nvPr/>
        </p:nvPicPr>
        <p:blipFill rotWithShape="1">
          <a:blip r:embed="rId7"/>
          <a:srcRect l="1196" r="3007" b="902"/>
          <a:stretch/>
        </p:blipFill>
        <p:spPr bwMode="auto">
          <a:xfrm>
            <a:off x="1261242" y="1442839"/>
            <a:ext cx="9490842" cy="4674182"/>
          </a:xfrm>
          <a:prstGeom prst="rect">
            <a:avLst/>
          </a:prstGeom>
          <a:ln>
            <a:noFill/>
          </a:ln>
          <a:extLst>
            <a:ext uri="{53640926-AAD7-44D8-BBD7-CCE9431645EC}">
              <a14:shadowObscured xmlns:a14="http://schemas.microsoft.com/office/drawing/2010/main"/>
            </a:ext>
          </a:extLst>
        </p:spPr>
      </p:pic>
      <p:sp>
        <p:nvSpPr>
          <p:cNvPr id="4" name="Rectangle 3">
            <a:extLst>
              <a:ext uri="{FF2B5EF4-FFF2-40B4-BE49-F238E27FC236}">
                <a16:creationId xmlns:a16="http://schemas.microsoft.com/office/drawing/2014/main" id="{D0D1DD81-28E8-4856-A498-9E8B2ED58555}"/>
              </a:ext>
            </a:extLst>
          </p:cNvPr>
          <p:cNvSpPr/>
          <p:nvPr/>
        </p:nvSpPr>
        <p:spPr>
          <a:xfrm>
            <a:off x="4146809" y="5318129"/>
            <a:ext cx="1859854" cy="713605"/>
          </a:xfrm>
          <a:prstGeom prst="rect">
            <a:avLst/>
          </a:prstGeom>
          <a:solidFill>
            <a:srgbClr val="FF0000">
              <a:alpha val="22000"/>
            </a:srgbClr>
          </a:solidFill>
          <a:ln w="0">
            <a:solidFill>
              <a:schemeClr val="tx1"/>
            </a:solidFill>
            <a:prstDash val="lgDash"/>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949969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Development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29767" y="770911"/>
            <a:ext cx="11430000" cy="4982189"/>
          </a:xfrm>
        </p:spPr>
        <p:txBody>
          <a:bodyPr/>
          <a:lstStyle/>
          <a:p>
            <a:r>
              <a:rPr lang="en-US" sz="1800" dirty="0"/>
              <a:t>CERN engineer Natalia Koss has developed a very detailed design for the mechanical structure and associated services. </a:t>
            </a:r>
          </a:p>
          <a:p>
            <a:r>
              <a:rPr lang="en-US" sz="1800" dirty="0"/>
              <a:t>The plan for MIT Bates engineers is to join forces with CERN and finalize the design and produce the final structure. This includes detailed structural and thermal simulations and interface with all other ETL systems</a:t>
            </a:r>
          </a:p>
          <a:p>
            <a:r>
              <a:rPr lang="en-US" sz="1800" dirty="0"/>
              <a:t>The cost and schedule estimate was developed by detailed discussion of each individual activity in the plan between CERN and MIT engineers</a:t>
            </a:r>
          </a:p>
          <a:p>
            <a:r>
              <a:rPr lang="en-US" sz="1800" dirty="0"/>
              <a:t>The length of tasks (labor) needed to complete the project was estimated using engineers’ experience working on similar NP and HEP projects.</a:t>
            </a:r>
          </a:p>
          <a:p>
            <a:r>
              <a:rPr lang="en-US" sz="1800" dirty="0"/>
              <a:t>The cost of manufacturing of the elements of the structure (materials) was estimated either by scaling up from the small prototypes or by similarity with other experiments and knowledge of the manufacturing capabilities available to MIT</a:t>
            </a:r>
          </a:p>
          <a:p>
            <a:r>
              <a:rPr lang="en-US" sz="1800" dirty="0"/>
              <a:t>The team is now in the process of obtaining quotes for manufacturing of major elements</a:t>
            </a:r>
          </a:p>
          <a:p>
            <a:endParaRPr lang="en-US" sz="1800" dirty="0"/>
          </a:p>
        </p:txBody>
      </p:sp>
      <p:pic>
        <p:nvPicPr>
          <p:cNvPr id="7" name="Picture 6">
            <a:extLst>
              <a:ext uri="{FF2B5EF4-FFF2-40B4-BE49-F238E27FC236}">
                <a16:creationId xmlns:a16="http://schemas.microsoft.com/office/drawing/2014/main" id="{1A684DCE-E043-4C51-AF25-35218EF4D39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9" name="Picture 8">
            <a:extLst>
              <a:ext uri="{FF2B5EF4-FFF2-40B4-BE49-F238E27FC236}">
                <a16:creationId xmlns:a16="http://schemas.microsoft.com/office/drawing/2014/main" id="{B7A3C65D-EC6C-42E9-A6C1-EC61FF297450}"/>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0" name="Picture 9">
            <a:extLst>
              <a:ext uri="{FF2B5EF4-FFF2-40B4-BE49-F238E27FC236}">
                <a16:creationId xmlns:a16="http://schemas.microsoft.com/office/drawing/2014/main" id="{93F17A85-DA28-4831-B50E-827BEDFEB61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1" name="Picture 10">
            <a:extLst>
              <a:ext uri="{FF2B5EF4-FFF2-40B4-BE49-F238E27FC236}">
                <a16:creationId xmlns:a16="http://schemas.microsoft.com/office/drawing/2014/main" id="{06851F2E-2D76-4A1B-86FB-55EF4A592B61}"/>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2" name="Picture 11">
            <a:extLst>
              <a:ext uri="{FF2B5EF4-FFF2-40B4-BE49-F238E27FC236}">
                <a16:creationId xmlns:a16="http://schemas.microsoft.com/office/drawing/2014/main" id="{2A294BA6-3764-4E4C-AED6-653CBB1A02F0}"/>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13" name="TextBox 12">
            <a:extLst>
              <a:ext uri="{FF2B5EF4-FFF2-40B4-BE49-F238E27FC236}">
                <a16:creationId xmlns:a16="http://schemas.microsoft.com/office/drawing/2014/main" id="{ABC2AD25-C7B1-4802-8016-44511A173219}"/>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 - 2</a:t>
            </a:r>
          </a:p>
        </p:txBody>
      </p:sp>
    </p:spTree>
    <p:extLst>
      <p:ext uri="{BB962C8B-B14F-4D97-AF65-F5344CB8AC3E}">
        <p14:creationId xmlns:p14="http://schemas.microsoft.com/office/powerpoint/2010/main" val="4160523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Subsystem Relative Cost</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0CD98309-4D17-4342-B2F3-BCBF0E1BC648}"/>
              </a:ext>
            </a:extLst>
          </p:cNvPr>
          <p:cNvPicPr>
            <a:picLocks noChangeAspect="1"/>
          </p:cNvPicPr>
          <p:nvPr/>
        </p:nvPicPr>
        <p:blipFill>
          <a:blip r:embed="rId7"/>
          <a:stretch>
            <a:fillRect/>
          </a:stretch>
        </p:blipFill>
        <p:spPr>
          <a:xfrm>
            <a:off x="1719262" y="1081088"/>
            <a:ext cx="8753475" cy="5051263"/>
          </a:xfrm>
          <a:prstGeom prst="rect">
            <a:avLst/>
          </a:prstGeom>
          <a:ln>
            <a:solidFill>
              <a:schemeClr val="tx1"/>
            </a:solidFill>
          </a:ln>
        </p:spPr>
      </p:pic>
      <p:sp>
        <p:nvSpPr>
          <p:cNvPr id="16" name="Rectangle 15">
            <a:extLst>
              <a:ext uri="{FF2B5EF4-FFF2-40B4-BE49-F238E27FC236}">
                <a16:creationId xmlns:a16="http://schemas.microsoft.com/office/drawing/2014/main" id="{371D409E-3BE7-422E-9CDA-A60FDEC303CD}"/>
              </a:ext>
            </a:extLst>
          </p:cNvPr>
          <p:cNvSpPr/>
          <p:nvPr/>
        </p:nvSpPr>
        <p:spPr>
          <a:xfrm>
            <a:off x="6768348" y="3238149"/>
            <a:ext cx="939143" cy="2894201"/>
          </a:xfrm>
          <a:prstGeom prst="rect">
            <a:avLst/>
          </a:prstGeom>
          <a:solidFill>
            <a:srgbClr val="FFFF00">
              <a:alpha val="8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13362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Base Cost and Estimate Uncertainty</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AFBDDC18-8689-4B95-A77D-FDFA520D4285}"/>
              </a:ext>
            </a:extLst>
          </p:cNvPr>
          <p:cNvPicPr>
            <a:picLocks noChangeAspect="1"/>
          </p:cNvPicPr>
          <p:nvPr/>
        </p:nvPicPr>
        <p:blipFill>
          <a:blip r:embed="rId7"/>
          <a:stretch>
            <a:fillRect/>
          </a:stretch>
        </p:blipFill>
        <p:spPr>
          <a:xfrm>
            <a:off x="570450" y="770911"/>
            <a:ext cx="10989579" cy="5551730"/>
          </a:xfrm>
          <a:prstGeom prst="rect">
            <a:avLst/>
          </a:prstGeom>
          <a:solidFill>
            <a:srgbClr val="FFFF00">
              <a:alpha val="69000"/>
            </a:srgbClr>
          </a:solidFill>
        </p:spPr>
      </p:pic>
      <p:sp>
        <p:nvSpPr>
          <p:cNvPr id="10" name="Rectangle 9">
            <a:extLst>
              <a:ext uri="{FF2B5EF4-FFF2-40B4-BE49-F238E27FC236}">
                <a16:creationId xmlns:a16="http://schemas.microsoft.com/office/drawing/2014/main" id="{28DE7DDA-A707-4118-A968-24E695E54569}"/>
              </a:ext>
            </a:extLst>
          </p:cNvPr>
          <p:cNvSpPr/>
          <p:nvPr/>
        </p:nvSpPr>
        <p:spPr>
          <a:xfrm>
            <a:off x="570450" y="3345303"/>
            <a:ext cx="10922467" cy="285225"/>
          </a:xfrm>
          <a:prstGeom prst="rect">
            <a:avLst/>
          </a:prstGeom>
          <a:solidFill>
            <a:srgbClr val="FFFF00">
              <a:alpha val="21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02863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Labor Hours and Cost</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4" name="Picture 13">
            <a:extLst>
              <a:ext uri="{FF2B5EF4-FFF2-40B4-BE49-F238E27FC236}">
                <a16:creationId xmlns:a16="http://schemas.microsoft.com/office/drawing/2014/main" id="{E2EDA081-EC8D-46A2-8BCF-019C16FC2897}"/>
              </a:ext>
            </a:extLst>
          </p:cNvPr>
          <p:cNvPicPr>
            <a:picLocks noChangeAspect="1"/>
          </p:cNvPicPr>
          <p:nvPr/>
        </p:nvPicPr>
        <p:blipFill>
          <a:blip r:embed="rId7"/>
          <a:stretch>
            <a:fillRect/>
          </a:stretch>
        </p:blipFill>
        <p:spPr>
          <a:xfrm>
            <a:off x="393376" y="899480"/>
            <a:ext cx="11430000" cy="4561753"/>
          </a:xfrm>
          <a:prstGeom prst="rect">
            <a:avLst/>
          </a:prstGeom>
        </p:spPr>
      </p:pic>
      <p:sp>
        <p:nvSpPr>
          <p:cNvPr id="16" name="Rectangle 15">
            <a:extLst>
              <a:ext uri="{FF2B5EF4-FFF2-40B4-BE49-F238E27FC236}">
                <a16:creationId xmlns:a16="http://schemas.microsoft.com/office/drawing/2014/main" id="{371D409E-3BE7-422E-9CDA-A60FDEC303CD}"/>
              </a:ext>
            </a:extLst>
          </p:cNvPr>
          <p:cNvSpPr/>
          <p:nvPr/>
        </p:nvSpPr>
        <p:spPr>
          <a:xfrm>
            <a:off x="417391" y="3307900"/>
            <a:ext cx="11357217" cy="242200"/>
          </a:xfrm>
          <a:prstGeom prst="rect">
            <a:avLst/>
          </a:prstGeom>
          <a:solidFill>
            <a:srgbClr val="FFFF00">
              <a:alpha val="21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35485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52DDCB7A-CEEB-48A0-876A-D6FAC135CAA2}"/>
              </a:ext>
            </a:extLst>
          </p:cNvPr>
          <p:cNvPicPr>
            <a:picLocks noChangeAspect="1"/>
          </p:cNvPicPr>
          <p:nvPr/>
        </p:nvPicPr>
        <p:blipFill>
          <a:blip r:embed="rId7"/>
          <a:stretch>
            <a:fillRect/>
          </a:stretch>
        </p:blipFill>
        <p:spPr>
          <a:xfrm>
            <a:off x="503339" y="2155971"/>
            <a:ext cx="3976383" cy="3492878"/>
          </a:xfrm>
          <a:prstGeom prst="rect">
            <a:avLst/>
          </a:prstGeom>
        </p:spPr>
      </p:pic>
      <p:pic>
        <p:nvPicPr>
          <p:cNvPr id="12" name="Picture 11">
            <a:extLst>
              <a:ext uri="{FF2B5EF4-FFF2-40B4-BE49-F238E27FC236}">
                <a16:creationId xmlns:a16="http://schemas.microsoft.com/office/drawing/2014/main" id="{4AE3DEC6-B092-4928-98DA-9044337E819E}"/>
              </a:ext>
            </a:extLst>
          </p:cNvPr>
          <p:cNvPicPr>
            <a:picLocks noChangeAspect="1"/>
          </p:cNvPicPr>
          <p:nvPr/>
        </p:nvPicPr>
        <p:blipFill>
          <a:blip r:embed="rId8"/>
          <a:stretch>
            <a:fillRect/>
          </a:stretch>
        </p:blipFill>
        <p:spPr>
          <a:xfrm>
            <a:off x="4557712" y="2155971"/>
            <a:ext cx="3376772" cy="3492878"/>
          </a:xfrm>
          <a:prstGeom prst="rect">
            <a:avLst/>
          </a:prstGeom>
        </p:spPr>
      </p:pic>
      <p:pic>
        <p:nvPicPr>
          <p:cNvPr id="18" name="Picture 17">
            <a:extLst>
              <a:ext uri="{FF2B5EF4-FFF2-40B4-BE49-F238E27FC236}">
                <a16:creationId xmlns:a16="http://schemas.microsoft.com/office/drawing/2014/main" id="{F1A2E029-75CE-47C2-81D7-1EF488B6F94A}"/>
              </a:ext>
            </a:extLst>
          </p:cNvPr>
          <p:cNvPicPr>
            <a:picLocks noChangeAspect="1"/>
          </p:cNvPicPr>
          <p:nvPr/>
        </p:nvPicPr>
        <p:blipFill>
          <a:blip r:embed="rId9"/>
          <a:stretch>
            <a:fillRect/>
          </a:stretch>
        </p:blipFill>
        <p:spPr>
          <a:xfrm>
            <a:off x="7934483" y="2222340"/>
            <a:ext cx="3600379" cy="3426510"/>
          </a:xfrm>
          <a:prstGeom prst="rect">
            <a:avLst/>
          </a:prstGeom>
        </p:spPr>
      </p:pic>
    </p:spTree>
    <p:extLst>
      <p:ext uri="{BB962C8B-B14F-4D97-AF65-F5344CB8AC3E}">
        <p14:creationId xmlns:p14="http://schemas.microsoft.com/office/powerpoint/2010/main" val="3110564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Profile</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AEAA4C67-ABB0-4864-8A36-2FD79DBEEADA}"/>
              </a:ext>
            </a:extLst>
          </p:cNvPr>
          <p:cNvPicPr>
            <a:picLocks noChangeAspect="1"/>
          </p:cNvPicPr>
          <p:nvPr/>
        </p:nvPicPr>
        <p:blipFill>
          <a:blip r:embed="rId7"/>
          <a:stretch>
            <a:fillRect/>
          </a:stretch>
        </p:blipFill>
        <p:spPr>
          <a:xfrm>
            <a:off x="1040234" y="1208015"/>
            <a:ext cx="10284903" cy="4857225"/>
          </a:xfrm>
          <a:prstGeom prst="rect">
            <a:avLst/>
          </a:prstGeom>
        </p:spPr>
      </p:pic>
    </p:spTree>
    <p:extLst>
      <p:ext uri="{BB962C8B-B14F-4D97-AF65-F5344CB8AC3E}">
        <p14:creationId xmlns:p14="http://schemas.microsoft.com/office/powerpoint/2010/main" val="289746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574964" y="86315"/>
            <a:ext cx="11430000" cy="424732"/>
          </a:xfrm>
        </p:spPr>
        <p:txBody>
          <a:bodyPr/>
          <a:lstStyle/>
          <a:p>
            <a:r>
              <a:rPr lang="en-US" sz="2400" b="1" dirty="0"/>
              <a:t>Cost Overview – Procurements</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CB7D3B53-142F-4E20-97F2-1C30BC18D9C5}"/>
              </a:ext>
            </a:extLst>
          </p:cNvPr>
          <p:cNvPicPr>
            <a:picLocks noChangeAspect="1"/>
          </p:cNvPicPr>
          <p:nvPr/>
        </p:nvPicPr>
        <p:blipFill>
          <a:blip r:embed="rId7"/>
          <a:stretch>
            <a:fillRect/>
          </a:stretch>
        </p:blipFill>
        <p:spPr>
          <a:xfrm>
            <a:off x="1166070" y="2548506"/>
            <a:ext cx="9630561" cy="3906125"/>
          </a:xfrm>
          <a:prstGeom prst="rect">
            <a:avLst/>
          </a:prstGeom>
          <a:ln>
            <a:solidFill>
              <a:schemeClr val="tx1"/>
            </a:solidFill>
          </a:ln>
        </p:spPr>
      </p:pic>
      <p:pic>
        <p:nvPicPr>
          <p:cNvPr id="14" name="Picture 13">
            <a:extLst>
              <a:ext uri="{FF2B5EF4-FFF2-40B4-BE49-F238E27FC236}">
                <a16:creationId xmlns:a16="http://schemas.microsoft.com/office/drawing/2014/main" id="{F248AB1B-C60C-42F8-943F-BA4DC5970ED2}"/>
              </a:ext>
            </a:extLst>
          </p:cNvPr>
          <p:cNvPicPr>
            <a:picLocks noChangeAspect="1"/>
          </p:cNvPicPr>
          <p:nvPr/>
        </p:nvPicPr>
        <p:blipFill>
          <a:blip r:embed="rId8"/>
          <a:stretch>
            <a:fillRect/>
          </a:stretch>
        </p:blipFill>
        <p:spPr>
          <a:xfrm>
            <a:off x="3064342" y="533876"/>
            <a:ext cx="5517596" cy="2014630"/>
          </a:xfrm>
          <a:prstGeom prst="rect">
            <a:avLst/>
          </a:prstGeom>
        </p:spPr>
      </p:pic>
      <p:sp>
        <p:nvSpPr>
          <p:cNvPr id="13" name="Rectangle 12">
            <a:extLst>
              <a:ext uri="{FF2B5EF4-FFF2-40B4-BE49-F238E27FC236}">
                <a16:creationId xmlns:a16="http://schemas.microsoft.com/office/drawing/2014/main" id="{B7CDF57C-DA29-4C78-81B0-29E6D2A7C226}"/>
              </a:ext>
            </a:extLst>
          </p:cNvPr>
          <p:cNvSpPr/>
          <p:nvPr/>
        </p:nvSpPr>
        <p:spPr>
          <a:xfrm>
            <a:off x="3064342" y="712821"/>
            <a:ext cx="5517595" cy="193189"/>
          </a:xfrm>
          <a:prstGeom prst="rect">
            <a:avLst/>
          </a:prstGeom>
          <a:solidFill>
            <a:srgbClr val="FFFF00">
              <a:alpha val="17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970DB27-A959-4CE2-965B-552813EBE7E7}"/>
              </a:ext>
            </a:extLst>
          </p:cNvPr>
          <p:cNvSpPr/>
          <p:nvPr/>
        </p:nvSpPr>
        <p:spPr>
          <a:xfrm>
            <a:off x="3064343" y="1996004"/>
            <a:ext cx="5517594" cy="360725"/>
          </a:xfrm>
          <a:prstGeom prst="rect">
            <a:avLst/>
          </a:prstGeom>
          <a:solidFill>
            <a:srgbClr val="FFFF00">
              <a:alpha val="17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48941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66712" y="147466"/>
            <a:ext cx="11430000" cy="480131"/>
          </a:xfrm>
        </p:spPr>
        <p:txBody>
          <a:bodyPr/>
          <a:lstStyle/>
          <a:p>
            <a:r>
              <a:rPr lang="en-US" sz="2800" b="1" dirty="0"/>
              <a:t>Cost Overview - Labor</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78517F6D-6C45-4F5C-82DE-F3C59A87C3A6}"/>
              </a:ext>
            </a:extLst>
          </p:cNvPr>
          <p:cNvPicPr>
            <a:picLocks noChangeAspect="1"/>
          </p:cNvPicPr>
          <p:nvPr/>
        </p:nvPicPr>
        <p:blipFill>
          <a:blip r:embed="rId7"/>
          <a:stretch>
            <a:fillRect/>
          </a:stretch>
        </p:blipFill>
        <p:spPr>
          <a:xfrm>
            <a:off x="1943100" y="2843868"/>
            <a:ext cx="8305800" cy="3610764"/>
          </a:xfrm>
          <a:prstGeom prst="rect">
            <a:avLst/>
          </a:prstGeom>
          <a:ln>
            <a:solidFill>
              <a:schemeClr val="tx1"/>
            </a:solidFill>
          </a:ln>
        </p:spPr>
      </p:pic>
      <p:pic>
        <p:nvPicPr>
          <p:cNvPr id="12" name="Picture 11">
            <a:extLst>
              <a:ext uri="{FF2B5EF4-FFF2-40B4-BE49-F238E27FC236}">
                <a16:creationId xmlns:a16="http://schemas.microsoft.com/office/drawing/2014/main" id="{0B93364C-3927-42CC-B568-36634DEF7926}"/>
              </a:ext>
            </a:extLst>
          </p:cNvPr>
          <p:cNvPicPr>
            <a:picLocks noChangeAspect="1"/>
          </p:cNvPicPr>
          <p:nvPr/>
        </p:nvPicPr>
        <p:blipFill>
          <a:blip r:embed="rId8"/>
          <a:stretch>
            <a:fillRect/>
          </a:stretch>
        </p:blipFill>
        <p:spPr>
          <a:xfrm>
            <a:off x="1943100" y="637563"/>
            <a:ext cx="8305800" cy="2147582"/>
          </a:xfrm>
          <a:prstGeom prst="rect">
            <a:avLst/>
          </a:prstGeom>
        </p:spPr>
      </p:pic>
    </p:spTree>
    <p:extLst>
      <p:ext uri="{BB962C8B-B14F-4D97-AF65-F5344CB8AC3E}">
        <p14:creationId xmlns:p14="http://schemas.microsoft.com/office/powerpoint/2010/main" val="2309790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4342A-5E3C-448C-A004-D393368545BA}"/>
              </a:ext>
            </a:extLst>
          </p:cNvPr>
          <p:cNvSpPr>
            <a:spLocks noGrp="1"/>
          </p:cNvSpPr>
          <p:nvPr>
            <p:ph type="title"/>
          </p:nvPr>
        </p:nvSpPr>
        <p:spPr/>
        <p:txBody>
          <a:bodyPr/>
          <a:lstStyle/>
          <a:p>
            <a:r>
              <a:rPr lang="en-US" dirty="0"/>
              <a:t>DOE Charge</a:t>
            </a:r>
          </a:p>
        </p:txBody>
      </p:sp>
      <p:pic>
        <p:nvPicPr>
          <p:cNvPr id="5" name="Picture 4">
            <a:extLst>
              <a:ext uri="{FF2B5EF4-FFF2-40B4-BE49-F238E27FC236}">
                <a16:creationId xmlns:a16="http://schemas.microsoft.com/office/drawing/2014/main" id="{83BB6A6A-B2A7-40CF-BFF8-4411C394E310}"/>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7" name="Picture 6">
            <a:extLst>
              <a:ext uri="{FF2B5EF4-FFF2-40B4-BE49-F238E27FC236}">
                <a16:creationId xmlns:a16="http://schemas.microsoft.com/office/drawing/2014/main" id="{C807B70F-7612-42D7-AEAA-2DB74D87F5A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8" name="Picture 7">
            <a:extLst>
              <a:ext uri="{FF2B5EF4-FFF2-40B4-BE49-F238E27FC236}">
                <a16:creationId xmlns:a16="http://schemas.microsoft.com/office/drawing/2014/main" id="{5513ECBE-7481-4D4E-A770-40CBA2F9E44D}"/>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9" name="Picture 8">
            <a:extLst>
              <a:ext uri="{FF2B5EF4-FFF2-40B4-BE49-F238E27FC236}">
                <a16:creationId xmlns:a16="http://schemas.microsoft.com/office/drawing/2014/main" id="{CBD9C294-53F9-4A4A-8BE5-55A1859FE9B0}"/>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0" name="Picture 9">
            <a:extLst>
              <a:ext uri="{FF2B5EF4-FFF2-40B4-BE49-F238E27FC236}">
                <a16:creationId xmlns:a16="http://schemas.microsoft.com/office/drawing/2014/main" id="{A4AAB32D-8DDA-4D96-97B3-9B3E5CC128D4}"/>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4" name="Picture 3">
            <a:extLst>
              <a:ext uri="{FF2B5EF4-FFF2-40B4-BE49-F238E27FC236}">
                <a16:creationId xmlns:a16="http://schemas.microsoft.com/office/drawing/2014/main" id="{DDACEEBF-1356-49E5-861F-DEDB9C7AAAEF}"/>
              </a:ext>
            </a:extLst>
          </p:cNvPr>
          <p:cNvPicPr>
            <a:picLocks noChangeAspect="1"/>
          </p:cNvPicPr>
          <p:nvPr/>
        </p:nvPicPr>
        <p:blipFill>
          <a:blip r:embed="rId7"/>
          <a:stretch>
            <a:fillRect/>
          </a:stretch>
        </p:blipFill>
        <p:spPr>
          <a:xfrm>
            <a:off x="804863" y="1501629"/>
            <a:ext cx="9052202" cy="3187817"/>
          </a:xfrm>
          <a:prstGeom prst="rect">
            <a:avLst/>
          </a:prstGeom>
        </p:spPr>
      </p:pic>
    </p:spTree>
    <p:extLst>
      <p:ext uri="{BB962C8B-B14F-4D97-AF65-F5344CB8AC3E}">
        <p14:creationId xmlns:p14="http://schemas.microsoft.com/office/powerpoint/2010/main" val="14321730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Contingency</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13816"/>
            <a:ext cx="10811072" cy="4887697"/>
          </a:xfrm>
        </p:spPr>
        <p:txBody>
          <a:bodyPr/>
          <a:lstStyle/>
          <a:p>
            <a:pPr marL="0" indent="0">
              <a:buNone/>
            </a:pPr>
            <a:r>
              <a:rPr lang="en-US" sz="1600" dirty="0"/>
              <a:t>Duration of the final design was estimated by the engineers, based on past experiences and the existing conceptual design. The uncertainty was allocated for each activity. Many of the truly new designs and activities were Expert Opinion (~30%) and most others were Historical Costs (~15%). This is based on the experience at CERN and at MIT Bates and it includes several small prototypes built to-date. We expect for this to be improved shortly, when the MIT Bates engineers fully engage with this project</a:t>
            </a:r>
          </a:p>
        </p:txBody>
      </p:sp>
      <p:pic>
        <p:nvPicPr>
          <p:cNvPr id="4" name="Picture 3">
            <a:extLst>
              <a:ext uri="{FF2B5EF4-FFF2-40B4-BE49-F238E27FC236}">
                <a16:creationId xmlns:a16="http://schemas.microsoft.com/office/drawing/2014/main" id="{69996800-0136-4EA1-A9A1-10536D3BA54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336FFE26-1063-4E0E-B972-9864B00D84EC}"/>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74427E74-6E54-48F6-AC21-6DB436D59549}"/>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A5B58000-F5A2-43C3-9A60-11C12CD136E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F1453241-BE9E-42ED-8F93-50970A01D815}"/>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3" name="Picture 12">
            <a:extLst>
              <a:ext uri="{FF2B5EF4-FFF2-40B4-BE49-F238E27FC236}">
                <a16:creationId xmlns:a16="http://schemas.microsoft.com/office/drawing/2014/main" id="{D8A7BFB7-2B8B-44E9-871C-A9B96DDF1025}"/>
              </a:ext>
            </a:extLst>
          </p:cNvPr>
          <p:cNvPicPr>
            <a:picLocks noChangeAspect="1"/>
          </p:cNvPicPr>
          <p:nvPr/>
        </p:nvPicPr>
        <p:blipFill>
          <a:blip r:embed="rId7"/>
          <a:stretch>
            <a:fillRect/>
          </a:stretch>
        </p:blipFill>
        <p:spPr>
          <a:xfrm>
            <a:off x="1390606" y="2088224"/>
            <a:ext cx="9410787" cy="4564397"/>
          </a:xfrm>
          <a:prstGeom prst="rect">
            <a:avLst/>
          </a:prstGeom>
          <a:ln>
            <a:solidFill>
              <a:schemeClr val="tx1"/>
            </a:solidFill>
          </a:ln>
        </p:spPr>
      </p:pic>
    </p:spTree>
    <p:extLst>
      <p:ext uri="{BB962C8B-B14F-4D97-AF65-F5344CB8AC3E}">
        <p14:creationId xmlns:p14="http://schemas.microsoft.com/office/powerpoint/2010/main" val="17184060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29767" y="274320"/>
            <a:ext cx="11430000" cy="424732"/>
          </a:xfrm>
        </p:spPr>
        <p:txBody>
          <a:bodyPr/>
          <a:lstStyle/>
          <a:p>
            <a:r>
              <a:rPr lang="en-US" sz="2400" b="1" dirty="0"/>
              <a:t>Schedule Development - Overview</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29767" y="619090"/>
            <a:ext cx="11055412" cy="739927"/>
          </a:xfrm>
        </p:spPr>
        <p:txBody>
          <a:bodyPr/>
          <a:lstStyle/>
          <a:p>
            <a:pPr>
              <a:lnSpc>
                <a:spcPct val="100000"/>
              </a:lnSpc>
              <a:spcBef>
                <a:spcPts val="600"/>
              </a:spcBef>
            </a:pPr>
            <a:r>
              <a:rPr lang="en-US" sz="1600" dirty="0"/>
              <a:t>The duration and sequence was developed by the detailed analysis of each individual task and estimated using the experience of CERN and MIT engineers</a:t>
            </a:r>
          </a:p>
          <a:p>
            <a:pPr>
              <a:lnSpc>
                <a:spcPct val="100000"/>
              </a:lnSpc>
              <a:spcBef>
                <a:spcPts val="600"/>
              </a:spcBef>
            </a:pPr>
            <a:r>
              <a:rPr lang="en-US" sz="1600" dirty="0"/>
              <a:t>The start date was assumed to be on  March 1, 2023. End date of June 2025 coincides with the first availability of ETL modules and the start of integration</a:t>
            </a:r>
          </a:p>
          <a:p>
            <a:pPr>
              <a:lnSpc>
                <a:spcPct val="100000"/>
              </a:lnSpc>
              <a:spcBef>
                <a:spcPts val="600"/>
              </a:spcBef>
            </a:pPr>
            <a:r>
              <a:rPr lang="en-US" sz="1600" dirty="0"/>
              <a:t>MIT Bates engineers often work on more than one project such that fraction of their time on the project can be less than 100%</a:t>
            </a:r>
          </a:p>
          <a:p>
            <a:pPr>
              <a:lnSpc>
                <a:spcPct val="100000"/>
              </a:lnSpc>
              <a:spcBef>
                <a:spcPts val="600"/>
              </a:spcBef>
            </a:pPr>
            <a:r>
              <a:rPr lang="en-US" sz="1600" dirty="0"/>
              <a:t>All the elements of the mechanical structure follow similar pattern: final design, one prototype, fabrication of all elements, acceptance testing and shipment to CERN.</a:t>
            </a:r>
          </a:p>
          <a:p>
            <a:endParaRPr lang="en-US" sz="1600" dirty="0"/>
          </a:p>
        </p:txBody>
      </p:sp>
      <p:pic>
        <p:nvPicPr>
          <p:cNvPr id="4" name="Picture 3">
            <a:extLst>
              <a:ext uri="{FF2B5EF4-FFF2-40B4-BE49-F238E27FC236}">
                <a16:creationId xmlns:a16="http://schemas.microsoft.com/office/drawing/2014/main" id="{AB2F9B08-3558-49C9-A0CF-248E485A8357}"/>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8EA4DB07-EECD-499B-97F2-2CEB90592433}"/>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3DE11F28-D0F2-4945-B951-2D63413EAF66}"/>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C918FB33-53CD-41D9-894C-D52B2255F35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8FF20854-6229-4F3D-A2D3-AA157D5E1577}"/>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99BB72C4-4DBA-4835-B681-5E8303B8F20D}"/>
              </a:ext>
            </a:extLst>
          </p:cNvPr>
          <p:cNvPicPr>
            <a:picLocks noChangeAspect="1"/>
          </p:cNvPicPr>
          <p:nvPr/>
        </p:nvPicPr>
        <p:blipFill>
          <a:blip r:embed="rId7"/>
          <a:stretch>
            <a:fillRect/>
          </a:stretch>
        </p:blipFill>
        <p:spPr>
          <a:xfrm>
            <a:off x="879627" y="2940908"/>
            <a:ext cx="9224573" cy="3506334"/>
          </a:xfrm>
          <a:prstGeom prst="rect">
            <a:avLst/>
          </a:prstGeom>
        </p:spPr>
      </p:pic>
    </p:spTree>
    <p:extLst>
      <p:ext uri="{BB962C8B-B14F-4D97-AF65-F5344CB8AC3E}">
        <p14:creationId xmlns:p14="http://schemas.microsoft.com/office/powerpoint/2010/main" val="4288263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48055" y="201820"/>
            <a:ext cx="11430000" cy="539496"/>
          </a:xfrm>
        </p:spPr>
        <p:txBody>
          <a:bodyPr/>
          <a:lstStyle/>
          <a:p>
            <a:r>
              <a:rPr lang="en-US" dirty="0"/>
              <a:t>Schedule Development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681398"/>
            <a:ext cx="11179086" cy="4802001"/>
          </a:xfrm>
        </p:spPr>
        <p:txBody>
          <a:bodyPr/>
          <a:lstStyle/>
          <a:p>
            <a:pPr marL="0" indent="0">
              <a:buNone/>
            </a:pPr>
            <a:r>
              <a:rPr lang="en-US" sz="2400" dirty="0"/>
              <a:t>Based on current planning, relative to the July 22, 2027, CMS Ready for Installation Underground date, the Mechanical Structure subsystem finishing in July 2025, carries 2 years of float.</a:t>
            </a:r>
          </a:p>
        </p:txBody>
      </p:sp>
      <p:pic>
        <p:nvPicPr>
          <p:cNvPr id="4" name="Picture 3">
            <a:extLst>
              <a:ext uri="{FF2B5EF4-FFF2-40B4-BE49-F238E27FC236}">
                <a16:creationId xmlns:a16="http://schemas.microsoft.com/office/drawing/2014/main" id="{E269A4C8-F73D-4614-AD42-5ECDE3F0E8EF}"/>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D19B0E32-EF21-4D7E-AF0D-FC83DFC72F7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BF853C1B-52EE-4621-8BCD-5F45C4C67B90}"/>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D14C23DA-2454-4F6B-A6FD-2E702235A7A0}"/>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0A27378F-EF1E-491A-8593-5E20E1C1BD81}"/>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3" name="Picture 12">
            <a:extLst>
              <a:ext uri="{FF2B5EF4-FFF2-40B4-BE49-F238E27FC236}">
                <a16:creationId xmlns:a16="http://schemas.microsoft.com/office/drawing/2014/main" id="{F469DB84-AB85-4039-862E-D3083AA64D23}"/>
              </a:ext>
            </a:extLst>
          </p:cNvPr>
          <p:cNvPicPr>
            <a:picLocks noChangeAspect="1"/>
          </p:cNvPicPr>
          <p:nvPr/>
        </p:nvPicPr>
        <p:blipFill rotWithShape="1">
          <a:blip r:embed="rId7"/>
          <a:srcRect r="39649"/>
          <a:stretch/>
        </p:blipFill>
        <p:spPr>
          <a:xfrm>
            <a:off x="1865746" y="1712549"/>
            <a:ext cx="8746327" cy="4722593"/>
          </a:xfrm>
          <a:prstGeom prst="rect">
            <a:avLst/>
          </a:prstGeom>
        </p:spPr>
      </p:pic>
      <p:sp>
        <p:nvSpPr>
          <p:cNvPr id="12" name="Rectangle 11">
            <a:extLst>
              <a:ext uri="{FF2B5EF4-FFF2-40B4-BE49-F238E27FC236}">
                <a16:creationId xmlns:a16="http://schemas.microsoft.com/office/drawing/2014/main" id="{52DFD286-D403-4C63-ABC8-C96908A8EE98}"/>
              </a:ext>
            </a:extLst>
          </p:cNvPr>
          <p:cNvSpPr/>
          <p:nvPr/>
        </p:nvSpPr>
        <p:spPr>
          <a:xfrm>
            <a:off x="9185260" y="6287849"/>
            <a:ext cx="851787" cy="159393"/>
          </a:xfrm>
          <a:prstGeom prst="rect">
            <a:avLst/>
          </a:prstGeom>
          <a:solidFill>
            <a:srgbClr val="FFFF00">
              <a:alpha val="25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187927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Resource Analysis – Total FTEs per Fiscal Year</a:t>
            </a:r>
          </a:p>
        </p:txBody>
      </p:sp>
      <p:pic>
        <p:nvPicPr>
          <p:cNvPr id="4" name="Picture 3">
            <a:extLst>
              <a:ext uri="{FF2B5EF4-FFF2-40B4-BE49-F238E27FC236}">
                <a16:creationId xmlns:a16="http://schemas.microsoft.com/office/drawing/2014/main" id="{7ADB619F-0D22-4D9B-A946-AE3BB6114F2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5607C59-0571-4DA0-A4A4-B3E3487AAD4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D0E975A7-A3E0-4D2D-B592-0E250BDBFC4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A016B57F-9C32-4FD3-9A3B-81DEEBAC2BD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01D0C2A-61E4-45A8-A9A2-FFCF6C22C22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3DE91DCE-FFDA-4347-8871-18A5D3BC9320}"/>
              </a:ext>
            </a:extLst>
          </p:cNvPr>
          <p:cNvPicPr>
            <a:picLocks noChangeAspect="1"/>
          </p:cNvPicPr>
          <p:nvPr/>
        </p:nvPicPr>
        <p:blipFill>
          <a:blip r:embed="rId7"/>
          <a:stretch>
            <a:fillRect/>
          </a:stretch>
        </p:blipFill>
        <p:spPr>
          <a:xfrm>
            <a:off x="637563" y="1040235"/>
            <a:ext cx="10511406" cy="4727153"/>
          </a:xfrm>
          <a:prstGeom prst="rect">
            <a:avLst/>
          </a:prstGeom>
        </p:spPr>
      </p:pic>
      <p:sp>
        <p:nvSpPr>
          <p:cNvPr id="17" name="Rectangle 16">
            <a:extLst>
              <a:ext uri="{FF2B5EF4-FFF2-40B4-BE49-F238E27FC236}">
                <a16:creationId xmlns:a16="http://schemas.microsoft.com/office/drawing/2014/main" id="{C844DAB0-3BC6-4A61-82DA-BE09AB7EBE47}"/>
              </a:ext>
            </a:extLst>
          </p:cNvPr>
          <p:cNvSpPr/>
          <p:nvPr/>
        </p:nvSpPr>
        <p:spPr>
          <a:xfrm>
            <a:off x="6627303" y="3403811"/>
            <a:ext cx="1132514" cy="2174868"/>
          </a:xfrm>
          <a:prstGeom prst="rect">
            <a:avLst/>
          </a:prstGeom>
          <a:solidFill>
            <a:srgbClr val="FFFF00">
              <a:alpha val="6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365575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46545" y="208374"/>
            <a:ext cx="11430000" cy="424732"/>
          </a:xfrm>
        </p:spPr>
        <p:txBody>
          <a:bodyPr/>
          <a:lstStyle/>
          <a:p>
            <a:r>
              <a:rPr lang="en-US" sz="2400" b="1" dirty="0"/>
              <a:t>Resource Analysis – Hours and FTEs Contributed vs On-Project</a:t>
            </a:r>
          </a:p>
        </p:txBody>
      </p:sp>
      <p:pic>
        <p:nvPicPr>
          <p:cNvPr id="4" name="Picture 3">
            <a:extLst>
              <a:ext uri="{FF2B5EF4-FFF2-40B4-BE49-F238E27FC236}">
                <a16:creationId xmlns:a16="http://schemas.microsoft.com/office/drawing/2014/main" id="{7ADB619F-0D22-4D9B-A946-AE3BB6114F2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5607C59-0571-4DA0-A4A4-B3E3487AAD4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D0E975A7-A3E0-4D2D-B592-0E250BDBFC4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A016B57F-9C32-4FD3-9A3B-81DEEBAC2BD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01D0C2A-61E4-45A8-A9A2-FFCF6C22C22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80FC158F-0195-43E5-B2E1-F8ABF618F82E}"/>
              </a:ext>
            </a:extLst>
          </p:cNvPr>
          <p:cNvPicPr>
            <a:picLocks noChangeAspect="1"/>
          </p:cNvPicPr>
          <p:nvPr/>
        </p:nvPicPr>
        <p:blipFill rotWithShape="1">
          <a:blip r:embed="rId7"/>
          <a:srcRect b="51830"/>
          <a:stretch/>
        </p:blipFill>
        <p:spPr>
          <a:xfrm>
            <a:off x="604007" y="570451"/>
            <a:ext cx="10695964" cy="2934514"/>
          </a:xfrm>
          <a:prstGeom prst="rect">
            <a:avLst/>
          </a:prstGeom>
        </p:spPr>
      </p:pic>
      <p:sp>
        <p:nvSpPr>
          <p:cNvPr id="12" name="Rectangle 11">
            <a:extLst>
              <a:ext uri="{FF2B5EF4-FFF2-40B4-BE49-F238E27FC236}">
                <a16:creationId xmlns:a16="http://schemas.microsoft.com/office/drawing/2014/main" id="{9176291D-9F5F-4E02-88BF-6A14FCD83AA9}"/>
              </a:ext>
            </a:extLst>
          </p:cNvPr>
          <p:cNvSpPr/>
          <p:nvPr/>
        </p:nvSpPr>
        <p:spPr>
          <a:xfrm>
            <a:off x="627584" y="2184473"/>
            <a:ext cx="10680245" cy="166255"/>
          </a:xfrm>
          <a:prstGeom prst="rect">
            <a:avLst/>
          </a:prstGeom>
          <a:solidFill>
            <a:schemeClr val="accent6">
              <a:lumMod val="75000"/>
              <a:alpha val="17000"/>
            </a:scheme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68F984F3-0CDA-4202-A38F-66DB7C5598C1}"/>
              </a:ext>
            </a:extLst>
          </p:cNvPr>
          <p:cNvPicPr>
            <a:picLocks noChangeAspect="1"/>
          </p:cNvPicPr>
          <p:nvPr/>
        </p:nvPicPr>
        <p:blipFill rotWithShape="1">
          <a:blip r:embed="rId7"/>
          <a:srcRect t="51796"/>
          <a:stretch/>
        </p:blipFill>
        <p:spPr>
          <a:xfrm>
            <a:off x="611865" y="3504965"/>
            <a:ext cx="10695964" cy="2949667"/>
          </a:xfrm>
          <a:prstGeom prst="rect">
            <a:avLst/>
          </a:prstGeom>
        </p:spPr>
      </p:pic>
      <p:sp>
        <p:nvSpPr>
          <p:cNvPr id="13" name="Rectangle 12">
            <a:extLst>
              <a:ext uri="{FF2B5EF4-FFF2-40B4-BE49-F238E27FC236}">
                <a16:creationId xmlns:a16="http://schemas.microsoft.com/office/drawing/2014/main" id="{85904B23-A109-419E-AFE6-E3DD8B37DDB2}"/>
              </a:ext>
            </a:extLst>
          </p:cNvPr>
          <p:cNvSpPr/>
          <p:nvPr/>
        </p:nvSpPr>
        <p:spPr>
          <a:xfrm>
            <a:off x="635442" y="5126750"/>
            <a:ext cx="10680245" cy="166255"/>
          </a:xfrm>
          <a:prstGeom prst="rect">
            <a:avLst/>
          </a:prstGeom>
          <a:solidFill>
            <a:schemeClr val="accent6">
              <a:lumMod val="75000"/>
              <a:alpha val="17000"/>
            </a:scheme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663120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Risk Management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4" y="895926"/>
            <a:ext cx="11131717" cy="4466906"/>
          </a:xfrm>
        </p:spPr>
        <p:txBody>
          <a:bodyPr/>
          <a:lstStyle/>
          <a:p>
            <a:pPr>
              <a:spcBef>
                <a:spcPts val="1200"/>
              </a:spcBef>
            </a:pPr>
            <a:r>
              <a:rPr lang="en-US" sz="2000" dirty="0"/>
              <a:t>Mechanical support forms an interface that connects all the other elements of ETL together</a:t>
            </a:r>
          </a:p>
          <a:p>
            <a:pPr>
              <a:spcBef>
                <a:spcPts val="1200"/>
              </a:spcBef>
            </a:pPr>
            <a:r>
              <a:rPr lang="en-US" sz="2000" dirty="0"/>
              <a:t>The detailed design needs to match the requirements of all the other elements as well as the changes in detectors adjacent to ETL</a:t>
            </a:r>
          </a:p>
          <a:p>
            <a:pPr>
              <a:spcBef>
                <a:spcPts val="1200"/>
              </a:spcBef>
            </a:pPr>
            <a:r>
              <a:rPr lang="en-US" sz="2000" dirty="0"/>
              <a:t>The biggest risk is due to unexpected changes that require rework of the elements of the support structure</a:t>
            </a:r>
          </a:p>
          <a:p>
            <a:pPr lvl="1">
              <a:spcBef>
                <a:spcPts val="1200"/>
              </a:spcBef>
            </a:pPr>
            <a:r>
              <a:rPr lang="en-US" sz="1600" dirty="0"/>
              <a:t>Additional engineering labor</a:t>
            </a:r>
          </a:p>
          <a:p>
            <a:pPr lvl="1">
              <a:spcBef>
                <a:spcPts val="1200"/>
              </a:spcBef>
            </a:pPr>
            <a:r>
              <a:rPr lang="en-US" sz="1600" dirty="0"/>
              <a:t>Re-work of some of the elements</a:t>
            </a:r>
          </a:p>
          <a:p>
            <a:pPr>
              <a:spcBef>
                <a:spcPts val="1200"/>
              </a:spcBef>
            </a:pPr>
            <a:r>
              <a:rPr lang="en-US" sz="2000" dirty="0"/>
              <a:t>The corresponding elements in the Risk register were written in consultation with experienced engineers</a:t>
            </a:r>
          </a:p>
          <a:p>
            <a:pPr>
              <a:spcBef>
                <a:spcPts val="1200"/>
              </a:spcBef>
            </a:pPr>
            <a:r>
              <a:rPr lang="en-US" sz="2000" dirty="0"/>
              <a:t>Good communication with the other subsystem is the best way to minimize design delays</a:t>
            </a:r>
          </a:p>
        </p:txBody>
      </p:sp>
      <p:pic>
        <p:nvPicPr>
          <p:cNvPr id="4" name="Picture 3">
            <a:extLst>
              <a:ext uri="{FF2B5EF4-FFF2-40B4-BE49-F238E27FC236}">
                <a16:creationId xmlns:a16="http://schemas.microsoft.com/office/drawing/2014/main" id="{E63A988A-53F5-42F4-9C3D-F05CB57D1543}"/>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C228820E-8B72-4D4F-990B-AFF6AA9FA7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4F015C36-9A30-4FAA-9BDB-7C94EF38B71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E5401847-C8A4-483F-9C10-4329C45BF3FB}"/>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E8441DAC-C08D-454C-A405-8088B3117E0C}"/>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29784555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Quality and ES&amp;H</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10811072" cy="4805586"/>
          </a:xfrm>
        </p:spPr>
        <p:txBody>
          <a:bodyPr/>
          <a:lstStyle/>
          <a:p>
            <a:r>
              <a:rPr lang="en-US" sz="2000" dirty="0"/>
              <a:t>The quality of the mechanical structure is mainly in the precision of manufacturing and a good fit to the attaching elements</a:t>
            </a:r>
          </a:p>
          <a:p>
            <a:pPr lvl="1"/>
            <a:r>
              <a:rPr lang="en-US" sz="1600" dirty="0"/>
              <a:t>All elements will be measured to verify the tolerances. They will be measured using coordinate measuring machine and available to CMS, most likely in the alignment database</a:t>
            </a:r>
          </a:p>
          <a:p>
            <a:pPr lvl="1"/>
            <a:r>
              <a:rPr lang="en-US" sz="1600" dirty="0"/>
              <a:t>There will be a complete “dry fit” of the structure before the integration with the sensor modules starts</a:t>
            </a:r>
          </a:p>
          <a:p>
            <a:r>
              <a:rPr lang="en-US" sz="2000" dirty="0"/>
              <a:t>The Environmental and Safety risks are minimal and they involve risks typical to machining of elements and handling of large, delicate structures</a:t>
            </a:r>
          </a:p>
          <a:p>
            <a:r>
              <a:rPr lang="en-US" sz="2000" dirty="0"/>
              <a:t>The Bates Engineering team follows MIT safety protocols which are consistent with National Laboratory and Industrial standards</a:t>
            </a:r>
          </a:p>
        </p:txBody>
      </p:sp>
      <p:pic>
        <p:nvPicPr>
          <p:cNvPr id="4" name="Picture 3">
            <a:extLst>
              <a:ext uri="{FF2B5EF4-FFF2-40B4-BE49-F238E27FC236}">
                <a16:creationId xmlns:a16="http://schemas.microsoft.com/office/drawing/2014/main" id="{AC55872A-E824-483D-BE7E-AC2BE4E9B10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4EF80BF0-4388-4957-A1B3-656979EA8531}"/>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F4445A63-C4A4-4EDA-B4AE-2A128DAB6B1F}"/>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EEB82682-7E9B-4101-B0D3-EA36E2C8A55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AD58D057-957A-4935-A950-1C1388F73DA6}"/>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12025972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Management Strategy</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10811072" cy="4805586"/>
          </a:xfrm>
        </p:spPr>
        <p:txBody>
          <a:bodyPr/>
          <a:lstStyle/>
          <a:p>
            <a:pPr marL="0" indent="0">
              <a:buNone/>
            </a:pPr>
            <a:r>
              <a:rPr lang="en-US" dirty="0"/>
              <a:t>Mechanical structure will be built by a team of MIT Bates engineers in close collaboration with CERN engineer</a:t>
            </a:r>
          </a:p>
          <a:p>
            <a:pPr marL="0" indent="0">
              <a:buNone/>
            </a:pPr>
            <a:r>
              <a:rPr lang="en-US" dirty="0"/>
              <a:t>MIT Bates has long experience of design and fabrication of detectors for Nuclear Physics</a:t>
            </a:r>
          </a:p>
          <a:p>
            <a:pPr marL="0" indent="0">
              <a:buNone/>
            </a:pPr>
            <a:r>
              <a:rPr lang="en-US" dirty="0"/>
              <a:t>We plan for an engineer and a designer to work together with an additional part time Bates engineer who would be managing day to day schedule and progress.</a:t>
            </a:r>
          </a:p>
          <a:p>
            <a:pPr marL="0" indent="0">
              <a:buNone/>
            </a:pPr>
            <a:r>
              <a:rPr lang="en-US" dirty="0"/>
              <a:t>Bates engineers will be taking active roles in the larger ETL collaboration, attending meetings and being subject of periodic reviews.</a:t>
            </a:r>
          </a:p>
          <a:p>
            <a:endParaRPr lang="en-US" dirty="0"/>
          </a:p>
        </p:txBody>
      </p:sp>
      <p:pic>
        <p:nvPicPr>
          <p:cNvPr id="4" name="Picture 3">
            <a:extLst>
              <a:ext uri="{FF2B5EF4-FFF2-40B4-BE49-F238E27FC236}">
                <a16:creationId xmlns:a16="http://schemas.microsoft.com/office/drawing/2014/main" id="{BCF6119B-3780-4385-8B90-BF549D2B8C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3F3AE2A-B49B-467C-B93A-38305BC72E69}"/>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0CAEAC82-00E4-4FDD-BA4F-6D17675F093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6E88948F-5195-4EBC-A9B1-8A58884FB7E7}"/>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D98C44C-0F70-482F-9E66-48A1EF2CA9C8}"/>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9582855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1224792"/>
            <a:ext cx="11430000" cy="4854731"/>
          </a:xfrm>
        </p:spPr>
        <p:txBody>
          <a:bodyPr/>
          <a:lstStyle/>
          <a:p>
            <a:r>
              <a:rPr lang="en-US" dirty="0"/>
              <a:t>We have a plan to finalize the design and produce mechanical support structure for the ETL detector</a:t>
            </a:r>
          </a:p>
          <a:p>
            <a:r>
              <a:rPr lang="en-US" dirty="0"/>
              <a:t>The cost and schedule were developed during several days of detailed discussions between MIT Bates engineers and CERN engineer</a:t>
            </a:r>
          </a:p>
          <a:p>
            <a:r>
              <a:rPr lang="en-US" dirty="0"/>
              <a:t>The work is now in progress to get updated quotes for some of the large elements that need to be fabricated</a:t>
            </a:r>
          </a:p>
          <a:p>
            <a:r>
              <a:rPr lang="en-US" dirty="0"/>
              <a:t>On day one of the approved project we will take over handling and changes to all the ETL structure drawings and start working on the final DEE design</a:t>
            </a:r>
          </a:p>
        </p:txBody>
      </p:sp>
      <p:pic>
        <p:nvPicPr>
          <p:cNvPr id="4" name="Picture 3">
            <a:extLst>
              <a:ext uri="{FF2B5EF4-FFF2-40B4-BE49-F238E27FC236}">
                <a16:creationId xmlns:a16="http://schemas.microsoft.com/office/drawing/2014/main" id="{86E7103E-2DBF-43B0-A853-2ECC82FB72C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D663273C-8B36-44AB-A25B-9F6CD475F0AD}"/>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9E536B23-81EC-4154-9290-9B282FC3398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E17209A-716C-4F85-AB9C-C7EED39C4638}"/>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2C54490F-97A6-4581-A70D-D3DFC6995A9D}"/>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32326961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CE0AF5-1260-4F34-A5DB-9ABA31A4032B}"/>
              </a:ext>
            </a:extLst>
          </p:cNvPr>
          <p:cNvSpPr>
            <a:spLocks noGrp="1"/>
          </p:cNvSpPr>
          <p:nvPr>
            <p:ph idx="1"/>
          </p:nvPr>
        </p:nvSpPr>
        <p:spPr>
          <a:xfrm>
            <a:off x="251026" y="2286000"/>
            <a:ext cx="11704320" cy="1075509"/>
          </a:xfrm>
        </p:spPr>
        <p:txBody>
          <a:bodyPr/>
          <a:lstStyle/>
          <a:p>
            <a:pPr marL="0" indent="0" algn="ctr">
              <a:buNone/>
            </a:pPr>
            <a:r>
              <a:rPr lang="en-US" sz="6000" dirty="0"/>
              <a:t>Discussion</a:t>
            </a:r>
          </a:p>
        </p:txBody>
      </p:sp>
      <p:pic>
        <p:nvPicPr>
          <p:cNvPr id="4" name="Picture 3">
            <a:extLst>
              <a:ext uri="{FF2B5EF4-FFF2-40B4-BE49-F238E27FC236}">
                <a16:creationId xmlns:a16="http://schemas.microsoft.com/office/drawing/2014/main" id="{84CC91ED-A60E-42A2-9638-418DBD2B68B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679618BA-2BE6-4FCB-8864-2DE51DC86313}"/>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0AB00B95-632B-4BD7-808D-81BC16A6FBA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4DC65149-499F-4665-ABB0-1D18A7FBC153}"/>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C4E14057-19C8-4497-9077-5E82814A7021}"/>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1243593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 Mechanical Structure for ETL</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29767" y="1120454"/>
            <a:ext cx="6296694" cy="5130717"/>
          </a:xfrm>
        </p:spPr>
        <p:txBody>
          <a:bodyPr/>
          <a:lstStyle/>
          <a:p>
            <a:r>
              <a:rPr lang="en-US" sz="2000" dirty="0"/>
              <a:t>Support for layers of ETL sensors and electronics on the CMS endcap</a:t>
            </a:r>
          </a:p>
          <a:p>
            <a:r>
              <a:rPr lang="en-US" sz="2000" dirty="0"/>
              <a:t>Defines environment for sensor operation</a:t>
            </a:r>
            <a:r>
              <a:rPr lang="en-US" sz="2000"/>
              <a:t>: ~-30 </a:t>
            </a:r>
            <a:r>
              <a:rPr lang="en-US" sz="2000" dirty="0"/>
              <a:t>C via CO2 cooling, &lt;10kW/endcap</a:t>
            </a:r>
          </a:p>
          <a:p>
            <a:r>
              <a:rPr lang="en-US" sz="2000" dirty="0"/>
              <a:t>Has to fit in a limited space along z-axis</a:t>
            </a:r>
          </a:p>
          <a:p>
            <a:r>
              <a:rPr lang="en-US" sz="2000" dirty="0"/>
              <a:t>Conceptual design is well advanced</a:t>
            </a:r>
          </a:p>
          <a:p>
            <a:r>
              <a:rPr lang="en-US" sz="2000" dirty="0"/>
              <a:t>Final design, prototyping and fabrication will be the responsibility of MIT Bates Research and Engineering Center</a:t>
            </a:r>
          </a:p>
          <a:p>
            <a:endParaRPr lang="en-US" sz="2000" dirty="0"/>
          </a:p>
        </p:txBody>
      </p:sp>
      <p:pic>
        <p:nvPicPr>
          <p:cNvPr id="5" name="Picture 4">
            <a:extLst>
              <a:ext uri="{FF2B5EF4-FFF2-40B4-BE49-F238E27FC236}">
                <a16:creationId xmlns:a16="http://schemas.microsoft.com/office/drawing/2014/main" id="{09DC0C5C-1B8B-4ABD-8DC4-7D079E70E484}"/>
              </a:ext>
            </a:extLst>
          </p:cNvPr>
          <p:cNvPicPr>
            <a:picLocks noChangeAspect="1"/>
          </p:cNvPicPr>
          <p:nvPr/>
        </p:nvPicPr>
        <p:blipFill>
          <a:blip r:embed="rId2"/>
          <a:stretch>
            <a:fillRect/>
          </a:stretch>
        </p:blipFill>
        <p:spPr>
          <a:xfrm>
            <a:off x="6686025" y="999469"/>
            <a:ext cx="4743974" cy="1653825"/>
          </a:xfrm>
          <a:prstGeom prst="rect">
            <a:avLst/>
          </a:prstGeom>
        </p:spPr>
      </p:pic>
      <p:sp>
        <p:nvSpPr>
          <p:cNvPr id="6" name="Oval 5">
            <a:extLst>
              <a:ext uri="{FF2B5EF4-FFF2-40B4-BE49-F238E27FC236}">
                <a16:creationId xmlns:a16="http://schemas.microsoft.com/office/drawing/2014/main" id="{6D375C05-DFED-498F-9457-A25027ED55DF}"/>
              </a:ext>
            </a:extLst>
          </p:cNvPr>
          <p:cNvSpPr/>
          <p:nvPr/>
        </p:nvSpPr>
        <p:spPr>
          <a:xfrm>
            <a:off x="9410859" y="999469"/>
            <a:ext cx="2110581" cy="1839478"/>
          </a:xfrm>
          <a:prstGeom prst="ellipse">
            <a:avLst/>
          </a:prstGeom>
          <a:solidFill>
            <a:srgbClr val="FFFF00">
              <a:alpha val="20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DF1AC817-7126-4FF6-A828-6E596CA081E0}"/>
              </a:ext>
            </a:extLst>
          </p:cNvPr>
          <p:cNvPicPr>
            <a:picLocks noChangeAspect="1"/>
          </p:cNvPicPr>
          <p:nvPr/>
        </p:nvPicPr>
        <p:blipFill>
          <a:blip r:embed="rId3"/>
          <a:stretch>
            <a:fillRect/>
          </a:stretch>
        </p:blipFill>
        <p:spPr>
          <a:xfrm>
            <a:off x="6580629" y="3152983"/>
            <a:ext cx="4743973" cy="2880875"/>
          </a:xfrm>
          <a:prstGeom prst="rect">
            <a:avLst/>
          </a:prstGeom>
        </p:spPr>
      </p:pic>
      <p:pic>
        <p:nvPicPr>
          <p:cNvPr id="9" name="Picture 8">
            <a:extLst>
              <a:ext uri="{FF2B5EF4-FFF2-40B4-BE49-F238E27FC236}">
                <a16:creationId xmlns:a16="http://schemas.microsoft.com/office/drawing/2014/main" id="{650034FA-99E3-4663-9B45-753822043237}"/>
              </a:ext>
            </a:extLst>
          </p:cNvPr>
          <p:cNvPicPr>
            <a:picLocks noChangeAspect="1"/>
          </p:cNvPicPr>
          <p:nvPr/>
        </p:nvPicPr>
        <p:blipFill>
          <a:blip r:embed="rId4"/>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38E8C426-53DC-49EC-AD41-1E24111D437E}"/>
              </a:ext>
            </a:extLst>
          </p:cNvPr>
          <p:cNvPicPr>
            <a:picLocks noChangeAspect="1"/>
          </p:cNvPicPr>
          <p:nvPr/>
        </p:nvPicPr>
        <p:blipFill>
          <a:blip r:embed="rId5"/>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3085E23E-9C65-4BFA-A24B-1D62664E793E}"/>
              </a:ext>
            </a:extLst>
          </p:cNvPr>
          <p:cNvPicPr>
            <a:picLocks noChangeAspect="1"/>
          </p:cNvPicPr>
          <p:nvPr/>
        </p:nvPicPr>
        <p:blipFill>
          <a:blip r:embed="rId6"/>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8D099CAB-EF3D-45ED-93D0-1B6AF991453C}"/>
              </a:ext>
            </a:extLst>
          </p:cNvPr>
          <p:cNvPicPr>
            <a:picLocks noChangeAspect="1"/>
          </p:cNvPicPr>
          <p:nvPr/>
        </p:nvPicPr>
        <p:blipFill>
          <a:blip r:embed="rId7"/>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B51BB988-C558-4DB6-99FF-40998632A531}"/>
              </a:ext>
            </a:extLst>
          </p:cNvPr>
          <p:cNvPicPr>
            <a:picLocks noChangeAspect="1"/>
          </p:cNvPicPr>
          <p:nvPr/>
        </p:nvPicPr>
        <p:blipFill>
          <a:blip r:embed="rId8"/>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15162093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FA2EF-C0B1-416C-92BE-8D35F2328EDD}"/>
              </a:ext>
            </a:extLst>
          </p:cNvPr>
          <p:cNvSpPr>
            <a:spLocks noGrp="1"/>
          </p:cNvSpPr>
          <p:nvPr>
            <p:ph type="title"/>
          </p:nvPr>
        </p:nvSpPr>
        <p:spPr/>
        <p:txBody>
          <a:bodyPr/>
          <a:lstStyle/>
          <a:p>
            <a:r>
              <a:rPr lang="en-US" dirty="0"/>
              <a:t>Backup Slide 1</a:t>
            </a:r>
          </a:p>
        </p:txBody>
      </p:sp>
      <p:pic>
        <p:nvPicPr>
          <p:cNvPr id="20" name="Picture 19">
            <a:extLst>
              <a:ext uri="{FF2B5EF4-FFF2-40B4-BE49-F238E27FC236}">
                <a16:creationId xmlns:a16="http://schemas.microsoft.com/office/drawing/2014/main" id="{CE1556CE-0264-483F-9A34-EB1B271088DE}"/>
              </a:ext>
            </a:extLst>
          </p:cNvPr>
          <p:cNvPicPr>
            <a:picLocks noChangeAspect="1"/>
          </p:cNvPicPr>
          <p:nvPr/>
        </p:nvPicPr>
        <p:blipFill>
          <a:blip r:embed="rId3"/>
          <a:stretch>
            <a:fillRect/>
          </a:stretch>
        </p:blipFill>
        <p:spPr>
          <a:xfrm>
            <a:off x="328167" y="6447243"/>
            <a:ext cx="1537579" cy="410757"/>
          </a:xfrm>
          <a:prstGeom prst="rect">
            <a:avLst/>
          </a:prstGeom>
        </p:spPr>
      </p:pic>
      <p:pic>
        <p:nvPicPr>
          <p:cNvPr id="21" name="Picture 20">
            <a:extLst>
              <a:ext uri="{FF2B5EF4-FFF2-40B4-BE49-F238E27FC236}">
                <a16:creationId xmlns:a16="http://schemas.microsoft.com/office/drawing/2014/main" id="{2F744FD5-4195-4F12-A391-5837B54EBA25}"/>
              </a:ext>
            </a:extLst>
          </p:cNvPr>
          <p:cNvPicPr>
            <a:picLocks noChangeAspect="1"/>
          </p:cNvPicPr>
          <p:nvPr/>
        </p:nvPicPr>
        <p:blipFill>
          <a:blip r:embed="rId4"/>
          <a:stretch>
            <a:fillRect/>
          </a:stretch>
        </p:blipFill>
        <p:spPr>
          <a:xfrm>
            <a:off x="2059710" y="6447243"/>
            <a:ext cx="1856508" cy="338448"/>
          </a:xfrm>
          <a:prstGeom prst="rect">
            <a:avLst/>
          </a:prstGeom>
        </p:spPr>
      </p:pic>
      <p:pic>
        <p:nvPicPr>
          <p:cNvPr id="22" name="Picture 21">
            <a:extLst>
              <a:ext uri="{FF2B5EF4-FFF2-40B4-BE49-F238E27FC236}">
                <a16:creationId xmlns:a16="http://schemas.microsoft.com/office/drawing/2014/main" id="{50A67B54-B978-40F3-A3FC-63766BB52B85}"/>
              </a:ext>
            </a:extLst>
          </p:cNvPr>
          <p:cNvPicPr>
            <a:picLocks noChangeAspect="1"/>
          </p:cNvPicPr>
          <p:nvPr/>
        </p:nvPicPr>
        <p:blipFill>
          <a:blip r:embed="rId5"/>
          <a:stretch>
            <a:fillRect/>
          </a:stretch>
        </p:blipFill>
        <p:spPr>
          <a:xfrm>
            <a:off x="4110182" y="6447242"/>
            <a:ext cx="1985818" cy="357937"/>
          </a:xfrm>
          <a:prstGeom prst="rect">
            <a:avLst/>
          </a:prstGeom>
        </p:spPr>
      </p:pic>
      <p:pic>
        <p:nvPicPr>
          <p:cNvPr id="23" name="Picture 22">
            <a:extLst>
              <a:ext uri="{FF2B5EF4-FFF2-40B4-BE49-F238E27FC236}">
                <a16:creationId xmlns:a16="http://schemas.microsoft.com/office/drawing/2014/main" id="{745F4D50-F2F1-42BB-86A4-193C7D149636}"/>
              </a:ext>
            </a:extLst>
          </p:cNvPr>
          <p:cNvPicPr>
            <a:picLocks noChangeAspect="1"/>
          </p:cNvPicPr>
          <p:nvPr/>
        </p:nvPicPr>
        <p:blipFill>
          <a:blip r:embed="rId6"/>
          <a:stretch>
            <a:fillRect/>
          </a:stretch>
        </p:blipFill>
        <p:spPr>
          <a:xfrm>
            <a:off x="6289964" y="6435142"/>
            <a:ext cx="1537579" cy="357938"/>
          </a:xfrm>
          <a:prstGeom prst="rect">
            <a:avLst/>
          </a:prstGeom>
        </p:spPr>
      </p:pic>
      <p:pic>
        <p:nvPicPr>
          <p:cNvPr id="24" name="Picture 23">
            <a:extLst>
              <a:ext uri="{FF2B5EF4-FFF2-40B4-BE49-F238E27FC236}">
                <a16:creationId xmlns:a16="http://schemas.microsoft.com/office/drawing/2014/main" id="{03084410-3705-4A56-8051-2DEFA055D1A8}"/>
              </a:ext>
            </a:extLst>
          </p:cNvPr>
          <p:cNvPicPr>
            <a:picLocks noChangeAspect="1"/>
          </p:cNvPicPr>
          <p:nvPr/>
        </p:nvPicPr>
        <p:blipFill>
          <a:blip r:embed="rId7"/>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35410500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FA2EF-C0B1-416C-92BE-8D35F2328EDD}"/>
              </a:ext>
            </a:extLst>
          </p:cNvPr>
          <p:cNvSpPr>
            <a:spLocks noGrp="1"/>
          </p:cNvSpPr>
          <p:nvPr>
            <p:ph type="title"/>
          </p:nvPr>
        </p:nvSpPr>
        <p:spPr/>
        <p:txBody>
          <a:bodyPr/>
          <a:lstStyle/>
          <a:p>
            <a:r>
              <a:rPr lang="en-US" dirty="0"/>
              <a:t>Backup Slide 2</a:t>
            </a:r>
          </a:p>
        </p:txBody>
      </p:sp>
      <p:pic>
        <p:nvPicPr>
          <p:cNvPr id="20" name="Picture 19">
            <a:extLst>
              <a:ext uri="{FF2B5EF4-FFF2-40B4-BE49-F238E27FC236}">
                <a16:creationId xmlns:a16="http://schemas.microsoft.com/office/drawing/2014/main" id="{CE1556CE-0264-483F-9A34-EB1B271088DE}"/>
              </a:ext>
            </a:extLst>
          </p:cNvPr>
          <p:cNvPicPr>
            <a:picLocks noChangeAspect="1"/>
          </p:cNvPicPr>
          <p:nvPr/>
        </p:nvPicPr>
        <p:blipFill>
          <a:blip r:embed="rId3"/>
          <a:stretch>
            <a:fillRect/>
          </a:stretch>
        </p:blipFill>
        <p:spPr>
          <a:xfrm>
            <a:off x="328167" y="6447243"/>
            <a:ext cx="1537579" cy="410757"/>
          </a:xfrm>
          <a:prstGeom prst="rect">
            <a:avLst/>
          </a:prstGeom>
        </p:spPr>
      </p:pic>
      <p:pic>
        <p:nvPicPr>
          <p:cNvPr id="21" name="Picture 20">
            <a:extLst>
              <a:ext uri="{FF2B5EF4-FFF2-40B4-BE49-F238E27FC236}">
                <a16:creationId xmlns:a16="http://schemas.microsoft.com/office/drawing/2014/main" id="{2F744FD5-4195-4F12-A391-5837B54EBA25}"/>
              </a:ext>
            </a:extLst>
          </p:cNvPr>
          <p:cNvPicPr>
            <a:picLocks noChangeAspect="1"/>
          </p:cNvPicPr>
          <p:nvPr/>
        </p:nvPicPr>
        <p:blipFill>
          <a:blip r:embed="rId4"/>
          <a:stretch>
            <a:fillRect/>
          </a:stretch>
        </p:blipFill>
        <p:spPr>
          <a:xfrm>
            <a:off x="2059710" y="6447243"/>
            <a:ext cx="1856508" cy="338448"/>
          </a:xfrm>
          <a:prstGeom prst="rect">
            <a:avLst/>
          </a:prstGeom>
        </p:spPr>
      </p:pic>
      <p:pic>
        <p:nvPicPr>
          <p:cNvPr id="22" name="Picture 21">
            <a:extLst>
              <a:ext uri="{FF2B5EF4-FFF2-40B4-BE49-F238E27FC236}">
                <a16:creationId xmlns:a16="http://schemas.microsoft.com/office/drawing/2014/main" id="{50A67B54-B978-40F3-A3FC-63766BB52B85}"/>
              </a:ext>
            </a:extLst>
          </p:cNvPr>
          <p:cNvPicPr>
            <a:picLocks noChangeAspect="1"/>
          </p:cNvPicPr>
          <p:nvPr/>
        </p:nvPicPr>
        <p:blipFill>
          <a:blip r:embed="rId5"/>
          <a:stretch>
            <a:fillRect/>
          </a:stretch>
        </p:blipFill>
        <p:spPr>
          <a:xfrm>
            <a:off x="4110182" y="6447242"/>
            <a:ext cx="1985818" cy="357937"/>
          </a:xfrm>
          <a:prstGeom prst="rect">
            <a:avLst/>
          </a:prstGeom>
        </p:spPr>
      </p:pic>
      <p:pic>
        <p:nvPicPr>
          <p:cNvPr id="23" name="Picture 22">
            <a:extLst>
              <a:ext uri="{FF2B5EF4-FFF2-40B4-BE49-F238E27FC236}">
                <a16:creationId xmlns:a16="http://schemas.microsoft.com/office/drawing/2014/main" id="{745F4D50-F2F1-42BB-86A4-193C7D149636}"/>
              </a:ext>
            </a:extLst>
          </p:cNvPr>
          <p:cNvPicPr>
            <a:picLocks noChangeAspect="1"/>
          </p:cNvPicPr>
          <p:nvPr/>
        </p:nvPicPr>
        <p:blipFill>
          <a:blip r:embed="rId6"/>
          <a:stretch>
            <a:fillRect/>
          </a:stretch>
        </p:blipFill>
        <p:spPr>
          <a:xfrm>
            <a:off x="6289964" y="6435142"/>
            <a:ext cx="1537579" cy="357938"/>
          </a:xfrm>
          <a:prstGeom prst="rect">
            <a:avLst/>
          </a:prstGeom>
        </p:spPr>
      </p:pic>
      <p:pic>
        <p:nvPicPr>
          <p:cNvPr id="24" name="Picture 23">
            <a:extLst>
              <a:ext uri="{FF2B5EF4-FFF2-40B4-BE49-F238E27FC236}">
                <a16:creationId xmlns:a16="http://schemas.microsoft.com/office/drawing/2014/main" id="{03084410-3705-4A56-8051-2DEFA055D1A8}"/>
              </a:ext>
            </a:extLst>
          </p:cNvPr>
          <p:cNvPicPr>
            <a:picLocks noChangeAspect="1"/>
          </p:cNvPicPr>
          <p:nvPr/>
        </p:nvPicPr>
        <p:blipFill>
          <a:blip r:embed="rId7"/>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11116188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FA2EF-C0B1-416C-92BE-8D35F2328EDD}"/>
              </a:ext>
            </a:extLst>
          </p:cNvPr>
          <p:cNvSpPr>
            <a:spLocks noGrp="1"/>
          </p:cNvSpPr>
          <p:nvPr>
            <p:ph type="title"/>
          </p:nvPr>
        </p:nvSpPr>
        <p:spPr/>
        <p:txBody>
          <a:bodyPr/>
          <a:lstStyle/>
          <a:p>
            <a:r>
              <a:rPr lang="en-US" dirty="0"/>
              <a:t>Backup Slide 3</a:t>
            </a:r>
          </a:p>
        </p:txBody>
      </p:sp>
      <p:pic>
        <p:nvPicPr>
          <p:cNvPr id="20" name="Picture 19">
            <a:extLst>
              <a:ext uri="{FF2B5EF4-FFF2-40B4-BE49-F238E27FC236}">
                <a16:creationId xmlns:a16="http://schemas.microsoft.com/office/drawing/2014/main" id="{CE1556CE-0264-483F-9A34-EB1B271088DE}"/>
              </a:ext>
            </a:extLst>
          </p:cNvPr>
          <p:cNvPicPr>
            <a:picLocks noChangeAspect="1"/>
          </p:cNvPicPr>
          <p:nvPr/>
        </p:nvPicPr>
        <p:blipFill>
          <a:blip r:embed="rId3"/>
          <a:stretch>
            <a:fillRect/>
          </a:stretch>
        </p:blipFill>
        <p:spPr>
          <a:xfrm>
            <a:off x="328167" y="6447243"/>
            <a:ext cx="1537579" cy="410757"/>
          </a:xfrm>
          <a:prstGeom prst="rect">
            <a:avLst/>
          </a:prstGeom>
        </p:spPr>
      </p:pic>
      <p:pic>
        <p:nvPicPr>
          <p:cNvPr id="21" name="Picture 20">
            <a:extLst>
              <a:ext uri="{FF2B5EF4-FFF2-40B4-BE49-F238E27FC236}">
                <a16:creationId xmlns:a16="http://schemas.microsoft.com/office/drawing/2014/main" id="{2F744FD5-4195-4F12-A391-5837B54EBA25}"/>
              </a:ext>
            </a:extLst>
          </p:cNvPr>
          <p:cNvPicPr>
            <a:picLocks noChangeAspect="1"/>
          </p:cNvPicPr>
          <p:nvPr/>
        </p:nvPicPr>
        <p:blipFill>
          <a:blip r:embed="rId4"/>
          <a:stretch>
            <a:fillRect/>
          </a:stretch>
        </p:blipFill>
        <p:spPr>
          <a:xfrm>
            <a:off x="2059710" y="6447243"/>
            <a:ext cx="1856508" cy="338448"/>
          </a:xfrm>
          <a:prstGeom prst="rect">
            <a:avLst/>
          </a:prstGeom>
        </p:spPr>
      </p:pic>
      <p:pic>
        <p:nvPicPr>
          <p:cNvPr id="22" name="Picture 21">
            <a:extLst>
              <a:ext uri="{FF2B5EF4-FFF2-40B4-BE49-F238E27FC236}">
                <a16:creationId xmlns:a16="http://schemas.microsoft.com/office/drawing/2014/main" id="{50A67B54-B978-40F3-A3FC-63766BB52B85}"/>
              </a:ext>
            </a:extLst>
          </p:cNvPr>
          <p:cNvPicPr>
            <a:picLocks noChangeAspect="1"/>
          </p:cNvPicPr>
          <p:nvPr/>
        </p:nvPicPr>
        <p:blipFill>
          <a:blip r:embed="rId5"/>
          <a:stretch>
            <a:fillRect/>
          </a:stretch>
        </p:blipFill>
        <p:spPr>
          <a:xfrm>
            <a:off x="4110182" y="6447242"/>
            <a:ext cx="1985818" cy="357937"/>
          </a:xfrm>
          <a:prstGeom prst="rect">
            <a:avLst/>
          </a:prstGeom>
        </p:spPr>
      </p:pic>
      <p:pic>
        <p:nvPicPr>
          <p:cNvPr id="23" name="Picture 22">
            <a:extLst>
              <a:ext uri="{FF2B5EF4-FFF2-40B4-BE49-F238E27FC236}">
                <a16:creationId xmlns:a16="http://schemas.microsoft.com/office/drawing/2014/main" id="{745F4D50-F2F1-42BB-86A4-193C7D149636}"/>
              </a:ext>
            </a:extLst>
          </p:cNvPr>
          <p:cNvPicPr>
            <a:picLocks noChangeAspect="1"/>
          </p:cNvPicPr>
          <p:nvPr/>
        </p:nvPicPr>
        <p:blipFill>
          <a:blip r:embed="rId6"/>
          <a:stretch>
            <a:fillRect/>
          </a:stretch>
        </p:blipFill>
        <p:spPr>
          <a:xfrm>
            <a:off x="6289964" y="6435142"/>
            <a:ext cx="1537579" cy="357938"/>
          </a:xfrm>
          <a:prstGeom prst="rect">
            <a:avLst/>
          </a:prstGeom>
        </p:spPr>
      </p:pic>
      <p:pic>
        <p:nvPicPr>
          <p:cNvPr id="24" name="Picture 23">
            <a:extLst>
              <a:ext uri="{FF2B5EF4-FFF2-40B4-BE49-F238E27FC236}">
                <a16:creationId xmlns:a16="http://schemas.microsoft.com/office/drawing/2014/main" id="{03084410-3705-4A56-8051-2DEFA055D1A8}"/>
              </a:ext>
            </a:extLst>
          </p:cNvPr>
          <p:cNvPicPr>
            <a:picLocks noChangeAspect="1"/>
          </p:cNvPicPr>
          <p:nvPr/>
        </p:nvPicPr>
        <p:blipFill>
          <a:blip r:embed="rId7"/>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85924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MIT Bates Research and Engineering Center</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29767" y="1120454"/>
            <a:ext cx="10976986" cy="5130717"/>
          </a:xfrm>
        </p:spPr>
        <p:txBody>
          <a:bodyPr/>
          <a:lstStyle/>
          <a:p>
            <a:r>
              <a:rPr lang="en-US" sz="2000" dirty="0"/>
              <a:t>Bates was a site of an electron accelerator, DOE user facility until 2005</a:t>
            </a:r>
          </a:p>
          <a:p>
            <a:r>
              <a:rPr lang="en-US" sz="2000" dirty="0"/>
              <a:t>After the end of operations the engineering personnel established DOE NP supported “Center of Excellence” specializing in Mechanical Engineering</a:t>
            </a:r>
          </a:p>
          <a:p>
            <a:r>
              <a:rPr lang="en-US" sz="2000" dirty="0"/>
              <a:t>About 15 engineers and technicians working on various projects, mostly related to Nuclear Physics at National Laboratories</a:t>
            </a:r>
          </a:p>
          <a:p>
            <a:r>
              <a:rPr lang="en-US" sz="2000" dirty="0"/>
              <a:t>Designing detector support structures (MVTX @ sPHENIX, GlueX @JLAB), Vacuum and beams (</a:t>
            </a:r>
            <a:r>
              <a:rPr lang="en-US" sz="2000" dirty="0" err="1"/>
              <a:t>nEDM@ORNL</a:t>
            </a:r>
            <a:r>
              <a:rPr lang="en-US" sz="2000" dirty="0"/>
              <a:t>, </a:t>
            </a:r>
            <a:r>
              <a:rPr lang="en-US" sz="2000" dirty="0" err="1"/>
              <a:t>RiSe@FRIB</a:t>
            </a:r>
            <a:r>
              <a:rPr lang="en-US" sz="2000" dirty="0"/>
              <a:t>), magnets (MOLLER@JLAB) plus many other non NP projects</a:t>
            </a:r>
          </a:p>
          <a:p>
            <a:r>
              <a:rPr lang="en-US" sz="2000" dirty="0"/>
              <a:t>Very well plugged into the worldwide network of manufacturers</a:t>
            </a:r>
          </a:p>
          <a:p>
            <a:r>
              <a:rPr lang="en-US" sz="2000" dirty="0"/>
              <a:t>A team of an engineer, designer and project manager will be available to design and produce the ETL mechanical structure.</a:t>
            </a:r>
            <a:endParaRPr lang="en-US" sz="800" dirty="0"/>
          </a:p>
          <a:p>
            <a:endParaRPr lang="en-US" sz="2000" dirty="0"/>
          </a:p>
        </p:txBody>
      </p:sp>
      <p:pic>
        <p:nvPicPr>
          <p:cNvPr id="9" name="Picture 8">
            <a:extLst>
              <a:ext uri="{FF2B5EF4-FFF2-40B4-BE49-F238E27FC236}">
                <a16:creationId xmlns:a16="http://schemas.microsoft.com/office/drawing/2014/main" id="{650034FA-99E3-4663-9B45-753822043237}"/>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38E8C426-53DC-49EC-AD41-1E24111D43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3085E23E-9C65-4BFA-A24B-1D62664E793E}"/>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8D099CAB-EF3D-45ED-93D0-1B6AF991453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B51BB988-C558-4DB6-99FF-40998632A531}"/>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3709719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Scope Overview: </a:t>
            </a:r>
            <a:r>
              <a:rPr lang="en-US" sz="3000" dirty="0"/>
              <a:t>Big Picture </a:t>
            </a:r>
            <a:endParaRPr lang="en-GB" sz="3000" dirty="0"/>
          </a:p>
        </p:txBody>
      </p:sp>
      <p:sp>
        <p:nvSpPr>
          <p:cNvPr id="3" name="Date Placeholder 2"/>
          <p:cNvSpPr>
            <a:spLocks noGrp="1"/>
          </p:cNvSpPr>
          <p:nvPr>
            <p:ph type="dt" sz="half" idx="10"/>
          </p:nvPr>
        </p:nvSpPr>
        <p:spPr/>
        <p:txBody>
          <a:bodyPr/>
          <a:lstStyle/>
          <a:p>
            <a:r>
              <a:rPr lang="en-US" dirty="0"/>
              <a:t> </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5</a:t>
            </a:fld>
            <a:endParaRPr lang="en-US" dirty="0"/>
          </a:p>
        </p:txBody>
      </p:sp>
      <p:sp>
        <p:nvSpPr>
          <p:cNvPr id="43" name="TextBox 42"/>
          <p:cNvSpPr txBox="1"/>
          <p:nvPr/>
        </p:nvSpPr>
        <p:spPr>
          <a:xfrm>
            <a:off x="962871" y="809851"/>
            <a:ext cx="3696630" cy="954107"/>
          </a:xfrm>
          <a:prstGeom prst="rect">
            <a:avLst/>
          </a:prstGeom>
          <a:noFill/>
        </p:spPr>
        <p:txBody>
          <a:bodyPr wrap="square" rtlCol="0">
            <a:spAutoFit/>
          </a:bodyPr>
          <a:lstStyle/>
          <a:p>
            <a:r>
              <a:rPr lang="en-US" sz="1400" dirty="0"/>
              <a:t>ETL will be a ring of approx. 2.6m diameter, 10 cm thick, mounted on the new forward hadronic calorimeter</a:t>
            </a:r>
          </a:p>
          <a:p>
            <a:endParaRPr lang="en-GB" sz="1400" dirty="0"/>
          </a:p>
        </p:txBody>
      </p:sp>
      <p:pic>
        <p:nvPicPr>
          <p:cNvPr id="8" name="Picture 7">
            <a:extLst>
              <a:ext uri="{FF2B5EF4-FFF2-40B4-BE49-F238E27FC236}">
                <a16:creationId xmlns:a16="http://schemas.microsoft.com/office/drawing/2014/main" id="{6B12D3F0-E427-7B8C-5117-A475DA1157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3" y="1499066"/>
            <a:ext cx="4386686" cy="4942832"/>
          </a:xfrm>
          <a:prstGeom prst="rect">
            <a:avLst/>
          </a:prstGeom>
        </p:spPr>
      </p:pic>
      <p:pic>
        <p:nvPicPr>
          <p:cNvPr id="10" name="Picture 9">
            <a:extLst>
              <a:ext uri="{FF2B5EF4-FFF2-40B4-BE49-F238E27FC236}">
                <a16:creationId xmlns:a16="http://schemas.microsoft.com/office/drawing/2014/main" id="{22931328-BFE1-897A-69E4-91C3D5F2DF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4768" y="1787704"/>
            <a:ext cx="5465852" cy="4099389"/>
          </a:xfrm>
          <a:prstGeom prst="rect">
            <a:avLst/>
          </a:prstGeom>
        </p:spPr>
      </p:pic>
      <p:grpSp>
        <p:nvGrpSpPr>
          <p:cNvPr id="9" name="Group 8">
            <a:extLst>
              <a:ext uri="{FF2B5EF4-FFF2-40B4-BE49-F238E27FC236}">
                <a16:creationId xmlns:a16="http://schemas.microsoft.com/office/drawing/2014/main" id="{B0604209-9D8C-B48F-ED8B-01B76C248734}"/>
              </a:ext>
            </a:extLst>
          </p:cNvPr>
          <p:cNvGrpSpPr/>
          <p:nvPr/>
        </p:nvGrpSpPr>
        <p:grpSpPr>
          <a:xfrm>
            <a:off x="4234805" y="2650539"/>
            <a:ext cx="4311720" cy="984960"/>
            <a:chOff x="4234805" y="2650539"/>
            <a:chExt cx="4311720" cy="984960"/>
          </a:xfrm>
        </p:grpSpPr>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17E481ED-2C1D-2B68-8627-6F9B819D3BDE}"/>
                    </a:ext>
                  </a:extLst>
                </p14:cNvPr>
                <p14:cNvContentPartPr/>
                <p14:nvPr/>
              </p14:nvContentPartPr>
              <p14:xfrm>
                <a:off x="4234805" y="2650539"/>
                <a:ext cx="4311720" cy="941040"/>
              </p14:xfrm>
            </p:contentPart>
          </mc:Choice>
          <mc:Fallback xmlns="">
            <p:pic>
              <p:nvPicPr>
                <p:cNvPr id="6" name="Ink 5">
                  <a:extLst>
                    <a:ext uri="{FF2B5EF4-FFF2-40B4-BE49-F238E27FC236}">
                      <a16:creationId xmlns:a16="http://schemas.microsoft.com/office/drawing/2014/main" id="{17E481ED-2C1D-2B68-8627-6F9B819D3BDE}"/>
                    </a:ext>
                  </a:extLst>
                </p:cNvPr>
                <p:cNvPicPr/>
                <p:nvPr/>
              </p:nvPicPr>
              <p:blipFill>
                <a:blip r:embed="rId5"/>
                <a:stretch>
                  <a:fillRect/>
                </a:stretch>
              </p:blipFill>
              <p:spPr>
                <a:xfrm>
                  <a:off x="4226165" y="2641539"/>
                  <a:ext cx="4329360" cy="9586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A148A557-FA66-D922-995C-1ECEC53056C4}"/>
                    </a:ext>
                  </a:extLst>
                </p14:cNvPr>
                <p14:cNvContentPartPr/>
                <p14:nvPr/>
              </p14:nvContentPartPr>
              <p14:xfrm>
                <a:off x="8230805" y="3384579"/>
                <a:ext cx="291240" cy="250920"/>
              </p14:xfrm>
            </p:contentPart>
          </mc:Choice>
          <mc:Fallback xmlns="">
            <p:pic>
              <p:nvPicPr>
                <p:cNvPr id="7" name="Ink 6">
                  <a:extLst>
                    <a:ext uri="{FF2B5EF4-FFF2-40B4-BE49-F238E27FC236}">
                      <a16:creationId xmlns:a16="http://schemas.microsoft.com/office/drawing/2014/main" id="{A148A557-FA66-D922-995C-1ECEC53056C4}"/>
                    </a:ext>
                  </a:extLst>
                </p:cNvPr>
                <p:cNvPicPr/>
                <p:nvPr/>
              </p:nvPicPr>
              <p:blipFill>
                <a:blip r:embed="rId7"/>
                <a:stretch>
                  <a:fillRect/>
                </a:stretch>
              </p:blipFill>
              <p:spPr>
                <a:xfrm>
                  <a:off x="8222165" y="3375939"/>
                  <a:ext cx="308880" cy="268560"/>
                </a:xfrm>
                <a:prstGeom prst="rect">
                  <a:avLst/>
                </a:prstGeom>
              </p:spPr>
            </p:pic>
          </mc:Fallback>
        </mc:AlternateContent>
      </p:grpSp>
    </p:spTree>
    <p:extLst>
      <p:ext uri="{BB962C8B-B14F-4D97-AF65-F5344CB8AC3E}">
        <p14:creationId xmlns:p14="http://schemas.microsoft.com/office/powerpoint/2010/main" val="3008599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128" y="206816"/>
            <a:ext cx="11430000" cy="535531"/>
          </a:xfrm>
        </p:spPr>
        <p:txBody>
          <a:bodyPr>
            <a:normAutofit/>
          </a:bodyPr>
          <a:lstStyle/>
          <a:p>
            <a:r>
              <a:rPr lang="en-US" sz="3000" dirty="0"/>
              <a:t>ETL building blocks</a:t>
            </a:r>
            <a:endParaRPr lang="en-GB" sz="3000"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6</a:t>
            </a:fld>
            <a:endParaRPr lang="en-US" dirty="0"/>
          </a:p>
        </p:txBody>
      </p:sp>
      <p:sp>
        <p:nvSpPr>
          <p:cNvPr id="9" name="Rectangle 8"/>
          <p:cNvSpPr/>
          <p:nvPr/>
        </p:nvSpPr>
        <p:spPr>
          <a:xfrm rot="5400000">
            <a:off x="7948247" y="2441333"/>
            <a:ext cx="249115" cy="519039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rot="5400000">
            <a:off x="10061331" y="4064979"/>
            <a:ext cx="556844" cy="57443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rot="5400000">
            <a:off x="9883654" y="1736120"/>
            <a:ext cx="912197" cy="57443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rot="5400000">
            <a:off x="6632332" y="-735623"/>
            <a:ext cx="615460" cy="208671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rot="5400000">
            <a:off x="5282735" y="-71825"/>
            <a:ext cx="668213" cy="111666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a:blip r:embed="rId2"/>
          <a:stretch>
            <a:fillRect/>
          </a:stretch>
        </p:blipFill>
        <p:spPr>
          <a:xfrm>
            <a:off x="245326" y="895228"/>
            <a:ext cx="5232282" cy="5810368"/>
          </a:xfrm>
          <a:prstGeom prst="rect">
            <a:avLst/>
          </a:prstGeom>
          <a:ln w="19050">
            <a:solidFill>
              <a:srgbClr val="FF0000"/>
            </a:solidFill>
          </a:ln>
          <a:effectLst>
            <a:glow rad="63500">
              <a:schemeClr val="accent2">
                <a:satMod val="175000"/>
                <a:alpha val="40000"/>
              </a:schemeClr>
            </a:glow>
          </a:effectLst>
        </p:spPr>
      </p:pic>
      <p:sp>
        <p:nvSpPr>
          <p:cNvPr id="21" name="Rectangle 20"/>
          <p:cNvSpPr/>
          <p:nvPr/>
        </p:nvSpPr>
        <p:spPr>
          <a:xfrm rot="5400000">
            <a:off x="6403735" y="3795350"/>
            <a:ext cx="216867" cy="13129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A8B738B3-29B6-D262-380A-98B5D234168D}"/>
              </a:ext>
            </a:extLst>
          </p:cNvPr>
          <p:cNvGraphicFramePr>
            <a:graphicFrameLocks noGrp="1"/>
          </p:cNvGraphicFramePr>
          <p:nvPr/>
        </p:nvGraphicFramePr>
        <p:xfrm>
          <a:off x="5783290" y="878774"/>
          <a:ext cx="5856838" cy="4953803"/>
        </p:xfrm>
        <a:graphic>
          <a:graphicData uri="http://schemas.openxmlformats.org/drawingml/2006/table">
            <a:tbl>
              <a:tblPr firstRow="1" bandRow="1">
                <a:tableStyleId>{5940675A-B579-460E-94D1-54222C63F5DA}</a:tableStyleId>
              </a:tblPr>
              <a:tblGrid>
                <a:gridCol w="960336">
                  <a:extLst>
                    <a:ext uri="{9D8B030D-6E8A-4147-A177-3AD203B41FA5}">
                      <a16:colId xmlns:a16="http://schemas.microsoft.com/office/drawing/2014/main" val="1525712479"/>
                    </a:ext>
                  </a:extLst>
                </a:gridCol>
                <a:gridCol w="4896502">
                  <a:extLst>
                    <a:ext uri="{9D8B030D-6E8A-4147-A177-3AD203B41FA5}">
                      <a16:colId xmlns:a16="http://schemas.microsoft.com/office/drawing/2014/main" val="3415390193"/>
                    </a:ext>
                  </a:extLst>
                </a:gridCol>
              </a:tblGrid>
              <a:tr h="401403">
                <a:tc>
                  <a:txBody>
                    <a:bodyPr/>
                    <a:lstStyle/>
                    <a:p>
                      <a:pPr algn="ctr"/>
                      <a:r>
                        <a:rPr lang="en-US" sz="1200" b="1" dirty="0"/>
                        <a:t>Element</a:t>
                      </a:r>
                      <a:endParaRPr lang="en-GB" sz="1200" b="1" dirty="0"/>
                    </a:p>
                  </a:txBody>
                  <a:tcPr anchor="ctr">
                    <a:solidFill>
                      <a:schemeClr val="bg2">
                        <a:lumMod val="20000"/>
                        <a:lumOff val="80000"/>
                      </a:schemeClr>
                    </a:solidFill>
                  </a:tcPr>
                </a:tc>
                <a:tc>
                  <a:txBody>
                    <a:bodyPr/>
                    <a:lstStyle/>
                    <a:p>
                      <a:pPr algn="ctr"/>
                      <a:r>
                        <a:rPr lang="en-US" sz="1200" b="1" dirty="0"/>
                        <a:t>Elements</a:t>
                      </a:r>
                      <a:r>
                        <a:rPr lang="en-US" sz="1200" b="1" baseline="0" dirty="0"/>
                        <a:t> in Z </a:t>
                      </a:r>
                      <a:endParaRPr lang="en-GB" sz="1200" b="1" dirty="0"/>
                    </a:p>
                  </a:txBody>
                  <a:tcPr anchor="ctr">
                    <a:solidFill>
                      <a:schemeClr val="bg2">
                        <a:lumMod val="20000"/>
                        <a:lumOff val="80000"/>
                      </a:schemeClr>
                    </a:solidFill>
                  </a:tcPr>
                </a:tc>
                <a:extLst>
                  <a:ext uri="{0D108BD9-81ED-4DB2-BD59-A6C34878D82A}">
                    <a16:rowId xmlns:a16="http://schemas.microsoft.com/office/drawing/2014/main" val="609785694"/>
                  </a:ext>
                </a:extLst>
              </a:tr>
              <a:tr h="318842">
                <a:tc>
                  <a:txBody>
                    <a:bodyPr/>
                    <a:lstStyle/>
                    <a:p>
                      <a:r>
                        <a:rPr lang="en-US" sz="1200" dirty="0"/>
                        <a:t>1</a:t>
                      </a:r>
                      <a:endParaRPr lang="en-GB" sz="1200" dirty="0"/>
                    </a:p>
                  </a:txBody>
                  <a:tcPr/>
                </a:tc>
                <a:tc>
                  <a:txBody>
                    <a:bodyPr/>
                    <a:lstStyle/>
                    <a:p>
                      <a:r>
                        <a:rPr lang="en-US" sz="1200" dirty="0"/>
                        <a:t>Thermal screen</a:t>
                      </a:r>
                      <a:endParaRPr lang="en-GB" sz="1200" dirty="0"/>
                    </a:p>
                  </a:txBody>
                  <a:tcPr/>
                </a:tc>
                <a:extLst>
                  <a:ext uri="{0D108BD9-81ED-4DB2-BD59-A6C34878D82A}">
                    <a16:rowId xmlns:a16="http://schemas.microsoft.com/office/drawing/2014/main" val="3231563427"/>
                  </a:ext>
                </a:extLst>
              </a:tr>
              <a:tr h="318842">
                <a:tc>
                  <a:txBody>
                    <a:bodyPr/>
                    <a:lstStyle/>
                    <a:p>
                      <a:endParaRPr lang="en-GB" sz="1200" dirty="0"/>
                    </a:p>
                  </a:txBody>
                  <a:tcPr/>
                </a:tc>
                <a:tc>
                  <a:txBody>
                    <a:bodyPr/>
                    <a:lstStyle/>
                    <a:p>
                      <a:r>
                        <a:rPr lang="en-US" sz="1200" dirty="0"/>
                        <a:t>Gap between thermal</a:t>
                      </a:r>
                      <a:r>
                        <a:rPr lang="en-US" sz="1200" baseline="0" dirty="0"/>
                        <a:t> screen and front disc</a:t>
                      </a:r>
                      <a:endParaRPr lang="en-GB" sz="1200" dirty="0"/>
                    </a:p>
                  </a:txBody>
                  <a:tcPr/>
                </a:tc>
                <a:extLst>
                  <a:ext uri="{0D108BD9-81ED-4DB2-BD59-A6C34878D82A}">
                    <a16:rowId xmlns:a16="http://schemas.microsoft.com/office/drawing/2014/main" val="94188454"/>
                  </a:ext>
                </a:extLst>
              </a:tr>
              <a:tr h="318842">
                <a:tc>
                  <a:txBody>
                    <a:bodyPr/>
                    <a:lstStyle/>
                    <a:p>
                      <a:r>
                        <a:rPr lang="en-US" sz="1200" dirty="0"/>
                        <a:t>2</a:t>
                      </a:r>
                      <a:endParaRPr lang="en-GB" sz="1200" dirty="0"/>
                    </a:p>
                  </a:txBody>
                  <a:tcPr/>
                </a:tc>
                <a:tc>
                  <a:txBody>
                    <a:bodyPr/>
                    <a:lstStyle/>
                    <a:p>
                      <a:r>
                        <a:rPr lang="en-US" sz="1200" baseline="0" dirty="0"/>
                        <a:t>Front face of electronics of the front DEE</a:t>
                      </a:r>
                      <a:endParaRPr lang="en-GB" sz="1200" dirty="0"/>
                    </a:p>
                  </a:txBody>
                  <a:tcPr/>
                </a:tc>
                <a:extLst>
                  <a:ext uri="{0D108BD9-81ED-4DB2-BD59-A6C34878D82A}">
                    <a16:rowId xmlns:a16="http://schemas.microsoft.com/office/drawing/2014/main" val="2155666492"/>
                  </a:ext>
                </a:extLst>
              </a:tr>
              <a:tr h="318842">
                <a:tc>
                  <a:txBody>
                    <a:bodyPr/>
                    <a:lstStyle/>
                    <a:p>
                      <a:r>
                        <a:rPr lang="en-US" sz="1200" dirty="0"/>
                        <a:t>3</a:t>
                      </a:r>
                      <a:endParaRPr lang="en-GB" sz="1200" dirty="0"/>
                    </a:p>
                  </a:txBody>
                  <a:tcPr/>
                </a:tc>
                <a:tc>
                  <a:txBody>
                    <a:bodyPr/>
                    <a:lstStyle/>
                    <a:p>
                      <a:r>
                        <a:rPr lang="en-US" sz="1200" dirty="0"/>
                        <a:t>Front</a:t>
                      </a:r>
                      <a:r>
                        <a:rPr lang="en-US" sz="1200" baseline="0" dirty="0"/>
                        <a:t> disc</a:t>
                      </a:r>
                      <a:endParaRPr lang="en-GB" sz="1200" dirty="0"/>
                    </a:p>
                  </a:txBody>
                  <a:tcPr/>
                </a:tc>
                <a:extLst>
                  <a:ext uri="{0D108BD9-81ED-4DB2-BD59-A6C34878D82A}">
                    <a16:rowId xmlns:a16="http://schemas.microsoft.com/office/drawing/2014/main" val="2745010690"/>
                  </a:ext>
                </a:extLst>
              </a:tr>
              <a:tr h="361902">
                <a:tc>
                  <a:txBody>
                    <a:bodyPr/>
                    <a:lstStyle/>
                    <a:p>
                      <a:r>
                        <a:rPr lang="en-US" sz="1200" dirty="0"/>
                        <a:t>4</a:t>
                      </a:r>
                      <a:endParaRPr lang="en-GB" sz="1200" dirty="0"/>
                    </a:p>
                  </a:txBody>
                  <a:tcPr/>
                </a:tc>
                <a:tc>
                  <a:txBody>
                    <a:bodyPr/>
                    <a:lstStyle/>
                    <a:p>
                      <a:r>
                        <a:rPr lang="en-US" sz="1200" dirty="0"/>
                        <a:t>Rear</a:t>
                      </a:r>
                      <a:r>
                        <a:rPr lang="en-US" sz="1200" baseline="0" dirty="0"/>
                        <a:t> face of electronics of the front DEE</a:t>
                      </a:r>
                      <a:endParaRPr lang="en-GB" sz="1200" dirty="0"/>
                    </a:p>
                  </a:txBody>
                  <a:tcPr/>
                </a:tc>
                <a:extLst>
                  <a:ext uri="{0D108BD9-81ED-4DB2-BD59-A6C34878D82A}">
                    <a16:rowId xmlns:a16="http://schemas.microsoft.com/office/drawing/2014/main" val="2790839682"/>
                  </a:ext>
                </a:extLst>
              </a:tr>
              <a:tr h="318842">
                <a:tc>
                  <a:txBody>
                    <a:bodyPr/>
                    <a:lstStyle/>
                    <a:p>
                      <a:endParaRPr lang="en-GB" sz="1200" dirty="0"/>
                    </a:p>
                  </a:txBody>
                  <a:tcPr/>
                </a:tc>
                <a:tc>
                  <a:txBody>
                    <a:bodyPr/>
                    <a:lstStyle/>
                    <a:p>
                      <a:r>
                        <a:rPr lang="en-US" sz="1200" dirty="0"/>
                        <a:t>Gap between front and back discs</a:t>
                      </a:r>
                      <a:endParaRPr lang="en-GB" sz="1200" dirty="0"/>
                    </a:p>
                  </a:txBody>
                  <a:tcPr/>
                </a:tc>
                <a:extLst>
                  <a:ext uri="{0D108BD9-81ED-4DB2-BD59-A6C34878D82A}">
                    <a16:rowId xmlns:a16="http://schemas.microsoft.com/office/drawing/2014/main" val="3401610748"/>
                  </a:ext>
                </a:extLst>
              </a:tr>
              <a:tr h="318842">
                <a:tc>
                  <a:txBody>
                    <a:bodyPr/>
                    <a:lstStyle/>
                    <a:p>
                      <a:r>
                        <a:rPr lang="en-US" sz="1200" dirty="0"/>
                        <a:t>5</a:t>
                      </a:r>
                      <a:endParaRPr lang="en-GB" sz="1200" dirty="0"/>
                    </a:p>
                  </a:txBody>
                  <a:tcPr/>
                </a:tc>
                <a:tc>
                  <a:txBody>
                    <a:bodyPr/>
                    <a:lstStyle/>
                    <a:p>
                      <a:r>
                        <a:rPr lang="en-US" sz="1200" baseline="0" dirty="0"/>
                        <a:t>Front face of electronics of the back DEE</a:t>
                      </a:r>
                      <a:endParaRPr lang="en-GB" sz="1200" dirty="0"/>
                    </a:p>
                  </a:txBody>
                  <a:tcPr/>
                </a:tc>
                <a:extLst>
                  <a:ext uri="{0D108BD9-81ED-4DB2-BD59-A6C34878D82A}">
                    <a16:rowId xmlns:a16="http://schemas.microsoft.com/office/drawing/2014/main" val="3195949529"/>
                  </a:ext>
                </a:extLst>
              </a:tr>
              <a:tr h="318842">
                <a:tc>
                  <a:txBody>
                    <a:bodyPr/>
                    <a:lstStyle/>
                    <a:p>
                      <a:r>
                        <a:rPr lang="en-US" sz="1200" dirty="0"/>
                        <a:t>6</a:t>
                      </a:r>
                      <a:endParaRPr lang="en-GB" sz="1200" dirty="0"/>
                    </a:p>
                  </a:txBody>
                  <a:tcPr/>
                </a:tc>
                <a:tc>
                  <a:txBody>
                    <a:bodyPr/>
                    <a:lstStyle/>
                    <a:p>
                      <a:r>
                        <a:rPr lang="en-US" sz="1200" dirty="0"/>
                        <a:t>Back</a:t>
                      </a:r>
                      <a:r>
                        <a:rPr lang="en-US" sz="1200" baseline="0" dirty="0"/>
                        <a:t> disc</a:t>
                      </a:r>
                      <a:endParaRPr lang="en-GB" sz="1200" dirty="0"/>
                    </a:p>
                  </a:txBody>
                  <a:tcPr/>
                </a:tc>
                <a:extLst>
                  <a:ext uri="{0D108BD9-81ED-4DB2-BD59-A6C34878D82A}">
                    <a16:rowId xmlns:a16="http://schemas.microsoft.com/office/drawing/2014/main" val="896387520"/>
                  </a:ext>
                </a:extLst>
              </a:tr>
              <a:tr h="318842">
                <a:tc>
                  <a:txBody>
                    <a:bodyPr/>
                    <a:lstStyle/>
                    <a:p>
                      <a:r>
                        <a:rPr lang="en-US" sz="1200" dirty="0"/>
                        <a:t>7</a:t>
                      </a:r>
                      <a:endParaRPr lang="en-GB" sz="1200" dirty="0"/>
                    </a:p>
                  </a:txBody>
                  <a:tcPr/>
                </a:tc>
                <a:tc>
                  <a:txBody>
                    <a:bodyPr/>
                    <a:lstStyle/>
                    <a:p>
                      <a:r>
                        <a:rPr lang="en-US" sz="1200" dirty="0"/>
                        <a:t>Rear</a:t>
                      </a:r>
                      <a:r>
                        <a:rPr lang="en-US" sz="1200" baseline="0" dirty="0"/>
                        <a:t> face of electronics of the back DEE</a:t>
                      </a:r>
                      <a:endParaRPr lang="en-GB" sz="1200" dirty="0"/>
                    </a:p>
                  </a:txBody>
                  <a:tcPr/>
                </a:tc>
                <a:extLst>
                  <a:ext uri="{0D108BD9-81ED-4DB2-BD59-A6C34878D82A}">
                    <a16:rowId xmlns:a16="http://schemas.microsoft.com/office/drawing/2014/main" val="2390271708"/>
                  </a:ext>
                </a:extLst>
              </a:tr>
              <a:tr h="318842">
                <a:tc>
                  <a:txBody>
                    <a:bodyPr/>
                    <a:lstStyle/>
                    <a:p>
                      <a:endParaRPr lang="en-GB" sz="1200" dirty="0"/>
                    </a:p>
                  </a:txBody>
                  <a:tcPr/>
                </a:tc>
                <a:tc>
                  <a:txBody>
                    <a:bodyPr/>
                    <a:lstStyle/>
                    <a:p>
                      <a:r>
                        <a:rPr lang="en-US" sz="1200" dirty="0"/>
                        <a:t>Gap between cables and back</a:t>
                      </a:r>
                      <a:r>
                        <a:rPr lang="en-US" sz="1200" baseline="0" dirty="0"/>
                        <a:t> disc</a:t>
                      </a:r>
                      <a:endParaRPr lang="en-GB" sz="1200" dirty="0"/>
                    </a:p>
                  </a:txBody>
                  <a:tcPr/>
                </a:tc>
                <a:extLst>
                  <a:ext uri="{0D108BD9-81ED-4DB2-BD59-A6C34878D82A}">
                    <a16:rowId xmlns:a16="http://schemas.microsoft.com/office/drawing/2014/main" val="1763956780"/>
                  </a:ext>
                </a:extLst>
              </a:tr>
              <a:tr h="501039">
                <a:tc>
                  <a:txBody>
                    <a:bodyPr/>
                    <a:lstStyle/>
                    <a:p>
                      <a:r>
                        <a:rPr lang="en-US" sz="1200" dirty="0"/>
                        <a:t>8 + 9</a:t>
                      </a:r>
                      <a:endParaRPr lang="en-GB" sz="1200" dirty="0"/>
                    </a:p>
                  </a:txBody>
                  <a:tcPr/>
                </a:tc>
                <a:tc>
                  <a:txBody>
                    <a:bodyPr/>
                    <a:lstStyle/>
                    <a:p>
                      <a:r>
                        <a:rPr lang="en-US" sz="1200" dirty="0"/>
                        <a:t>Patch</a:t>
                      </a:r>
                      <a:r>
                        <a:rPr lang="en-US" sz="1200" baseline="0" dirty="0"/>
                        <a:t> panels 0 + cables [9] + moderator [8] at the innermost section</a:t>
                      </a:r>
                      <a:endParaRPr lang="en-GB" sz="1200" dirty="0"/>
                    </a:p>
                  </a:txBody>
                  <a:tcPr/>
                </a:tc>
                <a:extLst>
                  <a:ext uri="{0D108BD9-81ED-4DB2-BD59-A6C34878D82A}">
                    <a16:rowId xmlns:a16="http://schemas.microsoft.com/office/drawing/2014/main" val="1642109035"/>
                  </a:ext>
                </a:extLst>
              </a:tr>
              <a:tr h="318842">
                <a:tc>
                  <a:txBody>
                    <a:bodyPr/>
                    <a:lstStyle/>
                    <a:p>
                      <a:r>
                        <a:rPr lang="en-US" sz="1200" dirty="0"/>
                        <a:t>10</a:t>
                      </a:r>
                      <a:endParaRPr lang="en-GB" sz="1200" dirty="0"/>
                    </a:p>
                  </a:txBody>
                  <a:tcPr>
                    <a:lnB w="12700" cap="flat" cmpd="sng" algn="ctr">
                      <a:solidFill>
                        <a:schemeClr val="tx1"/>
                      </a:solidFill>
                      <a:prstDash val="solid"/>
                      <a:round/>
                      <a:headEnd type="none" w="med" len="med"/>
                      <a:tailEnd type="none" w="med" len="med"/>
                    </a:lnB>
                  </a:tcPr>
                </a:tc>
                <a:tc>
                  <a:txBody>
                    <a:bodyPr/>
                    <a:lstStyle/>
                    <a:p>
                      <a:r>
                        <a:rPr lang="en-US" sz="1200" dirty="0"/>
                        <a:t>Back support plate</a:t>
                      </a:r>
                      <a:endParaRPr lang="en-GB" sz="1200" dirty="0"/>
                    </a:p>
                  </a:txBody>
                  <a:tcPr/>
                </a:tc>
                <a:extLst>
                  <a:ext uri="{0D108BD9-81ED-4DB2-BD59-A6C34878D82A}">
                    <a16:rowId xmlns:a16="http://schemas.microsoft.com/office/drawing/2014/main" val="289033575"/>
                  </a:ext>
                </a:extLst>
              </a:tr>
              <a:tr h="501039">
                <a:tc>
                  <a:txBody>
                    <a:bodyPr/>
                    <a:lstStyle/>
                    <a:p>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Gap</a:t>
                      </a:r>
                      <a:r>
                        <a:rPr lang="en-US" sz="1200" baseline="0" dirty="0"/>
                        <a:t> between ETL back support plate and </a:t>
                      </a:r>
                      <a:r>
                        <a:rPr lang="pl-PL" sz="1200" baseline="0" dirty="0"/>
                        <a:t>HgCal</a:t>
                      </a:r>
                      <a:r>
                        <a:rPr lang="en-US" sz="1200" baseline="0" dirty="0"/>
                        <a:t> thermal screen</a:t>
                      </a:r>
                      <a:endParaRPr lang="en-GB"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5299612"/>
                  </a:ext>
                </a:extLst>
              </a:tr>
            </a:tbl>
          </a:graphicData>
        </a:graphic>
      </p:graphicFrame>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68DC9E9E-85C7-E202-FC31-0C18ADC8EC47}"/>
                  </a:ext>
                </a:extLst>
              </p14:cNvPr>
              <p14:cNvContentPartPr/>
              <p14:nvPr/>
            </p14:nvContentPartPr>
            <p14:xfrm>
              <a:off x="928925" y="-302541"/>
              <a:ext cx="360" cy="360"/>
            </p14:xfrm>
          </p:contentPart>
        </mc:Choice>
        <mc:Fallback xmlns="">
          <p:pic>
            <p:nvPicPr>
              <p:cNvPr id="6" name="Ink 5">
                <a:extLst>
                  <a:ext uri="{FF2B5EF4-FFF2-40B4-BE49-F238E27FC236}">
                    <a16:creationId xmlns:a16="http://schemas.microsoft.com/office/drawing/2014/main" id="{68DC9E9E-85C7-E202-FC31-0C18ADC8EC47}"/>
                  </a:ext>
                </a:extLst>
              </p:cNvPr>
              <p:cNvPicPr/>
              <p:nvPr/>
            </p:nvPicPr>
            <p:blipFill>
              <a:blip r:embed="rId4"/>
              <a:stretch>
                <a:fillRect/>
              </a:stretch>
            </p:blipFill>
            <p:spPr>
              <a:xfrm>
                <a:off x="920285" y="-311181"/>
                <a:ext cx="18000" cy="18000"/>
              </a:xfrm>
              <a:prstGeom prst="rect">
                <a:avLst/>
              </a:prstGeom>
            </p:spPr>
          </p:pic>
        </mc:Fallback>
      </mc:AlternateContent>
    </p:spTree>
    <p:extLst>
      <p:ext uri="{BB962C8B-B14F-4D97-AF65-F5344CB8AC3E}">
        <p14:creationId xmlns:p14="http://schemas.microsoft.com/office/powerpoint/2010/main" val="3976081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a:off x="7939227" y="41"/>
            <a:ext cx="3434861" cy="6857959"/>
          </a:xfrm>
          <a:prstGeom prst="rect">
            <a:avLst/>
          </a:prstGeom>
        </p:spPr>
      </p:pic>
      <p:sp>
        <p:nvSpPr>
          <p:cNvPr id="2" name="Title 1"/>
          <p:cNvSpPr>
            <a:spLocks noGrp="1"/>
          </p:cNvSpPr>
          <p:nvPr>
            <p:ph type="title"/>
          </p:nvPr>
        </p:nvSpPr>
        <p:spPr/>
        <p:txBody>
          <a:bodyPr>
            <a:normAutofit/>
          </a:bodyPr>
          <a:lstStyle/>
          <a:p>
            <a:r>
              <a:rPr lang="en-US" dirty="0"/>
              <a:t>Scope Overview: </a:t>
            </a:r>
            <a:r>
              <a:rPr lang="en-US" sz="3000" dirty="0"/>
              <a:t>Module placement</a:t>
            </a:r>
            <a:endParaRPr lang="en-GB" sz="3000"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7</a:t>
            </a:fld>
            <a:endParaRPr lang="en-US"/>
          </a:p>
        </p:txBody>
      </p:sp>
      <p:pic>
        <p:nvPicPr>
          <p:cNvPr id="9" name="Picture 8"/>
          <p:cNvPicPr>
            <a:picLocks noChangeAspect="1"/>
          </p:cNvPicPr>
          <p:nvPr/>
        </p:nvPicPr>
        <p:blipFill rotWithShape="1">
          <a:blip r:embed="rId3"/>
          <a:srcRect l="4660"/>
          <a:stretch/>
        </p:blipFill>
        <p:spPr>
          <a:xfrm>
            <a:off x="779930" y="1763578"/>
            <a:ext cx="1543944" cy="926242"/>
          </a:xfrm>
          <a:prstGeom prst="rect">
            <a:avLst/>
          </a:prstGeom>
        </p:spPr>
      </p:pic>
      <p:pic>
        <p:nvPicPr>
          <p:cNvPr id="10" name="Picture 9"/>
          <p:cNvPicPr>
            <a:picLocks noChangeAspect="1"/>
          </p:cNvPicPr>
          <p:nvPr/>
        </p:nvPicPr>
        <p:blipFill rotWithShape="1">
          <a:blip r:embed="rId4"/>
          <a:srcRect l="1730" t="9018" b="1549"/>
          <a:stretch/>
        </p:blipFill>
        <p:spPr>
          <a:xfrm>
            <a:off x="2955433" y="1763578"/>
            <a:ext cx="1503554" cy="899478"/>
          </a:xfrm>
          <a:prstGeom prst="rect">
            <a:avLst/>
          </a:prstGeom>
        </p:spPr>
      </p:pic>
      <p:pic>
        <p:nvPicPr>
          <p:cNvPr id="11" name="Picture 10"/>
          <p:cNvPicPr>
            <a:picLocks noChangeAspect="1"/>
          </p:cNvPicPr>
          <p:nvPr/>
        </p:nvPicPr>
        <p:blipFill rotWithShape="1">
          <a:blip r:embed="rId5"/>
          <a:srcRect l="3591" t="5587"/>
          <a:stretch/>
        </p:blipFill>
        <p:spPr>
          <a:xfrm>
            <a:off x="4849448" y="1829440"/>
            <a:ext cx="1409915" cy="874590"/>
          </a:xfrm>
          <a:prstGeom prst="rect">
            <a:avLst/>
          </a:prstGeom>
        </p:spPr>
      </p:pic>
      <p:sp>
        <p:nvSpPr>
          <p:cNvPr id="12" name="TextBox 11"/>
          <p:cNvSpPr txBox="1"/>
          <p:nvPr/>
        </p:nvSpPr>
        <p:spPr>
          <a:xfrm>
            <a:off x="5358715" y="1409460"/>
            <a:ext cx="1292341" cy="40011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000" dirty="0"/>
              <a:t>Outer DEE section</a:t>
            </a:r>
            <a:br>
              <a:rPr lang="en-US" sz="1000" dirty="0"/>
            </a:br>
            <a:r>
              <a:rPr lang="en-US" sz="1000" dirty="0"/>
              <a:t>- 3-module SH</a:t>
            </a:r>
            <a:endParaRPr lang="en-GB" sz="1000" dirty="0"/>
          </a:p>
        </p:txBody>
      </p:sp>
      <p:sp>
        <p:nvSpPr>
          <p:cNvPr id="13" name="TextBox 12"/>
          <p:cNvSpPr txBox="1"/>
          <p:nvPr/>
        </p:nvSpPr>
        <p:spPr>
          <a:xfrm>
            <a:off x="3531104" y="1433956"/>
            <a:ext cx="1366080" cy="40011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000" dirty="0"/>
              <a:t>Middle DEE section</a:t>
            </a:r>
            <a:br>
              <a:rPr lang="en-US" sz="1000" dirty="0"/>
            </a:br>
            <a:r>
              <a:rPr lang="en-US" sz="1000" dirty="0"/>
              <a:t>- 6-module SH</a:t>
            </a:r>
            <a:endParaRPr lang="en-GB" sz="1000" dirty="0"/>
          </a:p>
        </p:txBody>
      </p:sp>
      <p:sp>
        <p:nvSpPr>
          <p:cNvPr id="14" name="TextBox 13"/>
          <p:cNvSpPr txBox="1"/>
          <p:nvPr/>
        </p:nvSpPr>
        <p:spPr>
          <a:xfrm>
            <a:off x="1743243" y="1437724"/>
            <a:ext cx="1279517" cy="40011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000" dirty="0"/>
              <a:t>Inner DEE section </a:t>
            </a:r>
            <a:br>
              <a:rPr lang="en-US" sz="1000" dirty="0"/>
            </a:br>
            <a:r>
              <a:rPr lang="en-US" sz="1000" dirty="0"/>
              <a:t>– 7-module SH</a:t>
            </a:r>
            <a:endParaRPr lang="en-GB" sz="1000" dirty="0"/>
          </a:p>
        </p:txBody>
      </p:sp>
      <p:sp>
        <p:nvSpPr>
          <p:cNvPr id="15" name="Content Placeholder 5"/>
          <p:cNvSpPr txBox="1">
            <a:spLocks/>
          </p:cNvSpPr>
          <p:nvPr/>
        </p:nvSpPr>
        <p:spPr>
          <a:xfrm>
            <a:off x="404256" y="3133851"/>
            <a:ext cx="2429565" cy="1189408"/>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1">
              <a:spcBef>
                <a:spcPts val="0"/>
              </a:spcBef>
            </a:pPr>
            <a:r>
              <a:rPr lang="en-US" sz="700" b="1" dirty="0">
                <a:solidFill>
                  <a:srgbClr val="FFC000"/>
                </a:solidFill>
              </a:rPr>
              <a:t>2 x LV AWG 18</a:t>
            </a:r>
          </a:p>
          <a:p>
            <a:pPr lvl="1">
              <a:spcBef>
                <a:spcPts val="0"/>
              </a:spcBef>
            </a:pPr>
            <a:r>
              <a:rPr lang="en-US" sz="700" b="1" dirty="0">
                <a:solidFill>
                  <a:srgbClr val="FF0000"/>
                </a:solidFill>
              </a:rPr>
              <a:t>8 x BV AWG 30 (4 supplies + 1 return)</a:t>
            </a:r>
          </a:p>
          <a:p>
            <a:pPr lvl="1">
              <a:spcBef>
                <a:spcPts val="0"/>
              </a:spcBef>
            </a:pPr>
            <a:r>
              <a:rPr lang="en-US" sz="700" b="1" dirty="0">
                <a:solidFill>
                  <a:schemeClr val="accent3"/>
                </a:solidFill>
              </a:rPr>
              <a:t>2 x DSS AWG 30</a:t>
            </a:r>
          </a:p>
          <a:p>
            <a:pPr lvl="1">
              <a:spcBef>
                <a:spcPts val="0"/>
              </a:spcBef>
            </a:pPr>
            <a:r>
              <a:rPr lang="en-US" sz="700" b="1" dirty="0">
                <a:solidFill>
                  <a:srgbClr val="7030A0"/>
                </a:solidFill>
              </a:rPr>
              <a:t>3 fibers</a:t>
            </a:r>
          </a:p>
        </p:txBody>
      </p:sp>
      <p:sp>
        <p:nvSpPr>
          <p:cNvPr id="16" name="Content Placeholder 5"/>
          <p:cNvSpPr txBox="1">
            <a:spLocks/>
          </p:cNvSpPr>
          <p:nvPr/>
        </p:nvSpPr>
        <p:spPr>
          <a:xfrm>
            <a:off x="2535342" y="3133851"/>
            <a:ext cx="2382675" cy="837868"/>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1">
              <a:spcBef>
                <a:spcPts val="0"/>
              </a:spcBef>
            </a:pPr>
            <a:r>
              <a:rPr lang="en-US" sz="700" b="1" dirty="0">
                <a:solidFill>
                  <a:srgbClr val="FFC000"/>
                </a:solidFill>
              </a:rPr>
              <a:t>2 x LV AWG 18</a:t>
            </a:r>
          </a:p>
          <a:p>
            <a:pPr lvl="1">
              <a:spcBef>
                <a:spcPts val="0"/>
              </a:spcBef>
            </a:pPr>
            <a:r>
              <a:rPr lang="en-US" sz="700" b="1" dirty="0">
                <a:solidFill>
                  <a:srgbClr val="FF0000"/>
                </a:solidFill>
              </a:rPr>
              <a:t>4 x BV AWG 30 (3 supplies + 1 return)</a:t>
            </a:r>
          </a:p>
          <a:p>
            <a:pPr lvl="1">
              <a:spcBef>
                <a:spcPts val="0"/>
              </a:spcBef>
            </a:pPr>
            <a:r>
              <a:rPr lang="en-US" sz="700" b="1" dirty="0">
                <a:solidFill>
                  <a:schemeClr val="accent3"/>
                </a:solidFill>
              </a:rPr>
              <a:t>2 x DSS AWG 30</a:t>
            </a:r>
          </a:p>
          <a:p>
            <a:pPr lvl="1">
              <a:spcBef>
                <a:spcPts val="0"/>
              </a:spcBef>
            </a:pPr>
            <a:r>
              <a:rPr lang="en-US" sz="700" b="1" dirty="0">
                <a:solidFill>
                  <a:srgbClr val="7030A0"/>
                </a:solidFill>
              </a:rPr>
              <a:t>3 fibers</a:t>
            </a:r>
          </a:p>
        </p:txBody>
      </p:sp>
      <p:sp>
        <p:nvSpPr>
          <p:cNvPr id="17" name="Content Placeholder 5"/>
          <p:cNvSpPr txBox="1">
            <a:spLocks/>
          </p:cNvSpPr>
          <p:nvPr/>
        </p:nvSpPr>
        <p:spPr>
          <a:xfrm>
            <a:off x="4513133" y="3153720"/>
            <a:ext cx="2482319" cy="79812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1">
              <a:spcBef>
                <a:spcPts val="0"/>
              </a:spcBef>
            </a:pPr>
            <a:r>
              <a:rPr lang="en-US" sz="700" b="1" dirty="0">
                <a:solidFill>
                  <a:srgbClr val="FFC000"/>
                </a:solidFill>
              </a:rPr>
              <a:t>2 x LV AWG 18</a:t>
            </a:r>
          </a:p>
          <a:p>
            <a:pPr lvl="1">
              <a:spcBef>
                <a:spcPts val="0"/>
              </a:spcBef>
            </a:pPr>
            <a:r>
              <a:rPr lang="en-US" sz="700" b="1" dirty="0">
                <a:solidFill>
                  <a:srgbClr val="FF0000"/>
                </a:solidFill>
              </a:rPr>
              <a:t>2 x BV AWG 30 (1 supply + 1 return)</a:t>
            </a:r>
          </a:p>
          <a:p>
            <a:pPr lvl="1">
              <a:spcBef>
                <a:spcPts val="0"/>
              </a:spcBef>
            </a:pPr>
            <a:r>
              <a:rPr lang="en-US" sz="700" b="1" dirty="0">
                <a:solidFill>
                  <a:schemeClr val="accent3"/>
                </a:solidFill>
              </a:rPr>
              <a:t>2 x DSS AWG 30</a:t>
            </a:r>
          </a:p>
          <a:p>
            <a:pPr lvl="1">
              <a:spcBef>
                <a:spcPts val="0"/>
              </a:spcBef>
            </a:pPr>
            <a:r>
              <a:rPr lang="en-US" sz="700" b="1" dirty="0">
                <a:solidFill>
                  <a:srgbClr val="7030A0"/>
                </a:solidFill>
              </a:rPr>
              <a:t>3 fibers</a:t>
            </a:r>
          </a:p>
        </p:txBody>
      </p:sp>
      <p:sp>
        <p:nvSpPr>
          <p:cNvPr id="18" name="TextBox 17"/>
          <p:cNvSpPr txBox="1"/>
          <p:nvPr/>
        </p:nvSpPr>
        <p:spPr>
          <a:xfrm rot="19739539">
            <a:off x="1554383" y="2361119"/>
            <a:ext cx="992579" cy="246221"/>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1000" dirty="0">
                <a:solidFill>
                  <a:srgbClr val="FFC000"/>
                </a:solidFill>
              </a:rPr>
              <a:t>Power board</a:t>
            </a:r>
            <a:endParaRPr lang="en-GB" sz="1000" dirty="0">
              <a:solidFill>
                <a:srgbClr val="FFC000"/>
              </a:solidFill>
            </a:endParaRPr>
          </a:p>
        </p:txBody>
      </p:sp>
      <p:cxnSp>
        <p:nvCxnSpPr>
          <p:cNvPr id="19" name="Straight Arrow Connector 18"/>
          <p:cNvCxnSpPr/>
          <p:nvPr/>
        </p:nvCxnSpPr>
        <p:spPr>
          <a:xfrm flipH="1" flipV="1">
            <a:off x="1822758" y="2266735"/>
            <a:ext cx="111520" cy="143972"/>
          </a:xfrm>
          <a:prstGeom prst="straightConnector1">
            <a:avLst/>
          </a:prstGeom>
          <a:ln>
            <a:solidFill>
              <a:srgbClr val="F2900E"/>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rot="19739539">
            <a:off x="531867" y="1632521"/>
            <a:ext cx="1184940" cy="400110"/>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1000" dirty="0">
                <a:solidFill>
                  <a:srgbClr val="FFC000"/>
                </a:solidFill>
              </a:rPr>
              <a:t>Readout board </a:t>
            </a:r>
            <a:br>
              <a:rPr lang="en-US" sz="1000" dirty="0">
                <a:solidFill>
                  <a:srgbClr val="FFC000"/>
                </a:solidFill>
              </a:rPr>
            </a:br>
            <a:r>
              <a:rPr lang="en-US" sz="1000" dirty="0">
                <a:solidFill>
                  <a:srgbClr val="FFC000"/>
                </a:solidFill>
              </a:rPr>
              <a:t>+ module</a:t>
            </a:r>
            <a:endParaRPr lang="en-GB" sz="1000" dirty="0">
              <a:solidFill>
                <a:srgbClr val="FFC000"/>
              </a:solidFill>
            </a:endParaRPr>
          </a:p>
        </p:txBody>
      </p:sp>
      <p:cxnSp>
        <p:nvCxnSpPr>
          <p:cNvPr id="22" name="Straight Arrow Connector 21"/>
          <p:cNvCxnSpPr/>
          <p:nvPr/>
        </p:nvCxnSpPr>
        <p:spPr>
          <a:xfrm>
            <a:off x="1289750" y="1976548"/>
            <a:ext cx="133310" cy="168380"/>
          </a:xfrm>
          <a:prstGeom prst="straightConnector1">
            <a:avLst/>
          </a:prstGeom>
          <a:ln>
            <a:solidFill>
              <a:srgbClr val="F2900E"/>
            </a:solidFill>
            <a:tailEnd type="triangle"/>
          </a:ln>
        </p:spPr>
        <p:style>
          <a:lnRef idx="2">
            <a:schemeClr val="accent1"/>
          </a:lnRef>
          <a:fillRef idx="0">
            <a:schemeClr val="accent1"/>
          </a:fillRef>
          <a:effectRef idx="1">
            <a:schemeClr val="accent1"/>
          </a:effectRef>
          <a:fontRef idx="minor">
            <a:schemeClr val="tx1"/>
          </a:fontRef>
        </p:style>
      </p:cxnSp>
      <p:sp>
        <p:nvSpPr>
          <p:cNvPr id="23" name="Content Placeholder 5">
            <a:extLst>
              <a:ext uri="{FF2B5EF4-FFF2-40B4-BE49-F238E27FC236}">
                <a16:creationId xmlns:a16="http://schemas.microsoft.com/office/drawing/2014/main" id="{BAF7DF07-02B6-6AA9-CBF8-7382B4BCF751}"/>
              </a:ext>
            </a:extLst>
          </p:cNvPr>
          <p:cNvSpPr>
            <a:spLocks noGrp="1"/>
          </p:cNvSpPr>
          <p:nvPr>
            <p:ph sz="quarter" idx="13"/>
          </p:nvPr>
        </p:nvSpPr>
        <p:spPr>
          <a:xfrm>
            <a:off x="95003" y="4401539"/>
            <a:ext cx="7178982" cy="2346229"/>
          </a:xfrm>
        </p:spPr>
        <p:txBody>
          <a:bodyPr>
            <a:normAutofit/>
          </a:bodyPr>
          <a:lstStyle/>
          <a:p>
            <a:r>
              <a:rPr lang="en-US" sz="1800" dirty="0"/>
              <a:t>Need to balance of phase space coverage and mechanical requirements</a:t>
            </a:r>
          </a:p>
          <a:p>
            <a:r>
              <a:rPr lang="en-US" sz="1800" dirty="0"/>
              <a:t>Careful evaluation of cooling and power distribution</a:t>
            </a:r>
          </a:p>
          <a:p>
            <a:r>
              <a:rPr lang="en-US" sz="1800" dirty="0"/>
              <a:t>Interplay between mechanical structure and module design</a:t>
            </a:r>
          </a:p>
        </p:txBody>
      </p:sp>
    </p:spTree>
    <p:extLst>
      <p:ext uri="{BB962C8B-B14F-4D97-AF65-F5344CB8AC3E}">
        <p14:creationId xmlns:p14="http://schemas.microsoft.com/office/powerpoint/2010/main" val="1933814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233493"/>
            <a:ext cx="3481755" cy="1026507"/>
          </a:xfrm>
        </p:spPr>
        <p:txBody>
          <a:bodyPr>
            <a:normAutofit/>
          </a:bodyPr>
          <a:lstStyle/>
          <a:p>
            <a:r>
              <a:rPr lang="en-US" sz="3000" dirty="0"/>
              <a:t>Cooling discs – DEE mechanics</a:t>
            </a:r>
            <a:endParaRPr lang="en-GB" sz="3000"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8</a:t>
            </a:fld>
            <a:endParaRPr lang="en-US"/>
          </a:p>
        </p:txBody>
      </p:sp>
      <p:sp>
        <p:nvSpPr>
          <p:cNvPr id="6" name="Content Placeholder 5"/>
          <p:cNvSpPr>
            <a:spLocks noGrp="1"/>
          </p:cNvSpPr>
          <p:nvPr>
            <p:ph sz="quarter" idx="13"/>
          </p:nvPr>
        </p:nvSpPr>
        <p:spPr>
          <a:xfrm>
            <a:off x="95003" y="1260000"/>
            <a:ext cx="5291751" cy="4964954"/>
          </a:xfrm>
        </p:spPr>
        <p:txBody>
          <a:bodyPr>
            <a:normAutofit/>
          </a:bodyPr>
          <a:lstStyle/>
          <a:p>
            <a:r>
              <a:rPr lang="en-US" sz="1800" dirty="0"/>
              <a:t>One detector END consists of four 180deg segments, so called DEEs made out of Aluminum</a:t>
            </a:r>
          </a:p>
          <a:p>
            <a:r>
              <a:rPr lang="en-US" sz="1800" dirty="0"/>
              <a:t>Each segment is cooled down by one manifold with set of 18 cooling loops.</a:t>
            </a:r>
            <a:endParaRPr lang="en-GB" sz="1800" dirty="0"/>
          </a:p>
          <a:p>
            <a:r>
              <a:rPr lang="en-US" sz="1800" dirty="0"/>
              <a:t>For given plate thickness, depending on the manufacturing process, the thickness tolerance can be maintained within +/- 0.005” (0.127mm), the flatness tolerance +/-0.015” (0.381mm).</a:t>
            </a:r>
          </a:p>
          <a:p>
            <a:r>
              <a:rPr lang="en-US" sz="1800" dirty="0"/>
              <a:t>While disc is place horizontally, under maximum load of mounted electronics and services, the disc deformation can reach 0.7mm as shown in the preliminary ANSYS simulation.</a:t>
            </a:r>
          </a:p>
        </p:txBody>
      </p:sp>
      <p:pic>
        <p:nvPicPr>
          <p:cNvPr id="7" name="Picture 6"/>
          <p:cNvPicPr>
            <a:picLocks noChangeAspect="1"/>
          </p:cNvPicPr>
          <p:nvPr/>
        </p:nvPicPr>
        <p:blipFill rotWithShape="1">
          <a:blip r:embed="rId2"/>
          <a:srcRect b="895"/>
          <a:stretch/>
        </p:blipFill>
        <p:spPr>
          <a:xfrm>
            <a:off x="5433644" y="3440724"/>
            <a:ext cx="5186342" cy="3169383"/>
          </a:xfrm>
          <a:prstGeom prst="rect">
            <a:avLst/>
          </a:prstGeom>
        </p:spPr>
      </p:pic>
      <p:pic>
        <p:nvPicPr>
          <p:cNvPr id="8" name="Content Placeholder 6"/>
          <p:cNvPicPr>
            <a:picLocks noChangeAspect="1"/>
          </p:cNvPicPr>
          <p:nvPr/>
        </p:nvPicPr>
        <p:blipFill>
          <a:blip r:embed="rId3"/>
          <a:stretch>
            <a:fillRect/>
          </a:stretch>
        </p:blipFill>
        <p:spPr>
          <a:xfrm>
            <a:off x="5433645" y="56415"/>
            <a:ext cx="5093677" cy="2935339"/>
          </a:xfrm>
          <a:prstGeom prst="rect">
            <a:avLst/>
          </a:prstGeom>
        </p:spPr>
      </p:pic>
      <p:sp>
        <p:nvSpPr>
          <p:cNvPr id="9" name="Rectangle 8"/>
          <p:cNvSpPr/>
          <p:nvPr/>
        </p:nvSpPr>
        <p:spPr>
          <a:xfrm>
            <a:off x="9267092" y="2711189"/>
            <a:ext cx="713472" cy="454042"/>
          </a:xfrm>
          <a:prstGeom prst="rect">
            <a:avLst/>
          </a:prstGeom>
          <a:noFill/>
          <a:ln w="19050" cap="flat" cmpd="sng" algn="ctr">
            <a:solidFill>
              <a:srgbClr val="4472C4"/>
            </a:solidFill>
            <a:prstDash val="solid"/>
            <a:miter lim="800000"/>
          </a:ln>
          <a:effectLst/>
        </p:spPr>
        <p:txBody>
          <a:bodyPr rtlCol="0" anchor="ctr"/>
          <a:lstStyle/>
          <a:p>
            <a:pPr algn="ctr" defTabSz="457200">
              <a:defRPr/>
            </a:pPr>
            <a:endParaRPr lang="en-GB" kern="0">
              <a:solidFill>
                <a:prstClr val="white"/>
              </a:solidFill>
              <a:latin typeface="Calibri" panose="020F0502020204030204"/>
            </a:endParaRPr>
          </a:p>
        </p:txBody>
      </p:sp>
      <p:pic>
        <p:nvPicPr>
          <p:cNvPr id="10" name="Picture 9"/>
          <p:cNvPicPr>
            <a:picLocks noChangeAspect="1"/>
          </p:cNvPicPr>
          <p:nvPr/>
        </p:nvPicPr>
        <p:blipFill rotWithShape="1">
          <a:blip r:embed="rId4"/>
          <a:srcRect t="782" b="1445"/>
          <a:stretch/>
        </p:blipFill>
        <p:spPr>
          <a:xfrm>
            <a:off x="6332193" y="1852246"/>
            <a:ext cx="2178763" cy="1541584"/>
          </a:xfrm>
          <a:prstGeom prst="rect">
            <a:avLst/>
          </a:prstGeom>
        </p:spPr>
      </p:pic>
      <p:cxnSp>
        <p:nvCxnSpPr>
          <p:cNvPr id="11" name="Straight Arrow Connector 10"/>
          <p:cNvCxnSpPr/>
          <p:nvPr/>
        </p:nvCxnSpPr>
        <p:spPr>
          <a:xfrm flipH="1">
            <a:off x="8575431" y="2919259"/>
            <a:ext cx="603738" cy="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2" name="TextBox 11"/>
          <p:cNvSpPr txBox="1"/>
          <p:nvPr/>
        </p:nvSpPr>
        <p:spPr>
          <a:xfrm rot="2033152">
            <a:off x="7693505" y="1385771"/>
            <a:ext cx="1913440" cy="276999"/>
          </a:xfrm>
          <a:prstGeom prst="rect">
            <a:avLst/>
          </a:prstGeom>
          <a:ln>
            <a:solidFill>
              <a:schemeClr val="tx2"/>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a:t>DEE – 180 deg segment</a:t>
            </a:r>
          </a:p>
        </p:txBody>
      </p:sp>
    </p:spTree>
    <p:extLst>
      <p:ext uri="{BB962C8B-B14F-4D97-AF65-F5344CB8AC3E}">
        <p14:creationId xmlns:p14="http://schemas.microsoft.com/office/powerpoint/2010/main" val="3538095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015" y="48183"/>
            <a:ext cx="11430000" cy="535531"/>
          </a:xfrm>
        </p:spPr>
        <p:txBody>
          <a:bodyPr>
            <a:normAutofit/>
          </a:bodyPr>
          <a:lstStyle/>
          <a:p>
            <a:r>
              <a:rPr lang="en-US" sz="3000" dirty="0"/>
              <a:t>ETL – back plate and services in cold volume </a:t>
            </a:r>
            <a:endParaRPr lang="en-GB" sz="3000"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9</a:t>
            </a:fld>
            <a:endParaRPr lang="en-US"/>
          </a:p>
        </p:txBody>
      </p:sp>
      <p:pic>
        <p:nvPicPr>
          <p:cNvPr id="8" name="Picture 7"/>
          <p:cNvPicPr>
            <a:picLocks noChangeAspect="1"/>
          </p:cNvPicPr>
          <p:nvPr/>
        </p:nvPicPr>
        <p:blipFill rotWithShape="1">
          <a:blip r:embed="rId2"/>
          <a:srcRect b="965"/>
          <a:stretch/>
        </p:blipFill>
        <p:spPr>
          <a:xfrm>
            <a:off x="1524001" y="1737115"/>
            <a:ext cx="9143999" cy="4487840"/>
          </a:xfrm>
          <a:prstGeom prst="rect">
            <a:avLst/>
          </a:prstGeom>
        </p:spPr>
      </p:pic>
      <p:sp>
        <p:nvSpPr>
          <p:cNvPr id="6" name="Content Placeholder 5"/>
          <p:cNvSpPr>
            <a:spLocks noGrp="1"/>
          </p:cNvSpPr>
          <p:nvPr>
            <p:ph sz="quarter" idx="13"/>
          </p:nvPr>
        </p:nvSpPr>
        <p:spPr>
          <a:xfrm>
            <a:off x="1308129" y="551763"/>
            <a:ext cx="8889779" cy="1109821"/>
          </a:xfrm>
        </p:spPr>
        <p:txBody>
          <a:bodyPr>
            <a:normAutofit fontScale="85000" lnSpcReduction="20000"/>
          </a:bodyPr>
          <a:lstStyle/>
          <a:p>
            <a:pPr marL="548640">
              <a:spcBef>
                <a:spcPts val="600"/>
              </a:spcBef>
            </a:pPr>
            <a:r>
              <a:rPr lang="en-US" sz="1900" dirty="0"/>
              <a:t>Back plate will be made out of carbon fiber, shaped to attach to the rest of CMS and to support the two DEEs</a:t>
            </a:r>
          </a:p>
          <a:p>
            <a:pPr marL="548640">
              <a:spcBef>
                <a:spcPts val="600"/>
              </a:spcBef>
            </a:pPr>
            <a:r>
              <a:rPr lang="en-US" sz="1900" dirty="0"/>
              <a:t>It will contain cables, neutron moderator and patch panels</a:t>
            </a:r>
          </a:p>
          <a:p>
            <a:pPr marL="548640">
              <a:spcBef>
                <a:spcPts val="600"/>
              </a:spcBef>
            </a:pPr>
            <a:r>
              <a:rPr lang="en-US" sz="1900" dirty="0"/>
              <a:t>Detailed engineering study of production methods, cost and manufacturers is available from CERN</a:t>
            </a:r>
            <a:endParaRPr lang="en-GB" sz="2400" dirty="0"/>
          </a:p>
        </p:txBody>
      </p:sp>
      <p:pic>
        <p:nvPicPr>
          <p:cNvPr id="7" name="Picture 6"/>
          <p:cNvPicPr>
            <a:picLocks noChangeAspect="1"/>
          </p:cNvPicPr>
          <p:nvPr/>
        </p:nvPicPr>
        <p:blipFill>
          <a:blip r:embed="rId3"/>
          <a:stretch>
            <a:fillRect/>
          </a:stretch>
        </p:blipFill>
        <p:spPr>
          <a:xfrm>
            <a:off x="7228580" y="1901238"/>
            <a:ext cx="3439420" cy="1170208"/>
          </a:xfrm>
          <a:prstGeom prst="rect">
            <a:avLst/>
          </a:prstGeom>
          <a:ln w="28575">
            <a:solidFill>
              <a:schemeClr val="accent5"/>
            </a:solidFill>
          </a:ln>
        </p:spPr>
      </p:pic>
      <p:sp>
        <p:nvSpPr>
          <p:cNvPr id="9" name="Rectangle 8"/>
          <p:cNvSpPr/>
          <p:nvPr/>
        </p:nvSpPr>
        <p:spPr>
          <a:xfrm rot="3002973">
            <a:off x="8734164" y="3625791"/>
            <a:ext cx="738505" cy="320184"/>
          </a:xfrm>
          <a:prstGeom prst="rect">
            <a:avLst/>
          </a:prstGeom>
          <a:noFill/>
          <a:ln w="28575">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flipV="1">
            <a:off x="9337431" y="3071446"/>
            <a:ext cx="0" cy="709246"/>
          </a:xfrm>
          <a:prstGeom prst="straightConnector1">
            <a:avLst/>
          </a:prstGeom>
          <a:ln>
            <a:solidFill>
              <a:schemeClr val="accent5"/>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504881" y="4156969"/>
            <a:ext cx="1192955" cy="40011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000" dirty="0"/>
              <a:t>Front moderator</a:t>
            </a:r>
          </a:p>
          <a:p>
            <a:r>
              <a:rPr lang="en-US" sz="1000" dirty="0"/>
              <a:t>- 20mm thick</a:t>
            </a:r>
            <a:endParaRPr lang="en-GB" sz="1000" dirty="0"/>
          </a:p>
        </p:txBody>
      </p:sp>
      <p:cxnSp>
        <p:nvCxnSpPr>
          <p:cNvPr id="13" name="Straight Arrow Connector 12"/>
          <p:cNvCxnSpPr>
            <a:stCxn id="8" idx="2"/>
          </p:cNvCxnSpPr>
          <p:nvPr/>
        </p:nvCxnSpPr>
        <p:spPr>
          <a:xfrm flipV="1">
            <a:off x="6096000" y="5519651"/>
            <a:ext cx="939338" cy="705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6110654" y="5660967"/>
            <a:ext cx="2632929" cy="56398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497485" y="2078182"/>
            <a:ext cx="1163781"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5289665" y="2369127"/>
            <a:ext cx="155448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8" idx="2"/>
          </p:cNvCxnSpPr>
          <p:nvPr/>
        </p:nvCxnSpPr>
        <p:spPr>
          <a:xfrm flipV="1">
            <a:off x="6096001" y="2936497"/>
            <a:ext cx="14653" cy="32884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5753020" y="1922136"/>
            <a:ext cx="636713" cy="246221"/>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000" dirty="0"/>
              <a:t>340mm</a:t>
            </a:r>
            <a:endParaRPr lang="en-GB" sz="1000" dirty="0"/>
          </a:p>
        </p:txBody>
      </p:sp>
      <p:sp>
        <p:nvSpPr>
          <p:cNvPr id="21" name="TextBox 20"/>
          <p:cNvSpPr txBox="1"/>
          <p:nvPr/>
        </p:nvSpPr>
        <p:spPr>
          <a:xfrm>
            <a:off x="5753019" y="2219500"/>
            <a:ext cx="636713" cy="246221"/>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000" dirty="0"/>
              <a:t>460mm</a:t>
            </a:r>
            <a:endParaRPr lang="en-GB" sz="1000" dirty="0"/>
          </a:p>
        </p:txBody>
      </p:sp>
      <p:sp>
        <p:nvSpPr>
          <p:cNvPr id="22" name="TextBox 21"/>
          <p:cNvSpPr txBox="1"/>
          <p:nvPr/>
        </p:nvSpPr>
        <p:spPr>
          <a:xfrm>
            <a:off x="5900183" y="3858344"/>
            <a:ext cx="707245" cy="246221"/>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000" dirty="0"/>
              <a:t>1000mm</a:t>
            </a:r>
            <a:endParaRPr lang="en-GB" sz="1000" dirty="0"/>
          </a:p>
        </p:txBody>
      </p:sp>
      <p:sp>
        <p:nvSpPr>
          <p:cNvPr id="23" name="TextBox 22"/>
          <p:cNvSpPr txBox="1"/>
          <p:nvPr/>
        </p:nvSpPr>
        <p:spPr>
          <a:xfrm>
            <a:off x="6224871" y="5696741"/>
            <a:ext cx="636713" cy="246221"/>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000" dirty="0"/>
              <a:t>400mm</a:t>
            </a:r>
            <a:endParaRPr lang="en-GB" sz="1000" dirty="0"/>
          </a:p>
        </p:txBody>
      </p:sp>
      <p:sp>
        <p:nvSpPr>
          <p:cNvPr id="24" name="TextBox 23"/>
          <p:cNvSpPr txBox="1"/>
          <p:nvPr/>
        </p:nvSpPr>
        <p:spPr>
          <a:xfrm>
            <a:off x="7526580" y="5749193"/>
            <a:ext cx="636713" cy="246221"/>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000" dirty="0"/>
              <a:t>850mm</a:t>
            </a:r>
            <a:endParaRPr lang="en-GB" sz="1000" dirty="0"/>
          </a:p>
        </p:txBody>
      </p:sp>
    </p:spTree>
    <p:extLst>
      <p:ext uri="{BB962C8B-B14F-4D97-AF65-F5344CB8AC3E}">
        <p14:creationId xmlns:p14="http://schemas.microsoft.com/office/powerpoint/2010/main" val="3807610523"/>
      </p:ext>
    </p:extLst>
  </p:cSld>
  <p:clrMapOvr>
    <a:masterClrMapping/>
  </p:clrMapOvr>
</p:sld>
</file>

<file path=ppt/theme/theme1.xml><?xml version="1.0" encoding="utf-8"?>
<a:theme xmlns:a="http://schemas.openxmlformats.org/drawingml/2006/main" name="ORNL">
  <a:themeElements>
    <a:clrScheme name="ORNL theme colors 180717 final">
      <a:dk1>
        <a:sysClr val="windowText" lastClr="000000"/>
      </a:dk1>
      <a:lt1>
        <a:sysClr val="window" lastClr="FFFFFF"/>
      </a:lt1>
      <a:dk2>
        <a:srgbClr val="447E59"/>
      </a:dk2>
      <a:lt2>
        <a:srgbClr val="FFFFFF"/>
      </a:lt2>
      <a:accent1>
        <a:srgbClr val="3BA2AD"/>
      </a:accent1>
      <a:accent2>
        <a:srgbClr val="8FBB55"/>
      </a:accent2>
      <a:accent3>
        <a:srgbClr val="5785B7"/>
      </a:accent3>
      <a:accent4>
        <a:srgbClr val="E5A940"/>
      </a:accent4>
      <a:accent5>
        <a:srgbClr val="919785"/>
      </a:accent5>
      <a:accent6>
        <a:srgbClr val="CB4D3D"/>
      </a:accent6>
      <a:hlink>
        <a:srgbClr val="397D52"/>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a:spPr>
      <a:bodyPr rtlCol="0" anchor="ctr"/>
      <a:lstStyle>
        <a:defPPr algn="ctr">
          <a:defRPr/>
        </a:defPPr>
      </a:lstStyle>
      <a:style>
        <a:lnRef idx="0">
          <a:schemeClr val="accent1"/>
        </a:lnRef>
        <a:fillRef idx="3">
          <a:schemeClr val="accent1"/>
        </a:fillRef>
        <a:effectRef idx="3">
          <a:schemeClr val="accent1"/>
        </a:effectRef>
        <a:fontRef idx="minor">
          <a:schemeClr val="lt1"/>
        </a:fontRef>
      </a:style>
    </a:spDef>
    <a:lnDef>
      <a:spPr>
        <a:ln w="1905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lnSpc>
            <a:spcPct val="90000"/>
          </a:lnSpc>
          <a:defRPr dirty="0" smtClean="0">
            <a:latin typeface="+mn-lt"/>
          </a:defRPr>
        </a:defPPr>
      </a:lstStyle>
    </a:txDef>
  </a:objectDefaults>
  <a:extraClrSchemeLst/>
  <a:extLst>
    <a:ext uri="{05A4C25C-085E-4340-85A3-A5531E510DB2}">
      <thm15:themeFamily xmlns:thm15="http://schemas.microsoft.com/office/thememl/2012/main" name="ORNL template 16x9_180808" id="{EF133236-4FD1-4E83-B0AC-464DEE56453C}" vid="{ECDBAF0C-67FD-47C6-9CC9-5310617ED09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5770</TotalTime>
  <Words>1553</Words>
  <Application>Microsoft Macintosh PowerPoint</Application>
  <PresentationFormat>Widescreen</PresentationFormat>
  <Paragraphs>154</Paragraphs>
  <Slides>32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Arial Black</vt:lpstr>
      <vt:lpstr>Calibri</vt:lpstr>
      <vt:lpstr>Century Gothic</vt:lpstr>
      <vt:lpstr>ORNL</vt:lpstr>
      <vt:lpstr>Endcap Timing Layer Project   WBS 01.02.05 – Mechanical Structure  Subsystem Scope, Cost, Schedule and Risk DOE Review Backup Material</vt:lpstr>
      <vt:lpstr>DOE Charge</vt:lpstr>
      <vt:lpstr>Scope Overview: Mechanical Structure for ETL</vt:lpstr>
      <vt:lpstr>MIT Bates Research and Engineering Center</vt:lpstr>
      <vt:lpstr>Scope Overview: Big Picture </vt:lpstr>
      <vt:lpstr>ETL building blocks</vt:lpstr>
      <vt:lpstr>Scope Overview: Module placement</vt:lpstr>
      <vt:lpstr>Cooling discs – DEE mechanics</vt:lpstr>
      <vt:lpstr>ETL – back plate and services in cold volume </vt:lpstr>
      <vt:lpstr>Scope Overview</vt:lpstr>
      <vt:lpstr>Scope Overview</vt:lpstr>
      <vt:lpstr>Cost Development</vt:lpstr>
      <vt:lpstr>Cost Overview – Subsystem Relative Cost</vt:lpstr>
      <vt:lpstr>Cost Overview – Base Cost and Estimate Uncertainty</vt:lpstr>
      <vt:lpstr>Cost Overview – Labor Hours and Cost</vt:lpstr>
      <vt:lpstr>Cost Overview</vt:lpstr>
      <vt:lpstr>Cost Overview - Profile</vt:lpstr>
      <vt:lpstr>Cost Overview – Procurements</vt:lpstr>
      <vt:lpstr>Cost Overview - Labor</vt:lpstr>
      <vt:lpstr>Cost Contingency</vt:lpstr>
      <vt:lpstr>Schedule Development - Overview</vt:lpstr>
      <vt:lpstr>Schedule Development</vt:lpstr>
      <vt:lpstr>Resource Analysis – Total FTEs per Fiscal Year</vt:lpstr>
      <vt:lpstr>Resource Analysis – Hours and FTEs Contributed vs On-Project</vt:lpstr>
      <vt:lpstr>Risk Management</vt:lpstr>
      <vt:lpstr>Quality and ES&amp;H</vt:lpstr>
      <vt:lpstr>Management Strategy</vt:lpstr>
      <vt:lpstr>Summary</vt:lpstr>
      <vt:lpstr>PowerPoint Presentation</vt:lpstr>
      <vt:lpstr>Backup Slide 1</vt:lpstr>
      <vt:lpstr>Backup Slide 2</vt:lpstr>
      <vt:lpstr>Backup Slide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Sanseverino, John</dc:creator>
  <cp:lastModifiedBy>Bolesław Wysłouch</cp:lastModifiedBy>
  <cp:revision>64</cp:revision>
  <dcterms:created xsi:type="dcterms:W3CDTF">2022-05-04T19:45:10Z</dcterms:created>
  <dcterms:modified xsi:type="dcterms:W3CDTF">2022-06-08T16:38:29Z</dcterms:modified>
</cp:coreProperties>
</file>