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68" r:id="rId4"/>
    <p:sldId id="262" r:id="rId5"/>
    <p:sldId id="258" r:id="rId6"/>
    <p:sldId id="259" r:id="rId7"/>
    <p:sldId id="260" r:id="rId8"/>
    <p:sldId id="266" r:id="rId9"/>
    <p:sldId id="261" r:id="rId10"/>
    <p:sldId id="267" r:id="rId11"/>
    <p:sldId id="264" r:id="rId12"/>
    <p:sldId id="263" r:id="rId13"/>
    <p:sldId id="265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2" autoAdjust="0"/>
    <p:restoredTop sz="94660"/>
  </p:normalViewPr>
  <p:slideViewPr>
    <p:cSldViewPr>
      <p:cViewPr varScale="1">
        <p:scale>
          <a:sx n="93" d="100"/>
          <a:sy n="93" d="100"/>
        </p:scale>
        <p:origin x="-10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7554F176-1427-3240-B1CA-01F955289A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22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3288" y="2130425"/>
            <a:ext cx="7772400" cy="14700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27188" y="3886200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11188" y="64531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7C486F-E7DE-844D-97CF-A44B9B95C670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276600" y="6453188"/>
            <a:ext cx="303847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31013" y="64531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C96BFF-5B32-C64B-BF07-4990A103AF0F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80" name="Picture 8" descr="TUMMAP~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81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1588"/>
            <a:ext cx="9144000" cy="6856412"/>
          </a:xfrm>
          <a:prstGeom prst="rect">
            <a:avLst/>
          </a:prstGeom>
          <a:noFill/>
          <a:ln w="127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Text Box 11"/>
          <p:cNvSpPr txBox="1">
            <a:spLocks noChangeArrowheads="1"/>
          </p:cNvSpPr>
          <p:nvPr userDrawn="1"/>
        </p:nvSpPr>
        <p:spPr bwMode="auto">
          <a:xfrm>
            <a:off x="549275" y="101600"/>
            <a:ext cx="330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5" tIns="45683" rIns="91365" bIns="45683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24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79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736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194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6512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0" hangingPunct="0"/>
            <a:r>
              <a:rPr lang="fi-FI">
                <a:solidFill>
                  <a:srgbClr val="000099"/>
                </a:solidFill>
                <a:latin typeface="Helvetica" charset="0"/>
              </a:rPr>
              <a:t>UNIVERSITY OF JYVÄSKYLÄ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E785EF-24B8-4641-BCB5-614BB3B888BE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4C5B5-2386-E84E-9BEE-AA6003A4FE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34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485775"/>
            <a:ext cx="1982788" cy="5751513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7088" y="485775"/>
            <a:ext cx="5795962" cy="5751513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ACE9B5-9159-2C47-AE4F-AC4CE02D5A1B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F6636-9DA9-E541-B726-E65B13EEDE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98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C7E87F-604B-774D-8F15-6C284486438B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23834-2E1C-0D44-B61A-7C37F7C9E4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5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F50AC0-69C0-E946-99CB-0C4F60D67F42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CDE86-2270-3A4E-921D-2E8D18733C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05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088" y="1773238"/>
            <a:ext cx="388937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8863" y="1773238"/>
            <a:ext cx="3889375" cy="4464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7B05B3-E1CB-BE46-9992-357C98786FE9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C7890-6B83-A84C-AE24-AAA2FA4E28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05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0AAFF2-AA81-FE44-98C4-09A12263D410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BD264-2F98-1842-AF96-ACA6CF5DB8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72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353F99-644E-E24F-8DEB-CB879713A27D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B8339-7F9F-B44E-A3CF-694B0BCFD4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4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8C184E-6146-7940-A52E-9BFEC9C391BB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591B6-4628-EB4C-930D-D1D2C5521F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812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321AFE-1675-A741-B222-534ACB4D8898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DE5C4-2C43-C642-A11F-6EA049A063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7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9D10B-36AC-7F45-B296-A9493C2E7278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098E2-2D5D-B84F-98CD-0F90D3E85A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0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TUMMAP~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81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485775"/>
            <a:ext cx="7921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773238"/>
            <a:ext cx="7931150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8175" y="640873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68F654ED-5C3B-1E42-9BAE-D2DD7F4E84E1}" type="datetime1">
              <a:rPr lang="en-GB"/>
              <a:pPr/>
              <a:t>10.3.2011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408738"/>
            <a:ext cx="316706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40873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D8B359C-1E43-5B45-9BD8-8F0414B3E30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588"/>
            <a:ext cx="9144000" cy="6856412"/>
          </a:xfrm>
          <a:prstGeom prst="rect">
            <a:avLst/>
          </a:prstGeom>
          <a:noFill/>
          <a:ln w="12700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549275" y="101600"/>
            <a:ext cx="3308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5" tIns="45683" rIns="91365" bIns="45683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24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79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736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1940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6512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0" hangingPunct="0"/>
            <a:r>
              <a:rPr lang="fi-FI">
                <a:solidFill>
                  <a:srgbClr val="000099"/>
                </a:solidFill>
                <a:latin typeface="Helvetica" charset="0"/>
              </a:rPr>
              <a:t>UNIVERSITY OF JYVÄSKYLÄ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Helvetica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5000"/>
        <a:buFont typeface="Wingdings" charset="0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RDDS measurements at RITU and prospects at HIE-ISOLDE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27188" y="3886200"/>
            <a:ext cx="6400800" cy="2135088"/>
          </a:xfrm>
        </p:spPr>
        <p:txBody>
          <a:bodyPr/>
          <a:lstStyle/>
          <a:p>
            <a:r>
              <a:rPr lang="en-US" dirty="0" smtClean="0"/>
              <a:t>T. Grahn</a:t>
            </a:r>
          </a:p>
          <a:p>
            <a:r>
              <a:rPr lang="en-US" dirty="0" smtClean="0"/>
              <a:t>University of Jyväskylä</a:t>
            </a:r>
          </a:p>
          <a:p>
            <a:endParaRPr lang="en-US" dirty="0"/>
          </a:p>
          <a:p>
            <a:r>
              <a:rPr lang="en-US" dirty="0" smtClean="0"/>
              <a:t>HIE-ISOLDE Spectrometer Workshop, Lund 10.-11.3.2011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3501008"/>
            <a:ext cx="3744416" cy="30048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RDDS lifetime measurements at </a:t>
            </a:r>
            <a:r>
              <a:rPr lang="fi-FI" dirty="0"/>
              <a:t>JYFL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1773238"/>
            <a:ext cx="7931150" cy="244785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DPUNS plunger device</a:t>
            </a:r>
          </a:p>
          <a:p>
            <a:pPr lvl="1"/>
            <a:r>
              <a:rPr lang="en-GB" dirty="0" smtClean="0"/>
              <a:t>Based on the Köln plunger design, constructed by University of Manchester.</a:t>
            </a:r>
          </a:p>
          <a:p>
            <a:pPr lvl="1"/>
            <a:r>
              <a:rPr lang="en-GB" dirty="0" smtClean="0"/>
              <a:t>Can operate in He of RITU ⇒ differential pumping.</a:t>
            </a:r>
          </a:p>
          <a:p>
            <a:pPr lvl="1"/>
            <a:r>
              <a:rPr lang="en-GB" dirty="0" smtClean="0"/>
              <a:t>To be completed in 2011.</a:t>
            </a:r>
          </a:p>
          <a:p>
            <a:pPr lvl="1"/>
            <a:r>
              <a:rPr lang="en-GB" dirty="0" smtClean="0"/>
              <a:t>Dedicated instrument for RITU and MARA.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4151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Lifetimes in </a:t>
            </a:r>
            <a:r>
              <a:rPr lang="en-US" baseline="30000" dirty="0"/>
              <a:t>180,182</a:t>
            </a:r>
            <a:r>
              <a:rPr lang="en-US" dirty="0"/>
              <a:t>Hg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12776"/>
            <a:ext cx="3726820" cy="5314769"/>
          </a:xfrm>
          <a:prstGeom prst="rect">
            <a:avLst/>
          </a:prstGeom>
        </p:spPr>
      </p:pic>
      <p:pic>
        <p:nvPicPr>
          <p:cNvPr id="6" name="Picture 5" descr="grain-expor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9" r="13262"/>
          <a:stretch/>
        </p:blipFill>
        <p:spPr>
          <a:xfrm>
            <a:off x="611560" y="1412776"/>
            <a:ext cx="4649448" cy="32594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1640" y="162880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+mn-lt"/>
              </a:rPr>
              <a:t>Typical TOF-Gas </a:t>
            </a:r>
            <a:r>
              <a:rPr lang="en-GB" dirty="0" err="1" smtClean="0">
                <a:solidFill>
                  <a:schemeClr val="bg1"/>
                </a:solidFill>
                <a:latin typeface="+mn-lt"/>
              </a:rPr>
              <a:t>d</a:t>
            </a:r>
            <a:r>
              <a:rPr lang="en-GB" i="1" dirty="0" err="1" smtClean="0">
                <a:solidFill>
                  <a:schemeClr val="bg1"/>
                </a:solidFill>
                <a:latin typeface="+mn-lt"/>
              </a:rPr>
              <a:t>E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 spectrum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4067944" y="2348880"/>
            <a:ext cx="360040" cy="18722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ine Callout 2 8"/>
          <p:cNvSpPr/>
          <p:nvPr/>
        </p:nvSpPr>
        <p:spPr>
          <a:xfrm>
            <a:off x="2627784" y="2636912"/>
            <a:ext cx="1008112" cy="360040"/>
          </a:xfrm>
          <a:prstGeom prst="borderCallout2">
            <a:avLst>
              <a:gd name="adj1" fmla="val 25639"/>
              <a:gd name="adj2" fmla="val 100747"/>
              <a:gd name="adj3" fmla="val 30806"/>
              <a:gd name="adj4" fmla="val 138341"/>
              <a:gd name="adj5" fmla="val 117667"/>
              <a:gd name="adj6" fmla="val 149676"/>
            </a:avLst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Recoils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5661248"/>
            <a:ext cx="4248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aseline="30000" dirty="0" smtClean="0">
                <a:latin typeface="+mn-lt"/>
              </a:rPr>
              <a:t>96</a:t>
            </a:r>
            <a:r>
              <a:rPr lang="hr-HR" sz="2000" dirty="0" smtClean="0">
                <a:latin typeface="+mn-lt"/>
              </a:rPr>
              <a:t>Mo</a:t>
            </a:r>
            <a:r>
              <a:rPr lang="hr-HR" sz="2000" dirty="0">
                <a:latin typeface="+mn-lt"/>
              </a:rPr>
              <a:t>(</a:t>
            </a:r>
            <a:r>
              <a:rPr lang="hr-HR" sz="2000" baseline="30000" dirty="0" smtClean="0">
                <a:latin typeface="+mn-lt"/>
              </a:rPr>
              <a:t>88</a:t>
            </a:r>
            <a:r>
              <a:rPr lang="hr-HR" sz="2000" dirty="0" smtClean="0">
                <a:latin typeface="+mn-lt"/>
              </a:rPr>
              <a:t>Sr</a:t>
            </a:r>
            <a:r>
              <a:rPr lang="hr-HR" sz="2000" dirty="0">
                <a:latin typeface="+mn-lt"/>
              </a:rPr>
              <a:t>,2n)</a:t>
            </a:r>
            <a:r>
              <a:rPr lang="hr-HR" sz="2000" baseline="30000" dirty="0" smtClean="0">
                <a:latin typeface="+mn-lt"/>
              </a:rPr>
              <a:t>182</a:t>
            </a:r>
            <a:r>
              <a:rPr lang="hr-HR" sz="2000" dirty="0" smtClean="0">
                <a:latin typeface="+mn-lt"/>
              </a:rPr>
              <a:t>Hg, </a:t>
            </a:r>
            <a:r>
              <a:rPr lang="hr-HR" sz="2000" i="1" dirty="0" smtClean="0">
                <a:latin typeface="+mn-lt"/>
              </a:rPr>
              <a:t>E</a:t>
            </a:r>
            <a:r>
              <a:rPr lang="hr-HR" sz="2000" dirty="0" smtClean="0">
                <a:latin typeface="+mn-lt"/>
              </a:rPr>
              <a:t>=310 MeV.</a:t>
            </a:r>
          </a:p>
          <a:p>
            <a:r>
              <a:rPr lang="hr-HR" sz="2000" dirty="0" smtClean="0">
                <a:latin typeface="+mn-lt"/>
              </a:rPr>
              <a:t>Recoil-gated projections of </a:t>
            </a:r>
            <a:r>
              <a:rPr lang="en-GB" sz="2000" dirty="0" err="1" smtClean="0"/>
              <a:t>γ</a:t>
            </a:r>
            <a:r>
              <a:rPr lang="en-GB" sz="2000" dirty="0" err="1"/>
              <a:t>γ</a:t>
            </a:r>
            <a:r>
              <a:rPr lang="hr-HR" sz="2000" dirty="0" smtClean="0">
                <a:latin typeface="+mn-lt"/>
              </a:rPr>
              <a:t>-coincidence spectra.</a:t>
            </a: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6112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Lifetimes in </a:t>
            </a:r>
            <a:r>
              <a:rPr lang="en-US" baseline="30000" dirty="0" smtClean="0"/>
              <a:t>180,182</a:t>
            </a:r>
            <a:r>
              <a:rPr lang="en-US" dirty="0" smtClean="0"/>
              <a:t>Hg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500533"/>
            <a:ext cx="3312368" cy="50925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484784"/>
            <a:ext cx="3836586" cy="34563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5373216"/>
            <a:ext cx="4104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aseline="30000" dirty="0" smtClean="0"/>
              <a:t>94</a:t>
            </a:r>
            <a:r>
              <a:rPr lang="hr-HR" sz="2000" dirty="0" smtClean="0"/>
              <a:t>Mo</a:t>
            </a:r>
            <a:r>
              <a:rPr lang="hr-HR" sz="2000" dirty="0"/>
              <a:t>(</a:t>
            </a:r>
            <a:r>
              <a:rPr lang="hr-HR" sz="2000" baseline="30000" dirty="0"/>
              <a:t>88</a:t>
            </a:r>
            <a:r>
              <a:rPr lang="hr-HR" sz="2000" dirty="0"/>
              <a:t>Sr,2n)</a:t>
            </a:r>
            <a:r>
              <a:rPr lang="hr-HR" sz="2000" baseline="30000" dirty="0"/>
              <a:t>182</a:t>
            </a:r>
            <a:r>
              <a:rPr lang="hr-HR" sz="2000" dirty="0"/>
              <a:t>Hg, </a:t>
            </a:r>
            <a:r>
              <a:rPr lang="hr-HR" sz="2000" i="1" dirty="0"/>
              <a:t>E</a:t>
            </a:r>
            <a:r>
              <a:rPr lang="hr-HR" sz="2000" dirty="0"/>
              <a:t>=</a:t>
            </a:r>
            <a:r>
              <a:rPr lang="hr-HR" sz="2000" dirty="0" smtClean="0"/>
              <a:t>300 MeV</a:t>
            </a:r>
            <a:r>
              <a:rPr lang="hr-HR" sz="2000" dirty="0"/>
              <a:t>.</a:t>
            </a:r>
            <a:endParaRPr lang="en-GB" sz="2000" dirty="0" smtClean="0">
              <a:latin typeface="+mn-lt"/>
            </a:endParaRPr>
          </a:p>
          <a:p>
            <a:r>
              <a:rPr lang="en-GB" sz="2000" dirty="0" smtClean="0">
                <a:latin typeface="+mn-lt"/>
              </a:rPr>
              <a:t>RDT singles </a:t>
            </a:r>
            <a:r>
              <a:rPr lang="en-GB" sz="2000" dirty="0" err="1" smtClean="0">
                <a:latin typeface="+mn-lt"/>
              </a:rPr>
              <a:t>γ</a:t>
            </a:r>
            <a:r>
              <a:rPr lang="en-GB" sz="2000" dirty="0" smtClean="0">
                <a:latin typeface="+mn-lt"/>
              </a:rPr>
              <a:t>-ray spectra, tagged with </a:t>
            </a:r>
            <a:r>
              <a:rPr lang="en-GB" sz="2000" baseline="30000" dirty="0" smtClean="0">
                <a:latin typeface="+mn-lt"/>
              </a:rPr>
              <a:t>180</a:t>
            </a:r>
            <a:r>
              <a:rPr lang="en-GB" sz="2000" dirty="0" smtClean="0">
                <a:latin typeface="+mn-lt"/>
              </a:rPr>
              <a:t>Hg α decay, at three target-to-degrader distances.</a:t>
            </a: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5881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Lifetimes in </a:t>
            </a:r>
            <a:r>
              <a:rPr lang="en-US" baseline="30000" dirty="0"/>
              <a:t>180,182</a:t>
            </a:r>
            <a:r>
              <a:rPr lang="en-US" dirty="0"/>
              <a:t>Hg</a:t>
            </a:r>
            <a:endParaRPr lang="en-GB" dirty="0"/>
          </a:p>
        </p:txBody>
      </p:sp>
      <p:pic>
        <p:nvPicPr>
          <p:cNvPr id="5" name="Picture 4" descr="Fig6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988840"/>
            <a:ext cx="5466319" cy="3816424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1560" y="1412776"/>
            <a:ext cx="3384376" cy="4824536"/>
          </a:xfrm>
        </p:spPr>
        <p:txBody>
          <a:bodyPr/>
          <a:lstStyle/>
          <a:p>
            <a:r>
              <a:rPr lang="en-GB" sz="2000" dirty="0" smtClean="0"/>
              <a:t>High </a:t>
            </a:r>
            <a:r>
              <a:rPr lang="en-GB" sz="2000" dirty="0"/>
              <a:t>collectivity of the states with </a:t>
            </a:r>
            <a:r>
              <a:rPr lang="en-GB" sz="2000" i="1" dirty="0"/>
              <a:t>I </a:t>
            </a:r>
            <a:r>
              <a:rPr lang="en-GB" sz="2000" baseline="30000" dirty="0"/>
              <a:t>π</a:t>
            </a:r>
            <a:r>
              <a:rPr lang="en-GB" sz="2000" dirty="0"/>
              <a:t> </a:t>
            </a:r>
            <a:r>
              <a:rPr lang="en-GB" sz="2000" dirty="0">
                <a:sym typeface="Symbol"/>
              </a:rPr>
              <a:t></a:t>
            </a:r>
            <a:r>
              <a:rPr lang="en-GB" sz="2000" dirty="0"/>
              <a:t> 4 indicate their prolate deformed character.</a:t>
            </a:r>
          </a:p>
          <a:p>
            <a:r>
              <a:rPr lang="en-GB" sz="2000" dirty="0"/>
              <a:t>The results support the shape coexistence of weak oblate and intruding prolate structures</a:t>
            </a:r>
          </a:p>
          <a:p>
            <a:r>
              <a:rPr lang="en-GB" sz="2000" dirty="0"/>
              <a:t>Complementary measurements: Coulomb excitation studies of </a:t>
            </a:r>
            <a:r>
              <a:rPr lang="en-GB" sz="2000" baseline="30000" dirty="0"/>
              <a:t>182,184,186,188</a:t>
            </a:r>
            <a:r>
              <a:rPr lang="en-GB" sz="2000" dirty="0"/>
              <a:t>Hg at REX-</a:t>
            </a:r>
            <a:r>
              <a:rPr lang="en-GB" sz="2000" dirty="0" smtClean="0"/>
              <a:t>ISOLDE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644008" y="5877272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  <a:ea typeface="ＭＳ Ｐゴシック" pitchFamily="48" charset="-128"/>
              </a:rPr>
              <a:t>T</a:t>
            </a:r>
            <a:r>
              <a:rPr lang="en-GB" dirty="0">
                <a:latin typeface="+mn-lt"/>
                <a:ea typeface="ＭＳ Ｐゴシック" pitchFamily="48" charset="-128"/>
              </a:rPr>
              <a:t>. Grahn et al., PRC 80, 014324 (2009</a:t>
            </a:r>
            <a:r>
              <a:rPr lang="en-GB" dirty="0" smtClean="0">
                <a:latin typeface="+mn-lt"/>
              </a:rPr>
              <a:t>)</a:t>
            </a:r>
            <a:endParaRPr lang="en-GB" dirty="0">
              <a:latin typeface="+mn-lt"/>
            </a:endParaRP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1556792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+mn-lt"/>
                <a:ea typeface="ＭＳ Ｐゴシック" pitchFamily="48" charset="-128"/>
              </a:rPr>
              <a:t>Transition quadrupole moments of selected Hg nuclei.</a:t>
            </a:r>
            <a:endParaRPr lang="en-GB" dirty="0">
              <a:latin typeface="+mn-lt"/>
            </a:endParaRPr>
          </a:p>
          <a:p>
            <a:endParaRPr lang="en-GB" dirty="0"/>
          </a:p>
        </p:txBody>
      </p:sp>
      <p:pic>
        <p:nvPicPr>
          <p:cNvPr id="10" name="Picture 9" descr="ME_plot.png"/>
          <p:cNvPicPr>
            <a:picLocks noChangeAspect="1"/>
          </p:cNvPicPr>
          <p:nvPr/>
        </p:nvPicPr>
        <p:blipFill>
          <a:blip r:embed="rId3">
            <a:lum contrast="14000"/>
          </a:blip>
          <a:stretch>
            <a:fillRect/>
          </a:stretch>
        </p:blipFill>
        <p:spPr>
          <a:xfrm>
            <a:off x="2411760" y="2132856"/>
            <a:ext cx="4752528" cy="336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0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Plunger device at MINIBALL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1773238"/>
            <a:ext cx="7931150" cy="1871786"/>
          </a:xfrm>
        </p:spPr>
        <p:txBody>
          <a:bodyPr/>
          <a:lstStyle/>
          <a:p>
            <a:r>
              <a:rPr lang="en-GB" dirty="0" smtClean="0"/>
              <a:t>Project </a:t>
            </a:r>
            <a:r>
              <a:rPr lang="en-GB" dirty="0" smtClean="0"/>
              <a:t>jointly managed </a:t>
            </a:r>
            <a:r>
              <a:rPr lang="en-GB" dirty="0" smtClean="0"/>
              <a:t>by </a:t>
            </a:r>
            <a:r>
              <a:rPr lang="en-GB" dirty="0" err="1" smtClean="0"/>
              <a:t>Demokritos</a:t>
            </a:r>
            <a:r>
              <a:rPr lang="en-GB" dirty="0" smtClean="0"/>
              <a:t> </a:t>
            </a:r>
            <a:r>
              <a:rPr lang="en-GB" dirty="0" smtClean="0"/>
              <a:t>Athens </a:t>
            </a:r>
            <a:r>
              <a:rPr lang="en-GB" dirty="0" smtClean="0"/>
              <a:t>and </a:t>
            </a:r>
            <a:r>
              <a:rPr lang="en-GB" smtClean="0"/>
              <a:t>IKP Köln.</a:t>
            </a:r>
            <a:endParaRPr lang="en-GB" dirty="0" smtClean="0"/>
          </a:p>
          <a:p>
            <a:r>
              <a:rPr lang="en-GB" dirty="0" smtClean="0"/>
              <a:t>The plunger device is based on the Köln design.</a:t>
            </a:r>
          </a:p>
          <a:p>
            <a:r>
              <a:rPr lang="en-GB" dirty="0" smtClean="0"/>
              <a:t>The design process is </a:t>
            </a:r>
            <a:r>
              <a:rPr lang="en-GB" dirty="0" err="1" smtClean="0"/>
              <a:t>ongoing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4" name="Picture 3" descr="Kamm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377" y="3645024"/>
            <a:ext cx="4457246" cy="300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38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itenansic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41" y="3501008"/>
            <a:ext cx="4808819" cy="3240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Plunger device at MINIBALL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arget </a:t>
            </a:r>
            <a:r>
              <a:rPr lang="en-GB" dirty="0"/>
              <a:t>chamber </a:t>
            </a:r>
            <a:r>
              <a:rPr lang="en-GB" dirty="0" smtClean="0"/>
              <a:t>incorporates </a:t>
            </a:r>
            <a:r>
              <a:rPr lang="en-GB" dirty="0"/>
              <a:t>the plunger </a:t>
            </a:r>
            <a:r>
              <a:rPr lang="en-GB" dirty="0" smtClean="0"/>
              <a:t>device </a:t>
            </a:r>
            <a:r>
              <a:rPr lang="en-GB" dirty="0"/>
              <a:t>upstream and the CD </a:t>
            </a:r>
            <a:r>
              <a:rPr lang="en-GB" dirty="0" smtClean="0"/>
              <a:t>Si detector downstream.</a:t>
            </a:r>
          </a:p>
          <a:p>
            <a:r>
              <a:rPr lang="en-GB" dirty="0" smtClean="0"/>
              <a:t>Experience gained in JYFL experiments with the `</a:t>
            </a:r>
            <a:r>
              <a:rPr lang="en-GB" dirty="0" err="1" smtClean="0"/>
              <a:t>CoulEx</a:t>
            </a:r>
            <a:r>
              <a:rPr lang="en-GB" dirty="0" smtClean="0"/>
              <a:t> plunger’ (Köln plunger device + particle detector array).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080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Plunger device at HIE-ISOLDE spectrometer?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1773238"/>
            <a:ext cx="7931150" cy="3599978"/>
          </a:xfrm>
        </p:spPr>
        <p:txBody>
          <a:bodyPr/>
          <a:lstStyle/>
          <a:p>
            <a:r>
              <a:rPr lang="en-GB" dirty="0" smtClean="0"/>
              <a:t>HIE-ISOLDE spectrometer </a:t>
            </a:r>
            <a:r>
              <a:rPr lang="en-GB" dirty="0" err="1" smtClean="0"/>
              <a:t>LoI</a:t>
            </a:r>
            <a:r>
              <a:rPr lang="en-GB" dirty="0" smtClean="0"/>
              <a:t>: Several physics cases and methodologies:</a:t>
            </a:r>
          </a:p>
          <a:p>
            <a:pPr lvl="1"/>
            <a:r>
              <a:rPr lang="en-GB" dirty="0" smtClean="0"/>
              <a:t>Transfer reactions</a:t>
            </a:r>
          </a:p>
          <a:p>
            <a:pPr lvl="1"/>
            <a:r>
              <a:rPr lang="en-GB" dirty="0" smtClean="0"/>
              <a:t>Deep inelastic reactions</a:t>
            </a:r>
          </a:p>
          <a:p>
            <a:pPr lvl="1"/>
            <a:r>
              <a:rPr lang="en-GB" dirty="0" smtClean="0"/>
              <a:t>Fusion-evaporation reactions</a:t>
            </a:r>
          </a:p>
          <a:p>
            <a:r>
              <a:rPr lang="en-GB" dirty="0" smtClean="0"/>
              <a:t>Several experimental scenarios for the plunger device could be envisaged.</a:t>
            </a:r>
          </a:p>
          <a:p>
            <a:r>
              <a:rPr lang="en-GB" dirty="0" smtClean="0"/>
              <a:t>Plunger device is relatively easy to couple with a separator.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532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Plunger device at HIE-ISOLDE spectrometer?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Deep inelastic &amp; transfer reactions</a:t>
            </a:r>
          </a:p>
          <a:p>
            <a:pPr lvl="1"/>
            <a:r>
              <a:rPr lang="en-GB" dirty="0" smtClean="0"/>
              <a:t>Reaction kinematics could be problematic.</a:t>
            </a:r>
          </a:p>
          <a:p>
            <a:pPr lvl="1"/>
            <a:r>
              <a:rPr lang="en-GB" dirty="0" smtClean="0"/>
              <a:t>However, such studies have been carried out at CLARA-PRISMA, LNL (see e.g. D. </a:t>
            </a:r>
            <a:r>
              <a:rPr lang="en-GB" dirty="0" err="1" smtClean="0"/>
              <a:t>Mengoni</a:t>
            </a:r>
            <a:r>
              <a:rPr lang="en-GB" dirty="0" smtClean="0"/>
              <a:t> et al., EPJA 42, 387 (2009)).</a:t>
            </a:r>
          </a:p>
          <a:p>
            <a:r>
              <a:rPr lang="en-GB" dirty="0" smtClean="0"/>
              <a:t>Fusion-evaporation reactions</a:t>
            </a:r>
          </a:p>
          <a:p>
            <a:pPr lvl="1"/>
            <a:r>
              <a:rPr lang="en-GB" dirty="0" smtClean="0"/>
              <a:t>Difficulties: low beam intensity, low cross section.</a:t>
            </a:r>
          </a:p>
          <a:p>
            <a:pPr lvl="1"/>
            <a:r>
              <a:rPr lang="en-GB" dirty="0" smtClean="0"/>
              <a:t>Beam intensity at JYFL usually 1 </a:t>
            </a:r>
            <a:r>
              <a:rPr lang="en-GB" dirty="0" err="1" smtClean="0"/>
              <a:t>pnA</a:t>
            </a:r>
            <a:r>
              <a:rPr lang="en-GB" dirty="0" smtClean="0"/>
              <a:t> ⇔ ~10</a:t>
            </a:r>
            <a:r>
              <a:rPr lang="en-GB" baseline="30000" dirty="0" smtClean="0"/>
              <a:t>8</a:t>
            </a:r>
            <a:r>
              <a:rPr lang="en-GB" dirty="0" smtClean="0"/>
              <a:t> </a:t>
            </a:r>
            <a:r>
              <a:rPr lang="en-GB" dirty="0" err="1" smtClean="0"/>
              <a:t>pps</a:t>
            </a:r>
            <a:r>
              <a:rPr lang="en-GB" dirty="0" smtClean="0"/>
              <a:t>, cross sections down to 50 </a:t>
            </a:r>
            <a:r>
              <a:rPr lang="en-GB" dirty="0" err="1" smtClean="0"/>
              <a:t>μb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Similar intensities could be achieved at HIE-ISOLDE, due to the projected intensity increase, for radioactive beams `not so far from stability´.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4786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Plunger device at HIE-ISOLDE spectrometer?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1773238"/>
            <a:ext cx="7931150" cy="3671986"/>
          </a:xfrm>
        </p:spPr>
        <p:txBody>
          <a:bodyPr/>
          <a:lstStyle/>
          <a:p>
            <a:r>
              <a:rPr lang="en-GB" dirty="0" smtClean="0"/>
              <a:t>Would provide a complimentary method to Coulomb excitation in measurements of transition probabilities.</a:t>
            </a:r>
          </a:p>
          <a:p>
            <a:r>
              <a:rPr lang="en-GB" dirty="0" smtClean="0"/>
              <a:t>Not sensitive to reaction mechanism and target excitations.</a:t>
            </a:r>
          </a:p>
          <a:p>
            <a:r>
              <a:rPr lang="en-GB" dirty="0" smtClean="0"/>
              <a:t>May provide access to measurements of transition probabilities in regions of the nuclear chart otherwise inaccessibly with Coulomb excitation (deep-inelastic/fusion-evaporation reactions).</a:t>
            </a:r>
          </a:p>
        </p:txBody>
      </p:sp>
    </p:spTree>
    <p:extLst>
      <p:ext uri="{BB962C8B-B14F-4D97-AF65-F5344CB8AC3E}">
        <p14:creationId xmlns:p14="http://schemas.microsoft.com/office/powerpoint/2010/main" val="198788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Tagging instrumentation at </a:t>
            </a:r>
            <a:r>
              <a:rPr lang="en-GB" dirty="0" smtClean="0"/>
              <a:t>JYFL</a:t>
            </a:r>
            <a:endParaRPr lang="en-GB" dirty="0" smtClean="0"/>
          </a:p>
          <a:p>
            <a:r>
              <a:rPr lang="en-GB" dirty="0" smtClean="0"/>
              <a:t>Lifetime measurements utilising selective tagging methods at </a:t>
            </a:r>
            <a:r>
              <a:rPr lang="en-GB" dirty="0" smtClean="0"/>
              <a:t>JYFL</a:t>
            </a:r>
            <a:endParaRPr lang="en-GB" dirty="0" smtClean="0"/>
          </a:p>
          <a:p>
            <a:r>
              <a:rPr lang="en-GB" dirty="0" smtClean="0"/>
              <a:t>Plunger device at </a:t>
            </a:r>
            <a:r>
              <a:rPr lang="en-GB" dirty="0" smtClean="0"/>
              <a:t>MINIBALL</a:t>
            </a:r>
            <a:endParaRPr lang="en-GB" dirty="0" smtClean="0"/>
          </a:p>
          <a:p>
            <a:r>
              <a:rPr lang="en-GB" dirty="0" smtClean="0"/>
              <a:t>Plunger device at HIE-ISOLDE spectrometer?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93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0"/>
              </a:rPr>
              <a:t>BACKGROUND AND MOTIVATION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27088" y="1268760"/>
            <a:ext cx="7931150" cy="540017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b="1" dirty="0"/>
              <a:t>Shape coexistence in the neutron-deficient </a:t>
            </a:r>
            <a:r>
              <a:rPr lang="en-US" sz="2000" b="1" dirty="0" err="1"/>
              <a:t>Pb</a:t>
            </a:r>
            <a:r>
              <a:rPr lang="en-US" sz="2000" b="1" dirty="0"/>
              <a:t> region</a:t>
            </a:r>
            <a:r>
              <a:rPr lang="en-US" sz="2000" dirty="0"/>
              <a:t>: large body of spectroscopic information obtained with stable beams </a:t>
            </a:r>
            <a:r>
              <a:rPr lang="en-US" sz="2000" dirty="0" smtClean="0"/>
              <a:t>but the </a:t>
            </a:r>
            <a:r>
              <a:rPr lang="en-US" sz="2000" dirty="0"/>
              <a:t>knowledge of transition </a:t>
            </a:r>
            <a:r>
              <a:rPr lang="en-US" sz="2000" dirty="0" smtClean="0"/>
              <a:t>probabilities was </a:t>
            </a:r>
            <a:r>
              <a:rPr lang="en-US" sz="2000" dirty="0"/>
              <a:t>missing.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>
                <a:cs typeface="Arial" charset="0"/>
              </a:rPr>
              <a:t>	→ </a:t>
            </a:r>
            <a:r>
              <a:rPr lang="en-US" sz="2000" b="1" dirty="0"/>
              <a:t>Couple the K</a:t>
            </a:r>
            <a:r>
              <a:rPr lang="en-US" sz="2000" b="1" dirty="0">
                <a:cs typeface="Arial" charset="0"/>
              </a:rPr>
              <a:t>öln plunger device to JUROGAM + RITU</a:t>
            </a:r>
            <a:r>
              <a:rPr lang="en-US" sz="2000" dirty="0">
                <a:cs typeface="Arial" charset="0"/>
              </a:rPr>
              <a:t> at the 	University of Jyväskylä (JYFL).</a:t>
            </a:r>
          </a:p>
          <a:p>
            <a:pPr>
              <a:lnSpc>
                <a:spcPct val="90000"/>
              </a:lnSpc>
            </a:pPr>
            <a:r>
              <a:rPr lang="en-US" sz="2000" baseline="30000" dirty="0"/>
              <a:t>186</a:t>
            </a:r>
            <a:r>
              <a:rPr lang="en-US" sz="2000" dirty="0"/>
              <a:t>Pb &amp; </a:t>
            </a:r>
            <a:r>
              <a:rPr lang="en-US" sz="2000" baseline="30000" dirty="0"/>
              <a:t>194</a:t>
            </a:r>
            <a:r>
              <a:rPr lang="en-US" sz="2000" dirty="0"/>
              <a:t>Po: First </a:t>
            </a:r>
            <a:r>
              <a:rPr lang="en-US" sz="2000" b="1" dirty="0"/>
              <a:t>Recoil Distance Doppler-Shift</a:t>
            </a:r>
            <a:r>
              <a:rPr lang="en-US" sz="2000" dirty="0"/>
              <a:t> (RDDS) lifetime measurements employing the RDT technique. Improved lifetime information on </a:t>
            </a:r>
            <a:r>
              <a:rPr lang="en-US" sz="2000" baseline="30000" dirty="0"/>
              <a:t>188</a:t>
            </a:r>
            <a:r>
              <a:rPr lang="en-US" sz="2000" dirty="0"/>
              <a:t>Pb using the recoil-gating method (PRL 97, 062501 (2006) &amp; NPA 801, 83 (2008)).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Demonstrated that RDDS lifetime measurements are possible for such exotic species.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/>
              <a:t>	</a:t>
            </a:r>
            <a:r>
              <a:rPr lang="en-US" sz="2000" dirty="0" smtClean="0"/>
              <a:t> </a:t>
            </a:r>
            <a:r>
              <a:rPr lang="en-US" sz="2000" dirty="0">
                <a:cs typeface="Arial" charset="0"/>
              </a:rPr>
              <a:t>→ Ongoing </a:t>
            </a:r>
            <a:r>
              <a:rPr lang="en-GB" sz="2000" dirty="0">
                <a:cs typeface="Arial" charset="0"/>
              </a:rPr>
              <a:t>programme</a:t>
            </a:r>
            <a:r>
              <a:rPr lang="en-US" sz="2000" dirty="0">
                <a:cs typeface="Arial" charset="0"/>
              </a:rPr>
              <a:t> to study lifetimes in nuclei far from 	stability.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RDDS measurements in the light </a:t>
            </a:r>
            <a:r>
              <a:rPr lang="en-GB" sz="2000" dirty="0" err="1"/>
              <a:t>Pb</a:t>
            </a:r>
            <a:r>
              <a:rPr lang="en-GB" sz="2000" dirty="0"/>
              <a:t> region are complementary to the Coulomb excitation measurements carried out at REX-ISOLDE.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2000" dirty="0"/>
              <a:t>	</a:t>
            </a:r>
            <a:r>
              <a:rPr lang="en-GB" sz="2000" dirty="0" smtClean="0">
                <a:cs typeface="Arial" charset="0"/>
              </a:rPr>
              <a:t>→</a:t>
            </a:r>
            <a:r>
              <a:rPr lang="en-GB" sz="2000" dirty="0">
                <a:cs typeface="Arial" charset="0"/>
              </a:rPr>
              <a:t>State</a:t>
            </a:r>
            <a:r>
              <a:rPr lang="en-GB" sz="2000" dirty="0"/>
              <a:t> lifetimes set constraints in the analysis of Coulomb 	excitation data.</a:t>
            </a:r>
            <a:endParaRPr lang="en-GB" sz="20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087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physics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1773238"/>
            <a:ext cx="7931150" cy="2951906"/>
          </a:xfrm>
        </p:spPr>
        <p:txBody>
          <a:bodyPr/>
          <a:lstStyle/>
          <a:p>
            <a:r>
              <a:rPr lang="en-US" dirty="0" smtClean="0"/>
              <a:t>Shape coexistence: </a:t>
            </a:r>
            <a:r>
              <a:rPr lang="en-US" baseline="30000" dirty="0" smtClean="0"/>
              <a:t>186,188</a:t>
            </a:r>
            <a:r>
              <a:rPr lang="en-US" dirty="0" smtClean="0"/>
              <a:t>Pb, </a:t>
            </a:r>
            <a:r>
              <a:rPr lang="en-US" baseline="30000" dirty="0" smtClean="0"/>
              <a:t>194-196</a:t>
            </a:r>
            <a:r>
              <a:rPr lang="en-US" dirty="0" smtClean="0"/>
              <a:t>Po, </a:t>
            </a:r>
            <a:r>
              <a:rPr lang="en-US" baseline="30000" dirty="0" smtClean="0"/>
              <a:t>180,182</a:t>
            </a:r>
            <a:r>
              <a:rPr lang="en-US" dirty="0" smtClean="0"/>
              <a:t>Hg, </a:t>
            </a:r>
            <a:r>
              <a:rPr lang="en-US" baseline="30000" dirty="0" smtClean="0"/>
              <a:t>175</a:t>
            </a:r>
            <a:r>
              <a:rPr lang="en-US" dirty="0" smtClean="0"/>
              <a:t>Au, </a:t>
            </a:r>
            <a:r>
              <a:rPr lang="en-US" baseline="30000" dirty="0" smtClean="0"/>
              <a:t>174,175</a:t>
            </a:r>
            <a:r>
              <a:rPr lang="en-US" dirty="0" smtClean="0"/>
              <a:t>Pt, </a:t>
            </a:r>
            <a:r>
              <a:rPr lang="en-US" baseline="30000" dirty="0" smtClean="0"/>
              <a:t>182</a:t>
            </a:r>
            <a:r>
              <a:rPr lang="en-US" dirty="0" smtClean="0"/>
              <a:t>Pt.</a:t>
            </a:r>
          </a:p>
          <a:p>
            <a:r>
              <a:rPr lang="en-US" dirty="0" smtClean="0"/>
              <a:t>Transition between deformed and spherical structures: </a:t>
            </a:r>
            <a:r>
              <a:rPr lang="en-US" baseline="30000" dirty="0" smtClean="0"/>
              <a:t>166-168</a:t>
            </a:r>
            <a:r>
              <a:rPr lang="en-US" dirty="0" smtClean="0"/>
              <a:t>Os.</a:t>
            </a:r>
          </a:p>
          <a:p>
            <a:r>
              <a:rPr lang="en-US" dirty="0" smtClean="0"/>
              <a:t>Collectivity and shell evolution above </a:t>
            </a:r>
            <a:r>
              <a:rPr lang="en-US" baseline="30000" dirty="0" smtClean="0"/>
              <a:t>100</a:t>
            </a:r>
            <a:r>
              <a:rPr lang="en-US" dirty="0" smtClean="0"/>
              <a:t>Sn: </a:t>
            </a:r>
            <a:r>
              <a:rPr lang="en-US" baseline="30000" dirty="0" smtClean="0"/>
              <a:t>108,110</a:t>
            </a:r>
            <a:r>
              <a:rPr lang="en-US" dirty="0" smtClean="0"/>
              <a:t>Te, </a:t>
            </a:r>
            <a:r>
              <a:rPr lang="en-US" baseline="30000" dirty="0" smtClean="0"/>
              <a:t>109</a:t>
            </a:r>
            <a:r>
              <a:rPr lang="en-US" dirty="0" smtClean="0"/>
              <a:t>I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Recoil-isomer tagging, e.g. </a:t>
            </a:r>
            <a:r>
              <a:rPr lang="en-US" baseline="30000" dirty="0" smtClean="0"/>
              <a:t>144</a:t>
            </a:r>
            <a:r>
              <a:rPr lang="en-US" dirty="0" smtClean="0"/>
              <a:t>Ho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4820960"/>
            <a:ext cx="7920880" cy="1200328"/>
          </a:xfrm>
          <a:prstGeom prst="rect">
            <a:avLst/>
          </a:prstGeom>
          <a:noFill/>
          <a:ln w="12700" cap="rnd" cmpd="sng">
            <a:solidFill>
              <a:schemeClr val="accent6"/>
            </a:solidFill>
            <a:rou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The RITU separator renders it possible to access very </a:t>
            </a:r>
            <a:r>
              <a:rPr lang="en-GB" sz="2400" dirty="0" smtClean="0">
                <a:latin typeface="+mn-lt"/>
              </a:rPr>
              <a:t>neutron</a:t>
            </a:r>
            <a:r>
              <a:rPr lang="en-US" sz="2400" dirty="0" smtClean="0">
                <a:latin typeface="+mn-lt"/>
              </a:rPr>
              <a:t>-deficient nuclei and RDT method results to a very clean </a:t>
            </a:r>
            <a:r>
              <a:rPr lang="en-US" sz="2400" dirty="0" err="1" smtClean="0">
                <a:latin typeface="+mn-lt"/>
              </a:rPr>
              <a:t>γ</a:t>
            </a:r>
            <a:r>
              <a:rPr lang="en-US" sz="2400" dirty="0" smtClean="0">
                <a:latin typeface="+mn-lt"/>
              </a:rPr>
              <a:t>-ray spectrum for RDDS studies.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8255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371600" y="1676400"/>
            <a:ext cx="6986588" cy="5064968"/>
            <a:chOff x="1285875" y="1214438"/>
            <a:chExt cx="7215188" cy="5297914"/>
          </a:xfrm>
        </p:grpSpPr>
        <p:pic>
          <p:nvPicPr>
            <p:cNvPr id="4" name="Picture 2" descr="great-jurogam-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85875" y="1214438"/>
              <a:ext cx="7215188" cy="5060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6572250" y="2143125"/>
              <a:ext cx="1625600" cy="77263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sv-SE" sz="1400" b="1" dirty="0" smtClean="0">
                  <a:latin typeface="+mn-lt"/>
                </a:rPr>
                <a:t>JUROGAM II</a:t>
              </a:r>
            </a:p>
            <a:p>
              <a:r>
                <a:rPr lang="sv-SE" sz="1400" dirty="0" smtClean="0">
                  <a:latin typeface="+mn-lt"/>
                </a:rPr>
                <a:t>24+15 </a:t>
              </a:r>
              <a:r>
                <a:rPr lang="sv-SE" sz="1400" dirty="0" err="1">
                  <a:latin typeface="+mn-lt"/>
                </a:rPr>
                <a:t>Ge+BGO</a:t>
              </a:r>
              <a:r>
                <a:rPr lang="sv-SE" sz="1400" dirty="0">
                  <a:latin typeface="+mn-lt"/>
                </a:rPr>
                <a:t> </a:t>
              </a:r>
              <a:r>
                <a:rPr lang="sv-SE" sz="1400" dirty="0" err="1">
                  <a:latin typeface="+mn-lt"/>
                </a:rPr>
                <a:t>detectors</a:t>
              </a:r>
              <a:r>
                <a:rPr lang="sv-SE" sz="1400" dirty="0">
                  <a:latin typeface="+mn-lt"/>
                </a:rPr>
                <a:t>, </a:t>
              </a:r>
              <a:r>
                <a:rPr lang="sv-SE" sz="1400" dirty="0" err="1">
                  <a:latin typeface="+mn-lt"/>
                </a:rPr>
                <a:t>eff</a:t>
              </a:r>
              <a:r>
                <a:rPr lang="sv-SE" sz="1400" dirty="0">
                  <a:latin typeface="+mn-lt"/>
                </a:rPr>
                <a:t>.</a:t>
              </a:r>
              <a:r>
                <a:rPr lang="sv-SE" sz="1400" dirty="0" smtClean="0">
                  <a:latin typeface="+mn-lt"/>
                </a:rPr>
                <a:t> </a:t>
              </a:r>
              <a:r>
                <a:rPr lang="sv-SE" sz="1400" dirty="0">
                  <a:latin typeface="+mn-lt"/>
                </a:rPr>
                <a:t>6</a:t>
              </a:r>
              <a:r>
                <a:rPr lang="sv-SE" sz="1400" dirty="0" smtClean="0">
                  <a:latin typeface="+mn-lt"/>
                </a:rPr>
                <a:t>%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 rot="21255940">
              <a:off x="2759075" y="2518050"/>
              <a:ext cx="1962150" cy="99798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sv-SE" sz="1400" b="1" dirty="0">
                  <a:latin typeface="+mn-lt"/>
                </a:rPr>
                <a:t>RITU</a:t>
              </a:r>
            </a:p>
            <a:p>
              <a:r>
                <a:rPr lang="sv-SE" sz="1400" dirty="0">
                  <a:latin typeface="+mn-lt"/>
                </a:rPr>
                <a:t>Gas-</a:t>
              </a:r>
              <a:r>
                <a:rPr lang="sv-SE" sz="1400" dirty="0" err="1">
                  <a:latin typeface="+mn-lt"/>
                </a:rPr>
                <a:t>filled</a:t>
              </a:r>
              <a:r>
                <a:rPr lang="sv-SE" sz="1400" dirty="0">
                  <a:latin typeface="+mn-lt"/>
                </a:rPr>
                <a:t> </a:t>
              </a:r>
              <a:r>
                <a:rPr lang="sv-SE" sz="1400" dirty="0" err="1">
                  <a:latin typeface="+mn-lt"/>
                </a:rPr>
                <a:t>recoil</a:t>
              </a:r>
              <a:r>
                <a:rPr lang="sv-SE" sz="1400" dirty="0">
                  <a:latin typeface="+mn-lt"/>
                </a:rPr>
                <a:t> separator,</a:t>
              </a:r>
            </a:p>
            <a:p>
              <a:r>
                <a:rPr lang="sv-SE" sz="1400" dirty="0">
                  <a:latin typeface="+mn-lt"/>
                </a:rPr>
                <a:t>transmission 20-</a:t>
              </a:r>
              <a:r>
                <a:rPr lang="sv-SE" sz="1400" dirty="0" smtClean="0">
                  <a:latin typeface="+mn-lt"/>
                </a:rPr>
                <a:t>50%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1357313" y="2500313"/>
              <a:ext cx="1285875" cy="77263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sv-SE" sz="1400" b="1" dirty="0">
                  <a:latin typeface="+mn-lt"/>
                </a:rPr>
                <a:t>GREAT</a:t>
              </a:r>
            </a:p>
            <a:p>
              <a:r>
                <a:rPr lang="sv-SE" sz="1400" dirty="0" err="1">
                  <a:latin typeface="+mn-lt"/>
                </a:rPr>
                <a:t>Focal</a:t>
              </a:r>
              <a:r>
                <a:rPr lang="sv-SE" sz="1400" dirty="0">
                  <a:latin typeface="+mn-lt"/>
                </a:rPr>
                <a:t> plane </a:t>
              </a:r>
              <a:r>
                <a:rPr lang="sv-SE" sz="1400" dirty="0" err="1">
                  <a:latin typeface="+mn-lt"/>
                </a:rPr>
                <a:t>spectrometer</a:t>
              </a:r>
              <a:endParaRPr lang="en-GB" sz="1400" dirty="0">
                <a:latin typeface="+mn-lt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3624258" y="5514364"/>
              <a:ext cx="3041580" cy="99798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sv-SE" sz="1400" b="1" dirty="0">
                  <a:latin typeface="+mn-lt"/>
                </a:rPr>
                <a:t>TDR</a:t>
              </a:r>
            </a:p>
            <a:p>
              <a:r>
                <a:rPr lang="sv-SE" sz="1400" dirty="0">
                  <a:latin typeface="+mn-lt"/>
                </a:rPr>
                <a:t>Total Data </a:t>
              </a:r>
              <a:r>
                <a:rPr lang="sv-SE" sz="1400" dirty="0" err="1">
                  <a:latin typeface="+mn-lt"/>
                </a:rPr>
                <a:t>Readout</a:t>
              </a:r>
              <a:r>
                <a:rPr lang="sv-SE" sz="1400" dirty="0">
                  <a:latin typeface="+mn-lt"/>
                </a:rPr>
                <a:t>, triggerless data </a:t>
              </a:r>
              <a:r>
                <a:rPr lang="sv-SE" sz="1400" dirty="0" err="1">
                  <a:latin typeface="+mn-lt"/>
                </a:rPr>
                <a:t>acquisition</a:t>
              </a:r>
              <a:r>
                <a:rPr lang="sv-SE" sz="1400" dirty="0">
                  <a:latin typeface="+mn-lt"/>
                </a:rPr>
                <a:t> system </a:t>
              </a:r>
              <a:r>
                <a:rPr lang="sv-SE" sz="1400" dirty="0" err="1">
                  <a:latin typeface="+mn-lt"/>
                </a:rPr>
                <a:t>with</a:t>
              </a:r>
              <a:r>
                <a:rPr lang="sv-SE" sz="1400" dirty="0">
                  <a:latin typeface="+mn-lt"/>
                </a:rPr>
                <a:t> 10 </a:t>
              </a:r>
              <a:r>
                <a:rPr lang="sv-SE" sz="1400" dirty="0" err="1">
                  <a:latin typeface="+mn-lt"/>
                </a:rPr>
                <a:t>ns</a:t>
              </a:r>
              <a:r>
                <a:rPr lang="sv-SE" sz="1400" dirty="0">
                  <a:latin typeface="+mn-lt"/>
                </a:rPr>
                <a:t> </a:t>
              </a:r>
              <a:r>
                <a:rPr lang="sv-SE" sz="1400" dirty="0" err="1">
                  <a:latin typeface="+mn-lt"/>
                </a:rPr>
                <a:t>time</a:t>
              </a:r>
              <a:r>
                <a:rPr lang="sv-SE" sz="1400" dirty="0">
                  <a:latin typeface="+mn-lt"/>
                </a:rPr>
                <a:t> </a:t>
              </a:r>
              <a:r>
                <a:rPr lang="sv-SE" sz="1400" dirty="0" err="1">
                  <a:latin typeface="+mn-lt"/>
                </a:rPr>
                <a:t>stamping</a:t>
              </a:r>
              <a:endParaRPr lang="en-GB" sz="1400" dirty="0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Tagging instrumentation at JYFL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269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71500" y="361950"/>
            <a:ext cx="7772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Helvetica" charset="0"/>
                <a:ea typeface="ＭＳ Ｐゴシック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Helvetica" charset="0"/>
                <a:ea typeface="ＭＳ Ｐゴシック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Helvetica" charset="0"/>
                <a:ea typeface="ＭＳ Ｐゴシック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Helvetica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Helvetica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Helvetica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Helvetica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Helvetica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dirty="0" smtClean="0"/>
              <a:t>Recoil-Decay Tagging (RDT) method</a:t>
            </a:r>
            <a:endParaRPr lang="en-US" dirty="0"/>
          </a:p>
        </p:txBody>
      </p:sp>
      <p:sp>
        <p:nvSpPr>
          <p:cNvPr id="6" name="Trapezoid 5"/>
          <p:cNvSpPr/>
          <p:nvPr/>
        </p:nvSpPr>
        <p:spPr bwMode="auto">
          <a:xfrm rot="1378771">
            <a:off x="2188351" y="3996495"/>
            <a:ext cx="500066" cy="857256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freezing" dir="t"/>
          </a:scene3d>
          <a:sp3d prstMaterial="dkEdge"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7" name="Trapezoid 6"/>
          <p:cNvSpPr/>
          <p:nvPr/>
        </p:nvSpPr>
        <p:spPr bwMode="auto">
          <a:xfrm rot="8630831">
            <a:off x="2133514" y="2493839"/>
            <a:ext cx="500066" cy="857256"/>
          </a:xfrm>
          <a:prstGeom prst="trapezoid">
            <a:avLst/>
          </a:prstGeom>
          <a:solidFill>
            <a:schemeClr val="bg1">
              <a:lumMod val="75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freezing" dir="t"/>
          </a:scene3d>
          <a:sp3d prstMaterial="dkEdge"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 rot="5400000">
            <a:off x="2536017" y="3607595"/>
            <a:ext cx="357190" cy="158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rapezoid 8"/>
          <p:cNvSpPr/>
          <p:nvPr/>
        </p:nvSpPr>
        <p:spPr bwMode="auto">
          <a:xfrm rot="11471319">
            <a:off x="2928926" y="2928934"/>
            <a:ext cx="1714512" cy="1428760"/>
          </a:xfrm>
          <a:prstGeom prst="trapezoid">
            <a:avLst/>
          </a:prstGeom>
          <a:solidFill>
            <a:srgbClr val="C00000">
              <a:alpha val="81000"/>
            </a:srgb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643174" y="3536951"/>
            <a:ext cx="142876" cy="14287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cxnSp>
        <p:nvCxnSpPr>
          <p:cNvPr id="11" name="Curved Connector 10"/>
          <p:cNvCxnSpPr/>
          <p:nvPr/>
        </p:nvCxnSpPr>
        <p:spPr bwMode="auto">
          <a:xfrm rot="16200000" flipV="1">
            <a:off x="2214546" y="2928934"/>
            <a:ext cx="571504" cy="42862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Curved Connector 11"/>
          <p:cNvCxnSpPr/>
          <p:nvPr/>
        </p:nvCxnSpPr>
        <p:spPr bwMode="auto">
          <a:xfrm rot="5400000">
            <a:off x="2214546" y="3857628"/>
            <a:ext cx="714380" cy="285752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rot="5400000">
            <a:off x="4860925" y="3895725"/>
            <a:ext cx="889000" cy="40005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val 13"/>
          <p:cNvSpPr/>
          <p:nvPr/>
        </p:nvSpPr>
        <p:spPr bwMode="auto">
          <a:xfrm>
            <a:off x="6991350" y="2247900"/>
            <a:ext cx="126000" cy="126000"/>
          </a:xfrm>
          <a:prstGeom prst="ellipse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611760" y="3606800"/>
            <a:ext cx="1800000" cy="158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30922" y="3284984"/>
            <a:ext cx="1733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Beam from K130 cyclotron</a:t>
            </a:r>
            <a:endParaRPr lang="en-GB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82750" y="494030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JUROGAM </a:t>
            </a:r>
            <a:r>
              <a:rPr lang="en-GB" dirty="0" err="1" smtClean="0">
                <a:latin typeface="+mn-lt"/>
              </a:rPr>
              <a:t>Ge</a:t>
            </a:r>
            <a:r>
              <a:rPr lang="en-GB" dirty="0" smtClean="0">
                <a:latin typeface="+mn-lt"/>
              </a:rPr>
              <a:t>-detector array</a:t>
            </a:r>
            <a:endParaRPr lang="en-GB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82950" y="1962150"/>
            <a:ext cx="186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RITU recoil separator</a:t>
            </a:r>
            <a:endParaRPr lang="en-GB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0" y="462915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GREAT spectrometer</a:t>
            </a:r>
            <a:endParaRPr lang="en-GB" dirty="0">
              <a:latin typeface="+mn-l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994400" y="1739900"/>
            <a:ext cx="2889250" cy="2325132"/>
            <a:chOff x="5994400" y="1739900"/>
            <a:chExt cx="2889250" cy="2325132"/>
          </a:xfrm>
        </p:grpSpPr>
        <p:grpSp>
          <p:nvGrpSpPr>
            <p:cNvPr id="21" name="Group 20"/>
            <p:cNvGrpSpPr/>
            <p:nvPr/>
          </p:nvGrpSpPr>
          <p:grpSpPr>
            <a:xfrm>
              <a:off x="5994400" y="1739900"/>
              <a:ext cx="2889250" cy="1911350"/>
              <a:chOff x="5994400" y="1739900"/>
              <a:chExt cx="2889250" cy="1911350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5994400" y="1739900"/>
                <a:ext cx="2889250" cy="1911350"/>
                <a:chOff x="5994400" y="1739900"/>
                <a:chExt cx="2889250" cy="1911350"/>
              </a:xfrm>
            </p:grpSpPr>
            <p:cxnSp>
              <p:nvCxnSpPr>
                <p:cNvPr id="25" name="Straight Connector 24"/>
                <p:cNvCxnSpPr/>
                <p:nvPr/>
              </p:nvCxnSpPr>
              <p:spPr bwMode="auto">
                <a:xfrm>
                  <a:off x="5994400" y="1962150"/>
                  <a:ext cx="2889250" cy="1588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6" name="Straight Connector 25"/>
                <p:cNvCxnSpPr/>
                <p:nvPr/>
              </p:nvCxnSpPr>
              <p:spPr bwMode="auto">
                <a:xfrm>
                  <a:off x="5994400" y="2717800"/>
                  <a:ext cx="2889250" cy="1588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7" name="Straight Connector 26"/>
                <p:cNvCxnSpPr/>
                <p:nvPr/>
              </p:nvCxnSpPr>
              <p:spPr bwMode="auto">
                <a:xfrm>
                  <a:off x="5994400" y="3429000"/>
                  <a:ext cx="2889250" cy="1588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8" name="Straight Connector 27"/>
                <p:cNvCxnSpPr/>
                <p:nvPr/>
              </p:nvCxnSpPr>
              <p:spPr bwMode="auto">
                <a:xfrm rot="5400000" flipH="1" flipV="1">
                  <a:off x="5750719" y="2695575"/>
                  <a:ext cx="1910556" cy="794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" name="Straight Connector 28"/>
                <p:cNvCxnSpPr/>
                <p:nvPr/>
              </p:nvCxnSpPr>
              <p:spPr bwMode="auto">
                <a:xfrm rot="5400000" flipH="1" flipV="1">
                  <a:off x="6506369" y="2694781"/>
                  <a:ext cx="1910556" cy="794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" name="Straight Connector 29"/>
                <p:cNvCxnSpPr/>
                <p:nvPr/>
              </p:nvCxnSpPr>
              <p:spPr bwMode="auto">
                <a:xfrm rot="5400000" flipH="1" flipV="1">
                  <a:off x="7217569" y="2694781"/>
                  <a:ext cx="1910556" cy="794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4" name="Oval 23"/>
              <p:cNvSpPr/>
              <p:nvPr/>
            </p:nvSpPr>
            <p:spPr bwMode="auto">
              <a:xfrm>
                <a:off x="6838950" y="2095500"/>
                <a:ext cx="222250" cy="22225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48" charset="-128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6394450" y="3695700"/>
              <a:ext cx="2216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+mn-lt"/>
                </a:rPr>
                <a:t>GREAT DSSD</a:t>
              </a:r>
              <a:endParaRPr lang="en-GB" dirty="0">
                <a:latin typeface="+mn-lt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211960" y="5373216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of the method: recoiling evaporation residue and its subsequent characteristic decay observed ⇒</a:t>
            </a:r>
            <a:r>
              <a:rPr lang="en-US" b="1" dirty="0" smtClean="0"/>
              <a:t>unique tag for the prompt radiation.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44085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87 0.04167 L -0.27344 -0.45833 " pathEditMode="relative" ptsTypes="AA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88 -0.06227 L -0.28125 0.41667 " pathEditMode="relative" ptsTypes="AA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58 -0.00787 0.1316 -0.01573 0.17847 -0.00208 C 0.22535 0.01156 0.25347 0.04671 0.2816 0.0821 " pathEditMode="relative" ptsTypes="a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32932E-6 L 0.02882 0.0383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" y="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4" grpId="0" animBg="1"/>
      <p:bldP spid="14" grpId="1" animBg="1"/>
      <p:bldP spid="3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924" y="381000"/>
            <a:ext cx="7772400" cy="914400"/>
          </a:xfrm>
        </p:spPr>
        <p:txBody>
          <a:bodyPr/>
          <a:lstStyle/>
          <a:p>
            <a:r>
              <a:rPr lang="en-US" dirty="0" smtClean="0"/>
              <a:t>RDDS lifetime measurements at </a:t>
            </a:r>
            <a:r>
              <a:rPr lang="fi-FI" dirty="0" smtClean="0"/>
              <a:t>JYFL</a:t>
            </a:r>
            <a:endParaRPr lang="en-US" dirty="0" smtClean="0"/>
          </a:p>
        </p:txBody>
      </p:sp>
      <p:pic>
        <p:nvPicPr>
          <p:cNvPr id="5" name="Picture 7" descr="plung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124744"/>
            <a:ext cx="3744416" cy="4017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rdds_fig2"/>
          <p:cNvPicPr>
            <a:picLocks noChangeAspect="1" noChangeArrowheads="1"/>
          </p:cNvPicPr>
          <p:nvPr/>
        </p:nvPicPr>
        <p:blipFill>
          <a:blip r:embed="rId3">
            <a:lum bright="-14000" contrast="76000"/>
          </a:blip>
          <a:srcRect/>
          <a:stretch>
            <a:fillRect/>
          </a:stretch>
        </p:blipFill>
        <p:spPr bwMode="auto">
          <a:xfrm>
            <a:off x="4327649" y="1124744"/>
            <a:ext cx="4708525" cy="396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39552" y="5385395"/>
            <a:ext cx="84978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latin typeface="+mn-lt"/>
              </a:rPr>
              <a:t>First ever </a:t>
            </a:r>
            <a:r>
              <a:rPr lang="en-GB" sz="1800" dirty="0" smtClean="0">
                <a:latin typeface="+mn-lt"/>
              </a:rPr>
              <a:t>Recoil </a:t>
            </a:r>
            <a:r>
              <a:rPr lang="en-GB" sz="1800" dirty="0">
                <a:latin typeface="+mn-lt"/>
              </a:rPr>
              <a:t>D</a:t>
            </a:r>
            <a:r>
              <a:rPr lang="en-GB" sz="1800" dirty="0" smtClean="0">
                <a:latin typeface="+mn-lt"/>
              </a:rPr>
              <a:t>istance Doppler-Shift </a:t>
            </a:r>
            <a:r>
              <a:rPr lang="en-GB" sz="1800" dirty="0">
                <a:latin typeface="+mn-lt"/>
              </a:rPr>
              <a:t>(RDDS) lifetime measurements utilising a gas-filled recoil separator and the </a:t>
            </a:r>
            <a:r>
              <a:rPr lang="en-GB" sz="1800" dirty="0" smtClean="0">
                <a:latin typeface="+mn-lt"/>
              </a:rPr>
              <a:t>RDT </a:t>
            </a:r>
            <a:r>
              <a:rPr lang="en-GB" sz="1800" dirty="0">
                <a:latin typeface="+mn-lt"/>
              </a:rPr>
              <a:t>technique → a special plunger device with a degrader foil designed by the University of K</a:t>
            </a:r>
            <a:r>
              <a:rPr lang="fi-FI" sz="1800" dirty="0">
                <a:latin typeface="+mn-lt"/>
              </a:rPr>
              <a:t>ö</a:t>
            </a:r>
            <a:r>
              <a:rPr lang="en-GB" sz="1800" dirty="0" err="1">
                <a:latin typeface="+mn-lt"/>
              </a:rPr>
              <a:t>ln</a:t>
            </a:r>
            <a:r>
              <a:rPr lang="en-GB" sz="1800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5945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RDDS lifetime measurements at </a:t>
            </a:r>
            <a:r>
              <a:rPr lang="fi-FI" dirty="0"/>
              <a:t>JYFL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8" y="1773238"/>
            <a:ext cx="7931150" cy="2735882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Köln plunger device at RITU:</a:t>
            </a:r>
          </a:p>
          <a:p>
            <a:pPr lvl="1"/>
            <a:r>
              <a:rPr lang="en-GB" dirty="0" smtClean="0"/>
              <a:t>`Standard´ stopper foil replaced by a degrader foil in order to allow evaporation residues to enter RITU.</a:t>
            </a:r>
          </a:p>
          <a:p>
            <a:pPr lvl="1"/>
            <a:r>
              <a:rPr lang="en-GB" dirty="0" smtClean="0"/>
              <a:t>Moveable target allows the target-to-degrader distance to be varied.</a:t>
            </a:r>
          </a:p>
          <a:p>
            <a:pPr lvl="1"/>
            <a:r>
              <a:rPr lang="en-GB" dirty="0" smtClean="0"/>
              <a:t>Motors operate in vacuum, therefore it has to be isolated </a:t>
            </a:r>
            <a:r>
              <a:rPr lang="en-GB" smtClean="0"/>
              <a:t>from the He </a:t>
            </a:r>
            <a:r>
              <a:rPr lang="en-GB" dirty="0" smtClean="0"/>
              <a:t>gas of RITU ⇒ C window.</a:t>
            </a:r>
          </a:p>
          <a:p>
            <a:pPr marL="0" indent="0">
              <a:buNone/>
            </a:pPr>
            <a:endParaRPr lang="en-GB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1778000" y="4725144"/>
            <a:ext cx="5588000" cy="1309847"/>
            <a:chOff x="1792312" y="4528581"/>
            <a:chExt cx="5588000" cy="130984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2312" y="4581128"/>
              <a:ext cx="5588000" cy="12573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4572000" y="4581128"/>
              <a:ext cx="28803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 rot="5400000">
              <a:off x="4872485" y="4456573"/>
              <a:ext cx="28803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 rot="5400000">
              <a:off x="5688124" y="5265204"/>
              <a:ext cx="288032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20060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RDDS lifetime measurements at </a:t>
            </a:r>
            <a:r>
              <a:rPr lang="fi-FI" dirty="0" smtClean="0"/>
              <a:t>JYFL</a:t>
            </a:r>
            <a:br>
              <a:rPr lang="fi-FI" dirty="0" smtClean="0"/>
            </a:br>
            <a:r>
              <a:rPr lang="fi-FI" sz="1800" dirty="0" err="1" smtClean="0"/>
              <a:t>Difficulties/limitations</a:t>
            </a:r>
            <a:endParaRPr lang="en-US" sz="18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1371600"/>
            <a:ext cx="7772400" cy="457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b="1" kern="0" dirty="0">
                <a:latin typeface="+mn-lt"/>
                <a:ea typeface="+mn-ea"/>
              </a:rPr>
              <a:t>Use of the degrader foil: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kern="0" dirty="0">
                <a:latin typeface="+mn-lt"/>
                <a:ea typeface="+mn-ea"/>
              </a:rPr>
              <a:t>JUROGAM </a:t>
            </a:r>
            <a:r>
              <a:rPr lang="en-US" kern="0" dirty="0" smtClean="0">
                <a:latin typeface="+mn-lt"/>
                <a:ea typeface="+mn-ea"/>
              </a:rPr>
              <a:t>II </a:t>
            </a:r>
            <a:r>
              <a:rPr lang="en-US" kern="0" dirty="0" err="1" smtClean="0">
                <a:latin typeface="+mn-lt"/>
                <a:ea typeface="+mn-ea"/>
              </a:rPr>
              <a:t>Ge</a:t>
            </a:r>
            <a:r>
              <a:rPr lang="en-US" kern="0" dirty="0">
                <a:latin typeface="+mn-lt"/>
                <a:ea typeface="+mn-ea"/>
              </a:rPr>
              <a:t>-detector counting rate increases.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kern="0" dirty="0">
                <a:latin typeface="+mn-lt"/>
                <a:ea typeface="+mn-ea"/>
              </a:rPr>
              <a:t>With a 1 mg/cm</a:t>
            </a:r>
            <a:r>
              <a:rPr lang="en-US" kern="0" baseline="30000" dirty="0">
                <a:latin typeface="+mn-lt"/>
                <a:ea typeface="+mn-ea"/>
              </a:rPr>
              <a:t>2</a:t>
            </a:r>
            <a:r>
              <a:rPr lang="en-US" kern="0" dirty="0">
                <a:latin typeface="+mn-lt"/>
                <a:ea typeface="+mn-ea"/>
              </a:rPr>
              <a:t> Mg foil, RITU transmission efficiency cut by a factor of 2/3.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kern="0" dirty="0">
                <a:latin typeface="+mn-lt"/>
                <a:ea typeface="+mn-ea"/>
              </a:rPr>
              <a:t>Doppler-shift difference rather low: </a:t>
            </a:r>
            <a:r>
              <a:rPr lang="en-US" i="1" kern="0" dirty="0">
                <a:latin typeface="+mn-lt"/>
                <a:ea typeface="+mn-ea"/>
              </a:rPr>
              <a:t>v/c</a:t>
            </a:r>
            <a:r>
              <a:rPr lang="en-US" kern="0" dirty="0">
                <a:latin typeface="+mn-lt"/>
                <a:ea typeface="+mn-ea"/>
              </a:rPr>
              <a:t> = 4% </a:t>
            </a:r>
            <a:r>
              <a:rPr lang="en-US" kern="0" dirty="0">
                <a:latin typeface="+mn-lt"/>
                <a:ea typeface="+mn-ea"/>
                <a:sym typeface="Symbol"/>
              </a:rPr>
              <a:t> </a:t>
            </a:r>
            <a:r>
              <a:rPr lang="en-US" i="1" kern="0" dirty="0">
                <a:latin typeface="+mn-lt"/>
                <a:ea typeface="+mn-ea"/>
                <a:sym typeface="Symbol"/>
              </a:rPr>
              <a:t>v/c</a:t>
            </a:r>
            <a:r>
              <a:rPr lang="en-US" kern="0" dirty="0">
                <a:latin typeface="+mn-lt"/>
                <a:ea typeface="+mn-ea"/>
                <a:sym typeface="Symbol"/>
              </a:rPr>
              <a:t> =3%.</a:t>
            </a:r>
          </a:p>
          <a:p>
            <a:pPr marL="0" lvl="2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b="1" kern="0" dirty="0">
                <a:latin typeface="+mn-lt"/>
                <a:ea typeface="+mn-ea"/>
                <a:sym typeface="Symbol"/>
              </a:rPr>
              <a:t>Suitable :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kern="0" dirty="0"/>
              <a:t>Only 15 of </a:t>
            </a:r>
            <a:r>
              <a:rPr lang="en-US" kern="0" dirty="0" smtClean="0"/>
              <a:t>JUROGAM II </a:t>
            </a:r>
            <a:r>
              <a:rPr lang="en-US" kern="0" dirty="0" err="1"/>
              <a:t>Ge</a:t>
            </a:r>
            <a:r>
              <a:rPr lang="en-US" kern="0" dirty="0"/>
              <a:t>-detectors can be used; 5 at 158</a:t>
            </a:r>
            <a:r>
              <a:rPr lang="en-US" kern="0" dirty="0">
                <a:sym typeface="Symbol"/>
              </a:rPr>
              <a:t> and 10 at 134.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kern="0" dirty="0" err="1">
                <a:latin typeface="+mn-lt"/>
                <a:ea typeface="+mn-ea"/>
                <a:sym typeface="Symbol"/>
              </a:rPr>
              <a:t>Ge</a:t>
            </a:r>
            <a:r>
              <a:rPr lang="en-US" kern="0" dirty="0">
                <a:latin typeface="+mn-lt"/>
                <a:ea typeface="+mn-ea"/>
                <a:sym typeface="Symbol"/>
              </a:rPr>
              <a:t> efficiency reduced significantly</a:t>
            </a:r>
            <a:r>
              <a:rPr lang="en-US" kern="0" dirty="0" smtClean="0">
                <a:latin typeface="+mn-lt"/>
                <a:ea typeface="+mn-ea"/>
                <a:sym typeface="Symbol"/>
              </a:rPr>
              <a:t>.</a:t>
            </a:r>
            <a:endParaRPr lang="en-US" kern="0" dirty="0">
              <a:latin typeface="+mn-lt"/>
              <a:ea typeface="+mn-ea"/>
              <a:sym typeface="Symbol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b="1" kern="0" dirty="0" smtClean="0">
                <a:latin typeface="+mn-lt"/>
                <a:ea typeface="+mn-ea"/>
                <a:sym typeface="Symbol"/>
              </a:rPr>
              <a:t>Reaction cross section &amp; residue: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kern="0" dirty="0" smtClean="0">
                <a:latin typeface="+mn-lt"/>
                <a:ea typeface="+mn-ea"/>
                <a:sym typeface="Symbol"/>
              </a:rPr>
              <a:t>Measurements down to 50 </a:t>
            </a:r>
            <a:r>
              <a:rPr lang="en-GB" dirty="0" err="1" smtClean="0"/>
              <a:t>μb</a:t>
            </a:r>
            <a:r>
              <a:rPr lang="en-GB" dirty="0" smtClean="0"/>
              <a:t> level carried out.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GB" kern="0" dirty="0" smtClean="0">
                <a:latin typeface="+mn-lt"/>
                <a:ea typeface="+mn-ea"/>
                <a:sym typeface="Symbol"/>
              </a:rPr>
              <a:t>The nucleus of interest has to have a sufficient p- or </a:t>
            </a:r>
            <a:r>
              <a:rPr lang="en-GB" dirty="0" smtClean="0"/>
              <a:t>α-decay branch for RDT.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GB" kern="0" dirty="0" smtClean="0">
                <a:latin typeface="+mn-lt"/>
                <a:ea typeface="+mn-ea"/>
                <a:sym typeface="Symbol"/>
              </a:rPr>
              <a:t>If the exit channel of the reaction is dominant, recoil gating will provide a rather clean tag.</a:t>
            </a:r>
            <a:endParaRPr lang="en-US" kern="0" dirty="0">
              <a:latin typeface="+mn-lt"/>
              <a:ea typeface="+mn-ea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874392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Helvetica"/>
        <a:ea typeface="ＭＳ Ｐゴシック"/>
        <a:cs typeface="Arial"/>
      </a:majorFont>
      <a:minorFont>
        <a:latin typeface="Helvetica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1985</TotalTime>
  <Words>990</Words>
  <Application>Microsoft Macintosh PowerPoint</Application>
  <PresentationFormat>On-screen Show (4:3)</PresentationFormat>
  <Paragraphs>106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RDDS measurements at RITU and prospects at HIE-ISOLDE</vt:lpstr>
      <vt:lpstr>Outline</vt:lpstr>
      <vt:lpstr>BACKGROUND AND MOTIVATION </vt:lpstr>
      <vt:lpstr>Examples of physics cases</vt:lpstr>
      <vt:lpstr>Tagging instrumentation at JYFL</vt:lpstr>
      <vt:lpstr>PowerPoint Presentation</vt:lpstr>
      <vt:lpstr>RDDS lifetime measurements at JYFL</vt:lpstr>
      <vt:lpstr>RDDS lifetime measurements at JYFL</vt:lpstr>
      <vt:lpstr>RDDS lifetime measurements at JYFL Difficulties/limitations</vt:lpstr>
      <vt:lpstr>RDDS lifetime measurements at JYFL</vt:lpstr>
      <vt:lpstr>Lifetimes in 180,182Hg</vt:lpstr>
      <vt:lpstr>Lifetimes in 180,182Hg</vt:lpstr>
      <vt:lpstr>Lifetimes in 180,182Hg</vt:lpstr>
      <vt:lpstr>Plunger device at MINIBALL</vt:lpstr>
      <vt:lpstr>Plunger device at MINIBALL</vt:lpstr>
      <vt:lpstr>Plunger device at HIE-ISOLDE spectrometer?</vt:lpstr>
      <vt:lpstr>Plunger device at HIE-ISOLDE spectrometer?</vt:lpstr>
      <vt:lpstr>Plunger device at HIE-ISOLDE spectrometer?</vt:lpstr>
    </vt:vector>
  </TitlesOfParts>
  <Company>University of Jyväskylä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Lamberg, Päivi Kaarina</dc:creator>
  <cp:lastModifiedBy>Tuomas Grahn</cp:lastModifiedBy>
  <cp:revision>97</cp:revision>
  <dcterms:created xsi:type="dcterms:W3CDTF">2007-03-27T10:08:59Z</dcterms:created>
  <dcterms:modified xsi:type="dcterms:W3CDTF">2011-03-11T06:57:15Z</dcterms:modified>
</cp:coreProperties>
</file>