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6"/>
  </p:notesMasterIdLst>
  <p:sldIdLst>
    <p:sldId id="257" r:id="rId6"/>
    <p:sldId id="274" r:id="rId7"/>
    <p:sldId id="258" r:id="rId8"/>
    <p:sldId id="285" r:id="rId9"/>
    <p:sldId id="286" r:id="rId10"/>
    <p:sldId id="290" r:id="rId11"/>
    <p:sldId id="296" r:id="rId12"/>
    <p:sldId id="305" r:id="rId13"/>
    <p:sldId id="297" r:id="rId14"/>
    <p:sldId id="301" r:id="rId15"/>
    <p:sldId id="302" r:id="rId16"/>
    <p:sldId id="292" r:id="rId17"/>
    <p:sldId id="287" r:id="rId18"/>
    <p:sldId id="298" r:id="rId19"/>
    <p:sldId id="293" r:id="rId20"/>
    <p:sldId id="299" r:id="rId21"/>
    <p:sldId id="304" r:id="rId22"/>
    <p:sldId id="295" r:id="rId23"/>
    <p:sldId id="288" r:id="rId24"/>
    <p:sldId id="26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2BBB"/>
    <a:srgbClr val="003088"/>
    <a:srgbClr val="F08900"/>
    <a:srgbClr val="FF6900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86"/>
    <p:restoredTop sz="72777" autoAdjust="0"/>
  </p:normalViewPr>
  <p:slideViewPr>
    <p:cSldViewPr snapToGrid="0" snapToObjects="1">
      <p:cViewPr varScale="1">
        <p:scale>
          <a:sx n="50" d="100"/>
          <a:sy n="50" d="100"/>
        </p:scale>
        <p:origin x="1564" y="3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8/30/2022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066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28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21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49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throw to audience </a:t>
            </a:r>
          </a:p>
          <a:p>
            <a:r>
              <a:rPr lang="en-GB" dirty="0" smtClean="0"/>
              <a:t>ask what they’ve been doing/working</a:t>
            </a:r>
            <a:r>
              <a:rPr lang="en-GB" baseline="0" dirty="0" smtClean="0"/>
              <a:t> on </a:t>
            </a:r>
          </a:p>
          <a:p>
            <a:r>
              <a:rPr lang="en-GB" baseline="0" dirty="0" smtClean="0"/>
              <a:t>generally just riff a bit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724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just read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110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Please replace photo of presenter with a portrait of your own. </a:t>
            </a:r>
            <a:r>
              <a:rPr lang="en-US" b="1" dirty="0"/>
              <a:t>1)</a:t>
            </a:r>
            <a:r>
              <a:rPr lang="en-US" dirty="0"/>
              <a:t> Send the geometric shape overlay to the back – </a:t>
            </a:r>
            <a:r>
              <a:rPr lang="en-US" i="1" dirty="0"/>
              <a:t>Right-Click &gt; Send to Back &gt; Send to Back</a:t>
            </a:r>
            <a:r>
              <a:rPr lang="en-US" dirty="0"/>
              <a:t>. </a:t>
            </a:r>
            <a:r>
              <a:rPr lang="en-US" b="1" dirty="0"/>
              <a:t>2) </a:t>
            </a:r>
            <a:r>
              <a:rPr lang="en-US" dirty="0"/>
              <a:t>Replace image – use the guides provided to correctly position it. </a:t>
            </a:r>
            <a:r>
              <a:rPr lang="en-US" b="1" dirty="0"/>
              <a:t>3) </a:t>
            </a:r>
            <a:r>
              <a:rPr lang="en-US" dirty="0"/>
              <a:t>Send your portrait to the back so that the geometric overlay re-appears over the portrait.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05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replace photo with one of your own. </a:t>
            </a:r>
            <a:r>
              <a:rPr lang="en-US" b="1" dirty="0"/>
              <a:t>1)</a:t>
            </a:r>
            <a:r>
              <a:rPr lang="en-US" dirty="0"/>
              <a:t> Send the geometric shape overlay to the back – </a:t>
            </a:r>
            <a:r>
              <a:rPr lang="en-US" i="1" dirty="0"/>
              <a:t>Right-Click &gt; Send to Back &gt; Send to Back</a:t>
            </a:r>
            <a:r>
              <a:rPr lang="en-US" dirty="0"/>
              <a:t>. </a:t>
            </a:r>
            <a:r>
              <a:rPr lang="en-US" b="1" dirty="0"/>
              <a:t>2) </a:t>
            </a:r>
            <a:r>
              <a:rPr lang="en-US" dirty="0"/>
              <a:t>Replace image – use the guides provided to correctly position it. </a:t>
            </a:r>
            <a:r>
              <a:rPr lang="en-US" b="1" dirty="0"/>
              <a:t>3) </a:t>
            </a:r>
            <a:r>
              <a:rPr lang="en-US" dirty="0"/>
              <a:t>Send your image to the back so that the geometric overlay re-appears over the image. Remember to delete the image credit if using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changes/ improvements</a:t>
            </a:r>
            <a:r>
              <a:rPr lang="en-GB" baseline="0" dirty="0" smtClean="0"/>
              <a:t> are brought about by the work we all do</a:t>
            </a:r>
          </a:p>
          <a:p>
            <a:r>
              <a:rPr lang="en-GB" baseline="0" dirty="0" smtClean="0"/>
              <a:t>not just external, can be internal within you organisations </a:t>
            </a:r>
          </a:p>
          <a:p>
            <a:r>
              <a:rPr lang="en-GB" baseline="0" dirty="0" smtClean="0"/>
              <a:t>shows the value of the work we do and the effect it has on those who need/use our services/projects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314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being able to show examples of impact essential for applying for funding (at RAL), likely still important at other institutes </a:t>
            </a:r>
          </a:p>
          <a:p>
            <a:r>
              <a:rPr lang="en-GB" dirty="0" smtClean="0"/>
              <a:t>not just something we’re working</a:t>
            </a:r>
            <a:r>
              <a:rPr lang="en-GB" baseline="0" dirty="0" smtClean="0"/>
              <a:t> on for ourselves or for the sake of it, shows the wider use cases of the work we produce and where and how that work is utilised by others </a:t>
            </a:r>
          </a:p>
          <a:p>
            <a:r>
              <a:rPr lang="en-GB" baseline="0" dirty="0" smtClean="0"/>
              <a:t>It’s one thing to just make a tool to solve a problem, but making a quality tool that has wide reaching uses and applications within our community is important to demonstrate. emphasises the quality of out work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952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31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Happened on the 18</a:t>
            </a:r>
            <a:r>
              <a:rPr lang="en-GB" baseline="30000" dirty="0" smtClean="0"/>
              <a:t>th</a:t>
            </a:r>
            <a:r>
              <a:rPr lang="en-GB" dirty="0" smtClean="0"/>
              <a:t> &amp; 19</a:t>
            </a:r>
            <a:r>
              <a:rPr lang="en-GB" baseline="30000" dirty="0" smtClean="0"/>
              <a:t>th</a:t>
            </a:r>
            <a:r>
              <a:rPr lang="en-GB" dirty="0" smtClean="0"/>
              <a:t> of June</a:t>
            </a:r>
          </a:p>
          <a:p>
            <a:r>
              <a:rPr lang="en-GB" dirty="0" smtClean="0"/>
              <a:t>Had</a:t>
            </a:r>
            <a:r>
              <a:rPr lang="en-GB" baseline="0" dirty="0" smtClean="0"/>
              <a:t> learned lessons from previous attempt  </a:t>
            </a:r>
          </a:p>
          <a:p>
            <a:r>
              <a:rPr lang="en-GB" dirty="0" smtClean="0"/>
              <a:t>better support the large data transfer needs of the community </a:t>
            </a:r>
          </a:p>
          <a:p>
            <a:r>
              <a:rPr lang="en-GB" dirty="0" smtClean="0"/>
              <a:t>SKA will be moving comparable volumes</a:t>
            </a:r>
            <a:r>
              <a:rPr lang="en-GB" baseline="0" dirty="0" smtClean="0"/>
              <a:t> of data, so having a robust network that can handle this volume of traffic is essential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118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imperial has 100gb links to data </a:t>
            </a:r>
            <a:r>
              <a:rPr lang="en-GB" dirty="0" err="1" smtClean="0"/>
              <a:t>center</a:t>
            </a:r>
            <a:r>
              <a:rPr lang="en-GB" dirty="0" smtClean="0"/>
              <a:t> in slough and to its south ken campus </a:t>
            </a:r>
          </a:p>
          <a:p>
            <a:r>
              <a:rPr lang="en-GB" dirty="0" smtClean="0"/>
              <a:t>also a</a:t>
            </a:r>
            <a:r>
              <a:rPr lang="en-GB" baseline="0" dirty="0" smtClean="0"/>
              <a:t> leading example of deploying ipv6 on campus, having dual stack ipv4/ipv6 through most of its infrastructure</a:t>
            </a:r>
          </a:p>
          <a:p>
            <a:r>
              <a:rPr lang="en-GB" baseline="0" dirty="0" smtClean="0"/>
              <a:t>useful as </a:t>
            </a:r>
            <a:r>
              <a:rPr lang="en-GB" baseline="0" dirty="0" err="1" smtClean="0"/>
              <a:t>wlcg</a:t>
            </a:r>
            <a:r>
              <a:rPr lang="en-GB" baseline="0" dirty="0" smtClean="0"/>
              <a:t> move to using ipv6, both initial support leading to ipv6 only in the future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68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say what the colours all represent</a:t>
            </a:r>
          </a:p>
          <a:p>
            <a:r>
              <a:rPr lang="en-GB" dirty="0" smtClean="0"/>
              <a:t>mention that it’s mostly green! </a:t>
            </a:r>
          </a:p>
          <a:p>
            <a:r>
              <a:rPr lang="en-GB" dirty="0" smtClean="0"/>
              <a:t>Also tested ipv6 transfer </a:t>
            </a:r>
            <a:r>
              <a:rPr lang="en-GB" dirty="0" err="1" smtClean="0"/>
              <a:t>cability</a:t>
            </a:r>
            <a:r>
              <a:rPr lang="en-GB" baseline="0" dirty="0" smtClean="0"/>
              <a:t> 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Imperial monitoring of the 100GB link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bulk file transfer to imperial in march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was filled and 100% IPv6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 demonstration of the performance and capability of both IPv6 and Janet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20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46CE-140B-4575-91B6-08D3CDB9EDFC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1F31-33FE-4F3A-8C1E-40EE03840212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FE5A-BBB7-4C0B-AA6F-25C5DE21BAD8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233F-A0C7-4925-A2EC-C471599BDE1E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F2553-208D-48FF-BCEC-E048DE4591F0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11F6C-015A-43A3-A687-58052F523E34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4DDB-F9D6-41A9-8944-2FB94DCBB179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98A8-075F-4357-98BB-6BB6E9A24A49}" type="datetime1">
              <a:rPr lang="en-US" smtClean="0"/>
              <a:t>8/30/2022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B64-53D4-4DF5-8F6B-2550CAEB71BD}" type="datetime1">
              <a:rPr lang="en-US" smtClean="0"/>
              <a:t>8/30/2022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7573-28EB-4F83-B38F-94B8D5BFE5A4}" type="datetime1">
              <a:rPr lang="en-US" smtClean="0"/>
              <a:t>8/30/2022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4DF2A-20F4-4987-AE82-7E8744070E5D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3522-FC28-469A-A83B-335498EF0259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F2FC4-1BC1-4DB1-930D-6EE8AFEC18A4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9493-40C0-4C16-B129-7386B29575CE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F3D9F-1274-43FE-BA26-EC02DBFFC22E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D3EB1-4EA4-4480-8CC3-5A04DBAFFB82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C640-A97D-425A-ADA8-D11D4F585932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A623A-BC40-454E-9A8C-A486EBC68778}" type="datetime1">
              <a:rPr lang="en-US" smtClean="0"/>
              <a:t>8/30/2022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A9DB9-F4BE-44D7-A439-84F41CCC3CD9}" type="datetime1">
              <a:rPr lang="en-US" smtClean="0"/>
              <a:t>8/30/2022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1AA4-29BE-4191-9A8F-399AB857372D}" type="datetime1">
              <a:rPr lang="en-US" smtClean="0"/>
              <a:t>8/30/2022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3409-CFD7-457A-8B58-D4E31BAEEB99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03686-0B5B-4810-8D9E-457E7C25D99F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9A838-50B3-4CBD-AAED-34177CA90F40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E091B-4300-497E-A4F7-31946D7209CE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hyperlink" Target="mailto:rose.cooper@stfc.ac.uk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in </a:t>
            </a:r>
            <a:r>
              <a:rPr lang="en-US" sz="4800" b="1" spc="-1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Rose Cooper –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rose.cooper@stfc.ac.uk</a:t>
            </a:r>
            <a:endParaRPr lang="en-GB" sz="24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48 Collaboration meeting 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8248" y="5002933"/>
            <a:ext cx="30384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73" y="1181664"/>
            <a:ext cx="5715000" cy="35337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334780"/>
            <a:ext cx="6880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Credit: https://twiki.cern.ch/twiki/bin/view/LCG/WlcgIpv6#WLCG_Tier_2_IPv6_deployment_stat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2693-FAEB-4842-AFE6-AEDB2E348FB6}" type="datetime1">
              <a:rPr lang="en-US" smtClean="0"/>
              <a:t>8/30/2022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02366"/>
            <a:ext cx="10515600" cy="1325563"/>
          </a:xfrm>
        </p:spPr>
        <p:txBody>
          <a:bodyPr/>
          <a:lstStyle/>
          <a:p>
            <a:r>
              <a:rPr lang="en-GB" dirty="0" smtClean="0"/>
              <a:t>Deployment status</a:t>
            </a:r>
            <a:endParaRPr lang="en-GB" dirty="0"/>
          </a:p>
        </p:txBody>
      </p:sp>
      <p:pic>
        <p:nvPicPr>
          <p:cNvPr id="11" name="Picture 2" descr="https://blog.apnic.net/wp-content/uploads/2022/06/100-receiv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818" y="0"/>
            <a:ext cx="6150181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14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XRootD</a:t>
            </a:r>
            <a:r>
              <a:rPr lang="en-GB" dirty="0" smtClean="0"/>
              <a:t> workshop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Organised by Ian Collier, run by Sam Skipsey and Matt Doidge</a:t>
            </a:r>
          </a:p>
          <a:p>
            <a:pPr lvl="1"/>
            <a:r>
              <a:rPr lang="en-GB" dirty="0" smtClean="0"/>
              <a:t>had 10 attendees, 5 from </a:t>
            </a:r>
            <a:r>
              <a:rPr lang="en-GB" dirty="0" err="1" smtClean="0"/>
              <a:t>GridPP</a:t>
            </a:r>
            <a:r>
              <a:rPr lang="en-GB" dirty="0" smtClean="0"/>
              <a:t> side and 5 from SKA</a:t>
            </a:r>
          </a:p>
          <a:p>
            <a:endParaRPr lang="en-GB" dirty="0"/>
          </a:p>
          <a:p>
            <a:r>
              <a:rPr lang="en-GB" dirty="0" smtClean="0"/>
              <a:t>Used to educate new users of the system </a:t>
            </a:r>
          </a:p>
          <a:p>
            <a:pPr lvl="1"/>
            <a:r>
              <a:rPr lang="en-GB" dirty="0" smtClean="0"/>
              <a:t>informal introduction to what </a:t>
            </a:r>
            <a:r>
              <a:rPr lang="en-GB" dirty="0" err="1" smtClean="0"/>
              <a:t>XRootD</a:t>
            </a:r>
            <a:r>
              <a:rPr lang="en-GB" dirty="0" smtClean="0"/>
              <a:t> does, why we use it, and how to set it up </a:t>
            </a:r>
          </a:p>
          <a:p>
            <a:pPr lvl="1"/>
            <a:r>
              <a:rPr lang="en-GB" dirty="0" smtClean="0"/>
              <a:t>Making a client, basic </a:t>
            </a:r>
            <a:r>
              <a:rPr lang="en-GB" dirty="0" err="1" smtClean="0"/>
              <a:t>config</a:t>
            </a:r>
            <a:r>
              <a:rPr lang="en-GB" dirty="0" smtClean="0"/>
              <a:t>., authorization, etc.</a:t>
            </a:r>
          </a:p>
          <a:p>
            <a:endParaRPr lang="en-GB" dirty="0"/>
          </a:p>
          <a:p>
            <a:r>
              <a:rPr lang="en-GB" dirty="0" smtClean="0"/>
              <a:t>Will be needed when using a system like FTS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CE29-AAAE-488A-AFBC-D4C8B971C0CB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12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Cybersecurity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 done by </a:t>
            </a:r>
            <a:r>
              <a:rPr lang="en-GB" dirty="0" err="1" smtClean="0"/>
              <a:t>GridPP</a:t>
            </a:r>
            <a:r>
              <a:rPr lang="en-GB" dirty="0" smtClean="0"/>
              <a:t> instrumental in updates and improvements at STFC/UKRI 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Also an impact on security discussions around IRIS</a:t>
            </a:r>
          </a:p>
          <a:p>
            <a:pPr lvl="1"/>
            <a:r>
              <a:rPr lang="en-GB" dirty="0" smtClean="0"/>
              <a:t>Deloitte workshop</a:t>
            </a:r>
          </a:p>
          <a:p>
            <a:pPr lvl="1"/>
            <a:r>
              <a:rPr lang="en-GB" dirty="0" smtClean="0"/>
              <a:t>policy discussions</a:t>
            </a:r>
          </a:p>
          <a:p>
            <a:pPr lvl="1"/>
            <a:endParaRPr lang="en-GB" dirty="0"/>
          </a:p>
          <a:p>
            <a:r>
              <a:rPr lang="en-GB" dirty="0" smtClean="0"/>
              <a:t>Will also have a positive impact moving forward as work begins on new projects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FECB-77A8-4002-BCA3-533122E1826A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15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Thematic CERN school on security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0074"/>
            <a:ext cx="10515600" cy="4816889"/>
          </a:xfrm>
        </p:spPr>
        <p:txBody>
          <a:bodyPr/>
          <a:lstStyle/>
          <a:p>
            <a:r>
              <a:rPr lang="en-GB" dirty="0" smtClean="0"/>
              <a:t>Took place June 19</a:t>
            </a:r>
            <a:r>
              <a:rPr lang="en-GB" baseline="30000" dirty="0" smtClean="0"/>
              <a:t>th</a:t>
            </a:r>
            <a:r>
              <a:rPr lang="en-GB" dirty="0" smtClean="0"/>
              <a:t>-25</a:t>
            </a:r>
            <a:r>
              <a:rPr lang="en-GB" baseline="30000" dirty="0" smtClean="0"/>
              <a:t>th</a:t>
            </a:r>
            <a:r>
              <a:rPr lang="en-GB" dirty="0" smtClean="0"/>
              <a:t> 2022 at the MEDILS institute, Split, Croatia</a:t>
            </a:r>
          </a:p>
          <a:p>
            <a:endParaRPr lang="en-GB" dirty="0"/>
          </a:p>
          <a:p>
            <a:r>
              <a:rPr lang="en-GB" dirty="0"/>
              <a:t>Full title: </a:t>
            </a:r>
            <a:r>
              <a:rPr lang="en-GB" b="1" dirty="0"/>
              <a:t>CERN School of Computing “Security of research computing infrastructures</a:t>
            </a:r>
            <a:r>
              <a:rPr lang="en-GB" b="1" dirty="0" smtClean="0"/>
              <a:t>”</a:t>
            </a:r>
          </a:p>
          <a:p>
            <a:endParaRPr lang="en-GB" b="1" dirty="0"/>
          </a:p>
          <a:p>
            <a:r>
              <a:rPr lang="en-GB" dirty="0" smtClean="0"/>
              <a:t>Aimed at </a:t>
            </a:r>
            <a:r>
              <a:rPr lang="en-GB" dirty="0"/>
              <a:t>people working in academia and research institutes, who </a:t>
            </a:r>
            <a:r>
              <a:rPr lang="en-GB" dirty="0" smtClean="0"/>
              <a:t>need </a:t>
            </a:r>
            <a:r>
              <a:rPr lang="en-GB" dirty="0"/>
              <a:t>to ensure security and resilience of computing resources they manage, and want to be prepared to detect and handle possible security incidents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5737-783C-479C-A9A2-F438CF3400D0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00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304534" y="1660189"/>
            <a:ext cx="56752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 students were able to attend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Mixture of lectures &amp; workshops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Covering topics such as incident response, logging, </a:t>
            </a:r>
            <a:r>
              <a:rPr lang="en-GB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detection, protection and prevention</a:t>
            </a: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557639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dirty="0"/>
              <a:t>Thematic CERN school on security 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6355" r="14880"/>
          <a:stretch/>
        </p:blipFill>
        <p:spPr>
          <a:xfrm>
            <a:off x="6200776" y="783341"/>
            <a:ext cx="5679282" cy="53932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5796" y="6396585"/>
            <a:ext cx="12149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Credit: https://indico.cern.ch/event/1096032/contributions/4956643/attachments/2479306/4255804/2022.07%20-%20tCSC%20on%20Security%20(GDB).pdf</a:t>
            </a:r>
          </a:p>
        </p:txBody>
      </p:sp>
    </p:spTree>
    <p:extLst>
      <p:ext uri="{BB962C8B-B14F-4D97-AF65-F5344CB8AC3E}">
        <p14:creationId xmlns:p14="http://schemas.microsoft.com/office/powerpoint/2010/main" val="2581261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Ada </a:t>
            </a:r>
            <a:r>
              <a:rPr lang="en-GB" dirty="0"/>
              <a:t>L</a:t>
            </a:r>
            <a:r>
              <a:rPr lang="en-GB" dirty="0" smtClean="0"/>
              <a:t>ovelace 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1331"/>
            <a:ext cx="10515600" cy="4555632"/>
          </a:xfrm>
        </p:spPr>
        <p:txBody>
          <a:bodyPr/>
          <a:lstStyle/>
          <a:p>
            <a:r>
              <a:rPr lang="en-GB" dirty="0" smtClean="0"/>
              <a:t>October 12</a:t>
            </a:r>
            <a:r>
              <a:rPr lang="en-GB" baseline="30000" dirty="0" smtClean="0"/>
              <a:t>th</a:t>
            </a:r>
            <a:r>
              <a:rPr lang="en-GB" dirty="0" smtClean="0"/>
              <a:t> 2021, STFC </a:t>
            </a:r>
            <a:r>
              <a:rPr lang="en-GB" dirty="0"/>
              <a:t>hosted a virtual computing themed challenge day for 180 children in Years 7, 8 and 9 to mark Ada Lovelace’s </a:t>
            </a:r>
            <a:r>
              <a:rPr lang="en-GB" dirty="0" smtClean="0"/>
              <a:t>achievements</a:t>
            </a:r>
          </a:p>
          <a:p>
            <a:endParaRPr lang="en-GB" dirty="0"/>
          </a:p>
          <a:p>
            <a:r>
              <a:rPr lang="en-GB" dirty="0" smtClean="0"/>
              <a:t>Aim of the day was to repair the Ada Lovelace, the first ship to Mars carrying a crew, after mission critical hardware &amp; software failed. </a:t>
            </a:r>
          </a:p>
          <a:p>
            <a:endParaRPr lang="en-GB" dirty="0"/>
          </a:p>
          <a:p>
            <a:r>
              <a:rPr lang="en-GB" dirty="0" smtClean="0"/>
              <a:t>Event was co ordinated &amp; supported by </a:t>
            </a:r>
            <a:r>
              <a:rPr lang="en-GB" dirty="0" err="1" smtClean="0"/>
              <a:t>GridPP</a:t>
            </a:r>
            <a:r>
              <a:rPr lang="en-GB" dirty="0" smtClean="0"/>
              <a:t> staff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4F34-025A-4F2C-AAB4-486AE77EE2D0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5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46418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Combination of working with physical Arduinos as well as virtual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conducted remotely via zoom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also included a data centre tour &amp; a career talk </a:t>
            </a: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dirty="0"/>
              <a:t>Ada Lovelace day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9846"/>
          <a:stretch/>
        </p:blipFill>
        <p:spPr>
          <a:xfrm>
            <a:off x="8629052" y="66680"/>
            <a:ext cx="3412285" cy="359949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8" t="51155" r="64400" b="2865"/>
          <a:stretch/>
        </p:blipFill>
        <p:spPr>
          <a:xfrm>
            <a:off x="5251233" y="2236973"/>
            <a:ext cx="2451475" cy="28584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340" y="3666178"/>
            <a:ext cx="4032997" cy="30247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0797" y="6390701"/>
            <a:ext cx="688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Credit: </a:t>
            </a:r>
            <a:r>
              <a:rPr lang="en-GB" sz="1400" i="1" dirty="0" smtClean="0"/>
              <a:t>Greg Corbett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866722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071341" y="2820416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 need from you? 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723" y="412403"/>
            <a:ext cx="2228729" cy="6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19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Have you been involved in work that has generated impact?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 you have any examples of impact that haven’t been included in these slides? </a:t>
            </a:r>
          </a:p>
          <a:p>
            <a:pPr lvl="1"/>
            <a:r>
              <a:rPr lang="en-GB" dirty="0" smtClean="0"/>
              <a:t>public engagement activities</a:t>
            </a:r>
          </a:p>
          <a:p>
            <a:pPr lvl="1"/>
            <a:r>
              <a:rPr lang="en-GB" dirty="0" smtClean="0"/>
              <a:t>non LHC work</a:t>
            </a:r>
          </a:p>
          <a:p>
            <a:pPr lvl="1"/>
            <a:r>
              <a:rPr lang="en-GB" dirty="0" smtClean="0"/>
              <a:t>improvements within your organisation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 smtClean="0"/>
              <a:t>Did you do or make something that didn’t exist before? </a:t>
            </a:r>
          </a:p>
          <a:p>
            <a:endParaRPr lang="en-GB" dirty="0" smtClean="0"/>
          </a:p>
          <a:p>
            <a:r>
              <a:rPr lang="en-GB" dirty="0" smtClean="0"/>
              <a:t>What has changed?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377F-8300-49C7-B7F5-F5C358127E1D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33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activities that generate impact.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enhancing community capability through technological developments and training </a:t>
            </a:r>
          </a:p>
          <a:p>
            <a:r>
              <a:rPr lang="en-GB" dirty="0"/>
              <a:t>enabling success outside the LHC programme through the STFC IRIS project and beyond</a:t>
            </a:r>
          </a:p>
          <a:p>
            <a:r>
              <a:rPr lang="en-GB" dirty="0"/>
              <a:t>raising awareness of e-Infrastructure and its importance to modern scientific endeavour through outreach and engagement</a:t>
            </a:r>
          </a:p>
          <a:p>
            <a:r>
              <a:rPr lang="en-GB" dirty="0"/>
              <a:t>generating industrial impact through shared projects drawing on our accumulated experience and driving the development of commercially important technologies and tools </a:t>
            </a:r>
          </a:p>
          <a:p>
            <a:r>
              <a:rPr lang="en-GB" dirty="0"/>
              <a:t>enhancing education and teaching practice through continuing involvement in programmes such as the research in schools. 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B155-622B-420D-80F3-6322ED6A7C39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9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7BE17AB-FEAE-1A42-84B8-5376345F5709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am I?</a:t>
            </a:r>
            <a:endParaRPr lang="en-US" sz="44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22DBB9-7747-7041-8E78-C517CE8075C9}"/>
              </a:ext>
            </a:extLst>
          </p:cNvPr>
          <p:cNvSpPr/>
          <p:nvPr/>
        </p:nvSpPr>
        <p:spPr>
          <a:xfrm>
            <a:off x="420796" y="1393952"/>
            <a:ext cx="1145925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Rose Cooper, STFC – Scientific Computing Department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impact officer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roles: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manager of RAL FTS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 </a:t>
            </a:r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Grid Tools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9E9E-9011-493A-AA24-DF81CACAE266}" type="datetime1">
              <a:rPr lang="en-US" smtClean="0"/>
              <a:t>8/30/2022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3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r>
              <a:rPr lang="en-US" sz="48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 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1277496" y="4033919"/>
            <a:ext cx="57456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think you’ve had impact, or know of a piece of impactful </a:t>
            </a:r>
            <a:r>
              <a:rPr lang="en-GB" sz="24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work, please let me know: </a:t>
            </a:r>
            <a:r>
              <a:rPr lang="en-GB" sz="2400" b="1" dirty="0" smtClean="0">
                <a:solidFill>
                  <a:srgbClr val="BE2B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rose.cooper@stfc.ac.uk</a:t>
            </a:r>
            <a:endParaRPr lang="en-GB" sz="2400" b="1" dirty="0">
              <a:solidFill>
                <a:srgbClr val="BE2BB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723" y="412403"/>
            <a:ext cx="2228729" cy="6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3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10181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impact? </a:t>
            </a:r>
            <a:endParaRPr lang="en-US" sz="1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408947"/>
            <a:ext cx="510181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 of impact</a:t>
            </a:r>
            <a:endParaRPr lang="en-US" sz="1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23748" y="3437194"/>
            <a:ext cx="510181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impact of </a:t>
            </a:r>
            <a:r>
              <a:rPr lang="en-GB" sz="2400" b="1" spc="-100" dirty="0" err="1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endParaRPr lang="en-US" sz="1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4465442"/>
            <a:ext cx="5101814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continue the impact of </a:t>
            </a:r>
            <a:r>
              <a:rPr lang="en-GB" sz="2400" b="1" spc="-100" dirty="0" err="1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1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38B96-DB54-A843-B2A0-83FB422A5475}"/>
              </a:ext>
            </a:extLst>
          </p:cNvPr>
          <p:cNvSpPr txBox="1"/>
          <p:nvPr/>
        </p:nvSpPr>
        <p:spPr>
          <a:xfrm rot="16200000">
            <a:off x="10705611" y="4816820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Alan Ford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impact?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5442"/>
            <a:ext cx="10515600" cy="4801521"/>
          </a:xfrm>
        </p:spPr>
        <p:txBody>
          <a:bodyPr/>
          <a:lstStyle/>
          <a:p>
            <a:r>
              <a:rPr lang="en-GB" dirty="0" smtClean="0"/>
              <a:t>According to UKRI: </a:t>
            </a:r>
          </a:p>
          <a:p>
            <a:pPr lvl="1"/>
            <a:r>
              <a:rPr lang="en-GB" dirty="0" smtClean="0"/>
              <a:t>Improving </a:t>
            </a:r>
            <a:r>
              <a:rPr lang="en-GB" dirty="0"/>
              <a:t>understanding of ourselves and the world around us </a:t>
            </a:r>
            <a:endParaRPr lang="en-GB" dirty="0" smtClean="0"/>
          </a:p>
          <a:p>
            <a:pPr lvl="1"/>
            <a:r>
              <a:rPr lang="en-GB" dirty="0" smtClean="0"/>
              <a:t>Improving </a:t>
            </a:r>
            <a:r>
              <a:rPr lang="en-GB" dirty="0"/>
              <a:t>lives and increasing prosperity </a:t>
            </a:r>
            <a:endParaRPr lang="en-GB" dirty="0" smtClean="0"/>
          </a:p>
          <a:p>
            <a:pPr lvl="1"/>
            <a:r>
              <a:rPr lang="en-GB" dirty="0" smtClean="0"/>
              <a:t>Addressing </a:t>
            </a:r>
            <a:r>
              <a:rPr lang="en-GB" dirty="0"/>
              <a:t>industrial and societal challenges </a:t>
            </a:r>
            <a:endParaRPr lang="en-GB" dirty="0" smtClean="0"/>
          </a:p>
          <a:p>
            <a:pPr lvl="1"/>
            <a:r>
              <a:rPr lang="en-GB" dirty="0" smtClean="0"/>
              <a:t>Relationships </a:t>
            </a:r>
            <a:r>
              <a:rPr lang="en-GB" dirty="0"/>
              <a:t>with their communities and </a:t>
            </a:r>
            <a:r>
              <a:rPr lang="en-GB" dirty="0" smtClean="0"/>
              <a:t>partners</a:t>
            </a:r>
          </a:p>
          <a:p>
            <a:pPr lvl="1"/>
            <a:endParaRPr lang="en-GB" dirty="0"/>
          </a:p>
          <a:p>
            <a:r>
              <a:rPr lang="en-GB" dirty="0" smtClean="0"/>
              <a:t>Showing that we can deliver computing commitments, whilst also meeting these additional goals.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94A0-FE47-4DF3-A37E-CC69F30C5F85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Importance of 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5227"/>
            <a:ext cx="10515600" cy="4601736"/>
          </a:xfrm>
        </p:spPr>
        <p:txBody>
          <a:bodyPr/>
          <a:lstStyle/>
          <a:p>
            <a:r>
              <a:rPr lang="en-GB" dirty="0"/>
              <a:t>Impact </a:t>
            </a:r>
            <a:r>
              <a:rPr lang="en-GB" dirty="0" smtClean="0"/>
              <a:t>is a </a:t>
            </a:r>
            <a:r>
              <a:rPr lang="en-GB" dirty="0"/>
              <a:t>core consideration throughout </a:t>
            </a:r>
            <a:r>
              <a:rPr lang="en-GB" dirty="0" smtClean="0"/>
              <a:t>the grant application process at STFC/UKRI</a:t>
            </a:r>
          </a:p>
          <a:p>
            <a:endParaRPr lang="en-GB" dirty="0"/>
          </a:p>
          <a:p>
            <a:r>
              <a:rPr lang="en-GB" dirty="0" smtClean="0"/>
              <a:t>Helps to show the wide reaching value of the work we do</a:t>
            </a:r>
          </a:p>
          <a:p>
            <a:endParaRPr lang="en-GB" dirty="0"/>
          </a:p>
          <a:p>
            <a:r>
              <a:rPr lang="en-GB" dirty="0" smtClean="0"/>
              <a:t>Demonstrates that we are the best people to be doing the work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4A3F-AF8C-4799-9E80-6810EA8AD480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80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42791" y="2556590"/>
            <a:ext cx="831659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impact from </a:t>
            </a:r>
            <a:r>
              <a:rPr lang="en-US" sz="4800" b="1" spc="-160" dirty="0" err="1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723" y="412403"/>
            <a:ext cx="2228729" cy="6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7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Networking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Janet as a network has been scaled to meet the needs of its users</a:t>
            </a:r>
          </a:p>
          <a:p>
            <a:pPr lvl="1"/>
            <a:r>
              <a:rPr lang="en-GB" dirty="0" err="1" smtClean="0"/>
              <a:t>GridPP</a:t>
            </a:r>
            <a:r>
              <a:rPr lang="en-GB" dirty="0" smtClean="0"/>
              <a:t> is also the community with the largest data transfer needs in the .ac.uk community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 smtClean="0"/>
              <a:t>Paved the way for others larger communities such as SKA when moving large volumes of data over a network.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C9030-791A-4E73-A85B-DA180ABE376B}" type="datetime1">
              <a:rPr lang="en-US" smtClean="0"/>
              <a:t>8/30/2022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32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Predicted future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Aggregate bandwidth requirements by 2024: </a:t>
            </a:r>
          </a:p>
          <a:p>
            <a:pPr lvl="1"/>
            <a:r>
              <a:rPr lang="en-GB" dirty="0" smtClean="0"/>
              <a:t>Tier </a:t>
            </a:r>
            <a:r>
              <a:rPr lang="en-GB" dirty="0"/>
              <a:t>1: 200 </a:t>
            </a:r>
            <a:r>
              <a:rPr lang="en-GB" dirty="0" err="1"/>
              <a:t>Gbit</a:t>
            </a:r>
            <a:r>
              <a:rPr lang="en-GB" dirty="0"/>
              <a:t>/s  </a:t>
            </a:r>
          </a:p>
          <a:p>
            <a:pPr lvl="1"/>
            <a:r>
              <a:rPr lang="en-GB" dirty="0"/>
              <a:t>Tier-2 (large): 100 </a:t>
            </a:r>
            <a:r>
              <a:rPr lang="en-GB" dirty="0" err="1"/>
              <a:t>Gbit</a:t>
            </a:r>
            <a:r>
              <a:rPr lang="en-GB" dirty="0"/>
              <a:t>/s </a:t>
            </a:r>
          </a:p>
          <a:p>
            <a:pPr lvl="1"/>
            <a:r>
              <a:rPr lang="en-GB" dirty="0"/>
              <a:t>Tier-2 (other): 10-20 </a:t>
            </a:r>
            <a:r>
              <a:rPr lang="en-GB" dirty="0" err="1"/>
              <a:t>Gbit</a:t>
            </a:r>
            <a:r>
              <a:rPr lang="en-GB" dirty="0"/>
              <a:t>/s   (and in some cases 40 </a:t>
            </a:r>
            <a:r>
              <a:rPr lang="en-GB" dirty="0" err="1"/>
              <a:t>Gbit</a:t>
            </a:r>
            <a:r>
              <a:rPr lang="en-GB" dirty="0"/>
              <a:t>/s)</a:t>
            </a:r>
          </a:p>
          <a:p>
            <a:endParaRPr lang="en-GB" dirty="0" smtClean="0"/>
          </a:p>
          <a:p>
            <a:r>
              <a:rPr lang="en-GB" dirty="0" smtClean="0"/>
              <a:t>Data challenge scale: </a:t>
            </a:r>
          </a:p>
          <a:p>
            <a:endParaRPr lang="en-GB" dirty="0"/>
          </a:p>
          <a:p>
            <a:r>
              <a:rPr lang="en-GB" dirty="0" smtClean="0"/>
              <a:t>Likely to require closer to  500 </a:t>
            </a:r>
            <a:r>
              <a:rPr lang="en-GB" dirty="0" err="1" smtClean="0"/>
              <a:t>Gbit</a:t>
            </a:r>
            <a:r>
              <a:rPr lang="en-GB" dirty="0" smtClean="0"/>
              <a:t>/s links by 2027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4DF2A-20F4-4987-AE82-7E8744070E5D}" type="datetime1">
              <a:rPr lang="en-US" smtClean="0"/>
              <a:t>8/30/2022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366841"/>
              </p:ext>
            </p:extLst>
          </p:nvPr>
        </p:nvGraphicFramePr>
        <p:xfrm>
          <a:off x="4879656" y="3814763"/>
          <a:ext cx="5957414" cy="740251"/>
        </p:xfrm>
        <a:graphic>
          <a:graphicData uri="http://schemas.openxmlformats.org/drawingml/2006/table">
            <a:tbl>
              <a:tblPr firstRow="1" firstCol="1" bandRow="1"/>
              <a:tblGrid>
                <a:gridCol w="2307595">
                  <a:extLst>
                    <a:ext uri="{9D8B030D-6E8A-4147-A177-3AD203B41FA5}">
                      <a16:colId xmlns:a16="http://schemas.microsoft.com/office/drawing/2014/main" val="1413686043"/>
                    </a:ext>
                  </a:extLst>
                </a:gridCol>
                <a:gridCol w="1079786">
                  <a:extLst>
                    <a:ext uri="{9D8B030D-6E8A-4147-A177-3AD203B41FA5}">
                      <a16:colId xmlns:a16="http://schemas.microsoft.com/office/drawing/2014/main" val="3578068288"/>
                    </a:ext>
                  </a:extLst>
                </a:gridCol>
                <a:gridCol w="1079786">
                  <a:extLst>
                    <a:ext uri="{9D8B030D-6E8A-4147-A177-3AD203B41FA5}">
                      <a16:colId xmlns:a16="http://schemas.microsoft.com/office/drawing/2014/main" val="3206388005"/>
                    </a:ext>
                  </a:extLst>
                </a:gridCol>
                <a:gridCol w="1490247">
                  <a:extLst>
                    <a:ext uri="{9D8B030D-6E8A-4147-A177-3AD203B41FA5}">
                      <a16:colId xmlns:a16="http://schemas.microsoft.com/office/drawing/2014/main" val="1432795580"/>
                    </a:ext>
                  </a:extLst>
                </a:gridCol>
              </a:tblGrid>
              <a:tr h="246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2023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2027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546353"/>
                  </a:ext>
                </a:extLst>
              </a:tr>
              <a:tr h="493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Bandwidth scale for RAL Tier-1 (Gbit/s)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 (data challenge)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180 (data challenge)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500 (operation)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040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166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network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RAL now connected to Janet by 2x100G links, as well as a separate 100Gbit/s dedicated connection to CERN </a:t>
            </a:r>
          </a:p>
          <a:p>
            <a:endParaRPr lang="en-GB" dirty="0"/>
          </a:p>
          <a:p>
            <a:r>
              <a:rPr lang="en-GB" dirty="0" smtClean="0"/>
              <a:t>The large Tier-2 sites are also moving to 100Gbit/s links with Imperial being the first of these</a:t>
            </a:r>
          </a:p>
          <a:p>
            <a:endParaRPr lang="en-GB" dirty="0"/>
          </a:p>
          <a:p>
            <a:r>
              <a:rPr lang="en-GB" dirty="0" smtClean="0"/>
              <a:t>15 out of 19 UK sites have IPv6, and 80% of the Tier 2 storage sites have IPv6 enabled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926" y="5737523"/>
            <a:ext cx="2228729" cy="66372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A93E1-E328-4D14-87CD-6BB2DC2310BC}" type="datetime1">
              <a:rPr lang="en-US" smtClean="0"/>
              <a:t>8/30/2022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70244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31947B08D5984288BC8B16A979FF50" ma:contentTypeVersion="4" ma:contentTypeDescription="Create a new document." ma:contentTypeScope="" ma:versionID="d503cd8271a72c702ca1961133ba17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6D3F8C-4209-47FF-A37A-E21247ADC2DB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D469DB-056B-4F91-8B3C-1199F36CC7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4163</TotalTime>
  <Words>1466</Words>
  <Application>Microsoft Office PowerPoint</Application>
  <PresentationFormat>Widescreen</PresentationFormat>
  <Paragraphs>203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Regular</vt:lpstr>
      <vt:lpstr>Calibri</vt:lpstr>
      <vt:lpstr>Times New Roman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What is impact? </vt:lpstr>
      <vt:lpstr>Importance of Impact</vt:lpstr>
      <vt:lpstr>PowerPoint Presentation</vt:lpstr>
      <vt:lpstr>Networking improvements</vt:lpstr>
      <vt:lpstr>Predicted future requirements</vt:lpstr>
      <vt:lpstr>Current network configuration</vt:lpstr>
      <vt:lpstr>Deployment status</vt:lpstr>
      <vt:lpstr>XRootD workshop </vt:lpstr>
      <vt:lpstr>Cybersecurity updates</vt:lpstr>
      <vt:lpstr>Thematic CERN school on security </vt:lpstr>
      <vt:lpstr>PowerPoint Presentation</vt:lpstr>
      <vt:lpstr>Ada Lovelace day</vt:lpstr>
      <vt:lpstr>PowerPoint Presentation</vt:lpstr>
      <vt:lpstr>PowerPoint Presentation</vt:lpstr>
      <vt:lpstr>Have you been involved in work that has generated impact?</vt:lpstr>
      <vt:lpstr>Examples of activities that generate impact.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detailed</dc:title>
  <dc:creator>Philip Millard</dc:creator>
  <cp:lastModifiedBy>Cooper, Rose (STFC,RAL,SC)</cp:lastModifiedBy>
  <cp:revision>231</cp:revision>
  <cp:lastPrinted>2019-10-02T08:27:37Z</cp:lastPrinted>
  <dcterms:created xsi:type="dcterms:W3CDTF">2019-09-17T08:04:08Z</dcterms:created>
  <dcterms:modified xsi:type="dcterms:W3CDTF">2022-08-30T14:05:24Z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0x010100F731947B08D5984288BC8B16A979FF50</vt:lpwstr>
  </property>
</Properties>
</file>