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sldIdLst>
    <p:sldId id="256" r:id="rId2"/>
    <p:sldId id="280" r:id="rId3"/>
    <p:sldId id="281" r:id="rId4"/>
    <p:sldId id="262" r:id="rId5"/>
    <p:sldId id="258" r:id="rId6"/>
    <p:sldId id="282" r:id="rId7"/>
    <p:sldId id="261" r:id="rId8"/>
    <p:sldId id="266" r:id="rId9"/>
    <p:sldId id="259" r:id="rId10"/>
    <p:sldId id="275" r:id="rId11"/>
    <p:sldId id="276" r:id="rId12"/>
    <p:sldId id="277" r:id="rId13"/>
    <p:sldId id="274" r:id="rId14"/>
    <p:sldId id="278" r:id="rId15"/>
    <p:sldId id="260" r:id="rId16"/>
    <p:sldId id="263" r:id="rId17"/>
    <p:sldId id="264" r:id="rId18"/>
    <p:sldId id="265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83" r:id="rId27"/>
    <p:sldId id="286" r:id="rId28"/>
    <p:sldId id="284" r:id="rId29"/>
    <p:sldId id="257" r:id="rId30"/>
    <p:sldId id="279" r:id="rId31"/>
    <p:sldId id="28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265F77-CC3B-4EF0-93C9-8DE05FA74D18}" v="93" dt="2022-08-25T14:06:37.363"/>
    <p1510:client id="{A58F10F2-EB98-45A6-B079-D1B6A61AFE51}" v="486" dt="2022-08-31T08:19:39.747"/>
    <p1510:client id="{B0539BF4-1F45-50B5-392A-A9320BFF4430}" v="182" dt="2022-09-02T07:59:52.956"/>
    <p1510:client id="{FCD24A0D-F3C9-CB97-6479-35129AB628EC}" v="707" dt="2022-09-01T10:40:47.3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>
        <p:scale>
          <a:sx n="87" d="100"/>
          <a:sy n="87" d="100"/>
        </p:scale>
        <p:origin x="40" y="-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ur43467\AppData\Roaming\Microsoft\Excel\Book1%20(version%202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Stat times on xrootd </a:t>
            </a:r>
            <a:r>
              <a:rPr lang="en-GB" baseline="0"/>
              <a:t> sites</a:t>
            </a:r>
            <a:endParaRPr lang="en-GB"/>
          </a:p>
        </c:rich>
      </c:tx>
      <c:layout>
        <c:manualLayout>
          <c:xMode val="edge"/>
          <c:yMode val="edge"/>
          <c:x val="0.31227077865266839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xrootd/stat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RAL-tier1 gfal-stat</c:v>
                </c:pt>
                <c:pt idx="1">
                  <c:v>RAL-tier1 xrdfs stat</c:v>
                </c:pt>
                <c:pt idx="2">
                  <c:v>RALPP</c:v>
                </c:pt>
                <c:pt idx="3">
                  <c:v>lancaster</c:v>
                </c:pt>
                <c:pt idx="4">
                  <c:v>manchester</c:v>
                </c:pt>
              </c:strCache>
            </c:strRef>
          </c:cat>
          <c:val>
            <c:numRef>
              <c:f>Sheet1!$E$2:$E$6</c:f>
              <c:numCache>
                <c:formatCode>mm:ss.000</c:formatCode>
                <c:ptCount val="5"/>
                <c:pt idx="0">
                  <c:v>1.8361959876543208E-5</c:v>
                </c:pt>
                <c:pt idx="1">
                  <c:v>1.5587731481481484E-5</c:v>
                </c:pt>
                <c:pt idx="2">
                  <c:v>1.8906249999999999E-5</c:v>
                </c:pt>
                <c:pt idx="3">
                  <c:v>1.915972222222222E-5</c:v>
                </c:pt>
                <c:pt idx="4">
                  <c:v>1.3224537037037037E-5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F96-403B-B1C7-9A90F499878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davs/stat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RAL-tier1 gfal-stat</c:v>
                </c:pt>
                <c:pt idx="1">
                  <c:v>RAL-tier1 xrdfs stat</c:v>
                </c:pt>
                <c:pt idx="2">
                  <c:v>RALPP</c:v>
                </c:pt>
                <c:pt idx="3">
                  <c:v>lancaster</c:v>
                </c:pt>
                <c:pt idx="4">
                  <c:v>manchester</c:v>
                </c:pt>
              </c:strCache>
            </c:strRef>
          </c:cat>
          <c:val>
            <c:numRef>
              <c:f>Sheet1!$F$2:$F$6</c:f>
              <c:numCache>
                <c:formatCode>mm:ss.000</c:formatCode>
                <c:ptCount val="5"/>
                <c:pt idx="0">
                  <c:v>2.3312499999999999E-6</c:v>
                </c:pt>
                <c:pt idx="1">
                  <c:v>2.3311728395061726E-6</c:v>
                </c:pt>
                <c:pt idx="2">
                  <c:v>2.5555555555555562E-6</c:v>
                </c:pt>
                <c:pt idx="3">
                  <c:v>2.5856481481481478E-6</c:v>
                </c:pt>
                <c:pt idx="4">
                  <c:v>2.9571759259259261E-6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F96-403B-B1C7-9A90F499878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70705615"/>
        <c:axId val="1570706031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xroot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RAL-tier1 gfal-stat</c:v>
                      </c:pt>
                      <c:pt idx="1">
                        <c:v>RAL-tier1 xrdfs stat</c:v>
                      </c:pt>
                      <c:pt idx="2">
                        <c:v>RALPP</c:v>
                      </c:pt>
                      <c:pt idx="3">
                        <c:v>lancaster</c:v>
                      </c:pt>
                      <c:pt idx="4">
                        <c:v>manchester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Sheet1!$B$2:$B$6</c15:sqref>
                        </c15:formulaRef>
                      </c:ext>
                    </c:extLst>
                    <c:numCache>
                      <c:formatCode>mm:ss.0</c:formatCode>
                      <c:ptCount val="5"/>
                      <c:pt idx="0" formatCode="mm:ss.000">
                        <c:v>2.7542939814814813E-3</c:v>
                      </c:pt>
                      <c:pt idx="1">
                        <c:v>2.3381597222222224E-3</c:v>
                      </c:pt>
                      <c:pt idx="2">
                        <c:v>1.8906249999999999E-4</c:v>
                      </c:pt>
                      <c:pt idx="3">
                        <c:v>1.9159722222222221E-4</c:v>
                      </c:pt>
                      <c:pt idx="4">
                        <c:v>1.3224537037037038E-4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8F96-403B-B1C7-9A90F4998784}"/>
                  </c:ext>
                </c:extLst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davs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RAL-tier1 gfal-stat</c:v>
                      </c:pt>
                      <c:pt idx="1">
                        <c:v>RAL-tier1 xrdfs stat</c:v>
                      </c:pt>
                      <c:pt idx="2">
                        <c:v>RALPP</c:v>
                      </c:pt>
                      <c:pt idx="3">
                        <c:v>lancaster</c:v>
                      </c:pt>
                      <c:pt idx="4">
                        <c:v>manchester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Sheet1!$C$2:$C$6</c15:sqref>
                        </c15:formulaRef>
                      </c:ext>
                    </c:extLst>
                    <c:numCache>
                      <c:formatCode>mm:ss.0</c:formatCode>
                      <c:ptCount val="5"/>
                      <c:pt idx="0" formatCode="mm:ss.000">
                        <c:v>3.4968750000000001E-4</c:v>
                      </c:pt>
                      <c:pt idx="1">
                        <c:v>3.4967592592592586E-4</c:v>
                      </c:pt>
                      <c:pt idx="2">
                        <c:v>2.5555555555555561E-5</c:v>
                      </c:pt>
                      <c:pt idx="3">
                        <c:v>2.585648148148148E-5</c:v>
                      </c:pt>
                      <c:pt idx="4">
                        <c:v>2.957175925925926E-5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8F96-403B-B1C7-9A90F4998784}"/>
                  </c:ext>
                </c:extLst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n.of stats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RAL-tier1 gfal-stat</c:v>
                      </c:pt>
                      <c:pt idx="1">
                        <c:v>RAL-tier1 xrdfs stat</c:v>
                      </c:pt>
                      <c:pt idx="2">
                        <c:v>RALPP</c:v>
                      </c:pt>
                      <c:pt idx="3">
                        <c:v>lancaster</c:v>
                      </c:pt>
                      <c:pt idx="4">
                        <c:v>manchester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Sheet1!$D$2:$D$6</c15:sqref>
                        </c15:formulaRef>
                      </c:ext>
                    </c:extLst>
                    <c:numCache>
                      <c:formatCode>General</c:formatCode>
                      <c:ptCount val="5"/>
                      <c:pt idx="0">
                        <c:v>150</c:v>
                      </c:pt>
                      <c:pt idx="1">
                        <c:v>150</c:v>
                      </c:pt>
                      <c:pt idx="2">
                        <c:v>10</c:v>
                      </c:pt>
                      <c:pt idx="3">
                        <c:v>10</c:v>
                      </c:pt>
                      <c:pt idx="4">
                        <c:v>10</c:v>
                      </c:pt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8F96-403B-B1C7-9A90F4998784}"/>
                  </c:ext>
                </c:extLst>
              </c15:ser>
            </c15:filteredBarSeries>
          </c:ext>
        </c:extLst>
      </c:barChart>
      <c:catAx>
        <c:axId val="157070561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0706031"/>
        <c:crosses val="autoZero"/>
        <c:auto val="1"/>
        <c:lblAlgn val="ctr"/>
        <c:lblOffset val="100"/>
        <c:noMultiLvlLbl val="0"/>
      </c:catAx>
      <c:valAx>
        <c:axId val="1570706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m:ss.0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7070561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Average time for test deletes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4469816272965875E-2"/>
          <c:y val="0.25967592592592598"/>
          <c:w val="0.9155301837270341"/>
          <c:h val="0.665840988626421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Sheet1!$A$3</c:f>
              <c:strCache>
                <c:ptCount val="1"/>
                <c:pt idx="0">
                  <c:v>proxy/ceph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Sheet1!$L$1:$L$2</c:f>
              <c:strCache>
                <c:ptCount val="2"/>
                <c:pt idx="1">
                  <c:v>Average</c:v>
                </c:pt>
              </c:strCache>
            </c:strRef>
          </c:cat>
          <c:val>
            <c:numRef>
              <c:f>Sheet1!$L$3</c:f>
              <c:numCache>
                <c:formatCode>General</c:formatCode>
                <c:ptCount val="1"/>
                <c:pt idx="0">
                  <c:v>5.4570000000000007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ABF-4723-B1B4-EC8DABC00FE4}"/>
            </c:ext>
          </c:extLst>
        </c:ser>
        <c:ser>
          <c:idx val="1"/>
          <c:order val="1"/>
          <c:tx>
            <c:strRef>
              <c:f>Sheet1!$A$4</c:f>
              <c:strCache>
                <c:ptCount val="1"/>
                <c:pt idx="0">
                  <c:v>unified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Sheet1!$L$1:$L$2</c:f>
              <c:strCache>
                <c:ptCount val="2"/>
                <c:pt idx="1">
                  <c:v>Average</c:v>
                </c:pt>
              </c:strCache>
            </c:strRef>
          </c:cat>
          <c:val>
            <c:numRef>
              <c:f>Sheet1!$L$4</c:f>
              <c:numCache>
                <c:formatCode>General</c:formatCode>
                <c:ptCount val="1"/>
                <c:pt idx="0">
                  <c:v>1.0310000000000001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ABF-4723-B1B4-EC8DABC00F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1450079"/>
        <c:axId val="2111450911"/>
        <c:extLst>
          <c:ext xmlns:c15="http://schemas.microsoft.com/office/drawing/2012/chart" uri="{02D57815-91ED-43cb-92C2-25804820EDAC}">
            <c15:filteredBa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Sheet1!$A$5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Sheet1!$L$5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2-4ABF-4723-B1B4-EC8DABC00FE4}"/>
                  </c:ext>
                </c:extLst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Sheet1!$A$6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Sheet1!$L$6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4ABF-4723-B1B4-EC8DABC00FE4}"/>
                  </c:ext>
                </c:extLst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Sheet1!$A$7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Sheet1!$L$7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4ABF-4723-B1B4-EC8DABC00FE4}"/>
                  </c:ext>
                </c:extLst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Sheet1!$A$8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Sheet1!$L$8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4ABF-4723-B1B4-EC8DABC00FE4}"/>
                  </c:ext>
                </c:extLst>
              </c15:ser>
            </c15:filteredBarSeries>
            <c15:filteredBarSeries>
              <c15:ser>
                <c:idx val="6"/>
                <c:order val="6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Sheet1!$A$9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Sheet1!$L$9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4ABF-4723-B1B4-EC8DABC00FE4}"/>
                  </c:ext>
                </c:extLst>
              </c15:ser>
            </c15:filteredBarSeries>
            <c15:filteredBarSeries>
              <c15:ser>
                <c:idx val="7"/>
                <c:order val="7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Sheet1!$A$10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2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Sheet1!$L$10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4ABF-4723-B1B4-EC8DABC00FE4}"/>
                  </c:ext>
                </c:extLst>
              </c15:ser>
            </c15:filteredBarSeries>
            <c15:filteredBarSeries>
              <c15:ser>
                <c:idx val="8"/>
                <c:order val="8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Sheet1!$A$11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3">
                      <a:lumMod val="60000"/>
                    </a:schemeClr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Sheet1!$L$1:$L$2</c15:sqref>
                        </c15:formulaRef>
                      </c:ext>
                    </c:extLst>
                    <c:strCache>
                      <c:ptCount val="2"/>
                      <c:pt idx="1">
                        <c:v>Average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Sheet1!$L$11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4ABF-4723-B1B4-EC8DABC00FE4}"/>
                  </c:ext>
                </c:extLst>
              </c15:ser>
            </c15:filteredBarSeries>
          </c:ext>
        </c:extLst>
      </c:barChart>
      <c:catAx>
        <c:axId val="21114500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1450911"/>
        <c:crosses val="autoZero"/>
        <c:auto val="1"/>
        <c:lblAlgn val="ctr"/>
        <c:lblOffset val="100"/>
        <c:noMultiLvlLbl val="0"/>
      </c:catAx>
      <c:valAx>
        <c:axId val="211145091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145007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1867497812773404"/>
          <c:y val="0.91724482356372106"/>
          <c:w val="0.29042782152230973"/>
          <c:h val="7.81255468066491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E4AC8-296A-4A33-B10E-9298ED9A44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B84F2D-1DE6-4349-A396-0FA66F644A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11513-A3E0-4698-81B7-D038F1199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17DB7-292C-4208-BDD3-ECA169373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E7CFD1-5BD7-4750-97F1-B1D1B9099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1141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33C12-A09B-405E-B97D-2B025530F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B496A7-CC8E-487A-93D6-40963FF822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3F9CA0-D55A-4499-A97E-5872A0831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FFED2-2CEA-4BF1-B750-53618D97E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C8DFC2-B86F-4782-8F7C-6CF026576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826158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49AB69-9010-41F6-87F5-B084DD93E5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57AC0E9-4006-430C-A212-6BA82BF640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55D6F2-9F08-4DA7-8D65-F10BEE5A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385CDF-2382-43B1-8548-2A875BA940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46253E-3464-404A-9EAE-D5B250101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340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BF8C4-4EA0-4DA7-B426-5F7A84C63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DDB0B-1833-43C5-BA65-D8E5FA7D0F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F89AC5-A881-4274-ADA0-0795639F46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561E2-36BC-4869-9B7F-3972D5494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7E3DC-339B-4424-9009-1615C9F7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293182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54DA4B-A73B-47BC-82BA-382DEB19B4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2DCD5D-2D2F-4D05-8344-028AE0D694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2ADCB1-D4AE-4945-9253-5AA2D188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A192D2-5BD5-4AC5-A9FD-E4E5F2833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D62E4-0152-4555-8F22-FA3091D82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36147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B7AA0A-156F-4BB5-A84F-4DD271B88C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7BF8C-EEB5-4C42-BABE-B81243E454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36279F-38D5-4AB0-B45E-7672E69468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0E51FF-43F1-454D-949E-BD25CFC69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72DD5-BA9B-4904-A2B5-41C88A1647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DD6670-8001-406C-9BDD-10C6D8C1B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4781712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AA261-AB7C-4A2E-9788-0488735B5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C1EF94-4CF2-43EA-9B26-752A2A4170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264975-A68C-42CF-89B1-2B7A5370D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7B80B9-DF5D-48F4-9F3B-F9A209633B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153154-26E0-4492-A193-7BAB66C445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6AD2F7-3678-45C1-9B9F-B5F1A9887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210D3D-BAE4-4119-8A8B-CF730C82E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41C28AB-F511-4516-A9A8-D3EDC1610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307601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7F208-57DB-4326-824D-55D16B6B5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F2496-8A5E-488D-BCBE-019338689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190216-904A-41B2-9F1C-60C941622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58BB64-CBF8-4EA4-A845-1DC31A164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1681071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1F82E4-1577-4401-B7E2-F9734972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359684-E21B-473F-88FE-C4A32C013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EBC0E-BEE6-4584-936E-2E456E7D7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640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49AE5-7B85-4636-8367-ABF7749358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CEA323-BF90-403B-A10A-9202D3225B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A4C020-E415-4A6C-8532-DA813B7FF0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0F1053-1F5E-439B-8CF8-2438A7B23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0AE49B-9F5D-4EF1-9A60-E441ED939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286FBF-6FE7-44A6-AA98-334A85442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91909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2174-8CAD-4DD3-BC92-DFD6BD04E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C21D8B-DC07-45CB-B382-18218443B98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38C0C2-3DF0-43E6-9B58-AD5544D63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831B7-41F8-4347-A013-BCF8C2ED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169188-6C25-467A-95F9-D58E08375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84264D-C52F-4E50-9481-E12DCAE3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524844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5D41B05-2A40-4698-9597-7BD0B7596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7DBD74-7AFD-4EC7-83E3-0EED11F13F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B26C1-515F-491D-9E91-3FDD65C4DF4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FC6FD-05CB-4F27-B836-A3E3015B14DD}" type="datetimeFigureOut">
              <a:rPr lang="en-GB" smtClean="0"/>
              <a:t>02/09/2022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948C0-84B4-4A2B-90A0-35AAF2BE53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363613-B106-4C74-93F4-E8EABD462B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94664-F40E-4F18-8E84-20D74466DA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7677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repos.gridpp.rl.ac.uk/yum/xrootd-ceph/nautilus/el8/x86_64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xrootd.slac.stanford.edu/doc/dev54/xrd_config.htm#_repor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xrootd.slac.stanford.edu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xrootd.slac.stanford.edu/doc/dev54/cms_config.htm#_Toc53611049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22600/contributions/4292880/attachments/2216451/3752512/XrdCeph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stfc365.sharepoint.com/:w:/r/sites/xrootdvectorread/_layouts/15/doc2.aspx?sourcedoc=%7B90FC23CA-EBFD-487D-BBC4-F5CA94FC357B%7D&amp;file=Vector%20Read%20tests%20Jyothish.docx&amp;action=default&amp;mobileredirect=tru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ubuntu.com/ceph/what-is-ceph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rootd/xrootd/tree/26eb65159521fd4bfe6b557f933ee1cc9bd34411" TargetMode="External"/><Relationship Id="rId2" Type="http://schemas.openxmlformats.org/officeDocument/2006/relationships/hyperlink" Target="https://man7.org/linux/man-pages/man2/readv.2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xrootd/xrootd-ceph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7751EF-46A0-4B42-9A76-940BBA7936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GB" sz="7200" dirty="0" err="1"/>
              <a:t>XRootD</a:t>
            </a:r>
            <a:r>
              <a:rPr lang="en-GB" sz="7200" dirty="0"/>
              <a:t> at RAL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64A233-84A7-41AB-89BF-6D025DA12F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631825"/>
          </a:xfrm>
        </p:spPr>
        <p:txBody>
          <a:bodyPr anchor="ctr">
            <a:normAutofit fontScale="62500" lnSpcReduction="20000"/>
          </a:bodyPr>
          <a:lstStyle/>
          <a:p>
            <a:r>
              <a:rPr lang="en-GB" sz="2800" dirty="0"/>
              <a:t>Jyothish Thomas</a:t>
            </a:r>
          </a:p>
          <a:p>
            <a:r>
              <a:rPr lang="en-GB" sz="2800" dirty="0">
                <a:ea typeface="Calibri"/>
                <a:cs typeface="Calibri"/>
              </a:rPr>
              <a:t>jyothish.thomas@stfc.ac.uk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4501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96767-DB24-443B-B79A-2E8783748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Vector read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33047-1045-4D09-B27E-B39F9DCC98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146676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dirty="0"/>
              <a:t>Lockless reads deployed over the worker nodes. </a:t>
            </a:r>
          </a:p>
          <a:p>
            <a:pPr lvl="1"/>
            <a:r>
              <a:rPr lang="en-GB" dirty="0"/>
              <a:t>No lock metadata operations found in monitoring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marL="457200" lvl="1" indent="0">
              <a:buNone/>
            </a:pPr>
            <a:r>
              <a:rPr lang="en-GB" sz="2100" dirty="0"/>
              <a:t>Proportional number of operations, with and without lock operation; the lock operation disappears </a:t>
            </a:r>
            <a:endParaRPr lang="en-GB" sz="2100" dirty="0">
              <a:cs typeface="Calibri"/>
            </a:endParaRPr>
          </a:p>
          <a:p>
            <a:pPr lvl="1"/>
            <a:endParaRPr lang="en-GB" dirty="0"/>
          </a:p>
          <a:p>
            <a:pPr lvl="1"/>
            <a:r>
              <a:rPr lang="en-GB" dirty="0"/>
              <a:t>No noticeable improvement on the job success rate</a:t>
            </a:r>
            <a:br>
              <a:rPr lang="en-GB" dirty="0"/>
            </a:b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80FF5A-FA26-41DC-A30B-0652E2C6EB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19" y="2376221"/>
            <a:ext cx="5172695" cy="33902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ED38B0-74FE-4D97-A1CE-D7D1779DE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814" y="2376221"/>
            <a:ext cx="4910824" cy="339021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EFC942BA-7F8A-4343-A3B0-4E7ECCEE4845}"/>
              </a:ext>
            </a:extLst>
          </p:cNvPr>
          <p:cNvSpPr/>
          <p:nvPr/>
        </p:nvSpPr>
        <p:spPr>
          <a:xfrm>
            <a:off x="4418381" y="3035808"/>
            <a:ext cx="1053389" cy="21214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A2BFD-D49F-B897-278F-D4CBB5FE6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100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3F5D1-B075-4898-A38A-0E1E98554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Paged read 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8AF2F7-D097-4085-A8CB-E97D661D4F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We identified a bug preventing paged reads in </a:t>
            </a:r>
            <a:r>
              <a:rPr lang="en-GB" dirty="0" err="1"/>
              <a:t>Xrootd</a:t>
            </a:r>
            <a:r>
              <a:rPr lang="en-GB" dirty="0"/>
              <a:t> 5.4.3</a:t>
            </a:r>
          </a:p>
          <a:p>
            <a:r>
              <a:rPr lang="en-GB" dirty="0"/>
              <a:t>This has been fixed and will be available with the </a:t>
            </a:r>
            <a:r>
              <a:rPr lang="en-GB" dirty="0" err="1"/>
              <a:t>XrootD</a:t>
            </a:r>
            <a:r>
              <a:rPr lang="en-GB" dirty="0"/>
              <a:t> 5.5 clients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591F88-A857-6F94-EE50-BDE53A630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106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9D726-D90B-40A7-A4F7-781E99237B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Difference in stat speed between root and </a:t>
            </a:r>
            <a:r>
              <a:rPr lang="en-GB" sz="4000" dirty="0" err="1"/>
              <a:t>webdav</a:t>
            </a:r>
            <a:endParaRPr lang="en-GB" sz="4000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83538A9-6D3C-4720-A631-FD521460777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DA71C-B39E-7683-0E1D-23F1C58B9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59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1229F0-B528-41A4-8564-B8BEEC34FB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Deletes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0D502-AE2C-4A18-88E0-EF590DF38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Historically VOs used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GridFTP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deletes and they never mentioned any problems with it. 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Since switching to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XRootD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Webdav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it was observed that deletes were taking a long time to process (~20 seconds).  It wasn’t clear if this was caused by higher load, or the fact that we had changed protocols.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checked the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XRootD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code and it should be able to parallelise deletes. 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After testing it was discovered that the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XrootD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proxy was serialising them so we are going to remove that. 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97BF7E8-0423-483F-8BEF-21AFA13E44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59055"/>
              </p:ext>
            </p:extLst>
          </p:nvPr>
        </p:nvGraphicFramePr>
        <p:xfrm>
          <a:off x="752475" y="3708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6B5DDC-4E2C-DA5D-764C-7994D9AF3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097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D5E46-07A7-4F52-A26D-4B261E6BE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XrdCeph</a:t>
            </a:r>
            <a:r>
              <a:rPr lang="en-GB" dirty="0"/>
              <a:t> for EL8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5D7EF-0CF4-4A14-BDC1-8CF44E753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Versions 5.3.5 and buffered-5.3.5 are available on el8</a:t>
            </a:r>
          </a:p>
          <a:p>
            <a:pPr lvl="1"/>
            <a:r>
              <a:rPr lang="en-GB" dirty="0"/>
              <a:t>Available at </a:t>
            </a:r>
            <a:r>
              <a:rPr lang="en-GB" dirty="0">
                <a:hlinkClick r:id="rId2"/>
              </a:rPr>
              <a:t>http://repos.gridpp.rl.ac.uk/yum/xrootd-ceph/nautilus/el8/x86_64/</a:t>
            </a:r>
            <a:endParaRPr lang="en-GB" dirty="0"/>
          </a:p>
          <a:p>
            <a:r>
              <a:rPr lang="en-GB" dirty="0" err="1"/>
              <a:t>Workernode</a:t>
            </a:r>
            <a:r>
              <a:rPr lang="en-GB" dirty="0"/>
              <a:t> containers with EL8 </a:t>
            </a:r>
            <a:r>
              <a:rPr lang="en-GB" dirty="0" err="1"/>
              <a:t>xrootd</a:t>
            </a:r>
            <a:r>
              <a:rPr lang="en-GB" dirty="0"/>
              <a:t> will be deployed soon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87854C-B26D-D642-B2FA-C4B51DB4C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1332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CA703-FBAB-4EC6-A504-3CFEC47043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and features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031B8F-C37C-4143-8C89-ADDB04F41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Switch to buffered IO as the default version of </a:t>
            </a:r>
            <a:r>
              <a:rPr lang="en-GB" dirty="0" err="1"/>
              <a:t>XrdCeph</a:t>
            </a:r>
            <a:endParaRPr lang="en-GB" dirty="0"/>
          </a:p>
          <a:p>
            <a:r>
              <a:rPr lang="en-GB" dirty="0"/>
              <a:t>Improve stability and error handling </a:t>
            </a:r>
          </a:p>
          <a:p>
            <a:r>
              <a:rPr lang="en-GB" dirty="0"/>
              <a:t>Unified proxy and </a:t>
            </a:r>
            <a:r>
              <a:rPr lang="en-GB" dirty="0" err="1"/>
              <a:t>ceph</a:t>
            </a:r>
            <a:r>
              <a:rPr lang="en-GB" dirty="0"/>
              <a:t> service setup </a:t>
            </a:r>
          </a:p>
          <a:p>
            <a:r>
              <a:rPr lang="en-GB" dirty="0"/>
              <a:t>Upgrade to </a:t>
            </a:r>
            <a:r>
              <a:rPr lang="en-GB" dirty="0" err="1"/>
              <a:t>XrootD</a:t>
            </a:r>
            <a:r>
              <a:rPr lang="en-GB" dirty="0"/>
              <a:t> 5.5</a:t>
            </a:r>
          </a:p>
          <a:p>
            <a:r>
              <a:rPr lang="en-GB" dirty="0"/>
              <a:t>Additional monitoring </a:t>
            </a:r>
          </a:p>
          <a:p>
            <a:r>
              <a:rPr lang="en-GB" dirty="0"/>
              <a:t>Implement vector reads at the </a:t>
            </a:r>
            <a:r>
              <a:rPr lang="en-GB" dirty="0" err="1"/>
              <a:t>xrdceph</a:t>
            </a:r>
            <a:r>
              <a:rPr lang="en-GB" dirty="0"/>
              <a:t> layer</a:t>
            </a:r>
          </a:p>
          <a:p>
            <a:r>
              <a:rPr lang="en-GB" dirty="0" err="1"/>
              <a:t>Scitoken</a:t>
            </a:r>
            <a:r>
              <a:rPr lang="en-GB" dirty="0"/>
              <a:t> support</a:t>
            </a:r>
          </a:p>
          <a:p>
            <a:pPr lvl="1"/>
            <a:r>
              <a:rPr lang="en-GB" dirty="0"/>
              <a:t>Waiting on issue #1763 merge in </a:t>
            </a:r>
            <a:r>
              <a:rPr lang="en-GB" dirty="0" err="1"/>
              <a:t>xrootd</a:t>
            </a:r>
            <a:r>
              <a:rPr lang="en-GB" dirty="0"/>
              <a:t> 5.5 for </a:t>
            </a:r>
            <a:r>
              <a:rPr lang="en-GB" dirty="0" err="1"/>
              <a:t>wlcg</a:t>
            </a:r>
            <a:r>
              <a:rPr lang="en-GB" dirty="0"/>
              <a:t>-testing</a:t>
            </a:r>
          </a:p>
          <a:p>
            <a:r>
              <a:rPr lang="en-GB" dirty="0"/>
              <a:t>Evaluate use of </a:t>
            </a:r>
            <a:r>
              <a:rPr lang="en-GB" dirty="0" err="1"/>
              <a:t>xrootd</a:t>
            </a:r>
            <a:r>
              <a:rPr lang="en-GB" dirty="0"/>
              <a:t> redirectors for load balancing</a:t>
            </a:r>
          </a:p>
          <a:p>
            <a:r>
              <a:rPr lang="en-GB" dirty="0"/>
              <a:t>Merge </a:t>
            </a:r>
            <a:r>
              <a:rPr lang="en-GB" dirty="0" err="1"/>
              <a:t>libradosstriper</a:t>
            </a:r>
            <a:r>
              <a:rPr lang="en-GB" dirty="0"/>
              <a:t> into </a:t>
            </a:r>
            <a:r>
              <a:rPr lang="en-GB" dirty="0" err="1"/>
              <a:t>XrdCeph</a:t>
            </a:r>
            <a:endParaRPr lang="en-GB" dirty="0"/>
          </a:p>
          <a:p>
            <a:r>
              <a:rPr lang="en-GB" dirty="0" err="1"/>
              <a:t>StatLS</a:t>
            </a:r>
            <a:r>
              <a:rPr lang="en-GB" dirty="0"/>
              <a:t> implementation for </a:t>
            </a:r>
            <a:r>
              <a:rPr lang="en-GB" dirty="0" err="1"/>
              <a:t>XrdCeph</a:t>
            </a:r>
            <a:endParaRPr lang="en-GB" dirty="0"/>
          </a:p>
          <a:p>
            <a:r>
              <a:rPr lang="en-GB" dirty="0"/>
              <a:t>CI and testing improvements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528C09-6FD8-B582-0939-06DE84DEE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927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0509B-3D0A-44F6-B95D-92318DF3F7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XrootD-Ceph</a:t>
            </a:r>
            <a:r>
              <a:rPr lang="en-GB" dirty="0"/>
              <a:t> Buffered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171FBD8-4D6C-4915-9E20-8A2AE4DE8B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6691450"/>
              </p:ext>
            </p:extLst>
          </p:nvPr>
        </p:nvGraphicFramePr>
        <p:xfrm>
          <a:off x="838200" y="1825625"/>
          <a:ext cx="10515600" cy="366776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057275">
                  <a:extLst>
                    <a:ext uri="{9D8B030D-6E8A-4147-A177-3AD203B41FA5}">
                      <a16:colId xmlns:a16="http://schemas.microsoft.com/office/drawing/2014/main" val="135665051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040970366"/>
                    </a:ext>
                  </a:extLst>
                </a:gridCol>
                <a:gridCol w="1914525">
                  <a:extLst>
                    <a:ext uri="{9D8B030D-6E8A-4147-A177-3AD203B41FA5}">
                      <a16:colId xmlns:a16="http://schemas.microsoft.com/office/drawing/2014/main" val="233455974"/>
                    </a:ext>
                  </a:extLst>
                </a:gridCol>
                <a:gridCol w="4450080">
                  <a:extLst>
                    <a:ext uri="{9D8B030D-6E8A-4147-A177-3AD203B41FA5}">
                      <a16:colId xmlns:a16="http://schemas.microsoft.com/office/drawing/2014/main" val="3818439284"/>
                    </a:ext>
                  </a:extLst>
                </a:gridCol>
                <a:gridCol w="2103120">
                  <a:extLst>
                    <a:ext uri="{9D8B030D-6E8A-4147-A177-3AD203B41FA5}">
                      <a16:colId xmlns:a16="http://schemas.microsoft.com/office/drawing/2014/main" val="18611501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/>
                        <a:t>Asynch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Buffer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Root/</a:t>
                      </a:r>
                      <a:r>
                        <a:rPr lang="en-GB" dirty="0" err="1"/>
                        <a:t>webdav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Write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283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28 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113MB/s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406628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webdav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32MB/s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134MB/s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055555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27.7MB/s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146MB/s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6620595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webdav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37MB/s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128MB/s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0822718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9399966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60.24MB/s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128MB/s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173111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Webdav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61MB/s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146.3MB/s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497373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Root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64MB/s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128MB/s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952033"/>
                  </a:ext>
                </a:extLst>
              </a:tr>
              <a:tr h="290195"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Webdav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</a:rPr>
                        <a:t>63MB/s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126MB/s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723458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44ED23F-7AED-4F03-8851-628259B3B18B}"/>
              </a:ext>
            </a:extLst>
          </p:cNvPr>
          <p:cNvSpPr txBox="1"/>
          <p:nvPr/>
        </p:nvSpPr>
        <p:spPr>
          <a:xfrm>
            <a:off x="742950" y="5743575"/>
            <a:ext cx="103536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Tested on an EL7 VM with unified setup and </a:t>
            </a:r>
            <a:r>
              <a:rPr lang="en-GB" dirty="0" err="1"/>
              <a:t>XrootD</a:t>
            </a:r>
            <a:r>
              <a:rPr lang="en-GB" dirty="0"/>
              <a:t> 5.3.3. </a:t>
            </a:r>
            <a:r>
              <a:rPr lang="en-GB" dirty="0" err="1"/>
              <a:t>Asynch</a:t>
            </a:r>
            <a:r>
              <a:rPr lang="en-GB" dirty="0"/>
              <a:t> </a:t>
            </a:r>
            <a:r>
              <a:rPr lang="en-GB" dirty="0" err="1"/>
              <a:t>segsize</a:t>
            </a:r>
            <a:r>
              <a:rPr lang="en-GB" dirty="0"/>
              <a:t> of 67108864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43485A5-F381-72B3-FCE7-DC3DFC642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031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39FF4-004E-4183-9352-1E85878A2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 stability and Error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B8715C-8D3B-4F09-ABCD-E05BF8484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Covering interaction bugs between </a:t>
            </a:r>
            <a:r>
              <a:rPr lang="en-GB" dirty="0" err="1"/>
              <a:t>xrootd</a:t>
            </a:r>
            <a:r>
              <a:rPr lang="en-GB" dirty="0"/>
              <a:t>, </a:t>
            </a:r>
            <a:r>
              <a:rPr lang="en-GB" dirty="0" err="1"/>
              <a:t>xrootd-ceph</a:t>
            </a:r>
            <a:r>
              <a:rPr lang="en-GB" dirty="0"/>
              <a:t> and clients</a:t>
            </a:r>
          </a:p>
          <a:p>
            <a:r>
              <a:rPr lang="en-GB" dirty="0"/>
              <a:t>Testing latest </a:t>
            </a:r>
            <a:r>
              <a:rPr lang="en-GB" dirty="0" err="1"/>
              <a:t>xrootd</a:t>
            </a:r>
            <a:r>
              <a:rPr lang="en-GB" dirty="0"/>
              <a:t> versions while release candidates are in the works </a:t>
            </a:r>
          </a:p>
          <a:p>
            <a:r>
              <a:rPr lang="en-GB" dirty="0"/>
              <a:t>Additional periodical check for </a:t>
            </a:r>
            <a:r>
              <a:rPr lang="en-GB" dirty="0" err="1"/>
              <a:t>xrootd</a:t>
            </a:r>
            <a:r>
              <a:rPr lang="en-GB" dirty="0"/>
              <a:t> status – monitor socket states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D93EE5-7126-0FCA-8094-9E42B4866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586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DE9E3-BD1C-4EC2-A765-99BAF978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Unify proxy and </a:t>
            </a:r>
            <a:r>
              <a:rPr lang="en-GB" dirty="0" err="1"/>
              <a:t>ceph</a:t>
            </a:r>
            <a:r>
              <a:rPr lang="en-GB" dirty="0"/>
              <a:t>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3A1B9-264C-4623-802B-0AED37DD0B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Reduce cross-talk within </a:t>
            </a:r>
            <a:r>
              <a:rPr lang="en-GB" dirty="0" err="1"/>
              <a:t>xrootd</a:t>
            </a:r>
            <a:endParaRPr lang="en-GB" dirty="0"/>
          </a:p>
          <a:p>
            <a:pPr lvl="1"/>
            <a:r>
              <a:rPr lang="en-GB" dirty="0"/>
              <a:t>High CPU loads in split setups due to memory cache</a:t>
            </a:r>
          </a:p>
          <a:p>
            <a:pPr lvl="1"/>
            <a:r>
              <a:rPr lang="en-GB" dirty="0"/>
              <a:t>Harder to debug/identify issues</a:t>
            </a:r>
          </a:p>
          <a:p>
            <a:pPr lvl="1"/>
            <a:r>
              <a:rPr lang="en-GB" dirty="0"/>
              <a:t>Easier to manage permissions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28C245-0DE8-2A54-BC8E-08DBF7E83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034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9CBB03-0D7C-4469-9393-532C89EDF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Additional monitoring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EE62A-2031-4FCE-AAA5-6470E10D72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Currently RAL has monitoring that covers:</a:t>
            </a:r>
          </a:p>
          <a:p>
            <a:pPr lvl="1"/>
            <a:r>
              <a:rPr lang="en-GB" dirty="0" err="1"/>
              <a:t>Xrootd</a:t>
            </a:r>
            <a:r>
              <a:rPr lang="en-GB" dirty="0"/>
              <a:t> state check</a:t>
            </a:r>
          </a:p>
          <a:p>
            <a:pPr lvl="1"/>
            <a:r>
              <a:rPr lang="en-GB" dirty="0"/>
              <a:t>Bytes I/O</a:t>
            </a:r>
          </a:p>
          <a:p>
            <a:pPr lvl="1"/>
            <a:r>
              <a:rPr lang="en-GB" dirty="0"/>
              <a:t>Load</a:t>
            </a:r>
          </a:p>
          <a:p>
            <a:pPr lvl="1"/>
            <a:r>
              <a:rPr lang="en-GB" dirty="0"/>
              <a:t>Memory usage</a:t>
            </a:r>
          </a:p>
          <a:p>
            <a:pPr lvl="1"/>
            <a:r>
              <a:rPr lang="en-GB" dirty="0"/>
              <a:t>Number of </a:t>
            </a:r>
            <a:r>
              <a:rPr lang="en-GB" dirty="0" err="1"/>
              <a:t>xrootd</a:t>
            </a:r>
            <a:r>
              <a:rPr lang="en-GB" dirty="0"/>
              <a:t> connections</a:t>
            </a:r>
          </a:p>
          <a:p>
            <a:pPr lvl="1"/>
            <a:r>
              <a:rPr lang="en-GB" dirty="0"/>
              <a:t>TCP socket states</a:t>
            </a:r>
          </a:p>
          <a:p>
            <a:pPr lvl="1"/>
            <a:r>
              <a:rPr lang="en-GB" dirty="0"/>
              <a:t>file operations.</a:t>
            </a:r>
          </a:p>
          <a:p>
            <a:r>
              <a:rPr lang="en-GB" dirty="0"/>
              <a:t>In addition to these, we made an additional monitoring for the outputs of </a:t>
            </a:r>
            <a:r>
              <a:rPr lang="en-GB" dirty="0" err="1"/>
              <a:t>xrootd</a:t>
            </a:r>
            <a:r>
              <a:rPr lang="en-GB" dirty="0"/>
              <a:t> reports [2]</a:t>
            </a:r>
          </a:p>
          <a:p>
            <a:pPr marL="0" indent="0">
              <a:buNone/>
            </a:pPr>
            <a:r>
              <a:rPr lang="en-GB" sz="1600" dirty="0"/>
              <a:t>[4] </a:t>
            </a:r>
            <a:r>
              <a:rPr lang="en-GB" sz="1600" dirty="0">
                <a:hlinkClick r:id="rId2"/>
              </a:rPr>
              <a:t>https://xrootd.slac.stanford.edu/doc/dev54/xrd_config.htm#_report</a:t>
            </a:r>
            <a:endParaRPr lang="en-GB" sz="1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EC3A14-9605-E992-247F-A246906E2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913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33CA3-D695-404C-9286-A23153160C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XRootD</a:t>
            </a:r>
            <a:r>
              <a:rPr lang="en-GB" dirty="0"/>
              <a:t>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3B6F82-F555-4ABB-AE10-91D04C520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The XROOTD project aims at giving access to data repositories of many kinds. </a:t>
            </a:r>
          </a:p>
          <a:p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It is based on:</a:t>
            </a:r>
          </a:p>
          <a:p>
            <a:pPr lvl="1"/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scalable architecture (client/server services)</a:t>
            </a:r>
          </a:p>
          <a:p>
            <a:pPr lvl="1"/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a communication protocol (root)</a:t>
            </a:r>
          </a:p>
          <a:p>
            <a:pPr lvl="1"/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 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and a set of plugins and tools based on those. (e.g.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XrdCeph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)</a:t>
            </a:r>
          </a:p>
          <a:p>
            <a:r>
              <a:rPr lang="en-GB" dirty="0">
                <a:solidFill>
                  <a:srgbClr val="000000"/>
                </a:solidFill>
                <a:latin typeface="verdana" panose="020B0604030504040204" pitchFamily="34" charset="0"/>
              </a:rPr>
              <a:t>It provides features such as 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authentication/authorization, integrations with other systems, etc..</a:t>
            </a:r>
            <a:b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b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[1] </a:t>
            </a:r>
            <a:r>
              <a:rPr lang="en-GB" b="0" i="0" dirty="0">
                <a:solidFill>
                  <a:srgbClr val="000000"/>
                </a:solidFill>
                <a:effectLst/>
                <a:latin typeface="verdana" panose="020B0604030504040204" pitchFamily="34" charset="0"/>
                <a:hlinkClick r:id="rId2"/>
              </a:rPr>
              <a:t>https://xrootd.slac.stanford.edu/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E300A-A8A0-CFE5-B916-0CBFB831A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4855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A57AFD-9007-4CBD-BD80-E1F46F2609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Redirector load balancing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E33480-07DF-4F28-A1C0-4E7E16A5A7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To investigate efficiency of redirectors with a unified setup compared with the DNS round robin currently in use to balance load between gateways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r>
              <a:rPr lang="en-GB" sz="1700" dirty="0"/>
              <a:t> </a:t>
            </a:r>
            <a:r>
              <a:rPr lang="en-GB" sz="1700" dirty="0">
                <a:hlinkClick r:id="rId2"/>
              </a:rPr>
              <a:t>https://xrootd.slac.stanford.edu/doc/dev54/cms_config.htm#_Toc53611049</a:t>
            </a:r>
            <a:endParaRPr lang="en-GB" sz="1700" dirty="0"/>
          </a:p>
        </p:txBody>
      </p:sp>
      <p:pic>
        <p:nvPicPr>
          <p:cNvPr id="3074" name="Picture 2" descr="Text Box:  &#10;Figure 1.1.1 1: Client-Server Clustering Dynamics&#10;&#10;">
            <a:extLst>
              <a:ext uri="{FF2B5EF4-FFF2-40B4-BE49-F238E27FC236}">
                <a16:creationId xmlns:a16="http://schemas.microsoft.com/office/drawing/2014/main" id="{B31764AA-EA1B-4AB8-8AB4-CE3E383BB5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2473412"/>
            <a:ext cx="4190999" cy="3065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60F35A-FE70-CE39-B4F6-7093E5D1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416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70D7D8-29DF-46A7-81CC-1D8044178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Implement vector reads at the </a:t>
            </a:r>
            <a:r>
              <a:rPr lang="en-GB" dirty="0" err="1"/>
              <a:t>XrdCeph</a:t>
            </a:r>
            <a:r>
              <a:rPr lang="en-GB" dirty="0"/>
              <a:t> Layer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33E2264-2FF8-436B-90B5-D4CBD5F665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8522" y="1825625"/>
            <a:ext cx="10254955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8B1007-DBC8-441F-B28A-EFC12FA75201}"/>
              </a:ext>
            </a:extLst>
          </p:cNvPr>
          <p:cNvSpPr txBox="1"/>
          <p:nvPr/>
        </p:nvSpPr>
        <p:spPr>
          <a:xfrm>
            <a:off x="714375" y="6391275"/>
            <a:ext cx="3670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A.J. Peters, How-to get real </a:t>
            </a:r>
            <a:r>
              <a:rPr lang="en-GB" dirty="0" err="1">
                <a:hlinkClick r:id="rId3"/>
              </a:rPr>
              <a:t>asynch</a:t>
            </a:r>
            <a:r>
              <a:rPr lang="en-GB" dirty="0">
                <a:hlinkClick r:id="rId3"/>
              </a:rPr>
              <a:t> IO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D841D1-3877-1760-177D-A2EA35740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638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66E8C-3A3E-4979-9DF3-185118573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Merge </a:t>
            </a:r>
            <a:r>
              <a:rPr lang="en-GB" dirty="0" err="1"/>
              <a:t>libradosstriper</a:t>
            </a:r>
            <a:r>
              <a:rPr lang="en-GB" dirty="0"/>
              <a:t> with </a:t>
            </a:r>
            <a:r>
              <a:rPr lang="en-GB" dirty="0" err="1"/>
              <a:t>XrdCeph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6F7B3-67AF-488E-A761-03C2F7D68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The goal is to have a single code base combining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libradosStriper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and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XrdCeph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, which could be easily maintained by RAL. We would like to maximise throughput by parallelising operations / transfers where possible.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589AC0-E5C1-7524-DDCE-0DE9BCDC7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7468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39744-30C5-4641-868B-501047E95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StatLS</a:t>
            </a:r>
            <a:r>
              <a:rPr lang="en-GB" dirty="0"/>
              <a:t> (</a:t>
            </a:r>
            <a:r>
              <a:rPr lang="en-GB" dirty="0" err="1"/>
              <a:t>spaceinfo</a:t>
            </a:r>
            <a:r>
              <a:rPr lang="en-GB" dirty="0"/>
              <a:t> and query space support)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E3711-20D0-418D-823C-B793D907DD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Allows users to query the current and available space in each pool</a:t>
            </a:r>
          </a:p>
          <a:p>
            <a:r>
              <a:rPr lang="en-GB" dirty="0"/>
              <a:t>Functionality implemented in </a:t>
            </a:r>
            <a:r>
              <a:rPr lang="en-GB" dirty="0" err="1"/>
              <a:t>XrdCeph</a:t>
            </a:r>
            <a:r>
              <a:rPr lang="en-GB" dirty="0"/>
              <a:t> 5.3.8, needs unified setup for the right permissions</a:t>
            </a:r>
          </a:p>
          <a:p>
            <a:r>
              <a:rPr lang="en-GB" dirty="0"/>
              <a:t>Example:</a:t>
            </a:r>
          </a:p>
          <a:p>
            <a:pPr marL="0" indent="0">
              <a:buNone/>
            </a:pPr>
            <a:r>
              <a:rPr lang="en-GB" sz="1800" dirty="0"/>
              <a:t>[root@host-172-16-105-133 ~]# </a:t>
            </a:r>
            <a:r>
              <a:rPr lang="en-GB" sz="1800" dirty="0" err="1"/>
              <a:t>xrdfs</a:t>
            </a:r>
            <a:r>
              <a:rPr lang="en-GB" sz="1800" dirty="0"/>
              <a:t> 172.16.105.133:1094 </a:t>
            </a:r>
            <a:r>
              <a:rPr lang="en-GB" sz="1800" dirty="0" err="1"/>
              <a:t>spaceinfo</a:t>
            </a:r>
            <a:r>
              <a:rPr lang="en-GB" sz="1800" dirty="0"/>
              <a:t> atlas</a:t>
            </a:r>
          </a:p>
          <a:p>
            <a:pPr marL="0" indent="0">
              <a:buNone/>
            </a:pPr>
            <a:r>
              <a:rPr lang="en-GB" sz="1800" dirty="0"/>
              <a:t>Path:               atlas</a:t>
            </a:r>
          </a:p>
          <a:p>
            <a:pPr marL="0" indent="0">
              <a:buNone/>
            </a:pPr>
            <a:r>
              <a:rPr lang="en-GB" sz="1800" dirty="0"/>
              <a:t>Total:              17182000000000000</a:t>
            </a:r>
          </a:p>
          <a:p>
            <a:pPr marL="0" indent="0">
              <a:buNone/>
            </a:pPr>
            <a:r>
              <a:rPr lang="en-GB" sz="1800" dirty="0"/>
              <a:t>Free:               17181999966445568</a:t>
            </a:r>
          </a:p>
          <a:p>
            <a:pPr marL="0" indent="0">
              <a:buNone/>
            </a:pPr>
            <a:r>
              <a:rPr lang="en-GB" sz="1800" dirty="0"/>
              <a:t>Used:               33554432</a:t>
            </a:r>
          </a:p>
          <a:p>
            <a:pPr marL="0" indent="0">
              <a:buNone/>
            </a:pPr>
            <a:r>
              <a:rPr lang="en-GB" sz="1800" dirty="0"/>
              <a:t>Largest free chunk: 17181999966445568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41EB0E-AD60-8629-C00E-489814BFE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1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09174-1BB8-4843-B83A-4A85207F3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CI and Testing improvements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8FE4CE-1467-44FE-A1B7-926B1647DC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Implemented scripts to:</a:t>
            </a:r>
          </a:p>
          <a:p>
            <a:pPr lvl="1"/>
            <a:r>
              <a:rPr lang="en-GB" dirty="0"/>
              <a:t>Automate dependency installation on fresh dev VMs</a:t>
            </a:r>
          </a:p>
          <a:p>
            <a:pPr lvl="1"/>
            <a:r>
              <a:rPr lang="en-GB" dirty="0"/>
              <a:t>Automate compilation of </a:t>
            </a:r>
            <a:r>
              <a:rPr lang="en-GB" dirty="0" err="1"/>
              <a:t>xrootd-ceph</a:t>
            </a:r>
            <a:endParaRPr lang="en-GB" dirty="0"/>
          </a:p>
          <a:p>
            <a:pPr lvl="1"/>
            <a:r>
              <a:rPr lang="en-GB" dirty="0"/>
              <a:t>automate and improve RPM deployment</a:t>
            </a:r>
          </a:p>
          <a:p>
            <a:pPr lvl="2"/>
            <a:r>
              <a:rPr lang="en-GB" dirty="0">
                <a:ea typeface="Calibri"/>
                <a:cs typeface="Calibri"/>
              </a:rPr>
              <a:t>Renaming RPMs for version containing alpha features</a:t>
            </a:r>
          </a:p>
          <a:p>
            <a:pPr lvl="1"/>
            <a:r>
              <a:rPr lang="en-GB" dirty="0"/>
              <a:t>Perform basic functionality tests</a:t>
            </a:r>
          </a:p>
          <a:p>
            <a:r>
              <a:rPr lang="en-GB" dirty="0"/>
              <a:t>3 step testing before full deployment:</a:t>
            </a:r>
          </a:p>
          <a:p>
            <a:pPr lvl="1"/>
            <a:r>
              <a:rPr lang="en-GB" dirty="0"/>
              <a:t>Dev/VM testing</a:t>
            </a:r>
          </a:p>
          <a:p>
            <a:pPr lvl="1"/>
            <a:r>
              <a:rPr lang="en-GB" dirty="0"/>
              <a:t>Pre-prod testing</a:t>
            </a:r>
          </a:p>
          <a:p>
            <a:pPr lvl="1"/>
            <a:r>
              <a:rPr lang="en-GB" dirty="0"/>
              <a:t> Single prod machine testing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DFCCDF-C58E-7185-BFDF-690D0E0B5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720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090F7BA-AD18-4BF0-BC95-4D04A0F968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9537576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5AAEE-831E-9C96-9DA3-397CD64FC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Vector read issue (more)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9D0AF1-1013-832A-CA72-135853330E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>
                <a:cs typeface="Calibri"/>
              </a:rPr>
              <a:t>From testing at RAL, another issue that might be causing the issue was identified to be the </a:t>
            </a:r>
            <a:r>
              <a:rPr lang="en-US" dirty="0" err="1">
                <a:cs typeface="Calibri"/>
              </a:rPr>
              <a:t>XRootD</a:t>
            </a:r>
            <a:r>
              <a:rPr lang="en-US" dirty="0">
                <a:cs typeface="Calibri"/>
              </a:rPr>
              <a:t> </a:t>
            </a:r>
            <a:r>
              <a:rPr lang="en-US">
                <a:cs typeface="Calibri"/>
              </a:rPr>
              <a:t>TLS                                               </a:t>
            </a:r>
          </a:p>
          <a:p>
            <a:r>
              <a:rPr lang="en-US">
                <a:cs typeface="Calibri"/>
              </a:rPr>
              <a:t>This did not result in improved Job success rates.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pPr marL="0" indent="0">
              <a:buNone/>
            </a:pPr>
            <a:r>
              <a:rPr lang="en-US">
                <a:cs typeface="Calibri"/>
                <a:hlinkClick r:id="rId2"/>
              </a:rPr>
              <a:t>                                                                                                                                               Full test report</a:t>
            </a:r>
            <a:endParaRPr lang="en-US"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FA6839-215B-8BEC-EA58-72AA5F3C9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26</a:t>
            </a:fld>
            <a:endParaRPr lang="en-GB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8DCE61B-6593-8113-9F40-89B0B9D7B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4615160"/>
              </p:ext>
            </p:extLst>
          </p:nvPr>
        </p:nvGraphicFramePr>
        <p:xfrm>
          <a:off x="1115203" y="2321032"/>
          <a:ext cx="5715000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>
                  <a:extLst>
                    <a:ext uri="{9D8B030D-6E8A-4147-A177-3AD203B41FA5}">
                      <a16:colId xmlns:a16="http://schemas.microsoft.com/office/drawing/2014/main" val="1595278406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492699549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val="222081563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No </a:t>
                      </a:r>
                      <a:r>
                        <a:rPr lang="en-US" sz="1100" dirty="0" err="1">
                          <a:effectLst/>
                        </a:rPr>
                        <a:t>memcache</a:t>
                      </a:r>
                      <a:r>
                        <a:rPr lang="en-US" sz="1100" dirty="0">
                          <a:effectLst/>
                        </a:rPr>
                        <a:t>/</a:t>
                      </a:r>
                      <a:r>
                        <a:rPr lang="en-US" sz="1100" dirty="0" err="1">
                          <a:effectLst/>
                        </a:rPr>
                        <a:t>tls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 err="1">
                          <a:effectLst/>
                        </a:rPr>
                        <a:t>Memcache</a:t>
                      </a:r>
                      <a:r>
                        <a:rPr lang="en-US" sz="1100" dirty="0">
                          <a:effectLst/>
                        </a:rPr>
                        <a:t>, no </a:t>
                      </a:r>
                      <a:r>
                        <a:rPr lang="en-US" sz="1100" dirty="0" err="1">
                          <a:effectLst/>
                        </a:rPr>
                        <a:t>tls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 err="1">
                          <a:effectLst/>
                        </a:rPr>
                        <a:t>Tls</a:t>
                      </a:r>
                      <a:r>
                        <a:rPr lang="en-US" sz="1100" dirty="0">
                          <a:effectLst/>
                        </a:rPr>
                        <a:t>, no </a:t>
                      </a:r>
                      <a:r>
                        <a:rPr lang="en-US" sz="1100" dirty="0" err="1">
                          <a:effectLst/>
                        </a:rPr>
                        <a:t>memcache</a:t>
                      </a: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5106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lvl="0">
                        <a:buNone/>
                      </a:pPr>
                      <a:endParaRPr lang="en-US" dirty="0">
                        <a:effectLst/>
                      </a:endParaRPr>
                    </a:p>
                    <a:p>
                      <a:pPr lvl="0">
                        <a:buNone/>
                      </a:pPr>
                      <a:endParaRPr lang="en-US" dirty="0">
                        <a:effectLst/>
                      </a:endParaRPr>
                    </a:p>
                    <a:p>
                      <a:pPr lvl="0">
                        <a:buNone/>
                      </a:pPr>
                      <a:endParaRPr lang="en-US" dirty="0">
                        <a:effectLst/>
                      </a:endParaRPr>
                    </a:p>
                    <a:p>
                      <a:pPr lvl="0">
                        <a:buNone/>
                      </a:pPr>
                      <a:endParaRPr lang="en-US" dirty="0">
                        <a:effectLst/>
                      </a:endParaRPr>
                    </a:p>
                    <a:p>
                      <a:pPr algn="l" rtl="0" fontAlgn="base"/>
                      <a:endParaRPr lang="en-US" b="0" i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388454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Average successful read time: </a:t>
                      </a:r>
                      <a:endParaRPr lang="en-US" dirty="0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28.7s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Average successful read time: </a:t>
                      </a:r>
                      <a:endParaRPr lang="en-US" dirty="0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3.63s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Average successful read time: </a:t>
                      </a:r>
                      <a:endParaRPr lang="en-US" dirty="0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~35s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9575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Success rate: 97.58%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Success rate: 100%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t"/>
                      <a:endParaRPr lang="en-US">
                        <a:effectLst/>
                      </a:endParaRPr>
                    </a:p>
                    <a:p>
                      <a:pPr algn="l" rtl="0" fontAlgn="base"/>
                      <a:r>
                        <a:rPr lang="en-US" sz="1100" dirty="0">
                          <a:effectLst/>
                        </a:rPr>
                        <a:t>Success rate: 22% </a:t>
                      </a:r>
                      <a:endParaRPr lang="en-US" b="0" i="0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7102149"/>
                  </a:ext>
                </a:extLst>
              </a:tr>
            </a:tbl>
          </a:graphicData>
        </a:graphic>
      </p:graphicFrame>
      <p:pic>
        <p:nvPicPr>
          <p:cNvPr id="7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74AE4360-2D5B-CA95-88D7-C29C092E0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478" y="3157327"/>
            <a:ext cx="1524000" cy="1143000"/>
          </a:xfrm>
          <a:prstGeom prst="rect">
            <a:avLst/>
          </a:prstGeom>
        </p:spPr>
      </p:pic>
      <p:pic>
        <p:nvPicPr>
          <p:cNvPr id="8" name="Picture 8" descr="Shape, square&#10;&#10;Description automatically generated">
            <a:extLst>
              <a:ext uri="{FF2B5EF4-FFF2-40B4-BE49-F238E27FC236}">
                <a16:creationId xmlns:a16="http://schemas.microsoft.com/office/drawing/2014/main" id="{D60E8472-DB8D-64D0-2442-E0B7AE4796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5757" y="3153313"/>
            <a:ext cx="1536700" cy="1143000"/>
          </a:xfrm>
          <a:prstGeom prst="rect">
            <a:avLst/>
          </a:prstGeom>
        </p:spPr>
      </p:pic>
      <p:pic>
        <p:nvPicPr>
          <p:cNvPr id="9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19AB2182-A9F0-3E4B-79FB-B55C8D00C4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2687" y="3154092"/>
            <a:ext cx="15240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8130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3A3628-DB7D-CF57-4C04-114757C93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Delete Speed (more)</a:t>
            </a:r>
            <a:endParaRPr lang="en-US" dirty="0"/>
          </a:p>
        </p:txBody>
      </p:sp>
      <p:pic>
        <p:nvPicPr>
          <p:cNvPr id="5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65620151-2FCF-B29E-770B-02CED11B9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87617" y="1825625"/>
            <a:ext cx="6016766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5D7FF0-457C-2B81-1306-E138566B4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27</a:t>
            </a:fld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5187412-990A-2070-217E-4293412E60DD}"/>
              </a:ext>
            </a:extLst>
          </p:cNvPr>
          <p:cNvCxnSpPr/>
          <p:nvPr/>
        </p:nvCxnSpPr>
        <p:spPr>
          <a:xfrm>
            <a:off x="7989194" y="1297547"/>
            <a:ext cx="53661" cy="4464674"/>
          </a:xfrm>
          <a:prstGeom prst="straightConnector1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39B54CB-56FE-3BB4-D69C-871125800D88}"/>
              </a:ext>
            </a:extLst>
          </p:cNvPr>
          <p:cNvSpPr txBox="1"/>
          <p:nvPr/>
        </p:nvSpPr>
        <p:spPr>
          <a:xfrm>
            <a:off x="7260465" y="917619"/>
            <a:ext cx="245235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Switch to unified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D26FEA-EFD1-3401-B6C8-FE456D71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Glasgow, see Sam's presentation</a:t>
            </a:r>
          </a:p>
        </p:txBody>
      </p:sp>
    </p:spTree>
    <p:extLst>
      <p:ext uri="{BB962C8B-B14F-4D97-AF65-F5344CB8AC3E}">
        <p14:creationId xmlns:p14="http://schemas.microsoft.com/office/powerpoint/2010/main" val="6096530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2F615-A1EA-B9E4-572A-A56B3807C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Calibri Light"/>
              </a:rPr>
              <a:t>CLOSE_WAIT</a:t>
            </a:r>
            <a:endParaRPr lang="en-US" dirty="0"/>
          </a:p>
        </p:txBody>
      </p:sp>
      <p:pic>
        <p:nvPicPr>
          <p:cNvPr id="5" name="Picture 5" descr="Chart&#10;&#10;Description automatically generated">
            <a:extLst>
              <a:ext uri="{FF2B5EF4-FFF2-40B4-BE49-F238E27FC236}">
                <a16:creationId xmlns:a16="http://schemas.microsoft.com/office/drawing/2014/main" id="{3346BB8B-6545-3235-AFE7-897EA17690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6714" y="1696230"/>
            <a:ext cx="5826949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3E3866-AD4A-37C3-EF08-E0A596127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5B6391-DAC8-41D1-C1E3-439CE3969A3B}"/>
              </a:ext>
            </a:extLst>
          </p:cNvPr>
          <p:cNvSpPr txBox="1"/>
          <p:nvPr/>
        </p:nvSpPr>
        <p:spPr>
          <a:xfrm>
            <a:off x="606136" y="1645227"/>
            <a:ext cx="4964545" cy="267765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>
                <a:cs typeface="Calibri" panose="020F0502020204030204"/>
              </a:rPr>
              <a:t>Identified by an exponential rise in sockets in CLOSE_WAIT state and number of </a:t>
            </a:r>
            <a:r>
              <a:rPr lang="en-US" sz="2400" dirty="0" err="1">
                <a:cs typeface="Calibri" panose="020F0502020204030204"/>
              </a:rPr>
              <a:t>XRootD</a:t>
            </a:r>
            <a:r>
              <a:rPr lang="en-US" sz="2400" dirty="0">
                <a:cs typeface="Calibri" panose="020F0502020204030204"/>
              </a:rPr>
              <a:t> connections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Calibri" panose="020F0502020204030204"/>
              </a:rPr>
              <a:t>Client requests fail at this point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Calibri" panose="020F0502020204030204"/>
              </a:rPr>
              <a:t>Caused by failure to end sessions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cs typeface="Calibri" panose="020F0502020204030204"/>
              </a:rPr>
              <a:t>Gets fixed on service restart</a:t>
            </a:r>
          </a:p>
          <a:p>
            <a:pPr marL="285750" indent="-285750">
              <a:buFont typeface="Arial"/>
              <a:buChar char="•"/>
            </a:pPr>
            <a:endParaRPr lang="en-US" sz="24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836058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2F3B3-0520-4B27-ABBB-40A3DF64B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4650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Servers using </a:t>
            </a:r>
            <a:r>
              <a:rPr lang="en-GB" dirty="0" err="1"/>
              <a:t>XRootD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88E1F-4E77-4B1E-B957-059C03E58B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 err="1"/>
              <a:t>XRootD</a:t>
            </a:r>
            <a:r>
              <a:rPr lang="en-GB" dirty="0"/>
              <a:t> gateways </a:t>
            </a:r>
          </a:p>
          <a:p>
            <a:r>
              <a:rPr lang="en-GB" dirty="0" err="1"/>
              <a:t>Webdav</a:t>
            </a:r>
            <a:r>
              <a:rPr lang="en-GB" dirty="0"/>
              <a:t> gateways</a:t>
            </a:r>
          </a:p>
          <a:p>
            <a:r>
              <a:rPr lang="en-GB" dirty="0"/>
              <a:t>Alice gateways</a:t>
            </a:r>
          </a:p>
          <a:p>
            <a:r>
              <a:rPr lang="en-GB" dirty="0"/>
              <a:t>Worker nodes  </a:t>
            </a:r>
          </a:p>
          <a:p>
            <a:pPr lvl="1"/>
            <a:r>
              <a:rPr lang="en-GB" dirty="0" err="1"/>
              <a:t>Xcache</a:t>
            </a:r>
            <a:r>
              <a:rPr lang="en-GB" dirty="0"/>
              <a:t> instead of proxy </a:t>
            </a:r>
          </a:p>
          <a:p>
            <a:pPr lvl="1"/>
            <a:r>
              <a:rPr lang="en-GB" dirty="0"/>
              <a:t>Perform reads in </a:t>
            </a:r>
            <a:r>
              <a:rPr lang="en-GB" dirty="0" err="1"/>
              <a:t>xcache</a:t>
            </a:r>
            <a:r>
              <a:rPr lang="en-GB" dirty="0"/>
              <a:t>, writes on external gateways</a:t>
            </a:r>
          </a:p>
          <a:p>
            <a:r>
              <a:rPr lang="en-GB" dirty="0"/>
              <a:t>CMS AAA redirectors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E98CFC-5D05-4024-570D-755234F2D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496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B17E2-2006-42B1-ACBF-12FADC19B5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Ceph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9ADC59-631E-4A80-AAB3-16997F306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b="0" i="0" dirty="0" err="1">
                <a:solidFill>
                  <a:srgbClr val="111111"/>
                </a:solidFill>
                <a:effectLst/>
                <a:latin typeface="Ubuntu"/>
              </a:rPr>
              <a:t>Ceph</a:t>
            </a:r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 is an open source software-defined storage solution designed to address the block, file and </a:t>
            </a:r>
            <a:r>
              <a:rPr lang="en-GB" b="1" i="0" dirty="0">
                <a:solidFill>
                  <a:srgbClr val="111111"/>
                </a:solidFill>
                <a:effectLst/>
                <a:latin typeface="Ubuntu"/>
              </a:rPr>
              <a:t>object storage </a:t>
            </a:r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needs of modern enterprises[2].</a:t>
            </a:r>
          </a:p>
          <a:p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In object storage, instead of a hierarchical file system, objects exist in a flat structure with a unique identifier (instead of a file name).</a:t>
            </a:r>
          </a:p>
          <a:p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Highly scalable cloud storage</a:t>
            </a:r>
          </a:p>
          <a:p>
            <a:endParaRPr lang="en-GB" b="0" i="0" dirty="0">
              <a:solidFill>
                <a:srgbClr val="111111"/>
              </a:solidFill>
              <a:effectLst/>
              <a:latin typeface="Ubuntu"/>
            </a:endParaRPr>
          </a:p>
          <a:p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Echo - Large erasure coded HDD 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Ubuntu"/>
              </a:rPr>
              <a:t>Ceph</a:t>
            </a:r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 cluster for S3/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Ubuntu"/>
              </a:rPr>
              <a:t>XrootD</a:t>
            </a:r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/</a:t>
            </a:r>
            <a:r>
              <a:rPr lang="en-GB" b="0" i="0" dirty="0" err="1">
                <a:solidFill>
                  <a:srgbClr val="111111"/>
                </a:solidFill>
                <a:effectLst/>
                <a:latin typeface="Ubuntu"/>
              </a:rPr>
              <a:t>GridFTP</a:t>
            </a:r>
            <a:r>
              <a:rPr lang="en-GB" b="0" i="0" dirty="0">
                <a:solidFill>
                  <a:srgbClr val="111111"/>
                </a:solidFill>
                <a:effectLst/>
                <a:latin typeface="Ubuntu"/>
              </a:rPr>
              <a:t> access at RAL</a:t>
            </a:r>
          </a:p>
          <a:p>
            <a:endParaRPr lang="en-GB" dirty="0">
              <a:solidFill>
                <a:srgbClr val="111111"/>
              </a:solidFill>
              <a:latin typeface="Ubuntu"/>
            </a:endParaRPr>
          </a:p>
          <a:p>
            <a:endParaRPr lang="en-GB" dirty="0">
              <a:solidFill>
                <a:srgbClr val="111111"/>
              </a:solidFill>
              <a:latin typeface="Ubuntu"/>
            </a:endParaRPr>
          </a:p>
          <a:p>
            <a:endParaRPr lang="en-GB" dirty="0">
              <a:solidFill>
                <a:srgbClr val="111111"/>
              </a:solidFill>
              <a:latin typeface="Ubuntu"/>
            </a:endParaRPr>
          </a:p>
          <a:p>
            <a:endParaRPr lang="en-GB" dirty="0">
              <a:solidFill>
                <a:srgbClr val="111111"/>
              </a:solidFill>
              <a:latin typeface="Ubuntu"/>
            </a:endParaRPr>
          </a:p>
          <a:p>
            <a:pPr marL="0" indent="0">
              <a:buNone/>
            </a:pPr>
            <a:r>
              <a:rPr lang="en-GB" dirty="0">
                <a:solidFill>
                  <a:srgbClr val="111111"/>
                </a:solidFill>
                <a:latin typeface="Ubuntu"/>
              </a:rPr>
              <a:t>[2] </a:t>
            </a:r>
            <a:r>
              <a:rPr lang="en-GB" dirty="0">
                <a:solidFill>
                  <a:srgbClr val="111111"/>
                </a:solidFill>
                <a:latin typeface="Ubuntu"/>
                <a:hlinkClick r:id="rId2"/>
              </a:rPr>
              <a:t>https://ubuntu.com/ceph/what-is-ceph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7F42F0-3598-2357-7C11-2C4C8F2E8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8464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4CB10-3695-45BC-BDEE-C98EC7A51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Paged read issue in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1B5F7-0E38-403C-B225-143DA4210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Identified bug that resulted in incorrect system </a:t>
            </a:r>
            <a:r>
              <a:rPr lang="en-GB" dirty="0">
                <a:hlinkClick r:id="rId2"/>
              </a:rPr>
              <a:t>readV</a:t>
            </a:r>
            <a:r>
              <a:rPr lang="en-GB" dirty="0"/>
              <a:t> call (</a:t>
            </a:r>
            <a:r>
              <a:rPr lang="en-GB" dirty="0" err="1"/>
              <a:t>iovcnt</a:t>
            </a:r>
            <a:r>
              <a:rPr lang="en-GB" dirty="0"/>
              <a:t> greater than maximum), causing clients to crash when requesting </a:t>
            </a:r>
            <a:r>
              <a:rPr lang="en-GB" dirty="0" err="1"/>
              <a:t>preads</a:t>
            </a:r>
            <a:r>
              <a:rPr lang="en-GB" dirty="0"/>
              <a:t>.</a:t>
            </a:r>
          </a:p>
          <a:p>
            <a:r>
              <a:rPr lang="en-GB" dirty="0"/>
              <a:t>Fixed client-side in 5.5 with commit </a:t>
            </a:r>
            <a:r>
              <a:rPr lang="en-GB" dirty="0">
                <a:hlinkClick r:id="rId3"/>
              </a:rPr>
              <a:t>https://github.com/xrootd/xrootd/tree/26eb65159521fd4bfe6b557f933ee1cc9bd34411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B319B2-ABE6-78A4-B9FE-3409B676D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24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273A5-B0B3-BE2E-51DE-328DB8991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 Light"/>
                <a:cs typeface="Calibri Light"/>
              </a:rPr>
              <a:t>Debugging 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7DE3CE-48C5-06B3-FF00-F61F83D2B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buNone/>
            </a:pPr>
            <a:r>
              <a:rPr lang="en-US" dirty="0">
                <a:ea typeface="+mn-lt"/>
                <a:cs typeface="+mn-lt"/>
              </a:rPr>
              <a:t>#include &lt;</a:t>
            </a:r>
            <a:r>
              <a:rPr lang="en-US" dirty="0" err="1">
                <a:ea typeface="+mn-lt"/>
                <a:cs typeface="+mn-lt"/>
              </a:rPr>
              <a:t>fstream</a:t>
            </a:r>
            <a:r>
              <a:rPr lang="en-US" dirty="0">
                <a:ea typeface="+mn-lt"/>
                <a:cs typeface="+mn-lt"/>
              </a:rPr>
              <a:t>&gt;</a:t>
            </a:r>
            <a:endParaRPr lang="en-US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{</a:t>
            </a:r>
            <a:endParaRPr lang="en-US"/>
          </a:p>
          <a:p>
            <a:pPr>
              <a:buNone/>
            </a:pPr>
            <a:r>
              <a:rPr lang="en-US" dirty="0">
                <a:ea typeface="+mn-lt"/>
                <a:cs typeface="+mn-lt"/>
              </a:rPr>
              <a:t>using namespace std;</a:t>
            </a:r>
            <a:endParaRPr lang="en-US"/>
          </a:p>
          <a:p>
            <a:pPr>
              <a:buNone/>
            </a:pPr>
            <a:r>
              <a:rPr lang="en-US" dirty="0" err="1">
                <a:ea typeface="+mn-lt"/>
                <a:cs typeface="+mn-lt"/>
              </a:rPr>
              <a:t>ofstream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myfile</a:t>
            </a:r>
            <a:r>
              <a:rPr lang="en-US" dirty="0">
                <a:ea typeface="+mn-lt"/>
                <a:cs typeface="+mn-lt"/>
              </a:rPr>
              <a:t>;</a:t>
            </a:r>
            <a:endParaRPr lang="en-US"/>
          </a:p>
          <a:p>
            <a:pPr>
              <a:buNone/>
            </a:pPr>
            <a:r>
              <a:rPr lang="en-US" dirty="0" err="1">
                <a:ea typeface="+mn-lt"/>
                <a:cs typeface="+mn-lt"/>
              </a:rPr>
              <a:t>myfile.open</a:t>
            </a:r>
            <a:r>
              <a:rPr lang="en-US" dirty="0">
                <a:ea typeface="+mn-lt"/>
                <a:cs typeface="+mn-lt"/>
              </a:rPr>
              <a:t> ("/</a:t>
            </a:r>
            <a:r>
              <a:rPr lang="en-US" dirty="0" err="1">
                <a:ea typeface="+mn-lt"/>
                <a:cs typeface="+mn-lt"/>
              </a:rPr>
              <a:t>tmp</a:t>
            </a:r>
            <a:r>
              <a:rPr lang="en-US" dirty="0">
                <a:ea typeface="+mn-lt"/>
                <a:cs typeface="+mn-lt"/>
              </a:rPr>
              <a:t>/debug2.txt", std::</a:t>
            </a:r>
            <a:r>
              <a:rPr lang="en-US" dirty="0" err="1">
                <a:ea typeface="+mn-lt"/>
                <a:cs typeface="+mn-lt"/>
              </a:rPr>
              <a:t>ios_base</a:t>
            </a:r>
            <a:r>
              <a:rPr lang="en-US" dirty="0">
                <a:ea typeface="+mn-lt"/>
                <a:cs typeface="+mn-lt"/>
              </a:rPr>
              <a:t>::app);</a:t>
            </a:r>
            <a:endParaRPr lang="en-US"/>
          </a:p>
          <a:p>
            <a:pPr>
              <a:buNone/>
            </a:pPr>
            <a:r>
              <a:rPr lang="en-US" dirty="0" err="1">
                <a:ea typeface="+mn-lt"/>
                <a:cs typeface="+mn-lt"/>
              </a:rPr>
              <a:t>myfile</a:t>
            </a:r>
            <a:r>
              <a:rPr lang="en-US" dirty="0">
                <a:ea typeface="+mn-lt"/>
                <a:cs typeface="+mn-lt"/>
              </a:rPr>
              <a:t> &lt;&lt; "example:"&lt;&lt;var&lt;&lt;"\n";</a:t>
            </a:r>
            <a:endParaRPr lang="en-US" dirty="0"/>
          </a:p>
          <a:p>
            <a:pPr>
              <a:buNone/>
            </a:pPr>
            <a:r>
              <a:rPr lang="en-US" dirty="0" err="1">
                <a:ea typeface="+mn-lt"/>
                <a:cs typeface="+mn-lt"/>
              </a:rPr>
              <a:t>myfile.close</a:t>
            </a:r>
            <a:r>
              <a:rPr lang="en-US" dirty="0">
                <a:ea typeface="+mn-lt"/>
                <a:cs typeface="+mn-lt"/>
              </a:rPr>
              <a:t>();</a:t>
            </a:r>
            <a:endParaRPr lang="en-US"/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}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9BDAA3-0C75-FDB2-E347-578624EF2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114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lowchart: Process 13">
            <a:extLst>
              <a:ext uri="{FF2B5EF4-FFF2-40B4-BE49-F238E27FC236}">
                <a16:creationId xmlns:a16="http://schemas.microsoft.com/office/drawing/2014/main" id="{2CBB5D8C-FC24-4544-982B-B84A9A690491}"/>
              </a:ext>
            </a:extLst>
          </p:cNvPr>
          <p:cNvSpPr/>
          <p:nvPr/>
        </p:nvSpPr>
        <p:spPr>
          <a:xfrm>
            <a:off x="2970362" y="2366333"/>
            <a:ext cx="5267325" cy="3219450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 err="1">
                <a:solidFill>
                  <a:schemeClr val="bg2">
                    <a:lumMod val="10000"/>
                  </a:schemeClr>
                </a:solidFill>
              </a:rPr>
              <a:t>XrootD</a:t>
            </a:r>
            <a:r>
              <a:rPr lang="en-GB" dirty="0">
                <a:solidFill>
                  <a:schemeClr val="bg2">
                    <a:lumMod val="10000"/>
                  </a:schemeClr>
                </a:solidFill>
              </a:rPr>
              <a:t> server machine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D342C-1687-4881-97C9-C1B48C050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proxy/</a:t>
            </a:r>
            <a:r>
              <a:rPr lang="en-GB" dirty="0" err="1"/>
              <a:t>Ceph</a:t>
            </a:r>
            <a:r>
              <a:rPr lang="en-GB" dirty="0"/>
              <a:t> setup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7EF585-4D39-4416-BE7C-91226A6F5FB2}"/>
              </a:ext>
            </a:extLst>
          </p:cNvPr>
          <p:cNvSpPr/>
          <p:nvPr/>
        </p:nvSpPr>
        <p:spPr>
          <a:xfrm>
            <a:off x="3084662" y="3187865"/>
            <a:ext cx="2209800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Proxy</a:t>
            </a:r>
          </a:p>
          <a:p>
            <a:pPr algn="ctr"/>
            <a:r>
              <a:rPr lang="en-GB" dirty="0"/>
              <a:t>(authentication, memory cache)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AE6680-28B5-419E-AF1B-28CC17012C9D}"/>
              </a:ext>
            </a:extLst>
          </p:cNvPr>
          <p:cNvSpPr/>
          <p:nvPr/>
        </p:nvSpPr>
        <p:spPr>
          <a:xfrm>
            <a:off x="5904062" y="3180721"/>
            <a:ext cx="2209800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Ceph</a:t>
            </a:r>
            <a:endParaRPr lang="en-GB" dirty="0"/>
          </a:p>
          <a:p>
            <a:pPr algn="ctr"/>
            <a:r>
              <a:rPr lang="en-GB" dirty="0"/>
              <a:t>(operations)</a:t>
            </a:r>
          </a:p>
        </p:txBody>
      </p:sp>
      <p:sp>
        <p:nvSpPr>
          <p:cNvPr id="3" name="Arrow: Left-Right 2">
            <a:extLst>
              <a:ext uri="{FF2B5EF4-FFF2-40B4-BE49-F238E27FC236}">
                <a16:creationId xmlns:a16="http://schemas.microsoft.com/office/drawing/2014/main" id="{68A01E2B-7FF5-430F-A528-F40532DA60B9}"/>
              </a:ext>
            </a:extLst>
          </p:cNvPr>
          <p:cNvSpPr/>
          <p:nvPr/>
        </p:nvSpPr>
        <p:spPr>
          <a:xfrm>
            <a:off x="1941876" y="3365294"/>
            <a:ext cx="1140992" cy="69109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904C2D01-DAB0-4B94-B5A7-AF8DB56E43EC}"/>
              </a:ext>
            </a:extLst>
          </p:cNvPr>
          <p:cNvSpPr/>
          <p:nvPr/>
        </p:nvSpPr>
        <p:spPr>
          <a:xfrm>
            <a:off x="5294462" y="3187865"/>
            <a:ext cx="609600" cy="340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DD7C293-852D-42AE-A2D4-6B5E02A104F8}"/>
              </a:ext>
            </a:extLst>
          </p:cNvPr>
          <p:cNvSpPr/>
          <p:nvPr/>
        </p:nvSpPr>
        <p:spPr>
          <a:xfrm rot="10800000">
            <a:off x="5308748" y="3847668"/>
            <a:ext cx="595314" cy="3405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C2503C8-8308-4F6E-9379-747FF63EA4EA}"/>
              </a:ext>
            </a:extLst>
          </p:cNvPr>
          <p:cNvSpPr/>
          <p:nvPr/>
        </p:nvSpPr>
        <p:spPr>
          <a:xfrm>
            <a:off x="8578205" y="3187865"/>
            <a:ext cx="2209800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Echo</a:t>
            </a:r>
          </a:p>
        </p:txBody>
      </p:sp>
      <p:sp>
        <p:nvSpPr>
          <p:cNvPr id="13" name="Arrow: Left-Right 12">
            <a:extLst>
              <a:ext uri="{FF2B5EF4-FFF2-40B4-BE49-F238E27FC236}">
                <a16:creationId xmlns:a16="http://schemas.microsoft.com/office/drawing/2014/main" id="{7D444A50-F78B-45D7-BC64-41D6FFFD102F}"/>
              </a:ext>
            </a:extLst>
          </p:cNvPr>
          <p:cNvSpPr/>
          <p:nvPr/>
        </p:nvSpPr>
        <p:spPr>
          <a:xfrm>
            <a:off x="8113862" y="3528384"/>
            <a:ext cx="464343" cy="31928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E4E4FC8-AFDA-485B-95D7-0151D93905F5}"/>
              </a:ext>
            </a:extLst>
          </p:cNvPr>
          <p:cNvSpPr/>
          <p:nvPr/>
        </p:nvSpPr>
        <p:spPr>
          <a:xfrm>
            <a:off x="737875" y="3180720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users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66058-2200-8A13-5232-E9360ED0D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06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50DBE4-3075-40A3-BFD6-C58C5CEBD1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XrdCeph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50A81-A4B5-4A79-BE67-2B9A969B1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fontScale="85000" lnSpcReduction="20000"/>
          </a:bodyPr>
          <a:lstStyle/>
          <a:p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xrootd-ceph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[1] is a Storage layer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XRootD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plug-in for interfacing with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Ceph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storage platform. It uses the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librados</a:t>
            </a:r>
            <a:r>
              <a:rPr lang="en-GB" dirty="0" err="1">
                <a:solidFill>
                  <a:srgbClr val="172B4D"/>
                </a:solidFill>
                <a:latin typeface="-apple-system"/>
              </a:rPr>
              <a:t>striper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 library to interface with the core storage format (RADOS).</a:t>
            </a:r>
          </a:p>
          <a:p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0" indent="0">
              <a:buNone/>
            </a:pP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0" indent="0">
              <a:buNone/>
            </a:pPr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endParaRPr lang="en-GB" b="0" i="0" dirty="0">
              <a:solidFill>
                <a:srgbClr val="172B4D"/>
              </a:solidFill>
              <a:effectLst/>
              <a:latin typeface="-apple-system"/>
            </a:endParaRPr>
          </a:p>
          <a:p>
            <a:r>
              <a:rPr lang="en-GB" dirty="0" err="1">
                <a:solidFill>
                  <a:srgbClr val="172B4D"/>
                </a:solidFill>
                <a:latin typeface="-apple-system"/>
              </a:rPr>
              <a:t>x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rootd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-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ceph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-buffered is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a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</a:t>
            </a:r>
            <a:r>
              <a:rPr lang="en-GB" dirty="0">
                <a:solidFill>
                  <a:srgbClr val="172B4D"/>
                </a:solidFill>
                <a:latin typeface="-apple-system"/>
              </a:rPr>
              <a:t>new functionality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of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xrootd-ceph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developed by James Walder that includes I/O buffering at the </a:t>
            </a:r>
            <a:r>
              <a:rPr lang="en-GB" b="0" i="0" dirty="0" err="1">
                <a:solidFill>
                  <a:srgbClr val="172B4D"/>
                </a:solidFill>
                <a:effectLst/>
                <a:latin typeface="-apple-system"/>
              </a:rPr>
              <a:t>XrdCeph</a:t>
            </a:r>
            <a:r>
              <a:rPr lang="en-GB" b="0" i="0" dirty="0">
                <a:solidFill>
                  <a:srgbClr val="172B4D"/>
                </a:solidFill>
                <a:effectLst/>
                <a:latin typeface="-apple-system"/>
              </a:rPr>
              <a:t> layer</a:t>
            </a:r>
          </a:p>
          <a:p>
            <a:pPr marL="0" indent="0">
              <a:buNone/>
            </a:pPr>
            <a:endParaRPr lang="en-GB" dirty="0">
              <a:solidFill>
                <a:srgbClr val="172B4D"/>
              </a:solidFill>
              <a:latin typeface="-apple-system"/>
            </a:endParaRPr>
          </a:p>
          <a:p>
            <a:pPr marL="0" indent="0">
              <a:buNone/>
            </a:pPr>
            <a:r>
              <a:rPr lang="en-GB" sz="2000" dirty="0">
                <a:solidFill>
                  <a:srgbClr val="172B4D"/>
                </a:solidFill>
                <a:latin typeface="-apple-system"/>
              </a:rPr>
              <a:t>[3] </a:t>
            </a:r>
            <a:r>
              <a:rPr lang="en-GB" sz="2000" dirty="0">
                <a:solidFill>
                  <a:srgbClr val="172B4D"/>
                </a:solidFill>
                <a:latin typeface="-apple-system"/>
                <a:hlinkClick r:id="rId2"/>
              </a:rPr>
              <a:t>https://github.com/xrootd/xrootd-ceph</a:t>
            </a:r>
            <a:endParaRPr lang="en-GB" sz="2000" dirty="0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32DD0E9E-1342-4649-B82D-2E5D0EFB4702}"/>
              </a:ext>
            </a:extLst>
          </p:cNvPr>
          <p:cNvSpPr/>
          <p:nvPr/>
        </p:nvSpPr>
        <p:spPr>
          <a:xfrm>
            <a:off x="2093495" y="3056021"/>
            <a:ext cx="1455821" cy="9384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XrootD</a:t>
            </a:r>
            <a:endParaRPr lang="en-GB" dirty="0"/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1339AC89-8329-4EC5-9BE6-AE6BD9EDD6C6}"/>
              </a:ext>
            </a:extLst>
          </p:cNvPr>
          <p:cNvSpPr/>
          <p:nvPr/>
        </p:nvSpPr>
        <p:spPr>
          <a:xfrm>
            <a:off x="3854116" y="3056020"/>
            <a:ext cx="1455821" cy="9384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XrdCeph</a:t>
            </a:r>
            <a:endParaRPr lang="en-GB" dirty="0"/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1E759FF8-0F80-4098-ADF8-3D3E0352FD9E}"/>
              </a:ext>
            </a:extLst>
          </p:cNvPr>
          <p:cNvSpPr/>
          <p:nvPr/>
        </p:nvSpPr>
        <p:spPr>
          <a:xfrm>
            <a:off x="5614737" y="3056019"/>
            <a:ext cx="1604210" cy="9384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libradosstriper</a:t>
            </a:r>
            <a:endParaRPr lang="en-GB" dirty="0"/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834871B9-6911-4C4C-9C36-9A794518387D}"/>
              </a:ext>
            </a:extLst>
          </p:cNvPr>
          <p:cNvSpPr/>
          <p:nvPr/>
        </p:nvSpPr>
        <p:spPr>
          <a:xfrm>
            <a:off x="7523747" y="3062831"/>
            <a:ext cx="1455821" cy="9384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RADOS (</a:t>
            </a:r>
            <a:r>
              <a:rPr lang="en-GB" dirty="0" err="1"/>
              <a:t>Ceph</a:t>
            </a:r>
            <a:r>
              <a:rPr lang="en-GB" dirty="0"/>
              <a:t>)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7CE04283-1122-4323-BE45-BBF660437F5D}"/>
              </a:ext>
            </a:extLst>
          </p:cNvPr>
          <p:cNvSpPr/>
          <p:nvPr/>
        </p:nvSpPr>
        <p:spPr>
          <a:xfrm>
            <a:off x="3549316" y="3429000"/>
            <a:ext cx="304800" cy="204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9E12E0BB-3651-466F-B546-482A7E29E294}"/>
              </a:ext>
            </a:extLst>
          </p:cNvPr>
          <p:cNvSpPr/>
          <p:nvPr/>
        </p:nvSpPr>
        <p:spPr>
          <a:xfrm>
            <a:off x="5309937" y="3429793"/>
            <a:ext cx="304800" cy="204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8DCDC819-EECD-4A67-94F2-B03905257E70}"/>
              </a:ext>
            </a:extLst>
          </p:cNvPr>
          <p:cNvSpPr/>
          <p:nvPr/>
        </p:nvSpPr>
        <p:spPr>
          <a:xfrm>
            <a:off x="7230979" y="3429000"/>
            <a:ext cx="304800" cy="20453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1D3B332-4D18-616E-F99C-D46BE90A6B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946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B910A-91F8-8D68-9D5E-80201134E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ea typeface="+mj-lt"/>
                <a:cs typeface="+mj-lt"/>
              </a:rPr>
              <a:t>Deployment Cycle at RAL</a:t>
            </a:r>
            <a:endParaRPr lang="en-US" dirty="0"/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737CC141-3A67-D99A-1EE0-9A221E801B4E}"/>
              </a:ext>
            </a:extLst>
          </p:cNvPr>
          <p:cNvSpPr/>
          <p:nvPr/>
        </p:nvSpPr>
        <p:spPr>
          <a:xfrm>
            <a:off x="1219069" y="2943595"/>
            <a:ext cx="1455821" cy="9384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Code development</a:t>
            </a:r>
          </a:p>
        </p:txBody>
      </p:sp>
      <p:sp>
        <p:nvSpPr>
          <p:cNvPr id="6" name="Flowchart: Process 5">
            <a:extLst>
              <a:ext uri="{FF2B5EF4-FFF2-40B4-BE49-F238E27FC236}">
                <a16:creationId xmlns:a16="http://schemas.microsoft.com/office/drawing/2014/main" id="{4762F4A0-AC3C-B832-CB5E-FCFA84688067}"/>
              </a:ext>
            </a:extLst>
          </p:cNvPr>
          <p:cNvSpPr/>
          <p:nvPr/>
        </p:nvSpPr>
        <p:spPr>
          <a:xfrm>
            <a:off x="3267723" y="2843660"/>
            <a:ext cx="1868050" cy="1275741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Testing: local/dev/preprod/limited prod</a:t>
            </a:r>
            <a:endParaRPr lang="en-GB" dirty="0">
              <a:cs typeface="Calibri"/>
            </a:endParaRP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76192421-BB14-9B3A-2025-1C34752CEFE6}"/>
              </a:ext>
            </a:extLst>
          </p:cNvPr>
          <p:cNvSpPr/>
          <p:nvPr/>
        </p:nvSpPr>
        <p:spPr>
          <a:xfrm>
            <a:off x="5728609" y="2818678"/>
            <a:ext cx="2030443" cy="1325708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Deployment (gateways / Worker nodes)</a:t>
            </a:r>
            <a:endParaRPr lang="en-GB" dirty="0">
              <a:cs typeface="Calibri"/>
            </a:endParaRPr>
          </a:p>
        </p:txBody>
      </p:sp>
      <p:sp>
        <p:nvSpPr>
          <p:cNvPr id="8" name="Flowchart: Process 7">
            <a:extLst>
              <a:ext uri="{FF2B5EF4-FFF2-40B4-BE49-F238E27FC236}">
                <a16:creationId xmlns:a16="http://schemas.microsoft.com/office/drawing/2014/main" id="{200312B6-15AE-6ACA-09C3-631D09526224}"/>
              </a:ext>
            </a:extLst>
          </p:cNvPr>
          <p:cNvSpPr/>
          <p:nvPr/>
        </p:nvSpPr>
        <p:spPr>
          <a:xfrm>
            <a:off x="8351889" y="3018545"/>
            <a:ext cx="1455821" cy="9384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Monitoring</a:t>
            </a:r>
            <a:endParaRPr lang="en-US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E17BA33A-AE62-3AF1-3523-36E1184AE6C2}"/>
              </a:ext>
            </a:extLst>
          </p:cNvPr>
          <p:cNvSpPr/>
          <p:nvPr/>
        </p:nvSpPr>
        <p:spPr>
          <a:xfrm>
            <a:off x="2671222" y="3149209"/>
            <a:ext cx="599606" cy="524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7603B266-7EB3-2EFF-CF5E-F6F6F9F99172}"/>
              </a:ext>
            </a:extLst>
          </p:cNvPr>
          <p:cNvSpPr/>
          <p:nvPr/>
        </p:nvSpPr>
        <p:spPr>
          <a:xfrm>
            <a:off x="5132106" y="3149208"/>
            <a:ext cx="599606" cy="524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C03F1EF7-F396-FF88-4B6B-0D39D2228943}"/>
              </a:ext>
            </a:extLst>
          </p:cNvPr>
          <p:cNvSpPr/>
          <p:nvPr/>
        </p:nvSpPr>
        <p:spPr>
          <a:xfrm>
            <a:off x="7755385" y="3161700"/>
            <a:ext cx="599606" cy="524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51D57A5-270D-EE5F-D1FC-06F91120D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393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A8BFA-2074-4254-8644-C34B67946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7992"/>
          </a:xfrm>
        </p:spPr>
        <p:txBody>
          <a:bodyPr/>
          <a:lstStyle/>
          <a:p>
            <a:r>
              <a:rPr lang="en-GB" dirty="0">
                <a:cs typeface="Calibri Light"/>
              </a:rPr>
              <a:t>In detail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82E4EAD-F351-C733-0743-9CC05001A4E1}"/>
              </a:ext>
            </a:extLst>
          </p:cNvPr>
          <p:cNvSpPr/>
          <p:nvPr/>
        </p:nvSpPr>
        <p:spPr>
          <a:xfrm>
            <a:off x="1692437" y="1907262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Code changes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CDE534-9E3B-4A2A-0CDE-EB9550FAF46F}"/>
              </a:ext>
            </a:extLst>
          </p:cNvPr>
          <p:cNvSpPr/>
          <p:nvPr/>
        </p:nvSpPr>
        <p:spPr>
          <a:xfrm>
            <a:off x="3403814" y="1907262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PR &amp; code review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3DD801-D8FB-3AD0-CBF5-30B61CBE29BD}"/>
              </a:ext>
            </a:extLst>
          </p:cNvPr>
          <p:cNvSpPr/>
          <p:nvPr/>
        </p:nvSpPr>
        <p:spPr>
          <a:xfrm>
            <a:off x="4965290" y="1907262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Generate RPM</a:t>
            </a:r>
            <a:endParaRPr lang="en-GB" dirty="0">
              <a:cs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09CA73F-83E5-CC8C-9D78-1CD23F036550}"/>
              </a:ext>
            </a:extLst>
          </p:cNvPr>
          <p:cNvSpPr/>
          <p:nvPr/>
        </p:nvSpPr>
        <p:spPr>
          <a:xfrm>
            <a:off x="6539257" y="1907262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Local testing (VM)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62F19A5-698F-6D78-CB87-75A4814E4806}"/>
              </a:ext>
            </a:extLst>
          </p:cNvPr>
          <p:cNvSpPr/>
          <p:nvPr/>
        </p:nvSpPr>
        <p:spPr>
          <a:xfrm>
            <a:off x="8113224" y="1907262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Dev testing (e.g. dev GWs)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05C77C8-B1A1-2835-9726-D380EE1AC321}"/>
              </a:ext>
            </a:extLst>
          </p:cNvPr>
          <p:cNvSpPr/>
          <p:nvPr/>
        </p:nvSpPr>
        <p:spPr>
          <a:xfrm>
            <a:off x="8113224" y="3231394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Push RPM to repo server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B2A0594-8405-4BAC-B09E-8FF990D6AF7A}"/>
              </a:ext>
            </a:extLst>
          </p:cNvPr>
          <p:cNvSpPr/>
          <p:nvPr/>
        </p:nvSpPr>
        <p:spPr>
          <a:xfrm>
            <a:off x="6539257" y="3231394"/>
            <a:ext cx="1264442" cy="10477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 err="1"/>
              <a:t>Aquilon</a:t>
            </a:r>
            <a:r>
              <a:rPr lang="en-GB" dirty="0"/>
              <a:t> sandbox  &amp; pre-prod testing</a:t>
            </a:r>
            <a:endParaRPr lang="en-GB" dirty="0">
              <a:cs typeface="Calibri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3E9C04-561A-36FC-0987-DD1261BE6585}"/>
              </a:ext>
            </a:extLst>
          </p:cNvPr>
          <p:cNvSpPr/>
          <p:nvPr/>
        </p:nvSpPr>
        <p:spPr>
          <a:xfrm>
            <a:off x="4965290" y="3231394"/>
            <a:ext cx="1264442" cy="104775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Limited prod rollout</a:t>
            </a:r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B634C7-B80D-4D33-6C7D-CD76D7D03B9A}"/>
              </a:ext>
            </a:extLst>
          </p:cNvPr>
          <p:cNvSpPr/>
          <p:nvPr/>
        </p:nvSpPr>
        <p:spPr>
          <a:xfrm>
            <a:off x="3403814" y="3231394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Full prod rollout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2D77395-CE9B-55DF-3263-888729C5FB94}"/>
              </a:ext>
            </a:extLst>
          </p:cNvPr>
          <p:cNvSpPr/>
          <p:nvPr/>
        </p:nvSpPr>
        <p:spPr>
          <a:xfrm>
            <a:off x="1692437" y="3281361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Monitoring </a:t>
            </a:r>
            <a:endParaRPr lang="en-GB">
              <a:cs typeface="Calibri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C3F2674-2AD5-8517-A2BB-974B7CB66ABF}"/>
              </a:ext>
            </a:extLst>
          </p:cNvPr>
          <p:cNvSpPr/>
          <p:nvPr/>
        </p:nvSpPr>
        <p:spPr>
          <a:xfrm>
            <a:off x="8113224" y="4655459"/>
            <a:ext cx="1264442" cy="1047750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Edit </a:t>
            </a:r>
            <a:r>
              <a:rPr lang="en-GB" dirty="0" err="1"/>
              <a:t>dockerfile</a:t>
            </a:r>
            <a:endParaRPr lang="en-US" dirty="0" err="1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0DC9CE4-E45D-F929-6EB2-AA1E3BF3D762}"/>
              </a:ext>
            </a:extLst>
          </p:cNvPr>
          <p:cNvSpPr/>
          <p:nvPr/>
        </p:nvSpPr>
        <p:spPr>
          <a:xfrm>
            <a:off x="6052077" y="4655459"/>
            <a:ext cx="1639196" cy="1047750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Build and test container on single WN</a:t>
            </a:r>
            <a:endParaRPr lang="en-US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8B29B60-E59B-7032-964E-800BCD1F4C02}"/>
              </a:ext>
            </a:extLst>
          </p:cNvPr>
          <p:cNvSpPr/>
          <p:nvPr/>
        </p:nvSpPr>
        <p:spPr>
          <a:xfrm>
            <a:off x="4478109" y="4655459"/>
            <a:ext cx="1264442" cy="1047750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Test on WN tranche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16A86AF-0DC3-9E06-B946-B6A1808A5A3B}"/>
              </a:ext>
            </a:extLst>
          </p:cNvPr>
          <p:cNvSpPr/>
          <p:nvPr/>
        </p:nvSpPr>
        <p:spPr>
          <a:xfrm>
            <a:off x="1692437" y="4655459"/>
            <a:ext cx="1264442" cy="104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Close ticket</a:t>
            </a:r>
            <a:endParaRPr lang="en-US" dirty="0"/>
          </a:p>
        </p:txBody>
      </p:sp>
      <p:sp>
        <p:nvSpPr>
          <p:cNvPr id="32" name="Arrow: Left-Right 31">
            <a:extLst>
              <a:ext uri="{FF2B5EF4-FFF2-40B4-BE49-F238E27FC236}">
                <a16:creationId xmlns:a16="http://schemas.microsoft.com/office/drawing/2014/main" id="{C23654BB-71DB-000B-050C-EB701EECA88E}"/>
              </a:ext>
            </a:extLst>
          </p:cNvPr>
          <p:cNvSpPr/>
          <p:nvPr/>
        </p:nvSpPr>
        <p:spPr>
          <a:xfrm>
            <a:off x="2964578" y="2287274"/>
            <a:ext cx="437213" cy="24983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D9493383-DA15-2A4C-8336-867A194BADB4}"/>
              </a:ext>
            </a:extLst>
          </p:cNvPr>
          <p:cNvSpPr/>
          <p:nvPr/>
        </p:nvSpPr>
        <p:spPr>
          <a:xfrm>
            <a:off x="4675375" y="2305232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row: Right 33">
            <a:extLst>
              <a:ext uri="{FF2B5EF4-FFF2-40B4-BE49-F238E27FC236}">
                <a16:creationId xmlns:a16="http://schemas.microsoft.com/office/drawing/2014/main" id="{36B29564-4BC9-A193-0613-5C99C53B9661}"/>
              </a:ext>
            </a:extLst>
          </p:cNvPr>
          <p:cNvSpPr/>
          <p:nvPr/>
        </p:nvSpPr>
        <p:spPr>
          <a:xfrm>
            <a:off x="6236850" y="2305231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0ED07820-3607-535B-4D15-85937A72077E}"/>
              </a:ext>
            </a:extLst>
          </p:cNvPr>
          <p:cNvSpPr/>
          <p:nvPr/>
        </p:nvSpPr>
        <p:spPr>
          <a:xfrm>
            <a:off x="7810817" y="2292740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456510D7-17B4-1108-7380-5028E4C98DAD}"/>
              </a:ext>
            </a:extLst>
          </p:cNvPr>
          <p:cNvSpPr/>
          <p:nvPr/>
        </p:nvSpPr>
        <p:spPr>
          <a:xfrm rot="5400000">
            <a:off x="8597800" y="2954805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Right 36">
            <a:extLst>
              <a:ext uri="{FF2B5EF4-FFF2-40B4-BE49-F238E27FC236}">
                <a16:creationId xmlns:a16="http://schemas.microsoft.com/office/drawing/2014/main" id="{32AC275F-9FDD-941E-C94C-BB7D992CFB24}"/>
              </a:ext>
            </a:extLst>
          </p:cNvPr>
          <p:cNvSpPr/>
          <p:nvPr/>
        </p:nvSpPr>
        <p:spPr>
          <a:xfrm rot="10800000">
            <a:off x="6236850" y="3629363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Right 37">
            <a:extLst>
              <a:ext uri="{FF2B5EF4-FFF2-40B4-BE49-F238E27FC236}">
                <a16:creationId xmlns:a16="http://schemas.microsoft.com/office/drawing/2014/main" id="{48B7B22B-B4AB-3A05-06E3-8D460B6E5B22}"/>
              </a:ext>
            </a:extLst>
          </p:cNvPr>
          <p:cNvSpPr/>
          <p:nvPr/>
        </p:nvSpPr>
        <p:spPr>
          <a:xfrm rot="10800000">
            <a:off x="7810816" y="3629362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1205DA57-1AEE-477A-79C3-B68AA3CDB673}"/>
              </a:ext>
            </a:extLst>
          </p:cNvPr>
          <p:cNvSpPr/>
          <p:nvPr/>
        </p:nvSpPr>
        <p:spPr>
          <a:xfrm rot="10800000">
            <a:off x="4662882" y="3629362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Arrow: Right 39">
            <a:extLst>
              <a:ext uri="{FF2B5EF4-FFF2-40B4-BE49-F238E27FC236}">
                <a16:creationId xmlns:a16="http://schemas.microsoft.com/office/drawing/2014/main" id="{4320B726-142F-8ED6-A2E8-27F9B35D1F46}"/>
              </a:ext>
            </a:extLst>
          </p:cNvPr>
          <p:cNvSpPr/>
          <p:nvPr/>
        </p:nvSpPr>
        <p:spPr>
          <a:xfrm rot="10800000">
            <a:off x="2926522" y="3641854"/>
            <a:ext cx="524654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Arrow: Right 40">
            <a:extLst>
              <a:ext uri="{FF2B5EF4-FFF2-40B4-BE49-F238E27FC236}">
                <a16:creationId xmlns:a16="http://schemas.microsoft.com/office/drawing/2014/main" id="{15A6F184-C169-B8A4-34C9-DA0E7CDC5754}"/>
              </a:ext>
            </a:extLst>
          </p:cNvPr>
          <p:cNvSpPr/>
          <p:nvPr/>
        </p:nvSpPr>
        <p:spPr>
          <a:xfrm rot="10800000">
            <a:off x="7673408" y="5053428"/>
            <a:ext cx="412228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93FB64F5-45BF-3A22-7179-FFD545D15183}"/>
              </a:ext>
            </a:extLst>
          </p:cNvPr>
          <p:cNvSpPr/>
          <p:nvPr/>
        </p:nvSpPr>
        <p:spPr>
          <a:xfrm rot="10800000">
            <a:off x="5749670" y="5053428"/>
            <a:ext cx="299802" cy="2498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Right 42">
            <a:extLst>
              <a:ext uri="{FF2B5EF4-FFF2-40B4-BE49-F238E27FC236}">
                <a16:creationId xmlns:a16="http://schemas.microsoft.com/office/drawing/2014/main" id="{FCE88DEF-D284-92E0-25C8-CF293953C3CE}"/>
              </a:ext>
            </a:extLst>
          </p:cNvPr>
          <p:cNvSpPr/>
          <p:nvPr/>
        </p:nvSpPr>
        <p:spPr>
          <a:xfrm rot="14280000">
            <a:off x="3620247" y="4604429"/>
            <a:ext cx="1136751" cy="3122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BD808909-FF6D-32D0-5056-3AB3D68E1E56}"/>
              </a:ext>
            </a:extLst>
          </p:cNvPr>
          <p:cNvSpPr/>
          <p:nvPr/>
        </p:nvSpPr>
        <p:spPr>
          <a:xfrm rot="5400000">
            <a:off x="8572816" y="4328902"/>
            <a:ext cx="362261" cy="2623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3D59D80F-BCE7-2F95-58B1-8AD1CECEE810}"/>
              </a:ext>
            </a:extLst>
          </p:cNvPr>
          <p:cNvSpPr/>
          <p:nvPr/>
        </p:nvSpPr>
        <p:spPr>
          <a:xfrm rot="5400000">
            <a:off x="2077078" y="4341393"/>
            <a:ext cx="362261" cy="26232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B870538-2812-53A9-AD44-144CE60DB75C}"/>
              </a:ext>
            </a:extLst>
          </p:cNvPr>
          <p:cNvSpPr/>
          <p:nvPr/>
        </p:nvSpPr>
        <p:spPr>
          <a:xfrm>
            <a:off x="10036960" y="1095293"/>
            <a:ext cx="1314409" cy="360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common</a:t>
            </a:r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19B4C5-CC26-BC6A-64F9-128C0CB04523}"/>
              </a:ext>
            </a:extLst>
          </p:cNvPr>
          <p:cNvSpPr/>
          <p:nvPr/>
        </p:nvSpPr>
        <p:spPr>
          <a:xfrm>
            <a:off x="10036961" y="1632441"/>
            <a:ext cx="1314409" cy="3607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dirty="0"/>
              <a:t>Gateway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E348011-F6C4-94DA-056F-1A6D6FA13731}"/>
              </a:ext>
            </a:extLst>
          </p:cNvPr>
          <p:cNvSpPr/>
          <p:nvPr/>
        </p:nvSpPr>
        <p:spPr>
          <a:xfrm>
            <a:off x="10036961" y="2169588"/>
            <a:ext cx="1314409" cy="373195"/>
          </a:xfrm>
          <a:prstGeom prst="rect">
            <a:avLst/>
          </a:prstGeom>
          <a:solidFill>
            <a:srgbClr val="ED7D3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GB" sz="1600" dirty="0"/>
              <a:t>WorkerNode</a:t>
            </a:r>
            <a:endParaRPr lang="en-GB" sz="1200" dirty="0">
              <a:cs typeface="Calibri"/>
            </a:endParaRP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9E419F37-9D14-1AEC-64FE-A98542C49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136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CF2D0-6E01-43B5-BEA7-A4B3BD8F2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Upgrade to </a:t>
            </a:r>
            <a:r>
              <a:rPr lang="en-GB" dirty="0" err="1"/>
              <a:t>xrootd</a:t>
            </a:r>
            <a:r>
              <a:rPr lang="en-GB" dirty="0"/>
              <a:t> 5.5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9EE07-2AAA-48C6-B23E-CF93B50E77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Main relevant features introduced between 5.3.3 and 5.5:</a:t>
            </a:r>
          </a:p>
          <a:p>
            <a:pPr lvl="1"/>
            <a:r>
              <a:rPr lang="en-GB" dirty="0" err="1"/>
              <a:t>Scitoken</a:t>
            </a:r>
            <a:r>
              <a:rPr lang="en-GB" dirty="0"/>
              <a:t> support for authentication</a:t>
            </a:r>
          </a:p>
          <a:p>
            <a:pPr lvl="1"/>
            <a:r>
              <a:rPr lang="en-GB" dirty="0"/>
              <a:t>Paged io</a:t>
            </a:r>
          </a:p>
          <a:p>
            <a:r>
              <a:rPr lang="en-GB" dirty="0"/>
              <a:t>Paged IO – perform checksum in flight to reduce transmission errors</a:t>
            </a:r>
          </a:p>
          <a:p>
            <a:pPr lvl="1"/>
            <a:r>
              <a:rPr lang="en-GB" dirty="0"/>
              <a:t>Will need </a:t>
            </a:r>
            <a:r>
              <a:rPr lang="en-GB" dirty="0" err="1"/>
              <a:t>xrootd</a:t>
            </a:r>
            <a:r>
              <a:rPr lang="en-GB" dirty="0"/>
              <a:t>-</a:t>
            </a:r>
            <a:r>
              <a:rPr lang="en-GB" dirty="0" err="1"/>
              <a:t>ceph</a:t>
            </a:r>
            <a:r>
              <a:rPr lang="en-GB" dirty="0"/>
              <a:t>-buffered for good performance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1EFF5F-C99D-7EE6-8E59-EC045C238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351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6A89D-CAAB-484A-9FFE-15B1FAB3E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Status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576D90-73FC-4214-A27A-80FC8BDFF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Vector reads are not working as intended in jobs</a:t>
            </a:r>
          </a:p>
          <a:p>
            <a:r>
              <a:rPr lang="en-GB" dirty="0"/>
              <a:t>Identified an issue on paged reads</a:t>
            </a:r>
          </a:p>
          <a:p>
            <a:r>
              <a:rPr lang="en-GB" dirty="0"/>
              <a:t>Difference in stat speed between </a:t>
            </a:r>
            <a:r>
              <a:rPr lang="en-GB" dirty="0" err="1"/>
              <a:t>webdav</a:t>
            </a:r>
            <a:r>
              <a:rPr lang="en-GB" dirty="0"/>
              <a:t>(extended HTTP) and root</a:t>
            </a:r>
          </a:p>
          <a:p>
            <a:endParaRPr lang="en-GB" dirty="0"/>
          </a:p>
          <a:p>
            <a:r>
              <a:rPr lang="en-GB" dirty="0"/>
              <a:t>Identified reason for slow Deletes</a:t>
            </a:r>
          </a:p>
          <a:p>
            <a:r>
              <a:rPr lang="en-GB" dirty="0"/>
              <a:t>Gateways are generally stable </a:t>
            </a:r>
          </a:p>
          <a:p>
            <a:r>
              <a:rPr lang="en-GB" dirty="0"/>
              <a:t>Additional gateways introduced </a:t>
            </a:r>
            <a:endParaRPr lang="en-GB">
              <a:cs typeface="Calibri"/>
            </a:endParaRPr>
          </a:p>
          <a:p>
            <a:r>
              <a:rPr lang="en-GB" dirty="0"/>
              <a:t>Added </a:t>
            </a:r>
            <a:r>
              <a:rPr lang="en-GB" dirty="0" err="1"/>
              <a:t>XrdCeph</a:t>
            </a:r>
            <a:r>
              <a:rPr lang="en-GB" dirty="0"/>
              <a:t> repos for Enterprise Linux 8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BC99DA-D033-BA25-B0A6-E6CAF9D0D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94664-F40E-4F18-8E84-20D74466DA78}" type="slidenum">
              <a:rPr lang="en-GB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3659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10303</TotalTime>
  <Words>1175</Words>
  <Application>Microsoft Office PowerPoint</Application>
  <PresentationFormat>Widescreen</PresentationFormat>
  <Paragraphs>229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XRootD at RAL</vt:lpstr>
      <vt:lpstr>XRootD </vt:lpstr>
      <vt:lpstr>Ceph</vt:lpstr>
      <vt:lpstr>The proxy/Ceph setup</vt:lpstr>
      <vt:lpstr>XrdCeph</vt:lpstr>
      <vt:lpstr>Deployment Cycle at RAL</vt:lpstr>
      <vt:lpstr>In detail</vt:lpstr>
      <vt:lpstr>Upgrade to xrootd 5.5</vt:lpstr>
      <vt:lpstr>Current Status</vt:lpstr>
      <vt:lpstr>Vector read issues</vt:lpstr>
      <vt:lpstr>Paged read issue</vt:lpstr>
      <vt:lpstr>Difference in stat speed between root and webdav</vt:lpstr>
      <vt:lpstr>Deletes</vt:lpstr>
      <vt:lpstr>XrdCeph for EL8 </vt:lpstr>
      <vt:lpstr>Plans and features</vt:lpstr>
      <vt:lpstr>XrootD-Ceph Buffered</vt:lpstr>
      <vt:lpstr>Improve stability and Error handling</vt:lpstr>
      <vt:lpstr>Unify proxy and ceph services</vt:lpstr>
      <vt:lpstr>Additional monitoring</vt:lpstr>
      <vt:lpstr>Redirector load balancing</vt:lpstr>
      <vt:lpstr>Implement vector reads at the XrdCeph Layer</vt:lpstr>
      <vt:lpstr>Merge libradosstriper with XrdCeph</vt:lpstr>
      <vt:lpstr>StatLS (spaceinfo and query space support)</vt:lpstr>
      <vt:lpstr>CI and Testing improvements</vt:lpstr>
      <vt:lpstr>Thank you</vt:lpstr>
      <vt:lpstr>Vector read issue (more)</vt:lpstr>
      <vt:lpstr>Delete Speed (more)</vt:lpstr>
      <vt:lpstr>CLOSE_WAIT</vt:lpstr>
      <vt:lpstr>Servers using XRootD</vt:lpstr>
      <vt:lpstr>Paged read issue in details</vt:lpstr>
      <vt:lpstr>Debugging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Thomas, Jyothish (STFC,RAL,SC)</dc:creator>
  <cp:lastModifiedBy>Thomas, Jyothish (STFC,RAL,SC)</cp:lastModifiedBy>
  <cp:revision>268</cp:revision>
  <dcterms:created xsi:type="dcterms:W3CDTF">2022-08-17T12:58:36Z</dcterms:created>
  <dcterms:modified xsi:type="dcterms:W3CDTF">2022-09-02T08:00:07Z</dcterms:modified>
</cp:coreProperties>
</file>