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57" r:id="rId2"/>
    <p:sldId id="520" r:id="rId3"/>
    <p:sldId id="521" r:id="rId4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ben Garcia Alia" initials="RGA" lastIdx="2" clrIdx="0">
    <p:extLst>
      <p:ext uri="{19B8F6BF-5375-455C-9EA6-DF929625EA0E}">
        <p15:presenceInfo xmlns:p15="http://schemas.microsoft.com/office/powerpoint/2012/main" userId="S-1-5-21-1526224874-1540688658-1361462980-113784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9F12"/>
    <a:srgbClr val="0055A0"/>
    <a:srgbClr val="FBA695"/>
    <a:srgbClr val="E4471C"/>
    <a:srgbClr val="E80202"/>
    <a:srgbClr val="104282"/>
    <a:srgbClr val="F9D03E"/>
    <a:srgbClr val="000000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57" autoAdjust="0"/>
    <p:restoredTop sz="96327" autoAdjust="0"/>
  </p:normalViewPr>
  <p:slideViewPr>
    <p:cSldViewPr snapToGrid="0" snapToObjects="1">
      <p:cViewPr varScale="1">
        <p:scale>
          <a:sx n="131" d="100"/>
          <a:sy n="131" d="100"/>
        </p:scale>
        <p:origin x="582" y="114"/>
      </p:cViewPr>
      <p:guideLst>
        <p:guide orient="horz" pos="1620"/>
        <p:guide pos="28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00" d="100"/>
          <a:sy n="100" d="100"/>
        </p:scale>
        <p:origin x="3552" y="78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E3B1B2-45D6-4458-AEBF-412F1E339A09}" type="datetimeFigureOut">
              <a:rPr lang="en-GB" smtClean="0"/>
              <a:pPr/>
              <a:t>10/06/2022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348C59-78F1-41BB-9016-33F1A3024E2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066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pPr/>
              <a:t>10/06/2022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10-Jun-22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10-Jun-22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  <a:prstGeom prst="rect">
            <a:avLst/>
          </a:prstGeo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10-Jun-22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FFA 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-1164"/>
            <a:ext cx="9144000" cy="3955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  <a:tileRect/>
          </a:gradFill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64"/>
            <a:ext cx="8226854" cy="395525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Espace réservé du texte 29"/>
          <p:cNvSpPr>
            <a:spLocks noGrp="1"/>
          </p:cNvSpPr>
          <p:nvPr>
            <p:ph idx="1"/>
          </p:nvPr>
        </p:nvSpPr>
        <p:spPr>
          <a:xfrm>
            <a:off x="457200" y="1034997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08105" y="481992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70C0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3"/>
          <p:cNvSpPr txBox="1">
            <a:spLocks/>
          </p:cNvSpPr>
          <p:nvPr userDrawn="1"/>
        </p:nvSpPr>
        <p:spPr>
          <a:xfrm>
            <a:off x="2519837" y="4819924"/>
            <a:ext cx="501174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>
                <a:effectLst/>
                <a:latin typeface="Roboto" panose="02000000000000000000" pitchFamily="2" charset="0"/>
              </a:rPr>
              <a:t>226</a:t>
            </a:r>
            <a:r>
              <a:rPr lang="en-US" baseline="30000" dirty="0" err="1"/>
              <a:t>th</a:t>
            </a:r>
            <a:r>
              <a:rPr lang="en-GB" sz="1200" b="0" i="0" dirty="0">
                <a:effectLst/>
                <a:latin typeface="Roboto" panose="02000000000000000000" pitchFamily="2" charset="0"/>
              </a:rPr>
              <a:t> Machine Protection Panel Meeting</a:t>
            </a:r>
            <a:r>
              <a:rPr lang="en-US" baseline="0" dirty="0"/>
              <a:t> – 10</a:t>
            </a:r>
            <a:r>
              <a:rPr lang="en-US" baseline="30000" dirty="0"/>
              <a:t>th</a:t>
            </a:r>
            <a:r>
              <a:rPr lang="en-US" baseline="0" dirty="0"/>
              <a:t>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0461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banner-bleu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50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 userDrawn="1"/>
        </p:nvSpPr>
        <p:spPr>
          <a:xfrm>
            <a:off x="2324100" y="4947293"/>
            <a:ext cx="449580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25" dirty="0">
                <a:latin typeface="+mj-lt"/>
              </a:rPr>
              <a:t>S. Gabourin / </a:t>
            </a:r>
            <a:r>
              <a:rPr lang="en-GB" sz="825" dirty="0">
                <a:latin typeface="+mj-lt"/>
              </a:rPr>
              <a:t>Workshop on Beam Interlock Systems</a:t>
            </a:r>
            <a:r>
              <a:rPr lang="en-US" sz="825" dirty="0">
                <a:latin typeface="+mj-lt"/>
              </a:rPr>
              <a:t> / 3-4 Jan 2015</a:t>
            </a:r>
          </a:p>
        </p:txBody>
      </p:sp>
    </p:spTree>
    <p:extLst>
      <p:ext uri="{BB962C8B-B14F-4D97-AF65-F5344CB8AC3E}">
        <p14:creationId xmlns:p14="http://schemas.microsoft.com/office/powerpoint/2010/main" val="4832261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5715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68576" tIns="34289" rIns="68576" bIns="34289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13" y="69057"/>
            <a:ext cx="633412" cy="473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800" y="120253"/>
            <a:ext cx="490538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17"/>
          <p:cNvSpPr txBox="1"/>
          <p:nvPr userDrawn="1"/>
        </p:nvSpPr>
        <p:spPr>
          <a:xfrm>
            <a:off x="-9525" y="140494"/>
            <a:ext cx="609600" cy="2192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25" dirty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825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5715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Rectangle 47"/>
          <p:cNvSpPr>
            <a:spLocks noChangeArrowheads="1"/>
          </p:cNvSpPr>
          <p:nvPr userDrawn="1"/>
        </p:nvSpPr>
        <p:spPr bwMode="auto">
          <a:xfrm>
            <a:off x="0" y="4972050"/>
            <a:ext cx="9144000" cy="17145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68576" tIns="34289" rIns="68576" bIns="34289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0" y="4972050"/>
            <a:ext cx="899160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srgbClr val="FFFFFF"/>
                </a:solidFill>
              </a:rPr>
              <a:t>         Rüdiger Schmidt                    JAS 2014						page </a:t>
            </a:r>
            <a:fld id="{20038FFA-3A97-494A-BECD-4DC9B4D1BD4C}" type="slidenum">
              <a:rPr lang="en-US" sz="900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0" y="4981575"/>
            <a:ext cx="73152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9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713216"/>
      </p:ext>
    </p:extLst>
  </p:cSld>
  <p:clrMapOvr>
    <a:masterClrMapping/>
  </p:clrMapOvr>
  <p:transition spd="med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4D9233-6A9F-4196-9545-033839082F73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93DAE3-BE18-4D87-9776-FD360A2DE588}"/>
              </a:ext>
            </a:extLst>
          </p:cNvPr>
          <p:cNvSpPr txBox="1"/>
          <p:nvPr userDrawn="1"/>
        </p:nvSpPr>
        <p:spPr>
          <a:xfrm>
            <a:off x="-2" y="4964906"/>
            <a:ext cx="80010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dirty="0"/>
              <a:t>Adrian Miranda Fontan TE-MPE-MI                     MPE Technical Meeting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4078305472"/>
      </p:ext>
    </p:extLst>
  </p:cSld>
  <p:clrMapOvr>
    <a:masterClrMapping/>
  </p:clrMapOvr>
  <p:transition spd="med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908795"/>
            <a:ext cx="4040188" cy="628650"/>
          </a:xfrm>
        </p:spPr>
        <p:txBody>
          <a:bodyPr anchor="t"/>
          <a:lstStyle>
            <a:lvl1pPr marL="0" indent="0">
              <a:buNone/>
              <a:defRPr sz="1350" b="1">
                <a:solidFill>
                  <a:schemeClr val="tx1"/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7" y="3908795"/>
            <a:ext cx="4041775" cy="628650"/>
          </a:xfrm>
        </p:spPr>
        <p:txBody>
          <a:bodyPr anchor="t"/>
          <a:lstStyle>
            <a:lvl1pPr marL="0" indent="0">
              <a:buNone/>
              <a:defRPr sz="1350" b="1">
                <a:solidFill>
                  <a:schemeClr val="tx1"/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857842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952333"/>
            <a:ext cx="4041775" cy="2857842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FFFFFF"/>
                </a:solidFill>
              </a:defRPr>
            </a:lvl1pPr>
          </a:lstStyle>
          <a:p>
            <a:fld id="{0E323E1D-A437-422F-B502-7AD1E78AD5C2}" type="datetime1">
              <a:rPr lang="en-US" smtClean="0"/>
              <a:t>10-Jun-22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rgbClr val="FFFFFF"/>
                </a:solidFill>
              </a:defRPr>
            </a:lvl1pPr>
          </a:lstStyle>
          <a:p>
            <a:r>
              <a:rPr lang="en-US"/>
              <a:t>Adrian Miranda Fontan                                                           TE-MPE-MI WIC team            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67544" y="2"/>
            <a:ext cx="8208912" cy="357186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238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kumimoji="0" lang="fr-FR" dirty="0"/>
              <a:t>Cliquez et modifiez le titre</a:t>
            </a:r>
            <a:endParaRPr kumimoji="0" lang="en-US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475658" y="398078"/>
            <a:ext cx="7200801" cy="198473"/>
          </a:xfrm>
        </p:spPr>
        <p:txBody>
          <a:bodyPr anchor="ctr">
            <a:noAutofit/>
          </a:bodyPr>
          <a:lstStyle>
            <a:lvl1pPr marL="20574" indent="0">
              <a:buNone/>
              <a:defRPr sz="1013" b="1" i="1">
                <a:solidFill>
                  <a:schemeClr val="tx1"/>
                </a:solidFill>
                <a:effectLst/>
              </a:defRPr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67546" y="633246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6297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34997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08105" y="479647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104282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Date Placeholder 1"/>
          <p:cNvSpPr txBox="1">
            <a:spLocks/>
          </p:cNvSpPr>
          <p:nvPr userDrawn="1"/>
        </p:nvSpPr>
        <p:spPr>
          <a:xfrm>
            <a:off x="3177540" y="4806198"/>
            <a:ext cx="493258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dirty="0">
                <a:solidFill>
                  <a:srgbClr val="104282"/>
                </a:solidFill>
              </a:rPr>
              <a:t>Raffaello Secondo, TE-MPE-MI</a:t>
            </a:r>
            <a:r>
              <a:rPr lang="en-US" sz="1100" b="0" baseline="0" dirty="0">
                <a:solidFill>
                  <a:srgbClr val="104282"/>
                </a:solidFill>
              </a:rPr>
              <a:t>  - </a:t>
            </a:r>
            <a:r>
              <a:rPr lang="en-US" sz="1100" b="0" dirty="0">
                <a:solidFill>
                  <a:srgbClr val="104282"/>
                </a:solidFill>
              </a:rPr>
              <a:t>BIS Overview - </a:t>
            </a:r>
            <a:r>
              <a:rPr lang="en-US" sz="1100" b="0" baseline="0" dirty="0">
                <a:solidFill>
                  <a:srgbClr val="104282"/>
                </a:solidFill>
              </a:rPr>
              <a:t> 03/10/2017</a:t>
            </a:r>
            <a:endParaRPr lang="en-US" sz="1100" b="0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34997"/>
            <a:ext cx="8229600" cy="3203145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10-Jun-22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  <a:prstGeom prst="rect">
            <a:avLst/>
          </a:prstGeo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10-Jun-22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10-Jun-22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pc.web.cern.ch/sites/epc.web.cern.ch/files/logo/TE%20logo.png"/>
          <p:cNvPicPr>
            <a:picLocks noChangeAspect="1" noChangeArrowheads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6" y="4718538"/>
            <a:ext cx="1688387" cy="373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3" r:id="rId14"/>
    <p:sldLayoutId id="2147483685" r:id="rId15"/>
    <p:sldLayoutId id="2147483686" r:id="rId16"/>
    <p:sldLayoutId id="2147483687" r:id="rId17"/>
    <p:sldLayoutId id="2147483688" r:id="rId1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eepngimg.com/png/27881-green-tick-file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freesvg.org/architetto-clessidra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5" Type="http://schemas.openxmlformats.org/officeDocument/2006/relationships/hyperlink" Target="https://freesvg.org/architetto-clessidra" TargetMode="Externa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17893" y="1673790"/>
            <a:ext cx="8228012" cy="72131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Status of MPE-MI Systems</a:t>
            </a:r>
            <a:endParaRPr lang="en-US" sz="1800" i="1" dirty="0"/>
          </a:p>
        </p:txBody>
      </p:sp>
      <p:sp>
        <p:nvSpPr>
          <p:cNvPr id="6" name="Text Placeholder 5"/>
          <p:cNvSpPr>
            <a:spLocks noGrp="1"/>
          </p:cNvSpPr>
          <p:nvPr>
            <p:ph idx="4294967295"/>
          </p:nvPr>
        </p:nvSpPr>
        <p:spPr>
          <a:xfrm>
            <a:off x="1481603" y="2514142"/>
            <a:ext cx="6180794" cy="12673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en-GB" sz="1600" b="0" i="0" dirty="0">
                <a:effectLst/>
                <a:latin typeface="Roboto" panose="02000000000000000000" pitchFamily="2" charset="0"/>
              </a:rPr>
              <a:t>226</a:t>
            </a:r>
            <a:r>
              <a:rPr lang="en-GB" sz="1600" baseline="30000" dirty="0">
                <a:latin typeface="Roboto" panose="02000000000000000000" pitchFamily="2" charset="0"/>
              </a:rPr>
              <a:t>th</a:t>
            </a:r>
            <a:r>
              <a:rPr lang="en-GB" sz="1600" b="0" i="0" dirty="0">
                <a:effectLst/>
                <a:latin typeface="Roboto" panose="02000000000000000000" pitchFamily="2" charset="0"/>
              </a:rPr>
              <a:t> Machine Protection Panel Meeting</a:t>
            </a:r>
            <a:endParaRPr lang="en-GB" sz="1800" b="0" i="0" dirty="0">
              <a:effectLst/>
              <a:latin typeface="Roboto" panose="02000000000000000000" pitchFamily="2" charset="0"/>
            </a:endParaRPr>
          </a:p>
          <a:p>
            <a:pPr marL="36576" indent="0" algn="ctr">
              <a:buNone/>
            </a:pPr>
            <a:endParaRPr lang="en-GB" sz="1800" dirty="0"/>
          </a:p>
          <a:p>
            <a:pPr marL="36576" indent="0" algn="ctr">
              <a:buNone/>
            </a:pPr>
            <a:r>
              <a:rPr lang="en-GB" sz="1600" dirty="0"/>
              <a:t>Raffaello</a:t>
            </a:r>
            <a:r>
              <a:rPr lang="en-GB" sz="1600" dirty="0">
                <a:solidFill>
                  <a:schemeClr val="accent6"/>
                </a:solidFill>
              </a:rPr>
              <a:t> </a:t>
            </a:r>
            <a:r>
              <a:rPr lang="en-GB" sz="1600" dirty="0"/>
              <a:t>Secondo</a:t>
            </a:r>
            <a:br>
              <a:rPr lang="en-GB" sz="1600" dirty="0"/>
            </a:br>
            <a:r>
              <a:rPr lang="en-GB" sz="1100" i="1" dirty="0"/>
              <a:t>on behalf of TE-MPE-MI</a:t>
            </a:r>
            <a:endParaRPr lang="en-GB" sz="1800" i="1" dirty="0"/>
          </a:p>
        </p:txBody>
      </p:sp>
      <p:pic>
        <p:nvPicPr>
          <p:cNvPr id="1030" name="Picture 6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400" y="223401"/>
            <a:ext cx="984447" cy="982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943257" y="4045360"/>
            <a:ext cx="13773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dirty="0">
                <a:latin typeface="Roboto"/>
              </a:rPr>
              <a:t>10</a:t>
            </a:r>
            <a:r>
              <a:rPr lang="en-GB" sz="1400" baseline="30000" dirty="0">
                <a:latin typeface="Roboto"/>
              </a:rPr>
              <a:t>th</a:t>
            </a:r>
            <a:r>
              <a:rPr lang="en-GB" sz="1400" dirty="0">
                <a:latin typeface="Roboto"/>
              </a:rPr>
              <a:t> June 2022</a:t>
            </a:r>
          </a:p>
        </p:txBody>
      </p:sp>
    </p:spTree>
    <p:extLst>
      <p:ext uri="{BB962C8B-B14F-4D97-AF65-F5344CB8AC3E}">
        <p14:creationId xmlns:p14="http://schemas.microsoft.com/office/powerpoint/2010/main" val="2720188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-75055"/>
            <a:ext cx="8226854" cy="395525"/>
          </a:xfrm>
        </p:spPr>
        <p:txBody>
          <a:bodyPr/>
          <a:lstStyle/>
          <a:p>
            <a:r>
              <a:rPr lang="en-US" sz="2800" dirty="0">
                <a:solidFill>
                  <a:schemeClr val="bg1"/>
                </a:solidFill>
              </a:rPr>
              <a:t>Interlocks System Status - I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2837E6-704C-402A-9B51-99C181F7BFC6}"/>
              </a:ext>
            </a:extLst>
          </p:cNvPr>
          <p:cNvSpPr txBox="1"/>
          <p:nvPr/>
        </p:nvSpPr>
        <p:spPr>
          <a:xfrm>
            <a:off x="389765" y="1174223"/>
            <a:ext cx="468425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chemeClr val="accent6"/>
                </a:solidFill>
                <a:latin typeface="+mj-lt"/>
              </a:rPr>
              <a:t>WIC</a:t>
            </a:r>
            <a:endParaRPr lang="en-US" sz="1200" b="1" dirty="0">
              <a:solidFill>
                <a:schemeClr val="accent6"/>
              </a:solidFill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chemeClr val="accent6"/>
                </a:solidFill>
                <a:latin typeface="+mj-lt"/>
              </a:rPr>
              <a:t>PIC</a:t>
            </a:r>
            <a:endParaRPr lang="en-US" sz="1200" b="1" dirty="0">
              <a:solidFill>
                <a:schemeClr val="accent6"/>
              </a:solidFill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chemeClr val="accent6"/>
                </a:solidFill>
                <a:latin typeface="+mj-lt"/>
              </a:rPr>
              <a:t>FMCM</a:t>
            </a:r>
            <a:r>
              <a:rPr lang="en-US" sz="1200" dirty="0">
                <a:latin typeface="+mj-lt"/>
              </a:rPr>
              <a:t>:</a:t>
            </a:r>
            <a:endParaRPr lang="en-GB" sz="1200" dirty="0">
              <a:latin typeface="+mj-lt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200" i="0" dirty="0">
                <a:effectLst/>
                <a:latin typeface="+mj-lt"/>
              </a:rPr>
              <a:t>WIC triggers before the FMCM.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200" dirty="0">
                <a:latin typeface="+mj-lt"/>
              </a:rPr>
              <a:t>Tests to be carried out at injection energy at least for the most critical circuits: </a:t>
            </a:r>
            <a:r>
              <a:rPr lang="en-GB" sz="1200" b="1" dirty="0">
                <a:latin typeface="+mj-lt"/>
              </a:rPr>
              <a:t>RD1 </a:t>
            </a:r>
            <a:r>
              <a:rPr lang="en-GB" sz="1200" dirty="0">
                <a:latin typeface="+mj-lt"/>
              </a:rPr>
              <a:t>and </a:t>
            </a:r>
            <a:r>
              <a:rPr lang="en-GB" sz="1200" b="1" dirty="0">
                <a:latin typeface="+mj-lt"/>
              </a:rPr>
              <a:t>RD34</a:t>
            </a:r>
            <a:r>
              <a:rPr lang="en-GB" sz="1200" dirty="0">
                <a:latin typeface="+mj-lt"/>
              </a:rPr>
              <a:t>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200" dirty="0">
                <a:latin typeface="+mj-lt"/>
              </a:rPr>
              <a:t>T</a:t>
            </a:r>
            <a:r>
              <a:rPr lang="en-GB" sz="1200" i="0" dirty="0">
                <a:effectLst/>
                <a:latin typeface="+mj-lt"/>
              </a:rPr>
              <a:t>ests with pilot beam done yesterday for </a:t>
            </a:r>
            <a:r>
              <a:rPr lang="en-GB" sz="1200" b="1" i="0" dirty="0">
                <a:effectLst/>
                <a:latin typeface="+mj-lt"/>
              </a:rPr>
              <a:t>RD1.LR1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.</a:t>
            </a:r>
            <a:endParaRPr lang="en-GB" sz="1200" i="0" dirty="0">
              <a:effectLst/>
              <a:latin typeface="+mj-lt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200" dirty="0">
                <a:latin typeface="+mj-lt"/>
              </a:rPr>
              <a:t>T</a:t>
            </a:r>
            <a:r>
              <a:rPr lang="en-GB" sz="1200" i="0" dirty="0">
                <a:effectLst/>
                <a:latin typeface="+mj-lt"/>
              </a:rPr>
              <a:t>o be repeated for RD1.LR5 and RD34 at injection energy.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200" dirty="0">
                <a:latin typeface="+mj-lt"/>
              </a:rPr>
              <a:t>Procedure to be reviewed/updated?</a:t>
            </a:r>
            <a:endParaRPr lang="en-US" sz="1200" dirty="0">
              <a:latin typeface="+mj-lt"/>
            </a:endParaRPr>
          </a:p>
        </p:txBody>
      </p:sp>
      <p:pic>
        <p:nvPicPr>
          <p:cNvPr id="12" name="Picture 11" descr="Shape, arrow&#10;&#10;Description automatically generated">
            <a:extLst>
              <a:ext uri="{FF2B5EF4-FFF2-40B4-BE49-F238E27FC236}">
                <a16:creationId xmlns:a16="http://schemas.microsoft.com/office/drawing/2014/main" id="{75E979E5-AEA7-4561-BE38-53C9C67B04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195738" y="1174223"/>
            <a:ext cx="198559" cy="206919"/>
          </a:xfrm>
          <a:prstGeom prst="rect">
            <a:avLst/>
          </a:prstGeom>
        </p:spPr>
      </p:pic>
      <p:pic>
        <p:nvPicPr>
          <p:cNvPr id="7" name="Picture 6" descr="Shape, arrow&#10;&#10;Description automatically generated">
            <a:extLst>
              <a:ext uri="{FF2B5EF4-FFF2-40B4-BE49-F238E27FC236}">
                <a16:creationId xmlns:a16="http://schemas.microsoft.com/office/drawing/2014/main" id="{48885FBC-4C30-48A8-B756-875DE5D0FC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163437" y="1412132"/>
            <a:ext cx="198559" cy="2069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6B07BFC-9F03-4F50-9A13-A68F4EB2F3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8313" y="1381142"/>
            <a:ext cx="3798824" cy="2534008"/>
          </a:xfrm>
          <a:prstGeom prst="rect">
            <a:avLst/>
          </a:prstGeom>
        </p:spPr>
      </p:pic>
      <p:pic>
        <p:nvPicPr>
          <p:cNvPr id="17" name="Picture 16" descr="Chart, icon, funnel chart&#10;&#10;Description automatically generated">
            <a:extLst>
              <a:ext uri="{FF2B5EF4-FFF2-40B4-BE49-F238E27FC236}">
                <a16:creationId xmlns:a16="http://schemas.microsoft.com/office/drawing/2014/main" id="{3C0F4A76-CEF8-41C5-95E2-A062A3BD39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398674" y="1619051"/>
            <a:ext cx="230860" cy="230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411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0B3D-FB9E-45A3-A96D-BF1945C8B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90799"/>
            <a:ext cx="8226854" cy="395525"/>
          </a:xfrm>
        </p:spPr>
        <p:txBody>
          <a:bodyPr/>
          <a:lstStyle/>
          <a:p>
            <a:r>
              <a:rPr lang="en-US" sz="2800" dirty="0">
                <a:solidFill>
                  <a:schemeClr val="bg1"/>
                </a:solidFill>
              </a:rPr>
              <a:t>Interlocks System Status - II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CA2023-A07D-4B18-B77D-4B4D760956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8CC89C-1D23-492E-93CD-96EDDFB2DD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506" y="461782"/>
            <a:ext cx="1365419" cy="42199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47B0096-D0E7-4811-838B-7778C1AAD6EA}"/>
              </a:ext>
            </a:extLst>
          </p:cNvPr>
          <p:cNvSpPr txBox="1"/>
          <p:nvPr/>
        </p:nvSpPr>
        <p:spPr>
          <a:xfrm>
            <a:off x="1719525" y="577215"/>
            <a:ext cx="370711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chemeClr val="accent6"/>
                </a:solidFill>
                <a:latin typeface="+mj-lt"/>
              </a:rPr>
              <a:t>BIS</a:t>
            </a:r>
            <a:r>
              <a:rPr lang="en-US" sz="1200" dirty="0">
                <a:latin typeface="+mj-lt"/>
              </a:rPr>
              <a:t>:	</a:t>
            </a:r>
          </a:p>
          <a:p>
            <a:pPr marL="400050" lvl="1" indent="-227013">
              <a:buFont typeface="Wingdings" panose="05000000000000000000" pitchFamily="2" charset="2"/>
              <a:buChar char="§"/>
            </a:pPr>
            <a:r>
              <a:rPr lang="en-US" sz="1200" b="1" dirty="0">
                <a:latin typeface="+mj-lt"/>
              </a:rPr>
              <a:t>User link connections </a:t>
            </a:r>
            <a:r>
              <a:rPr lang="en-US" sz="1200" dirty="0">
                <a:latin typeface="+mj-lt"/>
              </a:rPr>
              <a:t>to be validated:</a:t>
            </a:r>
          </a:p>
          <a:p>
            <a:pPr marL="857250" lvl="2" indent="-227013">
              <a:buFont typeface="Wingdings" panose="05000000000000000000" pitchFamily="2" charset="2"/>
              <a:buChar char="§"/>
            </a:pPr>
            <a:r>
              <a:rPr lang="en-GB" sz="1200" b="1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RF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 (never in final commissioned state)</a:t>
            </a:r>
          </a:p>
          <a:p>
            <a:pPr marL="857250" lvl="2" indent="-227013">
              <a:buFont typeface="Wingdings" panose="05000000000000000000" pitchFamily="2" charset="2"/>
              <a:buChar char="§"/>
            </a:pPr>
            <a:r>
              <a:rPr lang="en-GB" sz="1200" b="1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BCCM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 not operational yet</a:t>
            </a:r>
          </a:p>
          <a:p>
            <a:pPr marL="857250" lvl="2" indent="-227013">
              <a:buFont typeface="Wingdings" panose="05000000000000000000" pitchFamily="2" charset="2"/>
              <a:buChar char="§"/>
            </a:pPr>
            <a:r>
              <a:rPr lang="en-GB" sz="1200" b="1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BPM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 (point 6) 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  <a:sym typeface="Wingdings" panose="05000000000000000000" pitchFamily="2" charset="2"/>
              </a:rPr>
              <a:t> 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next week</a:t>
            </a:r>
            <a:endParaRPr lang="en-GB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marL="857250" lvl="2" indent="-227013">
              <a:buFont typeface="Wingdings" panose="05000000000000000000" pitchFamily="2" charset="2"/>
              <a:buChar char="§"/>
            </a:pPr>
            <a:r>
              <a:rPr lang="en-GB" sz="1200" b="1" i="0" dirty="0" err="1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LHCb</a:t>
            </a:r>
            <a:r>
              <a:rPr lang="en-GB" sz="1200" b="1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 VELO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: not yet ready</a:t>
            </a:r>
          </a:p>
          <a:p>
            <a:pPr marL="400050" lvl="1" indent="-227013">
              <a:buFont typeface="Wingdings" panose="05000000000000000000" pitchFamily="2" charset="2"/>
              <a:buChar char="§"/>
            </a:pPr>
            <a:endParaRPr lang="en-US" sz="1200" dirty="0">
              <a:latin typeface="+mj-lt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1200" dirty="0">
              <a:latin typeface="+mj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2CF065-0AC5-4B83-B9BA-6266D73C13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3233" y="1046299"/>
            <a:ext cx="1760389" cy="347071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6D571DA-FEF9-41F6-9B99-47196DC63E05}"/>
              </a:ext>
            </a:extLst>
          </p:cNvPr>
          <p:cNvSpPr txBox="1"/>
          <p:nvPr/>
        </p:nvSpPr>
        <p:spPr>
          <a:xfrm>
            <a:off x="5635812" y="505828"/>
            <a:ext cx="3436469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3038" indent="-173038"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chemeClr val="accent6"/>
                </a:solidFill>
                <a:latin typeface="+mj-lt"/>
              </a:rPr>
              <a:t>SMP</a:t>
            </a:r>
            <a:r>
              <a:rPr lang="en-US" sz="1200" dirty="0">
                <a:latin typeface="+mj-lt"/>
              </a:rPr>
              <a:t>:</a:t>
            </a:r>
          </a:p>
          <a:p>
            <a:pPr marL="341313" lvl="1" indent="-168275">
              <a:buFont typeface="Wingdings" panose="05000000000000000000" pitchFamily="2" charset="2"/>
              <a:buChar char="§"/>
            </a:pPr>
            <a:r>
              <a:rPr lang="en-US" sz="1200" dirty="0">
                <a:latin typeface="+mj-lt"/>
              </a:rPr>
              <a:t>Beam tests (Ramp Energy, SBF TRUE</a:t>
            </a:r>
            <a:r>
              <a:rPr lang="en-US" sz="1200" dirty="0">
                <a:latin typeface="+mj-lt"/>
                <a:sym typeface="Wingdings" panose="05000000000000000000" pitchFamily="2" charset="2"/>
              </a:rPr>
              <a:t> </a:t>
            </a:r>
            <a:r>
              <a:rPr lang="en-US" sz="1200" dirty="0">
                <a:latin typeface="+mj-lt"/>
              </a:rPr>
              <a:t>FALSE)</a:t>
            </a:r>
          </a:p>
        </p:txBody>
      </p:sp>
      <p:pic>
        <p:nvPicPr>
          <p:cNvPr id="10" name="Picture 9" descr="Chart, icon, funnel chart&#10;&#10;Description automatically generated">
            <a:extLst>
              <a:ext uri="{FF2B5EF4-FFF2-40B4-BE49-F238E27FC236}">
                <a16:creationId xmlns:a16="http://schemas.microsoft.com/office/drawing/2014/main" id="{6462A59F-C865-400D-B19E-34AE84C6B7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2393374" y="587091"/>
            <a:ext cx="230860" cy="230860"/>
          </a:xfrm>
          <a:prstGeom prst="rect">
            <a:avLst/>
          </a:prstGeom>
        </p:spPr>
      </p:pic>
      <p:pic>
        <p:nvPicPr>
          <p:cNvPr id="11" name="Picture 10" descr="Chart, icon, funnel chart&#10;&#10;Description automatically generated">
            <a:extLst>
              <a:ext uri="{FF2B5EF4-FFF2-40B4-BE49-F238E27FC236}">
                <a16:creationId xmlns:a16="http://schemas.microsoft.com/office/drawing/2014/main" id="{D3CDB73D-64E5-4E70-BA7D-295305C865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347803" y="521189"/>
            <a:ext cx="230860" cy="230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67435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38691</TotalTime>
  <Words>141</Words>
  <Application>Microsoft Office PowerPoint</Application>
  <PresentationFormat>On-screen Show (16:9)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Roboto</vt:lpstr>
      <vt:lpstr>Segoe UI</vt:lpstr>
      <vt:lpstr>Times New Roman</vt:lpstr>
      <vt:lpstr>Wingdings</vt:lpstr>
      <vt:lpstr>CERN2Corporate16-9</vt:lpstr>
      <vt:lpstr>Status of MPE-MI Systems</vt:lpstr>
      <vt:lpstr>Interlocks System Status - I</vt:lpstr>
      <vt:lpstr>Interlocks System Status - II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Radiation Hardness Assurance of COTS components for CERN accelerators</dc:title>
  <dc:creator>Ruben Garcia Alia</dc:creator>
  <cp:lastModifiedBy>Raffaello Secondo</cp:lastModifiedBy>
  <cp:revision>1240</cp:revision>
  <cp:lastPrinted>2022-06-08T07:41:22Z</cp:lastPrinted>
  <dcterms:created xsi:type="dcterms:W3CDTF">2017-05-06T08:11:19Z</dcterms:created>
  <dcterms:modified xsi:type="dcterms:W3CDTF">2022-06-10T08:00:47Z</dcterms:modified>
</cp:coreProperties>
</file>