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321" r:id="rId3"/>
    <p:sldId id="323" r:id="rId4"/>
    <p:sldId id="322" r:id="rId5"/>
    <p:sldId id="328" r:id="rId6"/>
    <p:sldId id="329" r:id="rId7"/>
    <p:sldId id="324" r:id="rId8"/>
    <p:sldId id="325" r:id="rId9"/>
    <p:sldId id="326" r:id="rId10"/>
    <p:sldId id="288" r:id="rId11"/>
    <p:sldId id="320" r:id="rId12"/>
    <p:sldId id="330" r:id="rId13"/>
    <p:sldId id="33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3D77AE-7108-4F95-8F2F-7E56DAD887CD}" v="45" dt="2022-06-09T12:44:40.98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86"/>
  </p:normalViewPr>
  <p:slideViewPr>
    <p:cSldViewPr snapToObjects="1">
      <p:cViewPr varScale="1">
        <p:scale>
          <a:sx n="121" d="100"/>
          <a:sy n="121" d="100"/>
        </p:scale>
        <p:origin x="384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bertola" userId="aE4G1mfrT7wTSP0H9q+/QUbu+/iJ7e9lFe3uBUuHoeg=" providerId="None" clId="Web-{933D77AE-7108-4F95-8F2F-7E56DAD887CD}"/>
    <pc:docChg chg="modSld">
      <pc:chgData name="sbertola" userId="aE4G1mfrT7wTSP0H9q+/QUbu+/iJ7e9lFe3uBUuHoeg=" providerId="None" clId="Web-{933D77AE-7108-4F95-8F2F-7E56DAD887CD}" dt="2022-06-09T12:44:38.348" v="41" actId="20577"/>
      <pc:docMkLst>
        <pc:docMk/>
      </pc:docMkLst>
      <pc:sldChg chg="modSp">
        <pc:chgData name="sbertola" userId="aE4G1mfrT7wTSP0H9q+/QUbu+/iJ7e9lFe3uBUuHoeg=" providerId="None" clId="Web-{933D77AE-7108-4F95-8F2F-7E56DAD887CD}" dt="2022-06-09T12:44:38.348" v="41" actId="20577"/>
        <pc:sldMkLst>
          <pc:docMk/>
          <pc:sldMk cId="2568858909" sldId="323"/>
        </pc:sldMkLst>
        <pc:spChg chg="mod">
          <ac:chgData name="sbertola" userId="aE4G1mfrT7wTSP0H9q+/QUbu+/iJ7e9lFe3uBUuHoeg=" providerId="None" clId="Web-{933D77AE-7108-4F95-8F2F-7E56DAD887CD}" dt="2022-06-09T12:44:38.348" v="41" actId="20577"/>
          <ac:spMkLst>
            <pc:docMk/>
            <pc:sldMk cId="2568858909" sldId="323"/>
            <ac:spMk id="8" creationId="{4B1760E7-DD59-4040-93C9-D180E6809A2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69651/1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ms.cern.ch/document/2378603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.service-now.com/service-portal/?id=ticket&amp;is_new_order=true&amp;table=u_request_fulfillment&amp;sys_id=d7bda8d21b147c504317960cab4bcbf7" TargetMode="External"/><Relationship Id="rId3" Type="http://schemas.openxmlformats.org/officeDocument/2006/relationships/hyperlink" Target="https://cern.service-now.com/sys_attachment.do?sys_id=9fa40f82db7c80908f2f177e169619b3&amp;sysparm_this_url=u_request_fulfillment.do?sys_id=221cd97adb50409c71b0f9053296199d&amp;sysparm_record_list=active%3Dtrue%5Eu_current_task_state%21%3D9%5Eu_functional_element.name%3Djavascript%3AGroups.getMyFE%28%29%5EORu_functional_element.name%3Djavascript%3AGroups.getMyDepartmentFE%28%29%5EORDERBYassigned_to%5EORDERBYsys_id&amp;sysparm_record_row=5&amp;sysparm_record_rows=415&amp;sysparm_record_target=u_request_fulfillment" TargetMode="External"/><Relationship Id="rId7" Type="http://schemas.openxmlformats.org/officeDocument/2006/relationships/hyperlink" Target="https://cern.service-now.com/nav_to.do?uri=%2Fu_request_fulfillment.do%3Fsys_id%3D1397bd26db10bc50b839d9f9f49619d0%26sysparm_view%3D%26sysparm_domain%3Dnull%26sysparm_domain_scope%3Dnull" TargetMode="External"/><Relationship Id="rId12" Type="http://schemas.openxmlformats.org/officeDocument/2006/relationships/hyperlink" Target="https://cern.service-now.com/nav_to.do?uri=%2Fu_request_fulfillment.do%3Fsys_id%3D2dc2a05e1b907c504317960cab4bcbeb%26sysparm_view%3D%26sysparm_domain%3Dnull%26sysparm_domain_scope%3Dnull" TargetMode="External"/><Relationship Id="rId2" Type="http://schemas.openxmlformats.org/officeDocument/2006/relationships/hyperlink" Target="https://cern.service-now.com/service-portal?id=ticket&amp;table=u_request_fulfillment&amp;n=RQF1681973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ern.service-now.com/nav_to.do?uri=%2Fu_request_fulfillment.do%3Fsys_id%3D7e3ebd6edb50bc50b839d9f9f4961997%26sysparm_view%3D%26sysparm_domain%3Dnull%26sysparm_domain_scope%3Dnull" TargetMode="External"/><Relationship Id="rId11" Type="http://schemas.openxmlformats.org/officeDocument/2006/relationships/hyperlink" Target="https://cern.service-now.com/sys_attachment.do?sys_id=5573fed01b7160905a3141588b4bcb03&amp;sysparm_this_url=u_request_fulfillment.do?sys_id=7e02fa501b7160905a3141588b4bcb2b&amp;sysparm_record_list=active%3Dtrue%5Eu_current_task_state%21%3D9%5Eu_functional_element.name%3Djavascript%3AGroups.getMyFE%28%29%5EORu_functional_element.name%3Djavascript%3AGroups.getMyDepartmentFE%28%29%5EORDERBYassigned_to%5EORDERBYsys_id&amp;sysparm_record_row=21&amp;sysparm_record_rows=415&amp;sysparm_record_target=u_request_fulfillment" TargetMode="External"/><Relationship Id="rId5" Type="http://schemas.openxmlformats.org/officeDocument/2006/relationships/hyperlink" Target="https://cern.service-now.com/nav_to.do?uri=%2Fu_request_fulfillment.do%3Fsys_id%3D964770f41b2c3490155965b0ab4bcb4b%26sysparm_view%3D%26sysparm_domain%3Dnull%26sysparm_domain_scope%3Dnull" TargetMode="External"/><Relationship Id="rId10" Type="http://schemas.openxmlformats.org/officeDocument/2006/relationships/hyperlink" Target="https://cern.service-now.com/nav_to.do?uri=%2Fu_request_fulfillment.do%3Fsys_id%3Dd41bf0521b947c504317960cab4bcbd7" TargetMode="External"/><Relationship Id="rId4" Type="http://schemas.openxmlformats.org/officeDocument/2006/relationships/hyperlink" Target="https://cern.service-now.com/nav_to.do?uri=%2Fu_request_fulfillment.do%3Fsys_id%3D2254bcb01b2c3490155965b0ab4bcb55%26sysparm_view%3D%26sysparm_domain%3Dnull%26sysparm_domain_scope%3Dnull" TargetMode="External"/><Relationship Id="rId9" Type="http://schemas.openxmlformats.org/officeDocument/2006/relationships/hyperlink" Target="https://cern.service-now.com/sys_attachment.do?sys_id=3622a057db5f77808f2f177e16961956&amp;sysparm_this_url=u_request_fulfillment.do?sys_id=f490a0dfdb1f77808f2f177e169619a4&amp;sysparm_record_list=assigned_to%3Djavascript%3Ags.user_id%28%29%5Eactive%3Dtrue%5Eu_current_task_state%21%3D9%5EORDERBYu_cern_sla_due%5EORDERBYsys_id&amp;sysparm_record_row=12&amp;sysparm_record_rows=12&amp;sysparm_record_target=u_request_fulfillmen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WP15 &amp; EN-EL cabling review 2022</a:t>
            </a:r>
            <a:br>
              <a:rPr lang="en-US" dirty="0"/>
            </a:br>
            <a:r>
              <a:rPr lang="en-US" dirty="0"/>
              <a:t>Overview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EN-EL project team</a:t>
            </a:r>
          </a:p>
          <a:p>
            <a:pPr algn="l"/>
            <a:r>
              <a:rPr lang="en-US" sz="1800" dirty="0"/>
              <a:t>10/06/2021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43" y="2996952"/>
            <a:ext cx="11376025" cy="1065742"/>
          </a:xfrm>
        </p:spPr>
        <p:txBody>
          <a:bodyPr/>
          <a:lstStyle/>
          <a:p>
            <a:r>
              <a:rPr lang="en-US" dirty="0"/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3093685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6775A12-59C0-45E4-94B6-BA6A52D803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5640" y="109026"/>
            <a:ext cx="6158668" cy="6634447"/>
          </a:xfrm>
        </p:spPr>
      </p:pic>
    </p:spTree>
    <p:extLst>
      <p:ext uri="{BB962C8B-B14F-4D97-AF65-F5344CB8AC3E}">
        <p14:creationId xmlns:p14="http://schemas.microsoft.com/office/powerpoint/2010/main" val="24167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659DF48-6E7B-4A7E-B05E-D65099D107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091" y="548680"/>
            <a:ext cx="12035093" cy="5328592"/>
          </a:xfrm>
        </p:spPr>
      </p:pic>
    </p:spTree>
    <p:extLst>
      <p:ext uri="{BB962C8B-B14F-4D97-AF65-F5344CB8AC3E}">
        <p14:creationId xmlns:p14="http://schemas.microsoft.com/office/powerpoint/2010/main" val="4015596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2400" b="1" dirty="0"/>
              <a:t>Introduction</a:t>
            </a:r>
          </a:p>
          <a:p>
            <a:pPr lvl="1"/>
            <a:r>
              <a:rPr lang="en-GB" sz="2400" b="1" dirty="0"/>
              <a:t>Specific points</a:t>
            </a:r>
          </a:p>
          <a:p>
            <a:pPr lvl="2"/>
            <a:r>
              <a:rPr lang="en-GB" sz="2300" b="1" dirty="0"/>
              <a:t>AC distribution</a:t>
            </a:r>
          </a:p>
          <a:p>
            <a:pPr lvl="2"/>
            <a:r>
              <a:rPr lang="en-GB" sz="2300" b="1" dirty="0"/>
              <a:t>Decabling</a:t>
            </a:r>
          </a:p>
          <a:p>
            <a:pPr lvl="2"/>
            <a:r>
              <a:rPr lang="en-GB" sz="2300" b="1" dirty="0"/>
              <a:t>Signal cabling</a:t>
            </a:r>
          </a:p>
          <a:p>
            <a:pPr lvl="2"/>
            <a:r>
              <a:rPr lang="en-GB" sz="2300" b="1" dirty="0"/>
              <a:t>Optical fibres</a:t>
            </a:r>
          </a:p>
          <a:p>
            <a:pPr lvl="2"/>
            <a:endParaRPr lang="en-GB" sz="2300" b="1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143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 vert="horz" lIns="0" tIns="0" rIns="0" bIns="0" rtlCol="0" anchor="t">
            <a:noAutofit/>
          </a:bodyPr>
          <a:lstStyle/>
          <a:p>
            <a:pPr marL="0" lvl="1" indent="0">
              <a:buNone/>
            </a:pPr>
            <a:r>
              <a:rPr lang="en-GB" sz="2400" b="1" dirty="0"/>
              <a:t>The scope of the review is to re-assess the cost of cabling related to WP15 (WP17 is not in the scope). A detailed agenda is being prepared and will be presented at later stage.</a:t>
            </a:r>
          </a:p>
          <a:p>
            <a:pPr lvl="1"/>
            <a:endParaRPr lang="en-GB" sz="2400" b="1" dirty="0"/>
          </a:p>
          <a:p>
            <a:pPr marL="457200" lvl="1" indent="-457200">
              <a:buFont typeface="+mj-lt"/>
              <a:buAutoNum type="arabicPeriod"/>
            </a:pPr>
            <a:r>
              <a:rPr lang="en-GB" sz="2400" b="1" dirty="0"/>
              <a:t>EL need your support to confirm the needs you have expressed so far, in the form of pre-DIC, pre-DIFs or power requests (deadline 24</a:t>
            </a:r>
            <a:r>
              <a:rPr lang="en-GB" sz="2400" b="1" baseline="30000" dirty="0"/>
              <a:t>th</a:t>
            </a:r>
            <a:r>
              <a:rPr lang="en-GB" sz="2400" b="1" dirty="0"/>
              <a:t> of June)</a:t>
            </a:r>
          </a:p>
          <a:p>
            <a:pPr marL="457200" lvl="1" indent="-457200">
              <a:buFont typeface="Arial"/>
              <a:buAutoNum type="arabicPeriod"/>
            </a:pPr>
            <a:r>
              <a:rPr lang="en-GB" sz="2400" b="1" dirty="0">
                <a:cs typeface="Arial"/>
              </a:rPr>
              <a:t>Connectors shall be specified, where this is applicable</a:t>
            </a:r>
          </a:p>
          <a:p>
            <a:pPr marL="457200" lvl="1" indent="-457200">
              <a:buFont typeface="+mj-lt"/>
              <a:buAutoNum type="arabicPeriod"/>
            </a:pPr>
            <a:r>
              <a:rPr lang="en-GB" sz="2400" b="1" dirty="0"/>
              <a:t>WP15 will also freeze, in the next weeks, the baseline for the integration in the tunnel</a:t>
            </a:r>
            <a:endParaRPr lang="en-GB" sz="2400" b="1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endParaRPr lang="en-GB" sz="2400" b="1" dirty="0"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GB" sz="2400" b="1" dirty="0">
                <a:sym typeface="Wingdings" panose="05000000000000000000" pitchFamily="2" charset="2"/>
              </a:rPr>
              <a:t>Based on those points EN-EL will carry out a cost estimation, using the costs of the new frame contract (manpower, cables etc.)</a:t>
            </a:r>
            <a:endParaRPr lang="en-GB" sz="2300" b="1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858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pPr lvl="1"/>
            <a:r>
              <a:rPr lang="en-GB" sz="2400" b="1" dirty="0"/>
              <a:t>Reference document</a:t>
            </a:r>
          </a:p>
          <a:p>
            <a:pPr marL="0" lvl="1" indent="0">
              <a:buNone/>
            </a:pPr>
            <a:r>
              <a:rPr lang="en-GB" sz="2300" b="1" dirty="0"/>
              <a:t>	</a:t>
            </a:r>
            <a:r>
              <a:rPr lang="en-GB" sz="2300" b="1" dirty="0">
                <a:hlinkClick r:id="rId2"/>
              </a:rPr>
              <a:t>LHC and Service Areas - Electrical power supply users' requirements</a:t>
            </a:r>
            <a:endParaRPr lang="en-GB" sz="2300" b="1" dirty="0"/>
          </a:p>
          <a:p>
            <a:pPr marL="0" lvl="1" indent="0">
              <a:buNone/>
            </a:pPr>
            <a:endParaRPr lang="en-GB" sz="2300" b="1" dirty="0"/>
          </a:p>
          <a:p>
            <a:pPr lvl="1"/>
            <a:r>
              <a:rPr lang="en-GB" sz="2300" b="1" dirty="0"/>
              <a:t>Users shall verify needs by 24.06.2022 (specific meetings organized with VSC to address specific issues)</a:t>
            </a:r>
          </a:p>
          <a:p>
            <a:pPr lvl="1"/>
            <a:endParaRPr lang="en-GB" sz="2300" b="1" dirty="0"/>
          </a:p>
          <a:p>
            <a:pPr lvl="1"/>
            <a:endParaRPr lang="en-GB" sz="2300" b="1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AC distribution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463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De-cabling / Re cabling </a:t>
            </a:r>
            <a:r>
              <a:rPr lang="en-GB" dirty="0"/>
              <a:t>BASE of the estimation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85D99A-D58D-4C2C-B40D-A028C86C4093}"/>
              </a:ext>
            </a:extLst>
          </p:cNvPr>
          <p:cNvSpPr txBox="1"/>
          <p:nvPr/>
        </p:nvSpPr>
        <p:spPr>
          <a:xfrm>
            <a:off x="1487488" y="980728"/>
            <a:ext cx="83134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hlinkClick r:id="rId2"/>
              </a:rPr>
              <a:t>EDMS 2378603</a:t>
            </a:r>
            <a:r>
              <a:rPr lang="en-US" sz="1400" dirty="0"/>
              <a:t> - </a:t>
            </a:r>
            <a:r>
              <a:rPr lang="en-GB" sz="1400" dirty="0"/>
              <a:t>HL-LHC DE-CABLING AND RE-CABLING CAMPAIGNS OF LSS1 AND LSS5</a:t>
            </a:r>
          </a:p>
          <a:p>
            <a:r>
              <a:rPr lang="en-GB" sz="1400" dirty="0"/>
              <a:t>	(Covered </a:t>
            </a:r>
            <a:r>
              <a:rPr lang="en-US" sz="1400" dirty="0"/>
              <a:t>Collaterally Impacted Cables, except TE- VSC,TE- CRG. Obsolete cables</a:t>
            </a:r>
          </a:p>
          <a:p>
            <a:r>
              <a:rPr lang="en-US" sz="1400" dirty="0"/>
              <a:t> 	not in the scope of the document</a:t>
            </a:r>
            <a:r>
              <a:rPr lang="en-GB" sz="1400" dirty="0"/>
              <a:t>)</a:t>
            </a:r>
            <a:endParaRPr lang="en-GB" sz="14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/>
              <a:t>Cable lists extracted by JC Guillaume for  de-cabling cost estimation (P1L, P5 </a:t>
            </a:r>
            <a:r>
              <a:rPr lang="en-US" sz="1400" dirty="0"/>
              <a:t>complete</a:t>
            </a:r>
            <a:r>
              <a:rPr lang="en-GB" sz="1400" dirty="0"/>
              <a:t>) from 2018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A9AC1C0-61B6-4ADF-858D-EAE9CE1E6C90}"/>
              </a:ext>
            </a:extLst>
          </p:cNvPr>
          <p:cNvCxnSpPr/>
          <p:nvPr/>
        </p:nvCxnSpPr>
        <p:spPr>
          <a:xfrm>
            <a:off x="407988" y="980728"/>
            <a:ext cx="0" cy="5040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E8C3D9D-3897-43C8-9FB9-BAB831F0C744}"/>
              </a:ext>
            </a:extLst>
          </p:cNvPr>
          <p:cNvSpPr txBox="1"/>
          <p:nvPr/>
        </p:nvSpPr>
        <p:spPr>
          <a:xfrm>
            <a:off x="189979" y="5954796"/>
            <a:ext cx="4360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time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EC2E64-4BC7-4CA6-BB55-982A562560C5}"/>
              </a:ext>
            </a:extLst>
          </p:cNvPr>
          <p:cNvSpPr txBox="1"/>
          <p:nvPr/>
        </p:nvSpPr>
        <p:spPr>
          <a:xfrm>
            <a:off x="479997" y="1440188"/>
            <a:ext cx="33983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/>
              <a:t>2020</a:t>
            </a:r>
            <a:endParaRPr lang="en-GB" sz="1200" dirty="0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A158997A-65EB-40D5-8137-0AFAFEC0AC21}"/>
              </a:ext>
            </a:extLst>
          </p:cNvPr>
          <p:cNvSpPr/>
          <p:nvPr/>
        </p:nvSpPr>
        <p:spPr>
          <a:xfrm>
            <a:off x="1035008" y="1007922"/>
            <a:ext cx="380472" cy="83690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0675FB-50B3-41E3-A1AA-503B36C8D6A0}"/>
              </a:ext>
            </a:extLst>
          </p:cNvPr>
          <p:cNvSpPr txBox="1"/>
          <p:nvPr/>
        </p:nvSpPr>
        <p:spPr>
          <a:xfrm>
            <a:off x="481450" y="1910460"/>
            <a:ext cx="67967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Beginning</a:t>
            </a:r>
          </a:p>
          <a:p>
            <a:pPr algn="l"/>
            <a:r>
              <a:rPr lang="en-US" sz="1200" dirty="0"/>
              <a:t>2021</a:t>
            </a:r>
            <a:endParaRPr lang="en-GB" sz="1200" dirty="0"/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99660210-63EF-49BF-A3F4-FBDB47520264}"/>
              </a:ext>
            </a:extLst>
          </p:cNvPr>
          <p:cNvSpPr/>
          <p:nvPr/>
        </p:nvSpPr>
        <p:spPr>
          <a:xfrm>
            <a:off x="1035008" y="1951816"/>
            <a:ext cx="380472" cy="3693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78359B-6D6E-4A22-93D8-FB9A42869128}"/>
              </a:ext>
            </a:extLst>
          </p:cNvPr>
          <p:cNvSpPr txBox="1"/>
          <p:nvPr/>
        </p:nvSpPr>
        <p:spPr>
          <a:xfrm>
            <a:off x="1487488" y="1887566"/>
            <a:ext cx="4192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RQF 1679659 of TE- VSC P5 </a:t>
            </a:r>
            <a:r>
              <a:rPr lang="en-GB" sz="1400" dirty="0"/>
              <a:t>left only, </a:t>
            </a:r>
            <a:endParaRPr lang="en-US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RQF1610736 of TE-CRG P1 and P5 complete.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6B566C-553F-4C71-9BB0-F2E3852DC393}"/>
              </a:ext>
            </a:extLst>
          </p:cNvPr>
          <p:cNvSpPr txBox="1"/>
          <p:nvPr/>
        </p:nvSpPr>
        <p:spPr>
          <a:xfrm>
            <a:off x="456610" y="3314990"/>
            <a:ext cx="33983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June</a:t>
            </a:r>
          </a:p>
          <a:p>
            <a:pPr algn="l"/>
            <a:r>
              <a:rPr lang="en-US" sz="1200" dirty="0"/>
              <a:t>2021</a:t>
            </a:r>
            <a:endParaRPr lang="en-GB" sz="1200" dirty="0"/>
          </a:p>
        </p:txBody>
      </p:sp>
      <p:graphicFrame>
        <p:nvGraphicFramePr>
          <p:cNvPr id="27" name="Table 5">
            <a:extLst>
              <a:ext uri="{FF2B5EF4-FFF2-40B4-BE49-F238E27FC236}">
                <a16:creationId xmlns:a16="http://schemas.microsoft.com/office/drawing/2014/main" id="{402E460C-B09A-44DE-82EA-6CC98A9D11B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92416" y="2514384"/>
          <a:ext cx="5995052" cy="1799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67">
                  <a:extLst>
                    <a:ext uri="{9D8B030D-6E8A-4147-A177-3AD203B41FA5}">
                      <a16:colId xmlns:a16="http://schemas.microsoft.com/office/drawing/2014/main" val="3759702744"/>
                    </a:ext>
                  </a:extLst>
                </a:gridCol>
                <a:gridCol w="1768509">
                  <a:extLst>
                    <a:ext uri="{9D8B030D-6E8A-4147-A177-3AD203B41FA5}">
                      <a16:colId xmlns:a16="http://schemas.microsoft.com/office/drawing/2014/main" val="3351581770"/>
                    </a:ext>
                  </a:extLst>
                </a:gridCol>
                <a:gridCol w="2340576">
                  <a:extLst>
                    <a:ext uri="{9D8B030D-6E8A-4147-A177-3AD203B41FA5}">
                      <a16:colId xmlns:a16="http://schemas.microsoft.com/office/drawing/2014/main" val="3074411094"/>
                    </a:ext>
                  </a:extLst>
                </a:gridCol>
              </a:tblGrid>
              <a:tr h="323127"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A. Obsolete Cables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B. Collaterally Impacted Cables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6159840"/>
                  </a:ext>
                </a:extLst>
              </a:tr>
              <a:tr h="32312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1. LHC </a:t>
                      </a:r>
                      <a:r>
                        <a:rPr lang="en-US" sz="1200" b="1" dirty="0" err="1">
                          <a:solidFill>
                            <a:schemeClr val="bg1"/>
                          </a:solidFill>
                        </a:rPr>
                        <a:t>LSS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 cables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5"/>
                          </a:solidFill>
                        </a:rPr>
                        <a:t>A1</a:t>
                      </a:r>
                      <a:r>
                        <a:rPr lang="en-US" sz="1200" baseline="0" dirty="0">
                          <a:solidFill>
                            <a:schemeClr val="accent5"/>
                          </a:solidFill>
                        </a:rPr>
                        <a:t> (3056c. 460,4 km)</a:t>
                      </a:r>
                      <a:endParaRPr lang="en-US" sz="12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5"/>
                          </a:solidFill>
                        </a:rPr>
                        <a:t>B1 (82c. 9,6 km)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4665088"/>
                  </a:ext>
                </a:extLst>
              </a:tr>
              <a:tr h="3786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2. Local cables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5"/>
                          </a:solidFill>
                        </a:rPr>
                        <a:t>A2</a:t>
                      </a:r>
                      <a:r>
                        <a:rPr lang="en-US" sz="1200" baseline="0" dirty="0">
                          <a:solidFill>
                            <a:schemeClr val="accent5"/>
                          </a:solidFill>
                        </a:rPr>
                        <a:t> (1317c. 65,6 km)</a:t>
                      </a:r>
                      <a:endParaRPr lang="en-US" sz="12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5"/>
                          </a:solidFill>
                        </a:rPr>
                        <a:t>B2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058529"/>
                  </a:ext>
                </a:extLst>
              </a:tr>
              <a:tr h="32312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3. Traversing cables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accent5"/>
                          </a:solidFill>
                        </a:rPr>
                        <a:t>A3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B3 (186c. 31,3 km)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B31 (86c. 18,2 km)</a:t>
                      </a:r>
                    </a:p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B32 (9c. 0,5km)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0344427"/>
                  </a:ext>
                </a:extLst>
              </a:tr>
            </a:tbl>
          </a:graphicData>
        </a:graphic>
      </p:graphicFrame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42625E4-C9C7-4876-8B05-D3FE67BCEE2D}"/>
              </a:ext>
            </a:extLst>
          </p:cNvPr>
          <p:cNvCxnSpPr>
            <a:cxnSpLocks/>
          </p:cNvCxnSpPr>
          <p:nvPr/>
        </p:nvCxnSpPr>
        <p:spPr>
          <a:xfrm flipV="1">
            <a:off x="6730254" y="3678723"/>
            <a:ext cx="318279" cy="26125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3E0E847-B900-47F9-A106-224072A48A53}"/>
              </a:ext>
            </a:extLst>
          </p:cNvPr>
          <p:cNvSpPr txBox="1"/>
          <p:nvPr/>
        </p:nvSpPr>
        <p:spPr>
          <a:xfrm>
            <a:off x="2927648" y="4245988"/>
            <a:ext cx="4413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Total A_= 4373 c. 526 km         Total B_363c. 59,6 km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037AAE5-0561-4D03-9483-8EA1535CF871}"/>
              </a:ext>
            </a:extLst>
          </p:cNvPr>
          <p:cNvCxnSpPr>
            <a:cxnSpLocks/>
          </p:cNvCxnSpPr>
          <p:nvPr/>
        </p:nvCxnSpPr>
        <p:spPr>
          <a:xfrm>
            <a:off x="5039786" y="4947027"/>
            <a:ext cx="360281" cy="6032"/>
          </a:xfrm>
          <a:prstGeom prst="line">
            <a:avLst/>
          </a:prstGeom>
          <a:ln w="349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7E91968-8FE7-4313-8E34-597B7B42FF9F}"/>
              </a:ext>
            </a:extLst>
          </p:cNvPr>
          <p:cNvCxnSpPr>
            <a:cxnSpLocks/>
          </p:cNvCxnSpPr>
          <p:nvPr/>
        </p:nvCxnSpPr>
        <p:spPr>
          <a:xfrm>
            <a:off x="4995438" y="5389925"/>
            <a:ext cx="389117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48D5B7C-5020-4A16-B981-087CBBF8E468}"/>
              </a:ext>
            </a:extLst>
          </p:cNvPr>
          <p:cNvSpPr txBox="1"/>
          <p:nvPr/>
        </p:nvSpPr>
        <p:spPr>
          <a:xfrm>
            <a:off x="5459472" y="4820324"/>
            <a:ext cx="3967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/>
              <a:t>Local Cable:</a:t>
            </a:r>
            <a:r>
              <a:rPr lang="fr-CH" sz="900" dirty="0"/>
              <a:t> 	                             A2 (</a:t>
            </a:r>
            <a:r>
              <a:rPr lang="fr-CH" sz="900" dirty="0" err="1"/>
              <a:t>Obsolete</a:t>
            </a:r>
            <a:r>
              <a:rPr lang="fr-CH" sz="900" dirty="0"/>
              <a:t>) and B2 (not applicable) </a:t>
            </a:r>
            <a:endParaRPr lang="en-GB" sz="9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EA7EA5-CDEF-405D-808D-BE3A49A5035B}"/>
              </a:ext>
            </a:extLst>
          </p:cNvPr>
          <p:cNvSpPr txBox="1"/>
          <p:nvPr/>
        </p:nvSpPr>
        <p:spPr>
          <a:xfrm>
            <a:off x="5400067" y="5243531"/>
            <a:ext cx="34612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 err="1"/>
              <a:t>Traversing</a:t>
            </a:r>
            <a:r>
              <a:rPr lang="fr-CH" sz="900" b="1" dirty="0"/>
              <a:t> Cable: 	</a:t>
            </a:r>
            <a:r>
              <a:rPr lang="fr-CH" sz="900" dirty="0"/>
              <a:t> B31 (partial de-</a:t>
            </a:r>
            <a:r>
              <a:rPr lang="fr-CH" sz="900" dirty="0" err="1"/>
              <a:t>cabling</a:t>
            </a:r>
            <a:r>
              <a:rPr lang="fr-CH" sz="900" dirty="0"/>
              <a:t> /</a:t>
            </a:r>
            <a:r>
              <a:rPr lang="fr-CH" sz="900" dirty="0" err="1"/>
              <a:t>re-cabling</a:t>
            </a:r>
            <a:r>
              <a:rPr lang="fr-CH" sz="900" dirty="0"/>
              <a:t> )  </a:t>
            </a:r>
            <a:endParaRPr lang="en-GB" sz="9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0D146E-CFC9-42B8-B841-7701776FB9B2}"/>
              </a:ext>
            </a:extLst>
          </p:cNvPr>
          <p:cNvSpPr txBox="1"/>
          <p:nvPr/>
        </p:nvSpPr>
        <p:spPr>
          <a:xfrm>
            <a:off x="5400067" y="5451170"/>
            <a:ext cx="44999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 err="1"/>
              <a:t>Traversing</a:t>
            </a:r>
            <a:r>
              <a:rPr lang="fr-CH" sz="900" b="1" dirty="0"/>
              <a:t> </a:t>
            </a:r>
            <a:r>
              <a:rPr lang="fr-CH" sz="900" b="1" dirty="0" err="1"/>
              <a:t>Cable</a:t>
            </a:r>
            <a:r>
              <a:rPr lang="fr-CH" sz="900" b="1" dirty="0"/>
              <a:t> </a:t>
            </a:r>
            <a:r>
              <a:rPr lang="fr-CH" sz="900" dirty="0"/>
              <a:t>: 	B32 (</a:t>
            </a:r>
            <a:r>
              <a:rPr lang="en-US" sz="900" dirty="0"/>
              <a:t>pulled back (non destructive method) a few meters</a:t>
            </a:r>
            <a:r>
              <a:rPr lang="fr-CH" sz="900" dirty="0"/>
              <a:t>) </a:t>
            </a:r>
            <a:endParaRPr lang="en-GB" sz="9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BE5D7FE-A61A-4F7D-9B05-95A2203D7160}"/>
              </a:ext>
            </a:extLst>
          </p:cNvPr>
          <p:cNvCxnSpPr>
            <a:cxnSpLocks/>
          </p:cNvCxnSpPr>
          <p:nvPr/>
        </p:nvCxnSpPr>
        <p:spPr>
          <a:xfrm>
            <a:off x="5011353" y="5133536"/>
            <a:ext cx="388714" cy="8332"/>
          </a:xfrm>
          <a:prstGeom prst="line">
            <a:avLst/>
          </a:prstGeom>
          <a:ln w="34925">
            <a:solidFill>
              <a:srgbClr val="FF7D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0DFB7A1-FACC-4997-A8E6-83FDBC7FCF7A}"/>
              </a:ext>
            </a:extLst>
          </p:cNvPr>
          <p:cNvSpPr txBox="1"/>
          <p:nvPr/>
        </p:nvSpPr>
        <p:spPr>
          <a:xfrm>
            <a:off x="5432800" y="5018422"/>
            <a:ext cx="4992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 err="1"/>
              <a:t>Traversing</a:t>
            </a:r>
            <a:r>
              <a:rPr lang="fr-CH" sz="900" b="1" dirty="0"/>
              <a:t> Cable:                            </a:t>
            </a:r>
            <a:r>
              <a:rPr lang="fr-CH" sz="900" dirty="0"/>
              <a:t>A3 (</a:t>
            </a:r>
            <a:r>
              <a:rPr lang="fr-CH" sz="900" dirty="0" err="1"/>
              <a:t>Obsolete</a:t>
            </a:r>
            <a:r>
              <a:rPr lang="fr-CH" sz="900" dirty="0"/>
              <a:t>) and B3 (total de-</a:t>
            </a:r>
            <a:r>
              <a:rPr lang="fr-CH" sz="900" dirty="0" err="1"/>
              <a:t>cabling</a:t>
            </a:r>
            <a:r>
              <a:rPr lang="fr-CH" sz="900" dirty="0"/>
              <a:t> /re-</a:t>
            </a:r>
            <a:r>
              <a:rPr lang="fr-CH" sz="900" dirty="0" err="1"/>
              <a:t>cabling</a:t>
            </a:r>
            <a:r>
              <a:rPr lang="fr-CH" sz="900" dirty="0"/>
              <a:t> ) </a:t>
            </a:r>
            <a:endParaRPr lang="en-GB" sz="900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59156AA-24E7-4545-B2D0-EFC820FF110C}"/>
              </a:ext>
            </a:extLst>
          </p:cNvPr>
          <p:cNvCxnSpPr>
            <a:cxnSpLocks/>
          </p:cNvCxnSpPr>
          <p:nvPr/>
        </p:nvCxnSpPr>
        <p:spPr>
          <a:xfrm>
            <a:off x="5010950" y="4776139"/>
            <a:ext cx="389117" cy="0"/>
          </a:xfrm>
          <a:prstGeom prst="line">
            <a:avLst/>
          </a:prstGeom>
          <a:ln w="349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1D9DFD6-12E4-4F92-9D82-B72B20CF0FF5}"/>
              </a:ext>
            </a:extLst>
          </p:cNvPr>
          <p:cNvCxnSpPr>
            <a:cxnSpLocks/>
          </p:cNvCxnSpPr>
          <p:nvPr/>
        </p:nvCxnSpPr>
        <p:spPr>
          <a:xfrm flipV="1">
            <a:off x="4995438" y="5576435"/>
            <a:ext cx="389117" cy="5365"/>
          </a:xfrm>
          <a:prstGeom prst="line">
            <a:avLst/>
          </a:prstGeom>
          <a:ln w="349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F77CB6C-2C65-4F7B-8622-6AC00E744191}"/>
              </a:ext>
            </a:extLst>
          </p:cNvPr>
          <p:cNvSpPr txBox="1"/>
          <p:nvPr/>
        </p:nvSpPr>
        <p:spPr>
          <a:xfrm>
            <a:off x="2628633" y="4776139"/>
            <a:ext cx="2313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 change on the baseline</a:t>
            </a:r>
          </a:p>
        </p:txBody>
      </p:sp>
      <p:sp>
        <p:nvSpPr>
          <p:cNvPr id="40" name="Left Brace 39">
            <a:extLst>
              <a:ext uri="{FF2B5EF4-FFF2-40B4-BE49-F238E27FC236}">
                <a16:creationId xmlns:a16="http://schemas.microsoft.com/office/drawing/2014/main" id="{F1900550-C5D4-4B89-BCBF-D8962017FBC9}"/>
              </a:ext>
            </a:extLst>
          </p:cNvPr>
          <p:cNvSpPr/>
          <p:nvPr/>
        </p:nvSpPr>
        <p:spPr>
          <a:xfrm>
            <a:off x="4919228" y="4745420"/>
            <a:ext cx="45719" cy="41954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 Brace 40">
            <a:extLst>
              <a:ext uri="{FF2B5EF4-FFF2-40B4-BE49-F238E27FC236}">
                <a16:creationId xmlns:a16="http://schemas.microsoft.com/office/drawing/2014/main" id="{48BD2E3B-5EDB-4E71-A7E6-15FE3F6B4628}"/>
              </a:ext>
            </a:extLst>
          </p:cNvPr>
          <p:cNvSpPr/>
          <p:nvPr/>
        </p:nvSpPr>
        <p:spPr>
          <a:xfrm>
            <a:off x="4917328" y="5321225"/>
            <a:ext cx="62598" cy="33005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066706-88DC-4252-AD99-5732D3A053BC}"/>
              </a:ext>
            </a:extLst>
          </p:cNvPr>
          <p:cNvSpPr txBox="1"/>
          <p:nvPr/>
        </p:nvSpPr>
        <p:spPr>
          <a:xfrm>
            <a:off x="3240772" y="5258809"/>
            <a:ext cx="168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Reviewed baseline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D86B58D-8A7A-41DC-8FF0-2EBA98E209D4}"/>
              </a:ext>
            </a:extLst>
          </p:cNvPr>
          <p:cNvSpPr txBox="1"/>
          <p:nvPr/>
        </p:nvSpPr>
        <p:spPr>
          <a:xfrm>
            <a:off x="5446070" y="4626340"/>
            <a:ext cx="41472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/>
              <a:t>HL-LHC LSS Cable</a:t>
            </a:r>
            <a:r>
              <a:rPr lang="fr-CH" sz="900" dirty="0"/>
              <a:t>: 	A1 (</a:t>
            </a:r>
            <a:r>
              <a:rPr lang="fr-CH" sz="900" dirty="0" err="1"/>
              <a:t>Obsolete</a:t>
            </a:r>
            <a:r>
              <a:rPr lang="fr-CH" sz="900" dirty="0"/>
              <a:t>) and B1 (de-</a:t>
            </a:r>
            <a:r>
              <a:rPr lang="fr-CH" sz="900" dirty="0" err="1"/>
              <a:t>cabling</a:t>
            </a:r>
            <a:r>
              <a:rPr lang="fr-CH" sz="900" dirty="0"/>
              <a:t> /</a:t>
            </a:r>
            <a:r>
              <a:rPr lang="fr-CH" sz="900" dirty="0" err="1"/>
              <a:t>re-cabling</a:t>
            </a:r>
            <a:r>
              <a:rPr lang="fr-CH" sz="900" dirty="0"/>
              <a:t> total) </a:t>
            </a:r>
            <a:endParaRPr lang="en-GB" sz="900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90475933-4421-48A7-943F-77A31B908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348" y="2907672"/>
            <a:ext cx="4639234" cy="1411058"/>
          </a:xfrm>
          <a:prstGeom prst="rect">
            <a:avLst/>
          </a:prstGeom>
        </p:spPr>
      </p:pic>
      <p:sp>
        <p:nvSpPr>
          <p:cNvPr id="45" name="Left Brace 44">
            <a:extLst>
              <a:ext uri="{FF2B5EF4-FFF2-40B4-BE49-F238E27FC236}">
                <a16:creationId xmlns:a16="http://schemas.microsoft.com/office/drawing/2014/main" id="{F8645FE2-6F89-4C6C-A83E-5233E8F053A3}"/>
              </a:ext>
            </a:extLst>
          </p:cNvPr>
          <p:cNvSpPr/>
          <p:nvPr/>
        </p:nvSpPr>
        <p:spPr>
          <a:xfrm>
            <a:off x="1076068" y="2473548"/>
            <a:ext cx="380472" cy="30436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795A5D10-9E92-441E-BC8F-0102D3A5DB6C}"/>
              </a:ext>
            </a:extLst>
          </p:cNvPr>
          <p:cNvSpPr/>
          <p:nvPr/>
        </p:nvSpPr>
        <p:spPr>
          <a:xfrm>
            <a:off x="1060556" y="5639296"/>
            <a:ext cx="380472" cy="3693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28FC27A-63F8-41F5-8249-61EE782E493A}"/>
              </a:ext>
            </a:extLst>
          </p:cNvPr>
          <p:cNvSpPr txBox="1"/>
          <p:nvPr/>
        </p:nvSpPr>
        <p:spPr>
          <a:xfrm>
            <a:off x="543045" y="5637046"/>
            <a:ext cx="47769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August</a:t>
            </a:r>
          </a:p>
          <a:p>
            <a:pPr algn="l"/>
            <a:r>
              <a:rPr lang="en-US" sz="1200" dirty="0"/>
              <a:t>2022</a:t>
            </a:r>
            <a:endParaRPr lang="en-GB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5AA5531-7DA7-4992-A9AC-81CFCEFBE80C}"/>
              </a:ext>
            </a:extLst>
          </p:cNvPr>
          <p:cNvSpPr txBox="1"/>
          <p:nvPr/>
        </p:nvSpPr>
        <p:spPr>
          <a:xfrm>
            <a:off x="1642008" y="5745844"/>
            <a:ext cx="31752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HL-LHC De-cabling Road Map Approval</a:t>
            </a:r>
            <a:endParaRPr lang="en-GB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7BDA5E5-2D96-4837-86C2-48D258E2D8EC}"/>
              </a:ext>
            </a:extLst>
          </p:cNvPr>
          <p:cNvSpPr txBox="1"/>
          <p:nvPr/>
        </p:nvSpPr>
        <p:spPr>
          <a:xfrm>
            <a:off x="8178183" y="2580934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/>
              <a:t>EDMS 2607295</a:t>
            </a:r>
          </a:p>
        </p:txBody>
      </p:sp>
    </p:spTree>
    <p:extLst>
      <p:ext uri="{BB962C8B-B14F-4D97-AF65-F5344CB8AC3E}">
        <p14:creationId xmlns:p14="http://schemas.microsoft.com/office/powerpoint/2010/main" val="256608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/>
      <p:bldP spid="26" grpId="0"/>
      <p:bldP spid="29" grpId="0"/>
      <p:bldP spid="32" grpId="0"/>
      <p:bldP spid="33" grpId="0"/>
      <p:bldP spid="34" grpId="0"/>
      <p:bldP spid="36" grpId="0"/>
      <p:bldP spid="39" grpId="0"/>
      <p:bldP spid="40" grpId="0" animBg="1"/>
      <p:bldP spid="41" grpId="0" animBg="1"/>
      <p:bldP spid="42" grpId="0"/>
      <p:bldP spid="43" grpId="0"/>
      <p:bldP spid="45" grpId="0" animBg="1"/>
      <p:bldP spid="46" grpId="0" animBg="1"/>
      <p:bldP spid="47" grpId="0"/>
      <p:bldP spid="48" grpId="0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0648"/>
            <a:ext cx="11376025" cy="535127"/>
          </a:xfrm>
        </p:spPr>
        <p:txBody>
          <a:bodyPr/>
          <a:lstStyle/>
          <a:p>
            <a:r>
              <a:rPr lang="en-US" dirty="0"/>
              <a:t>De-cabling / Re cabling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85D99A-D58D-4C2C-B40D-A028C86C4093}"/>
              </a:ext>
            </a:extLst>
          </p:cNvPr>
          <p:cNvSpPr txBox="1"/>
          <p:nvPr/>
        </p:nvSpPr>
        <p:spPr>
          <a:xfrm>
            <a:off x="911424" y="980728"/>
            <a:ext cx="9276899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CABLING REVIEW EL:</a:t>
            </a:r>
          </a:p>
          <a:p>
            <a:endParaRPr lang="en-GB" dirty="0"/>
          </a:p>
          <a:p>
            <a:r>
              <a:rPr lang="en-GB" dirty="0"/>
              <a:t>	- The technical information from the previous slide will be used:</a:t>
            </a:r>
          </a:p>
          <a:p>
            <a:r>
              <a:rPr lang="en-GB" dirty="0"/>
              <a:t>		-  De-cabling: 4373 cables, 526 km;</a:t>
            </a:r>
          </a:p>
          <a:p>
            <a:r>
              <a:rPr lang="en-GB" dirty="0"/>
              <a:t>		-  </a:t>
            </a:r>
            <a:r>
              <a:rPr lang="en-US" sz="1800" dirty="0"/>
              <a:t>Collaterally Impacted Cables: 363cables,  59,6km;</a:t>
            </a:r>
            <a:endParaRPr lang="en-GB" dirty="0"/>
          </a:p>
          <a:p>
            <a:endParaRPr lang="en-GB" dirty="0"/>
          </a:p>
          <a:p>
            <a:r>
              <a:rPr lang="en-GB" dirty="0"/>
              <a:t>	-  Cost update with the new S262 electrical installation contract will be prepared.</a:t>
            </a:r>
          </a:p>
          <a:p>
            <a:endParaRPr lang="en-GB" dirty="0"/>
          </a:p>
          <a:p>
            <a:r>
              <a:rPr lang="en-GB" dirty="0"/>
              <a:t>NO ADDITIONAL INFORMATION REQUIRED! </a:t>
            </a:r>
          </a:p>
          <a:p>
            <a:endParaRPr lang="en-GB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91D5B08-E7F8-4D04-A140-CE0451D8AAA5}"/>
              </a:ext>
            </a:extLst>
          </p:cNvPr>
          <p:cNvSpPr txBox="1"/>
          <p:nvPr/>
        </p:nvSpPr>
        <p:spPr>
          <a:xfrm>
            <a:off x="736505" y="4369287"/>
            <a:ext cx="9451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After validation of the Road Map between EN-EL and HL-LHC, an additional </a:t>
            </a:r>
          </a:p>
          <a:p>
            <a:r>
              <a:rPr lang="en-GB" sz="2000" b="1" dirty="0"/>
              <a:t>presentation with the general strategy will follow.</a:t>
            </a:r>
          </a:p>
        </p:txBody>
      </p:sp>
    </p:spTree>
    <p:extLst>
      <p:ext uri="{BB962C8B-B14F-4D97-AF65-F5344CB8AC3E}">
        <p14:creationId xmlns:p14="http://schemas.microsoft.com/office/powerpoint/2010/main" val="2084285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pPr marL="0" lvl="1" indent="0">
              <a:buNone/>
            </a:pPr>
            <a:r>
              <a:rPr lang="en-GB" sz="2300" b="1" dirty="0"/>
              <a:t>Starting point: the following pre-DICS. Any (big) change?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535127"/>
          </a:xfrm>
        </p:spPr>
        <p:txBody>
          <a:bodyPr/>
          <a:lstStyle/>
          <a:p>
            <a:r>
              <a:rPr lang="en-US" dirty="0"/>
              <a:t>Signal cables (1/2)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A931310-609D-441A-9C84-E63BC5FDF8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930701"/>
              </p:ext>
            </p:extLst>
          </p:nvPr>
        </p:nvGraphicFramePr>
        <p:xfrm>
          <a:off x="551384" y="1786524"/>
          <a:ext cx="11237417" cy="4882836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370988">
                  <a:extLst>
                    <a:ext uri="{9D8B030D-6E8A-4147-A177-3AD203B41FA5}">
                      <a16:colId xmlns:a16="http://schemas.microsoft.com/office/drawing/2014/main" val="2295657670"/>
                    </a:ext>
                  </a:extLst>
                </a:gridCol>
                <a:gridCol w="1007735">
                  <a:extLst>
                    <a:ext uri="{9D8B030D-6E8A-4147-A177-3AD203B41FA5}">
                      <a16:colId xmlns:a16="http://schemas.microsoft.com/office/drawing/2014/main" val="127518692"/>
                    </a:ext>
                  </a:extLst>
                </a:gridCol>
                <a:gridCol w="2373805">
                  <a:extLst>
                    <a:ext uri="{9D8B030D-6E8A-4147-A177-3AD203B41FA5}">
                      <a16:colId xmlns:a16="http://schemas.microsoft.com/office/drawing/2014/main" val="426481137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389345754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419748732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972113947"/>
                    </a:ext>
                  </a:extLst>
                </a:gridCol>
                <a:gridCol w="940273">
                  <a:extLst>
                    <a:ext uri="{9D8B030D-6E8A-4147-A177-3AD203B41FA5}">
                      <a16:colId xmlns:a16="http://schemas.microsoft.com/office/drawing/2014/main" val="1419780953"/>
                    </a:ext>
                  </a:extLst>
                </a:gridCol>
              </a:tblGrid>
              <a:tr h="1769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 Package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System 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Baseline 21.05.2021</a:t>
                      </a:r>
                      <a:br>
                        <a:rPr lang="en-US" sz="900" b="1" i="0" u="none" strike="noStrike" dirty="0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DIC Version 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DIC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2F2F2F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Cable Quantity (IP1+IP5) </a:t>
                      </a:r>
                    </a:p>
                  </a:txBody>
                  <a:tcPr marL="0" marR="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5618996"/>
                  </a:ext>
                </a:extLst>
              </a:tr>
              <a:tr h="1769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BE-CEM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05</a:t>
                      </a:r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COLLIMATORS LSS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RQF1211983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Pre-DIC Collimator LSS1R LS3.xlsx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22/01/2019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352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823780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BE-CEM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06b</a:t>
                      </a:r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WORLD FIP NETWORK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/>
                        </a:rPr>
                        <a:t>RQF1681973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PREDIC_HL-LHC_UL557_FGC.xlsx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28/10/2020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7291407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BE-CO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17.5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REMOTE RESET / TIMING GMT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RQF1428605 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/>
                        </a:rPr>
                        <a:t>1-pre-DIC_CABLING_PAQ_DIC_v3.xls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31/10/2019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88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0169220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BE-GM-HPA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15.4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MOTORS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RQF1708450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HL-LHC_EN-SMM-HPA_REV2.xlsx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08/12/2020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368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7323901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BE-GM-HPA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15.4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SENSOR CAPACITIVE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RQF1708450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HL-LHC_EN-SMM-HPA_REV2.xlsx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08/12/2020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172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3965584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BE-GM-HPA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15.4</a:t>
                      </a:r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TT HP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RQF1708450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HL-LHC_EN-SMM-HPA_REV2.xlsx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08/12/2020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84456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BE-GM-HPA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15.4</a:t>
                      </a:r>
                      <a:endParaRPr lang="en-US" sz="9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WORLD FIP NETWORK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RQF1708450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HL-LHC_EN-SMM-HPA_REV2.xlsx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08/12/2020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0467454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EN/AA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SAFETY SYSTEM (DI-SSS-SMSI) SOUT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RQF1809653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HL-LHC1_PreDIC.xlsx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28/03/2019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788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542553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EN/AA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SAFETY SYSTEM (DI-SSS-SMSI) SURFACE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4"/>
                        </a:rPr>
                        <a:t>RQF1809653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HL-LHC1_PreDIC.xlsx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28/03/2019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2421224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EN/AA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RED PHONES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5"/>
                        </a:rPr>
                        <a:t>RQF1809692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PRE_DIC_CABLE_HL_LHC_1.xlsx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12/07/2018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204812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EN/AA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 SYSTEM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/>
                        </a:rPr>
                        <a:t>RQF1805494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ACCESS SYSTEM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29/03/2019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162219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EN/AA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GAS DETECTION SOUT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7"/>
                        </a:rPr>
                        <a:t>RQF1805435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GAS DETECTION SOUT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11/04/2019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86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457106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EN/AA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GAS DETECTION SURF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7"/>
                        </a:rPr>
                        <a:t>RQF1805435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GAS DETECTION SURF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11/04/2019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84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997798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EN-CV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17.3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COOLING &amp; VENTILATION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RQF1220688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CABLING_PAQ_DIC_v3_EN_CV_20191029.xls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29/10/2019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271583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EN-MME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CRAB STRAIN MEASUREMENT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sng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8"/>
                        </a:rPr>
                        <a:t>RQF1804585</a:t>
                      </a:r>
                      <a:endParaRPr lang="en-US" sz="900" b="0" i="0" u="sng" strike="sng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Ticket </a:t>
                      </a:r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annulé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le 27/05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591611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IT-CS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17.5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GSM / TETRA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RQF1386632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9"/>
                        </a:rPr>
                        <a:t>HL-LHC_Point1_CABLING_PAQ_DIC_v3.xls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30/07/2019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980355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SY-BI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13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BRAN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10"/>
                        </a:rPr>
                        <a:t>RQF1804676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LS3_DIC_BRAN_IP1_R.xls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25/03/2019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1688529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SY-BI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13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BPM Collimators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RQF1186137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Pre-DIC for LS3 BPM Collimators Pt1R.xlsx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25/12/2018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196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079066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SY-BI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13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 BPM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RQF1725483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11"/>
                        </a:rPr>
                        <a:t>2-2020-11-04_dic_bpm_ip1r.xlsx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04/11/2020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304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4746424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SY-EPC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06b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ETHERNET EPI to PC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sng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RQF1214768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Pre-DIC_EPI_FGC3_HL-LHC-UR15-R_v1.xlsx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25/01/2019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3199567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SY-RF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POWER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RQF1211735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20190108 </a:t>
                      </a:r>
                      <a:r>
                        <a:rPr lang="en-GB" sz="9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Pré</a:t>
                      </a:r>
                      <a:r>
                        <a:rPr lang="en-GB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-DIC - List of Cables RF Power - HL-LHC - 1 IPside.xls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08/01/2019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83702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SY-RF-CS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CONTROL POWER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RQF1254672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Pré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-DIC - List of Cables RF PLC Power - HL-LHC - 1 IPside.xlsx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12/03/2019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176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5918354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SY-RF-FB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04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CC FC IPR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12"/>
                        </a:rPr>
                        <a:t>RQF1804508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LhcCc-DIC-LLRFv2.xls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14/11/2016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236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984977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TE-CRG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09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CRYOGENICS + INSTRUMENTATION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RQF1610736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DIC_HiLumi_P1_P5_V6.xls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08/09/2021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1296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502467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TE-MPE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07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INSTRUMENTATION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RQF1219096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preDIC_HL-LHC-R1_rev.xlsx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22/10/2020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704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717101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TE-VSC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12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INSULATION VACUUM (IV)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RQF1679659</a:t>
                      </a:r>
                      <a:endParaRPr lang="en-US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Pre-DIC_LSS5_LS3_v13.xlsx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16/10/2020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380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9342554"/>
                  </a:ext>
                </a:extLst>
              </a:tr>
              <a:tr h="1704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TE-VSC 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 12</a:t>
                      </a:r>
                      <a:endParaRPr lang="en-US" sz="9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BEAM VACUUM (BV)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RQF1679659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Pre-DIC_LSS5_LS3_v13.xlsx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16/10/2020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832</a:t>
                      </a:r>
                    </a:p>
                  </a:txBody>
                  <a:tcPr marL="0" marR="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30389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1402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5760019" cy="5004023"/>
          </a:xfrm>
        </p:spPr>
        <p:txBody>
          <a:bodyPr/>
          <a:lstStyle/>
          <a:p>
            <a:pPr marL="0" lvl="1" indent="0">
              <a:buNone/>
            </a:pPr>
            <a:r>
              <a:rPr lang="en-GB" sz="2300" b="1" dirty="0"/>
              <a:t>Can the users optimize the use of some cables? &lt; 500m, &lt;10 cables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Signal cables (2/2)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BF1020-5987-4688-BA2C-BF18BC6459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085" t="3882" b="76711"/>
          <a:stretch/>
        </p:blipFill>
        <p:spPr>
          <a:xfrm>
            <a:off x="2724655" y="2708920"/>
            <a:ext cx="1391733" cy="10801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4B2209-5D64-4F08-8BCE-12B36F36D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260648"/>
            <a:ext cx="5376234" cy="556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541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04023"/>
          </a:xfrm>
        </p:spPr>
        <p:txBody>
          <a:bodyPr/>
          <a:lstStyle/>
          <a:p>
            <a:pPr lvl="1"/>
            <a:endParaRPr lang="en-GB" sz="2300" b="1" dirty="0"/>
          </a:p>
          <a:p>
            <a:pPr lvl="1"/>
            <a:endParaRPr lang="en-GB" sz="2300" b="1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Optical fibres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10/06/2021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WP15 &amp; EN-EL cabling review 2022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0815A6DB-CC19-4D85-B82D-80033A1DB09C}"/>
              </a:ext>
            </a:extLst>
          </p:cNvPr>
          <p:cNvSpPr txBox="1">
            <a:spLocks/>
          </p:cNvSpPr>
          <p:nvPr/>
        </p:nvSpPr>
        <p:spPr>
          <a:xfrm>
            <a:off x="560389" y="1349152"/>
            <a:ext cx="11376024" cy="50040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2300" b="1" dirty="0"/>
              <a:t>Starting point: the following pre-DIF. Any (big) change?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9583379-2AD4-40B9-ABAD-F6FED7DFC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270071"/>
              </p:ext>
            </p:extLst>
          </p:nvPr>
        </p:nvGraphicFramePr>
        <p:xfrm>
          <a:off x="407988" y="2115520"/>
          <a:ext cx="11380811" cy="3449082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856522">
                  <a:extLst>
                    <a:ext uri="{9D8B030D-6E8A-4147-A177-3AD203B41FA5}">
                      <a16:colId xmlns:a16="http://schemas.microsoft.com/office/drawing/2014/main" val="1838044524"/>
                    </a:ext>
                  </a:extLst>
                </a:gridCol>
                <a:gridCol w="1517139">
                  <a:extLst>
                    <a:ext uri="{9D8B030D-6E8A-4147-A177-3AD203B41FA5}">
                      <a16:colId xmlns:a16="http://schemas.microsoft.com/office/drawing/2014/main" val="3051672277"/>
                    </a:ext>
                  </a:extLst>
                </a:gridCol>
                <a:gridCol w="2387327">
                  <a:extLst>
                    <a:ext uri="{9D8B030D-6E8A-4147-A177-3AD203B41FA5}">
                      <a16:colId xmlns:a16="http://schemas.microsoft.com/office/drawing/2014/main" val="513774553"/>
                    </a:ext>
                  </a:extLst>
                </a:gridCol>
                <a:gridCol w="2004626">
                  <a:extLst>
                    <a:ext uri="{9D8B030D-6E8A-4147-A177-3AD203B41FA5}">
                      <a16:colId xmlns:a16="http://schemas.microsoft.com/office/drawing/2014/main" val="2094770318"/>
                    </a:ext>
                  </a:extLst>
                </a:gridCol>
                <a:gridCol w="1366792">
                  <a:extLst>
                    <a:ext uri="{9D8B030D-6E8A-4147-A177-3AD203B41FA5}">
                      <a16:colId xmlns:a16="http://schemas.microsoft.com/office/drawing/2014/main" val="764706169"/>
                    </a:ext>
                  </a:extLst>
                </a:gridCol>
                <a:gridCol w="1079764">
                  <a:extLst>
                    <a:ext uri="{9D8B030D-6E8A-4147-A177-3AD203B41FA5}">
                      <a16:colId xmlns:a16="http://schemas.microsoft.com/office/drawing/2014/main" val="2704862595"/>
                    </a:ext>
                  </a:extLst>
                </a:gridCol>
                <a:gridCol w="874746">
                  <a:extLst>
                    <a:ext uri="{9D8B030D-6E8A-4147-A177-3AD203B41FA5}">
                      <a16:colId xmlns:a16="http://schemas.microsoft.com/office/drawing/2014/main" val="2184716342"/>
                    </a:ext>
                  </a:extLst>
                </a:gridCol>
                <a:gridCol w="1293895">
                  <a:extLst>
                    <a:ext uri="{9D8B030D-6E8A-4147-A177-3AD203B41FA5}">
                      <a16:colId xmlns:a16="http://schemas.microsoft.com/office/drawing/2014/main" val="2187096619"/>
                    </a:ext>
                  </a:extLst>
                </a:gridCol>
              </a:tblGrid>
              <a:tr h="1958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30303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</a:t>
                      </a:r>
                      <a:endParaRPr lang="en-GB" sz="1100" b="1" i="0" u="none" strike="noStrike" dirty="0">
                        <a:solidFill>
                          <a:srgbClr val="30303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30303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 Package</a:t>
                      </a:r>
                      <a:endParaRPr lang="en-GB" sz="1100" b="1" i="0" u="none" strike="noStrike" dirty="0">
                        <a:solidFill>
                          <a:srgbClr val="30303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30303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System </a:t>
                      </a:r>
                      <a:endParaRPr lang="en-GB" sz="1100" b="1" i="0" u="none" strike="noStrike" dirty="0">
                        <a:solidFill>
                          <a:srgbClr val="30303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rgbClr val="30303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Caller</a:t>
                      </a:r>
                      <a:endParaRPr lang="en-GB" sz="1100" b="1" i="0" u="none" strike="noStrike">
                        <a:solidFill>
                          <a:srgbClr val="30303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rgbClr val="30303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DIF </a:t>
                      </a:r>
                      <a:endParaRPr lang="en-GB" sz="1100" b="1" i="0" u="none" strike="noStrike">
                        <a:solidFill>
                          <a:srgbClr val="30303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30303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Deadline</a:t>
                      </a:r>
                      <a:endParaRPr lang="en-GB" sz="1100" b="1" i="0" u="none" strike="noStrike" dirty="0">
                        <a:solidFill>
                          <a:srgbClr val="30303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rgbClr val="30303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# Links</a:t>
                      </a:r>
                      <a:endParaRPr lang="en-GB" sz="1100" b="1" i="0" u="none" strike="noStrike">
                        <a:solidFill>
                          <a:srgbClr val="30303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rgbClr val="30303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Last update</a:t>
                      </a:r>
                      <a:endParaRPr lang="en-GB" sz="1100" b="1" i="0" u="none" strike="noStrike" dirty="0">
                        <a:solidFill>
                          <a:srgbClr val="30303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1381684"/>
                  </a:ext>
                </a:extLst>
              </a:tr>
              <a:tr h="1958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SY-RF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4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RF Interlock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David Christian Glenat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RQF1255540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13/03/2019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7774279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SY-RF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4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RF System, Remote Timing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Gino </a:t>
                      </a:r>
                      <a:r>
                        <a:rPr lang="en-GB" sz="11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Cippola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RQF1863232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26/08/2021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44227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TE-CRG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9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Bert Marc J Ivens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RQF1430677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15/10/2021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502685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13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BPM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Michal Krupa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RQF1219092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11/05/2021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057213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WP13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DOROS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Tom Levens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RQF1551601 / RQF1551603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17/12/2021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4137603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BE-GM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15.4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FSI Systems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Mateusz Sosin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RQF1708445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1152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12/03/2020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310909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BE-CEM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17.5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White Rabbit, GMT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Ioan Kozsar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RQF1428590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08/12/2020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3042104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17.2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EN-EL ENC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Sonia Infante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RQF1273533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08/10/2019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071798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IT-CS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17.5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 Network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Christian Burlet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RQF1799745 / RQF1799761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20/09/2021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3485888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IT-CS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17.5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IT Network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Christian Burlet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RQF1799770 / RQF1799773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312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15/06/2021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840984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SY-STI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 15.2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Pont roulant TAXN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Jean-Louis Grenard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RQF1985266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LS3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15/06/2021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6667609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WP13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BGV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Helene Guerin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RQF1941450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YETS 22-23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15/06/2021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8999862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SY-BI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EO-BPM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Thibaut Lefevre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RQF1712941*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YETS 22-23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15/12/2020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432884"/>
                  </a:ext>
                </a:extLst>
              </a:tr>
              <a:tr h="1864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EN-AA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Fire detection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Denis Raffourt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RQF1565962 / RQF1568059*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i="1" u="none" strike="noStrike" dirty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09/04/2020</a:t>
                      </a:r>
                      <a:endParaRPr lang="en-GB" sz="1100" b="0" i="1" u="none" strike="noStrike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325" marR="9325" marT="9325" marB="0" anchor="ctr"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44075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703CB3A-D506-4598-B2E2-9D4C708F8EB2}"/>
              </a:ext>
            </a:extLst>
          </p:cNvPr>
          <p:cNvSpPr txBox="1"/>
          <p:nvPr/>
        </p:nvSpPr>
        <p:spPr>
          <a:xfrm>
            <a:off x="7535539" y="5635987"/>
            <a:ext cx="424847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1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* Related to HL-LHC but included in other project.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AC1FF3-A532-474D-928C-FF3444FA0767}"/>
              </a:ext>
            </a:extLst>
          </p:cNvPr>
          <p:cNvSpPr txBox="1"/>
          <p:nvPr/>
        </p:nvSpPr>
        <p:spPr>
          <a:xfrm>
            <a:off x="403203" y="5774222"/>
            <a:ext cx="81789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Cost update with the new FO installation contract and the new procurements contracts will be prepared.</a:t>
            </a:r>
          </a:p>
        </p:txBody>
      </p:sp>
    </p:spTree>
    <p:extLst>
      <p:ext uri="{BB962C8B-B14F-4D97-AF65-F5344CB8AC3E}">
        <p14:creationId xmlns:p14="http://schemas.microsoft.com/office/powerpoint/2010/main" val="2522996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322</TotalTime>
  <Words>1377</Words>
  <Application>Microsoft Office PowerPoint</Application>
  <PresentationFormat>Widescreen</PresentationFormat>
  <Paragraphs>429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WP15 &amp; EN-EL cabling review 2022 Overview</vt:lpstr>
      <vt:lpstr>Agenda</vt:lpstr>
      <vt:lpstr>Introduction</vt:lpstr>
      <vt:lpstr>AC distribution</vt:lpstr>
      <vt:lpstr>De-cabling / Re cabling BASE of the estimation </vt:lpstr>
      <vt:lpstr>De-cabling / Re cabling</vt:lpstr>
      <vt:lpstr>Signal cables (1/2) </vt:lpstr>
      <vt:lpstr>Signal cables (2/2) </vt:lpstr>
      <vt:lpstr>Optical fibres</vt:lpstr>
      <vt:lpstr>PowerPoint Presentation</vt:lpstr>
      <vt:lpstr>Additional slides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Stefano Bertolasi</dc:creator>
  <cp:lastModifiedBy>Stefano Bertolasi</cp:lastModifiedBy>
  <cp:revision>71</cp:revision>
  <cp:lastPrinted>2020-01-30T13:49:18Z</cp:lastPrinted>
  <dcterms:created xsi:type="dcterms:W3CDTF">2021-11-10T14:59:27Z</dcterms:created>
  <dcterms:modified xsi:type="dcterms:W3CDTF">2022-06-10T09:14:38Z</dcterms:modified>
</cp:coreProperties>
</file>