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82" r:id="rId2"/>
    <p:sldId id="535" r:id="rId3"/>
    <p:sldId id="536" r:id="rId4"/>
    <p:sldId id="537" r:id="rId5"/>
    <p:sldId id="538" r:id="rId6"/>
    <p:sldId id="539" r:id="rId7"/>
    <p:sldId id="266" r:id="rId8"/>
    <p:sldId id="534" r:id="rId9"/>
    <p:sldId id="540" r:id="rId10"/>
    <p:sldId id="267" r:id="rId11"/>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0093BE"/>
    <a:srgbClr val="E87C1E"/>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60"/>
  </p:normalViewPr>
  <p:slideViewPr>
    <p:cSldViewPr snapToObjects="1" showGuides="1">
      <p:cViewPr varScale="1">
        <p:scale>
          <a:sx n="157" d="100"/>
          <a:sy n="157" d="100"/>
        </p:scale>
        <p:origin x="156" y="21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10/06/2022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10/06/2022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3040346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Date Placeholder 4"/>
          <p:cNvSpPr>
            <a:spLocks noGrp="1"/>
          </p:cNvSpPr>
          <p:nvPr>
            <p:ph type="dt" idx="11"/>
          </p:nvPr>
        </p:nvSpPr>
        <p:spPr/>
        <p:txBody>
          <a:bodyPr/>
          <a:lstStyle/>
          <a:p>
            <a:fld id="{40B7A2EE-01D2-436F-8794-642C0881ACC7}" type="datetime1">
              <a:rPr lang="fr-FR" smtClean="0"/>
              <a:t>10/06/2022</a:t>
            </a:fld>
            <a:endParaRPr lang="fr-FR"/>
          </a:p>
        </p:txBody>
      </p:sp>
    </p:spTree>
    <p:extLst>
      <p:ext uri="{BB962C8B-B14F-4D97-AF65-F5344CB8AC3E}">
        <p14:creationId xmlns:p14="http://schemas.microsoft.com/office/powerpoint/2010/main" val="3916245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J. Oliveira, G. Aparicio – HiLumi LHC Work Package 15 – Integration &amp; (De-)Installation</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J. Oliveira, G. Aparicio – HiLumi LHC Work Package 15 – Integration &amp; (De-)Installation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J. Oliveira, G. Aparicio – HiLumi LHC Work Package 15 – Integration &amp; (De-)Installation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J. Oliveira, G. Aparicio – HiLumi LHC Work Package 15 – Integration &amp; (De-)Installation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J. Oliveira, G. Aparicio – HiLumi LHC Work Package 15 – Integration &amp; (De-)Installation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J. Oliveira, G. Aparicio – HiLumi LHC Work Package 15 – Integration &amp; (De-)Installation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J. Oliveira, G. Aparicio – HiLumi LHC Work Package 15 – Integration &amp; (De-)Installation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J. Oliveira, G. Aparicio – HiLumi LHC Work Package 15 – Integration &amp; (De-)Installation</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ayout.cern.ch/" TargetMode="External"/><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dms.cern.ch/document/274640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2740685/" TargetMode="External"/><Relationship Id="rId2" Type="http://schemas.openxmlformats.org/officeDocument/2006/relationships/hyperlink" Target="https://indico.cern.ch/event/96386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dms.cern.ch/document/274068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edms.cern.ch/document/2030484/1.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accelerators-synoptics.web.cern.ch/lhc-underground/"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E828B-792D-4DB5-AA97-7F861C8107BA}"/>
              </a:ext>
            </a:extLst>
          </p:cNvPr>
          <p:cNvSpPr>
            <a:spLocks noGrp="1"/>
          </p:cNvSpPr>
          <p:nvPr>
            <p:ph type="ctrTitle"/>
          </p:nvPr>
        </p:nvSpPr>
        <p:spPr>
          <a:xfrm>
            <a:off x="1371600" y="1755149"/>
            <a:ext cx="7200000" cy="1764337"/>
          </a:xfrm>
        </p:spPr>
        <p:txBody>
          <a:bodyPr/>
          <a:lstStyle/>
          <a:p>
            <a:r>
              <a:rPr lang="en-US" dirty="0"/>
              <a:t>HL-LHC Layout version 1.6:</a:t>
            </a:r>
            <a:br>
              <a:rPr lang="en-US" dirty="0"/>
            </a:br>
            <a:r>
              <a:rPr lang="en-US" sz="2000" dirty="0"/>
              <a:t>	</a:t>
            </a:r>
            <a:r>
              <a:rPr lang="en-US" sz="2000" b="0" dirty="0"/>
              <a:t>- Release procedure for P1 and P5</a:t>
            </a:r>
            <a:br>
              <a:rPr lang="en-US" sz="2000" b="0" dirty="0"/>
            </a:br>
            <a:r>
              <a:rPr lang="en-US" sz="2000" b="1" kern="1200" baseline="0" dirty="0">
                <a:solidFill>
                  <a:srgbClr val="5A5A5A"/>
                </a:solidFill>
                <a:effectLst/>
                <a:latin typeface="Arial" panose="020B0604020202020204" pitchFamily="34" charset="0"/>
                <a:ea typeface="+mj-ea"/>
                <a:cs typeface="+mj-cs"/>
              </a:rPr>
              <a:t>	</a:t>
            </a:r>
            <a:r>
              <a:rPr lang="en-US" sz="2000" b="0" kern="1200" baseline="0" dirty="0">
                <a:solidFill>
                  <a:srgbClr val="5A5A5A"/>
                </a:solidFill>
                <a:effectLst/>
                <a:latin typeface="Arial" panose="020B0604020202020204" pitchFamily="34" charset="0"/>
                <a:ea typeface="+mj-ea"/>
                <a:cs typeface="+mj-cs"/>
              </a:rPr>
              <a:t>- Changes implemented in Layout version 1.6</a:t>
            </a:r>
            <a:br>
              <a:rPr lang="en-US" sz="2000" b="0" dirty="0"/>
            </a:br>
            <a:r>
              <a:rPr lang="en-US" sz="2000" dirty="0"/>
              <a:t>	</a:t>
            </a:r>
            <a:r>
              <a:rPr lang="en-US" sz="2000" b="0" dirty="0"/>
              <a:t>- Changes left for Layout version 1.7</a:t>
            </a:r>
            <a:endParaRPr lang="en-GB" sz="2000" b="0" dirty="0"/>
          </a:p>
        </p:txBody>
      </p:sp>
      <p:sp>
        <p:nvSpPr>
          <p:cNvPr id="3" name="Subtitle 2">
            <a:extLst>
              <a:ext uri="{FF2B5EF4-FFF2-40B4-BE49-F238E27FC236}">
                <a16:creationId xmlns:a16="http://schemas.microsoft.com/office/drawing/2014/main" id="{B92A46A3-B319-44A2-B0EA-1BFDB7CBF825}"/>
              </a:ext>
            </a:extLst>
          </p:cNvPr>
          <p:cNvSpPr>
            <a:spLocks noGrp="1"/>
          </p:cNvSpPr>
          <p:nvPr>
            <p:ph type="subTitle" idx="1"/>
          </p:nvPr>
        </p:nvSpPr>
        <p:spPr/>
        <p:txBody>
          <a:bodyPr/>
          <a:lstStyle/>
          <a:p>
            <a:r>
              <a:rPr lang="en-US" dirty="0"/>
              <a:t>J. Oliveira, G. Aparicio</a:t>
            </a:r>
          </a:p>
        </p:txBody>
      </p:sp>
      <p:sp>
        <p:nvSpPr>
          <p:cNvPr id="7" name="Espace réservé du texte 19">
            <a:extLst>
              <a:ext uri="{FF2B5EF4-FFF2-40B4-BE49-F238E27FC236}">
                <a16:creationId xmlns:a16="http://schemas.microsoft.com/office/drawing/2014/main" id="{6107E5BE-CAC3-43F1-BEB5-17EC06779489}"/>
              </a:ext>
            </a:extLst>
          </p:cNvPr>
          <p:cNvSpPr>
            <a:spLocks noGrp="1"/>
          </p:cNvSpPr>
          <p:nvPr>
            <p:ph type="body" sz="quarter" idx="14"/>
          </p:nvPr>
        </p:nvSpPr>
        <p:spPr>
          <a:xfrm>
            <a:off x="6300192" y="4424362"/>
            <a:ext cx="1551408" cy="261938"/>
          </a:xfrm>
        </p:spPr>
        <p:txBody>
          <a:bodyPr/>
          <a:lstStyle/>
          <a:p>
            <a:pPr algn="r"/>
            <a:r>
              <a:rPr lang="en-US" b="0" i="0" dirty="0">
                <a:solidFill>
                  <a:srgbClr val="0093BE"/>
                </a:solidFill>
              </a:rPr>
              <a:t>10/06/2022</a:t>
            </a:r>
            <a:endParaRPr lang="en-GB" b="0" i="0" dirty="0">
              <a:solidFill>
                <a:schemeClr val="bg2"/>
              </a:solidFill>
            </a:endParaRPr>
          </a:p>
        </p:txBody>
      </p:sp>
    </p:spTree>
    <p:extLst>
      <p:ext uri="{BB962C8B-B14F-4D97-AF65-F5344CB8AC3E}">
        <p14:creationId xmlns:p14="http://schemas.microsoft.com/office/powerpoint/2010/main" val="774003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699F885-D670-4616-8161-C953A7B8A889}"/>
              </a:ext>
            </a:extLst>
          </p:cNvPr>
          <p:cNvSpPr>
            <a:spLocks noGrp="1"/>
          </p:cNvSpPr>
          <p:nvPr>
            <p:ph type="ftr" sz="quarter" idx="11"/>
          </p:nvPr>
        </p:nvSpPr>
        <p:spPr/>
        <p:txBody>
          <a:bodyPr/>
          <a:lstStyle/>
          <a:p>
            <a:r>
              <a:rPr lang="fr-FR" noProof="0"/>
              <a:t>J. Oliveira, G. Aparicio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AAD694E8-5B34-4A00-92B6-D3AB7B2F92DC}"/>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7" name="Title 1">
            <a:extLst>
              <a:ext uri="{FF2B5EF4-FFF2-40B4-BE49-F238E27FC236}">
                <a16:creationId xmlns:a16="http://schemas.microsoft.com/office/drawing/2014/main" id="{1499F114-9448-4205-B8C6-DCB4A9055D47}"/>
              </a:ext>
            </a:extLst>
          </p:cNvPr>
          <p:cNvSpPr txBox="1">
            <a:spLocks/>
          </p:cNvSpPr>
          <p:nvPr/>
        </p:nvSpPr>
        <p:spPr>
          <a:xfrm>
            <a:off x="612000" y="1350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Digital Mock-up Excel Engine</a:t>
            </a:r>
            <a:endParaRPr lang="en-GB" dirty="0"/>
          </a:p>
        </p:txBody>
      </p:sp>
      <p:grpSp>
        <p:nvGrpSpPr>
          <p:cNvPr id="12" name="Group 11">
            <a:extLst>
              <a:ext uri="{FF2B5EF4-FFF2-40B4-BE49-F238E27FC236}">
                <a16:creationId xmlns:a16="http://schemas.microsoft.com/office/drawing/2014/main" id="{07864D8D-BB28-4E1B-B7BD-E2DD529429CB}"/>
              </a:ext>
            </a:extLst>
          </p:cNvPr>
          <p:cNvGrpSpPr/>
          <p:nvPr/>
        </p:nvGrpSpPr>
        <p:grpSpPr>
          <a:xfrm>
            <a:off x="971600" y="411510"/>
            <a:ext cx="7056784" cy="4780236"/>
            <a:chOff x="899592" y="364195"/>
            <a:chExt cx="7056784" cy="4780236"/>
          </a:xfrm>
        </p:grpSpPr>
        <p:pic>
          <p:nvPicPr>
            <p:cNvPr id="6" name="Content Placeholder 13">
              <a:extLst>
                <a:ext uri="{FF2B5EF4-FFF2-40B4-BE49-F238E27FC236}">
                  <a16:creationId xmlns:a16="http://schemas.microsoft.com/office/drawing/2014/main" id="{929C41E0-954B-4050-B696-87FC77CB22A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187624" y="364195"/>
              <a:ext cx="6768752" cy="4780236"/>
            </a:xfrm>
            <a:prstGeom prst="rect">
              <a:avLst/>
            </a:prstGeom>
          </p:spPr>
        </p:pic>
        <p:sp>
          <p:nvSpPr>
            <p:cNvPr id="9" name="Rectangle 8">
              <a:extLst>
                <a:ext uri="{FF2B5EF4-FFF2-40B4-BE49-F238E27FC236}">
                  <a16:creationId xmlns:a16="http://schemas.microsoft.com/office/drawing/2014/main" id="{02B2A84F-6C9D-48F8-98B2-A9E246CF6858}"/>
                </a:ext>
              </a:extLst>
            </p:cNvPr>
            <p:cNvSpPr/>
            <p:nvPr/>
          </p:nvSpPr>
          <p:spPr>
            <a:xfrm>
              <a:off x="1186136" y="1155996"/>
              <a:ext cx="1225624" cy="540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C6093BF-6652-4C5E-BE19-3A56A4C8F810}"/>
                </a:ext>
              </a:extLst>
            </p:cNvPr>
            <p:cNvSpPr/>
            <p:nvPr/>
          </p:nvSpPr>
          <p:spPr>
            <a:xfrm>
              <a:off x="899592" y="3987504"/>
              <a:ext cx="1152128" cy="540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21" name="Picture 20">
            <a:hlinkClick r:id="rId3"/>
            <a:extLst>
              <a:ext uri="{FF2B5EF4-FFF2-40B4-BE49-F238E27FC236}">
                <a16:creationId xmlns:a16="http://schemas.microsoft.com/office/drawing/2014/main" id="{768575C9-B014-4F22-8E18-0D6AD7DA3EB4}"/>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866070" y="1060415"/>
            <a:ext cx="543188" cy="543188"/>
          </a:xfrm>
          <a:prstGeom prst="rect">
            <a:avLst/>
          </a:prstGeom>
        </p:spPr>
      </p:pic>
    </p:spTree>
    <p:extLst>
      <p:ext uri="{BB962C8B-B14F-4D97-AF65-F5344CB8AC3E}">
        <p14:creationId xmlns:p14="http://schemas.microsoft.com/office/powerpoint/2010/main" val="1203506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34B44-ADD4-4659-9BCF-47C683675C24}"/>
              </a:ext>
            </a:extLst>
          </p:cNvPr>
          <p:cNvSpPr>
            <a:spLocks noGrp="1"/>
          </p:cNvSpPr>
          <p:nvPr>
            <p:ph type="title"/>
          </p:nvPr>
        </p:nvSpPr>
        <p:spPr/>
        <p:txBody>
          <a:bodyPr/>
          <a:lstStyle/>
          <a:p>
            <a:r>
              <a:rPr lang="en-US" dirty="0"/>
              <a:t>Release Procedure of the Layout version 1.6</a:t>
            </a:r>
            <a:endParaRPr lang="en-GB" dirty="0"/>
          </a:p>
        </p:txBody>
      </p:sp>
      <p:sp>
        <p:nvSpPr>
          <p:cNvPr id="3" name="Content Placeholder 2">
            <a:extLst>
              <a:ext uri="{FF2B5EF4-FFF2-40B4-BE49-F238E27FC236}">
                <a16:creationId xmlns:a16="http://schemas.microsoft.com/office/drawing/2014/main" id="{476F8CF1-B7C4-4F41-AC10-BFF4F26A13F7}"/>
              </a:ext>
            </a:extLst>
          </p:cNvPr>
          <p:cNvSpPr>
            <a:spLocks noGrp="1"/>
          </p:cNvSpPr>
          <p:nvPr>
            <p:ph idx="1"/>
          </p:nvPr>
        </p:nvSpPr>
        <p:spPr>
          <a:xfrm>
            <a:off x="612000" y="914401"/>
            <a:ext cx="7920000" cy="2089397"/>
          </a:xfrm>
        </p:spPr>
        <p:txBody>
          <a:bodyPr>
            <a:normAutofit fontScale="55000" lnSpcReduction="20000"/>
          </a:bodyPr>
          <a:lstStyle/>
          <a:p>
            <a:pPr algn="l">
              <a:lnSpc>
                <a:spcPct val="170000"/>
              </a:lnSpc>
            </a:pPr>
            <a:r>
              <a:rPr lang="en-US" dirty="0"/>
              <a:t>The drawings corresponding to the layout of the long straight sections of P1 and P5 are available in the drawing folder in EDMS </a:t>
            </a:r>
            <a:r>
              <a:rPr lang="en-US" dirty="0">
                <a:hlinkClick r:id="rId2"/>
              </a:rPr>
              <a:t>2746400</a:t>
            </a:r>
            <a:r>
              <a:rPr lang="en-US" dirty="0"/>
              <a:t>.</a:t>
            </a:r>
          </a:p>
          <a:p>
            <a:pPr algn="l">
              <a:lnSpc>
                <a:spcPct val="170000"/>
              </a:lnSpc>
            </a:pPr>
            <a:r>
              <a:rPr lang="en-US" dirty="0"/>
              <a:t>The reviewers will have until the </a:t>
            </a:r>
            <a:r>
              <a:rPr lang="en-US" b="1" dirty="0">
                <a:solidFill>
                  <a:srgbClr val="C00000"/>
                </a:solidFill>
              </a:rPr>
              <a:t>22</a:t>
            </a:r>
            <a:r>
              <a:rPr lang="en-US" b="1" baseline="30000" dirty="0">
                <a:solidFill>
                  <a:srgbClr val="C00000"/>
                </a:solidFill>
              </a:rPr>
              <a:t>nd</a:t>
            </a:r>
            <a:r>
              <a:rPr lang="en-US" b="1" dirty="0">
                <a:solidFill>
                  <a:srgbClr val="C00000"/>
                </a:solidFill>
              </a:rPr>
              <a:t> of June of 2022 </a:t>
            </a:r>
            <a:r>
              <a:rPr lang="en-US" dirty="0"/>
              <a:t>to deliver their comments. </a:t>
            </a:r>
          </a:p>
          <a:p>
            <a:pPr algn="l">
              <a:lnSpc>
                <a:spcPct val="170000"/>
              </a:lnSpc>
            </a:pPr>
            <a:r>
              <a:rPr lang="en-US" dirty="0"/>
              <a:t>For the released documents to be shown in the 24</a:t>
            </a:r>
            <a:r>
              <a:rPr lang="en-US" baseline="30000" dirty="0"/>
              <a:t>th</a:t>
            </a:r>
            <a:r>
              <a:rPr lang="en-US" dirty="0"/>
              <a:t> June 2022 HL-LHC WP15 meeting, if the comments lead to major changes in the drawings.</a:t>
            </a:r>
            <a:endParaRPr lang="en-GB" dirty="0"/>
          </a:p>
        </p:txBody>
      </p:sp>
      <p:sp>
        <p:nvSpPr>
          <p:cNvPr id="4" name="Footer Placeholder 3">
            <a:extLst>
              <a:ext uri="{FF2B5EF4-FFF2-40B4-BE49-F238E27FC236}">
                <a16:creationId xmlns:a16="http://schemas.microsoft.com/office/drawing/2014/main" id="{87AB5CE7-F959-409D-847F-5BF748A84F41}"/>
              </a:ext>
            </a:extLst>
          </p:cNvPr>
          <p:cNvSpPr>
            <a:spLocks noGrp="1"/>
          </p:cNvSpPr>
          <p:nvPr>
            <p:ph type="ftr" sz="quarter" idx="11"/>
          </p:nvPr>
        </p:nvSpPr>
        <p:spPr/>
        <p:txBody>
          <a:bodyPr/>
          <a:lstStyle/>
          <a:p>
            <a:r>
              <a:rPr lang="fr-FR" noProof="0"/>
              <a:t>J. Oliveira, G. Aparicio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612C0F1F-92E3-44D2-9AE1-B52FBB626B18}"/>
              </a:ext>
            </a:extLst>
          </p:cNvPr>
          <p:cNvSpPr>
            <a:spLocks noGrp="1"/>
          </p:cNvSpPr>
          <p:nvPr>
            <p:ph type="sldNum" sz="quarter" idx="12"/>
          </p:nvPr>
        </p:nvSpPr>
        <p:spPr/>
        <p:txBody>
          <a:bodyPr/>
          <a:lstStyle/>
          <a:p>
            <a:fld id="{BFDCA1C4-9514-7B4F-976F-D92F7E296653}" type="slidenum">
              <a:rPr lang="fr-FR" smtClean="0"/>
              <a:pPr/>
              <a:t>2</a:t>
            </a:fld>
            <a:endParaRPr lang="fr-FR"/>
          </a:p>
        </p:txBody>
      </p:sp>
      <p:pic>
        <p:nvPicPr>
          <p:cNvPr id="9" name="Picture 8">
            <a:extLst>
              <a:ext uri="{FF2B5EF4-FFF2-40B4-BE49-F238E27FC236}">
                <a16:creationId xmlns:a16="http://schemas.microsoft.com/office/drawing/2014/main" id="{DD9D3C5E-9BDB-4C15-9D69-0A56DFF12909}"/>
              </a:ext>
            </a:extLst>
          </p:cNvPr>
          <p:cNvPicPr>
            <a:picLocks noChangeAspect="1"/>
          </p:cNvPicPr>
          <p:nvPr/>
        </p:nvPicPr>
        <p:blipFill>
          <a:blip r:embed="rId3"/>
          <a:stretch>
            <a:fillRect/>
          </a:stretch>
        </p:blipFill>
        <p:spPr>
          <a:xfrm>
            <a:off x="827584" y="3208887"/>
            <a:ext cx="7488832" cy="552638"/>
          </a:xfrm>
          <a:prstGeom prst="rect">
            <a:avLst/>
          </a:prstGeom>
        </p:spPr>
      </p:pic>
    </p:spTree>
    <p:extLst>
      <p:ext uri="{BB962C8B-B14F-4D97-AF65-F5344CB8AC3E}">
        <p14:creationId xmlns:p14="http://schemas.microsoft.com/office/powerpoint/2010/main" val="1616973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7318C-B9C3-4B6A-A8BC-A624526831BE}"/>
              </a:ext>
            </a:extLst>
          </p:cNvPr>
          <p:cNvSpPr>
            <a:spLocks noGrp="1"/>
          </p:cNvSpPr>
          <p:nvPr>
            <p:ph type="title"/>
          </p:nvPr>
        </p:nvSpPr>
        <p:spPr/>
        <p:txBody>
          <a:bodyPr/>
          <a:lstStyle/>
          <a:p>
            <a:r>
              <a:rPr lang="en-GB" dirty="0"/>
              <a:t>Changes implemented in Layout version 1.6</a:t>
            </a:r>
          </a:p>
        </p:txBody>
      </p:sp>
      <p:sp>
        <p:nvSpPr>
          <p:cNvPr id="3" name="Content Placeholder 2">
            <a:extLst>
              <a:ext uri="{FF2B5EF4-FFF2-40B4-BE49-F238E27FC236}">
                <a16:creationId xmlns:a16="http://schemas.microsoft.com/office/drawing/2014/main" id="{24C4327C-A4B2-414F-9F91-2C7C1674E6B7}"/>
              </a:ext>
            </a:extLst>
          </p:cNvPr>
          <p:cNvSpPr>
            <a:spLocks noGrp="1"/>
          </p:cNvSpPr>
          <p:nvPr>
            <p:ph idx="1"/>
          </p:nvPr>
        </p:nvSpPr>
        <p:spPr>
          <a:xfrm>
            <a:off x="97200" y="914401"/>
            <a:ext cx="8949600" cy="3680222"/>
          </a:xfrm>
        </p:spPr>
        <p:txBody>
          <a:bodyPr numCol="2">
            <a:normAutofit fontScale="47500" lnSpcReduction="20000"/>
          </a:bodyPr>
          <a:lstStyle/>
          <a:p>
            <a:pPr algn="l"/>
            <a:r>
              <a:rPr lang="en-GB" dirty="0"/>
              <a:t>Changes in general layout</a:t>
            </a:r>
          </a:p>
          <a:p>
            <a:pPr lvl="1" algn="l"/>
            <a:r>
              <a:rPr lang="en-GB" dirty="0"/>
              <a:t>TAXS vacuum chamber length at LSS1R and LSS1L ( </a:t>
            </a:r>
            <a:r>
              <a:rPr lang="en-GB" dirty="0">
                <a:hlinkClick r:id="rId2"/>
              </a:rPr>
              <a:t>WP8 Meeting #94</a:t>
            </a:r>
            <a:r>
              <a:rPr lang="en-GB" dirty="0"/>
              <a:t>.)</a:t>
            </a:r>
          </a:p>
          <a:p>
            <a:pPr lvl="1" algn="l"/>
            <a:r>
              <a:rPr lang="en-GB" dirty="0"/>
              <a:t>Change of the MQXFA/B magnetic lengths</a:t>
            </a:r>
          </a:p>
          <a:p>
            <a:pPr lvl="1" algn="l"/>
            <a:r>
              <a:rPr lang="en-GB" dirty="0"/>
              <a:t>Removal warm BPM close to D1</a:t>
            </a:r>
          </a:p>
          <a:p>
            <a:pPr lvl="1" algn="l"/>
            <a:r>
              <a:rPr lang="en-GB" dirty="0"/>
              <a:t>TAXN-Collimators-D2 layout due to the change in the VAB and the TAXN lengths</a:t>
            </a:r>
            <a:endParaRPr lang="en-GB" sz="1500" dirty="0"/>
          </a:p>
          <a:p>
            <a:pPr lvl="1" algn="l"/>
            <a:r>
              <a:rPr lang="en-GB" dirty="0"/>
              <a:t>D2: new interface with DFM</a:t>
            </a:r>
          </a:p>
          <a:p>
            <a:pPr lvl="1" algn="l"/>
            <a:r>
              <a:rPr lang="en-GB" dirty="0"/>
              <a:t>Relocation of the crab cavities for independent cool down system </a:t>
            </a:r>
          </a:p>
          <a:p>
            <a:pPr lvl="1" algn="l"/>
            <a:r>
              <a:rPr lang="en-GB" sz="2500" dirty="0">
                <a:solidFill>
                  <a:srgbClr val="5A5A5A"/>
                </a:solidFill>
              </a:rPr>
              <a:t>BPTQXs length increased</a:t>
            </a:r>
          </a:p>
          <a:p>
            <a:pPr lvl="1" algn="l"/>
            <a:r>
              <a:rPr lang="en-GB" dirty="0"/>
              <a:t>Relocation of </a:t>
            </a:r>
            <a:r>
              <a:rPr lang="en-GB" dirty="0">
                <a:solidFill>
                  <a:srgbClr val="5A5A5A"/>
                </a:solidFill>
              </a:rPr>
              <a:t>BPTQR </a:t>
            </a:r>
            <a:r>
              <a:rPr lang="en-GB" dirty="0"/>
              <a:t>and BPQTX</a:t>
            </a:r>
            <a:endParaRPr lang="en-GB" dirty="0">
              <a:solidFill>
                <a:srgbClr val="FF0000"/>
              </a:solidFill>
            </a:endParaRPr>
          </a:p>
          <a:p>
            <a:pPr lvl="1" algn="l"/>
            <a:r>
              <a:rPr lang="en-GB" dirty="0">
                <a:solidFill>
                  <a:srgbClr val="5A5A5A"/>
                </a:solidFill>
              </a:rPr>
              <a:t>Relocation of TCLMs at Q4 and Q5 and collimator at Q5 due to VAB length change</a:t>
            </a:r>
          </a:p>
          <a:p>
            <a:pPr lvl="1" algn="l"/>
            <a:r>
              <a:rPr lang="en-GB" dirty="0"/>
              <a:t>TCLMB/Cs length reduced to 1200mm</a:t>
            </a:r>
          </a:p>
          <a:p>
            <a:pPr lvl="1" algn="l"/>
            <a:r>
              <a:rPr lang="en-GB" dirty="0">
                <a:solidFill>
                  <a:srgbClr val="5A5A5A"/>
                </a:solidFill>
              </a:rPr>
              <a:t>New VABs lengths implemented according with </a:t>
            </a:r>
            <a:r>
              <a:rPr lang="en-GB" dirty="0">
                <a:solidFill>
                  <a:srgbClr val="FF0000"/>
                </a:solidFill>
                <a:hlinkClick r:id="rId3"/>
              </a:rPr>
              <a:t>EDMS 2740685</a:t>
            </a:r>
            <a:r>
              <a:rPr lang="en-GB" dirty="0">
                <a:solidFill>
                  <a:srgbClr val="FF0000"/>
                </a:solidFill>
              </a:rPr>
              <a:t> </a:t>
            </a:r>
          </a:p>
          <a:p>
            <a:pPr lvl="1" algn="l"/>
            <a:r>
              <a:rPr lang="en-GB" dirty="0"/>
              <a:t>New PPS (TOTEM) space reservations</a:t>
            </a:r>
          </a:p>
          <a:p>
            <a:pPr lvl="1" algn="l"/>
            <a:r>
              <a:rPr lang="en-GB" dirty="0">
                <a:solidFill>
                  <a:srgbClr val="5A5A5A"/>
                </a:solidFill>
              </a:rPr>
              <a:t>Relocation of the collimators between Q4 and Q5 to free space to PPS(TOTEM) stations</a:t>
            </a:r>
          </a:p>
          <a:p>
            <a:pPr algn="l"/>
            <a:endParaRPr lang="en-GB" dirty="0"/>
          </a:p>
          <a:p>
            <a:pPr algn="l"/>
            <a:endParaRPr lang="en-GB" dirty="0"/>
          </a:p>
          <a:p>
            <a:pPr algn="l"/>
            <a:r>
              <a:rPr lang="en-GB" dirty="0"/>
              <a:t>Changes in drawings</a:t>
            </a:r>
          </a:p>
          <a:p>
            <a:pPr lvl="1" algn="l"/>
            <a:r>
              <a:rPr lang="en-GB" dirty="0">
                <a:solidFill>
                  <a:srgbClr val="5A5A5A"/>
                </a:solidFill>
              </a:rPr>
              <a:t>TAXS: update wireframe and interface of LSS1R and LSS1L </a:t>
            </a:r>
          </a:p>
          <a:p>
            <a:pPr lvl="1" algn="l"/>
            <a:r>
              <a:rPr lang="en-GB" dirty="0"/>
              <a:t>DCM: update wireframe and interface</a:t>
            </a:r>
          </a:p>
          <a:p>
            <a:pPr lvl="1" algn="l"/>
            <a:r>
              <a:rPr lang="en-GB" dirty="0"/>
              <a:t>DFX: update wireframe and interface</a:t>
            </a:r>
          </a:p>
          <a:p>
            <a:pPr lvl="1" algn="l"/>
            <a:r>
              <a:rPr lang="en-GB" dirty="0"/>
              <a:t>DFM: update wireframe and position</a:t>
            </a:r>
          </a:p>
          <a:p>
            <a:pPr lvl="1" algn="l"/>
            <a:r>
              <a:rPr lang="en-GB" dirty="0"/>
              <a:t>D2: update wireframe with new interface for DFM</a:t>
            </a:r>
          </a:p>
          <a:p>
            <a:pPr lvl="1" algn="l"/>
            <a:r>
              <a:rPr lang="en-GB" dirty="0"/>
              <a:t>Crab Cavities latest design: update wireframe and interface</a:t>
            </a:r>
          </a:p>
          <a:p>
            <a:pPr lvl="1" algn="l"/>
            <a:r>
              <a:rPr lang="en-GB" dirty="0"/>
              <a:t>Sector valves update </a:t>
            </a:r>
          </a:p>
          <a:p>
            <a:pPr lvl="1" algn="l"/>
            <a:r>
              <a:rPr lang="en-GB" dirty="0">
                <a:solidFill>
                  <a:srgbClr val="5A5A5A"/>
                </a:solidFill>
              </a:rPr>
              <a:t>Relocation of the DQRs to free space to PPS (TOTEM) stations</a:t>
            </a:r>
          </a:p>
          <a:p>
            <a:pPr lvl="1" algn="l"/>
            <a:r>
              <a:rPr lang="en-GB" dirty="0"/>
              <a:t>Minor visual correction on the inner triplet wireframes on the bellows interconnection.</a:t>
            </a:r>
          </a:p>
          <a:p>
            <a:pPr lvl="1" algn="l"/>
            <a:r>
              <a:rPr lang="en-GB" dirty="0"/>
              <a:t>Update wireframes with correct jumper height and orientation: D2, CC1, CC2, Q4</a:t>
            </a:r>
          </a:p>
          <a:p>
            <a:pPr lvl="1" algn="l"/>
            <a:r>
              <a:rPr lang="en-GB" dirty="0">
                <a:solidFill>
                  <a:srgbClr val="5A5A5A"/>
                </a:solidFill>
              </a:rPr>
              <a:t>Update wireframes with correct interfaces: D1, DCM, DFX .</a:t>
            </a:r>
          </a:p>
          <a:p>
            <a:pPr lvl="1" algn="l"/>
            <a:r>
              <a:rPr lang="en-GB" dirty="0"/>
              <a:t>Include vertical cores longitudinal position. </a:t>
            </a:r>
          </a:p>
        </p:txBody>
      </p:sp>
      <p:sp>
        <p:nvSpPr>
          <p:cNvPr id="4" name="Footer Placeholder 3">
            <a:extLst>
              <a:ext uri="{FF2B5EF4-FFF2-40B4-BE49-F238E27FC236}">
                <a16:creationId xmlns:a16="http://schemas.microsoft.com/office/drawing/2014/main" id="{F7C62FF9-C48D-4C28-99B5-CFAA292F0930}"/>
              </a:ext>
            </a:extLst>
          </p:cNvPr>
          <p:cNvSpPr>
            <a:spLocks noGrp="1"/>
          </p:cNvSpPr>
          <p:nvPr>
            <p:ph type="ftr" sz="quarter" idx="11"/>
          </p:nvPr>
        </p:nvSpPr>
        <p:spPr/>
        <p:txBody>
          <a:bodyPr/>
          <a:lstStyle/>
          <a:p>
            <a:r>
              <a:rPr lang="fr-FR" noProof="0" dirty="0"/>
              <a:t>J. Oliveira, G. Aparicio – </a:t>
            </a:r>
            <a:r>
              <a:rPr lang="fr-FR" noProof="0" dirty="0" err="1"/>
              <a:t>HiLumi</a:t>
            </a:r>
            <a:r>
              <a:rPr lang="fr-FR" noProof="0" dirty="0"/>
              <a:t> LHC Work Package 15 – </a:t>
            </a:r>
            <a:r>
              <a:rPr lang="fr-FR" noProof="0" dirty="0" err="1"/>
              <a:t>Integration</a:t>
            </a:r>
            <a:r>
              <a:rPr lang="fr-FR" noProof="0" dirty="0"/>
              <a:t> &amp; (De-)Installation</a:t>
            </a:r>
            <a:endParaRPr lang="en-GB" noProof="0" dirty="0"/>
          </a:p>
        </p:txBody>
      </p:sp>
      <p:sp>
        <p:nvSpPr>
          <p:cNvPr id="5" name="Slide Number Placeholder 4">
            <a:extLst>
              <a:ext uri="{FF2B5EF4-FFF2-40B4-BE49-F238E27FC236}">
                <a16:creationId xmlns:a16="http://schemas.microsoft.com/office/drawing/2014/main" id="{3F7206FA-8DA0-4D32-891A-4DBDB931E316}"/>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2850304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
                                            <p:txEl>
                                              <p:pRg st="16" end="16"/>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
                                            <p:txEl>
                                              <p:pRg st="17" end="17"/>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
                                            <p:txEl>
                                              <p:pRg st="18" end="18"/>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
                                            <p:txEl>
                                              <p:pRg st="19" end="19"/>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
                                            <p:txEl>
                                              <p:pRg st="20" end="20"/>
                                            </p:tx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
                                            <p:txEl>
                                              <p:pRg st="21" end="21"/>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22" end="22"/>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23" end="23"/>
                                            </p:tx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
                                            <p:txEl>
                                              <p:pRg st="24" end="24"/>
                                            </p:tx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
                                            <p:txEl>
                                              <p:pRg st="25" end="25"/>
                                            </p:tx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
                                            <p:txEl>
                                              <p:pRg st="26" end="26"/>
                                            </p:txEl>
                                          </p:spTgt>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
                                            <p:txEl>
                                              <p:pRg st="27" end="27"/>
                                            </p:tx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
                                            <p:txEl>
                                              <p:pRg st="28" end="2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EED2D-DC8F-419A-B105-9A982ED78C23}"/>
              </a:ext>
            </a:extLst>
          </p:cNvPr>
          <p:cNvSpPr>
            <a:spLocks noGrp="1"/>
          </p:cNvSpPr>
          <p:nvPr>
            <p:ph type="title"/>
          </p:nvPr>
        </p:nvSpPr>
        <p:spPr/>
        <p:txBody>
          <a:bodyPr/>
          <a:lstStyle/>
          <a:p>
            <a:r>
              <a:rPr lang="en-GB" dirty="0"/>
              <a:t>Changes left for Layout version 1.7</a:t>
            </a:r>
          </a:p>
        </p:txBody>
      </p:sp>
      <p:sp>
        <p:nvSpPr>
          <p:cNvPr id="3" name="Content Placeholder 2">
            <a:extLst>
              <a:ext uri="{FF2B5EF4-FFF2-40B4-BE49-F238E27FC236}">
                <a16:creationId xmlns:a16="http://schemas.microsoft.com/office/drawing/2014/main" id="{90665DE2-94DD-49AE-8B38-A284119337FF}"/>
              </a:ext>
            </a:extLst>
          </p:cNvPr>
          <p:cNvSpPr>
            <a:spLocks noGrp="1"/>
          </p:cNvSpPr>
          <p:nvPr>
            <p:ph idx="1"/>
          </p:nvPr>
        </p:nvSpPr>
        <p:spPr>
          <a:xfrm>
            <a:off x="251520" y="675000"/>
            <a:ext cx="8640960" cy="3919623"/>
          </a:xfrm>
        </p:spPr>
        <p:txBody>
          <a:bodyPr>
            <a:normAutofit/>
          </a:bodyPr>
          <a:lstStyle/>
          <a:p>
            <a:pPr algn="l"/>
            <a:r>
              <a:rPr lang="en-US" sz="1000" dirty="0"/>
              <a:t>From WP3:</a:t>
            </a:r>
          </a:p>
          <a:p>
            <a:pPr lvl="1" algn="l"/>
            <a:r>
              <a:rPr lang="en-US" sz="900" dirty="0"/>
              <a:t>In collaboration with WP12 the insulation vacuum ancillaries must be provided and inserted in the layout database.</a:t>
            </a:r>
          </a:p>
          <a:p>
            <a:pPr lvl="1" algn="l"/>
            <a:r>
              <a:rPr lang="en-US" sz="900" dirty="0"/>
              <a:t>Interfaces of the cryoassemblies to be defined in terms of naming and location and after to be inserted in the layout database. </a:t>
            </a:r>
          </a:p>
          <a:p>
            <a:pPr algn="l"/>
            <a:r>
              <a:rPr lang="en-US" sz="1000" dirty="0"/>
              <a:t>The HL-LHC Q4 is a copy of the LHC Q4 with a standard jumper connection module added done by WP15 to represent a more realistic space reservation.</a:t>
            </a:r>
          </a:p>
          <a:p>
            <a:pPr lvl="1" algn="l"/>
            <a:r>
              <a:rPr lang="en-US" sz="900" dirty="0"/>
              <a:t>WP3 must provide the final design to transform the previous design in a standalone cryoassembly.</a:t>
            </a:r>
          </a:p>
          <a:p>
            <a:pPr lvl="1" algn="l"/>
            <a:r>
              <a:rPr lang="en-US" sz="900" dirty="0"/>
              <a:t>WP2/WP5 studies to protect the correctors that may lead to changes in the layout.</a:t>
            </a:r>
          </a:p>
          <a:p>
            <a:pPr lvl="1" algn="l"/>
            <a:r>
              <a:rPr lang="en-US" sz="900" dirty="0">
                <a:solidFill>
                  <a:srgbClr val="5A5A5A"/>
                </a:solidFill>
              </a:rPr>
              <a:t>Study of the connection to the QXL that may lead to changes in the drawings.</a:t>
            </a:r>
          </a:p>
          <a:p>
            <a:pPr lvl="1" algn="l"/>
            <a:r>
              <a:rPr lang="en-US" sz="900" dirty="0">
                <a:solidFill>
                  <a:srgbClr val="5A5A5A"/>
                </a:solidFill>
              </a:rPr>
              <a:t>WP3/WP9  Maintenance volume for the DSL connection.</a:t>
            </a:r>
          </a:p>
          <a:p>
            <a:pPr algn="l"/>
            <a:r>
              <a:rPr lang="en-US" sz="1000" dirty="0"/>
              <a:t>From WP4:</a:t>
            </a:r>
          </a:p>
          <a:p>
            <a:pPr lvl="1" algn="l"/>
            <a:r>
              <a:rPr lang="en-US" sz="900" dirty="0"/>
              <a:t>Ancillaries for Crab Cavities in terms of insulation vacuum</a:t>
            </a:r>
          </a:p>
          <a:p>
            <a:pPr algn="l"/>
            <a:r>
              <a:rPr lang="en-US" sz="1000" dirty="0"/>
              <a:t>From WP6a DFX position or widening </a:t>
            </a:r>
            <a:r>
              <a:rPr lang="en-US" sz="1000" dirty="0">
                <a:solidFill>
                  <a:srgbClr val="5A5A5A"/>
                </a:solidFill>
              </a:rPr>
              <a:t>to compensate the 30 mm space between LDQD (DCM) and the DFX and proper alignment/positioning in the 3D models.</a:t>
            </a:r>
          </a:p>
          <a:p>
            <a:pPr algn="l"/>
            <a:r>
              <a:rPr lang="en-GB" sz="1000" dirty="0"/>
              <a:t>From WP9 the QXL and QRL layout coming from the contractor including the interconnections, service modules, and ancillaries such as the insulation vacuum ones. All these elements must be inserted in the layout database.</a:t>
            </a:r>
          </a:p>
          <a:p>
            <a:pPr algn="l"/>
            <a:r>
              <a:rPr lang="en-GB" sz="1000" dirty="0"/>
              <a:t>From WP12 the layout must be provided for the other sides of the of P1 and P5 because it is only provided, at the time of writing, for the LSSR5 and it does not match the sector valves lengths agreed as mentioned in the EDMS </a:t>
            </a:r>
            <a:r>
              <a:rPr lang="en-GB" sz="1000" dirty="0">
                <a:hlinkClick r:id="rId2"/>
              </a:rPr>
              <a:t>2740685</a:t>
            </a:r>
            <a:r>
              <a:rPr lang="en-GB" sz="1000" dirty="0"/>
              <a:t>.</a:t>
            </a:r>
          </a:p>
          <a:p>
            <a:pPr algn="l"/>
            <a:r>
              <a:rPr lang="en-GB" sz="1000" dirty="0"/>
              <a:t>From WP13 to provide the update of design of the BPTQRs since for now we only have a space reservation.</a:t>
            </a:r>
          </a:p>
          <a:p>
            <a:pPr algn="l"/>
            <a:r>
              <a:rPr lang="en-GB" sz="1000" dirty="0"/>
              <a:t>From WP15 produce the wireframes for the left side assemblies to include directly in the SmarTeam item of the WP3 assemblies.</a:t>
            </a:r>
          </a:p>
          <a:p>
            <a:pPr algn="l"/>
            <a:r>
              <a:rPr lang="en-GB" sz="1000" dirty="0"/>
              <a:t>If approved by CERN management detailed integration of PPS (Totem)</a:t>
            </a:r>
          </a:p>
          <a:p>
            <a:pPr algn="l"/>
            <a:endParaRPr lang="en-GB" sz="1000" dirty="0"/>
          </a:p>
        </p:txBody>
      </p:sp>
      <p:sp>
        <p:nvSpPr>
          <p:cNvPr id="4" name="Footer Placeholder 3">
            <a:extLst>
              <a:ext uri="{FF2B5EF4-FFF2-40B4-BE49-F238E27FC236}">
                <a16:creationId xmlns:a16="http://schemas.microsoft.com/office/drawing/2014/main" id="{2BDAFF22-20D5-4FEC-BE03-E7C81394939A}"/>
              </a:ext>
            </a:extLst>
          </p:cNvPr>
          <p:cNvSpPr>
            <a:spLocks noGrp="1"/>
          </p:cNvSpPr>
          <p:nvPr>
            <p:ph type="ftr" sz="quarter" idx="11"/>
          </p:nvPr>
        </p:nvSpPr>
        <p:spPr/>
        <p:txBody>
          <a:bodyPr/>
          <a:lstStyle/>
          <a:p>
            <a:r>
              <a:rPr lang="fr-FR" noProof="0"/>
              <a:t>J. Oliveira, G. Aparicio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913C2551-21E1-43D9-B6D6-6E9FCF2DAF32}"/>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75990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062D-544C-4599-9C2A-A282634058F5}"/>
              </a:ext>
            </a:extLst>
          </p:cNvPr>
          <p:cNvSpPr>
            <a:spLocks noGrp="1"/>
          </p:cNvSpPr>
          <p:nvPr>
            <p:ph type="title"/>
          </p:nvPr>
        </p:nvSpPr>
        <p:spPr/>
        <p:txBody>
          <a:bodyPr/>
          <a:lstStyle/>
          <a:p>
            <a:r>
              <a:rPr lang="en-US" dirty="0"/>
              <a:t>DMU compatibility of the 3D models</a:t>
            </a:r>
            <a:endParaRPr lang="en-GB" dirty="0"/>
          </a:p>
        </p:txBody>
      </p:sp>
      <p:sp>
        <p:nvSpPr>
          <p:cNvPr id="3" name="Content Placeholder 2">
            <a:extLst>
              <a:ext uri="{FF2B5EF4-FFF2-40B4-BE49-F238E27FC236}">
                <a16:creationId xmlns:a16="http://schemas.microsoft.com/office/drawing/2014/main" id="{B1082AA9-FFFA-4FE5-92F8-63AE0802098E}"/>
              </a:ext>
            </a:extLst>
          </p:cNvPr>
          <p:cNvSpPr>
            <a:spLocks noGrp="1"/>
          </p:cNvSpPr>
          <p:nvPr>
            <p:ph idx="1"/>
          </p:nvPr>
        </p:nvSpPr>
        <p:spPr>
          <a:xfrm>
            <a:off x="612000" y="914400"/>
            <a:ext cx="3743976" cy="3673574"/>
          </a:xfrm>
        </p:spPr>
        <p:txBody>
          <a:bodyPr>
            <a:normAutofit fontScale="92500" lnSpcReduction="20000"/>
          </a:bodyPr>
          <a:lstStyle/>
          <a:p>
            <a:pPr marL="0" indent="0" algn="l">
              <a:lnSpc>
                <a:spcPct val="170000"/>
              </a:lnSpc>
              <a:buNone/>
            </a:pPr>
            <a:r>
              <a:rPr lang="en-US" sz="1400" dirty="0"/>
              <a:t>It is required for the LHC digital mock-up toolkit to work with the simplified 3D models delivered to the integration team for the beamline equipment. </a:t>
            </a:r>
          </a:p>
          <a:p>
            <a:pPr lvl="1" algn="l">
              <a:lnSpc>
                <a:spcPct val="170000"/>
              </a:lnSpc>
            </a:pPr>
            <a:r>
              <a:rPr lang="en-US" sz="1200" dirty="0"/>
              <a:t>The </a:t>
            </a:r>
            <a:r>
              <a:rPr lang="en-GB" sz="1200" b="1" dirty="0"/>
              <a:t>Start Point (0, 0, 0) </a:t>
            </a:r>
            <a:r>
              <a:rPr lang="en-GB" sz="1200" dirty="0"/>
              <a:t>with respect to the reference system of CATIA is centred with the beam axis being the </a:t>
            </a:r>
            <a:r>
              <a:rPr lang="en-GB" sz="1200" b="1" dirty="0"/>
              <a:t>Y axis </a:t>
            </a:r>
            <a:r>
              <a:rPr lang="en-GB" sz="1200" dirty="0"/>
              <a:t>in the reference system of CATIA. </a:t>
            </a:r>
          </a:p>
          <a:p>
            <a:pPr lvl="1" algn="l">
              <a:lnSpc>
                <a:spcPct val="170000"/>
              </a:lnSpc>
            </a:pPr>
            <a:r>
              <a:rPr lang="en-GB" sz="1200" dirty="0"/>
              <a:t>Additionally, that the </a:t>
            </a:r>
            <a:r>
              <a:rPr lang="en-GB" sz="1200" b="1" dirty="0"/>
              <a:t>Z axis</a:t>
            </a:r>
            <a:r>
              <a:rPr lang="en-GB" sz="1200" dirty="0"/>
              <a:t> direction matches the normal to the machine plane (mind not the local vertical).</a:t>
            </a:r>
          </a:p>
          <a:p>
            <a:pPr lvl="1" algn="l">
              <a:lnSpc>
                <a:spcPct val="170000"/>
              </a:lnSpc>
            </a:pPr>
            <a:r>
              <a:rPr lang="en-GB" sz="1200" dirty="0"/>
              <a:t>Exception to equipment out of the beamline that shall have a reference point in the beamline to anchor the 3D model or a defined interface.</a:t>
            </a:r>
          </a:p>
        </p:txBody>
      </p:sp>
      <p:sp>
        <p:nvSpPr>
          <p:cNvPr id="4" name="Footer Placeholder 3">
            <a:extLst>
              <a:ext uri="{FF2B5EF4-FFF2-40B4-BE49-F238E27FC236}">
                <a16:creationId xmlns:a16="http://schemas.microsoft.com/office/drawing/2014/main" id="{714C939D-CF7D-4BBD-A45D-21F13E6BCA66}"/>
              </a:ext>
            </a:extLst>
          </p:cNvPr>
          <p:cNvSpPr>
            <a:spLocks noGrp="1"/>
          </p:cNvSpPr>
          <p:nvPr>
            <p:ph type="ftr" sz="quarter" idx="11"/>
          </p:nvPr>
        </p:nvSpPr>
        <p:spPr/>
        <p:txBody>
          <a:bodyPr/>
          <a:lstStyle/>
          <a:p>
            <a:r>
              <a:rPr lang="fr-FR" noProof="0"/>
              <a:t>J. Oliveira, G. Aparicio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49FB5365-7974-40AE-84D3-12563CCD57D8}"/>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a:extLst>
              <a:ext uri="{FF2B5EF4-FFF2-40B4-BE49-F238E27FC236}">
                <a16:creationId xmlns:a16="http://schemas.microsoft.com/office/drawing/2014/main" id="{880AAA29-418B-4D27-BF7B-14D99D09124F}"/>
              </a:ext>
            </a:extLst>
          </p:cNvPr>
          <p:cNvPicPr>
            <a:picLocks noChangeAspect="1"/>
          </p:cNvPicPr>
          <p:nvPr/>
        </p:nvPicPr>
        <p:blipFill>
          <a:blip r:embed="rId3"/>
          <a:stretch>
            <a:fillRect/>
          </a:stretch>
        </p:blipFill>
        <p:spPr>
          <a:xfrm>
            <a:off x="4457941" y="1255861"/>
            <a:ext cx="4367291" cy="2448272"/>
          </a:xfrm>
          <a:prstGeom prst="rect">
            <a:avLst/>
          </a:prstGeom>
        </p:spPr>
      </p:pic>
      <p:sp>
        <p:nvSpPr>
          <p:cNvPr id="7" name="TextBox 6">
            <a:extLst>
              <a:ext uri="{FF2B5EF4-FFF2-40B4-BE49-F238E27FC236}">
                <a16:creationId xmlns:a16="http://schemas.microsoft.com/office/drawing/2014/main" id="{8B980BB0-8280-4462-864B-EC995E287068}"/>
              </a:ext>
            </a:extLst>
          </p:cNvPr>
          <p:cNvSpPr txBox="1"/>
          <p:nvPr/>
        </p:nvSpPr>
        <p:spPr>
          <a:xfrm>
            <a:off x="5724128" y="3704133"/>
            <a:ext cx="3312368" cy="307777"/>
          </a:xfrm>
          <a:prstGeom prst="rect">
            <a:avLst/>
          </a:prstGeom>
          <a:noFill/>
        </p:spPr>
        <p:txBody>
          <a:bodyPr wrap="square" rtlCol="0">
            <a:spAutoFit/>
          </a:bodyPr>
          <a:lstStyle/>
          <a:p>
            <a:r>
              <a:rPr lang="en-GB" sz="1400" dirty="0">
                <a:solidFill>
                  <a:schemeClr val="accent5"/>
                </a:solidFill>
              </a:rPr>
              <a:t>Image retrieved from </a:t>
            </a:r>
            <a:r>
              <a:rPr lang="en-GB" sz="1400" dirty="0">
                <a:solidFill>
                  <a:schemeClr val="accent5"/>
                </a:solidFill>
                <a:hlinkClick r:id="rId4"/>
              </a:rPr>
              <a:t>EDMS 2030484</a:t>
            </a:r>
            <a:r>
              <a:rPr lang="en-GB" sz="1400" dirty="0">
                <a:solidFill>
                  <a:schemeClr val="accent5"/>
                </a:solidFill>
              </a:rPr>
              <a:t>.</a:t>
            </a:r>
          </a:p>
        </p:txBody>
      </p:sp>
    </p:spTree>
    <p:extLst>
      <p:ext uri="{BB962C8B-B14F-4D97-AF65-F5344CB8AC3E}">
        <p14:creationId xmlns:p14="http://schemas.microsoft.com/office/powerpoint/2010/main" val="1686469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062D-544C-4599-9C2A-A282634058F5}"/>
              </a:ext>
            </a:extLst>
          </p:cNvPr>
          <p:cNvSpPr>
            <a:spLocks noGrp="1"/>
          </p:cNvSpPr>
          <p:nvPr>
            <p:ph type="title"/>
          </p:nvPr>
        </p:nvSpPr>
        <p:spPr/>
        <p:txBody>
          <a:bodyPr/>
          <a:lstStyle/>
          <a:p>
            <a:r>
              <a:rPr lang="en-US" dirty="0"/>
              <a:t>LHC sectioning of the 3D models</a:t>
            </a:r>
            <a:endParaRPr lang="en-GB" dirty="0"/>
          </a:p>
        </p:txBody>
      </p:sp>
      <p:graphicFrame>
        <p:nvGraphicFramePr>
          <p:cNvPr id="7" name="Content Placeholder 6">
            <a:extLst>
              <a:ext uri="{FF2B5EF4-FFF2-40B4-BE49-F238E27FC236}">
                <a16:creationId xmlns:a16="http://schemas.microsoft.com/office/drawing/2014/main" id="{A67FBEC9-4CB6-426C-886B-0BDC15B7040A}"/>
              </a:ext>
            </a:extLst>
          </p:cNvPr>
          <p:cNvGraphicFramePr>
            <a:graphicFrameLocks noGrp="1"/>
          </p:cNvGraphicFramePr>
          <p:nvPr>
            <p:ph idx="1"/>
            <p:extLst>
              <p:ext uri="{D42A27DB-BD31-4B8C-83A1-F6EECF244321}">
                <p14:modId xmlns:p14="http://schemas.microsoft.com/office/powerpoint/2010/main" val="4226266794"/>
              </p:ext>
            </p:extLst>
          </p:nvPr>
        </p:nvGraphicFramePr>
        <p:xfrm>
          <a:off x="5218500" y="3619622"/>
          <a:ext cx="2856656" cy="1084144"/>
        </p:xfrm>
        <a:graphic>
          <a:graphicData uri="http://schemas.openxmlformats.org/drawingml/2006/table">
            <a:tbl>
              <a:tblPr firstRow="1" bandRow="1">
                <a:tableStyleId>{5C22544A-7EE6-4342-B048-85BDC9FD1C3A}</a:tableStyleId>
              </a:tblPr>
              <a:tblGrid>
                <a:gridCol w="984448">
                  <a:extLst>
                    <a:ext uri="{9D8B030D-6E8A-4147-A177-3AD203B41FA5}">
                      <a16:colId xmlns:a16="http://schemas.microsoft.com/office/drawing/2014/main" val="2972067999"/>
                    </a:ext>
                  </a:extLst>
                </a:gridCol>
                <a:gridCol w="1872208">
                  <a:extLst>
                    <a:ext uri="{9D8B030D-6E8A-4147-A177-3AD203B41FA5}">
                      <a16:colId xmlns:a16="http://schemas.microsoft.com/office/drawing/2014/main" val="213738559"/>
                    </a:ext>
                  </a:extLst>
                </a:gridCol>
              </a:tblGrid>
              <a:tr h="268988">
                <a:tc>
                  <a:txBody>
                    <a:bodyPr/>
                    <a:lstStyle/>
                    <a:p>
                      <a:pPr algn="ctr"/>
                      <a:r>
                        <a:rPr lang="en-GB" sz="1400" dirty="0"/>
                        <a:t>IP</a:t>
                      </a:r>
                      <a:endParaRPr lang="fr-FR" sz="1400" dirty="0"/>
                    </a:p>
                  </a:txBody>
                  <a:tcPr/>
                </a:tc>
                <a:tc>
                  <a:txBody>
                    <a:bodyPr/>
                    <a:lstStyle/>
                    <a:p>
                      <a:pPr algn="ctr"/>
                      <a:r>
                        <a:rPr lang="en-GB" sz="1400" dirty="0"/>
                        <a:t>½ Cells</a:t>
                      </a:r>
                      <a:endParaRPr lang="fr-FR" sz="1400" dirty="0"/>
                    </a:p>
                  </a:txBody>
                  <a:tcPr/>
                </a:tc>
                <a:extLst>
                  <a:ext uri="{0D108BD9-81ED-4DB2-BD59-A6C34878D82A}">
                    <a16:rowId xmlns:a16="http://schemas.microsoft.com/office/drawing/2014/main" val="2227546912"/>
                  </a:ext>
                </a:extLst>
              </a:tr>
              <a:tr h="389672">
                <a:tc>
                  <a:txBody>
                    <a:bodyPr/>
                    <a:lstStyle/>
                    <a:p>
                      <a:pPr algn="ctr"/>
                      <a:r>
                        <a:rPr lang="en-GB" sz="1400" dirty="0"/>
                        <a:t>1</a:t>
                      </a:r>
                      <a:endParaRPr lang="fr-FR" sz="1400" dirty="0"/>
                    </a:p>
                  </a:txBody>
                  <a:tcPr/>
                </a:tc>
                <a:tc>
                  <a:txBody>
                    <a:bodyPr/>
                    <a:lstStyle/>
                    <a:p>
                      <a:pPr algn="ctr"/>
                      <a:r>
                        <a:rPr lang="en-GB" sz="1400" dirty="0"/>
                        <a:t>1,2,3,4,5,6,7</a:t>
                      </a:r>
                      <a:endParaRPr lang="fr-FR" sz="1400" dirty="0"/>
                    </a:p>
                  </a:txBody>
                  <a:tcPr/>
                </a:tc>
                <a:extLst>
                  <a:ext uri="{0D108BD9-81ED-4DB2-BD59-A6C34878D82A}">
                    <a16:rowId xmlns:a16="http://schemas.microsoft.com/office/drawing/2014/main" val="396648012"/>
                  </a:ext>
                </a:extLst>
              </a:tr>
              <a:tr h="389672">
                <a:tc>
                  <a:txBody>
                    <a:bodyPr/>
                    <a:lstStyle/>
                    <a:p>
                      <a:pPr algn="ctr"/>
                      <a:r>
                        <a:rPr lang="en-GB" sz="1400" dirty="0"/>
                        <a:t>5</a:t>
                      </a:r>
                      <a:endParaRPr lang="fr-FR" sz="1400" dirty="0"/>
                    </a:p>
                  </a:txBody>
                  <a:tcPr/>
                </a:tc>
                <a:tc>
                  <a:txBody>
                    <a:bodyPr/>
                    <a:lstStyle/>
                    <a:p>
                      <a:pPr algn="ctr"/>
                      <a:r>
                        <a:rPr lang="en-GB" sz="1400" dirty="0"/>
                        <a:t>1,2,3,4,5,6,7</a:t>
                      </a:r>
                      <a:endParaRPr lang="fr-FR" sz="1400" dirty="0"/>
                    </a:p>
                  </a:txBody>
                  <a:tcPr/>
                </a:tc>
                <a:extLst>
                  <a:ext uri="{0D108BD9-81ED-4DB2-BD59-A6C34878D82A}">
                    <a16:rowId xmlns:a16="http://schemas.microsoft.com/office/drawing/2014/main" val="3781248575"/>
                  </a:ext>
                </a:extLst>
              </a:tr>
            </a:tbl>
          </a:graphicData>
        </a:graphic>
      </p:graphicFrame>
      <p:sp>
        <p:nvSpPr>
          <p:cNvPr id="4" name="Footer Placeholder 3">
            <a:extLst>
              <a:ext uri="{FF2B5EF4-FFF2-40B4-BE49-F238E27FC236}">
                <a16:creationId xmlns:a16="http://schemas.microsoft.com/office/drawing/2014/main" id="{714C939D-CF7D-4BBD-A45D-21F13E6BCA66}"/>
              </a:ext>
            </a:extLst>
          </p:cNvPr>
          <p:cNvSpPr>
            <a:spLocks noGrp="1"/>
          </p:cNvSpPr>
          <p:nvPr>
            <p:ph type="ftr" sz="quarter" idx="11"/>
          </p:nvPr>
        </p:nvSpPr>
        <p:spPr/>
        <p:txBody>
          <a:bodyPr/>
          <a:lstStyle/>
          <a:p>
            <a:r>
              <a:rPr lang="fr-FR" noProof="0" dirty="0"/>
              <a:t>J. Oliveira, G. Aparicio – HiLumi LHC Work Package 15 – </a:t>
            </a:r>
            <a:r>
              <a:rPr lang="fr-FR" noProof="0" dirty="0" err="1"/>
              <a:t>Integration</a:t>
            </a:r>
            <a:r>
              <a:rPr lang="fr-FR" noProof="0" dirty="0"/>
              <a:t> &amp; (De-)Installation</a:t>
            </a:r>
            <a:endParaRPr lang="en-GB" noProof="0" dirty="0"/>
          </a:p>
        </p:txBody>
      </p:sp>
      <p:sp>
        <p:nvSpPr>
          <p:cNvPr id="5" name="Slide Number Placeholder 4">
            <a:extLst>
              <a:ext uri="{FF2B5EF4-FFF2-40B4-BE49-F238E27FC236}">
                <a16:creationId xmlns:a16="http://schemas.microsoft.com/office/drawing/2014/main" id="{49FB5365-7974-40AE-84D3-12563CCD57D8}"/>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3">
            <a:extLst>
              <a:ext uri="{FF2B5EF4-FFF2-40B4-BE49-F238E27FC236}">
                <a16:creationId xmlns:a16="http://schemas.microsoft.com/office/drawing/2014/main" id="{16DEBC69-4DAE-44E5-9BAB-5A699F7037F0}"/>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739"/>
          <a:stretch/>
        </p:blipFill>
        <p:spPr bwMode="auto">
          <a:xfrm>
            <a:off x="5076056" y="2009870"/>
            <a:ext cx="3192016" cy="1630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2A1B744-B9B7-4BB9-B7D6-0173B2F5C1B3}"/>
              </a:ext>
            </a:extLst>
          </p:cNvPr>
          <p:cNvSpPr txBox="1"/>
          <p:nvPr/>
        </p:nvSpPr>
        <p:spPr>
          <a:xfrm>
            <a:off x="323528" y="873557"/>
            <a:ext cx="3991151" cy="954107"/>
          </a:xfrm>
          <a:prstGeom prst="rect">
            <a:avLst/>
          </a:prstGeom>
          <a:noFill/>
        </p:spPr>
        <p:txBody>
          <a:bodyPr wrap="square" rtlCol="0">
            <a:spAutoFit/>
          </a:bodyPr>
          <a:lstStyle/>
          <a:p>
            <a:r>
              <a:rPr lang="en-US" sz="1400" dirty="0">
                <a:solidFill>
                  <a:schemeClr val="accent5"/>
                </a:solidFill>
              </a:rPr>
              <a:t>Civil engineering </a:t>
            </a:r>
            <a:r>
              <a:rPr lang="en-GB" sz="1400" dirty="0">
                <a:solidFill>
                  <a:schemeClr val="accent5"/>
                </a:solidFill>
              </a:rPr>
              <a:t>works will be defining the sectioning for the services and cavern simplified 3D models as today is done by the LHC integration team.</a:t>
            </a:r>
          </a:p>
        </p:txBody>
      </p:sp>
      <p:sp>
        <p:nvSpPr>
          <p:cNvPr id="14" name="TextBox 13">
            <a:extLst>
              <a:ext uri="{FF2B5EF4-FFF2-40B4-BE49-F238E27FC236}">
                <a16:creationId xmlns:a16="http://schemas.microsoft.com/office/drawing/2014/main" id="{478CCD1F-7664-4480-BD50-395EBC6CDC95}"/>
              </a:ext>
            </a:extLst>
          </p:cNvPr>
          <p:cNvSpPr txBox="1"/>
          <p:nvPr/>
        </p:nvSpPr>
        <p:spPr>
          <a:xfrm>
            <a:off x="4428728" y="873556"/>
            <a:ext cx="4392488" cy="1169551"/>
          </a:xfrm>
          <a:prstGeom prst="rect">
            <a:avLst/>
          </a:prstGeom>
          <a:noFill/>
        </p:spPr>
        <p:txBody>
          <a:bodyPr wrap="square" rtlCol="0">
            <a:spAutoFit/>
          </a:bodyPr>
          <a:lstStyle/>
          <a:p>
            <a:r>
              <a:rPr lang="en-US" sz="1400" dirty="0">
                <a:solidFill>
                  <a:schemeClr val="accent5"/>
                </a:solidFill>
              </a:rPr>
              <a:t>The HL-LHC half-cells </a:t>
            </a:r>
            <a:r>
              <a:rPr lang="en-GB" sz="1400" dirty="0">
                <a:solidFill>
                  <a:schemeClr val="accent5"/>
                </a:solidFill>
              </a:rPr>
              <a:t>will be defining the sectioning for the machine and QXL/QRL simplified 3D models as today is done by the LHC integration team.</a:t>
            </a:r>
          </a:p>
          <a:p>
            <a:r>
              <a:rPr lang="en-GB" sz="1400" dirty="0">
                <a:solidFill>
                  <a:schemeClr val="accent5"/>
                </a:solidFill>
              </a:rPr>
              <a:t>These half-cells are defined inside the layout drawings of the long straight sections. </a:t>
            </a:r>
          </a:p>
        </p:txBody>
      </p:sp>
      <p:sp>
        <p:nvSpPr>
          <p:cNvPr id="16" name="TextBox 15">
            <a:extLst>
              <a:ext uri="{FF2B5EF4-FFF2-40B4-BE49-F238E27FC236}">
                <a16:creationId xmlns:a16="http://schemas.microsoft.com/office/drawing/2014/main" id="{0726E034-A85B-462E-83D2-66FACCB2E728}"/>
              </a:ext>
            </a:extLst>
          </p:cNvPr>
          <p:cNvSpPr txBox="1"/>
          <p:nvPr/>
        </p:nvSpPr>
        <p:spPr>
          <a:xfrm>
            <a:off x="1979712" y="4520071"/>
            <a:ext cx="2981719" cy="215444"/>
          </a:xfrm>
          <a:prstGeom prst="rect">
            <a:avLst/>
          </a:prstGeom>
          <a:noFill/>
        </p:spPr>
        <p:txBody>
          <a:bodyPr wrap="square">
            <a:spAutoFit/>
          </a:bodyPr>
          <a:lstStyle/>
          <a:p>
            <a:r>
              <a:rPr lang="en-GB" sz="800" dirty="0">
                <a:hlinkClick r:id="rId3"/>
              </a:rPr>
              <a:t>https://accelerators-synoptics.web.cern.ch/lhc-underground/</a:t>
            </a:r>
            <a:endParaRPr lang="en-GB" sz="800" dirty="0"/>
          </a:p>
        </p:txBody>
      </p:sp>
      <p:pic>
        <p:nvPicPr>
          <p:cNvPr id="3" name="Picture 2">
            <a:extLst>
              <a:ext uri="{FF2B5EF4-FFF2-40B4-BE49-F238E27FC236}">
                <a16:creationId xmlns:a16="http://schemas.microsoft.com/office/drawing/2014/main" id="{4C1CC5B7-25EA-4921-9607-4D56480094CD}"/>
              </a:ext>
            </a:extLst>
          </p:cNvPr>
          <p:cNvPicPr>
            <a:picLocks noChangeAspect="1"/>
          </p:cNvPicPr>
          <p:nvPr/>
        </p:nvPicPr>
        <p:blipFill>
          <a:blip r:embed="rId4"/>
          <a:stretch>
            <a:fillRect/>
          </a:stretch>
        </p:blipFill>
        <p:spPr>
          <a:xfrm>
            <a:off x="3017" y="2684666"/>
            <a:ext cx="2511770" cy="2066723"/>
          </a:xfrm>
          <a:prstGeom prst="rect">
            <a:avLst/>
          </a:prstGeom>
        </p:spPr>
      </p:pic>
      <p:pic>
        <p:nvPicPr>
          <p:cNvPr id="8" name="Picture 7">
            <a:extLst>
              <a:ext uri="{FF2B5EF4-FFF2-40B4-BE49-F238E27FC236}">
                <a16:creationId xmlns:a16="http://schemas.microsoft.com/office/drawing/2014/main" id="{6D8C024B-612F-4E4A-95E0-32655362C8E2}"/>
              </a:ext>
            </a:extLst>
          </p:cNvPr>
          <p:cNvPicPr>
            <a:picLocks noChangeAspect="1"/>
          </p:cNvPicPr>
          <p:nvPr/>
        </p:nvPicPr>
        <p:blipFill>
          <a:blip r:embed="rId5"/>
          <a:stretch>
            <a:fillRect/>
          </a:stretch>
        </p:blipFill>
        <p:spPr>
          <a:xfrm>
            <a:off x="1910541" y="1502912"/>
            <a:ext cx="2731245" cy="1755800"/>
          </a:xfrm>
          <a:prstGeom prst="rect">
            <a:avLst/>
          </a:prstGeom>
        </p:spPr>
      </p:pic>
      <p:pic>
        <p:nvPicPr>
          <p:cNvPr id="15" name="Picture 14">
            <a:extLst>
              <a:ext uri="{FF2B5EF4-FFF2-40B4-BE49-F238E27FC236}">
                <a16:creationId xmlns:a16="http://schemas.microsoft.com/office/drawing/2014/main" id="{AE812536-44EC-4142-85A3-F0713FB0CCB0}"/>
              </a:ext>
            </a:extLst>
          </p:cNvPr>
          <p:cNvPicPr>
            <a:picLocks noChangeAspect="1"/>
          </p:cNvPicPr>
          <p:nvPr/>
        </p:nvPicPr>
        <p:blipFill>
          <a:blip r:embed="rId6"/>
          <a:stretch>
            <a:fillRect/>
          </a:stretch>
        </p:blipFill>
        <p:spPr>
          <a:xfrm>
            <a:off x="2581464" y="3619622"/>
            <a:ext cx="1615580" cy="426757"/>
          </a:xfrm>
          <a:prstGeom prst="rect">
            <a:avLst/>
          </a:prstGeom>
        </p:spPr>
      </p:pic>
    </p:spTree>
    <p:extLst>
      <p:ext uri="{BB962C8B-B14F-4D97-AF65-F5344CB8AC3E}">
        <p14:creationId xmlns:p14="http://schemas.microsoft.com/office/powerpoint/2010/main" val="400192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3241" y="2031750"/>
            <a:ext cx="6440400" cy="1225800"/>
          </a:xfrm>
        </p:spPr>
        <p:txBody>
          <a:bodyPr/>
          <a:lstStyle/>
          <a:p>
            <a:r>
              <a:rPr lang="en-US" dirty="0">
                <a:effectLst>
                  <a:outerShdw blurRad="38100" dist="38100" dir="2700000" algn="tl">
                    <a:srgbClr val="000000">
                      <a:alpha val="43137"/>
                    </a:srgbClr>
                  </a:outerShdw>
                </a:effectLst>
              </a:rPr>
              <a:t>Thank you for your time.</a:t>
            </a:r>
            <a:endParaRPr lang="en-GB" dirty="0">
              <a:effectLst>
                <a:outerShdw blurRad="38100" dist="38100" dir="2700000" algn="tl">
                  <a:srgbClr val="000000">
                    <a:alpha val="43137"/>
                  </a:srgbClr>
                </a:outerShdw>
              </a:effectLst>
            </a:endParaRPr>
          </a:p>
        </p:txBody>
      </p:sp>
      <p:sp>
        <p:nvSpPr>
          <p:cNvPr id="3" name="Espace réservé du pied de page 2"/>
          <p:cNvSpPr>
            <a:spLocks noGrp="1"/>
          </p:cNvSpPr>
          <p:nvPr>
            <p:ph type="ftr" sz="quarter" idx="11"/>
          </p:nvPr>
        </p:nvSpPr>
        <p:spPr/>
        <p:txBody>
          <a:bodyPr/>
          <a:lstStyle/>
          <a:p>
            <a:r>
              <a:rPr lang="fr-FR" noProof="0"/>
              <a:t>J. Oliveira, G. Aparicio – HiLumi LHC Work Package 15 – Integration &amp; (De-)Installation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dirty="0"/>
          </a:p>
        </p:txBody>
      </p:sp>
      <p:sp>
        <p:nvSpPr>
          <p:cNvPr id="4" name="Espace réservé du texte 3"/>
          <p:cNvSpPr>
            <a:spLocks noGrp="1"/>
          </p:cNvSpPr>
          <p:nvPr>
            <p:ph type="body" sz="quarter" idx="14"/>
          </p:nvPr>
        </p:nvSpPr>
        <p:spPr/>
        <p:txBody>
          <a:bodyPr/>
          <a:lstStyle/>
          <a:p>
            <a:r>
              <a:rPr lang="en-GB" dirty="0">
                <a:solidFill>
                  <a:schemeClr val="accent1"/>
                </a:solidFill>
              </a:rPr>
              <a:t>“Strive not to be a success, but rather to be of value.” – Albert Einstein</a:t>
            </a:r>
          </a:p>
        </p:txBody>
      </p:sp>
      <p:pic>
        <p:nvPicPr>
          <p:cNvPr id="6" name="Image 5" descr="CERN-logo_outl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190" y="4406900"/>
            <a:ext cx="613410" cy="603250"/>
          </a:xfrm>
          <a:prstGeom prst="rect">
            <a:avLst/>
          </a:prstGeom>
        </p:spPr>
      </p:pic>
    </p:spTree>
    <p:extLst>
      <p:ext uri="{BB962C8B-B14F-4D97-AF65-F5344CB8AC3E}">
        <p14:creationId xmlns:p14="http://schemas.microsoft.com/office/powerpoint/2010/main" val="205275095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82A7B-507E-4126-9E0B-1A02AD4FCAC2}"/>
              </a:ext>
            </a:extLst>
          </p:cNvPr>
          <p:cNvSpPr>
            <a:spLocks noGrp="1"/>
          </p:cNvSpPr>
          <p:nvPr>
            <p:ph type="title"/>
          </p:nvPr>
        </p:nvSpPr>
        <p:spPr>
          <a:xfrm rot="20700000">
            <a:off x="1351800" y="2031750"/>
            <a:ext cx="6440400" cy="1225800"/>
          </a:xfrm>
        </p:spPr>
        <p:txBody>
          <a:bodyPr/>
          <a:lstStyle/>
          <a:p>
            <a:r>
              <a:rPr lang="en-US" sz="5400" cap="small" dirty="0">
                <a:effectLst>
                  <a:outerShdw blurRad="38100" dist="38100" dir="2700000" algn="tl">
                    <a:srgbClr val="000000">
                      <a:alpha val="43137"/>
                    </a:srgbClr>
                  </a:outerShdw>
                </a:effectLst>
              </a:rPr>
              <a:t>Spare Slides</a:t>
            </a:r>
            <a:endParaRPr lang="en-GB" sz="5400" cap="small" dirty="0">
              <a:effectLst>
                <a:outerShdw blurRad="38100" dist="38100" dir="2700000" algn="tl">
                  <a:srgbClr val="000000">
                    <a:alpha val="43137"/>
                  </a:srgbClr>
                </a:outerShdw>
              </a:effectLst>
            </a:endParaRPr>
          </a:p>
        </p:txBody>
      </p:sp>
      <p:sp>
        <p:nvSpPr>
          <p:cNvPr id="3" name="Footer Placeholder 2">
            <a:extLst>
              <a:ext uri="{FF2B5EF4-FFF2-40B4-BE49-F238E27FC236}">
                <a16:creationId xmlns:a16="http://schemas.microsoft.com/office/drawing/2014/main" id="{501765AA-38CF-47CC-B314-44225F247364}"/>
              </a:ext>
            </a:extLst>
          </p:cNvPr>
          <p:cNvSpPr>
            <a:spLocks noGrp="1"/>
          </p:cNvSpPr>
          <p:nvPr>
            <p:ph type="ftr" sz="quarter" idx="11"/>
          </p:nvPr>
        </p:nvSpPr>
        <p:spPr/>
        <p:txBody>
          <a:bodyPr/>
          <a:lstStyle/>
          <a:p>
            <a:r>
              <a:rPr lang="fr-FR" noProof="0"/>
              <a:t>J. Oliveira, G. Aparicio – HiLumi LHC Work Package 15 – Integration &amp; (De-)Installation</a:t>
            </a:r>
            <a:endParaRPr lang="en-GB" noProof="0"/>
          </a:p>
        </p:txBody>
      </p:sp>
      <p:sp>
        <p:nvSpPr>
          <p:cNvPr id="4" name="Slide Number Placeholder 3">
            <a:extLst>
              <a:ext uri="{FF2B5EF4-FFF2-40B4-BE49-F238E27FC236}">
                <a16:creationId xmlns:a16="http://schemas.microsoft.com/office/drawing/2014/main" id="{C562375F-17FE-492E-85B6-D3DCD468A917}"/>
              </a:ext>
            </a:extLst>
          </p:cNvPr>
          <p:cNvSpPr>
            <a:spLocks noGrp="1"/>
          </p:cNvSpPr>
          <p:nvPr>
            <p:ph type="sldNum" sz="quarter" idx="12"/>
          </p:nvPr>
        </p:nvSpPr>
        <p:spPr/>
        <p:txBody>
          <a:bodyPr/>
          <a:lstStyle/>
          <a:p>
            <a:fld id="{BFDCA1C4-9514-7B4F-976F-D92F7E296653}" type="slidenum">
              <a:rPr lang="fr-FR" smtClean="0"/>
              <a:pPr/>
              <a:t>8</a:t>
            </a:fld>
            <a:endParaRPr lang="fr-FR" dirty="0"/>
          </a:p>
        </p:txBody>
      </p:sp>
    </p:spTree>
    <p:extLst>
      <p:ext uri="{BB962C8B-B14F-4D97-AF65-F5344CB8AC3E}">
        <p14:creationId xmlns:p14="http://schemas.microsoft.com/office/powerpoint/2010/main" val="937249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EA4658B-34D9-4C20-A40A-57CBBBBBA66F}"/>
              </a:ext>
            </a:extLst>
          </p:cNvPr>
          <p:cNvSpPr>
            <a:spLocks noGrp="1"/>
          </p:cNvSpPr>
          <p:nvPr>
            <p:ph type="title"/>
          </p:nvPr>
        </p:nvSpPr>
        <p:spPr/>
        <p:txBody>
          <a:bodyPr/>
          <a:lstStyle/>
          <a:p>
            <a:r>
              <a:rPr lang="en-US" dirty="0"/>
              <a:t>Convention for the rotation of cryoassemblies, coldmasses and magnets.</a:t>
            </a:r>
            <a:endParaRPr lang="en-GB" dirty="0"/>
          </a:p>
        </p:txBody>
      </p:sp>
      <p:sp>
        <p:nvSpPr>
          <p:cNvPr id="3" name="Footer Placeholder 2">
            <a:extLst>
              <a:ext uri="{FF2B5EF4-FFF2-40B4-BE49-F238E27FC236}">
                <a16:creationId xmlns:a16="http://schemas.microsoft.com/office/drawing/2014/main" id="{89737EA2-65C7-432E-BA03-378DE4468AEC}"/>
              </a:ext>
            </a:extLst>
          </p:cNvPr>
          <p:cNvSpPr>
            <a:spLocks noGrp="1"/>
          </p:cNvSpPr>
          <p:nvPr>
            <p:ph type="ftr" sz="quarter" idx="11"/>
          </p:nvPr>
        </p:nvSpPr>
        <p:spPr/>
        <p:txBody>
          <a:bodyPr/>
          <a:lstStyle/>
          <a:p>
            <a:r>
              <a:rPr lang="fr-FR" noProof="0"/>
              <a:t>J. Oliveira, G. Aparicio – HiLumi LHC Work Package 15 – Integration &amp; (De-)Installation</a:t>
            </a:r>
            <a:endParaRPr lang="en-GB" noProof="0"/>
          </a:p>
        </p:txBody>
      </p:sp>
      <p:sp>
        <p:nvSpPr>
          <p:cNvPr id="4" name="Slide Number Placeholder 3">
            <a:extLst>
              <a:ext uri="{FF2B5EF4-FFF2-40B4-BE49-F238E27FC236}">
                <a16:creationId xmlns:a16="http://schemas.microsoft.com/office/drawing/2014/main" id="{9C835865-DE98-42AB-9DCB-AF76D81EB039}"/>
              </a:ext>
            </a:extLst>
          </p:cNvPr>
          <p:cNvSpPr>
            <a:spLocks noGrp="1"/>
          </p:cNvSpPr>
          <p:nvPr>
            <p:ph type="sldNum" sz="quarter" idx="12"/>
          </p:nvPr>
        </p:nvSpPr>
        <p:spPr/>
        <p:txBody>
          <a:bodyPr/>
          <a:lstStyle/>
          <a:p>
            <a:fld id="{BFDCA1C4-9514-7B4F-976F-D92F7E296653}" type="slidenum">
              <a:rPr lang="fr-FR" smtClean="0"/>
              <a:pPr/>
              <a:t>9</a:t>
            </a:fld>
            <a:endParaRPr lang="fr-FR" dirty="0"/>
          </a:p>
        </p:txBody>
      </p:sp>
      <p:pic>
        <p:nvPicPr>
          <p:cNvPr id="5" name="Picture 4">
            <a:extLst>
              <a:ext uri="{FF2B5EF4-FFF2-40B4-BE49-F238E27FC236}">
                <a16:creationId xmlns:a16="http://schemas.microsoft.com/office/drawing/2014/main" id="{7310FD6C-D066-40AF-91AB-26CE07EE1950}"/>
              </a:ext>
            </a:extLst>
          </p:cNvPr>
          <p:cNvPicPr>
            <a:picLocks noChangeAspect="1"/>
          </p:cNvPicPr>
          <p:nvPr/>
        </p:nvPicPr>
        <p:blipFill rotWithShape="1">
          <a:blip r:embed="rId2"/>
          <a:srcRect t="40200" b="34600"/>
          <a:stretch/>
        </p:blipFill>
        <p:spPr>
          <a:xfrm>
            <a:off x="1295714" y="1131590"/>
            <a:ext cx="6552572" cy="1296144"/>
          </a:xfrm>
          <a:prstGeom prst="rect">
            <a:avLst/>
          </a:prstGeom>
        </p:spPr>
      </p:pic>
      <p:pic>
        <p:nvPicPr>
          <p:cNvPr id="10" name="Picture 9">
            <a:extLst>
              <a:ext uri="{FF2B5EF4-FFF2-40B4-BE49-F238E27FC236}">
                <a16:creationId xmlns:a16="http://schemas.microsoft.com/office/drawing/2014/main" id="{E1CC52D0-CB45-4B43-AC06-CB31C95F0D6A}"/>
              </a:ext>
            </a:extLst>
          </p:cNvPr>
          <p:cNvPicPr>
            <a:picLocks noChangeAspect="1"/>
          </p:cNvPicPr>
          <p:nvPr/>
        </p:nvPicPr>
        <p:blipFill>
          <a:blip r:embed="rId3"/>
          <a:stretch>
            <a:fillRect/>
          </a:stretch>
        </p:blipFill>
        <p:spPr>
          <a:xfrm>
            <a:off x="1137352" y="2817992"/>
            <a:ext cx="6869296" cy="1487236"/>
          </a:xfrm>
          <a:prstGeom prst="rect">
            <a:avLst/>
          </a:prstGeom>
        </p:spPr>
      </p:pic>
    </p:spTree>
    <p:extLst>
      <p:ext uri="{BB962C8B-B14F-4D97-AF65-F5344CB8AC3E}">
        <p14:creationId xmlns:p14="http://schemas.microsoft.com/office/powerpoint/2010/main" val="1125474889"/>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2logo-v2-1.pptx" id="{22C23822-B4F0-4156-A489-8FA00352A751}" vid="{496440F4-0138-4A79-B045-F59A65EE301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HiLumi-Pres-Template-16-9-2logo-v2-1</Template>
  <TotalTime>7401</TotalTime>
  <Words>1123</Words>
  <Application>Microsoft Office PowerPoint</Application>
  <PresentationFormat>On-screen Show (16:9)</PresentationFormat>
  <Paragraphs>96</Paragraphs>
  <Slides>10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Thème Office</vt:lpstr>
      <vt:lpstr>HL-LHC Layout version 1.6:  - Release procedure for P1 and P5  - Changes implemented in Layout version 1.6  - Changes left for Layout version 1.7</vt:lpstr>
      <vt:lpstr>Release Procedure of the Layout version 1.6</vt:lpstr>
      <vt:lpstr>Changes implemented in Layout version 1.6</vt:lpstr>
      <vt:lpstr>Changes left for Layout version 1.7</vt:lpstr>
      <vt:lpstr>DMU compatibility of the 3D models</vt:lpstr>
      <vt:lpstr>LHC sectioning of the 3D models</vt:lpstr>
      <vt:lpstr>Thank you for your time.</vt:lpstr>
      <vt:lpstr>Spare Slides</vt:lpstr>
      <vt:lpstr>Convention for the rotation of cryoassemblies, coldmasses and magnets.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Version 1.5</dc:title>
  <dc:creator>Joao Oliveira</dc:creator>
  <cp:lastModifiedBy>Joao Oliveira</cp:lastModifiedBy>
  <cp:revision>47</cp:revision>
  <dcterms:created xsi:type="dcterms:W3CDTF">2022-04-27T09:09:45Z</dcterms:created>
  <dcterms:modified xsi:type="dcterms:W3CDTF">2022-06-10T08:24:04Z</dcterms:modified>
</cp:coreProperties>
</file>