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63" r:id="rId3"/>
    <p:sldId id="301" r:id="rId4"/>
    <p:sldId id="287" r:id="rId5"/>
    <p:sldId id="300" r:id="rId6"/>
    <p:sldId id="273" r:id="rId7"/>
    <p:sldId id="272" r:id="rId8"/>
    <p:sldId id="313" r:id="rId9"/>
    <p:sldId id="311" r:id="rId10"/>
    <p:sldId id="312" r:id="rId11"/>
    <p:sldId id="314" r:id="rId12"/>
    <p:sldId id="315" r:id="rId13"/>
    <p:sldId id="310" r:id="rId14"/>
    <p:sldId id="292" r:id="rId15"/>
    <p:sldId id="280" r:id="rId16"/>
    <p:sldId id="294" r:id="rId17"/>
    <p:sldId id="274" r:id="rId18"/>
    <p:sldId id="298" r:id="rId19"/>
    <p:sldId id="302" r:id="rId20"/>
    <p:sldId id="281" r:id="rId21"/>
    <p:sldId id="276" r:id="rId22"/>
    <p:sldId id="307" r:id="rId23"/>
    <p:sldId id="308" r:id="rId24"/>
    <p:sldId id="305" r:id="rId25"/>
    <p:sldId id="304" r:id="rId26"/>
    <p:sldId id="303" r:id="rId27"/>
    <p:sldId id="278" r:id="rId28"/>
    <p:sldId id="285" r:id="rId29"/>
    <p:sldId id="258" r:id="rId3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FFFFFF"/>
    <a:srgbClr val="002374"/>
    <a:srgbClr val="000000"/>
    <a:srgbClr val="EAAE9D"/>
    <a:srgbClr val="F0FED2"/>
    <a:srgbClr val="10D3CB"/>
    <a:srgbClr val="B47B41"/>
    <a:srgbClr val="02E5E5"/>
    <a:srgbClr val="001F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76" autoAdjust="0"/>
    <p:restoredTop sz="96837" autoAdjust="0"/>
  </p:normalViewPr>
  <p:slideViewPr>
    <p:cSldViewPr>
      <p:cViewPr varScale="1">
        <p:scale>
          <a:sx n="130" d="100"/>
          <a:sy n="130" d="100"/>
        </p:scale>
        <p:origin x="30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09/06/2022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0330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05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84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317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6822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061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859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3951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455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91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666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81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98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3613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448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921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118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EA66BE72-525E-1A42-B073-B64459EADA78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4121999" cy="6238799"/>
          </a:xfrm>
          <a:prstGeom prst="rect">
            <a:avLst/>
          </a:prstGeom>
        </p:spPr>
      </p:pic>
      <p:sp>
        <p:nvSpPr>
          <p:cNvPr id="12" name="Title 6">
            <a:extLst>
              <a:ext uri="{FF2B5EF4-FFF2-40B4-BE49-F238E27FC236}">
                <a16:creationId xmlns:a16="http://schemas.microsoft.com/office/drawing/2014/main" id="{9590FA24-3C11-9440-A077-0FA94C2D561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79376" y="2708920"/>
            <a:ext cx="3383756" cy="2623359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91BE221-7FC4-3D4A-B864-DE2AAF2E1AB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511823" y="332656"/>
            <a:ext cx="7272189" cy="5868119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501378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7F53EEE-535E-1A49-98AC-2DBBC32C4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8710613" y="5390280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40416" y="525600"/>
            <a:ext cx="1688400" cy="66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7CCC031-9052-5D42-B0CA-CA4794CC07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200" y="457200"/>
            <a:ext cx="802800" cy="802800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FB0F3D4-EF4E-EB4B-A193-6C76C69C5E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313B146-0E2B-574E-9B67-521EAE757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3276F105-0670-D24A-952A-94DBDAAE1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B9784AA-07CD-844E-B749-8372A5F79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/>
            </a:lvl1pPr>
          </a:lstStyle>
          <a:p>
            <a:pPr lvl="0"/>
            <a:r>
              <a:rPr lang="en-GB" dirty="0"/>
              <a:t>EDMS #</a:t>
            </a:r>
          </a:p>
        </p:txBody>
      </p:sp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57200" y="457200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525744"/>
            <a:ext cx="1688400" cy="666137"/>
          </a:xfrm>
          <a:prstGeom prst="rect">
            <a:avLst/>
          </a:prstGeom>
        </p:spPr>
      </p:pic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6BD0E434-E9FD-C945-87F4-09AB99433DD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9142413" y="5157788"/>
            <a:ext cx="1957387" cy="431800"/>
          </a:xfrm>
        </p:spPr>
        <p:txBody>
          <a:bodyPr anchor="ctr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EDMS #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C95A36CB-3D69-5545-ADDC-E8B53AED945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0A830B9-CB84-0B41-B11C-9CB39FFA09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D9BAC18D-90BE-9C4D-A9E3-1B241A1B67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-10800" y="6237312"/>
            <a:ext cx="121968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Presentation Title - Author (Affiliation)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7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1" r:id="rId25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 algn="ctr">
              <a:defRPr/>
            </a:pPr>
            <a:r>
              <a:rPr lang="en-US" dirty="0"/>
              <a:t>MECAmaster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019903"/>
            <a:ext cx="10008492" cy="1137289"/>
          </a:xfrm>
        </p:spPr>
        <p:txBody>
          <a:bodyPr/>
          <a:lstStyle/>
          <a:p>
            <a:pPr algn="ctr">
              <a:defRPr/>
            </a:pPr>
            <a:endParaRPr lang="en-GB" b="1" i="1" dirty="0"/>
          </a:p>
          <a:p>
            <a:pPr algn="ctr">
              <a:defRPr/>
            </a:pPr>
            <a:r>
              <a:rPr lang="en-GB" b="1" i="1" dirty="0"/>
              <a:t>EDMS # </a:t>
            </a:r>
            <a:r>
              <a:rPr lang="fr-CH" dirty="0"/>
              <a:t>2044353</a:t>
            </a:r>
            <a:endParaRPr b="1" i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110E67-A1CF-284D-A541-1F26B30457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de-CH" dirty="0"/>
              <a:t>2022-06-09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MECAmaster – Scharif Mehanneche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A90D6-0D42-7140-AC5A-A6230AF9E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Optimisation du modèle de contact</a:t>
            </a:r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A857736-07D6-4520-90B0-03D66E58A191}"/>
              </a:ext>
            </a:extLst>
          </p:cNvPr>
          <p:cNvGrpSpPr/>
          <p:nvPr/>
        </p:nvGrpSpPr>
        <p:grpSpPr>
          <a:xfrm>
            <a:off x="2603612" y="684801"/>
            <a:ext cx="7092788" cy="3846437"/>
            <a:chOff x="1415480" y="545391"/>
            <a:chExt cx="7092788" cy="384643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144B642-2677-4539-B63D-531DC144714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15480" y="878781"/>
              <a:ext cx="4896544" cy="351304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4A41066-F285-4343-948B-4DB78654997B}"/>
                </a:ext>
              </a:extLst>
            </p:cNvPr>
            <p:cNvSpPr txBox="1"/>
            <p:nvPr/>
          </p:nvSpPr>
          <p:spPr bwMode="auto">
            <a:xfrm>
              <a:off x="3071664" y="545391"/>
              <a:ext cx="22682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2000" dirty="0"/>
                <a:t>Point de mesure 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FF13BD-CB0A-4BDE-9CE0-A05ED3B70535}"/>
                </a:ext>
              </a:extLst>
            </p:cNvPr>
            <p:cNvSpPr txBox="1"/>
            <p:nvPr/>
          </p:nvSpPr>
          <p:spPr bwMode="auto">
            <a:xfrm>
              <a:off x="5231904" y="906012"/>
              <a:ext cx="234026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2000" dirty="0"/>
                <a:t>Point de mesure 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8F4993-05B8-4ACE-B84D-189FE923DC8F}"/>
                </a:ext>
              </a:extLst>
            </p:cNvPr>
            <p:cNvSpPr txBox="1"/>
            <p:nvPr/>
          </p:nvSpPr>
          <p:spPr bwMode="auto">
            <a:xfrm>
              <a:off x="6240016" y="1549718"/>
              <a:ext cx="2268252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2000" dirty="0"/>
                <a:t>Point de mesure 1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6A225ECB-A035-475F-A330-4A4128A404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712" y="4747651"/>
            <a:ext cx="11280576" cy="1278095"/>
          </a:xfrm>
          <a:prstGeom prst="rect">
            <a:avLst/>
          </a:prstGeom>
        </p:spPr>
      </p:pic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20" name="Date Placeholder 1">
            <a:extLst>
              <a:ext uri="{FF2B5EF4-FFF2-40B4-BE49-F238E27FC236}">
                <a16:creationId xmlns:a16="http://schemas.microsoft.com/office/drawing/2014/main" id="{57D1CE14-D945-4D79-8581-ED60E272D49E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6511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Contribution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3" name="Picture 2" descr="Table&#10;&#10;Description automatically generated with low confidence">
            <a:extLst>
              <a:ext uri="{FF2B5EF4-FFF2-40B4-BE49-F238E27FC236}">
                <a16:creationId xmlns:a16="http://schemas.microsoft.com/office/drawing/2014/main" id="{358DCA7B-2AEC-4DCD-8434-5BF6DACE8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92" y="980728"/>
            <a:ext cx="11640616" cy="4690508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F852362E-7A24-41F2-9D75-9987CDA70979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27290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Optimisation du modèle de contact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8C1CEC0-B292-4716-8188-443D37509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478" y="476672"/>
            <a:ext cx="9743728" cy="3862202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1A6FB1E4-6E2E-46B2-9AF0-2A79075058A8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24022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089CAD-60DC-4E49-9781-28724FD4F798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8675" y="1608412"/>
            <a:ext cx="4987290" cy="3491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BF03B7-3717-46AA-ABC5-CFF93FC1FF8D}"/>
              </a:ext>
            </a:extLst>
          </p:cNvPr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6342" y="1752600"/>
            <a:ext cx="5010150" cy="3352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FF65BC9-C5C2-471C-86CA-65389BB5AD97}"/>
              </a:ext>
            </a:extLst>
          </p:cNvPr>
          <p:cNvSpPr txBox="1"/>
          <p:nvPr/>
        </p:nvSpPr>
        <p:spPr bwMode="auto">
          <a:xfrm>
            <a:off x="0" y="529108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ctr"/>
            <a:r>
              <a:rPr lang="fr-CH" sz="2000" dirty="0"/>
              <a:t>Modèle: ST1158927_01</a:t>
            </a:r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CA7FA6F3-886A-469C-91BB-1A4165D5B344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8821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56303804-5D88-44DA-90B8-09C9D2174639}"/>
              </a:ext>
            </a:extLst>
          </p:cNvPr>
          <p:cNvGrpSpPr/>
          <p:nvPr/>
        </p:nvGrpSpPr>
        <p:grpSpPr>
          <a:xfrm>
            <a:off x="2531427" y="1180782"/>
            <a:ext cx="7129145" cy="4672825"/>
            <a:chOff x="2570232" y="968057"/>
            <a:chExt cx="7129145" cy="4672825"/>
          </a:xfrm>
        </p:grpSpPr>
        <p:pic>
          <p:nvPicPr>
            <p:cNvPr id="2090" name="Picture 4">
              <a:extLst>
                <a:ext uri="{FF2B5EF4-FFF2-40B4-BE49-F238E27FC236}">
                  <a16:creationId xmlns:a16="http://schemas.microsoft.com/office/drawing/2014/main" id="{E77470A9-C759-49AB-8097-1699C3FEA7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232" y="1066800"/>
              <a:ext cx="6934200" cy="1714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0" name="Picture 340" descr="Shape, rectangle&#10;&#10;Description automatically generated">
              <a:extLst>
                <a:ext uri="{FF2B5EF4-FFF2-40B4-BE49-F238E27FC236}">
                  <a16:creationId xmlns:a16="http://schemas.microsoft.com/office/drawing/2014/main" id="{DB9F64E5-2743-4EAC-ADE9-808F40CE8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0232" y="3238500"/>
              <a:ext cx="4352925" cy="2028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DA5797C-C613-475C-BFF6-6870DCDED69B}"/>
                </a:ext>
              </a:extLst>
            </p:cNvPr>
            <p:cNvSpPr/>
            <p:nvPr/>
          </p:nvSpPr>
          <p:spPr>
            <a:xfrm>
              <a:off x="8628767" y="968057"/>
              <a:ext cx="771525" cy="771525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93BAC10-6E7F-4C65-A5C6-6B95FA92393E}"/>
                </a:ext>
              </a:extLst>
            </p:cNvPr>
            <p:cNvSpPr/>
            <p:nvPr/>
          </p:nvSpPr>
          <p:spPr>
            <a:xfrm>
              <a:off x="4743520" y="2945307"/>
              <a:ext cx="2695575" cy="2695575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CH"/>
            </a:p>
          </p:txBody>
        </p:sp>
        <p:sp>
          <p:nvSpPr>
            <p:cNvPr id="31" name="TextBox 108">
              <a:extLst>
                <a:ext uri="{FF2B5EF4-FFF2-40B4-BE49-F238E27FC236}">
                  <a16:creationId xmlns:a16="http://schemas.microsoft.com/office/drawing/2014/main" id="{BBA1C636-1AB6-4AA5-944F-C389EA1563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7727" y="4387248"/>
              <a:ext cx="1771650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Cote à contrôler MECAMASTER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FE7693F-8E4B-4F8F-A80E-B436F651C4E6}"/>
                </a:ext>
              </a:extLst>
            </p:cNvPr>
            <p:cNvCxnSpPr/>
            <p:nvPr/>
          </p:nvCxnSpPr>
          <p:spPr>
            <a:xfrm>
              <a:off x="6485642" y="5013176"/>
              <a:ext cx="160972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A83B8D0-F3CF-4F87-98E2-65AC9D7E8CA3}"/>
                </a:ext>
              </a:extLst>
            </p:cNvPr>
            <p:cNvCxnSpPr/>
            <p:nvPr/>
          </p:nvCxnSpPr>
          <p:spPr>
            <a:xfrm>
              <a:off x="5885567" y="4775495"/>
              <a:ext cx="12954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D00F836-3358-477C-91C6-DC45A2BAD80D}"/>
                </a:ext>
              </a:extLst>
            </p:cNvPr>
            <p:cNvCxnSpPr/>
            <p:nvPr/>
          </p:nvCxnSpPr>
          <p:spPr>
            <a:xfrm flipV="1">
              <a:off x="7180967" y="4354490"/>
              <a:ext cx="419100" cy="4191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91CF7DB-468E-47D5-8E88-5E0052B40E38}"/>
                </a:ext>
              </a:extLst>
            </p:cNvPr>
            <p:cNvCxnSpPr/>
            <p:nvPr/>
          </p:nvCxnSpPr>
          <p:spPr>
            <a:xfrm>
              <a:off x="7600067" y="4354490"/>
              <a:ext cx="4953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10AB117-22FB-4866-A3A6-040D64C3CFB0}"/>
                </a:ext>
              </a:extLst>
            </p:cNvPr>
            <p:cNvCxnSpPr>
              <a:cxnSpLocks/>
            </p:cNvCxnSpPr>
            <p:nvPr/>
          </p:nvCxnSpPr>
          <p:spPr>
            <a:xfrm>
              <a:off x="7981067" y="4354489"/>
              <a:ext cx="0" cy="658687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1AF5324-3ABA-46F9-A73C-8176CB9E20CA}"/>
                </a:ext>
              </a:extLst>
            </p:cNvPr>
            <p:cNvCxnSpPr>
              <a:cxnSpLocks/>
              <a:endCxn id="37" idx="7"/>
            </p:cNvCxnSpPr>
            <p:nvPr/>
          </p:nvCxnSpPr>
          <p:spPr>
            <a:xfrm flipH="1">
              <a:off x="7044337" y="1617884"/>
              <a:ext cx="1693650" cy="1722181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 Box 417">
              <a:extLst>
                <a:ext uri="{FF2B5EF4-FFF2-40B4-BE49-F238E27FC236}">
                  <a16:creationId xmlns:a16="http://schemas.microsoft.com/office/drawing/2014/main" id="{FF4E764C-D75D-49F5-A2A6-0E7ECF79B2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7398333" y="4555790"/>
              <a:ext cx="792088" cy="266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ahoma" panose="020B0604030504040204" pitchFamily="34" charset="0"/>
                </a:rPr>
                <a:t>42,5 mm</a:t>
              </a:r>
              <a:endParaRPr kumimoji="0" lang="fr-FR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8" name="Rectangle 47">
            <a:extLst>
              <a:ext uri="{FF2B5EF4-FFF2-40B4-BE49-F238E27FC236}">
                <a16:creationId xmlns:a16="http://schemas.microsoft.com/office/drawing/2014/main" id="{10CC1307-5B67-4338-A7F1-68CE53F18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CH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CH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9BEA945-7804-45CB-B55F-733A73C0B25D}"/>
              </a:ext>
            </a:extLst>
          </p:cNvPr>
          <p:cNvSpPr txBox="1"/>
          <p:nvPr/>
        </p:nvSpPr>
        <p:spPr bwMode="auto">
          <a:xfrm>
            <a:off x="0" y="580618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pPr algn="ctr"/>
            <a:r>
              <a:rPr lang="fr-CH" dirty="0"/>
              <a:t>Calcul linéaire entre deux pièces : Jeu entre le </a:t>
            </a:r>
            <a:r>
              <a:rPr lang="fr-FR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Récipient à hélium</a:t>
            </a:r>
            <a:r>
              <a:rPr lang="fr-CH" dirty="0"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/>
              <a:t>et l'extrémité de l’écran thermique.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23" name="Date Placeholder 1">
            <a:extLst>
              <a:ext uri="{FF2B5EF4-FFF2-40B4-BE49-F238E27FC236}">
                <a16:creationId xmlns:a16="http://schemas.microsoft.com/office/drawing/2014/main" id="{84DB133D-8BD4-4DB7-BAE3-D6CF702CE522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49296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3AA0B7-F815-4386-B9C7-968522E1B426}"/>
              </a:ext>
            </a:extLst>
          </p:cNvPr>
          <p:cNvSpPr/>
          <p:nvPr/>
        </p:nvSpPr>
        <p:spPr>
          <a:xfrm rot="5400000">
            <a:off x="8690651" y="2364042"/>
            <a:ext cx="347396" cy="489902"/>
          </a:xfrm>
          <a:prstGeom prst="rect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7FFFE8-72A2-467A-AB52-5112C7ED8491}"/>
              </a:ext>
            </a:extLst>
          </p:cNvPr>
          <p:cNvSpPr/>
          <p:nvPr/>
        </p:nvSpPr>
        <p:spPr>
          <a:xfrm>
            <a:off x="6090685" y="3248648"/>
            <a:ext cx="360978" cy="471468"/>
          </a:xfrm>
          <a:prstGeom prst="rect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CE14B7E-1621-4BDF-80EC-517DF6664427}"/>
              </a:ext>
            </a:extLst>
          </p:cNvPr>
          <p:cNvCxnSpPr>
            <a:cxnSpLocks/>
          </p:cNvCxnSpPr>
          <p:nvPr/>
        </p:nvCxnSpPr>
        <p:spPr>
          <a:xfrm>
            <a:off x="2366698" y="4024973"/>
            <a:ext cx="576094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33804ED-D442-4B20-B555-2733BE63BF52}"/>
              </a:ext>
            </a:extLst>
          </p:cNvPr>
          <p:cNvSpPr/>
          <p:nvPr/>
        </p:nvSpPr>
        <p:spPr>
          <a:xfrm>
            <a:off x="1854579" y="3769746"/>
            <a:ext cx="530415" cy="510455"/>
          </a:xfrm>
          <a:prstGeom prst="ellips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0E06A93-0394-4759-9F08-D3F0CDB04617}"/>
              </a:ext>
            </a:extLst>
          </p:cNvPr>
          <p:cNvCxnSpPr>
            <a:cxnSpLocks/>
          </p:cNvCxnSpPr>
          <p:nvPr/>
        </p:nvCxnSpPr>
        <p:spPr>
          <a:xfrm flipH="1">
            <a:off x="1105412" y="4914732"/>
            <a:ext cx="2794813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322760-467C-4D81-8E2F-BB38C3D29CD1}"/>
              </a:ext>
            </a:extLst>
          </p:cNvPr>
          <p:cNvCxnSpPr>
            <a:cxnSpLocks/>
          </p:cNvCxnSpPr>
          <p:nvPr/>
        </p:nvCxnSpPr>
        <p:spPr>
          <a:xfrm flipV="1">
            <a:off x="6280368" y="3067862"/>
            <a:ext cx="0" cy="93584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A1E4D59-19A6-49BF-827F-1D7CDB6D7965}"/>
              </a:ext>
            </a:extLst>
          </p:cNvPr>
          <p:cNvCxnSpPr>
            <a:cxnSpLocks/>
          </p:cNvCxnSpPr>
          <p:nvPr/>
        </p:nvCxnSpPr>
        <p:spPr>
          <a:xfrm>
            <a:off x="7581590" y="3579658"/>
            <a:ext cx="2107638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CF70DA4-B8F5-4894-9012-57FD1EA5CD1B}"/>
              </a:ext>
            </a:extLst>
          </p:cNvPr>
          <p:cNvCxnSpPr>
            <a:cxnSpLocks/>
          </p:cNvCxnSpPr>
          <p:nvPr/>
        </p:nvCxnSpPr>
        <p:spPr>
          <a:xfrm flipH="1">
            <a:off x="3707480" y="4914732"/>
            <a:ext cx="4420161" cy="0"/>
          </a:xfrm>
          <a:prstGeom prst="line">
            <a:avLst/>
          </a:prstGeom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CA57349-FDD5-4E85-A941-EEE00BD7E401}"/>
              </a:ext>
            </a:extLst>
          </p:cNvPr>
          <p:cNvCxnSpPr>
            <a:cxnSpLocks/>
            <a:stCxn id="14" idx="3"/>
          </p:cNvCxnSpPr>
          <p:nvPr/>
        </p:nvCxnSpPr>
        <p:spPr>
          <a:xfrm flipH="1">
            <a:off x="1193415" y="4205446"/>
            <a:ext cx="738841" cy="711041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2C1D698-56A8-49C9-BB5F-C957748470FB}"/>
              </a:ext>
            </a:extLst>
          </p:cNvPr>
          <p:cNvCxnSpPr>
            <a:cxnSpLocks/>
          </p:cNvCxnSpPr>
          <p:nvPr/>
        </p:nvCxnSpPr>
        <p:spPr>
          <a:xfrm>
            <a:off x="6090685" y="3170663"/>
            <a:ext cx="36097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7F8CE00-B7D5-4B0B-84F1-8145ADD2AA38}"/>
              </a:ext>
            </a:extLst>
          </p:cNvPr>
          <p:cNvCxnSpPr>
            <a:cxnSpLocks/>
          </p:cNvCxnSpPr>
          <p:nvPr/>
        </p:nvCxnSpPr>
        <p:spPr>
          <a:xfrm>
            <a:off x="6090685" y="3798104"/>
            <a:ext cx="36097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6FEE41E-09FF-4C0B-A7FE-4F3C4C5528F9}"/>
              </a:ext>
            </a:extLst>
          </p:cNvPr>
          <p:cNvCxnSpPr>
            <a:cxnSpLocks/>
          </p:cNvCxnSpPr>
          <p:nvPr/>
        </p:nvCxnSpPr>
        <p:spPr>
          <a:xfrm>
            <a:off x="6451663" y="3484382"/>
            <a:ext cx="67039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37372CD-B3D0-477B-9D03-7FAF4ED7BE62}"/>
              </a:ext>
            </a:extLst>
          </p:cNvPr>
          <p:cNvCxnSpPr>
            <a:cxnSpLocks/>
          </p:cNvCxnSpPr>
          <p:nvPr/>
        </p:nvCxnSpPr>
        <p:spPr>
          <a:xfrm flipV="1">
            <a:off x="7122055" y="1749174"/>
            <a:ext cx="0" cy="175647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FF42B40-288B-400D-B370-B8DD337D0D5D}"/>
              </a:ext>
            </a:extLst>
          </p:cNvPr>
          <p:cNvCxnSpPr>
            <a:cxnSpLocks/>
          </p:cNvCxnSpPr>
          <p:nvPr/>
        </p:nvCxnSpPr>
        <p:spPr>
          <a:xfrm>
            <a:off x="7122055" y="1749171"/>
            <a:ext cx="1211861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FFADBC1-32CA-4187-BA1A-58CDC77CB0BF}"/>
              </a:ext>
            </a:extLst>
          </p:cNvPr>
          <p:cNvSpPr/>
          <p:nvPr/>
        </p:nvSpPr>
        <p:spPr>
          <a:xfrm rot="5400000">
            <a:off x="7545094" y="1512385"/>
            <a:ext cx="347396" cy="489902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4B52E1C-A98C-430C-818D-5D56BFD64772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7718792" y="1931035"/>
            <a:ext cx="0" cy="711443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9DC3EAE-ADA9-41F2-9D7C-CA2AB9FCED2E}"/>
              </a:ext>
            </a:extLst>
          </p:cNvPr>
          <p:cNvCxnSpPr>
            <a:cxnSpLocks/>
          </p:cNvCxnSpPr>
          <p:nvPr/>
        </p:nvCxnSpPr>
        <p:spPr>
          <a:xfrm>
            <a:off x="7718792" y="2610574"/>
            <a:ext cx="1731215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40D43B1-244B-4EE1-AED7-9BABFCF5F108}"/>
              </a:ext>
            </a:extLst>
          </p:cNvPr>
          <p:cNvCxnSpPr>
            <a:cxnSpLocks/>
          </p:cNvCxnSpPr>
          <p:nvPr/>
        </p:nvCxnSpPr>
        <p:spPr>
          <a:xfrm>
            <a:off x="8525456" y="2435295"/>
            <a:ext cx="0" cy="347397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8B6726D-C66E-4FA8-AE30-9AF472575B3F}"/>
              </a:ext>
            </a:extLst>
          </p:cNvPr>
          <p:cNvCxnSpPr>
            <a:cxnSpLocks/>
          </p:cNvCxnSpPr>
          <p:nvPr/>
        </p:nvCxnSpPr>
        <p:spPr>
          <a:xfrm>
            <a:off x="9206898" y="2435295"/>
            <a:ext cx="0" cy="347397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889956E-9A3E-46E1-9EA3-381292EFC16B}"/>
              </a:ext>
            </a:extLst>
          </p:cNvPr>
          <p:cNvCxnSpPr>
            <a:cxnSpLocks/>
          </p:cNvCxnSpPr>
          <p:nvPr/>
        </p:nvCxnSpPr>
        <p:spPr>
          <a:xfrm>
            <a:off x="8864348" y="2096571"/>
            <a:ext cx="0" cy="34739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31103C5-8574-4A29-ABF0-CF6E6DD2641B}"/>
              </a:ext>
            </a:extLst>
          </p:cNvPr>
          <p:cNvCxnSpPr>
            <a:cxnSpLocks/>
          </p:cNvCxnSpPr>
          <p:nvPr/>
        </p:nvCxnSpPr>
        <p:spPr>
          <a:xfrm>
            <a:off x="8864348" y="2096571"/>
            <a:ext cx="1451273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D6EBC968-0494-414E-89AD-A5FAD85033C9}"/>
              </a:ext>
            </a:extLst>
          </p:cNvPr>
          <p:cNvSpPr/>
          <p:nvPr/>
        </p:nvSpPr>
        <p:spPr>
          <a:xfrm rot="5400000">
            <a:off x="8069991" y="3341483"/>
            <a:ext cx="347396" cy="489902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45B2145-CD1A-4AB3-931F-147B8F680D71}"/>
              </a:ext>
            </a:extLst>
          </p:cNvPr>
          <p:cNvCxnSpPr>
            <a:cxnSpLocks/>
          </p:cNvCxnSpPr>
          <p:nvPr/>
        </p:nvCxnSpPr>
        <p:spPr>
          <a:xfrm>
            <a:off x="8243689" y="3760133"/>
            <a:ext cx="0" cy="7228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6C7E1D0-F0A8-4F96-9AEB-C3AF262F0CE4}"/>
              </a:ext>
            </a:extLst>
          </p:cNvPr>
          <p:cNvSpPr/>
          <p:nvPr/>
        </p:nvSpPr>
        <p:spPr>
          <a:xfrm rot="5400000">
            <a:off x="7316734" y="4690162"/>
            <a:ext cx="347396" cy="489902"/>
          </a:xfrm>
          <a:prstGeom prst="rect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2C2F1FD-CF27-4AF9-8449-AFC139A61235}"/>
              </a:ext>
            </a:extLst>
          </p:cNvPr>
          <p:cNvCxnSpPr>
            <a:cxnSpLocks/>
          </p:cNvCxnSpPr>
          <p:nvPr/>
        </p:nvCxnSpPr>
        <p:spPr>
          <a:xfrm flipH="1">
            <a:off x="7497522" y="4483020"/>
            <a:ext cx="3821579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305B20B-3B3E-482E-9EF1-D561FF6830C5}"/>
              </a:ext>
            </a:extLst>
          </p:cNvPr>
          <p:cNvCxnSpPr>
            <a:cxnSpLocks/>
          </p:cNvCxnSpPr>
          <p:nvPr/>
        </p:nvCxnSpPr>
        <p:spPr>
          <a:xfrm>
            <a:off x="7505151" y="4483020"/>
            <a:ext cx="0" cy="277575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3B12D3B-3EAB-4280-83D2-3737E78EF700}"/>
              </a:ext>
            </a:extLst>
          </p:cNvPr>
          <p:cNvCxnSpPr>
            <a:cxnSpLocks/>
          </p:cNvCxnSpPr>
          <p:nvPr/>
        </p:nvCxnSpPr>
        <p:spPr>
          <a:xfrm>
            <a:off x="10817499" y="4657291"/>
            <a:ext cx="0" cy="284257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2073F8F2-0BBB-4FE1-8875-1A742812DCA1}"/>
              </a:ext>
            </a:extLst>
          </p:cNvPr>
          <p:cNvSpPr/>
          <p:nvPr/>
        </p:nvSpPr>
        <p:spPr>
          <a:xfrm rot="5400000">
            <a:off x="10643802" y="4238642"/>
            <a:ext cx="347396" cy="489902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27BBB00-1E6D-4EAC-9F8D-F72CE05A21AD}"/>
              </a:ext>
            </a:extLst>
          </p:cNvPr>
          <p:cNvCxnSpPr>
            <a:cxnSpLocks/>
          </p:cNvCxnSpPr>
          <p:nvPr/>
        </p:nvCxnSpPr>
        <p:spPr>
          <a:xfrm>
            <a:off x="10817499" y="4943818"/>
            <a:ext cx="693390" cy="0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214AC37-1BB9-4B5E-878D-6C4E85B170F9}"/>
              </a:ext>
            </a:extLst>
          </p:cNvPr>
          <p:cNvGrpSpPr/>
          <p:nvPr/>
        </p:nvGrpSpPr>
        <p:grpSpPr>
          <a:xfrm>
            <a:off x="1225118" y="4873362"/>
            <a:ext cx="354188" cy="500654"/>
            <a:chOff x="11607345" y="6378128"/>
            <a:chExt cx="155179" cy="227926"/>
          </a:xfrm>
        </p:grpSpPr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799635BC-0870-4ABD-A973-E9A96EA6EC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07345" y="6415400"/>
              <a:ext cx="129242" cy="19065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Isosceles Triangle 118">
              <a:extLst>
                <a:ext uri="{FF2B5EF4-FFF2-40B4-BE49-F238E27FC236}">
                  <a16:creationId xmlns:a16="http://schemas.microsoft.com/office/drawing/2014/main" id="{A37C5C84-9F28-4699-A005-6536B0799BCC}"/>
                </a:ext>
              </a:extLst>
            </p:cNvPr>
            <p:cNvSpPr/>
            <p:nvPr/>
          </p:nvSpPr>
          <p:spPr>
            <a:xfrm rot="3783458">
              <a:off x="11672526" y="6380049"/>
              <a:ext cx="91919" cy="8807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A667DCEA-6C15-49C9-AA6D-35185156647A}"/>
              </a:ext>
            </a:extLst>
          </p:cNvPr>
          <p:cNvCxnSpPr>
            <a:cxnSpLocks/>
          </p:cNvCxnSpPr>
          <p:nvPr/>
        </p:nvCxnSpPr>
        <p:spPr>
          <a:xfrm>
            <a:off x="8127642" y="4914732"/>
            <a:ext cx="20774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D2331E80-A7B8-48D8-B83D-ECEA06CFD834}"/>
              </a:ext>
            </a:extLst>
          </p:cNvPr>
          <p:cNvSpPr/>
          <p:nvPr/>
        </p:nvSpPr>
        <p:spPr>
          <a:xfrm rot="5400000">
            <a:off x="7429988" y="3785982"/>
            <a:ext cx="347396" cy="489902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>
              <a:highlight>
                <a:srgbClr val="FFFF00"/>
              </a:highlight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95BC1262-6D5C-402D-80CA-C4F324543DC8}"/>
              </a:ext>
            </a:extLst>
          </p:cNvPr>
          <p:cNvCxnSpPr>
            <a:cxnSpLocks/>
          </p:cNvCxnSpPr>
          <p:nvPr/>
        </p:nvCxnSpPr>
        <p:spPr>
          <a:xfrm>
            <a:off x="7603686" y="3579658"/>
            <a:ext cx="0" cy="277575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C5D4B0C-4B0C-4C37-A47F-370C09090524}"/>
              </a:ext>
            </a:extLst>
          </p:cNvPr>
          <p:cNvCxnSpPr>
            <a:cxnSpLocks/>
          </p:cNvCxnSpPr>
          <p:nvPr/>
        </p:nvCxnSpPr>
        <p:spPr>
          <a:xfrm>
            <a:off x="7262058" y="3851585"/>
            <a:ext cx="0" cy="34739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D33A2D56-BD86-4612-A2B5-79C365256245}"/>
              </a:ext>
            </a:extLst>
          </p:cNvPr>
          <p:cNvCxnSpPr>
            <a:cxnSpLocks/>
          </p:cNvCxnSpPr>
          <p:nvPr/>
        </p:nvCxnSpPr>
        <p:spPr>
          <a:xfrm>
            <a:off x="7947182" y="3858364"/>
            <a:ext cx="0" cy="347397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08ECA2C-CC89-470C-89E5-67BAAB56402D}"/>
              </a:ext>
            </a:extLst>
          </p:cNvPr>
          <p:cNvSpPr txBox="1"/>
          <p:nvPr/>
        </p:nvSpPr>
        <p:spPr>
          <a:xfrm rot="16200000">
            <a:off x="8756543" y="3152644"/>
            <a:ext cx="236607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FF0000"/>
                </a:solidFill>
              </a:rPr>
              <a:t>Cote à contrôler MECAMASTER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CB28FD-4B94-4500-8E22-41F1CF092291}"/>
              </a:ext>
            </a:extLst>
          </p:cNvPr>
          <p:cNvSpPr txBox="1"/>
          <p:nvPr/>
        </p:nvSpPr>
        <p:spPr>
          <a:xfrm>
            <a:off x="5233295" y="3670148"/>
            <a:ext cx="699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FF0000"/>
                </a:solidFill>
              </a:rPr>
              <a:t>Soudure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61DB5FA-E03C-465B-957C-99091B80FBA2}"/>
              </a:ext>
            </a:extLst>
          </p:cNvPr>
          <p:cNvSpPr txBox="1"/>
          <p:nvPr/>
        </p:nvSpPr>
        <p:spPr>
          <a:xfrm>
            <a:off x="6456624" y="4041974"/>
            <a:ext cx="7162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rPr lang="fr-CH" sz="1050" dirty="0"/>
              <a:t>Soudure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CA34000-69E2-42DB-9775-E1B0AA13F8F8}"/>
              </a:ext>
            </a:extLst>
          </p:cNvPr>
          <p:cNvSpPr txBox="1"/>
          <p:nvPr/>
        </p:nvSpPr>
        <p:spPr>
          <a:xfrm>
            <a:off x="7188397" y="3354013"/>
            <a:ext cx="7088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rPr lang="fr-CH" sz="1050" dirty="0"/>
              <a:t>Soudure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F063566-A0BA-4EDF-84EE-07D5C6BE0823}"/>
              </a:ext>
            </a:extLst>
          </p:cNvPr>
          <p:cNvSpPr txBox="1"/>
          <p:nvPr/>
        </p:nvSpPr>
        <p:spPr>
          <a:xfrm>
            <a:off x="7735360" y="2675823"/>
            <a:ext cx="71304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rPr lang="fr-CH" sz="1050" dirty="0"/>
              <a:t>Soudure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4A60A01-9430-47A7-89F3-F6729E033EC0}"/>
              </a:ext>
            </a:extLst>
          </p:cNvPr>
          <p:cNvSpPr txBox="1"/>
          <p:nvPr/>
        </p:nvSpPr>
        <p:spPr>
          <a:xfrm>
            <a:off x="6558573" y="1489649"/>
            <a:ext cx="70348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>
                <a:solidFill>
                  <a:srgbClr val="FF0000"/>
                </a:solidFill>
              </a:defRPr>
            </a:lvl1pPr>
          </a:lstStyle>
          <a:p>
            <a:r>
              <a:rPr lang="fr-CH" sz="1050" dirty="0"/>
              <a:t>Soudure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8E34FD2-3DE7-4630-8855-65C5D79AB779}"/>
              </a:ext>
            </a:extLst>
          </p:cNvPr>
          <p:cNvSpPr txBox="1"/>
          <p:nvPr/>
        </p:nvSpPr>
        <p:spPr>
          <a:xfrm>
            <a:off x="695400" y="5612038"/>
            <a:ext cx="3137775" cy="481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Rx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fixe 1 / Chambre 1 : Rotule (Blocage Tx; Ty; Tz)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fixe 1 / Chambre 1 : Point de contact (Blocage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Blocage RY (soudure)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1D6E90D-8614-4967-934F-8130C6F72A87}"/>
              </a:ext>
            </a:extLst>
          </p:cNvPr>
          <p:cNvGrpSpPr/>
          <p:nvPr/>
        </p:nvGrpSpPr>
        <p:grpSpPr>
          <a:xfrm>
            <a:off x="4348404" y="4140058"/>
            <a:ext cx="527338" cy="547108"/>
            <a:chOff x="3461415" y="1693486"/>
            <a:chExt cx="584197" cy="629799"/>
          </a:xfrm>
        </p:grpSpPr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7CCD2921-048C-4A8D-86C8-791AD7CE22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1415" y="1803090"/>
              <a:ext cx="0" cy="4831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1CCA482A-F1F4-4672-A073-C771C257173F}"/>
                </a:ext>
              </a:extLst>
            </p:cNvPr>
            <p:cNvCxnSpPr>
              <a:cxnSpLocks/>
            </p:cNvCxnSpPr>
            <p:nvPr/>
          </p:nvCxnSpPr>
          <p:spPr>
            <a:xfrm>
              <a:off x="3461415" y="2286229"/>
              <a:ext cx="4873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AC62265-969C-47E6-A060-5A6069C479CE}"/>
                </a:ext>
              </a:extLst>
            </p:cNvPr>
            <p:cNvSpPr txBox="1"/>
            <p:nvPr/>
          </p:nvSpPr>
          <p:spPr>
            <a:xfrm>
              <a:off x="3461415" y="1693486"/>
              <a:ext cx="314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Z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AB932CDE-E9F0-404D-BCFF-543B5522B0DB}"/>
                </a:ext>
              </a:extLst>
            </p:cNvPr>
            <p:cNvSpPr txBox="1"/>
            <p:nvPr/>
          </p:nvSpPr>
          <p:spPr>
            <a:xfrm>
              <a:off x="3731287" y="1953953"/>
              <a:ext cx="314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Y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D1433DA-B798-4453-A561-6D42C5ED7F15}"/>
              </a:ext>
            </a:extLst>
          </p:cNvPr>
          <p:cNvSpPr txBox="1"/>
          <p:nvPr/>
        </p:nvSpPr>
        <p:spPr>
          <a:xfrm>
            <a:off x="1393408" y="4715888"/>
            <a:ext cx="870880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rgbClr val="7030A0"/>
                </a:solidFill>
              </a:rPr>
              <a:t>Point fixe 1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1035D2-486E-4CED-851F-E4610B5C34EF}"/>
              </a:ext>
            </a:extLst>
          </p:cNvPr>
          <p:cNvSpPr txBox="1"/>
          <p:nvPr/>
        </p:nvSpPr>
        <p:spPr>
          <a:xfrm>
            <a:off x="5233295" y="4715888"/>
            <a:ext cx="8823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chemeClr val="accent4">
                    <a:lumMod val="50000"/>
                  </a:schemeClr>
                </a:solidFill>
              </a:rPr>
              <a:t>Point fixe 1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6B4089E-F82E-4310-8277-7BD6111D524A}"/>
              </a:ext>
            </a:extLst>
          </p:cNvPr>
          <p:cNvSpPr txBox="1"/>
          <p:nvPr/>
        </p:nvSpPr>
        <p:spPr>
          <a:xfrm>
            <a:off x="2558699" y="3814875"/>
            <a:ext cx="84890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rgbClr val="00B0F0"/>
                </a:solidFill>
              </a:rPr>
              <a:t>Chambre 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34A65D8-D172-48E4-B8ED-CAA38BB89547}"/>
              </a:ext>
            </a:extLst>
          </p:cNvPr>
          <p:cNvSpPr txBox="1"/>
          <p:nvPr/>
        </p:nvSpPr>
        <p:spPr>
          <a:xfrm>
            <a:off x="10850914" y="4720972"/>
            <a:ext cx="86170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chemeClr val="accent6">
                    <a:lumMod val="50000"/>
                  </a:schemeClr>
                </a:solidFill>
              </a:rPr>
              <a:t>Point fixe 2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DB7217C-D127-43E4-B266-6FBF565488AF}"/>
              </a:ext>
            </a:extLst>
          </p:cNvPr>
          <p:cNvSpPr txBox="1"/>
          <p:nvPr/>
        </p:nvSpPr>
        <p:spPr>
          <a:xfrm>
            <a:off x="8540196" y="4262432"/>
            <a:ext cx="104031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rgbClr val="7030A0"/>
                </a:solidFill>
              </a:rPr>
              <a:t>Point Glissant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B149800-423B-4ABD-A920-9EF1F449F59D}"/>
              </a:ext>
            </a:extLst>
          </p:cNvPr>
          <p:cNvSpPr txBox="1"/>
          <p:nvPr/>
        </p:nvSpPr>
        <p:spPr>
          <a:xfrm>
            <a:off x="6442626" y="3476134"/>
            <a:ext cx="885252" cy="220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rgbClr val="FF9900"/>
                </a:solidFill>
              </a:rPr>
              <a:t>Tube vertical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4176671-C86B-42D7-80CC-CD74A4680F14}"/>
              </a:ext>
            </a:extLst>
          </p:cNvPr>
          <p:cNvSpPr txBox="1"/>
          <p:nvPr/>
        </p:nvSpPr>
        <p:spPr>
          <a:xfrm>
            <a:off x="8687886" y="3361676"/>
            <a:ext cx="885252" cy="2205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050" dirty="0">
                <a:solidFill>
                  <a:schemeClr val="accent6">
                    <a:lumMod val="75000"/>
                  </a:schemeClr>
                </a:solidFill>
              </a:rPr>
              <a:t>Chambre 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E9D809D-D3A2-45E3-9142-E5EFB6BA25D7}"/>
              </a:ext>
            </a:extLst>
          </p:cNvPr>
          <p:cNvSpPr txBox="1"/>
          <p:nvPr/>
        </p:nvSpPr>
        <p:spPr>
          <a:xfrm>
            <a:off x="8886300" y="1877218"/>
            <a:ext cx="1429321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050">
                <a:solidFill>
                  <a:srgbClr val="00B0F0"/>
                </a:solidFill>
              </a:defRPr>
            </a:lvl1pPr>
          </a:lstStyle>
          <a:p>
            <a:r>
              <a:rPr lang="fr-FR"/>
              <a:t>Récipient à hélium</a:t>
            </a:r>
            <a:endParaRPr lang="fr-CH" dirty="0"/>
          </a:p>
          <a:p>
            <a:endParaRPr lang="fr-CH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D13AE42-8769-4A75-B978-34C160EDA116}"/>
              </a:ext>
            </a:extLst>
          </p:cNvPr>
          <p:cNvSpPr txBox="1"/>
          <p:nvPr/>
        </p:nvSpPr>
        <p:spPr>
          <a:xfrm>
            <a:off x="7596518" y="2246306"/>
            <a:ext cx="1062245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1050">
                <a:solidFill>
                  <a:srgbClr val="00B0F0"/>
                </a:solidFill>
              </a:defRPr>
            </a:lvl1pPr>
          </a:lstStyle>
          <a:p>
            <a:r>
              <a:rPr lang="fr-CH" sz="1000" dirty="0">
                <a:solidFill>
                  <a:srgbClr val="002060"/>
                </a:solidFill>
              </a:rPr>
              <a:t>Manchon  intermédiaire</a:t>
            </a: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E44C5D8-6BC7-4A80-978F-49A804B2368D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7172922" y="4030921"/>
            <a:ext cx="185814" cy="1380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D25350EB-8A64-4180-A5E8-C80B50C9FC35}"/>
              </a:ext>
            </a:extLst>
          </p:cNvPr>
          <p:cNvCxnSpPr>
            <a:cxnSpLocks/>
            <a:stCxn id="48" idx="3"/>
          </p:cNvCxnSpPr>
          <p:nvPr/>
        </p:nvCxnSpPr>
        <p:spPr>
          <a:xfrm flipV="1">
            <a:off x="5932811" y="3720105"/>
            <a:ext cx="338362" cy="77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BC1B363-A5BE-44E6-BDF5-2843D97031A2}"/>
              </a:ext>
            </a:extLst>
          </p:cNvPr>
          <p:cNvCxnSpPr>
            <a:cxnSpLocks/>
            <a:stCxn id="52" idx="3"/>
          </p:cNvCxnSpPr>
          <p:nvPr/>
        </p:nvCxnSpPr>
        <p:spPr>
          <a:xfrm>
            <a:off x="7262060" y="1616607"/>
            <a:ext cx="211782" cy="1407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70C8D45-A68D-4270-BF15-27A07195367F}"/>
              </a:ext>
            </a:extLst>
          </p:cNvPr>
          <p:cNvCxnSpPr>
            <a:cxnSpLocks/>
            <a:stCxn id="51" idx="3"/>
          </p:cNvCxnSpPr>
          <p:nvPr/>
        </p:nvCxnSpPr>
        <p:spPr>
          <a:xfrm flipV="1">
            <a:off x="8448406" y="2608986"/>
            <a:ext cx="135994" cy="1937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9F93FD3-5768-440B-B495-CCCC3C3C3101}"/>
              </a:ext>
            </a:extLst>
          </p:cNvPr>
          <p:cNvCxnSpPr>
            <a:cxnSpLocks/>
            <a:stCxn id="50" idx="3"/>
          </p:cNvCxnSpPr>
          <p:nvPr/>
        </p:nvCxnSpPr>
        <p:spPr>
          <a:xfrm>
            <a:off x="7897201" y="3480971"/>
            <a:ext cx="101536" cy="10545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0F00504-324E-4609-AB9B-7D6C0C4C7EED}"/>
              </a:ext>
            </a:extLst>
          </p:cNvPr>
          <p:cNvCxnSpPr>
            <a:cxnSpLocks/>
            <a:stCxn id="53" idx="0"/>
          </p:cNvCxnSpPr>
          <p:nvPr/>
        </p:nvCxnSpPr>
        <p:spPr>
          <a:xfrm flipH="1" flipV="1">
            <a:off x="2146702" y="4428032"/>
            <a:ext cx="117586" cy="1184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3AC3622-9F5C-464B-975A-F497A984044A}"/>
              </a:ext>
            </a:extLst>
          </p:cNvPr>
          <p:cNvCxnSpPr>
            <a:cxnSpLocks/>
            <a:stCxn id="80" idx="3"/>
          </p:cNvCxnSpPr>
          <p:nvPr/>
        </p:nvCxnSpPr>
        <p:spPr>
          <a:xfrm>
            <a:off x="4474202" y="3194044"/>
            <a:ext cx="1478522" cy="4292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71DEA948-924F-46AD-AC07-644A897915AF}"/>
              </a:ext>
            </a:extLst>
          </p:cNvPr>
          <p:cNvSpPr txBox="1"/>
          <p:nvPr/>
        </p:nvSpPr>
        <p:spPr>
          <a:xfrm>
            <a:off x="7848637" y="5612206"/>
            <a:ext cx="3791494" cy="481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2 / Point glissant : Centrage long (Blocage Tx; Tz;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2 / Point glissant : Point de contact (Blocage Ry) (soudure)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2 / Point glissant : Point de contact (Blocage Ty) (soudure)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2B27E12-6C7E-4974-B9C8-8FE3C6A39D72}"/>
              </a:ext>
            </a:extLst>
          </p:cNvPr>
          <p:cNvCxnSpPr>
            <a:cxnSpLocks/>
          </p:cNvCxnSpPr>
          <p:nvPr/>
        </p:nvCxnSpPr>
        <p:spPr>
          <a:xfrm flipH="1" flipV="1">
            <a:off x="8417395" y="3851587"/>
            <a:ext cx="167005" cy="17604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C8D563FC-C1AE-424D-852A-6E609DE0341B}"/>
              </a:ext>
            </a:extLst>
          </p:cNvPr>
          <p:cNvSpPr txBox="1"/>
          <p:nvPr/>
        </p:nvSpPr>
        <p:spPr>
          <a:xfrm>
            <a:off x="3878245" y="5610699"/>
            <a:ext cx="394688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glissant / Point fixe 1 : Centrage court (Blocage Tx; Tz;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fixe 1 / Point glissant : Arrêt en rotation (Blocage Ry)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fixe 1 / Point glissant : Arrêt en translation (Blocage Ty)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0813F3E-9B0C-42E8-B68D-65ECFB875B40}"/>
              </a:ext>
            </a:extLst>
          </p:cNvPr>
          <p:cNvCxnSpPr>
            <a:cxnSpLocks/>
          </p:cNvCxnSpPr>
          <p:nvPr/>
        </p:nvCxnSpPr>
        <p:spPr>
          <a:xfrm flipV="1">
            <a:off x="6685109" y="5094044"/>
            <a:ext cx="449510" cy="5179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:a16="http://schemas.microsoft.com/office/drawing/2014/main" id="{4115FF1E-E388-479B-B82B-06DA3DB1B99F}"/>
              </a:ext>
            </a:extLst>
          </p:cNvPr>
          <p:cNvSpPr/>
          <p:nvPr/>
        </p:nvSpPr>
        <p:spPr>
          <a:xfrm>
            <a:off x="762087" y="5507282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369C666-A9BD-4A41-898A-4400AF510B87}"/>
              </a:ext>
            </a:extLst>
          </p:cNvPr>
          <p:cNvSpPr txBox="1"/>
          <p:nvPr/>
        </p:nvSpPr>
        <p:spPr>
          <a:xfrm>
            <a:off x="740468" y="5456943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1</a:t>
            </a: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8E45A12-E12A-4F5E-98A9-33D2AD43BC16}"/>
              </a:ext>
            </a:extLst>
          </p:cNvPr>
          <p:cNvSpPr/>
          <p:nvPr/>
        </p:nvSpPr>
        <p:spPr>
          <a:xfrm>
            <a:off x="3980335" y="5520632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898708CC-F717-4E3A-B89E-91AF78E21F86}"/>
              </a:ext>
            </a:extLst>
          </p:cNvPr>
          <p:cNvSpPr txBox="1"/>
          <p:nvPr/>
        </p:nvSpPr>
        <p:spPr>
          <a:xfrm>
            <a:off x="3967316" y="5470293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E376D666-32CD-406F-A871-37CF8A57EEED}"/>
              </a:ext>
            </a:extLst>
          </p:cNvPr>
          <p:cNvSpPr/>
          <p:nvPr/>
        </p:nvSpPr>
        <p:spPr>
          <a:xfrm>
            <a:off x="7933172" y="5507282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229B453-C930-42D7-9929-7A5237201909}"/>
              </a:ext>
            </a:extLst>
          </p:cNvPr>
          <p:cNvSpPr txBox="1"/>
          <p:nvPr/>
        </p:nvSpPr>
        <p:spPr>
          <a:xfrm>
            <a:off x="7920153" y="5456943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4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6370F30-8F57-4DFA-AB8B-0BEE228AECD8}"/>
              </a:ext>
            </a:extLst>
          </p:cNvPr>
          <p:cNvSpPr txBox="1"/>
          <p:nvPr/>
        </p:nvSpPr>
        <p:spPr>
          <a:xfrm>
            <a:off x="753487" y="4199132"/>
            <a:ext cx="6995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dirty="0">
                <a:solidFill>
                  <a:srgbClr val="FF0000"/>
                </a:solidFill>
              </a:rPr>
              <a:t>Soudure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BCBEAFAB-3681-4F9D-953B-A8DAB4785A2C}"/>
              </a:ext>
            </a:extLst>
          </p:cNvPr>
          <p:cNvCxnSpPr>
            <a:cxnSpLocks/>
            <a:stCxn id="78" idx="3"/>
          </p:cNvCxnSpPr>
          <p:nvPr/>
        </p:nvCxnSpPr>
        <p:spPr>
          <a:xfrm flipV="1">
            <a:off x="1453003" y="4249087"/>
            <a:ext cx="338363" cy="7700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529458B-0CAE-4092-B299-8747049BA2C8}"/>
              </a:ext>
            </a:extLst>
          </p:cNvPr>
          <p:cNvSpPr txBox="1"/>
          <p:nvPr/>
        </p:nvSpPr>
        <p:spPr>
          <a:xfrm>
            <a:off x="695401" y="2953499"/>
            <a:ext cx="3778801" cy="481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Tube vertical : Disque (Blocage Tz)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Tube vertical : Centrage court (Blocage Tx; Ty; Rx; Ry)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Tube vertical : arrêt en rotation (Blocage Rz) (soudure)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989AD1A2-C972-4D1C-AFC9-26431F298863}"/>
              </a:ext>
            </a:extLst>
          </p:cNvPr>
          <p:cNvSpPr/>
          <p:nvPr/>
        </p:nvSpPr>
        <p:spPr>
          <a:xfrm>
            <a:off x="740922" y="2861108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4A8A6F4-4051-4C35-B90C-71D362E44EE6}"/>
              </a:ext>
            </a:extLst>
          </p:cNvPr>
          <p:cNvSpPr txBox="1"/>
          <p:nvPr/>
        </p:nvSpPr>
        <p:spPr>
          <a:xfrm>
            <a:off x="712614" y="2812847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6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D897A118-E45A-41AC-AC50-685AD24DEC00}"/>
              </a:ext>
            </a:extLst>
          </p:cNvPr>
          <p:cNvSpPr txBox="1"/>
          <p:nvPr/>
        </p:nvSpPr>
        <p:spPr>
          <a:xfrm>
            <a:off x="695401" y="2151770"/>
            <a:ext cx="3691017" cy="481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Chambre 2 : Disque (Blocage Ty;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Chambre 2 : Centrage court (Blocage Tx; Tz)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Chambre 1 / Chambre 2 : Arrêt en rotation (Blocage Ry) (soudure)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D2F06A8-A3E0-45AD-A95A-55C9064D622A}"/>
              </a:ext>
            </a:extLst>
          </p:cNvPr>
          <p:cNvSpPr/>
          <p:nvPr/>
        </p:nvSpPr>
        <p:spPr>
          <a:xfrm>
            <a:off x="753489" y="2061533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0E1587A-0F9E-42F4-A3F0-4445ACC73709}"/>
              </a:ext>
            </a:extLst>
          </p:cNvPr>
          <p:cNvSpPr txBox="1"/>
          <p:nvPr/>
        </p:nvSpPr>
        <p:spPr>
          <a:xfrm>
            <a:off x="724985" y="2002894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3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A6F8467-70C0-457D-9DF8-3BA92C9E5301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4386418" y="2392315"/>
            <a:ext cx="2447123" cy="6755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3A4FCA1D-75B3-40DF-8932-296BFA69EC3F}"/>
              </a:ext>
            </a:extLst>
          </p:cNvPr>
          <p:cNvSpPr txBox="1"/>
          <p:nvPr/>
        </p:nvSpPr>
        <p:spPr>
          <a:xfrm>
            <a:off x="7681370" y="521162"/>
            <a:ext cx="395924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Ty; 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glissant / Point fixe 2 : Centrage long (Blocage Tx; Tz;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glissant / Point fixe 2 : Arrêt en rotation (Blocage Ry)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Point glissant / Point fixe 2 : Arrêt en translation (Blocage Ty)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4CFA95B-8FF1-47FF-9EE4-BD03EA386346}"/>
              </a:ext>
            </a:extLst>
          </p:cNvPr>
          <p:cNvSpPr/>
          <p:nvPr/>
        </p:nvSpPr>
        <p:spPr>
          <a:xfrm>
            <a:off x="7777285" y="428086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6AE1BA8A-440B-490F-A6EF-5D39FD82D28F}"/>
              </a:ext>
            </a:extLst>
          </p:cNvPr>
          <p:cNvSpPr txBox="1"/>
          <p:nvPr/>
        </p:nvSpPr>
        <p:spPr>
          <a:xfrm>
            <a:off x="7755666" y="377747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5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A3C866B-8DE2-4898-BB2F-23C1EBF801FB}"/>
              </a:ext>
            </a:extLst>
          </p:cNvPr>
          <p:cNvCxnSpPr>
            <a:cxnSpLocks/>
          </p:cNvCxnSpPr>
          <p:nvPr/>
        </p:nvCxnSpPr>
        <p:spPr>
          <a:xfrm>
            <a:off x="10618435" y="1015308"/>
            <a:ext cx="150748" cy="3146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354BC7E1-A68E-41EE-B1F0-5CFA14C741DE}"/>
              </a:ext>
            </a:extLst>
          </p:cNvPr>
          <p:cNvSpPr txBox="1"/>
          <p:nvPr/>
        </p:nvSpPr>
        <p:spPr>
          <a:xfrm>
            <a:off x="695400" y="1349204"/>
            <a:ext cx="4247428" cy="4810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Tube vertical / Intermédiaire : Centrage court (Blocage Tx; Tz;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Tube vertical / Intermédiaire : Blocage en translation (Blocage Ty) (soudure)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Tube vertical / Intermédiaire : Blocage en rotation (Blocage Ry) (soudure)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AAFB7E25-4CC0-4D81-888E-6661660ADECC}"/>
              </a:ext>
            </a:extLst>
          </p:cNvPr>
          <p:cNvSpPr/>
          <p:nvPr/>
        </p:nvSpPr>
        <p:spPr>
          <a:xfrm>
            <a:off x="753487" y="1251714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E0669DD-E863-4EB3-A2C5-08C5FC3E780E}"/>
              </a:ext>
            </a:extLst>
          </p:cNvPr>
          <p:cNvSpPr txBox="1"/>
          <p:nvPr/>
        </p:nvSpPr>
        <p:spPr>
          <a:xfrm>
            <a:off x="724985" y="1209516"/>
            <a:ext cx="232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7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C0FAA068-EEFE-497F-BE41-F85853C9780D}"/>
              </a:ext>
            </a:extLst>
          </p:cNvPr>
          <p:cNvCxnSpPr>
            <a:cxnSpLocks/>
            <a:stCxn id="88" idx="3"/>
          </p:cNvCxnSpPr>
          <p:nvPr/>
        </p:nvCxnSpPr>
        <p:spPr>
          <a:xfrm>
            <a:off x="4942828" y="1589749"/>
            <a:ext cx="2385052" cy="2482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149DA3E6-9104-41C2-8801-3248F0746981}"/>
              </a:ext>
            </a:extLst>
          </p:cNvPr>
          <p:cNvSpPr txBox="1"/>
          <p:nvPr/>
        </p:nvSpPr>
        <p:spPr>
          <a:xfrm>
            <a:off x="695400" y="538921"/>
            <a:ext cx="424742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700" dirty="0">
                <a:solidFill>
                  <a:srgbClr val="FF0000"/>
                </a:solidFill>
              </a:rPr>
              <a:t>Libre 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Manchon intermédiaire et </a:t>
            </a:r>
            <a:r>
              <a:rPr lang="fr-FR" sz="700" dirty="0"/>
              <a:t>Récipient à hélium</a:t>
            </a:r>
            <a:r>
              <a:rPr lang="fr-CH" sz="700" dirty="0"/>
              <a:t> : Disque (Blocage Ty; Rx; Rz)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Manchon intermédiaire et </a:t>
            </a:r>
            <a:r>
              <a:rPr lang="fr-FR" sz="700" dirty="0"/>
              <a:t>Récipient à hélium</a:t>
            </a:r>
            <a:r>
              <a:rPr lang="fr-CH" sz="700" dirty="0"/>
              <a:t> : centrage court (Blocage Tx; Tz)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700" dirty="0"/>
              <a:t>Manchon intermédiaire et </a:t>
            </a:r>
            <a:r>
              <a:rPr lang="fr-FR" sz="700" dirty="0"/>
              <a:t>Récipient à hélium</a:t>
            </a:r>
            <a:r>
              <a:rPr lang="fr-CH" sz="700" dirty="0"/>
              <a:t> : Blocage rotation (Blocage Ry) (soudure)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98D309C-F485-4FA0-A558-592EA043F3B6}"/>
              </a:ext>
            </a:extLst>
          </p:cNvPr>
          <p:cNvSpPr/>
          <p:nvPr/>
        </p:nvSpPr>
        <p:spPr>
          <a:xfrm>
            <a:off x="759999" y="447452"/>
            <a:ext cx="232117" cy="22338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B1D9852A-B77B-4296-9D4C-4A2378B4A334}"/>
              </a:ext>
            </a:extLst>
          </p:cNvPr>
          <p:cNvSpPr txBox="1"/>
          <p:nvPr/>
        </p:nvSpPr>
        <p:spPr>
          <a:xfrm>
            <a:off x="735138" y="400909"/>
            <a:ext cx="2325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8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EDBAF715-7C3F-46A2-B118-7B81404F730E}"/>
              </a:ext>
            </a:extLst>
          </p:cNvPr>
          <p:cNvCxnSpPr>
            <a:cxnSpLocks/>
            <a:stCxn id="91" idx="3"/>
          </p:cNvCxnSpPr>
          <p:nvPr/>
        </p:nvCxnSpPr>
        <p:spPr>
          <a:xfrm>
            <a:off x="4942828" y="800531"/>
            <a:ext cx="3558068" cy="694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A4E6C253-AC2C-4D4D-A524-76C445A24465}"/>
              </a:ext>
            </a:extLst>
          </p:cNvPr>
          <p:cNvCxnSpPr>
            <a:cxnSpLocks/>
          </p:cNvCxnSpPr>
          <p:nvPr/>
        </p:nvCxnSpPr>
        <p:spPr>
          <a:xfrm>
            <a:off x="8500894" y="1495050"/>
            <a:ext cx="186989" cy="8018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EBD1AE68-632F-4274-8036-EFABB689625D}"/>
              </a:ext>
            </a:extLst>
          </p:cNvPr>
          <p:cNvCxnSpPr>
            <a:cxnSpLocks/>
          </p:cNvCxnSpPr>
          <p:nvPr/>
        </p:nvCxnSpPr>
        <p:spPr>
          <a:xfrm>
            <a:off x="6813002" y="3047873"/>
            <a:ext cx="613830" cy="7035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E028ACDF-AC39-440B-8D13-2E0920FA7273}"/>
              </a:ext>
            </a:extLst>
          </p:cNvPr>
          <p:cNvCxnSpPr>
            <a:cxnSpLocks/>
          </p:cNvCxnSpPr>
          <p:nvPr/>
        </p:nvCxnSpPr>
        <p:spPr>
          <a:xfrm>
            <a:off x="10099770" y="2096566"/>
            <a:ext cx="0" cy="2386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4214AC37-1BB9-4B5E-878D-6C4E85B170F9}"/>
              </a:ext>
            </a:extLst>
          </p:cNvPr>
          <p:cNvGrpSpPr/>
          <p:nvPr/>
        </p:nvGrpSpPr>
        <p:grpSpPr>
          <a:xfrm>
            <a:off x="10885356" y="4895039"/>
            <a:ext cx="354188" cy="500654"/>
            <a:chOff x="11607345" y="6378128"/>
            <a:chExt cx="155179" cy="227926"/>
          </a:xfrm>
        </p:grpSpPr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99635BC-0870-4ABD-A973-E9A96EA6EC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07345" y="6415400"/>
              <a:ext cx="129242" cy="19065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Isosceles Triangle 170">
              <a:extLst>
                <a:ext uri="{FF2B5EF4-FFF2-40B4-BE49-F238E27FC236}">
                  <a16:creationId xmlns:a16="http://schemas.microsoft.com/office/drawing/2014/main" id="{A37C5C84-9F28-4699-A005-6536B0799BCC}"/>
                </a:ext>
              </a:extLst>
            </p:cNvPr>
            <p:cNvSpPr/>
            <p:nvPr/>
          </p:nvSpPr>
          <p:spPr>
            <a:xfrm rot="3783458">
              <a:off x="11672526" y="6380049"/>
              <a:ext cx="91919" cy="88077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73" name="Rectangle 172"/>
          <p:cNvSpPr/>
          <p:nvPr/>
        </p:nvSpPr>
        <p:spPr>
          <a:xfrm>
            <a:off x="5080492" y="460564"/>
            <a:ext cx="25362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000" dirty="0"/>
              <a:t>schéma cinématique</a:t>
            </a:r>
          </a:p>
        </p:txBody>
      </p:sp>
      <p:sp>
        <p:nvSpPr>
          <p:cNvPr id="120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22" name="Date Placeholder 1">
            <a:extLst>
              <a:ext uri="{FF2B5EF4-FFF2-40B4-BE49-F238E27FC236}">
                <a16:creationId xmlns:a16="http://schemas.microsoft.com/office/drawing/2014/main" id="{4CB940C8-7151-4C8C-90C8-92C876585E85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28146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C1DB94C-B67B-4081-979C-A082ADE28AEB}"/>
              </a:ext>
            </a:extLst>
          </p:cNvPr>
          <p:cNvGrpSpPr/>
          <p:nvPr/>
        </p:nvGrpSpPr>
        <p:grpSpPr>
          <a:xfrm>
            <a:off x="891521" y="1005776"/>
            <a:ext cx="10408957" cy="5104011"/>
            <a:chOff x="260363" y="541922"/>
            <a:chExt cx="10408957" cy="5104011"/>
          </a:xfrm>
        </p:grpSpPr>
        <p:pic>
          <p:nvPicPr>
            <p:cNvPr id="3" name="Picture 2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87F311DD-6CEF-4FB0-8F82-EAE54101B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3352" y="541923"/>
              <a:ext cx="3328829" cy="2323335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11" name="Picture 1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363A98C6-93E7-4462-82B0-E4A70B067F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91744" y="541922"/>
              <a:ext cx="3328829" cy="2348707"/>
            </a:xfrm>
            <a:prstGeom prst="rect">
              <a:avLst/>
            </a:prstGeom>
          </p:spPr>
        </p:pic>
        <p:pic>
          <p:nvPicPr>
            <p:cNvPr id="15" name="Picture 14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3586BE86-B501-48D9-AFCA-1393DF9D5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20136" y="541922"/>
              <a:ext cx="3349184" cy="2323336"/>
            </a:xfrm>
            <a:prstGeom prst="rect">
              <a:avLst/>
            </a:prstGeom>
          </p:spPr>
        </p:pic>
        <p:pic>
          <p:nvPicPr>
            <p:cNvPr id="17" name="Picture 16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905F2909-7E68-4B75-8C20-0A0BE33B2C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0363" y="3284984"/>
              <a:ext cx="3331818" cy="2348708"/>
            </a:xfrm>
            <a:prstGeom prst="rect">
              <a:avLst/>
            </a:prstGeom>
          </p:spPr>
        </p:pic>
        <p:pic>
          <p:nvPicPr>
            <p:cNvPr id="19" name="Picture 18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3485BEEB-21BA-4C83-8790-250C5E59B7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781995" y="3284984"/>
              <a:ext cx="3339053" cy="2348707"/>
            </a:xfrm>
            <a:prstGeom prst="rect">
              <a:avLst/>
            </a:prstGeom>
          </p:spPr>
        </p:pic>
        <p:pic>
          <p:nvPicPr>
            <p:cNvPr id="21" name="Picture 20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84634810-EFC7-42B0-B969-351B9EAC3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20136" y="3284984"/>
              <a:ext cx="3349184" cy="2360949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E3D84A07-BB86-4BE7-9D3B-BD9A28D8A2CC}"/>
              </a:ext>
            </a:extLst>
          </p:cNvPr>
          <p:cNvSpPr/>
          <p:nvPr/>
        </p:nvSpPr>
        <p:spPr>
          <a:xfrm>
            <a:off x="0" y="465049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/>
              <a:t>Prise en compte des plans pièces dans l’étude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8" name="Date Placeholder 1">
            <a:extLst>
              <a:ext uri="{FF2B5EF4-FFF2-40B4-BE49-F238E27FC236}">
                <a16:creationId xmlns:a16="http://schemas.microsoft.com/office/drawing/2014/main" id="{07F0FD64-A71B-41CD-B5DD-E588B2587D16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7390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writing implement, stationary, toothbrush, marker&#10;&#10;Description automatically generated">
            <a:extLst>
              <a:ext uri="{FF2B5EF4-FFF2-40B4-BE49-F238E27FC236}">
                <a16:creationId xmlns:a16="http://schemas.microsoft.com/office/drawing/2014/main" id="{E73D69B4-67F5-4CBF-AB2C-129650980E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7345" y="675082"/>
            <a:ext cx="7751798" cy="529976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B78FE6-A1A8-4543-9E3B-92A30552978D}"/>
              </a:ext>
            </a:extLst>
          </p:cNvPr>
          <p:cNvSpPr txBox="1"/>
          <p:nvPr/>
        </p:nvSpPr>
        <p:spPr bwMode="auto">
          <a:xfrm>
            <a:off x="255797" y="3645024"/>
            <a:ext cx="512012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Point de mesure 1 :</a:t>
            </a:r>
          </a:p>
          <a:p>
            <a:pPr algn="ctr"/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Déplacement linéaire </a:t>
            </a:r>
            <a:r>
              <a:rPr lang="fr-FR" sz="2000" u="sng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Point fixe 1</a:t>
            </a: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fr-FR" sz="2000" u="sng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Chambre 2</a:t>
            </a:r>
            <a:endParaRPr lang="fr-FR" sz="2000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8119F4-7E25-41BC-99C5-43912FDA988D}"/>
              </a:ext>
            </a:extLst>
          </p:cNvPr>
          <p:cNvSpPr txBox="1"/>
          <p:nvPr/>
        </p:nvSpPr>
        <p:spPr bwMode="auto">
          <a:xfrm>
            <a:off x="6135613" y="1050891"/>
            <a:ext cx="598524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Point de mesure </a:t>
            </a:r>
            <a:r>
              <a:rPr lang="fr-CH" dirty="0"/>
              <a:t>2 : déplacement linéaire Point fixe 1 / Extrémité de l'écran thermique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A7DDDAA-CF04-45A5-A930-D84C641D2FB0}"/>
              </a:ext>
            </a:extLst>
          </p:cNvPr>
          <p:cNvSpPr txBox="1"/>
          <p:nvPr/>
        </p:nvSpPr>
        <p:spPr bwMode="auto">
          <a:xfrm>
            <a:off x="1123838" y="5406999"/>
            <a:ext cx="994432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FR" dirty="0"/>
              <a:t>Résultat: Couleur selon déplacement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3F833E46-4CA8-4272-B6C1-C0245E1ABB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98028" y="2235218"/>
            <a:ext cx="638175" cy="330517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CCFA1A8-D989-479D-8E6F-D8A67714F3BE}"/>
              </a:ext>
            </a:extLst>
          </p:cNvPr>
          <p:cNvSpPr/>
          <p:nvPr/>
        </p:nvSpPr>
        <p:spPr>
          <a:xfrm>
            <a:off x="7186835" y="3752916"/>
            <a:ext cx="360040" cy="9722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6ECF54F-3C4B-4DB4-8E88-3C5AE656F3CB}"/>
              </a:ext>
            </a:extLst>
          </p:cNvPr>
          <p:cNvSpPr/>
          <p:nvPr/>
        </p:nvSpPr>
        <p:spPr>
          <a:xfrm>
            <a:off x="8905740" y="3158910"/>
            <a:ext cx="360040" cy="97222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FC0D162D-6E0D-417A-818F-FDC90669AEA8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47389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562F34-0AB1-40B9-9A03-7C0400F57D4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30805" y="676658"/>
            <a:ext cx="6930390" cy="53301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667554" y="333367"/>
            <a:ext cx="2377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dirty="0"/>
              <a:t>Résultats et analyses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2" name="Date Placeholder 1">
            <a:extLst>
              <a:ext uri="{FF2B5EF4-FFF2-40B4-BE49-F238E27FC236}">
                <a16:creationId xmlns:a16="http://schemas.microsoft.com/office/drawing/2014/main" id="{9D000573-6353-4818-B3D2-023CB07F9F7D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337180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9FF27667-94A3-4AC9-8570-EF7EDFFDE23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98992" y="1096302"/>
            <a:ext cx="11594016" cy="286079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7CD52D-A931-4D43-AFE2-4E91FC0DCB34}"/>
              </a:ext>
            </a:extLst>
          </p:cNvPr>
          <p:cNvGrpSpPr/>
          <p:nvPr/>
        </p:nvGrpSpPr>
        <p:grpSpPr>
          <a:xfrm>
            <a:off x="616425" y="535582"/>
            <a:ext cx="11126409" cy="2650564"/>
            <a:chOff x="135753" y="131214"/>
            <a:chExt cx="6166438" cy="1468986"/>
          </a:xfrm>
        </p:grpSpPr>
        <p:sp>
          <p:nvSpPr>
            <p:cNvPr id="12" name="Text Box 440">
              <a:extLst>
                <a:ext uri="{FF2B5EF4-FFF2-40B4-BE49-F238E27FC236}">
                  <a16:creationId xmlns:a16="http://schemas.microsoft.com/office/drawing/2014/main" id="{B66CC966-7422-4689-8E1D-81F869BC756B}"/>
                </a:ext>
              </a:extLst>
            </p:cNvPr>
            <p:cNvSpPr txBox="1"/>
            <p:nvPr/>
          </p:nvSpPr>
          <p:spPr>
            <a:xfrm>
              <a:off x="3292347" y="684049"/>
              <a:ext cx="564008" cy="144626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CH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ahoma" panose="020B0604030504040204" pitchFamily="34" charset="0"/>
                </a:rPr>
                <a:t>Périscope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441">
              <a:extLst>
                <a:ext uri="{FF2B5EF4-FFF2-40B4-BE49-F238E27FC236}">
                  <a16:creationId xmlns:a16="http://schemas.microsoft.com/office/drawing/2014/main" id="{2B9BB315-5BE6-4CDC-AB1A-DB6C2AA65B5C}"/>
                </a:ext>
              </a:extLst>
            </p:cNvPr>
            <p:cNvSpPr txBox="1"/>
            <p:nvPr/>
          </p:nvSpPr>
          <p:spPr>
            <a:xfrm>
              <a:off x="3590924" y="289637"/>
              <a:ext cx="771525" cy="123524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CH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ahoma" panose="020B0604030504040204" pitchFamily="34" charset="0"/>
                </a:rPr>
                <a:t>Manchon intermédiaire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9BE3268-C6E5-40F0-9C22-6451D3DC5CD6}"/>
                </a:ext>
              </a:extLst>
            </p:cNvPr>
            <p:cNvCxnSpPr/>
            <p:nvPr/>
          </p:nvCxnSpPr>
          <p:spPr>
            <a:xfrm>
              <a:off x="4038600" y="419100"/>
              <a:ext cx="969645" cy="22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6573113-D448-424B-BEC7-79172DFE3A1C}"/>
                </a:ext>
              </a:extLst>
            </p:cNvPr>
            <p:cNvCxnSpPr/>
            <p:nvPr/>
          </p:nvCxnSpPr>
          <p:spPr>
            <a:xfrm>
              <a:off x="3495675" y="809625"/>
              <a:ext cx="962025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6" name="Text Box 444">
              <a:extLst>
                <a:ext uri="{FF2B5EF4-FFF2-40B4-BE49-F238E27FC236}">
                  <a16:creationId xmlns:a16="http://schemas.microsoft.com/office/drawing/2014/main" id="{38640C9D-BC04-4FFD-AF84-44A85E0B6FC0}"/>
                </a:ext>
              </a:extLst>
            </p:cNvPr>
            <p:cNvSpPr txBox="1"/>
            <p:nvPr/>
          </p:nvSpPr>
          <p:spPr>
            <a:xfrm>
              <a:off x="135753" y="901552"/>
              <a:ext cx="478896" cy="18851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FR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Point fixe 1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 Box 445">
              <a:extLst>
                <a:ext uri="{FF2B5EF4-FFF2-40B4-BE49-F238E27FC236}">
                  <a16:creationId xmlns:a16="http://schemas.microsoft.com/office/drawing/2014/main" id="{F59AEC39-CE98-45EA-93A9-74AE80DD86B0}"/>
                </a:ext>
              </a:extLst>
            </p:cNvPr>
            <p:cNvSpPr txBox="1"/>
            <p:nvPr/>
          </p:nvSpPr>
          <p:spPr>
            <a:xfrm>
              <a:off x="1885950" y="881331"/>
              <a:ext cx="695325" cy="18547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FR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Chambre 2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446">
              <a:extLst>
                <a:ext uri="{FF2B5EF4-FFF2-40B4-BE49-F238E27FC236}">
                  <a16:creationId xmlns:a16="http://schemas.microsoft.com/office/drawing/2014/main" id="{6D9A6A2C-C3DF-45C3-8D10-539ABAEC0440}"/>
                </a:ext>
              </a:extLst>
            </p:cNvPr>
            <p:cNvSpPr txBox="1"/>
            <p:nvPr/>
          </p:nvSpPr>
          <p:spPr>
            <a:xfrm>
              <a:off x="4886325" y="1019175"/>
              <a:ext cx="1247775" cy="25717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FR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Récipient à hélium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447">
              <a:extLst>
                <a:ext uri="{FF2B5EF4-FFF2-40B4-BE49-F238E27FC236}">
                  <a16:creationId xmlns:a16="http://schemas.microsoft.com/office/drawing/2014/main" id="{D7DA5A34-0C7D-4AD2-B2BE-CF4E87A44965}"/>
                </a:ext>
              </a:extLst>
            </p:cNvPr>
            <p:cNvSpPr txBox="1"/>
            <p:nvPr/>
          </p:nvSpPr>
          <p:spPr>
            <a:xfrm>
              <a:off x="5202797" y="131214"/>
              <a:ext cx="1099394" cy="15359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fr-FR" sz="1000" dirty="0">
                  <a:effectLst/>
                  <a:latin typeface="Tahom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Extrémité de l'écran thermique</a:t>
              </a:r>
              <a:endParaRPr lang="fr-CH" sz="1000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BADBB9-9D16-4088-BA27-DA0CA51182DF}"/>
                </a:ext>
              </a:extLst>
            </p:cNvPr>
            <p:cNvCxnSpPr/>
            <p:nvPr/>
          </p:nvCxnSpPr>
          <p:spPr>
            <a:xfrm>
              <a:off x="5715000" y="257175"/>
              <a:ext cx="417195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A7FEF3A-9834-4635-A0EF-B681E8AC4117}"/>
                </a:ext>
              </a:extLst>
            </p:cNvPr>
            <p:cNvCxnSpPr/>
            <p:nvPr/>
          </p:nvCxnSpPr>
          <p:spPr>
            <a:xfrm flipH="1">
              <a:off x="5524500" y="704850"/>
              <a:ext cx="104775" cy="3143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6E8519A-22BE-4CA4-A035-321100945E00}"/>
                </a:ext>
              </a:extLst>
            </p:cNvPr>
            <p:cNvCxnSpPr/>
            <p:nvPr/>
          </p:nvCxnSpPr>
          <p:spPr>
            <a:xfrm>
              <a:off x="2143125" y="1038225"/>
              <a:ext cx="200025" cy="5619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4B37BE3-9830-4A6E-BD49-9B61203FC7D5}"/>
                </a:ext>
              </a:extLst>
            </p:cNvPr>
            <p:cNvCxnSpPr/>
            <p:nvPr/>
          </p:nvCxnSpPr>
          <p:spPr>
            <a:xfrm>
              <a:off x="352425" y="1038225"/>
              <a:ext cx="40932" cy="2857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B28C1C2D-88B8-41A2-A80F-E3DEFDF94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4110156"/>
            <a:ext cx="11594016" cy="16928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23E4133-AAA1-4698-BC8C-1A038BA66EBA}"/>
              </a:ext>
            </a:extLst>
          </p:cNvPr>
          <p:cNvSpPr txBox="1"/>
          <p:nvPr/>
        </p:nvSpPr>
        <p:spPr bwMode="auto">
          <a:xfrm>
            <a:off x="153344" y="478360"/>
            <a:ext cx="6390685" cy="95103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marL="90170">
              <a:lnSpc>
                <a:spcPct val="110000"/>
              </a:lnSpc>
            </a:pPr>
            <a:r>
              <a:rPr lang="fr-CH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Le calcul (cote verticale à l’extrémité du récipient à hélium) :</a:t>
            </a:r>
          </a:p>
          <a:p>
            <a:pPr algn="ctr"/>
            <a:r>
              <a:rPr lang="fr-CH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Gap Récipient à hélium / Extrémité de l’écran thermique = 42,5 – 36,75 – 7 + 26,25 = 25,25</a:t>
            </a:r>
            <a:endParaRPr lang="fr-CH" dirty="0">
              <a:latin typeface="+mj-l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97123" y="325245"/>
            <a:ext cx="2377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dirty="0"/>
              <a:t>Résultats et analyses</a:t>
            </a:r>
          </a:p>
        </p:txBody>
      </p:sp>
      <p:sp>
        <p:nvSpPr>
          <p:cNvPr id="2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29" name="Date Placeholder 1">
            <a:extLst>
              <a:ext uri="{FF2B5EF4-FFF2-40B4-BE49-F238E27FC236}">
                <a16:creationId xmlns:a16="http://schemas.microsoft.com/office/drawing/2014/main" id="{EF4491FF-8BBF-4F40-B8A7-1F04A1DADEEF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4900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/>
              <a:t>SOMMAIRE</a:t>
            </a:r>
            <a:endParaRPr lang="fr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1FE1DF-7F8A-4CD9-A54B-50784DE7E288}"/>
              </a:ext>
            </a:extLst>
          </p:cNvPr>
          <p:cNvSpPr txBox="1"/>
          <p:nvPr/>
        </p:nvSpPr>
        <p:spPr bwMode="auto">
          <a:xfrm>
            <a:off x="1476956" y="1196752"/>
            <a:ext cx="784887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fr-CH" sz="2000" dirty="0"/>
              <a:t>Qu’est-ce que MECAmaster?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Le processus de modélisation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La garantie de la qualité géométrique de l’assemblage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Un exemple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Projet CERN #1 : DCM Cryomodule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Projet CERN #2 : CEDAR</a:t>
            </a:r>
          </a:p>
          <a:p>
            <a:pPr marL="514350" indent="-514350">
              <a:buFont typeface="+mj-lt"/>
              <a:buAutoNum type="romanUcPeriod"/>
            </a:pPr>
            <a:endParaRPr lang="fr-CH" sz="2000" dirty="0"/>
          </a:p>
          <a:p>
            <a:pPr marL="514350" indent="-514350">
              <a:buFont typeface="+mj-lt"/>
              <a:buAutoNum type="romanUcPeriod"/>
            </a:pPr>
            <a:r>
              <a:rPr lang="fr-CH" sz="2000" dirty="0"/>
              <a:t>Conclusion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22110E67-A1CF-284D-A541-1F26B30457A3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de-CH" sz="1000" dirty="0">
                <a:solidFill>
                  <a:schemeClr val="bg1"/>
                </a:solidFill>
              </a:rPr>
              <a:t>2022-06-09</a:t>
            </a:r>
          </a:p>
        </p:txBody>
      </p:sp>
    </p:spTree>
    <p:extLst>
      <p:ext uri="{BB962C8B-B14F-4D97-AF65-F5344CB8AC3E}">
        <p14:creationId xmlns:p14="http://schemas.microsoft.com/office/powerpoint/2010/main" val="219958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#1 : DCM Cryomodule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DD6193-B0AE-4143-841B-A1627D2F3F5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845689" y="391619"/>
            <a:ext cx="9350589" cy="23329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AC0716-08AD-40FA-954B-1CB44DE2024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847528" y="2996952"/>
            <a:ext cx="9350589" cy="3044896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3F2CCBA1-F60D-43AE-B5C5-F78AAC3DF5A5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97677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E5662E-3D25-4C43-BAAC-6EBA3292B39A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3432" y="1221566"/>
            <a:ext cx="6840855" cy="42652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3392B1-29AE-42CA-B682-1EA6E2CB6E00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8248" y="1590202"/>
            <a:ext cx="2495550" cy="2871470"/>
          </a:xfrm>
          <a:prstGeom prst="rect">
            <a:avLst/>
          </a:prstGeom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F65BC9-C5C2-471C-86CA-65389BB5AD97}"/>
              </a:ext>
            </a:extLst>
          </p:cNvPr>
          <p:cNvSpPr txBox="1"/>
          <p:nvPr/>
        </p:nvSpPr>
        <p:spPr bwMode="auto">
          <a:xfrm>
            <a:off x="0" y="529108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ctr"/>
            <a:r>
              <a:rPr lang="fr-CH" sz="2000" dirty="0"/>
              <a:t>Modèle: ST1312101_01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9220DF2A-927F-48A5-9B03-F4F90766D28C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12755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4939B9EE-EEE6-49F2-A2B8-7C6645D7F441}"/>
              </a:ext>
            </a:extLst>
          </p:cNvPr>
          <p:cNvGrpSpPr/>
          <p:nvPr/>
        </p:nvGrpSpPr>
        <p:grpSpPr>
          <a:xfrm>
            <a:off x="407787" y="419642"/>
            <a:ext cx="6398664" cy="4633914"/>
            <a:chOff x="5087888" y="748735"/>
            <a:chExt cx="6398664" cy="4633914"/>
          </a:xfrm>
        </p:grpSpPr>
        <p:pic>
          <p:nvPicPr>
            <p:cNvPr id="3" name="Picture 2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D690D133-80AE-4F1E-8B12-4367F34AD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97470" y="764704"/>
              <a:ext cx="6153049" cy="461794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585B9E-5BE6-40D6-A497-FE14B68BB237}"/>
                </a:ext>
              </a:extLst>
            </p:cNvPr>
            <p:cNvSpPr txBox="1"/>
            <p:nvPr/>
          </p:nvSpPr>
          <p:spPr bwMode="auto">
            <a:xfrm>
              <a:off x="6312024" y="748735"/>
              <a:ext cx="2509079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CH" sz="2000" dirty="0"/>
                <a:t>Pièces à fabriquer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992ABB0-7917-4B54-8E18-FEE0881EE6A5}"/>
                </a:ext>
              </a:extLst>
            </p:cNvPr>
            <p:cNvCxnSpPr/>
            <p:nvPr/>
          </p:nvCxnSpPr>
          <p:spPr>
            <a:xfrm>
              <a:off x="7993011" y="1148845"/>
              <a:ext cx="1656184" cy="10749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D8EAE67-5453-456C-80B6-3084A1259984}"/>
                </a:ext>
              </a:extLst>
            </p:cNvPr>
            <p:cNvCxnSpPr>
              <a:cxnSpLocks/>
            </p:cNvCxnSpPr>
            <p:nvPr/>
          </p:nvCxnSpPr>
          <p:spPr>
            <a:xfrm>
              <a:off x="7993011" y="1148845"/>
              <a:ext cx="1109682" cy="13231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AD3582-9DA5-4FFF-A69E-B951EFF634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87888" y="4437112"/>
              <a:ext cx="1144519" cy="68257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C522265-8C50-4B6A-9FE2-544412978F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64552" y="1306358"/>
              <a:ext cx="422000" cy="251674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4EC5F5A-0B10-4ECC-93BE-144C99F8ED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00843" y="1999341"/>
              <a:ext cx="809810" cy="482958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E55594E-8BDD-4809-9EF2-B9583E3A88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84232" y="2636912"/>
              <a:ext cx="1053306" cy="628174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887CE02-F5D6-4BCD-8290-4905EF583A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0046" y="3570227"/>
              <a:ext cx="1250130" cy="745561"/>
            </a:xfrm>
            <a:prstGeom prst="line">
              <a:avLst/>
            </a:prstGeom>
            <a:ln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E3BF0C-B232-457D-9F02-53828ACDA9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6" t="28747" r="23286" b="2942"/>
          <a:stretch/>
        </p:blipFill>
        <p:spPr>
          <a:xfrm>
            <a:off x="4046480" y="4365104"/>
            <a:ext cx="2049520" cy="164693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45AAFA8-D941-4C48-B2BB-40761890BF59}"/>
              </a:ext>
            </a:extLst>
          </p:cNvPr>
          <p:cNvCxnSpPr>
            <a:cxnSpLocks/>
          </p:cNvCxnSpPr>
          <p:nvPr/>
        </p:nvCxnSpPr>
        <p:spPr>
          <a:xfrm>
            <a:off x="3141057" y="4397166"/>
            <a:ext cx="1559753" cy="10546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0F9F5F8-6066-429A-B1E0-D274B9A74283}"/>
              </a:ext>
            </a:extLst>
          </p:cNvPr>
          <p:cNvSpPr txBox="1"/>
          <p:nvPr/>
        </p:nvSpPr>
        <p:spPr bwMode="auto">
          <a:xfrm>
            <a:off x="3816700" y="3957010"/>
            <a:ext cx="2509079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CH" sz="2000" dirty="0"/>
              <a:t>Pièce existante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3392B1-29AE-42CA-B682-1EA6E2CB6E00}"/>
              </a:ext>
            </a:extLst>
          </p:cNvPr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82509" y="1894654"/>
            <a:ext cx="2495550" cy="2871470"/>
          </a:xfrm>
          <a:prstGeom prst="rect">
            <a:avLst/>
          </a:prstGeom>
        </p:spPr>
      </p:pic>
      <p:pic>
        <p:nvPicPr>
          <p:cNvPr id="56" name="Picture 55" descr="Icon&#10;&#10;Description automatically generated">
            <a:extLst>
              <a:ext uri="{FF2B5EF4-FFF2-40B4-BE49-F238E27FC236}">
                <a16:creationId xmlns:a16="http://schemas.microsoft.com/office/drawing/2014/main" id="{5A1A8E04-3F84-4DDD-8F45-04830B821C1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28817" y="359227"/>
            <a:ext cx="2440815" cy="2924944"/>
          </a:xfrm>
          <a:prstGeom prst="rect">
            <a:avLst/>
          </a:prstGeom>
        </p:spPr>
      </p:pic>
      <p:pic>
        <p:nvPicPr>
          <p:cNvPr id="21" name="Picture 20" descr="A picture containing text, toy, clipart, vector graphics&#10;&#10;Description automatically generated">
            <a:extLst>
              <a:ext uri="{FF2B5EF4-FFF2-40B4-BE49-F238E27FC236}">
                <a16:creationId xmlns:a16="http://schemas.microsoft.com/office/drawing/2014/main" id="{CA5D6BC9-024E-4C31-AA89-55FF33A16951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34050" y="3045725"/>
            <a:ext cx="1812141" cy="3047691"/>
          </a:xfrm>
          <a:prstGeom prst="rect">
            <a:avLst/>
          </a:prstGeom>
        </p:spPr>
      </p:pic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25" name="Date Placeholder 1">
            <a:extLst>
              <a:ext uri="{FF2B5EF4-FFF2-40B4-BE49-F238E27FC236}">
                <a16:creationId xmlns:a16="http://schemas.microsoft.com/office/drawing/2014/main" id="{A6D0CCF5-69FD-4E37-9B72-CEC6904E12E5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827289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B4A32A0-EB32-4F2C-8F87-22830904A5E8}"/>
              </a:ext>
            </a:extLst>
          </p:cNvPr>
          <p:cNvPicPr/>
          <p:nvPr/>
        </p:nvPicPr>
        <p:blipFill rotWithShape="1">
          <a:blip r:embed="rId3"/>
          <a:srcRect l="2663"/>
          <a:stretch/>
        </p:blipFill>
        <p:spPr bwMode="auto">
          <a:xfrm>
            <a:off x="6933930" y="1340330"/>
            <a:ext cx="4531957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204641" y="944948"/>
            <a:ext cx="5087926" cy="5220356"/>
            <a:chOff x="1204641" y="837374"/>
            <a:chExt cx="5087926" cy="5220356"/>
          </a:xfrm>
        </p:grpSpPr>
        <p:pic>
          <p:nvPicPr>
            <p:cNvPr id="12" name="Picture 11" descr="A picture containing iPod&#10;&#10;Description automatically generated">
              <a:extLst>
                <a:ext uri="{FF2B5EF4-FFF2-40B4-BE49-F238E27FC236}">
                  <a16:creationId xmlns:a16="http://schemas.microsoft.com/office/drawing/2014/main" id="{19A4AF6E-D461-4AB2-99AD-7FACF7C5D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04641" y="1231076"/>
              <a:ext cx="4651701" cy="4392488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EAEC2880-1BA7-451B-BFD9-3EF2976A13A6}"/>
                </a:ext>
              </a:extLst>
            </p:cNvPr>
            <p:cNvSpPr txBox="1"/>
            <p:nvPr/>
          </p:nvSpPr>
          <p:spPr bwMode="auto">
            <a:xfrm>
              <a:off x="4855745" y="5657620"/>
              <a:ext cx="7264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dirty="0">
                  <a:solidFill>
                    <a:srgbClr val="0033A0"/>
                  </a:solidFill>
                </a:rPr>
                <a:t>Ø 0,1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7E831F9-7BE8-4A92-B63D-2E19EC5EFBD8}"/>
                </a:ext>
              </a:extLst>
            </p:cNvPr>
            <p:cNvCxnSpPr>
              <a:cxnSpLocks/>
            </p:cNvCxnSpPr>
            <p:nvPr/>
          </p:nvCxnSpPr>
          <p:spPr>
            <a:xfrm>
              <a:off x="1655739" y="908720"/>
              <a:ext cx="0" cy="2547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D512F31-CB86-4D52-ADDF-371BDC5DD1DF}"/>
                </a:ext>
              </a:extLst>
            </p:cNvPr>
            <p:cNvCxnSpPr>
              <a:cxnSpLocks/>
            </p:cNvCxnSpPr>
            <p:nvPr/>
          </p:nvCxnSpPr>
          <p:spPr>
            <a:xfrm>
              <a:off x="5393012" y="908720"/>
              <a:ext cx="0" cy="2547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22D1467D-1EBE-41B1-8CA3-F9D7B81C2230}"/>
                </a:ext>
              </a:extLst>
            </p:cNvPr>
            <p:cNvCxnSpPr/>
            <p:nvPr/>
          </p:nvCxnSpPr>
          <p:spPr>
            <a:xfrm>
              <a:off x="1655739" y="1052736"/>
              <a:ext cx="3737273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CAB95D1-9529-40FD-8277-31E3322D11EB}"/>
                </a:ext>
              </a:extLst>
            </p:cNvPr>
            <p:cNvCxnSpPr>
              <a:cxnSpLocks/>
            </p:cNvCxnSpPr>
            <p:nvPr/>
          </p:nvCxnSpPr>
          <p:spPr>
            <a:xfrm>
              <a:off x="3597574" y="3421856"/>
              <a:ext cx="0" cy="2547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E6064C2-3BF2-4FE8-B16B-499233DCF93B}"/>
                </a:ext>
              </a:extLst>
            </p:cNvPr>
            <p:cNvCxnSpPr>
              <a:cxnSpLocks/>
            </p:cNvCxnSpPr>
            <p:nvPr/>
          </p:nvCxnSpPr>
          <p:spPr>
            <a:xfrm>
              <a:off x="3451176" y="3424237"/>
              <a:ext cx="0" cy="25471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E180F18-714B-4927-B9BC-D147CB6AB9F2}"/>
                </a:ext>
              </a:extLst>
            </p:cNvPr>
            <p:cNvCxnSpPr>
              <a:cxnSpLocks/>
            </p:cNvCxnSpPr>
            <p:nvPr/>
          </p:nvCxnSpPr>
          <p:spPr>
            <a:xfrm>
              <a:off x="3530601" y="1141996"/>
              <a:ext cx="0" cy="4635431"/>
            </a:xfrm>
            <a:prstGeom prst="line">
              <a:avLst/>
            </a:prstGeom>
            <a:ln w="3175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AE260F-3918-450D-87EF-B01B1C8A09B3}"/>
                </a:ext>
              </a:extLst>
            </p:cNvPr>
            <p:cNvCxnSpPr>
              <a:cxnSpLocks/>
              <a:stCxn id="12" idx="1"/>
              <a:endCxn id="12" idx="3"/>
            </p:cNvCxnSpPr>
            <p:nvPr/>
          </p:nvCxnSpPr>
          <p:spPr>
            <a:xfrm>
              <a:off x="1204641" y="3427320"/>
              <a:ext cx="4651701" cy="0"/>
            </a:xfrm>
            <a:prstGeom prst="line">
              <a:avLst/>
            </a:prstGeom>
            <a:ln w="3175"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4EEB3E3-1BB3-491E-B683-3976C328B8BB}"/>
                </a:ext>
              </a:extLst>
            </p:cNvPr>
            <p:cNvCxnSpPr>
              <a:cxnSpLocks/>
            </p:cNvCxnSpPr>
            <p:nvPr/>
          </p:nvCxnSpPr>
          <p:spPr>
            <a:xfrm>
              <a:off x="3004841" y="5877272"/>
              <a:ext cx="44633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97250CF3-124C-4EB5-8EE4-AFFFF853ECD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97574" y="5877272"/>
              <a:ext cx="91943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B0BB0E9-85D0-490C-96F5-47DF585089D9}"/>
                </a:ext>
              </a:extLst>
            </p:cNvPr>
            <p:cNvCxnSpPr/>
            <p:nvPr/>
          </p:nvCxnSpPr>
          <p:spPr>
            <a:xfrm flipH="1">
              <a:off x="3451176" y="5877272"/>
              <a:ext cx="14639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D9D1E1D-BBA9-4A5C-8544-EEC39D87CF3B}"/>
                </a:ext>
              </a:extLst>
            </p:cNvPr>
            <p:cNvSpPr/>
            <p:nvPr/>
          </p:nvSpPr>
          <p:spPr>
            <a:xfrm>
              <a:off x="4515661" y="5704526"/>
              <a:ext cx="389475" cy="345491"/>
            </a:xfrm>
            <a:prstGeom prst="rect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3518F29-CC38-4534-9E67-0DFB4E8E0C74}"/>
                </a:ext>
              </a:extLst>
            </p:cNvPr>
            <p:cNvSpPr/>
            <p:nvPr/>
          </p:nvSpPr>
          <p:spPr>
            <a:xfrm>
              <a:off x="4905136" y="5704526"/>
              <a:ext cx="676357" cy="345491"/>
            </a:xfrm>
            <a:prstGeom prst="rect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33FFDE4-8E78-49CC-8BB7-90BAC9F63317}"/>
                </a:ext>
              </a:extLst>
            </p:cNvPr>
            <p:cNvSpPr/>
            <p:nvPr/>
          </p:nvSpPr>
          <p:spPr>
            <a:xfrm>
              <a:off x="5579872" y="5704526"/>
              <a:ext cx="389475" cy="345491"/>
            </a:xfrm>
            <a:prstGeom prst="rect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DC1A6D96-FD34-4962-BDE0-1C2579C51C1B}"/>
                </a:ext>
              </a:extLst>
            </p:cNvPr>
            <p:cNvSpPr/>
            <p:nvPr/>
          </p:nvSpPr>
          <p:spPr>
            <a:xfrm>
              <a:off x="4638777" y="5810027"/>
              <a:ext cx="144012" cy="144012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noFill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EE2D289-27E5-42B5-81EC-A890723B05E4}"/>
                </a:ext>
              </a:extLst>
            </p:cNvPr>
            <p:cNvSpPr/>
            <p:nvPr/>
          </p:nvSpPr>
          <p:spPr>
            <a:xfrm>
              <a:off x="4591284" y="5761113"/>
              <a:ext cx="238227" cy="238227"/>
            </a:xfrm>
            <a:prstGeom prst="ellipse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noFill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1E492F9-4CF9-49DE-9120-B1EC1357A440}"/>
                </a:ext>
              </a:extLst>
            </p:cNvPr>
            <p:cNvSpPr txBox="1"/>
            <p:nvPr/>
          </p:nvSpPr>
          <p:spPr bwMode="auto">
            <a:xfrm>
              <a:off x="5633041" y="5649907"/>
              <a:ext cx="3241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dirty="0">
                  <a:solidFill>
                    <a:srgbClr val="0033A0"/>
                  </a:solidFill>
                </a:rPr>
                <a:t>A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58D70E4E-D7F7-4A7D-8ED0-4696D18B60A7}"/>
                </a:ext>
              </a:extLst>
            </p:cNvPr>
            <p:cNvSpPr/>
            <p:nvPr/>
          </p:nvSpPr>
          <p:spPr>
            <a:xfrm>
              <a:off x="5903092" y="877872"/>
              <a:ext cx="389475" cy="345491"/>
            </a:xfrm>
            <a:prstGeom prst="rect">
              <a:avLst/>
            </a:prstGeom>
            <a:noFill/>
            <a:ln w="19050">
              <a:solidFill>
                <a:srgbClr val="0033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B795D16-6649-42EA-A67F-C943FF8DF232}"/>
                </a:ext>
              </a:extLst>
            </p:cNvPr>
            <p:cNvSpPr txBox="1"/>
            <p:nvPr/>
          </p:nvSpPr>
          <p:spPr bwMode="auto">
            <a:xfrm>
              <a:off x="5935766" y="837374"/>
              <a:ext cx="3241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2000" dirty="0">
                  <a:solidFill>
                    <a:srgbClr val="0033A0"/>
                  </a:solidFill>
                </a:rPr>
                <a:t>A</a:t>
              </a:r>
            </a:p>
          </p:txBody>
        </p:sp>
        <p:sp>
          <p:nvSpPr>
            <p:cNvPr id="67" name="Isosceles Triangle 66">
              <a:extLst>
                <a:ext uri="{FF2B5EF4-FFF2-40B4-BE49-F238E27FC236}">
                  <a16:creationId xmlns:a16="http://schemas.microsoft.com/office/drawing/2014/main" id="{30C1F205-A591-46FF-887A-3A7B83D7D1B6}"/>
                </a:ext>
              </a:extLst>
            </p:cNvPr>
            <p:cNvSpPr/>
            <p:nvPr/>
          </p:nvSpPr>
          <p:spPr>
            <a:xfrm rot="5400000">
              <a:off x="5382365" y="971297"/>
              <a:ext cx="180140" cy="155293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911312AD-E877-430B-8B9E-D9834FB71363}"/>
                </a:ext>
              </a:extLst>
            </p:cNvPr>
            <p:cNvCxnSpPr>
              <a:cxnSpLocks/>
              <a:stCxn id="67" idx="3"/>
              <a:endCxn id="65" idx="1"/>
            </p:cNvCxnSpPr>
            <p:nvPr/>
          </p:nvCxnSpPr>
          <p:spPr>
            <a:xfrm>
              <a:off x="5394789" y="1048944"/>
              <a:ext cx="508303" cy="167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108">
            <a:extLst>
              <a:ext uri="{FF2B5EF4-FFF2-40B4-BE49-F238E27FC236}">
                <a16:creationId xmlns:a16="http://schemas.microsoft.com/office/drawing/2014/main" id="{708ECA2C-CC89-470C-89E5-67BAAB56402D}"/>
              </a:ext>
            </a:extLst>
          </p:cNvPr>
          <p:cNvSpPr txBox="1"/>
          <p:nvPr/>
        </p:nvSpPr>
        <p:spPr>
          <a:xfrm>
            <a:off x="983432" y="358179"/>
            <a:ext cx="5184575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/>
            </a:lvl1pPr>
          </a:lstStyle>
          <a:p>
            <a:r>
              <a:rPr lang="en-US" dirty="0"/>
              <a:t>Dimension to be checked MECAMASTER</a:t>
            </a:r>
            <a:endParaRPr lang="fr-CH" dirty="0"/>
          </a:p>
          <a:p>
            <a:r>
              <a:rPr lang="en-US" dirty="0"/>
              <a:t>Coaxiality &lt; Ø 0,1 mm</a:t>
            </a:r>
            <a:endParaRPr lang="fr-CH" dirty="0"/>
          </a:p>
        </p:txBody>
      </p:sp>
      <p:sp>
        <p:nvSpPr>
          <p:cNvPr id="32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34" name="Date Placeholder 1">
            <a:extLst>
              <a:ext uri="{FF2B5EF4-FFF2-40B4-BE49-F238E27FC236}">
                <a16:creationId xmlns:a16="http://schemas.microsoft.com/office/drawing/2014/main" id="{6E055499-36BC-4B1E-B968-36597FCDBBE4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923708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8" name="Picture 7" descr="Chart, diagram&#10;&#10;Description automatically generated">
            <a:extLst>
              <a:ext uri="{FF2B5EF4-FFF2-40B4-BE49-F238E27FC236}">
                <a16:creationId xmlns:a16="http://schemas.microsoft.com/office/drawing/2014/main" id="{09EC119D-951A-4DE9-9EBA-CE52E9EF1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4112" y="1246448"/>
            <a:ext cx="4822030" cy="4365104"/>
          </a:xfrm>
          <a:prstGeom prst="rect">
            <a:avLst/>
          </a:prstGeom>
        </p:spPr>
      </p:pic>
      <p:pic>
        <p:nvPicPr>
          <p:cNvPr id="11" name="Picture 10" descr="Table&#10;&#10;Description automatically generated">
            <a:extLst>
              <a:ext uri="{FF2B5EF4-FFF2-40B4-BE49-F238E27FC236}">
                <a16:creationId xmlns:a16="http://schemas.microsoft.com/office/drawing/2014/main" id="{3784C6E8-EBDB-44CE-95A3-4716EF7C6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3501008"/>
            <a:ext cx="6572221" cy="260760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B4CAB1-6A67-4B71-8BA1-31E8CA2EE6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9456" y="390635"/>
            <a:ext cx="5021386" cy="3110373"/>
          </a:xfrm>
          <a:prstGeom prst="rect">
            <a:avLst/>
          </a:prstGeom>
        </p:spPr>
      </p:pic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D3AC003C-3FF7-4C9D-8033-B572EA1CB8D1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774520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8DFAB1-6145-4107-8EE4-BA180F4D2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712139"/>
            <a:ext cx="6832079" cy="48771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209455-C865-46A8-A122-AC9C46403AE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12375" y="1543010"/>
            <a:ext cx="5012282" cy="37719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4685A6D-595C-44D2-B2F5-CEC98E3FCB3C}"/>
              </a:ext>
            </a:extLst>
          </p:cNvPr>
          <p:cNvSpPr txBox="1"/>
          <p:nvPr/>
        </p:nvSpPr>
        <p:spPr bwMode="auto">
          <a:xfrm>
            <a:off x="0" y="501650"/>
            <a:ext cx="1219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200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fr-CH" dirty="0"/>
              <a:t>Rôle de conseil sur l’analyse et l’exécution des dessins</a:t>
            </a: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0545D393-1107-47DC-8613-D4235E06E797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343524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129CF3-9990-41B1-BC2C-9F2282FA1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00" y="4885063"/>
            <a:ext cx="11496600" cy="1159321"/>
          </a:xfrm>
          <a:prstGeom prst="rect">
            <a:avLst/>
          </a:prstGeom>
        </p:spPr>
      </p:pic>
      <p:pic>
        <p:nvPicPr>
          <p:cNvPr id="23" name="Picture 22" descr="A picture containing text, clock, vector graphics&#10;&#10;Description automatically generated">
            <a:extLst>
              <a:ext uri="{FF2B5EF4-FFF2-40B4-BE49-F238E27FC236}">
                <a16:creationId xmlns:a16="http://schemas.microsoft.com/office/drawing/2014/main" id="{C559DCC4-A4CF-49CB-947E-B7CD3880C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441922"/>
            <a:ext cx="3714750" cy="43338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1C26E8-1C89-4382-9E14-B3629C670B44}"/>
              </a:ext>
            </a:extLst>
          </p:cNvPr>
          <p:cNvSpPr txBox="1"/>
          <p:nvPr/>
        </p:nvSpPr>
        <p:spPr bwMode="auto">
          <a:xfrm>
            <a:off x="5447928" y="1025701"/>
            <a:ext cx="6103620" cy="3475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Les deux mesures ont un déplacement :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Horizontal de 0,057 mm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Vertical de 0,058 mm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Pour connaître le déplacement dans le plan, on fait le calcul :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√ (0,057</a:t>
            </a:r>
            <a:r>
              <a:rPr lang="fr-FR" sz="2000" baseline="30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+ 0,058</a:t>
            </a:r>
            <a:r>
              <a:rPr lang="fr-FR" sz="2000" baseline="30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 = 0,081 mm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0000"/>
              </a:lnSpc>
            </a:pPr>
            <a:r>
              <a:rPr lang="fr-FR" sz="20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Le résultat est satisfaisant, </a:t>
            </a:r>
            <a:r>
              <a:rPr lang="fr-FR" sz="2000" b="1" u="sng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&lt;0,1 </a:t>
            </a:r>
            <a:r>
              <a:rPr lang="fr-FR" sz="2000" b="1" u="sng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fr-FR" sz="2000" dirty="0" err="1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0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4AC4400C-465D-4CD4-A4E6-14F3E90D1692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17977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Projet CERN #2 : Cedar</a:t>
            </a:r>
          </a:p>
        </p:txBody>
      </p:sp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9597052-DD53-4221-ABD6-82770DF9C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78" y="376132"/>
            <a:ext cx="10560496" cy="28252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16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94DA0D3-A0BD-4410-B5E6-A91C4ECFE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78" y="3244846"/>
            <a:ext cx="10560496" cy="296522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F2A39CF4-B264-421F-8FD0-9803F8F577A1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9978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Conclusion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D990B6-35BE-4919-881E-DD114B4560C1}"/>
              </a:ext>
            </a:extLst>
          </p:cNvPr>
          <p:cNvSpPr txBox="1"/>
          <p:nvPr/>
        </p:nvSpPr>
        <p:spPr bwMode="auto">
          <a:xfrm>
            <a:off x="479376" y="1502782"/>
            <a:ext cx="1116124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000" dirty="0"/>
              <a:t>Le logiciel MECAmaster apporte une vraie plus-value au CERN :</a:t>
            </a:r>
          </a:p>
          <a:p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Expérimenter l’architecture d’assemblage en phase préliminaire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Optimisation des tolérances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Diminution des coûts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000" dirty="0"/>
              <a:t>Tend vers l’excellence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sz="2000" dirty="0"/>
          </a:p>
          <a:p>
            <a:r>
              <a:rPr lang="fr-CH" sz="2000" dirty="0"/>
              <a:t>Vous avez besoin de faire une étude MECAmaster  :   gracq.support@cern.ch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D3D85E92-864D-4E85-A687-929F0EBA85A6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976716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Qu’est-ce que MECAmaster?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476956" y="1196752"/>
            <a:ext cx="10077354" cy="4093428"/>
            <a:chOff x="1476956" y="1196752"/>
            <a:chExt cx="10077354" cy="409342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0ED72F-E8FD-41E1-B077-EBA8BA487C94}"/>
                </a:ext>
              </a:extLst>
            </p:cNvPr>
            <p:cNvSpPr txBox="1"/>
            <p:nvPr/>
          </p:nvSpPr>
          <p:spPr bwMode="auto">
            <a:xfrm>
              <a:off x="1476956" y="1196752"/>
              <a:ext cx="10077354" cy="40934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2000" dirty="0"/>
                <a:t>		      est un logiciel qui analyse les variations 3D dans un assemblage et identifie les causes.</a:t>
              </a:r>
            </a:p>
            <a:p>
              <a:endParaRPr lang="fr-CH" sz="2000" dirty="0"/>
            </a:p>
            <a:p>
              <a:r>
                <a:rPr lang="fr-CH" sz="2000" dirty="0"/>
                <a:t>Comment?</a:t>
              </a:r>
            </a:p>
            <a:p>
              <a:endParaRPr lang="fr-CH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H" sz="2000" dirty="0"/>
                <a:t>Il calcule l’influence de chaque contact sur chaque point de mesure que l’utilisateur choisira de placer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fr-CH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fr-CH" sz="2000" dirty="0"/>
                <a:t>Il prend en compte la tolérance définie par l'utilisateur sur chaque surface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fr-CH" sz="2000" dirty="0"/>
            </a:p>
            <a:p>
              <a:r>
                <a:rPr lang="fr-CH" sz="2000" dirty="0"/>
                <a:t>Résultat :</a:t>
              </a:r>
            </a:p>
            <a:p>
              <a:endParaRPr lang="fr-CH" sz="2000" dirty="0"/>
            </a:p>
            <a:p>
              <a:r>
                <a:rPr lang="fr-CH" sz="2000" dirty="0"/>
                <a:t>Chaque valeur de tolérance est analysée et convertie en petits déplacements de la surface.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ECE0288-54DE-42F4-98EA-FD5DF7A4F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1315" y="1247868"/>
              <a:ext cx="2110004" cy="288367"/>
            </a:xfrm>
            <a:prstGeom prst="rect">
              <a:avLst/>
            </a:prstGeom>
          </p:spPr>
        </p:pic>
      </p:grp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C88308C8-45B6-4BDF-957A-95D108ACBB68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578812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17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77"/>
          <a:stretch/>
        </p:blipFill>
        <p:spPr>
          <a:xfrm>
            <a:off x="339939" y="1294607"/>
            <a:ext cx="4183115" cy="23461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Qu’est-ce que MECAmaster?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7682625" y="1712317"/>
            <a:ext cx="1344873" cy="706867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9153720" y="1605376"/>
            <a:ext cx="93490" cy="186277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7932656" y="1763544"/>
            <a:ext cx="1112493" cy="1550240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81431" y="2404562"/>
            <a:ext cx="276225" cy="876300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9017436" y="2356108"/>
            <a:ext cx="1925052" cy="1925052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Oval 23"/>
          <p:cNvSpPr/>
          <p:nvPr/>
        </p:nvSpPr>
        <p:spPr>
          <a:xfrm>
            <a:off x="5638604" y="2356108"/>
            <a:ext cx="1925052" cy="1925052"/>
          </a:xfrm>
          <a:prstGeom prst="ellipse">
            <a:avLst/>
          </a:prstGeom>
          <a:noFill/>
          <a:ln w="762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" name="Straight Connector 24"/>
          <p:cNvCxnSpPr/>
          <p:nvPr/>
        </p:nvCxnSpPr>
        <p:spPr>
          <a:xfrm>
            <a:off x="7360488" y="1513913"/>
            <a:ext cx="291518" cy="82269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7020263" y="1518792"/>
            <a:ext cx="734367" cy="1681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688575" y="2218824"/>
            <a:ext cx="247650" cy="73819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496485" y="2124017"/>
            <a:ext cx="86817" cy="245008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640636" y="2091826"/>
            <a:ext cx="84760" cy="239202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9007966" y="1670406"/>
            <a:ext cx="93490" cy="186277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8998470" y="1472744"/>
            <a:ext cx="591276" cy="1178105"/>
          </a:xfrm>
          <a:prstGeom prst="line">
            <a:avLst/>
          </a:prstGeom>
          <a:ln w="28575">
            <a:solidFill>
              <a:srgbClr val="B47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9090066" y="1819308"/>
            <a:ext cx="205114" cy="105954"/>
          </a:xfrm>
          <a:prstGeom prst="line">
            <a:avLst/>
          </a:prstGeom>
          <a:ln w="28575">
            <a:solidFill>
              <a:srgbClr val="B47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8959176" y="1540970"/>
            <a:ext cx="200072" cy="103351"/>
          </a:xfrm>
          <a:prstGeom prst="line">
            <a:avLst/>
          </a:prstGeom>
          <a:ln w="28575">
            <a:solidFill>
              <a:srgbClr val="B47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9914870" y="3241776"/>
            <a:ext cx="144016" cy="144016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67" name="Straight Connector 66"/>
          <p:cNvCxnSpPr>
            <a:stCxn id="65" idx="2"/>
          </p:cNvCxnSpPr>
          <p:nvPr/>
        </p:nvCxnSpPr>
        <p:spPr>
          <a:xfrm flipH="1">
            <a:off x="9694102" y="3313784"/>
            <a:ext cx="220768" cy="5638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9480577" y="2933159"/>
            <a:ext cx="219327" cy="43700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9527615" y="2673298"/>
            <a:ext cx="177106" cy="352881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9655873" y="2611584"/>
            <a:ext cx="171066" cy="340845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V="1">
            <a:off x="9520570" y="2610194"/>
            <a:ext cx="142770" cy="7375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9696967" y="2952429"/>
            <a:ext cx="142770" cy="73750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V="1">
            <a:off x="9481610" y="2862492"/>
            <a:ext cx="147791" cy="74878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>
            <a:stCxn id="65" idx="5"/>
          </p:cNvCxnSpPr>
          <p:nvPr/>
        </p:nvCxnSpPr>
        <p:spPr>
          <a:xfrm>
            <a:off x="10037795" y="3364701"/>
            <a:ext cx="647477" cy="575469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24" idx="1"/>
            <a:endCxn id="88" idx="1"/>
          </p:cNvCxnSpPr>
          <p:nvPr/>
        </p:nvCxnSpPr>
        <p:spPr>
          <a:xfrm>
            <a:off x="5920521" y="2638025"/>
            <a:ext cx="631714" cy="624842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8996576" y="1280900"/>
            <a:ext cx="248740" cy="208843"/>
          </a:xfrm>
          <a:prstGeom prst="line">
            <a:avLst/>
          </a:prstGeom>
          <a:ln w="28575">
            <a:solidFill>
              <a:srgbClr val="B47B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88" idx="6"/>
            <a:endCxn id="106" idx="2"/>
          </p:cNvCxnSpPr>
          <p:nvPr/>
        </p:nvCxnSpPr>
        <p:spPr>
          <a:xfrm>
            <a:off x="6675160" y="3313784"/>
            <a:ext cx="1122460" cy="36779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6726234" y="2534448"/>
            <a:ext cx="781060" cy="779337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H="1">
            <a:off x="7514492" y="2506955"/>
            <a:ext cx="762252" cy="2722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flipH="1">
            <a:off x="7828378" y="2745080"/>
            <a:ext cx="36409" cy="114970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8130231" y="2747566"/>
            <a:ext cx="71843" cy="13660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>
            <a:endCxn id="130" idx="0"/>
          </p:cNvCxnSpPr>
          <p:nvPr/>
        </p:nvCxnSpPr>
        <p:spPr>
          <a:xfrm flipH="1">
            <a:off x="7887998" y="2509641"/>
            <a:ext cx="1178" cy="97626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Oval 129"/>
          <p:cNvSpPr/>
          <p:nvPr/>
        </p:nvSpPr>
        <p:spPr>
          <a:xfrm>
            <a:off x="7815990" y="2607267"/>
            <a:ext cx="144016" cy="144016"/>
          </a:xfrm>
          <a:prstGeom prst="ellipse">
            <a:avLst/>
          </a:prstGeom>
          <a:noFill/>
          <a:ln w="28575">
            <a:solidFill>
              <a:srgbClr val="10D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8" name="Oval 87"/>
          <p:cNvSpPr/>
          <p:nvPr/>
        </p:nvSpPr>
        <p:spPr>
          <a:xfrm>
            <a:off x="6531144" y="3241776"/>
            <a:ext cx="144016" cy="144016"/>
          </a:xfrm>
          <a:prstGeom prst="ellipse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Oval 105"/>
          <p:cNvSpPr/>
          <p:nvPr/>
        </p:nvSpPr>
        <p:spPr>
          <a:xfrm>
            <a:off x="7797620" y="3278555"/>
            <a:ext cx="144016" cy="144016"/>
          </a:xfrm>
          <a:prstGeom prst="ellipse">
            <a:avLst/>
          </a:prstGeom>
          <a:noFill/>
          <a:ln w="28575">
            <a:solidFill>
              <a:srgbClr val="10D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4" name="Straight Connector 153"/>
          <p:cNvCxnSpPr>
            <a:stCxn id="155" idx="4"/>
          </p:cNvCxnSpPr>
          <p:nvPr/>
        </p:nvCxnSpPr>
        <p:spPr>
          <a:xfrm flipH="1">
            <a:off x="7960937" y="3058270"/>
            <a:ext cx="21537" cy="195223"/>
          </a:xfrm>
          <a:prstGeom prst="line">
            <a:avLst/>
          </a:prstGeom>
          <a:ln w="28575">
            <a:solidFill>
              <a:srgbClr val="10D3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Oval 154"/>
          <p:cNvSpPr/>
          <p:nvPr/>
        </p:nvSpPr>
        <p:spPr>
          <a:xfrm>
            <a:off x="7910466" y="2914254"/>
            <a:ext cx="144016" cy="144016"/>
          </a:xfrm>
          <a:prstGeom prst="ellipse">
            <a:avLst/>
          </a:prstGeom>
          <a:noFill/>
          <a:ln w="28575">
            <a:solidFill>
              <a:srgbClr val="10D3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8" name="Straight Connector 157"/>
          <p:cNvCxnSpPr/>
          <p:nvPr/>
        </p:nvCxnSpPr>
        <p:spPr>
          <a:xfrm flipH="1">
            <a:off x="8007123" y="2643911"/>
            <a:ext cx="78285" cy="274103"/>
          </a:xfrm>
          <a:prstGeom prst="line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8088213" y="2650849"/>
            <a:ext cx="60366" cy="211362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flipH="1">
            <a:off x="7971540" y="2623814"/>
            <a:ext cx="60366" cy="211362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/>
          <p:nvPr/>
        </p:nvCxnSpPr>
        <p:spPr>
          <a:xfrm flipH="1">
            <a:off x="8189563" y="2503406"/>
            <a:ext cx="76626" cy="268295"/>
          </a:xfrm>
          <a:prstGeom prst="line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 bwMode="auto">
          <a:xfrm>
            <a:off x="6375954" y="1776862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Pivot</a:t>
            </a:r>
          </a:p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glissant</a:t>
            </a:r>
          </a:p>
        </p:txBody>
      </p:sp>
      <p:grpSp>
        <p:nvGrpSpPr>
          <p:cNvPr id="177" name="Group 176"/>
          <p:cNvGrpSpPr/>
          <p:nvPr/>
        </p:nvGrpSpPr>
        <p:grpSpPr>
          <a:xfrm>
            <a:off x="7073174" y="2025483"/>
            <a:ext cx="321050" cy="161617"/>
            <a:chOff x="6196843" y="2378295"/>
            <a:chExt cx="321050" cy="161617"/>
          </a:xfrm>
        </p:grpSpPr>
        <p:sp>
          <p:nvSpPr>
            <p:cNvPr id="175" name="Freeform 174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76" name="Freeform 175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79" name="Group 178"/>
          <p:cNvGrpSpPr/>
          <p:nvPr/>
        </p:nvGrpSpPr>
        <p:grpSpPr>
          <a:xfrm rot="16200000">
            <a:off x="9734424" y="3532771"/>
            <a:ext cx="321050" cy="161617"/>
            <a:chOff x="6196843" y="2378295"/>
            <a:chExt cx="321050" cy="161617"/>
          </a:xfrm>
        </p:grpSpPr>
        <p:sp>
          <p:nvSpPr>
            <p:cNvPr id="180" name="Freeform 179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1" name="Freeform 180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82" name="TextBox 181"/>
          <p:cNvSpPr txBox="1"/>
          <p:nvPr/>
        </p:nvSpPr>
        <p:spPr bwMode="auto">
          <a:xfrm>
            <a:off x="8092194" y="3277961"/>
            <a:ext cx="825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Pivot</a:t>
            </a:r>
          </a:p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glissant</a:t>
            </a:r>
          </a:p>
        </p:txBody>
      </p:sp>
      <p:sp>
        <p:nvSpPr>
          <p:cNvPr id="183" name="TextBox 182"/>
          <p:cNvSpPr txBox="1"/>
          <p:nvPr/>
        </p:nvSpPr>
        <p:spPr bwMode="auto">
          <a:xfrm>
            <a:off x="9985484" y="2945716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Glissière</a:t>
            </a:r>
          </a:p>
        </p:txBody>
      </p:sp>
      <p:sp>
        <p:nvSpPr>
          <p:cNvPr id="184" name="TextBox 183"/>
          <p:cNvSpPr txBox="1"/>
          <p:nvPr/>
        </p:nvSpPr>
        <p:spPr bwMode="auto">
          <a:xfrm>
            <a:off x="9403188" y="3713175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Pivot</a:t>
            </a:r>
          </a:p>
        </p:txBody>
      </p:sp>
      <p:sp>
        <p:nvSpPr>
          <p:cNvPr id="185" name="TextBox 184"/>
          <p:cNvSpPr txBox="1"/>
          <p:nvPr/>
        </p:nvSpPr>
        <p:spPr bwMode="auto">
          <a:xfrm>
            <a:off x="9444363" y="1268966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Pivot</a:t>
            </a:r>
          </a:p>
        </p:txBody>
      </p:sp>
      <p:grpSp>
        <p:nvGrpSpPr>
          <p:cNvPr id="187" name="Group 186"/>
          <p:cNvGrpSpPr/>
          <p:nvPr/>
        </p:nvGrpSpPr>
        <p:grpSpPr>
          <a:xfrm rot="10800000">
            <a:off x="9854186" y="2812831"/>
            <a:ext cx="321050" cy="161617"/>
            <a:chOff x="6196843" y="2378295"/>
            <a:chExt cx="321050" cy="161617"/>
          </a:xfrm>
        </p:grpSpPr>
        <p:sp>
          <p:nvSpPr>
            <p:cNvPr id="188" name="Freeform 187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89" name="Freeform 188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93" name="Group 192"/>
          <p:cNvGrpSpPr/>
          <p:nvPr/>
        </p:nvGrpSpPr>
        <p:grpSpPr>
          <a:xfrm rot="16200000">
            <a:off x="6297724" y="3518387"/>
            <a:ext cx="321050" cy="161617"/>
            <a:chOff x="6196843" y="2378295"/>
            <a:chExt cx="321050" cy="161617"/>
          </a:xfrm>
        </p:grpSpPr>
        <p:sp>
          <p:nvSpPr>
            <p:cNvPr id="194" name="Freeform 193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5" name="Freeform 194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96" name="TextBox 195"/>
          <p:cNvSpPr txBox="1"/>
          <p:nvPr/>
        </p:nvSpPr>
        <p:spPr bwMode="auto">
          <a:xfrm>
            <a:off x="5966488" y="3698791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>
                <a:solidFill>
                  <a:schemeClr val="bg1">
                    <a:lumMod val="65000"/>
                  </a:schemeClr>
                </a:solidFill>
                <a:latin typeface="Comic Sans MS" panose="030F0702030302020204" pitchFamily="66" charset="0"/>
              </a:rPr>
              <a:t>Pivot</a:t>
            </a:r>
          </a:p>
        </p:txBody>
      </p:sp>
      <p:grpSp>
        <p:nvGrpSpPr>
          <p:cNvPr id="197" name="Group 196"/>
          <p:cNvGrpSpPr/>
          <p:nvPr/>
        </p:nvGrpSpPr>
        <p:grpSpPr>
          <a:xfrm rot="12600000">
            <a:off x="8243296" y="2955357"/>
            <a:ext cx="321050" cy="161617"/>
            <a:chOff x="6196843" y="2378295"/>
            <a:chExt cx="321050" cy="161617"/>
          </a:xfrm>
        </p:grpSpPr>
        <p:sp>
          <p:nvSpPr>
            <p:cNvPr id="198" name="Freeform 197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99" name="Freeform 198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200" name="Group 199"/>
          <p:cNvGrpSpPr/>
          <p:nvPr/>
        </p:nvGrpSpPr>
        <p:grpSpPr>
          <a:xfrm rot="10800000" flipV="1">
            <a:off x="9309986" y="1547091"/>
            <a:ext cx="321050" cy="161617"/>
            <a:chOff x="6196843" y="2378295"/>
            <a:chExt cx="321050" cy="161617"/>
          </a:xfrm>
        </p:grpSpPr>
        <p:sp>
          <p:nvSpPr>
            <p:cNvPr id="201" name="Freeform 200"/>
            <p:cNvSpPr/>
            <p:nvPr/>
          </p:nvSpPr>
          <p:spPr>
            <a:xfrm>
              <a:off x="6196843" y="2378295"/>
              <a:ext cx="303466" cy="124208"/>
            </a:xfrm>
            <a:custGeom>
              <a:avLst/>
              <a:gdLst>
                <a:gd name="connsiteX0" fmla="*/ 0 w 272561"/>
                <a:gd name="connsiteY0" fmla="*/ 0 h 140677"/>
                <a:gd name="connsiteX1" fmla="*/ 52753 w 272561"/>
                <a:gd name="connsiteY1" fmla="*/ 26377 h 140677"/>
                <a:gd name="connsiteX2" fmla="*/ 79130 w 272561"/>
                <a:gd name="connsiteY2" fmla="*/ 43962 h 140677"/>
                <a:gd name="connsiteX3" fmla="*/ 114300 w 272561"/>
                <a:gd name="connsiteY3" fmla="*/ 52754 h 140677"/>
                <a:gd name="connsiteX4" fmla="*/ 202223 w 272561"/>
                <a:gd name="connsiteY4" fmla="*/ 96716 h 140677"/>
                <a:gd name="connsiteX5" fmla="*/ 263769 w 272561"/>
                <a:gd name="connsiteY5" fmla="*/ 131885 h 140677"/>
                <a:gd name="connsiteX6" fmla="*/ 272561 w 272561"/>
                <a:gd name="connsiteY6" fmla="*/ 140677 h 140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2561" h="140677">
                  <a:moveTo>
                    <a:pt x="0" y="0"/>
                  </a:moveTo>
                  <a:cubicBezTo>
                    <a:pt x="17584" y="8792"/>
                    <a:pt x="35567" y="16829"/>
                    <a:pt x="52753" y="26377"/>
                  </a:cubicBezTo>
                  <a:cubicBezTo>
                    <a:pt x="61990" y="31509"/>
                    <a:pt x="69417" y="39799"/>
                    <a:pt x="79130" y="43962"/>
                  </a:cubicBezTo>
                  <a:cubicBezTo>
                    <a:pt x="90237" y="48722"/>
                    <a:pt x="102577" y="49823"/>
                    <a:pt x="114300" y="52754"/>
                  </a:cubicBezTo>
                  <a:lnTo>
                    <a:pt x="202223" y="96716"/>
                  </a:lnTo>
                  <a:cubicBezTo>
                    <a:pt x="231434" y="111321"/>
                    <a:pt x="238911" y="113241"/>
                    <a:pt x="263769" y="131885"/>
                  </a:cubicBezTo>
                  <a:cubicBezTo>
                    <a:pt x="267085" y="134372"/>
                    <a:pt x="269630" y="137746"/>
                    <a:pt x="272561" y="140677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02" name="Freeform 201"/>
            <p:cNvSpPr/>
            <p:nvPr/>
          </p:nvSpPr>
          <p:spPr>
            <a:xfrm>
              <a:off x="6347302" y="2378295"/>
              <a:ext cx="170591" cy="161617"/>
            </a:xfrm>
            <a:custGeom>
              <a:avLst/>
              <a:gdLst>
                <a:gd name="connsiteX0" fmla="*/ 123092 w 202223"/>
                <a:gd name="connsiteY0" fmla="*/ 0 h 204464"/>
                <a:gd name="connsiteX1" fmla="*/ 140677 w 202223"/>
                <a:gd name="connsiteY1" fmla="*/ 43962 h 204464"/>
                <a:gd name="connsiteX2" fmla="*/ 149469 w 202223"/>
                <a:gd name="connsiteY2" fmla="*/ 70339 h 204464"/>
                <a:gd name="connsiteX3" fmla="*/ 184638 w 202223"/>
                <a:gd name="connsiteY3" fmla="*/ 123093 h 204464"/>
                <a:gd name="connsiteX4" fmla="*/ 202223 w 202223"/>
                <a:gd name="connsiteY4" fmla="*/ 149470 h 204464"/>
                <a:gd name="connsiteX5" fmla="*/ 193430 w 202223"/>
                <a:gd name="connsiteY5" fmla="*/ 184639 h 204464"/>
                <a:gd name="connsiteX6" fmla="*/ 167054 w 202223"/>
                <a:gd name="connsiteY6" fmla="*/ 202224 h 204464"/>
                <a:gd name="connsiteX7" fmla="*/ 0 w 202223"/>
                <a:gd name="connsiteY7" fmla="*/ 202224 h 20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2223" h="204464">
                  <a:moveTo>
                    <a:pt x="123092" y="0"/>
                  </a:moveTo>
                  <a:cubicBezTo>
                    <a:pt x="128954" y="14654"/>
                    <a:pt x="135135" y="29184"/>
                    <a:pt x="140677" y="43962"/>
                  </a:cubicBezTo>
                  <a:cubicBezTo>
                    <a:pt x="143931" y="52640"/>
                    <a:pt x="144968" y="62237"/>
                    <a:pt x="149469" y="70339"/>
                  </a:cubicBezTo>
                  <a:cubicBezTo>
                    <a:pt x="159732" y="88814"/>
                    <a:pt x="172915" y="105508"/>
                    <a:pt x="184638" y="123093"/>
                  </a:cubicBezTo>
                  <a:lnTo>
                    <a:pt x="202223" y="149470"/>
                  </a:lnTo>
                  <a:cubicBezTo>
                    <a:pt x="199292" y="161193"/>
                    <a:pt x="200133" y="174585"/>
                    <a:pt x="193430" y="184639"/>
                  </a:cubicBezTo>
                  <a:cubicBezTo>
                    <a:pt x="187569" y="193431"/>
                    <a:pt x="177577" y="201267"/>
                    <a:pt x="167054" y="202224"/>
                  </a:cubicBezTo>
                  <a:cubicBezTo>
                    <a:pt x="111598" y="207266"/>
                    <a:pt x="55685" y="202224"/>
                    <a:pt x="0" y="202224"/>
                  </a:cubicBez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5329074"/>
            <a:ext cx="2110004" cy="288367"/>
          </a:xfrm>
          <a:prstGeom prst="rect">
            <a:avLst/>
          </a:prstGeom>
        </p:spPr>
      </p:pic>
      <p:sp>
        <p:nvSpPr>
          <p:cNvPr id="208" name="Rectangle 207"/>
          <p:cNvSpPr/>
          <p:nvPr/>
        </p:nvSpPr>
        <p:spPr>
          <a:xfrm>
            <a:off x="6575123" y="557899"/>
            <a:ext cx="3448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2000" dirty="0"/>
              <a:t>schéma cinématique du VTT</a:t>
            </a:r>
          </a:p>
        </p:txBody>
      </p:sp>
      <p:pic>
        <p:nvPicPr>
          <p:cNvPr id="209" name="Picture 2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709" y="4075021"/>
            <a:ext cx="1234267" cy="999756"/>
          </a:xfrm>
          <a:prstGeom prst="rect">
            <a:avLst/>
          </a:prstGeom>
        </p:spPr>
      </p:pic>
      <p:sp>
        <p:nvSpPr>
          <p:cNvPr id="211" name="Rectangle 210"/>
          <p:cNvSpPr/>
          <p:nvPr/>
        </p:nvSpPr>
        <p:spPr>
          <a:xfrm>
            <a:off x="2805405" y="5284916"/>
            <a:ext cx="93392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décrit ce qui existe entre les pièces : les contacts et les exigences géométriques</a:t>
            </a:r>
          </a:p>
        </p:txBody>
      </p:sp>
      <p:sp>
        <p:nvSpPr>
          <p:cNvPr id="212" name="Rectangle 211"/>
          <p:cNvSpPr/>
          <p:nvPr/>
        </p:nvSpPr>
        <p:spPr>
          <a:xfrm>
            <a:off x="2942367" y="4644497"/>
            <a:ext cx="20084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décrit les pièces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DC395C5-D075-4202-A3B3-FBDF421AA1BF}"/>
              </a:ext>
            </a:extLst>
          </p:cNvPr>
          <p:cNvCxnSpPr>
            <a:cxnSpLocks/>
          </p:cNvCxnSpPr>
          <p:nvPr/>
        </p:nvCxnSpPr>
        <p:spPr>
          <a:xfrm flipV="1">
            <a:off x="7612393" y="2201265"/>
            <a:ext cx="56486" cy="159412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1C2485CF-CFCB-41EC-908B-956A8D9F0BC2}"/>
              </a:ext>
            </a:extLst>
          </p:cNvPr>
          <p:cNvCxnSpPr>
            <a:cxnSpLocks/>
          </p:cNvCxnSpPr>
          <p:nvPr/>
        </p:nvCxnSpPr>
        <p:spPr>
          <a:xfrm flipH="1" flipV="1">
            <a:off x="7536866" y="2255549"/>
            <a:ext cx="181480" cy="64306"/>
          </a:xfrm>
          <a:prstGeom prst="line">
            <a:avLst/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82" name="Date Placeholder 1">
            <a:extLst>
              <a:ext uri="{FF2B5EF4-FFF2-40B4-BE49-F238E27FC236}">
                <a16:creationId xmlns:a16="http://schemas.microsoft.com/office/drawing/2014/main" id="{BFFE13EC-38EB-43CB-BA96-AA9E3B6204FA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826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94B10266-87BB-4A48-BD4B-9E4725C06016}"/>
              </a:ext>
            </a:extLst>
          </p:cNvPr>
          <p:cNvSpPr/>
          <p:nvPr/>
        </p:nvSpPr>
        <p:spPr>
          <a:xfrm rot="15495894">
            <a:off x="2658960" y="-1660971"/>
            <a:ext cx="6152857" cy="9998204"/>
          </a:xfrm>
          <a:custGeom>
            <a:avLst/>
            <a:gdLst>
              <a:gd name="connsiteX0" fmla="*/ 6085600 w 6284578"/>
              <a:gd name="connsiteY0" fmla="*/ 5957902 h 10937206"/>
              <a:gd name="connsiteX1" fmla="*/ 4447089 w 6284578"/>
              <a:gd name="connsiteY1" fmla="*/ 9718162 h 10937206"/>
              <a:gd name="connsiteX2" fmla="*/ 208745 w 6284578"/>
              <a:gd name="connsiteY2" fmla="*/ 7025501 h 10937206"/>
              <a:gd name="connsiteX3" fmla="*/ 212490 w 6284578"/>
              <a:gd name="connsiteY3" fmla="*/ 6705807 h 10937206"/>
              <a:gd name="connsiteX4" fmla="*/ 0 w 6284578"/>
              <a:gd name="connsiteY4" fmla="*/ 6705807 h 10937206"/>
              <a:gd name="connsiteX5" fmla="*/ 573881 w 6284578"/>
              <a:gd name="connsiteY5" fmla="*/ 5079659 h 10937206"/>
              <a:gd name="connsiteX6" fmla="*/ 864474 w 6284578"/>
              <a:gd name="connsiteY6" fmla="*/ 6705807 h 10937206"/>
              <a:gd name="connsiteX7" fmla="*/ 679136 w 6284578"/>
              <a:gd name="connsiteY7" fmla="*/ 6705807 h 10937206"/>
              <a:gd name="connsiteX8" fmla="*/ 674330 w 6284578"/>
              <a:gd name="connsiteY8" fmla="*/ 6822330 h 10937206"/>
              <a:gd name="connsiteX9" fmla="*/ 4294063 w 6284578"/>
              <a:gd name="connsiteY9" fmla="*/ 9176705 h 10937206"/>
              <a:gd name="connsiteX10" fmla="*/ 5754608 w 6284578"/>
              <a:gd name="connsiteY10" fmla="*/ 5022089 h 10937206"/>
              <a:gd name="connsiteX11" fmla="*/ 2899677 w 6284578"/>
              <a:gd name="connsiteY11" fmla="*/ 970735 h 10937206"/>
              <a:gd name="connsiteX12" fmla="*/ 2858662 w 6284578"/>
              <a:gd name="connsiteY12" fmla="*/ 438156 h 10937206"/>
              <a:gd name="connsiteX13" fmla="*/ 6236652 w 6284578"/>
              <a:gd name="connsiteY13" fmla="*/ 4936290 h 10937206"/>
              <a:gd name="connsiteX14" fmla="*/ 6085600 w 6284578"/>
              <a:gd name="connsiteY14" fmla="*/ 5957902 h 1093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284578" h="10937206">
                <a:moveTo>
                  <a:pt x="6085600" y="5957902"/>
                </a:moveTo>
                <a:cubicBezTo>
                  <a:pt x="5796516" y="7417012"/>
                  <a:pt x="5209612" y="8779277"/>
                  <a:pt x="4447089" y="9718162"/>
                </a:cubicBezTo>
                <a:cubicBezTo>
                  <a:pt x="2442646" y="12186209"/>
                  <a:pt x="235830" y="10715434"/>
                  <a:pt x="208745" y="7025501"/>
                </a:cubicBezTo>
                <a:lnTo>
                  <a:pt x="212490" y="6705807"/>
                </a:lnTo>
                <a:lnTo>
                  <a:pt x="0" y="6705807"/>
                </a:lnTo>
                <a:lnTo>
                  <a:pt x="573881" y="5079659"/>
                </a:lnTo>
                <a:lnTo>
                  <a:pt x="864474" y="6705807"/>
                </a:lnTo>
                <a:lnTo>
                  <a:pt x="679136" y="6705807"/>
                </a:lnTo>
                <a:lnTo>
                  <a:pt x="674330" y="6822330"/>
                </a:lnTo>
                <a:cubicBezTo>
                  <a:pt x="592086" y="10347028"/>
                  <a:pt x="2533520" y="11682601"/>
                  <a:pt x="4294063" y="9176705"/>
                </a:cubicBezTo>
                <a:cubicBezTo>
                  <a:pt x="5033036" y="8124877"/>
                  <a:pt x="5574024" y="6586000"/>
                  <a:pt x="5754608" y="5022089"/>
                </a:cubicBezTo>
                <a:cubicBezTo>
                  <a:pt x="6155962" y="1546250"/>
                  <a:pt x="4681567" y="-546023"/>
                  <a:pt x="2899677" y="970735"/>
                </a:cubicBezTo>
                <a:lnTo>
                  <a:pt x="2858662" y="438156"/>
                </a:lnTo>
                <a:cubicBezTo>
                  <a:pt x="4891951" y="-1002031"/>
                  <a:pt x="6595008" y="1265761"/>
                  <a:pt x="6236652" y="4936290"/>
                </a:cubicBezTo>
                <a:cubicBezTo>
                  <a:pt x="6203162" y="5279310"/>
                  <a:pt x="6152311" y="5621185"/>
                  <a:pt x="6085600" y="5957902"/>
                </a:cubicBezTo>
                <a:close/>
              </a:path>
            </a:pathLst>
          </a:custGeom>
          <a:solidFill>
            <a:schemeClr val="bg1">
              <a:lumMod val="85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H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Le processus de modélisation</a:t>
            </a:r>
          </a:p>
        </p:txBody>
      </p:sp>
      <p:grpSp>
        <p:nvGrpSpPr>
          <p:cNvPr id="210" name="Group 209"/>
          <p:cNvGrpSpPr/>
          <p:nvPr/>
        </p:nvGrpSpPr>
        <p:grpSpPr>
          <a:xfrm>
            <a:off x="2927648" y="1677133"/>
            <a:ext cx="5303884" cy="3012194"/>
            <a:chOff x="4767658" y="951571"/>
            <a:chExt cx="5303884" cy="3012194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6811679" y="1394922"/>
              <a:ext cx="1344873" cy="706867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282774" y="1287981"/>
              <a:ext cx="93490" cy="186277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061710" y="1446149"/>
              <a:ext cx="1112493" cy="1550240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10485" y="2087167"/>
              <a:ext cx="276225" cy="876300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8146490" y="2038713"/>
              <a:ext cx="1925052" cy="1925052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24" name="Oval 23"/>
            <p:cNvSpPr/>
            <p:nvPr/>
          </p:nvSpPr>
          <p:spPr>
            <a:xfrm>
              <a:off x="4767658" y="2038713"/>
              <a:ext cx="1925052" cy="1925052"/>
            </a:xfrm>
            <a:prstGeom prst="ellipse">
              <a:avLst/>
            </a:prstGeom>
            <a:noFill/>
            <a:ln w="762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6480867" y="1197795"/>
              <a:ext cx="291518" cy="822697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6149317" y="1201397"/>
              <a:ext cx="734367" cy="1681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6817629" y="1901429"/>
              <a:ext cx="247650" cy="73819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6625539" y="1806622"/>
              <a:ext cx="86817" cy="245008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769690" y="1774431"/>
              <a:ext cx="84760" cy="239202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8137020" y="1353011"/>
              <a:ext cx="93490" cy="186277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8127524" y="1155349"/>
              <a:ext cx="591276" cy="1178105"/>
            </a:xfrm>
            <a:prstGeom prst="line">
              <a:avLst/>
            </a:prstGeom>
            <a:ln w="28575">
              <a:solidFill>
                <a:srgbClr val="B47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flipV="1">
              <a:off x="8219120" y="1501913"/>
              <a:ext cx="205114" cy="105954"/>
            </a:xfrm>
            <a:prstGeom prst="line">
              <a:avLst/>
            </a:prstGeom>
            <a:ln w="28575">
              <a:solidFill>
                <a:srgbClr val="B47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8088230" y="1223575"/>
              <a:ext cx="200072" cy="103351"/>
            </a:xfrm>
            <a:prstGeom prst="line">
              <a:avLst/>
            </a:prstGeom>
            <a:ln w="28575">
              <a:solidFill>
                <a:srgbClr val="B47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/>
            <p:cNvSpPr/>
            <p:nvPr/>
          </p:nvSpPr>
          <p:spPr>
            <a:xfrm>
              <a:off x="9043924" y="2924381"/>
              <a:ext cx="144016" cy="144016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67" name="Straight Connector 66"/>
            <p:cNvCxnSpPr>
              <a:stCxn id="65" idx="2"/>
            </p:cNvCxnSpPr>
            <p:nvPr/>
          </p:nvCxnSpPr>
          <p:spPr>
            <a:xfrm flipH="1">
              <a:off x="8823156" y="2996389"/>
              <a:ext cx="220768" cy="5638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8609631" y="2615764"/>
              <a:ext cx="219327" cy="437005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656669" y="2355903"/>
              <a:ext cx="177106" cy="352881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784927" y="2294189"/>
              <a:ext cx="171066" cy="340845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8649624" y="2292799"/>
              <a:ext cx="142770" cy="7375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8826021" y="2635034"/>
              <a:ext cx="142770" cy="7375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V="1">
              <a:off x="8610664" y="2545097"/>
              <a:ext cx="147791" cy="74878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>
              <a:stCxn id="65" idx="5"/>
            </p:cNvCxnSpPr>
            <p:nvPr/>
          </p:nvCxnSpPr>
          <p:spPr>
            <a:xfrm>
              <a:off x="9166849" y="3047306"/>
              <a:ext cx="647477" cy="575469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24" idx="1"/>
              <a:endCxn id="88" idx="1"/>
            </p:cNvCxnSpPr>
            <p:nvPr/>
          </p:nvCxnSpPr>
          <p:spPr>
            <a:xfrm>
              <a:off x="5049575" y="2320630"/>
              <a:ext cx="631714" cy="624842"/>
            </a:xfrm>
            <a:prstGeom prst="line">
              <a:avLst/>
            </a:prstGeom>
            <a:ln w="28575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8125630" y="963505"/>
              <a:ext cx="248740" cy="208843"/>
            </a:xfrm>
            <a:prstGeom prst="line">
              <a:avLst/>
            </a:prstGeom>
            <a:ln w="28575">
              <a:solidFill>
                <a:srgbClr val="B47B4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88" idx="6"/>
              <a:endCxn id="106" idx="2"/>
            </p:cNvCxnSpPr>
            <p:nvPr/>
          </p:nvCxnSpPr>
          <p:spPr>
            <a:xfrm>
              <a:off x="5804214" y="2996389"/>
              <a:ext cx="1122460" cy="36779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5855288" y="2217053"/>
              <a:ext cx="781060" cy="779337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H="1">
              <a:off x="6643546" y="2189560"/>
              <a:ext cx="762252" cy="2722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flipH="1">
              <a:off x="6957432" y="2427685"/>
              <a:ext cx="36409" cy="114970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/>
          </p:nvCxnSpPr>
          <p:spPr>
            <a:xfrm>
              <a:off x="7259285" y="2430171"/>
              <a:ext cx="71843" cy="13660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>
              <a:endCxn id="130" idx="0"/>
            </p:cNvCxnSpPr>
            <p:nvPr/>
          </p:nvCxnSpPr>
          <p:spPr>
            <a:xfrm flipH="1">
              <a:off x="7017052" y="2192246"/>
              <a:ext cx="1178" cy="97626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Oval 129"/>
            <p:cNvSpPr/>
            <p:nvPr/>
          </p:nvSpPr>
          <p:spPr>
            <a:xfrm>
              <a:off x="6945044" y="2289872"/>
              <a:ext cx="144016" cy="144016"/>
            </a:xfrm>
            <a:prstGeom prst="ellipse">
              <a:avLst/>
            </a:prstGeom>
            <a:noFill/>
            <a:ln w="28575">
              <a:solidFill>
                <a:srgbClr val="10D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88" name="Oval 87"/>
            <p:cNvSpPr/>
            <p:nvPr/>
          </p:nvSpPr>
          <p:spPr>
            <a:xfrm>
              <a:off x="5660198" y="2924381"/>
              <a:ext cx="144016" cy="144016"/>
            </a:xfrm>
            <a:prstGeom prst="ellipse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06" name="Oval 105"/>
            <p:cNvSpPr/>
            <p:nvPr/>
          </p:nvSpPr>
          <p:spPr>
            <a:xfrm>
              <a:off x="6926674" y="2961160"/>
              <a:ext cx="144016" cy="144016"/>
            </a:xfrm>
            <a:prstGeom prst="ellipse">
              <a:avLst/>
            </a:prstGeom>
            <a:noFill/>
            <a:ln w="28575">
              <a:solidFill>
                <a:srgbClr val="10D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54" name="Straight Connector 153"/>
            <p:cNvCxnSpPr>
              <a:stCxn id="155" idx="4"/>
            </p:cNvCxnSpPr>
            <p:nvPr/>
          </p:nvCxnSpPr>
          <p:spPr>
            <a:xfrm flipH="1">
              <a:off x="7089991" y="2740875"/>
              <a:ext cx="21537" cy="195223"/>
            </a:xfrm>
            <a:prstGeom prst="line">
              <a:avLst/>
            </a:prstGeom>
            <a:ln w="28575">
              <a:solidFill>
                <a:srgbClr val="10D3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Oval 154"/>
            <p:cNvSpPr/>
            <p:nvPr/>
          </p:nvSpPr>
          <p:spPr>
            <a:xfrm>
              <a:off x="7039520" y="2596859"/>
              <a:ext cx="144016" cy="144016"/>
            </a:xfrm>
            <a:prstGeom prst="ellipse">
              <a:avLst/>
            </a:prstGeom>
            <a:noFill/>
            <a:ln w="28575">
              <a:solidFill>
                <a:srgbClr val="10D3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cxnSp>
          <p:nvCxnSpPr>
            <p:cNvPr id="158" name="Straight Connector 157"/>
            <p:cNvCxnSpPr/>
            <p:nvPr/>
          </p:nvCxnSpPr>
          <p:spPr>
            <a:xfrm flipH="1">
              <a:off x="7136177" y="2326516"/>
              <a:ext cx="78285" cy="274103"/>
            </a:xfrm>
            <a:prstGeom prst="line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 flipH="1">
              <a:off x="7217267" y="2333454"/>
              <a:ext cx="60366" cy="211362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>
              <a:off x="7100594" y="2306419"/>
              <a:ext cx="60366" cy="211362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H="1">
              <a:off x="7318617" y="2186011"/>
              <a:ext cx="76626" cy="268295"/>
            </a:xfrm>
            <a:prstGeom prst="line">
              <a:avLst/>
            </a:prstGeom>
            <a:ln w="28575"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TextBox 171"/>
            <p:cNvSpPr txBox="1"/>
            <p:nvPr/>
          </p:nvSpPr>
          <p:spPr bwMode="auto">
            <a:xfrm>
              <a:off x="5445521" y="1530229"/>
              <a:ext cx="8258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Pivot</a:t>
              </a:r>
            </a:p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glissant</a:t>
              </a:r>
            </a:p>
          </p:txBody>
        </p:sp>
        <p:grpSp>
          <p:nvGrpSpPr>
            <p:cNvPr id="177" name="Group 176"/>
            <p:cNvGrpSpPr/>
            <p:nvPr/>
          </p:nvGrpSpPr>
          <p:grpSpPr>
            <a:xfrm>
              <a:off x="6200590" y="1837288"/>
              <a:ext cx="321050" cy="161617"/>
              <a:chOff x="6195205" y="2507495"/>
              <a:chExt cx="321050" cy="161617"/>
            </a:xfrm>
          </p:grpSpPr>
          <p:sp>
            <p:nvSpPr>
              <p:cNvPr id="175" name="Freeform 174"/>
              <p:cNvSpPr/>
              <p:nvPr/>
            </p:nvSpPr>
            <p:spPr>
              <a:xfrm>
                <a:off x="6195205" y="25074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6345664" y="25074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6200000">
              <a:off x="8863478" y="3215376"/>
              <a:ext cx="321050" cy="161617"/>
              <a:chOff x="6196843" y="2378295"/>
              <a:chExt cx="321050" cy="161617"/>
            </a:xfrm>
          </p:grpSpPr>
          <p:sp>
            <p:nvSpPr>
              <p:cNvPr id="180" name="Freeform 179"/>
              <p:cNvSpPr/>
              <p:nvPr/>
            </p:nvSpPr>
            <p:spPr>
              <a:xfrm>
                <a:off x="6196843" y="23782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81" name="Freeform 180"/>
              <p:cNvSpPr/>
              <p:nvPr/>
            </p:nvSpPr>
            <p:spPr>
              <a:xfrm>
                <a:off x="6347302" y="23782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182" name="TextBox 181"/>
            <p:cNvSpPr txBox="1"/>
            <p:nvPr/>
          </p:nvSpPr>
          <p:spPr bwMode="auto">
            <a:xfrm>
              <a:off x="7221248" y="2960566"/>
              <a:ext cx="8258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Pivot</a:t>
              </a:r>
            </a:p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glissant</a:t>
              </a:r>
            </a:p>
          </p:txBody>
        </p:sp>
        <p:sp>
          <p:nvSpPr>
            <p:cNvPr id="183" name="TextBox 182"/>
            <p:cNvSpPr txBox="1"/>
            <p:nvPr/>
          </p:nvSpPr>
          <p:spPr bwMode="auto">
            <a:xfrm>
              <a:off x="9114538" y="2628321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Glissière</a:t>
              </a:r>
            </a:p>
          </p:txBody>
        </p:sp>
        <p:sp>
          <p:nvSpPr>
            <p:cNvPr id="184" name="TextBox 183"/>
            <p:cNvSpPr txBox="1"/>
            <p:nvPr/>
          </p:nvSpPr>
          <p:spPr bwMode="auto">
            <a:xfrm>
              <a:off x="8532242" y="3395780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Pivot</a:t>
              </a:r>
            </a:p>
          </p:txBody>
        </p:sp>
        <p:sp>
          <p:nvSpPr>
            <p:cNvPr id="185" name="TextBox 184"/>
            <p:cNvSpPr txBox="1"/>
            <p:nvPr/>
          </p:nvSpPr>
          <p:spPr bwMode="auto">
            <a:xfrm>
              <a:off x="8573417" y="951571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Pivot</a:t>
              </a:r>
            </a:p>
          </p:txBody>
        </p:sp>
        <p:grpSp>
          <p:nvGrpSpPr>
            <p:cNvPr id="187" name="Group 186"/>
            <p:cNvGrpSpPr/>
            <p:nvPr/>
          </p:nvGrpSpPr>
          <p:grpSpPr>
            <a:xfrm rot="10800000">
              <a:off x="8983240" y="2495436"/>
              <a:ext cx="321050" cy="161617"/>
              <a:chOff x="6196843" y="2378295"/>
              <a:chExt cx="321050" cy="161617"/>
            </a:xfrm>
          </p:grpSpPr>
          <p:sp>
            <p:nvSpPr>
              <p:cNvPr id="188" name="Freeform 187"/>
              <p:cNvSpPr/>
              <p:nvPr/>
            </p:nvSpPr>
            <p:spPr>
              <a:xfrm>
                <a:off x="6196843" y="23782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89" name="Freeform 188"/>
              <p:cNvSpPr/>
              <p:nvPr/>
            </p:nvSpPr>
            <p:spPr>
              <a:xfrm>
                <a:off x="6347302" y="23782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193" name="Group 192"/>
            <p:cNvGrpSpPr/>
            <p:nvPr/>
          </p:nvGrpSpPr>
          <p:grpSpPr>
            <a:xfrm rot="16200000">
              <a:off x="5426778" y="3200992"/>
              <a:ext cx="321050" cy="161617"/>
              <a:chOff x="6196843" y="2378295"/>
              <a:chExt cx="321050" cy="161617"/>
            </a:xfrm>
          </p:grpSpPr>
          <p:sp>
            <p:nvSpPr>
              <p:cNvPr id="194" name="Freeform 193"/>
              <p:cNvSpPr/>
              <p:nvPr/>
            </p:nvSpPr>
            <p:spPr>
              <a:xfrm>
                <a:off x="6196843" y="23782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95" name="Freeform 194"/>
              <p:cNvSpPr/>
              <p:nvPr/>
            </p:nvSpPr>
            <p:spPr>
              <a:xfrm>
                <a:off x="6347302" y="23782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sp>
          <p:nvSpPr>
            <p:cNvPr id="196" name="TextBox 195"/>
            <p:cNvSpPr txBox="1"/>
            <p:nvPr/>
          </p:nvSpPr>
          <p:spPr bwMode="auto">
            <a:xfrm>
              <a:off x="5095542" y="3381396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CH" sz="1400" dirty="0">
                  <a:solidFill>
                    <a:schemeClr val="bg1">
                      <a:lumMod val="65000"/>
                    </a:schemeClr>
                  </a:solidFill>
                  <a:latin typeface="Comic Sans MS" panose="030F0702030302020204" pitchFamily="66" charset="0"/>
                </a:rPr>
                <a:t>Pivot</a:t>
              </a:r>
            </a:p>
          </p:txBody>
        </p:sp>
        <p:grpSp>
          <p:nvGrpSpPr>
            <p:cNvPr id="197" name="Group 196"/>
            <p:cNvGrpSpPr/>
            <p:nvPr/>
          </p:nvGrpSpPr>
          <p:grpSpPr>
            <a:xfrm rot="12600000">
              <a:off x="7372350" y="2637962"/>
              <a:ext cx="321050" cy="161617"/>
              <a:chOff x="6196843" y="2378295"/>
              <a:chExt cx="321050" cy="161617"/>
            </a:xfrm>
          </p:grpSpPr>
          <p:sp>
            <p:nvSpPr>
              <p:cNvPr id="198" name="Freeform 197"/>
              <p:cNvSpPr/>
              <p:nvPr/>
            </p:nvSpPr>
            <p:spPr>
              <a:xfrm>
                <a:off x="6196843" y="23782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99" name="Freeform 198"/>
              <p:cNvSpPr/>
              <p:nvPr/>
            </p:nvSpPr>
            <p:spPr>
              <a:xfrm>
                <a:off x="6347302" y="23782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grpSp>
          <p:nvGrpSpPr>
            <p:cNvPr id="200" name="Group 199"/>
            <p:cNvGrpSpPr/>
            <p:nvPr/>
          </p:nvGrpSpPr>
          <p:grpSpPr>
            <a:xfrm rot="10800000" flipV="1">
              <a:off x="8439040" y="1229696"/>
              <a:ext cx="321050" cy="161617"/>
              <a:chOff x="6196843" y="2378295"/>
              <a:chExt cx="321050" cy="161617"/>
            </a:xfrm>
          </p:grpSpPr>
          <p:sp>
            <p:nvSpPr>
              <p:cNvPr id="201" name="Freeform 200"/>
              <p:cNvSpPr/>
              <p:nvPr/>
            </p:nvSpPr>
            <p:spPr>
              <a:xfrm>
                <a:off x="6196843" y="2378295"/>
                <a:ext cx="303466" cy="124208"/>
              </a:xfrm>
              <a:custGeom>
                <a:avLst/>
                <a:gdLst>
                  <a:gd name="connsiteX0" fmla="*/ 0 w 272561"/>
                  <a:gd name="connsiteY0" fmla="*/ 0 h 140677"/>
                  <a:gd name="connsiteX1" fmla="*/ 52753 w 272561"/>
                  <a:gd name="connsiteY1" fmla="*/ 26377 h 140677"/>
                  <a:gd name="connsiteX2" fmla="*/ 79130 w 272561"/>
                  <a:gd name="connsiteY2" fmla="*/ 43962 h 140677"/>
                  <a:gd name="connsiteX3" fmla="*/ 114300 w 272561"/>
                  <a:gd name="connsiteY3" fmla="*/ 52754 h 140677"/>
                  <a:gd name="connsiteX4" fmla="*/ 202223 w 272561"/>
                  <a:gd name="connsiteY4" fmla="*/ 96716 h 140677"/>
                  <a:gd name="connsiteX5" fmla="*/ 263769 w 272561"/>
                  <a:gd name="connsiteY5" fmla="*/ 131885 h 140677"/>
                  <a:gd name="connsiteX6" fmla="*/ 272561 w 272561"/>
                  <a:gd name="connsiteY6" fmla="*/ 140677 h 140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2561" h="140677">
                    <a:moveTo>
                      <a:pt x="0" y="0"/>
                    </a:moveTo>
                    <a:cubicBezTo>
                      <a:pt x="17584" y="8792"/>
                      <a:pt x="35567" y="16829"/>
                      <a:pt x="52753" y="26377"/>
                    </a:cubicBezTo>
                    <a:cubicBezTo>
                      <a:pt x="61990" y="31509"/>
                      <a:pt x="69417" y="39799"/>
                      <a:pt x="79130" y="43962"/>
                    </a:cubicBezTo>
                    <a:cubicBezTo>
                      <a:pt x="90237" y="48722"/>
                      <a:pt x="102577" y="49823"/>
                      <a:pt x="114300" y="52754"/>
                    </a:cubicBezTo>
                    <a:lnTo>
                      <a:pt x="202223" y="96716"/>
                    </a:lnTo>
                    <a:cubicBezTo>
                      <a:pt x="231434" y="111321"/>
                      <a:pt x="238911" y="113241"/>
                      <a:pt x="263769" y="131885"/>
                    </a:cubicBezTo>
                    <a:cubicBezTo>
                      <a:pt x="267085" y="134372"/>
                      <a:pt x="269630" y="137746"/>
                      <a:pt x="272561" y="140677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202" name="Freeform 201"/>
              <p:cNvSpPr/>
              <p:nvPr/>
            </p:nvSpPr>
            <p:spPr>
              <a:xfrm>
                <a:off x="6347302" y="2378295"/>
                <a:ext cx="170591" cy="161617"/>
              </a:xfrm>
              <a:custGeom>
                <a:avLst/>
                <a:gdLst>
                  <a:gd name="connsiteX0" fmla="*/ 123092 w 202223"/>
                  <a:gd name="connsiteY0" fmla="*/ 0 h 204464"/>
                  <a:gd name="connsiteX1" fmla="*/ 140677 w 202223"/>
                  <a:gd name="connsiteY1" fmla="*/ 43962 h 204464"/>
                  <a:gd name="connsiteX2" fmla="*/ 149469 w 202223"/>
                  <a:gd name="connsiteY2" fmla="*/ 70339 h 204464"/>
                  <a:gd name="connsiteX3" fmla="*/ 184638 w 202223"/>
                  <a:gd name="connsiteY3" fmla="*/ 123093 h 204464"/>
                  <a:gd name="connsiteX4" fmla="*/ 202223 w 202223"/>
                  <a:gd name="connsiteY4" fmla="*/ 149470 h 204464"/>
                  <a:gd name="connsiteX5" fmla="*/ 193430 w 202223"/>
                  <a:gd name="connsiteY5" fmla="*/ 184639 h 204464"/>
                  <a:gd name="connsiteX6" fmla="*/ 167054 w 202223"/>
                  <a:gd name="connsiteY6" fmla="*/ 202224 h 204464"/>
                  <a:gd name="connsiteX7" fmla="*/ 0 w 202223"/>
                  <a:gd name="connsiteY7" fmla="*/ 202224 h 204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2223" h="204464">
                    <a:moveTo>
                      <a:pt x="123092" y="0"/>
                    </a:moveTo>
                    <a:cubicBezTo>
                      <a:pt x="128954" y="14654"/>
                      <a:pt x="135135" y="29184"/>
                      <a:pt x="140677" y="43962"/>
                    </a:cubicBezTo>
                    <a:cubicBezTo>
                      <a:pt x="143931" y="52640"/>
                      <a:pt x="144968" y="62237"/>
                      <a:pt x="149469" y="70339"/>
                    </a:cubicBezTo>
                    <a:cubicBezTo>
                      <a:pt x="159732" y="88814"/>
                      <a:pt x="172915" y="105508"/>
                      <a:pt x="184638" y="123093"/>
                    </a:cubicBezTo>
                    <a:lnTo>
                      <a:pt x="202223" y="149470"/>
                    </a:lnTo>
                    <a:cubicBezTo>
                      <a:pt x="199292" y="161193"/>
                      <a:pt x="200133" y="174585"/>
                      <a:pt x="193430" y="184639"/>
                    </a:cubicBezTo>
                    <a:cubicBezTo>
                      <a:pt x="187569" y="193431"/>
                      <a:pt x="177577" y="201267"/>
                      <a:pt x="167054" y="202224"/>
                    </a:cubicBezTo>
                    <a:cubicBezTo>
                      <a:pt x="111598" y="207266"/>
                      <a:pt x="55685" y="202224"/>
                      <a:pt x="0" y="202224"/>
                    </a:cubicBezTo>
                  </a:path>
                </a:pathLst>
              </a:cu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  <p:sp>
        <p:nvSpPr>
          <p:cNvPr id="211" name="Rectangle 210"/>
          <p:cNvSpPr/>
          <p:nvPr/>
        </p:nvSpPr>
        <p:spPr>
          <a:xfrm rot="2160977">
            <a:off x="5997330" y="2794266"/>
            <a:ext cx="414959" cy="2913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33A0"/>
            </a:solidFill>
          </a:ln>
        </p:spPr>
        <p:txBody>
          <a:bodyPr wrap="square">
            <a:spAutoFit/>
          </a:bodyPr>
          <a:lstStyle/>
          <a:p>
            <a:pPr algn="ctr"/>
            <a:endParaRPr lang="fr-CH" sz="2000" dirty="0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F04A8B04-44E7-4F30-8673-309CE19D7976}"/>
              </a:ext>
            </a:extLst>
          </p:cNvPr>
          <p:cNvSpPr/>
          <p:nvPr/>
        </p:nvSpPr>
        <p:spPr>
          <a:xfrm>
            <a:off x="247272" y="3407855"/>
            <a:ext cx="1895218" cy="71999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1 - CATIA V5 : Assemblage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E5F4CED3-A099-4C7C-AA1D-2D8ABD300721}"/>
              </a:ext>
            </a:extLst>
          </p:cNvPr>
          <p:cNvSpPr/>
          <p:nvPr/>
        </p:nvSpPr>
        <p:spPr>
          <a:xfrm>
            <a:off x="215069" y="1991201"/>
            <a:ext cx="2626684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2 - MECAmaster : modèle des contacts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6E1EA26-5FE4-42EF-82F5-0479B2E68B56}"/>
              </a:ext>
            </a:extLst>
          </p:cNvPr>
          <p:cNvSpPr/>
          <p:nvPr/>
        </p:nvSpPr>
        <p:spPr>
          <a:xfrm>
            <a:off x="2185994" y="575193"/>
            <a:ext cx="2087216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3 - Vérification de l’isostatisme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E84676FB-A0BA-4B19-98F5-41BD8919A185}"/>
              </a:ext>
            </a:extLst>
          </p:cNvPr>
          <p:cNvSpPr/>
          <p:nvPr/>
        </p:nvSpPr>
        <p:spPr>
          <a:xfrm>
            <a:off x="6096000" y="579251"/>
            <a:ext cx="4176464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4 - Définition des exigences et construction des points de mesure 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E0E2FF01-C47E-4F91-971F-CF1AC2A8A781}"/>
              </a:ext>
            </a:extLst>
          </p:cNvPr>
          <p:cNvSpPr/>
          <p:nvPr/>
        </p:nvSpPr>
        <p:spPr>
          <a:xfrm>
            <a:off x="9232106" y="1988695"/>
            <a:ext cx="2392520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5 - Optimisation du modèle de contact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AD034B62-2268-476F-931B-57249BB4002C}"/>
              </a:ext>
            </a:extLst>
          </p:cNvPr>
          <p:cNvSpPr/>
          <p:nvPr/>
        </p:nvSpPr>
        <p:spPr>
          <a:xfrm>
            <a:off x="8617284" y="3401342"/>
            <a:ext cx="3435129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6 - Définition des capabilités sur chaque pièce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D842F424-F57F-4714-AFB8-361C02832E66}"/>
              </a:ext>
            </a:extLst>
          </p:cNvPr>
          <p:cNvSpPr/>
          <p:nvPr/>
        </p:nvSpPr>
        <p:spPr>
          <a:xfrm>
            <a:off x="7608168" y="5116670"/>
            <a:ext cx="4444245" cy="72000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6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dirty="0">
                <a:solidFill>
                  <a:srgbClr val="0033A0"/>
                </a:solidFill>
              </a:rPr>
              <a:t>7 - Calcul, adaptation des capabilités et/ou revenir à l’architecture</a:t>
            </a: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4EE4BC3E-82C8-48A1-94B7-333E695833D8}"/>
              </a:ext>
            </a:extLst>
          </p:cNvPr>
          <p:cNvSpPr/>
          <p:nvPr/>
        </p:nvSpPr>
        <p:spPr>
          <a:xfrm rot="2171480">
            <a:off x="4079287" y="2578774"/>
            <a:ext cx="1525176" cy="233131"/>
          </a:xfrm>
          <a:prstGeom prst="rightArrow">
            <a:avLst>
              <a:gd name="adj1" fmla="val 33485"/>
              <a:gd name="adj2" fmla="val 2649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F8B01FA-B192-4D7D-AEB1-D38DCFABA67E}"/>
              </a:ext>
            </a:extLst>
          </p:cNvPr>
          <p:cNvSpPr/>
          <p:nvPr/>
        </p:nvSpPr>
        <p:spPr>
          <a:xfrm>
            <a:off x="911424" y="5193774"/>
            <a:ext cx="2053483" cy="400110"/>
          </a:xfrm>
          <a:prstGeom prst="rect">
            <a:avLst/>
          </a:prstGeom>
          <a:solidFill>
            <a:srgbClr val="FFFF00"/>
          </a:solidFill>
          <a:ln>
            <a:solidFill>
              <a:srgbClr val="0033A0"/>
            </a:solidFill>
          </a:ln>
        </p:spPr>
        <p:txBody>
          <a:bodyPr wrap="square">
            <a:spAutoFit/>
          </a:bodyPr>
          <a:lstStyle/>
          <a:p>
            <a:r>
              <a:rPr lang="fr-CH" sz="2000" dirty="0"/>
              <a:t>Point de mesure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4D291C-355F-4842-9753-6B30ABD7786D}"/>
              </a:ext>
            </a:extLst>
          </p:cNvPr>
          <p:cNvCxnSpPr>
            <a:cxnSpLocks/>
            <a:endCxn id="93" idx="3"/>
          </p:cNvCxnSpPr>
          <p:nvPr/>
        </p:nvCxnSpPr>
        <p:spPr>
          <a:xfrm flipH="1">
            <a:off x="2964907" y="2925159"/>
            <a:ext cx="2176332" cy="246867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906CF40E-B657-48CB-8F01-16503797735F}"/>
              </a:ext>
            </a:extLst>
          </p:cNvPr>
          <p:cNvSpPr/>
          <p:nvPr/>
        </p:nvSpPr>
        <p:spPr>
          <a:xfrm>
            <a:off x="911424" y="5636879"/>
            <a:ext cx="2068259" cy="40011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33A0"/>
            </a:solidFill>
          </a:ln>
        </p:spPr>
        <p:txBody>
          <a:bodyPr wrap="square">
            <a:spAutoFit/>
          </a:bodyPr>
          <a:lstStyle/>
          <a:p>
            <a:r>
              <a:rPr lang="fr-CH" sz="2000" dirty="0"/>
              <a:t>Exigence X mm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D2FAE3B2-501A-448F-AEF6-C2B89C72FDF6}"/>
              </a:ext>
            </a:extLst>
          </p:cNvPr>
          <p:cNvGrpSpPr/>
          <p:nvPr/>
        </p:nvGrpSpPr>
        <p:grpSpPr>
          <a:xfrm>
            <a:off x="4029604" y="5360532"/>
            <a:ext cx="527338" cy="547108"/>
            <a:chOff x="3461415" y="1693486"/>
            <a:chExt cx="584197" cy="629799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6499AA30-6596-4A41-979D-DA610621BF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1415" y="1803090"/>
              <a:ext cx="0" cy="48313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7ECB006B-CB2B-4F3D-AC14-A35E5A5923D2}"/>
                </a:ext>
              </a:extLst>
            </p:cNvPr>
            <p:cNvCxnSpPr>
              <a:cxnSpLocks/>
            </p:cNvCxnSpPr>
            <p:nvPr/>
          </p:nvCxnSpPr>
          <p:spPr>
            <a:xfrm>
              <a:off x="3461415" y="2286229"/>
              <a:ext cx="48738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C2EE8D5-FFFD-4FC1-874B-BBFED4CA906C}"/>
                </a:ext>
              </a:extLst>
            </p:cNvPr>
            <p:cNvSpPr txBox="1"/>
            <p:nvPr/>
          </p:nvSpPr>
          <p:spPr>
            <a:xfrm>
              <a:off x="3461415" y="1693486"/>
              <a:ext cx="314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Z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825CD5C-766B-46D5-82E9-4FE7420D1A0A}"/>
                </a:ext>
              </a:extLst>
            </p:cNvPr>
            <p:cNvSpPr txBox="1"/>
            <p:nvPr/>
          </p:nvSpPr>
          <p:spPr>
            <a:xfrm>
              <a:off x="3731287" y="1953953"/>
              <a:ext cx="314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/>
                <a:t>Y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97E4821-1DB8-416B-B2C3-564627DAD18F}"/>
              </a:ext>
            </a:extLst>
          </p:cNvPr>
          <p:cNvCxnSpPr>
            <a:cxnSpLocks/>
          </p:cNvCxnSpPr>
          <p:nvPr/>
        </p:nvCxnSpPr>
        <p:spPr>
          <a:xfrm flipV="1">
            <a:off x="5548787" y="2846796"/>
            <a:ext cx="300571" cy="4189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93369FB-9C4E-442B-8644-D96255E0CBC1}"/>
              </a:ext>
            </a:extLst>
          </p:cNvPr>
          <p:cNvCxnSpPr>
            <a:cxnSpLocks/>
          </p:cNvCxnSpPr>
          <p:nvPr/>
        </p:nvCxnSpPr>
        <p:spPr>
          <a:xfrm flipV="1">
            <a:off x="5476804" y="2796389"/>
            <a:ext cx="288623" cy="4023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1D5829F-4852-4450-8A79-4527130C0185}"/>
              </a:ext>
            </a:extLst>
          </p:cNvPr>
          <p:cNvCxnSpPr>
            <a:cxnSpLocks/>
          </p:cNvCxnSpPr>
          <p:nvPr/>
        </p:nvCxnSpPr>
        <p:spPr>
          <a:xfrm flipH="1" flipV="1">
            <a:off x="5816339" y="2897779"/>
            <a:ext cx="424705" cy="308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9CA8B1A4-86BF-4F6E-9861-1E55670552BD}"/>
              </a:ext>
            </a:extLst>
          </p:cNvPr>
          <p:cNvCxnSpPr>
            <a:cxnSpLocks/>
          </p:cNvCxnSpPr>
          <p:nvPr/>
        </p:nvCxnSpPr>
        <p:spPr>
          <a:xfrm>
            <a:off x="5535735" y="2699917"/>
            <a:ext cx="199121" cy="1446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69CA218-639F-46D3-B904-BCA987625912}"/>
              </a:ext>
            </a:extLst>
          </p:cNvPr>
          <p:cNvCxnSpPr/>
          <p:nvPr/>
        </p:nvCxnSpPr>
        <p:spPr>
          <a:xfrm>
            <a:off x="5659363" y="2788433"/>
            <a:ext cx="265481" cy="189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05" name="Date Placeholder 1">
            <a:extLst>
              <a:ext uri="{FF2B5EF4-FFF2-40B4-BE49-F238E27FC236}">
                <a16:creationId xmlns:a16="http://schemas.microsoft.com/office/drawing/2014/main" id="{A16CF852-B751-484F-8A73-1D905706ED78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538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Box 58">
            <a:extLst>
              <a:ext uri="{FF2B5EF4-FFF2-40B4-BE49-F238E27FC236}">
                <a16:creationId xmlns:a16="http://schemas.microsoft.com/office/drawing/2014/main" id="{D61FE1DF-7F8A-4CD9-A54B-50784DE7E288}"/>
              </a:ext>
            </a:extLst>
          </p:cNvPr>
          <p:cNvSpPr txBox="1"/>
          <p:nvPr/>
        </p:nvSpPr>
        <p:spPr bwMode="auto">
          <a:xfrm>
            <a:off x="335360" y="549245"/>
            <a:ext cx="1166529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000" dirty="0"/>
              <a:t>La qualité géométrique de l’assemblage est résultante : </a:t>
            </a:r>
          </a:p>
          <a:p>
            <a:endParaRPr lang="fr-CH" sz="2000" dirty="0"/>
          </a:p>
          <a:p>
            <a:endParaRPr lang="fr-CH" sz="2000" dirty="0"/>
          </a:p>
          <a:p>
            <a:endParaRPr lang="fr-CH" sz="2000" dirty="0"/>
          </a:p>
          <a:p>
            <a:endParaRPr lang="fr-CH" sz="2000" dirty="0"/>
          </a:p>
          <a:p>
            <a:r>
              <a:rPr lang="fr-CH" sz="2000" dirty="0"/>
              <a:t>					d’une architecture de l’assemblage géométriquement 						robuste, car il peut générer des déplacements 3D importants.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2000" dirty="0"/>
          </a:p>
          <a:p>
            <a:endParaRPr lang="fr-CH" sz="2000" dirty="0"/>
          </a:p>
          <a:p>
            <a:r>
              <a:rPr lang="fr-CH" sz="2000" dirty="0"/>
              <a:t>					de la spécification géométrique des pièces indépendantes 						constitutives de l’assemblage.</a:t>
            </a:r>
          </a:p>
        </p:txBody>
      </p:sp>
      <p:cxnSp>
        <p:nvCxnSpPr>
          <p:cNvPr id="119" name="Straight Connector 118"/>
          <p:cNvCxnSpPr/>
          <p:nvPr/>
        </p:nvCxnSpPr>
        <p:spPr>
          <a:xfrm flipV="1">
            <a:off x="3176593" y="2024828"/>
            <a:ext cx="1119207" cy="45980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176842" y="2166129"/>
            <a:ext cx="3118958" cy="0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LA GARANTIE DE LA QUALITE GEOMETRIQUE DE L’ASSEMBLAGE</a:t>
            </a:r>
          </a:p>
        </p:txBody>
      </p:sp>
      <p:sp>
        <p:nvSpPr>
          <p:cNvPr id="42" name="Can 41"/>
          <p:cNvSpPr/>
          <p:nvPr/>
        </p:nvSpPr>
        <p:spPr>
          <a:xfrm rot="13505550">
            <a:off x="1576453" y="1395491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3" name="Can 42"/>
          <p:cNvSpPr/>
          <p:nvPr/>
        </p:nvSpPr>
        <p:spPr>
          <a:xfrm rot="13505550">
            <a:off x="3215620" y="1396653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Cube 17"/>
          <p:cNvSpPr/>
          <p:nvPr/>
        </p:nvSpPr>
        <p:spPr>
          <a:xfrm rot="21448052">
            <a:off x="1124413" y="1560691"/>
            <a:ext cx="2206176" cy="55154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Oval 20"/>
          <p:cNvSpPr/>
          <p:nvPr/>
        </p:nvSpPr>
        <p:spPr>
          <a:xfrm>
            <a:off x="1250367" y="1861431"/>
            <a:ext cx="173972" cy="173972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4" name="Oval 23"/>
          <p:cNvSpPr/>
          <p:nvPr/>
        </p:nvSpPr>
        <p:spPr>
          <a:xfrm>
            <a:off x="2901611" y="1777130"/>
            <a:ext cx="173972" cy="173972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9" name="Can 38"/>
          <p:cNvSpPr/>
          <p:nvPr/>
        </p:nvSpPr>
        <p:spPr>
          <a:xfrm rot="13505550">
            <a:off x="1162020" y="1818022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Can 40"/>
          <p:cNvSpPr/>
          <p:nvPr/>
        </p:nvSpPr>
        <p:spPr>
          <a:xfrm rot="13505550">
            <a:off x="2814530" y="1764679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Can 51"/>
          <p:cNvSpPr/>
          <p:nvPr/>
        </p:nvSpPr>
        <p:spPr>
          <a:xfrm rot="13505550">
            <a:off x="1576453" y="2618304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3" name="Can 52"/>
          <p:cNvSpPr/>
          <p:nvPr/>
        </p:nvSpPr>
        <p:spPr>
          <a:xfrm rot="13505550">
            <a:off x="2021131" y="2638361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Cube 53"/>
          <p:cNvSpPr/>
          <p:nvPr/>
        </p:nvSpPr>
        <p:spPr>
          <a:xfrm rot="21282798">
            <a:off x="1124413" y="2786429"/>
            <a:ext cx="2206176" cy="55154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5" name="Oval 54"/>
          <p:cNvSpPr/>
          <p:nvPr/>
        </p:nvSpPr>
        <p:spPr>
          <a:xfrm>
            <a:off x="1250368" y="3094293"/>
            <a:ext cx="173972" cy="173972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6" name="Oval 55"/>
          <p:cNvSpPr/>
          <p:nvPr/>
        </p:nvSpPr>
        <p:spPr>
          <a:xfrm>
            <a:off x="1707122" y="3047408"/>
            <a:ext cx="173972" cy="173972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7" name="Can 56"/>
          <p:cNvSpPr/>
          <p:nvPr/>
        </p:nvSpPr>
        <p:spPr>
          <a:xfrm rot="13505550">
            <a:off x="1166783" y="3048502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8" name="Can 57"/>
          <p:cNvSpPr/>
          <p:nvPr/>
        </p:nvSpPr>
        <p:spPr>
          <a:xfrm rot="13505550">
            <a:off x="1620041" y="3041944"/>
            <a:ext cx="132309" cy="457817"/>
          </a:xfrm>
          <a:prstGeom prst="can">
            <a:avLst>
              <a:gd name="adj" fmla="val 90618"/>
            </a:avLst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5" name="TextBox 64"/>
          <p:cNvSpPr txBox="1"/>
          <p:nvPr/>
        </p:nvSpPr>
        <p:spPr bwMode="auto">
          <a:xfrm>
            <a:off x="3251591" y="2367461"/>
            <a:ext cx="277214" cy="314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66" name="TextBox 65"/>
          <p:cNvSpPr txBox="1"/>
          <p:nvPr/>
        </p:nvSpPr>
        <p:spPr bwMode="auto">
          <a:xfrm>
            <a:off x="3251591" y="3490409"/>
            <a:ext cx="277214" cy="314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F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935090" y="4792215"/>
            <a:ext cx="1919866" cy="317870"/>
            <a:chOff x="5879987" y="1268752"/>
            <a:chExt cx="2016228" cy="333821"/>
          </a:xfrm>
        </p:grpSpPr>
        <p:sp>
          <p:nvSpPr>
            <p:cNvPr id="74" name="Rectangle 73"/>
            <p:cNvSpPr/>
            <p:nvPr/>
          </p:nvSpPr>
          <p:spPr>
            <a:xfrm>
              <a:off x="5879987" y="1268752"/>
              <a:ext cx="2016228" cy="33382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5" name="Oval 74"/>
            <p:cNvSpPr/>
            <p:nvPr/>
          </p:nvSpPr>
          <p:spPr>
            <a:xfrm>
              <a:off x="6024005" y="1375827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1F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76" name="Oval 75"/>
            <p:cNvSpPr/>
            <p:nvPr/>
          </p:nvSpPr>
          <p:spPr>
            <a:xfrm>
              <a:off x="7608168" y="1370524"/>
              <a:ext cx="144016" cy="144016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1F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77" name="Rectangle 76"/>
          <p:cNvSpPr/>
          <p:nvPr/>
        </p:nvSpPr>
        <p:spPr>
          <a:xfrm>
            <a:off x="2854957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8" name="Rectangle 77"/>
          <p:cNvSpPr/>
          <p:nvPr/>
        </p:nvSpPr>
        <p:spPr>
          <a:xfrm>
            <a:off x="3176593" y="4394282"/>
            <a:ext cx="642119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Oval 79"/>
          <p:cNvSpPr/>
          <p:nvPr/>
        </p:nvSpPr>
        <p:spPr>
          <a:xfrm>
            <a:off x="2934738" y="4457250"/>
            <a:ext cx="160818" cy="160818"/>
          </a:xfrm>
          <a:prstGeom prst="ellipse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3" name="Straight Connector 82"/>
          <p:cNvCxnSpPr/>
          <p:nvPr/>
        </p:nvCxnSpPr>
        <p:spPr>
          <a:xfrm>
            <a:off x="3015147" y="4403644"/>
            <a:ext cx="0" cy="26803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2873988" y="4537561"/>
            <a:ext cx="268030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3818711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0" name="TextBox 89"/>
          <p:cNvSpPr txBox="1"/>
          <p:nvPr/>
        </p:nvSpPr>
        <p:spPr bwMode="auto">
          <a:xfrm>
            <a:off x="3132235" y="4369407"/>
            <a:ext cx="68800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001F60"/>
                </a:solidFill>
              </a:rPr>
              <a:t>Ø 0,2</a:t>
            </a:r>
          </a:p>
        </p:txBody>
      </p:sp>
      <p:sp>
        <p:nvSpPr>
          <p:cNvPr id="91" name="TextBox 90"/>
          <p:cNvSpPr txBox="1"/>
          <p:nvPr/>
        </p:nvSpPr>
        <p:spPr bwMode="auto">
          <a:xfrm>
            <a:off x="3817689" y="4359631"/>
            <a:ext cx="252035" cy="27494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A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1139945" y="4837222"/>
            <a:ext cx="0" cy="24692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015589" y="4961884"/>
            <a:ext cx="265065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650199" y="4838423"/>
            <a:ext cx="0" cy="24692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525843" y="4963085"/>
            <a:ext cx="265065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/>
          <p:cNvSpPr/>
          <p:nvPr/>
        </p:nvSpPr>
        <p:spPr>
          <a:xfrm>
            <a:off x="1734206" y="5242079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TextBox 100"/>
          <p:cNvSpPr txBox="1"/>
          <p:nvPr/>
        </p:nvSpPr>
        <p:spPr bwMode="auto">
          <a:xfrm>
            <a:off x="1730907" y="5216956"/>
            <a:ext cx="252035" cy="27494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A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1895024" y="5110084"/>
            <a:ext cx="0" cy="133045"/>
          </a:xfrm>
          <a:prstGeom prst="line">
            <a:avLst/>
          </a:prstGeom>
          <a:ln w="12700"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Isosceles Triangle 103"/>
          <p:cNvSpPr/>
          <p:nvPr/>
        </p:nvSpPr>
        <p:spPr>
          <a:xfrm rot="10800000">
            <a:off x="1839379" y="5115651"/>
            <a:ext cx="111290" cy="86071"/>
          </a:xfrm>
          <a:prstGeom prst="triangle">
            <a:avLst/>
          </a:prstGeom>
          <a:solidFill>
            <a:srgbClr val="001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07" name="Straight Connector 106"/>
          <p:cNvCxnSpPr>
            <a:stCxn id="77" idx="1"/>
          </p:cNvCxnSpPr>
          <p:nvPr/>
        </p:nvCxnSpPr>
        <p:spPr>
          <a:xfrm flipH="1" flipV="1">
            <a:off x="2768534" y="4537164"/>
            <a:ext cx="86423" cy="709"/>
          </a:xfrm>
          <a:prstGeom prst="line">
            <a:avLst/>
          </a:prstGeom>
          <a:ln w="12700"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 flipH="1">
            <a:off x="2667779" y="4537164"/>
            <a:ext cx="100756" cy="356305"/>
          </a:xfrm>
          <a:prstGeom prst="straightConnector1">
            <a:avLst/>
          </a:prstGeom>
          <a:ln w="12700">
            <a:solidFill>
              <a:srgbClr val="001F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endCxn id="75" idx="1"/>
          </p:cNvCxnSpPr>
          <p:nvPr/>
        </p:nvCxnSpPr>
        <p:spPr>
          <a:xfrm>
            <a:off x="824050" y="4536154"/>
            <a:ext cx="268257" cy="378098"/>
          </a:xfrm>
          <a:prstGeom prst="straightConnector1">
            <a:avLst/>
          </a:prstGeom>
          <a:ln w="12700">
            <a:solidFill>
              <a:srgbClr val="001F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3028470" y="4804239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1" name="TextBox 60"/>
          <p:cNvSpPr txBox="1"/>
          <p:nvPr/>
        </p:nvSpPr>
        <p:spPr bwMode="auto">
          <a:xfrm>
            <a:off x="3025171" y="4779116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B</a:t>
            </a:r>
          </a:p>
        </p:txBody>
      </p:sp>
      <p:cxnSp>
        <p:nvCxnSpPr>
          <p:cNvPr id="62" name="Straight Connector 61"/>
          <p:cNvCxnSpPr/>
          <p:nvPr/>
        </p:nvCxnSpPr>
        <p:spPr>
          <a:xfrm flipH="1">
            <a:off x="2903689" y="4957683"/>
            <a:ext cx="129428" cy="1353"/>
          </a:xfrm>
          <a:prstGeom prst="line">
            <a:avLst/>
          </a:prstGeom>
          <a:ln w="12700"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Isosceles Triangle 67"/>
          <p:cNvSpPr/>
          <p:nvPr/>
        </p:nvSpPr>
        <p:spPr>
          <a:xfrm rot="5400000">
            <a:off x="2844269" y="4917570"/>
            <a:ext cx="111290" cy="86071"/>
          </a:xfrm>
          <a:prstGeom prst="triangle">
            <a:avLst/>
          </a:prstGeom>
          <a:solidFill>
            <a:srgbClr val="001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 68"/>
          <p:cNvSpPr/>
          <p:nvPr/>
        </p:nvSpPr>
        <p:spPr>
          <a:xfrm>
            <a:off x="4141369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0" name="TextBox 69"/>
          <p:cNvSpPr txBox="1"/>
          <p:nvPr/>
        </p:nvSpPr>
        <p:spPr bwMode="auto">
          <a:xfrm>
            <a:off x="4140347" y="4359631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B</a:t>
            </a:r>
          </a:p>
        </p:txBody>
      </p:sp>
      <p:sp>
        <p:nvSpPr>
          <p:cNvPr id="71" name="Rectangle 70"/>
          <p:cNvSpPr/>
          <p:nvPr/>
        </p:nvSpPr>
        <p:spPr>
          <a:xfrm>
            <a:off x="1030642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9" name="Rectangle 78"/>
          <p:cNvSpPr/>
          <p:nvPr/>
        </p:nvSpPr>
        <p:spPr>
          <a:xfrm>
            <a:off x="1352278" y="4394282"/>
            <a:ext cx="642119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/>
          <p:cNvSpPr/>
          <p:nvPr/>
        </p:nvSpPr>
        <p:spPr>
          <a:xfrm>
            <a:off x="1110423" y="4457250"/>
            <a:ext cx="160818" cy="160818"/>
          </a:xfrm>
          <a:prstGeom prst="ellipse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88" name="Straight Connector 87"/>
          <p:cNvCxnSpPr/>
          <p:nvPr/>
        </p:nvCxnSpPr>
        <p:spPr>
          <a:xfrm>
            <a:off x="1190832" y="4403644"/>
            <a:ext cx="0" cy="26803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1049673" y="4537561"/>
            <a:ext cx="268030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994396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9" name="TextBox 98"/>
          <p:cNvSpPr txBox="1"/>
          <p:nvPr/>
        </p:nvSpPr>
        <p:spPr bwMode="auto">
          <a:xfrm>
            <a:off x="1307920" y="4369407"/>
            <a:ext cx="68800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001F60"/>
                </a:solidFill>
              </a:rPr>
              <a:t>Ø 0,1</a:t>
            </a:r>
          </a:p>
        </p:txBody>
      </p:sp>
      <p:sp>
        <p:nvSpPr>
          <p:cNvPr id="102" name="TextBox 101"/>
          <p:cNvSpPr txBox="1"/>
          <p:nvPr/>
        </p:nvSpPr>
        <p:spPr bwMode="auto">
          <a:xfrm>
            <a:off x="1993374" y="4359631"/>
            <a:ext cx="252035" cy="27494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A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2316101" y="4394282"/>
            <a:ext cx="321636" cy="287183"/>
          </a:xfrm>
          <a:prstGeom prst="rect">
            <a:avLst/>
          </a:prstGeom>
          <a:noFill/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TextBox 105"/>
          <p:cNvSpPr txBox="1"/>
          <p:nvPr/>
        </p:nvSpPr>
        <p:spPr bwMode="auto">
          <a:xfrm>
            <a:off x="2315079" y="4359631"/>
            <a:ext cx="3385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1F60"/>
                </a:solidFill>
              </a:rPr>
              <a:t>B</a:t>
            </a:r>
          </a:p>
        </p:txBody>
      </p:sp>
      <p:cxnSp>
        <p:nvCxnSpPr>
          <p:cNvPr id="108" name="Straight Connector 107"/>
          <p:cNvCxnSpPr/>
          <p:nvPr/>
        </p:nvCxnSpPr>
        <p:spPr>
          <a:xfrm flipH="1" flipV="1">
            <a:off x="823105" y="4536154"/>
            <a:ext cx="203790" cy="1"/>
          </a:xfrm>
          <a:prstGeom prst="line">
            <a:avLst/>
          </a:prstGeom>
          <a:ln w="12700"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649242" y="5627204"/>
            <a:ext cx="201618" cy="0"/>
          </a:xfrm>
          <a:prstGeom prst="straightConnector1">
            <a:avLst/>
          </a:prstGeom>
          <a:ln>
            <a:solidFill>
              <a:srgbClr val="001F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1139945" y="5843228"/>
            <a:ext cx="1716933" cy="0"/>
          </a:xfrm>
          <a:prstGeom prst="straightConnector1">
            <a:avLst/>
          </a:prstGeom>
          <a:ln>
            <a:solidFill>
              <a:srgbClr val="001F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856878" y="5110084"/>
            <a:ext cx="0" cy="805152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139945" y="5051140"/>
            <a:ext cx="0" cy="864096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2649242" y="5016251"/>
            <a:ext cx="0" cy="682961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847094" y="5627203"/>
            <a:ext cx="478019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974995" y="5406918"/>
            <a:ext cx="314480" cy="200767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Rectangle 113"/>
          <p:cNvSpPr/>
          <p:nvPr/>
        </p:nvSpPr>
        <p:spPr>
          <a:xfrm>
            <a:off x="1828236" y="5621596"/>
            <a:ext cx="314480" cy="200767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5" name="Straight Connector 114"/>
          <p:cNvCxnSpPr/>
          <p:nvPr/>
        </p:nvCxnSpPr>
        <p:spPr>
          <a:xfrm>
            <a:off x="479376" y="5110084"/>
            <a:ext cx="536213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/>
          <p:cNvSpPr/>
          <p:nvPr/>
        </p:nvSpPr>
        <p:spPr>
          <a:xfrm rot="16200000">
            <a:off x="335289" y="4412730"/>
            <a:ext cx="314480" cy="200767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7" name="Straight Connector 116"/>
          <p:cNvCxnSpPr/>
          <p:nvPr/>
        </p:nvCxnSpPr>
        <p:spPr>
          <a:xfrm>
            <a:off x="623467" y="4293096"/>
            <a:ext cx="0" cy="682961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476995" y="4962445"/>
            <a:ext cx="2240814" cy="0"/>
          </a:xfrm>
          <a:prstGeom prst="line">
            <a:avLst/>
          </a:prstGeom>
          <a:ln>
            <a:solidFill>
              <a:srgbClr val="001F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23392" y="4957683"/>
            <a:ext cx="0" cy="152401"/>
          </a:xfrm>
          <a:prstGeom prst="straightConnector1">
            <a:avLst/>
          </a:prstGeom>
          <a:ln>
            <a:solidFill>
              <a:srgbClr val="001F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1176842" y="3438438"/>
            <a:ext cx="3118958" cy="0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3142018" y="3149729"/>
            <a:ext cx="1153782" cy="105689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Up Arrow 63"/>
          <p:cNvSpPr/>
          <p:nvPr/>
        </p:nvSpPr>
        <p:spPr>
          <a:xfrm>
            <a:off x="3113525" y="3253186"/>
            <a:ext cx="179708" cy="551544"/>
          </a:xfrm>
          <a:prstGeom prst="upArrow">
            <a:avLst>
              <a:gd name="adj1" fmla="val 50000"/>
              <a:gd name="adj2" fmla="val 9691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Up Arrow 62"/>
          <p:cNvSpPr/>
          <p:nvPr/>
        </p:nvSpPr>
        <p:spPr>
          <a:xfrm>
            <a:off x="3113525" y="2070175"/>
            <a:ext cx="179708" cy="551544"/>
          </a:xfrm>
          <a:prstGeom prst="upArrow">
            <a:avLst>
              <a:gd name="adj1" fmla="val 50000"/>
              <a:gd name="adj2" fmla="val 9691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130" name="Group 129"/>
          <p:cNvGrpSpPr/>
          <p:nvPr/>
        </p:nvGrpSpPr>
        <p:grpSpPr>
          <a:xfrm>
            <a:off x="3944838" y="1940584"/>
            <a:ext cx="306821" cy="293193"/>
            <a:chOff x="3944838" y="1940584"/>
            <a:chExt cx="306821" cy="293193"/>
          </a:xfrm>
        </p:grpSpPr>
        <p:sp>
          <p:nvSpPr>
            <p:cNvPr id="131" name="Arc 130"/>
            <p:cNvSpPr/>
            <p:nvPr/>
          </p:nvSpPr>
          <p:spPr>
            <a:xfrm rot="2500512">
              <a:off x="3944838" y="1940584"/>
              <a:ext cx="304422" cy="293193"/>
            </a:xfrm>
            <a:prstGeom prst="arc">
              <a:avLst>
                <a:gd name="adj1" fmla="val 16758560"/>
                <a:gd name="adj2" fmla="val 164338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2" name="Isosceles Triangle 131"/>
            <p:cNvSpPr/>
            <p:nvPr/>
          </p:nvSpPr>
          <p:spPr>
            <a:xfrm rot="8138013">
              <a:off x="4166950" y="1962547"/>
              <a:ext cx="84709" cy="7302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3" name="Isosceles Triangle 132"/>
            <p:cNvSpPr/>
            <p:nvPr/>
          </p:nvSpPr>
          <p:spPr>
            <a:xfrm rot="13461987" flipV="1">
              <a:off x="4162188" y="2156914"/>
              <a:ext cx="84709" cy="7302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3515217" y="3038153"/>
            <a:ext cx="744161" cy="640484"/>
            <a:chOff x="3515217" y="3038153"/>
            <a:chExt cx="744161" cy="640484"/>
          </a:xfrm>
        </p:grpSpPr>
        <p:sp>
          <p:nvSpPr>
            <p:cNvPr id="135" name="Arc 134"/>
            <p:cNvSpPr/>
            <p:nvPr/>
          </p:nvSpPr>
          <p:spPr>
            <a:xfrm rot="2700000">
              <a:off x="3567056" y="2986314"/>
              <a:ext cx="640484" cy="744161"/>
            </a:xfrm>
            <a:prstGeom prst="arc">
              <a:avLst>
                <a:gd name="adj1" fmla="val 16690659"/>
                <a:gd name="adj2" fmla="val 2014709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6" name="Isosceles Triangle 135"/>
            <p:cNvSpPr/>
            <p:nvPr/>
          </p:nvSpPr>
          <p:spPr>
            <a:xfrm rot="8427257">
              <a:off x="4138434" y="3099990"/>
              <a:ext cx="84709" cy="7302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7" name="Isosceles Triangle 136"/>
            <p:cNvSpPr/>
            <p:nvPr/>
          </p:nvSpPr>
          <p:spPr>
            <a:xfrm rot="900000">
              <a:off x="4157569" y="3433610"/>
              <a:ext cx="84709" cy="7302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20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22" name="Date Placeholder 1">
            <a:extLst>
              <a:ext uri="{FF2B5EF4-FFF2-40B4-BE49-F238E27FC236}">
                <a16:creationId xmlns:a16="http://schemas.microsoft.com/office/drawing/2014/main" id="{8298DC62-E7FA-4B40-95E4-A34462E744D5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19427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Exemple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43" name="Picture 42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2B78673B-7184-4B3A-B259-1A2E256A7C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9616" y="885322"/>
            <a:ext cx="6572221" cy="4912862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F9B1C0-C646-4EDD-8A9C-3E4B70D42A6A}"/>
              </a:ext>
            </a:extLst>
          </p:cNvPr>
          <p:cNvSpPr/>
          <p:nvPr/>
        </p:nvSpPr>
        <p:spPr>
          <a:xfrm>
            <a:off x="0" y="465049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/>
              <a:t>Assemblage à étudier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4DD52946-E7D1-4CD8-BFE4-34C2A8DA6994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6755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plans</a:t>
            </a:r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F1D8E1-C78F-405A-9428-F56E4DC699F1}"/>
              </a:ext>
            </a:extLst>
          </p:cNvPr>
          <p:cNvGrpSpPr/>
          <p:nvPr/>
        </p:nvGrpSpPr>
        <p:grpSpPr>
          <a:xfrm>
            <a:off x="2279576" y="896031"/>
            <a:ext cx="8131607" cy="5244266"/>
            <a:chOff x="2068849" y="777022"/>
            <a:chExt cx="8131607" cy="524426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E9564F5-CB91-4DC9-BA99-432728B5DE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8849" y="777022"/>
              <a:ext cx="8054301" cy="512396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BBC497C-1F69-43ED-9ED8-3BBE59EA9B7E}"/>
                </a:ext>
              </a:extLst>
            </p:cNvPr>
            <p:cNvSpPr/>
            <p:nvPr/>
          </p:nvSpPr>
          <p:spPr>
            <a:xfrm>
              <a:off x="6168008" y="5085184"/>
              <a:ext cx="4032448" cy="936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00F9B1C0-C646-4EDD-8A9C-3E4B70D42A6A}"/>
              </a:ext>
            </a:extLst>
          </p:cNvPr>
          <p:cNvSpPr/>
          <p:nvPr/>
        </p:nvSpPr>
        <p:spPr>
          <a:xfrm>
            <a:off x="0" y="465049"/>
            <a:ext cx="12192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2000" dirty="0"/>
              <a:t>Prise en compte des plans pièces dans l’étude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8484A42C-B4F8-4B57-95A6-D0A982A5FB6E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42078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4CABFDB3-E60F-4C77-AF6D-271826FAF9F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8784" y="334590"/>
            <a:ext cx="3683216" cy="2817191"/>
          </a:xfrm>
          <a:prstGeom prst="rect">
            <a:avLst/>
          </a:prstGeom>
        </p:spPr>
      </p:pic>
      <p:pic>
        <p:nvPicPr>
          <p:cNvPr id="34" name="Picture 33" descr="A picture containing text, businesscard, stationary, envelope&#10;&#10;Description automatically generated">
            <a:extLst>
              <a:ext uri="{FF2B5EF4-FFF2-40B4-BE49-F238E27FC236}">
                <a16:creationId xmlns:a16="http://schemas.microsoft.com/office/drawing/2014/main" id="{90915754-7D58-4C12-97CE-E9F005D426B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6025" y="2527144"/>
            <a:ext cx="6427333" cy="3495661"/>
          </a:xfrm>
          <a:prstGeom prst="rect">
            <a:avLst/>
          </a:prstGeom>
        </p:spPr>
      </p:pic>
      <p:pic>
        <p:nvPicPr>
          <p:cNvPr id="30" name="Picture 29" descr="A picture containing text, businesscard, envelope&#10;&#10;Description automatically generated">
            <a:extLst>
              <a:ext uri="{FF2B5EF4-FFF2-40B4-BE49-F238E27FC236}">
                <a16:creationId xmlns:a16="http://schemas.microsoft.com/office/drawing/2014/main" id="{4D5A296B-53D5-4ADD-93A8-71E3423CDD1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297" y="332656"/>
            <a:ext cx="6408712" cy="34956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5A542-C865-A740-81EA-E4980887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192000" cy="3326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800" dirty="0">
                <a:solidFill>
                  <a:schemeClr val="bg1"/>
                </a:solidFill>
              </a:rPr>
              <a:t>Optimisation du modèle de contact</a:t>
            </a:r>
            <a:endParaRPr lang="fr-CH" dirty="0">
              <a:solidFill>
                <a:schemeClr val="bg1"/>
              </a:solidFill>
            </a:endParaRPr>
          </a:p>
        </p:txBody>
      </p:sp>
      <p:pic>
        <p:nvPicPr>
          <p:cNvPr id="28" name="Picture 27" descr="Text&#10;&#10;Description automatically generated">
            <a:extLst>
              <a:ext uri="{FF2B5EF4-FFF2-40B4-BE49-F238E27FC236}">
                <a16:creationId xmlns:a16="http://schemas.microsoft.com/office/drawing/2014/main" id="{2046A0E2-8015-490C-8ABF-3CA4C6B6CA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077" y="532667"/>
            <a:ext cx="619125" cy="3295650"/>
          </a:xfrm>
          <a:prstGeom prst="rect">
            <a:avLst/>
          </a:prstGeom>
        </p:spPr>
      </p:pic>
      <p:pic>
        <p:nvPicPr>
          <p:cNvPr id="32" name="Picture 31" descr="Text&#10;&#10;Description automatically generated with medium confidence">
            <a:extLst>
              <a:ext uri="{FF2B5EF4-FFF2-40B4-BE49-F238E27FC236}">
                <a16:creationId xmlns:a16="http://schemas.microsoft.com/office/drawing/2014/main" id="{E5770C9F-FF3B-449E-B3D5-E10E95A34A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9832" y="2944231"/>
            <a:ext cx="609600" cy="3286125"/>
          </a:xfrm>
          <a:prstGeom prst="rect">
            <a:avLst/>
          </a:prstGeom>
        </p:spPr>
      </p:pic>
      <p:sp>
        <p:nvSpPr>
          <p:cNvPr id="39" name="Arrow: Down 38">
            <a:extLst>
              <a:ext uri="{FF2B5EF4-FFF2-40B4-BE49-F238E27FC236}">
                <a16:creationId xmlns:a16="http://schemas.microsoft.com/office/drawing/2014/main" id="{EBD7653D-819E-49CC-BA90-52F2A1AA9FD2}"/>
              </a:ext>
            </a:extLst>
          </p:cNvPr>
          <p:cNvSpPr/>
          <p:nvPr/>
        </p:nvSpPr>
        <p:spPr>
          <a:xfrm rot="13540464">
            <a:off x="2491569" y="3065933"/>
            <a:ext cx="193023" cy="792088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FAAD06B3-49C0-450C-A87F-389BC95F253A}"/>
              </a:ext>
            </a:extLst>
          </p:cNvPr>
          <p:cNvSpPr/>
          <p:nvPr/>
        </p:nvSpPr>
        <p:spPr>
          <a:xfrm rot="13540464">
            <a:off x="4136900" y="5447760"/>
            <a:ext cx="193023" cy="792088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28EB1DC0-E1F6-C843-B0F2-8ED443C84E07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MECAmaster – Scharif Mehanneche</a:t>
            </a:r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E12D550A-60C3-4170-A0DD-FEA297AC1DC7}"/>
              </a:ext>
            </a:extLst>
          </p:cNvPr>
          <p:cNvSpPr txBox="1">
            <a:spLocks/>
          </p:cNvSpPr>
          <p:nvPr/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/>
              <a:t>2022-06-09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4075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-v2.potx" id="{1CBF1465-F199-9D43-BDF6-7AD5DD945757}" vid="{FCA3073A-8FE0-DB44-9C19-F0FA8F19FE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22285</TotalTime>
  <Words>1288</Words>
  <Application>Microsoft Office PowerPoint</Application>
  <DocSecurity>0</DocSecurity>
  <PresentationFormat>Widescreen</PresentationFormat>
  <Paragraphs>324</Paragraphs>
  <Slides>29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Comic Sans MS</vt:lpstr>
      <vt:lpstr>Source Sans Pro</vt:lpstr>
      <vt:lpstr>Symbol</vt:lpstr>
      <vt:lpstr>Tahoma</vt:lpstr>
      <vt:lpstr>Verdana</vt:lpstr>
      <vt:lpstr>Office Theme</vt:lpstr>
      <vt:lpstr>MECAmaster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Yvon Muttoni</dc:creator>
  <cp:keywords/>
  <dc:description/>
  <cp:lastModifiedBy>Scharif Mehanneche</cp:lastModifiedBy>
  <cp:revision>553</cp:revision>
  <dcterms:created xsi:type="dcterms:W3CDTF">2021-06-10T07:47:12Z</dcterms:created>
  <dcterms:modified xsi:type="dcterms:W3CDTF">2022-06-09T06:17:44Z</dcterms:modified>
  <cp:category/>
  <dc:identifier/>
  <cp:contentStatus/>
  <dc:language/>
  <cp:version/>
</cp:coreProperties>
</file>