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03" r:id="rId3"/>
    <p:sldId id="304" r:id="rId4"/>
    <p:sldId id="307" r:id="rId5"/>
    <p:sldId id="308" r:id="rId6"/>
    <p:sldId id="309" r:id="rId7"/>
    <p:sldId id="314" r:id="rId8"/>
    <p:sldId id="311" r:id="rId9"/>
    <p:sldId id="310" r:id="rId10"/>
    <p:sldId id="312" r:id="rId11"/>
    <p:sldId id="331" r:id="rId12"/>
    <p:sldId id="332" r:id="rId13"/>
    <p:sldId id="333" r:id="rId14"/>
    <p:sldId id="315" r:id="rId15"/>
    <p:sldId id="317" r:id="rId16"/>
    <p:sldId id="306" r:id="rId17"/>
    <p:sldId id="318" r:id="rId18"/>
    <p:sldId id="322" r:id="rId19"/>
    <p:sldId id="319" r:id="rId20"/>
    <p:sldId id="320" r:id="rId21"/>
    <p:sldId id="321" r:id="rId22"/>
    <p:sldId id="323" r:id="rId23"/>
    <p:sldId id="324" r:id="rId24"/>
    <p:sldId id="325" r:id="rId25"/>
    <p:sldId id="326" r:id="rId26"/>
    <p:sldId id="316" r:id="rId27"/>
    <p:sldId id="327" r:id="rId28"/>
    <p:sldId id="328" r:id="rId29"/>
    <p:sldId id="329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3" autoAdjust="0"/>
    <p:restoredTop sz="94686"/>
  </p:normalViewPr>
  <p:slideViewPr>
    <p:cSldViewPr snapToObjects="1">
      <p:cViewPr varScale="1">
        <p:scale>
          <a:sx n="120" d="100"/>
          <a:sy n="120" d="100"/>
        </p:scale>
        <p:origin x="114" y="2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>
        <p:scale>
          <a:sx n="150" d="100"/>
          <a:sy n="150" d="100"/>
        </p:scale>
        <p:origin x="2388" y="-151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436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R. Betemps | Fiches | EDMS2745705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R. Betemps | Fiches | EDMS2745705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3429000"/>
            <a:ext cx="11376025" cy="2152650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20575" y="5700713"/>
            <a:ext cx="11376025" cy="803275"/>
          </a:xfrm>
        </p:spPr>
        <p:txBody>
          <a:bodyPr/>
          <a:lstStyle/>
          <a:p>
            <a:pPr algn="l"/>
            <a:r>
              <a:rPr lang="en-US" sz="1800" dirty="0" err="1">
                <a:solidFill>
                  <a:schemeClr val="bg1"/>
                </a:solidFill>
              </a:rPr>
              <a:t>GrACQ</a:t>
            </a:r>
            <a:r>
              <a:rPr lang="en-US" sz="1800" dirty="0">
                <a:solidFill>
                  <a:schemeClr val="bg1"/>
                </a:solidFill>
              </a:rPr>
              <a:t> Forum – </a:t>
            </a:r>
            <a:r>
              <a:rPr lang="en-US" sz="1800" dirty="0" err="1">
                <a:solidFill>
                  <a:schemeClr val="bg1"/>
                </a:solidFill>
              </a:rPr>
              <a:t>R.Betemps</a:t>
            </a:r>
            <a:r>
              <a:rPr lang="en-US" sz="1800" dirty="0">
                <a:solidFill>
                  <a:schemeClr val="bg1"/>
                </a:solidFill>
              </a:rPr>
              <a:t> – EN-MME-EDS </a:t>
            </a:r>
          </a:p>
          <a:p>
            <a:pPr algn="l"/>
            <a:r>
              <a:rPr lang="en-US" sz="1800" dirty="0">
                <a:solidFill>
                  <a:schemeClr val="bg1"/>
                </a:solidFill>
              </a:rPr>
              <a:t>2022-06-09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  <a:latin typeface="Arial"/>
              </a:rPr>
              <a:t>EDMS 2745705</a:t>
            </a:r>
            <a:endParaRPr lang="fr-FR" dirty="0"/>
          </a:p>
        </p:txBody>
      </p:sp>
      <p:pic>
        <p:nvPicPr>
          <p:cNvPr id="5" name="Picture 4" descr="Logo, icon&#10;&#10;Description automatically generated">
            <a:extLst>
              <a:ext uri="{FF2B5EF4-FFF2-40B4-BE49-F238E27FC236}">
                <a16:creationId xmlns:a16="http://schemas.microsoft.com/office/drawing/2014/main" id="{CD750BCE-39BB-4468-B8F7-2ED852DEC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472" y="188640"/>
            <a:ext cx="1584176" cy="85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F2BC198-5B4A-47DF-8FA2-07F6B900E9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501"/>
          <a:stretch/>
        </p:blipFill>
        <p:spPr>
          <a:xfrm>
            <a:off x="455749" y="4509120"/>
            <a:ext cx="7279829" cy="159267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5A1B53C-FF60-4093-9F0E-C8BEA524E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approved documents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F3559-7C43-40F2-8D14-78618ACC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C0165-0DB8-4F36-BBAD-119AB641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F8CB-DF5E-4615-B8F0-18998A8E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34D4761-C90C-4F23-8738-A53C2A0492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4543"/>
          <a:stretch/>
        </p:blipFill>
        <p:spPr>
          <a:xfrm>
            <a:off x="455749" y="1200601"/>
            <a:ext cx="7279829" cy="3308519"/>
          </a:xfrm>
        </p:spPr>
      </p:pic>
      <p:pic>
        <p:nvPicPr>
          <p:cNvPr id="16" name="Picture 15" descr="Thumbs Up Handy">
            <a:extLst>
              <a:ext uri="{FF2B5EF4-FFF2-40B4-BE49-F238E27FC236}">
                <a16:creationId xmlns:a16="http://schemas.microsoft.com/office/drawing/2014/main" id="{009CAFAC-A989-4CF8-9F80-B902BAFC35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3410" y="2045551"/>
            <a:ext cx="2537024" cy="253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07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46019C0-7AF3-4DF9-BB20-29AC8F2AA4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891" y="994319"/>
            <a:ext cx="6432423" cy="518457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5A1B53C-FF60-4093-9F0E-C8BEA524E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Coming work 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F3559-7C43-40F2-8D14-78618ACC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C0165-0DB8-4F36-BBAD-119AB641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F8CB-DF5E-4615-B8F0-18998A8E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5" name="Graphic 14" descr="Body builder outline">
            <a:extLst>
              <a:ext uri="{FF2B5EF4-FFF2-40B4-BE49-F238E27FC236}">
                <a16:creationId xmlns:a16="http://schemas.microsoft.com/office/drawing/2014/main" id="{94595EA0-9336-4CB2-8179-553E3502F4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02074" y="2133871"/>
            <a:ext cx="2905472" cy="290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094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D425B3-4102-4543-B727-19C09B813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89654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endParaRPr lang="en-US" sz="2000" b="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0" dirty="0"/>
              <a:t>The document is done to help designers and CERN users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400" b="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0" dirty="0"/>
              <a:t>Comments, corrections, new info will be appreciated to progress </a:t>
            </a:r>
          </a:p>
          <a:p>
            <a:r>
              <a:rPr lang="en-US" sz="2400" b="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0" dirty="0"/>
              <a:t>  New subjects are welcome  </a:t>
            </a:r>
          </a:p>
          <a:p>
            <a:endParaRPr lang="en-US" sz="2200" b="0" dirty="0">
              <a:solidFill>
                <a:srgbClr val="FF0000"/>
              </a:solidFill>
            </a:endParaRPr>
          </a:p>
          <a:p>
            <a:pPr lvl="2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				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A1B53C-FF60-4093-9F0E-C8BEA524E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Documents proposed for the user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F3559-7C43-40F2-8D14-78618ACC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C0165-0DB8-4F36-BBAD-119AB641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F8CB-DF5E-4615-B8F0-18998A8E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548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819D2D-C5CD-4437-80FC-1B32485AA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457" y="2492896"/>
            <a:ext cx="11376025" cy="1065742"/>
          </a:xfrm>
        </p:spPr>
        <p:txBody>
          <a:bodyPr/>
          <a:lstStyle/>
          <a:p>
            <a:pPr algn="ctr"/>
            <a:r>
              <a:rPr lang="en-US" sz="8000" dirty="0"/>
              <a:t>FICHES</a:t>
            </a:r>
            <a:r>
              <a:rPr lang="en-US" dirty="0"/>
              <a:t> 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02E8F-5048-4530-9F67-AA2FB6B79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609E1-8256-418E-8E19-5F43FEEDA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B8D2A-2CD4-4FFB-A89B-7188FA5C8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774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C1AB45-B9FE-4CEF-A4AE-94B685FB41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r="934" b="731"/>
          <a:stretch/>
        </p:blipFill>
        <p:spPr>
          <a:xfrm>
            <a:off x="0" y="1980"/>
            <a:ext cx="4367808" cy="6195089"/>
          </a:xfrm>
          <a:prstGeom prst="rect">
            <a:avLst/>
          </a:prstGeom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277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La création de plans multi-feuilles</a:t>
            </a:r>
          </a:p>
          <a:p>
            <a:pPr>
              <a:lnSpc>
                <a:spcPct val="150000"/>
              </a:lnSpc>
            </a:pPr>
            <a:endParaRPr lang="en-US" sz="2200" i="1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Sujet transverse:</a:t>
            </a:r>
            <a:r>
              <a:rPr lang="en-US" sz="2200" i="1" dirty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Divers</a:t>
            </a: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Theme:</a:t>
            </a:r>
            <a:r>
              <a:rPr lang="en-US" sz="2200" i="1" dirty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Cartouche</a:t>
            </a: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Rédacteur:</a:t>
            </a:r>
            <a:r>
              <a:rPr lang="en-US" sz="2200" i="1" dirty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Scharif Mehanneche</a:t>
            </a:r>
          </a:p>
          <a:p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en-US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CH" sz="2200" dirty="0">
                <a:latin typeface="+mj-lt"/>
              </a:rPr>
              <a:t>Donner la procédure à la création de plans multi-feuilles car CDD ne permet pas de stocker des plans multi-planches.</a:t>
            </a:r>
            <a:endParaRPr lang="fr-FR" sz="2200" dirty="0">
              <a:latin typeface="+mj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042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54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Les arêtes non-définies</a:t>
            </a:r>
          </a:p>
          <a:p>
            <a:pPr algn="ctr">
              <a:lnSpc>
                <a:spcPct val="150000"/>
              </a:lnSpc>
            </a:pPr>
            <a:endParaRPr lang="en-US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Sujet transverse:</a:t>
            </a:r>
            <a:r>
              <a:rPr lang="en-US" sz="2200" i="1" dirty="0">
                <a:latin typeface="+mj-lt"/>
              </a:rPr>
              <a:t> </a:t>
            </a:r>
            <a:r>
              <a:rPr lang="en-US" sz="2400" dirty="0"/>
              <a:t>Arête</a:t>
            </a:r>
            <a:endParaRPr lang="en-US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Theme:</a:t>
            </a:r>
            <a:r>
              <a:rPr lang="en-US" sz="2200" i="1" dirty="0">
                <a:latin typeface="+mj-lt"/>
              </a:rPr>
              <a:t> </a:t>
            </a:r>
            <a:r>
              <a:rPr lang="en-US" sz="2400" dirty="0"/>
              <a:t>ISO-GPS</a:t>
            </a:r>
            <a:endParaRPr lang="en-US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Rédacteur:</a:t>
            </a:r>
            <a:r>
              <a:rPr lang="en-US" sz="2200" i="1" dirty="0">
                <a:latin typeface="+mj-lt"/>
              </a:rPr>
              <a:t> </a:t>
            </a:r>
            <a:r>
              <a:rPr lang="fr-CH" sz="2400" dirty="0"/>
              <a:t>Nicolas Chritin</a:t>
            </a:r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en-US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FR" sz="2400" dirty="0"/>
              <a:t>Donner les recommandations sur l’application de la norme sur des plans de mécanique des arêtes non-fonctionnelles.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68B48EE0-5674-4C5F-879D-5ABEC075DA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98" b="465"/>
          <a:stretch/>
        </p:blipFill>
        <p:spPr>
          <a:xfrm>
            <a:off x="1" y="0"/>
            <a:ext cx="4371474" cy="620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815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54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Les transitions d’arêtes simples</a:t>
            </a:r>
          </a:p>
          <a:p>
            <a:pPr algn="ctr">
              <a:lnSpc>
                <a:spcPct val="150000"/>
              </a:lnSpc>
            </a:pPr>
            <a:endParaRPr lang="en-US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Sujet transverse:</a:t>
            </a:r>
            <a:r>
              <a:rPr lang="en-US" sz="2200" i="1" dirty="0">
                <a:latin typeface="+mj-lt"/>
              </a:rPr>
              <a:t> </a:t>
            </a:r>
            <a:r>
              <a:rPr lang="en-US" sz="2400" dirty="0"/>
              <a:t>Arête</a:t>
            </a:r>
            <a:endParaRPr lang="en-US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Theme:</a:t>
            </a:r>
            <a:r>
              <a:rPr lang="en-US" sz="2200" i="1" dirty="0">
                <a:latin typeface="+mj-lt"/>
              </a:rPr>
              <a:t> </a:t>
            </a:r>
            <a:r>
              <a:rPr lang="en-US" sz="2400" dirty="0"/>
              <a:t>ISO-GPS</a:t>
            </a:r>
            <a:endParaRPr lang="en-US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Rédacteur:</a:t>
            </a:r>
            <a:r>
              <a:rPr lang="en-US" sz="2200" i="1" dirty="0">
                <a:latin typeface="+mj-lt"/>
              </a:rPr>
              <a:t> </a:t>
            </a:r>
            <a:r>
              <a:rPr lang="fr-CH" sz="2400" dirty="0"/>
              <a:t>Nicolas Chritin</a:t>
            </a:r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en-US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FR" sz="2400" dirty="0"/>
              <a:t>Donner les recommandations sur l’application de la norme sur des plans de mécanique des arêtes qui peuvent être fonctionnelles.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1E4D7D0-06CA-44AF-A9BC-4DE66ED5BD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397276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67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54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Les transitions d’arêtes complexes</a:t>
            </a:r>
          </a:p>
          <a:p>
            <a:pPr algn="ctr">
              <a:lnSpc>
                <a:spcPct val="150000"/>
              </a:lnSpc>
            </a:pPr>
            <a:endParaRPr lang="en-US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Sujet transverse:</a:t>
            </a:r>
            <a:r>
              <a:rPr lang="en-US" sz="2200" i="1" dirty="0">
                <a:latin typeface="+mj-lt"/>
              </a:rPr>
              <a:t> </a:t>
            </a:r>
            <a:r>
              <a:rPr lang="en-US" sz="2400" dirty="0"/>
              <a:t>Arête</a:t>
            </a:r>
            <a:endParaRPr lang="en-US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Theme:</a:t>
            </a:r>
            <a:r>
              <a:rPr lang="en-US" sz="2200" i="1" dirty="0">
                <a:latin typeface="+mj-lt"/>
              </a:rPr>
              <a:t> </a:t>
            </a:r>
            <a:r>
              <a:rPr lang="en-US" sz="2400" dirty="0"/>
              <a:t>ISO-GPS</a:t>
            </a:r>
            <a:endParaRPr lang="en-US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Rédacteur:</a:t>
            </a:r>
            <a:r>
              <a:rPr lang="en-US" sz="2200" i="1" dirty="0">
                <a:latin typeface="+mj-lt"/>
              </a:rPr>
              <a:t> </a:t>
            </a:r>
            <a:r>
              <a:rPr lang="fr-CH" sz="2400" dirty="0"/>
              <a:t>Nicolas Chritin</a:t>
            </a:r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  <a:p>
            <a:endParaRPr lang="en-US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en-US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FR" sz="2400" dirty="0"/>
              <a:t>Donner les recommandations sur l’application de la norme sur des plans de mécanique des arêtes fonctionnelles.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3AB50F9E-9215-428A-9A7C-D1D85EDD50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73" b="723"/>
          <a:stretch/>
        </p:blipFill>
        <p:spPr>
          <a:xfrm>
            <a:off x="2686" y="0"/>
            <a:ext cx="4344725" cy="619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545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717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La représentation et cotation des trous</a:t>
            </a:r>
          </a:p>
          <a:p>
            <a:pPr algn="ctr">
              <a:lnSpc>
                <a:spcPct val="150000"/>
              </a:lnSpc>
            </a:pPr>
            <a:endParaRPr lang="fr-CH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Sujet transverse: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Trous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Thème: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ISO-GPS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Rédacteur: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Alexandre Perez</a:t>
            </a:r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endParaRPr lang="fr-CH" sz="2200" b="1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FR" sz="2400" dirty="0"/>
              <a:t>Donner les recommandations relatives à la représentation et à la cotation complète et simplifiée des trous sur les dessins techniques.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A5A74854-94FE-475C-A054-C82A27A09B6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r="979" b="594"/>
          <a:stretch/>
        </p:blipFill>
        <p:spPr>
          <a:xfrm>
            <a:off x="0" y="0"/>
            <a:ext cx="4363453" cy="620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259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4994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La représentation des inserts dans le plan</a:t>
            </a:r>
          </a:p>
          <a:p>
            <a:pPr algn="ctr">
              <a:lnSpc>
                <a:spcPct val="150000"/>
              </a:lnSpc>
            </a:pPr>
            <a:endParaRPr lang="fr-CH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Sujet transverse: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Trous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Thème: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Plan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Rédacteur: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Gilles Villiger</a:t>
            </a:r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CH" sz="2400" dirty="0"/>
              <a:t>Préconiser une manière de représenter les inserts dans le dessin.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64837F3-5809-4B63-BC3B-82100F25D7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397480" cy="623731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682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9096C-CBFF-490B-9EEA-E2E4F58BE5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Reference documents 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News “fiches”</a:t>
            </a:r>
            <a:endParaRPr lang="fr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07A90B-5FC7-4266-ADDA-CCFDE41000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err="1"/>
              <a:t>GrACQ</a:t>
            </a:r>
            <a:r>
              <a:rPr lang="en-US" dirty="0"/>
              <a:t> Forum </a:t>
            </a:r>
          </a:p>
          <a:p>
            <a:r>
              <a:rPr lang="en-US" dirty="0"/>
              <a:t>09 June 2022 </a:t>
            </a:r>
            <a:endParaRPr lang="fr-CH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548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Les </a:t>
            </a:r>
            <a:r>
              <a:rPr lang="fr-FR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informations pour spécifier les inserts dans le plan</a:t>
            </a:r>
            <a:endParaRPr lang="fr-CH" sz="2200" b="1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fr-CH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Sujet transverse: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Trous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Thème: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Plan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Rédacteur: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Gilles Villiger</a:t>
            </a:r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CH" sz="2400" dirty="0"/>
              <a:t>Préconiser une manière de </a:t>
            </a:r>
            <a:r>
              <a:rPr lang="en-US" sz="2400" dirty="0"/>
              <a:t>specifier les inserts </a:t>
            </a:r>
            <a:r>
              <a:rPr lang="en-US" sz="2400" dirty="0" err="1"/>
              <a:t>directement</a:t>
            </a:r>
            <a:r>
              <a:rPr lang="en-US" sz="2400" dirty="0"/>
              <a:t> dans le plan de </a:t>
            </a:r>
            <a:r>
              <a:rPr lang="en-US" sz="2400" dirty="0" err="1"/>
              <a:t>spécification</a:t>
            </a:r>
            <a:r>
              <a:rPr lang="en-US" sz="2400" dirty="0"/>
              <a:t> de</a:t>
            </a:r>
            <a:r>
              <a:rPr lang="fr-FR" sz="2400" dirty="0"/>
              <a:t> la pièce finale.</a:t>
            </a:r>
            <a:endParaRPr lang="fr-CH" sz="24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E9FCD2B5-F572-4D49-81C9-F03E6B24DF1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131" b="890"/>
          <a:stretch/>
        </p:blipFill>
        <p:spPr>
          <a:xfrm>
            <a:off x="1" y="0"/>
            <a:ext cx="4387515" cy="596766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07823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4994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La </a:t>
            </a:r>
            <a:r>
              <a:rPr lang="fr-FR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spécification des inserts dans la BOM</a:t>
            </a:r>
            <a:endParaRPr lang="fr-CH" sz="2200" b="1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fr-CH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Sujet transverse: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Trous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Thème: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Plan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Rédacteur: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Gilles Villiger</a:t>
            </a:r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CH" sz="2400" dirty="0"/>
              <a:t>Préconiser une manière d’</a:t>
            </a:r>
            <a:r>
              <a:rPr lang="en-GB" sz="2400" dirty="0"/>
              <a:t>identifier </a:t>
            </a:r>
            <a:r>
              <a:rPr lang="en-US" sz="2400" dirty="0"/>
              <a:t>dans la nomenclature (BOM) les inserts à </a:t>
            </a:r>
            <a:r>
              <a:rPr lang="en-US" sz="2400" dirty="0" err="1"/>
              <a:t>utiliser</a:t>
            </a:r>
            <a:r>
              <a:rPr lang="fr-FR" sz="2400" dirty="0"/>
              <a:t>.</a:t>
            </a:r>
            <a:endParaRPr lang="fr-CH" sz="24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B00E9952-F14A-4F79-AA1C-8C334E30B1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018" b="730"/>
          <a:stretch/>
        </p:blipFill>
        <p:spPr>
          <a:xfrm>
            <a:off x="0" y="163"/>
            <a:ext cx="4323347" cy="620011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122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132952" cy="5379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La cotation des oblongs</a:t>
            </a:r>
          </a:p>
          <a:p>
            <a:pPr algn="ctr">
              <a:lnSpc>
                <a:spcPct val="150000"/>
              </a:lnSpc>
            </a:pPr>
            <a:endParaRPr lang="fr-CH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Sujet transverse: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Trous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Thème: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ISO-GPS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Rédacteur: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>
                <a:latin typeface="+mj-lt"/>
              </a:rPr>
              <a:t>Vincent</a:t>
            </a:r>
            <a:r>
              <a:rPr lang="fr-CH" sz="2400" dirty="0"/>
              <a:t> Maire</a:t>
            </a:r>
            <a:endParaRPr lang="fr-CH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endParaRPr lang="fr-CH" sz="2200" b="1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FR" sz="2400" dirty="0"/>
              <a:t>Donner les recommandations relatives à la représentation et à la cotation des trous oblong sur les dessins techniques.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3BA0B6F8-3E2F-4282-8BF5-888E3FBAF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0"/>
            <a:ext cx="4388332" cy="621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9479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163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La spécification des joints soudés et brasés</a:t>
            </a:r>
          </a:p>
          <a:p>
            <a:pPr algn="ctr">
              <a:lnSpc>
                <a:spcPct val="150000"/>
              </a:lnSpc>
            </a:pPr>
            <a:endParaRPr lang="fr-CH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Sujet transverse: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 err="1"/>
              <a:t>Soudures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Thème: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Plan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Rédacteur: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Pavlina Trubacova</a:t>
            </a:r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endParaRPr lang="fr-CH" sz="2200" b="1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FR" sz="2400" dirty="0"/>
              <a:t>Donner les recommandations relatives à la spécification des joints soudés et brasés.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D3C9F42-D47D-42FF-8756-C86918F838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51"/>
          <a:stretch/>
        </p:blipFill>
        <p:spPr>
          <a:xfrm>
            <a:off x="0" y="0"/>
            <a:ext cx="4400737" cy="618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767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163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La spécification des joints collés</a:t>
            </a:r>
          </a:p>
          <a:p>
            <a:pPr algn="ctr">
              <a:lnSpc>
                <a:spcPct val="150000"/>
              </a:lnSpc>
            </a:pPr>
            <a:endParaRPr lang="fr-CH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Sujet transverse: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Divers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Thème: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Plan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Rédacteur: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Pavlina Trubacova</a:t>
            </a:r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endParaRPr lang="fr-CH" sz="2200" b="1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FR" sz="2400" dirty="0"/>
              <a:t>Donner les recommandations relatives à la spécification des joints collés.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1493768-F3AC-4638-A099-FE358D6A97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723"/>
          <a:stretch/>
        </p:blipFill>
        <p:spPr>
          <a:xfrm>
            <a:off x="1" y="0"/>
            <a:ext cx="4394870" cy="619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6284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163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Le gravage sur pièce</a:t>
            </a:r>
          </a:p>
          <a:p>
            <a:pPr algn="ctr">
              <a:lnSpc>
                <a:spcPct val="150000"/>
              </a:lnSpc>
            </a:pPr>
            <a:endParaRPr lang="fr-CH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Sujet transverse: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Divers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Thème: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Plan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Rédacteur: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Robin Betemps</a:t>
            </a:r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endParaRPr lang="fr-CH" sz="2200" b="1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FR" sz="2400" dirty="0"/>
              <a:t>Donner les recommandations relatives à la façon de spécifier les gravages sur les plans du CERN.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EAA0F73-E410-498E-9BA6-6C6F8FEF1E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625"/>
          <a:stretch/>
        </p:blipFill>
        <p:spPr>
          <a:xfrm>
            <a:off x="1" y="0"/>
            <a:ext cx="4295798" cy="6232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5684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117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Les annotations sur un plan</a:t>
            </a:r>
          </a:p>
          <a:p>
            <a:pPr algn="ctr">
              <a:lnSpc>
                <a:spcPct val="150000"/>
              </a:lnSpc>
            </a:pPr>
            <a:endParaRPr lang="en-US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Sujet transverse:</a:t>
            </a:r>
            <a:r>
              <a:rPr lang="en-US" sz="2200" i="1" dirty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Divers</a:t>
            </a: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Theme:</a:t>
            </a:r>
            <a:r>
              <a:rPr lang="en-US" sz="2200" i="1" dirty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Plan</a:t>
            </a:r>
          </a:p>
          <a:p>
            <a:pPr>
              <a:lnSpc>
                <a:spcPct val="150000"/>
              </a:lnSpc>
            </a:pPr>
            <a:r>
              <a:rPr lang="en-US" sz="2200" i="1" u="sng" dirty="0">
                <a:latin typeface="+mj-lt"/>
              </a:rPr>
              <a:t>Rédacteur:</a:t>
            </a:r>
            <a:r>
              <a:rPr lang="en-US" sz="2200" i="1" dirty="0">
                <a:latin typeface="+mj-lt"/>
              </a:rPr>
              <a:t> </a:t>
            </a:r>
            <a:r>
              <a:rPr lang="en-US" sz="2200" dirty="0">
                <a:latin typeface="+mj-lt"/>
              </a:rPr>
              <a:t>Robin Betemps</a:t>
            </a:r>
          </a:p>
          <a:p>
            <a:endParaRPr lang="en-US" sz="2200" dirty="0">
              <a:latin typeface="+mj-lt"/>
            </a:endParaRPr>
          </a:p>
          <a:p>
            <a:pPr>
              <a:lnSpc>
                <a:spcPct val="150000"/>
              </a:lnSpc>
            </a:pPr>
            <a:endParaRPr lang="en-US" sz="2200" b="1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en-US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CH" sz="2200" dirty="0">
                <a:latin typeface="+mj-lt"/>
              </a:rPr>
              <a:t>Préciser les raisons d’utiliser du texte et sa mise en forme dans le plan.</a:t>
            </a:r>
            <a:endParaRPr lang="fr-FR" sz="2200" dirty="0">
              <a:latin typeface="+mj-lt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48A79B6F-C6DF-43C3-9F45-85BB2FA40C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8" r="557" b="593"/>
          <a:stretch/>
        </p:blipFill>
        <p:spPr>
          <a:xfrm>
            <a:off x="1" y="-3103"/>
            <a:ext cx="4390594" cy="620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6340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717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La spécification des pièces non rigides</a:t>
            </a:r>
          </a:p>
          <a:p>
            <a:pPr algn="ctr">
              <a:lnSpc>
                <a:spcPct val="150000"/>
              </a:lnSpc>
            </a:pPr>
            <a:endParaRPr lang="fr-CH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Sujet transverse: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Divers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Thème: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ISO-GPS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Rédacteur: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Pierre Moyret</a:t>
            </a:r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endParaRPr lang="fr-CH" sz="2200" b="1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FR" sz="2400" dirty="0"/>
              <a:t>Donner les recommandations relatives à la cotation de pièces non-rigides, suivant les normes ISO 10579 : 2010, en utilisant des exemples CERN.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A1DD71E-B91C-46C7-9BEE-CFDE7FC81C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399"/>
          <a:stretch/>
        </p:blipFill>
        <p:spPr>
          <a:xfrm>
            <a:off x="-4245" y="0"/>
            <a:ext cx="4300041" cy="622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5546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6F9D30-78D7-4AF6-9DC2-1500C2D25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3DB6F-DE36-4982-B3C7-C0F05566C0D5}"/>
              </a:ext>
            </a:extLst>
          </p:cNvPr>
          <p:cNvSpPr txBox="1"/>
          <p:nvPr/>
        </p:nvSpPr>
        <p:spPr>
          <a:xfrm>
            <a:off x="4655840" y="0"/>
            <a:ext cx="7536160" cy="5717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  <a:ea typeface="Verdana" panose="020B0604030504040204" pitchFamily="34" charset="0"/>
                <a:cs typeface="Times New Roman" panose="02020603050405020304" pitchFamily="18" charset="0"/>
              </a:rPr>
              <a:t>La cotation des pièces pliées</a:t>
            </a:r>
          </a:p>
          <a:p>
            <a:pPr algn="ctr">
              <a:lnSpc>
                <a:spcPct val="150000"/>
              </a:lnSpc>
            </a:pPr>
            <a:endParaRPr lang="fr-CH" sz="2200" dirty="0">
              <a:latin typeface="+mj-lt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Sujet transverse: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Divers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Thème:</a:t>
            </a:r>
            <a:r>
              <a:rPr lang="fr-CH" sz="2200" i="1" dirty="0">
                <a:latin typeface="+mj-lt"/>
              </a:rPr>
              <a:t> </a:t>
            </a:r>
            <a:r>
              <a:rPr lang="en-US" sz="2400" dirty="0"/>
              <a:t>Plan</a:t>
            </a:r>
            <a:endParaRPr lang="fr-CH" sz="2200" dirty="0">
              <a:latin typeface="+mj-lt"/>
            </a:endParaRPr>
          </a:p>
          <a:p>
            <a:pPr>
              <a:lnSpc>
                <a:spcPct val="150000"/>
              </a:lnSpc>
            </a:pPr>
            <a:r>
              <a:rPr lang="fr-CH" sz="2200" i="1" u="sng" dirty="0">
                <a:latin typeface="+mj-lt"/>
              </a:rPr>
              <a:t>Rédacteur:</a:t>
            </a:r>
            <a:r>
              <a:rPr lang="fr-CH" sz="2200" i="1" dirty="0">
                <a:latin typeface="+mj-lt"/>
              </a:rPr>
              <a:t> </a:t>
            </a:r>
            <a:r>
              <a:rPr lang="fr-CH" sz="2400" dirty="0"/>
              <a:t>Damien Brethoux</a:t>
            </a:r>
            <a:endParaRPr lang="fr-CH" sz="2200" dirty="0">
              <a:latin typeface="+mj-lt"/>
            </a:endParaRPr>
          </a:p>
          <a:p>
            <a:endParaRPr lang="fr-CH" sz="2200" dirty="0">
              <a:latin typeface="+mj-lt"/>
            </a:endParaRPr>
          </a:p>
          <a:p>
            <a:pPr algn="ctr">
              <a:lnSpc>
                <a:spcPct val="150000"/>
              </a:lnSpc>
            </a:pPr>
            <a:endParaRPr lang="fr-CH" sz="2200" b="1" dirty="0">
              <a:latin typeface="+mj-lt"/>
            </a:endParaRPr>
          </a:p>
          <a:p>
            <a:pPr algn="ctr">
              <a:lnSpc>
                <a:spcPct val="150000"/>
              </a:lnSpc>
            </a:pPr>
            <a:r>
              <a:rPr lang="fr-CH" sz="2200" b="1" dirty="0">
                <a:latin typeface="+mj-lt"/>
              </a:rPr>
              <a:t>But de la fiche</a:t>
            </a:r>
          </a:p>
          <a:p>
            <a:pPr>
              <a:lnSpc>
                <a:spcPct val="150000"/>
              </a:lnSpc>
            </a:pPr>
            <a:r>
              <a:rPr lang="fr-FR" sz="2400" dirty="0"/>
              <a:t>Donner les recommandations relatives à la spécification géométrique d’un point de vue fonctionnel des pièces pliées.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21E248B-7530-48ED-AD6F-187EA5083EED}"/>
              </a:ext>
            </a:extLst>
          </p:cNvPr>
          <p:cNvCxnSpPr/>
          <p:nvPr/>
        </p:nvCxnSpPr>
        <p:spPr>
          <a:xfrm>
            <a:off x="4439816" y="188640"/>
            <a:ext cx="0" cy="5832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71F750C1-558F-47A9-AA59-6064851FBC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745" b="1108"/>
          <a:stretch/>
        </p:blipFill>
        <p:spPr>
          <a:xfrm>
            <a:off x="0" y="0"/>
            <a:ext cx="4331368" cy="6168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364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A3808-73C4-4F1C-948C-56E57360B1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0" dirty="0"/>
              <a:t>For questions or ideas </a:t>
            </a:r>
            <a:br>
              <a:rPr lang="en-US" dirty="0"/>
            </a:br>
            <a:endParaRPr lang="fr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35443D-8D0F-4169-908E-2443D712095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dirty="0"/>
              <a:t>gracq.support@cern.ch</a:t>
            </a:r>
            <a:endParaRPr lang="fr-CH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57DB0-FE05-47B2-A8AC-B79F25FE7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99D3A-DC90-4931-B230-64B438CCC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B5498-F7F8-4BE1-B10D-A505C4CA8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784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BE89EF0-2D5F-4882-9990-F6A1580727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4608512"/>
          </a:xfrm>
        </p:spPr>
        <p:txBody>
          <a:bodyPr/>
          <a:lstStyle/>
          <a:p>
            <a:endParaRPr lang="en-US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800" b="0" dirty="0"/>
              <a:t>Present situation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800" b="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800" b="0" dirty="0"/>
              <a:t>Change of organisation and working structure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800" b="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800" b="0" dirty="0"/>
              <a:t>New documents  </a:t>
            </a:r>
          </a:p>
          <a:p>
            <a:endParaRPr lang="fr-CH" dirty="0"/>
          </a:p>
          <a:p>
            <a:endParaRPr lang="fr-CH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F07963F-0356-4051-B1A3-A6A0E8E32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 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45606F-4083-44E8-A28E-9941EABB7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2388" y="6411194"/>
            <a:ext cx="597658" cy="299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D425B3-4102-4543-B727-19C09B813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8640339" cy="5004023"/>
          </a:xfrm>
        </p:spPr>
        <p:txBody>
          <a:bodyPr/>
          <a:lstStyle/>
          <a:p>
            <a:r>
              <a:rPr lang="en-GB" sz="2400" dirty="0"/>
              <a:t>Several documents and </a:t>
            </a:r>
            <a:r>
              <a:rPr lang="en-US" sz="2400" dirty="0"/>
              <a:t>some standards to solve recurrent common questions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0" dirty="0"/>
              <a:t>Drawing control 1 and control 2 EDMS </a:t>
            </a:r>
            <a:r>
              <a:rPr lang="en-US" sz="2200" b="0" dirty="0">
                <a:solidFill>
                  <a:srgbClr val="0070C0"/>
                </a:solidFill>
              </a:rPr>
              <a:t>1504385 v2.0 (2015-11-11) 			</a:t>
            </a:r>
            <a:endParaRPr lang="fr-CH" dirty="0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b="0" dirty="0"/>
              <a:t>Practical rules for the preparation and verification of drawings </a:t>
            </a:r>
            <a:r>
              <a:rPr lang="en-US" sz="2200" b="0" dirty="0"/>
              <a:t>EDMS </a:t>
            </a:r>
            <a:r>
              <a:rPr lang="en-US" sz="2200" b="0" dirty="0">
                <a:solidFill>
                  <a:srgbClr val="0070C0"/>
                </a:solidFill>
              </a:rPr>
              <a:t>1053973 v.3.3 (2017-03-14)</a:t>
            </a:r>
          </a:p>
          <a:p>
            <a:pPr lvl="2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				</a:t>
            </a:r>
          </a:p>
          <a:p>
            <a:pPr lvl="2" indent="0">
              <a:buNone/>
            </a:pPr>
            <a:r>
              <a:rPr lang="en-US" sz="1600" b="1" dirty="0">
                <a:solidFill>
                  <a:srgbClr val="FF0000"/>
                </a:solidFill>
              </a:rPr>
              <a:t>				</a:t>
            </a:r>
            <a:r>
              <a:rPr lang="en-US" sz="2400" b="1" dirty="0">
                <a:solidFill>
                  <a:srgbClr val="0070C0"/>
                </a:solidFill>
              </a:rPr>
              <a:t>is  an “old” document </a:t>
            </a:r>
            <a:r>
              <a:rPr lang="en-US" sz="2400" b="1" dirty="0" err="1">
                <a:solidFill>
                  <a:srgbClr val="0070C0"/>
                </a:solidFill>
              </a:rPr>
              <a:t>GrACQ</a:t>
            </a:r>
            <a:endParaRPr lang="en-US" sz="2400" b="1" dirty="0">
              <a:solidFill>
                <a:srgbClr val="0070C0"/>
              </a:solidFill>
            </a:endParaRPr>
          </a:p>
          <a:p>
            <a:pPr lvl="2" indent="0">
              <a:buNone/>
            </a:pPr>
            <a:r>
              <a:rPr lang="en-US" sz="2400" b="0" dirty="0">
                <a:solidFill>
                  <a:srgbClr val="FF0000"/>
                </a:solidFill>
              </a:rPr>
              <a:t>					(first version 31.01.2003)</a:t>
            </a:r>
            <a:endParaRPr lang="en-US" sz="2400" b="1" dirty="0">
              <a:solidFill>
                <a:srgbClr val="0070C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0" dirty="0"/>
              <a:t>Reference directly the standards from Web site </a:t>
            </a:r>
            <a:r>
              <a:rPr lang="en-US" sz="2200" b="0" dirty="0" err="1"/>
              <a:t>GrACQ</a:t>
            </a:r>
            <a:r>
              <a:rPr lang="en-US" sz="2200" b="0" dirty="0"/>
              <a:t> </a:t>
            </a:r>
          </a:p>
          <a:p>
            <a:pPr lvl="4" indent="0">
              <a:buNone/>
            </a:pPr>
            <a:r>
              <a:rPr lang="fr-CH" sz="2000" dirty="0">
                <a:solidFill>
                  <a:srgbClr val="7030A0"/>
                </a:solidFill>
              </a:rPr>
              <a:t>https://gracq-cern.web.cern.ch/fr</a:t>
            </a:r>
            <a:endParaRPr lang="en-US" sz="2000" dirty="0">
              <a:solidFill>
                <a:srgbClr val="7030A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A1B53C-FF60-4093-9F0E-C8BEA524E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situation 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F3559-7C43-40F2-8D14-78618ACC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C0165-0DB8-4F36-BBAD-119AB641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F8CB-DF5E-4615-B8F0-18998A8E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2C6D07-71FA-4C26-A4A6-1609BA25B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5740" y="542894"/>
            <a:ext cx="2448274" cy="3566149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1055B9A7-77CD-4E88-8ABA-F6C199E188DA}"/>
              </a:ext>
            </a:extLst>
          </p:cNvPr>
          <p:cNvSpPr/>
          <p:nvPr/>
        </p:nvSpPr>
        <p:spPr>
          <a:xfrm>
            <a:off x="2351584" y="4077072"/>
            <a:ext cx="1224136" cy="432048"/>
          </a:xfrm>
          <a:prstGeom prst="rightArrow">
            <a:avLst/>
          </a:prstGeom>
          <a:pattFill prst="narHorz">
            <a:fgClr>
              <a:schemeClr val="accent3">
                <a:lumMod val="60000"/>
                <a:lumOff val="40000"/>
              </a:schemeClr>
            </a:fgClr>
            <a:bgClr>
              <a:schemeClr val="accent3">
                <a:lumMod val="40000"/>
                <a:lumOff val="60000"/>
              </a:schemeClr>
            </a:bgClr>
          </a:pattFill>
          <a:ln w="12700">
            <a:solidFill>
              <a:srgbClr val="3030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51D3B6E-11D5-4D3E-B217-BDA529437AE6}"/>
              </a:ext>
            </a:extLst>
          </p:cNvPr>
          <p:cNvSpPr/>
          <p:nvPr/>
        </p:nvSpPr>
        <p:spPr>
          <a:xfrm rot="20363998">
            <a:off x="9392825" y="1598110"/>
            <a:ext cx="27238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Update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9FFFC78-E417-4777-BB20-3F798EF21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6725" y="4532031"/>
            <a:ext cx="1946392" cy="1494217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C49C1C51-E2DC-4FC8-955D-426EBFE56C05}"/>
              </a:ext>
            </a:extLst>
          </p:cNvPr>
          <p:cNvSpPr/>
          <p:nvPr/>
        </p:nvSpPr>
        <p:spPr>
          <a:xfrm>
            <a:off x="10016112" y="4452967"/>
            <a:ext cx="907617" cy="520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97991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D425B3-4102-4543-B727-19C09B813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200" b="0" dirty="0"/>
              <a:t>New documents </a:t>
            </a:r>
            <a:r>
              <a:rPr lang="en-US" sz="2200" b="0" dirty="0">
                <a:solidFill>
                  <a:srgbClr val="FF0000"/>
                </a:solidFill>
              </a:rPr>
              <a:t> </a:t>
            </a:r>
          </a:p>
          <a:p>
            <a:pPr lvl="2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				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A1B53C-FF60-4093-9F0E-C8BEA524E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and structure 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F3559-7C43-40F2-8D14-78618ACC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C0165-0DB8-4F36-BBAD-119AB641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F8CB-DF5E-4615-B8F0-18998A8E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1055B9A7-77CD-4E88-8ABA-F6C199E188DA}"/>
              </a:ext>
            </a:extLst>
          </p:cNvPr>
          <p:cNvSpPr/>
          <p:nvPr/>
        </p:nvSpPr>
        <p:spPr>
          <a:xfrm>
            <a:off x="4767909" y="3140968"/>
            <a:ext cx="1446639" cy="576064"/>
          </a:xfrm>
          <a:prstGeom prst="rightArrow">
            <a:avLst/>
          </a:prstGeom>
          <a:pattFill prst="narHorz">
            <a:fgClr>
              <a:schemeClr val="accent3">
                <a:lumMod val="60000"/>
                <a:lumOff val="40000"/>
              </a:schemeClr>
            </a:fgClr>
            <a:bgClr>
              <a:schemeClr val="accent3">
                <a:lumMod val="40000"/>
                <a:lumOff val="60000"/>
              </a:schemeClr>
            </a:bgClr>
          </a:pattFill>
          <a:ln w="12700">
            <a:solidFill>
              <a:srgbClr val="3030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F8ED70-C6A7-4D07-80AF-70D110B1A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024" y="2492896"/>
            <a:ext cx="2135664" cy="31108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47D1CD1-9EAD-4EB4-AE5F-DDD857386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8970" y="2268286"/>
            <a:ext cx="2135664" cy="29549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46EF6A3-8611-41ED-8A92-EA3AFA55B6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1370" y="2420686"/>
            <a:ext cx="2135664" cy="29549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94E823E-06D9-4FAE-A6C3-7641C41319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3770" y="2573086"/>
            <a:ext cx="2135664" cy="29549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AF2FB2F-1AA1-4395-8163-54221701E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6170" y="2725486"/>
            <a:ext cx="2135664" cy="29549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C27F390-C6A1-4D30-AA13-DA597DC8DD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8570" y="2877886"/>
            <a:ext cx="2135664" cy="29549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1D3B6E-11D5-4D3E-B217-BDA529437AE6}"/>
              </a:ext>
            </a:extLst>
          </p:cNvPr>
          <p:cNvSpPr/>
          <p:nvPr/>
        </p:nvSpPr>
        <p:spPr>
          <a:xfrm>
            <a:off x="3529049" y="3849791"/>
            <a:ext cx="427856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Several independent documents</a:t>
            </a:r>
          </a:p>
        </p:txBody>
      </p:sp>
    </p:spTree>
    <p:extLst>
      <p:ext uri="{BB962C8B-B14F-4D97-AF65-F5344CB8AC3E}">
        <p14:creationId xmlns:p14="http://schemas.microsoft.com/office/powerpoint/2010/main" val="3053742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D9594BC2-0814-4D1A-AB63-41BE9E499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6768" y="580567"/>
            <a:ext cx="4466304" cy="3010437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D425B3-4102-4543-B727-19C09B813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0" dirty="0"/>
              <a:t>The document organization matrix structure </a:t>
            </a:r>
            <a:endParaRPr lang="en-US" sz="2200" b="0" dirty="0">
              <a:solidFill>
                <a:srgbClr val="FF0000"/>
              </a:solidFill>
            </a:endParaRPr>
          </a:p>
          <a:p>
            <a:pPr lvl="2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		- </a:t>
            </a:r>
            <a:r>
              <a:rPr lang="en-US" sz="2000" dirty="0" err="1">
                <a:solidFill>
                  <a:srgbClr val="FF0000"/>
                </a:solidFill>
              </a:rPr>
              <a:t>Thèmes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</a:p>
          <a:p>
            <a:pPr lvl="2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		- </a:t>
            </a:r>
            <a:r>
              <a:rPr lang="en-US" sz="2000" dirty="0" err="1">
                <a:solidFill>
                  <a:srgbClr val="FF0000"/>
                </a:solidFill>
              </a:rPr>
              <a:t>Sujets</a:t>
            </a:r>
            <a:r>
              <a:rPr lang="en-US" sz="2000" dirty="0">
                <a:solidFill>
                  <a:srgbClr val="FF0000"/>
                </a:solidFill>
              </a:rPr>
              <a:t> transverses	</a:t>
            </a:r>
            <a:r>
              <a:rPr lang="en-US" sz="1600" dirty="0">
                <a:solidFill>
                  <a:srgbClr val="FF0000"/>
                </a:solidFill>
              </a:rPr>
              <a:t>	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A1B53C-FF60-4093-9F0E-C8BEA524E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Organization and structure 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F3559-7C43-40F2-8D14-78618ACC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C0165-0DB8-4F36-BBAD-119AB641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F8CB-DF5E-4615-B8F0-18998A8E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1055B9A7-77CD-4E88-8ABA-F6C199E188DA}"/>
              </a:ext>
            </a:extLst>
          </p:cNvPr>
          <p:cNvSpPr/>
          <p:nvPr/>
        </p:nvSpPr>
        <p:spPr>
          <a:xfrm>
            <a:off x="597925" y="4986043"/>
            <a:ext cx="552825" cy="361238"/>
          </a:xfrm>
          <a:prstGeom prst="rightArrow">
            <a:avLst/>
          </a:prstGeom>
          <a:pattFill prst="narHorz">
            <a:fgClr>
              <a:schemeClr val="accent3">
                <a:lumMod val="60000"/>
                <a:lumOff val="40000"/>
              </a:schemeClr>
            </a:fgClr>
            <a:bgClr>
              <a:schemeClr val="accent3">
                <a:lumMod val="40000"/>
                <a:lumOff val="60000"/>
              </a:schemeClr>
            </a:bgClr>
          </a:pattFill>
          <a:ln w="12700">
            <a:solidFill>
              <a:srgbClr val="3030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9" name="table">
            <a:extLst>
              <a:ext uri="{FF2B5EF4-FFF2-40B4-BE49-F238E27FC236}">
                <a16:creationId xmlns:a16="http://schemas.microsoft.com/office/drawing/2014/main" id="{21B10629-FE22-41B7-BF53-A55E8D69F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5804" y="2938368"/>
            <a:ext cx="7480313" cy="272288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14100E8-39E0-4CA5-B66B-5D8414B9F747}"/>
              </a:ext>
            </a:extLst>
          </p:cNvPr>
          <p:cNvSpPr/>
          <p:nvPr/>
        </p:nvSpPr>
        <p:spPr>
          <a:xfrm>
            <a:off x="5896209" y="2737578"/>
            <a:ext cx="1592303" cy="9301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07DA02C-624E-43AE-ACEF-A62764756051}"/>
              </a:ext>
            </a:extLst>
          </p:cNvPr>
          <p:cNvSpPr/>
          <p:nvPr/>
        </p:nvSpPr>
        <p:spPr>
          <a:xfrm>
            <a:off x="1428245" y="4701608"/>
            <a:ext cx="1592303" cy="9301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25BFE414-E715-411D-89F8-3A38FCE259BE}"/>
              </a:ext>
            </a:extLst>
          </p:cNvPr>
          <p:cNvSpPr/>
          <p:nvPr/>
        </p:nvSpPr>
        <p:spPr>
          <a:xfrm rot="5400000">
            <a:off x="6419436" y="2164580"/>
            <a:ext cx="552825" cy="361238"/>
          </a:xfrm>
          <a:prstGeom prst="rightArrow">
            <a:avLst/>
          </a:prstGeom>
          <a:pattFill prst="narHorz">
            <a:fgClr>
              <a:schemeClr val="accent3">
                <a:lumMod val="60000"/>
                <a:lumOff val="40000"/>
              </a:schemeClr>
            </a:fgClr>
            <a:bgClr>
              <a:schemeClr val="accent3">
                <a:lumMod val="40000"/>
                <a:lumOff val="60000"/>
              </a:schemeClr>
            </a:bgClr>
          </a:pattFill>
          <a:ln w="12700">
            <a:solidFill>
              <a:srgbClr val="3030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03AD85-C2C0-4E55-B588-B675150AF4E6}"/>
              </a:ext>
            </a:extLst>
          </p:cNvPr>
          <p:cNvSpPr txBox="1"/>
          <p:nvPr/>
        </p:nvSpPr>
        <p:spPr>
          <a:xfrm>
            <a:off x="8040216" y="5462439"/>
            <a:ext cx="15076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By G. Villiger </a:t>
            </a:r>
            <a:endParaRPr lang="fr-CH" sz="11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11A4DC-CE22-423B-8996-18F2A66E045E}"/>
              </a:ext>
            </a:extLst>
          </p:cNvPr>
          <p:cNvSpPr txBox="1"/>
          <p:nvPr/>
        </p:nvSpPr>
        <p:spPr>
          <a:xfrm>
            <a:off x="11129740" y="3421727"/>
            <a:ext cx="150760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By G. Villiger </a:t>
            </a:r>
            <a:endParaRPr lang="fr-CH" sz="1100" dirty="0"/>
          </a:p>
        </p:txBody>
      </p:sp>
    </p:spTree>
    <p:extLst>
      <p:ext uri="{BB962C8B-B14F-4D97-AF65-F5344CB8AC3E}">
        <p14:creationId xmlns:p14="http://schemas.microsoft.com/office/powerpoint/2010/main" val="1957987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D425B3-4102-4543-B727-19C09B813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6752"/>
            <a:ext cx="11376024" cy="5040560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endParaRPr lang="en-US" sz="2000" b="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0" dirty="0"/>
              <a:t>One question or subject    		One document</a:t>
            </a:r>
          </a:p>
          <a:p>
            <a:r>
              <a:rPr lang="en-US" sz="2000" b="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0" dirty="0"/>
              <a:t>Easy to review and release  </a:t>
            </a:r>
          </a:p>
          <a:p>
            <a:r>
              <a:rPr lang="en-US" sz="2000" b="0" dirty="0"/>
              <a:t> 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0" dirty="0"/>
              <a:t>Flexibility to update and add additional information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US" sz="2000" b="0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0" dirty="0"/>
              <a:t>Information easier to found </a:t>
            </a:r>
          </a:p>
          <a:p>
            <a:endParaRPr lang="en-US" sz="2200" b="0" dirty="0">
              <a:solidFill>
                <a:srgbClr val="FF0000"/>
              </a:solidFill>
            </a:endParaRPr>
          </a:p>
          <a:p>
            <a:pPr lvl="2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				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A1B53C-FF60-4093-9F0E-C8BEA524E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Motivation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F3559-7C43-40F2-8D14-78618ACC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C0165-0DB8-4F36-BBAD-119AB641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F8CB-DF5E-4615-B8F0-18998A8E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Graphic 9" descr="Group brainstorm outline">
            <a:extLst>
              <a:ext uri="{FF2B5EF4-FFF2-40B4-BE49-F238E27FC236}">
                <a16:creationId xmlns:a16="http://schemas.microsoft.com/office/drawing/2014/main" id="{873D4D93-685A-466C-BC2B-52A71A8506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07299" y="4753408"/>
            <a:ext cx="1224136" cy="122413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75AD513-4E43-447E-B687-A2326B928674}"/>
              </a:ext>
            </a:extLst>
          </p:cNvPr>
          <p:cNvSpPr/>
          <p:nvPr/>
        </p:nvSpPr>
        <p:spPr>
          <a:xfrm>
            <a:off x="5307948" y="4753407"/>
            <a:ext cx="432049" cy="616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06C33D-F083-48AE-91B2-161641586342}"/>
              </a:ext>
            </a:extLst>
          </p:cNvPr>
          <p:cNvSpPr txBox="1"/>
          <p:nvPr/>
        </p:nvSpPr>
        <p:spPr>
          <a:xfrm>
            <a:off x="5407318" y="4918766"/>
            <a:ext cx="22409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600" dirty="0">
                <a:solidFill>
                  <a:srgbClr val="0070C0"/>
                </a:solidFill>
              </a:rPr>
              <a:t>?</a:t>
            </a:r>
            <a:endParaRPr lang="fr-CH" sz="3600" dirty="0">
              <a:solidFill>
                <a:srgbClr val="0070C0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633010F-675C-4D03-A626-5966D86500AD}"/>
              </a:ext>
            </a:extLst>
          </p:cNvPr>
          <p:cNvSpPr/>
          <p:nvPr/>
        </p:nvSpPr>
        <p:spPr>
          <a:xfrm>
            <a:off x="3995300" y="1750422"/>
            <a:ext cx="720080" cy="288032"/>
          </a:xfrm>
          <a:prstGeom prst="rightArrow">
            <a:avLst/>
          </a:prstGeom>
          <a:pattFill prst="narHorz">
            <a:fgClr>
              <a:schemeClr val="accent3">
                <a:lumMod val="60000"/>
                <a:lumOff val="40000"/>
              </a:schemeClr>
            </a:fgClr>
            <a:bgClr>
              <a:schemeClr val="accent3">
                <a:lumMod val="40000"/>
                <a:lumOff val="60000"/>
              </a:schemeClr>
            </a:bgClr>
          </a:pattFill>
          <a:ln w="12700">
            <a:solidFill>
              <a:srgbClr val="30303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75834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D425B3-4102-4543-B727-19C09B813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896544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0" dirty="0"/>
              <a:t>The “</a:t>
            </a:r>
            <a:r>
              <a:rPr lang="en-US" sz="2000" b="0" dirty="0" err="1"/>
              <a:t>thèmes</a:t>
            </a:r>
            <a:r>
              <a:rPr lang="en-US" sz="2000" b="0" dirty="0"/>
              <a:t>” are assigned to a fix person to assure the coherence between subjects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0" dirty="0"/>
              <a:t>The “</a:t>
            </a:r>
            <a:r>
              <a:rPr lang="en-US" sz="2000" b="0" dirty="0" err="1"/>
              <a:t>sujets</a:t>
            </a:r>
            <a:r>
              <a:rPr lang="en-US" sz="2000" b="0" dirty="0"/>
              <a:t> transverses” are taken by the different </a:t>
            </a:r>
            <a:r>
              <a:rPr lang="en-US" sz="2000" b="0" dirty="0" err="1"/>
              <a:t>GrACQ</a:t>
            </a:r>
            <a:r>
              <a:rPr lang="en-US" sz="2000" b="0" dirty="0"/>
              <a:t> members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0" dirty="0"/>
              <a:t>Each member works on “its subject(s)” and carries out the corresponding “fiches” writing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0" dirty="0"/>
              <a:t>Several presentations of the “fiches” are discussed, commented and verified during the regular </a:t>
            </a:r>
            <a:r>
              <a:rPr lang="en-US" sz="2000" b="0" dirty="0" err="1"/>
              <a:t>GrACQ</a:t>
            </a:r>
            <a:r>
              <a:rPr lang="en-US" sz="2000" b="0" dirty="0"/>
              <a:t> meeting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b="0" dirty="0"/>
              <a:t> After validation, the “fiches” are released in EDMS and put on the </a:t>
            </a:r>
            <a:r>
              <a:rPr lang="en-US" sz="2000" b="0" dirty="0" err="1"/>
              <a:t>GrACQ</a:t>
            </a:r>
            <a:r>
              <a:rPr lang="en-US" sz="2000" b="0" dirty="0"/>
              <a:t> site</a:t>
            </a:r>
          </a:p>
          <a:p>
            <a:endParaRPr lang="en-US" sz="2200" b="0" dirty="0">
              <a:solidFill>
                <a:srgbClr val="FF0000"/>
              </a:solidFill>
            </a:endParaRPr>
          </a:p>
          <a:p>
            <a:pPr lvl="2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				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A1B53C-FF60-4093-9F0E-C8BEA524E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32656"/>
            <a:ext cx="11376025" cy="717560"/>
          </a:xfrm>
        </p:spPr>
        <p:txBody>
          <a:bodyPr/>
          <a:lstStyle/>
          <a:p>
            <a:r>
              <a:rPr lang="en-GB" sz="3600" dirty="0"/>
              <a:t>Organisation of the working group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F3559-7C43-40F2-8D14-78618ACC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C0165-0DB8-4F36-BBAD-119AB641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F8CB-DF5E-4615-B8F0-18998A8E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5E016990-3232-B94E-A2CF-0C03A0801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6725" y="4532031"/>
            <a:ext cx="1946392" cy="1494217"/>
          </a:xfrm>
          <a:prstGeom prst="rect">
            <a:avLst/>
          </a:prstGeom>
        </p:spPr>
      </p:pic>
      <p:sp>
        <p:nvSpPr>
          <p:cNvPr id="8" name="Oval 11">
            <a:extLst>
              <a:ext uri="{FF2B5EF4-FFF2-40B4-BE49-F238E27FC236}">
                <a16:creationId xmlns:a16="http://schemas.microsoft.com/office/drawing/2014/main" id="{2FB1CC50-E49F-D845-BA09-CD02ADC469FE}"/>
              </a:ext>
            </a:extLst>
          </p:cNvPr>
          <p:cNvSpPr/>
          <p:nvPr/>
        </p:nvSpPr>
        <p:spPr>
          <a:xfrm>
            <a:off x="10732998" y="4454220"/>
            <a:ext cx="907617" cy="520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1190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DD425B3-4102-4543-B727-19C09B813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409" y="1556792"/>
            <a:ext cx="3856062" cy="4608512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0" dirty="0"/>
              <a:t> Short documents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0" dirty="0"/>
              <a:t>Reference ISO &amp; CERN need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0" dirty="0"/>
              <a:t>Essential information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0" dirty="0"/>
              <a:t>Description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0" dirty="0"/>
              <a:t>Recommendations of uses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200" b="0" dirty="0"/>
              <a:t>Example of notations</a:t>
            </a:r>
          </a:p>
          <a:p>
            <a:r>
              <a:rPr lang="en-US" sz="2200" b="0" dirty="0"/>
              <a:t>	</a:t>
            </a:r>
          </a:p>
          <a:p>
            <a:endParaRPr lang="en-US" sz="2200" b="0" dirty="0">
              <a:solidFill>
                <a:srgbClr val="FF0000"/>
              </a:solidFill>
            </a:endParaRPr>
          </a:p>
          <a:p>
            <a:pPr lvl="2" indent="0">
              <a:buNone/>
            </a:pPr>
            <a:r>
              <a:rPr lang="en-US" sz="1600" dirty="0">
                <a:solidFill>
                  <a:srgbClr val="FF0000"/>
                </a:solidFill>
              </a:rPr>
              <a:t>				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A1B53C-FF60-4093-9F0E-C8BEA524E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  <a:endParaRPr lang="fr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F3559-7C43-40F2-8D14-78618ACCF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2022-06-09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C0165-0DB8-4F36-BBAD-119AB641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Betemps | Fiches | EDMS2745705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F8CB-DF5E-4615-B8F0-18998A8E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87F0F2-DECD-4CFB-B791-6B00FCE8D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906464"/>
            <a:ext cx="3700635" cy="52565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B8766F-54B2-4C6F-8B08-401374804A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1989" y="908053"/>
            <a:ext cx="3700635" cy="525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76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817</TotalTime>
  <Words>1182</Words>
  <Application>Microsoft Office PowerPoint</Application>
  <PresentationFormat>Widescreen</PresentationFormat>
  <Paragraphs>298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Wingdings</vt:lpstr>
      <vt:lpstr>Office Theme</vt:lpstr>
      <vt:lpstr>Title</vt:lpstr>
      <vt:lpstr>Reference documents    News “fiches”</vt:lpstr>
      <vt:lpstr>Outline </vt:lpstr>
      <vt:lpstr>Present situation </vt:lpstr>
      <vt:lpstr>Organization and structure </vt:lpstr>
      <vt:lpstr>Organization and structure </vt:lpstr>
      <vt:lpstr>Motivation </vt:lpstr>
      <vt:lpstr>Organisation of the working group </vt:lpstr>
      <vt:lpstr>Contents</vt:lpstr>
      <vt:lpstr>List of approved documents</vt:lpstr>
      <vt:lpstr>Coming work </vt:lpstr>
      <vt:lpstr>Documents proposed for the user </vt:lpstr>
      <vt:lpstr>FICHES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 questions or ideas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Scharif Mehanneche</dc:creator>
  <cp:lastModifiedBy>Robin Betemps</cp:lastModifiedBy>
  <cp:revision>23</cp:revision>
  <cp:lastPrinted>2020-01-30T13:49:18Z</cp:lastPrinted>
  <dcterms:created xsi:type="dcterms:W3CDTF">2022-05-31T13:06:31Z</dcterms:created>
  <dcterms:modified xsi:type="dcterms:W3CDTF">2022-06-08T15:59:31Z</dcterms:modified>
</cp:coreProperties>
</file>