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 id="2147484000" r:id="rId2"/>
  </p:sldMasterIdLst>
  <p:notesMasterIdLst>
    <p:notesMasterId r:id="rId18"/>
  </p:notesMasterIdLst>
  <p:handoutMasterIdLst>
    <p:handoutMasterId r:id="rId19"/>
  </p:handoutMasterIdLst>
  <p:sldIdLst>
    <p:sldId id="579" r:id="rId3"/>
    <p:sldId id="580" r:id="rId4"/>
    <p:sldId id="260" r:id="rId5"/>
    <p:sldId id="350" r:id="rId6"/>
    <p:sldId id="578" r:id="rId7"/>
    <p:sldId id="581" r:id="rId8"/>
    <p:sldId id="584" r:id="rId9"/>
    <p:sldId id="583" r:id="rId10"/>
    <p:sldId id="582" r:id="rId11"/>
    <p:sldId id="586" r:id="rId12"/>
    <p:sldId id="587" r:id="rId13"/>
    <p:sldId id="588" r:id="rId14"/>
    <p:sldId id="589" r:id="rId15"/>
    <p:sldId id="590" r:id="rId16"/>
    <p:sldId id="585" r:id="rId17"/>
  </p:sldIdLst>
  <p:sldSz cx="12192000" cy="6858000"/>
  <p:notesSz cx="9874250" cy="679767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华文彩云" panose="0201080004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华文彩云" panose="0201080004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华文彩云" panose="0201080004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华文彩云" panose="0201080004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华文彩云" panose="0201080004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华文彩云" panose="0201080004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华文彩云" panose="0201080004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华文彩云" panose="0201080004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华文彩云" panose="02010800040101010101" pitchFamily="2" charset="-122"/>
        <a:cs typeface="+mn-cs"/>
      </a:defRPr>
    </a:lvl9pPr>
  </p:defaultTextStyle>
  <p:extLst>
    <p:ext uri="{EFAFB233-063F-42B5-8137-9DF3F51BA10A}">
      <p15:sldGuideLst xmlns:p15="http://schemas.microsoft.com/office/powerpoint/2012/main">
        <p15:guide id="1" orient="horz" pos="2196"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41">
          <p15:clr>
            <a:srgbClr val="A4A3A4"/>
          </p15:clr>
        </p15:guide>
        <p15:guide id="2" pos="311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99"/>
    <a:srgbClr val="FF6600"/>
    <a:srgbClr val="CCFFCC"/>
    <a:srgbClr val="FFCCFF"/>
    <a:srgbClr val="FF9933"/>
    <a:srgbClr val="CCECFF"/>
    <a:srgbClr val="990000"/>
    <a:srgbClr val="9900CC"/>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85" autoAdjust="0"/>
    <p:restoredTop sz="88010" autoAdjust="0"/>
  </p:normalViewPr>
  <p:slideViewPr>
    <p:cSldViewPr snapToGrid="0">
      <p:cViewPr varScale="1">
        <p:scale>
          <a:sx n="59" d="100"/>
          <a:sy n="59" d="100"/>
        </p:scale>
        <p:origin x="57" y="1257"/>
      </p:cViewPr>
      <p:guideLst>
        <p:guide orient="horz" pos="2196"/>
        <p:guide pos="3840"/>
      </p:guideLst>
    </p:cSldViewPr>
  </p:slideViewPr>
  <p:outlineViewPr>
    <p:cViewPr>
      <p:scale>
        <a:sx n="33" d="100"/>
        <a:sy n="33" d="100"/>
      </p:scale>
      <p:origin x="0" y="0"/>
    </p:cViewPr>
  </p:outlineViewPr>
  <p:notesTextViewPr>
    <p:cViewPr>
      <p:scale>
        <a:sx n="80" d="100"/>
        <a:sy n="80" d="100"/>
      </p:scale>
      <p:origin x="0" y="0"/>
    </p:cViewPr>
  </p:notesTextViewPr>
  <p:sorterViewPr>
    <p:cViewPr varScale="1">
      <p:scale>
        <a:sx n="59" d="100"/>
        <a:sy n="59" d="100"/>
      </p:scale>
      <p:origin x="0" y="0"/>
    </p:cViewPr>
  </p:sorterViewPr>
  <p:notesViewPr>
    <p:cSldViewPr snapToGrid="0">
      <p:cViewPr>
        <p:scale>
          <a:sx n="100" d="100"/>
          <a:sy n="100" d="100"/>
        </p:scale>
        <p:origin x="-498" y="-66"/>
      </p:cViewPr>
      <p:guideLst>
        <p:guide orient="horz" pos="2141"/>
        <p:guide pos="311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4237038" cy="366713"/>
          </a:xfrm>
          <a:prstGeom prst="rect">
            <a:avLst/>
          </a:prstGeom>
          <a:noFill/>
          <a:ln w="38100">
            <a:noFill/>
            <a:miter lim="800000"/>
            <a:headEnd/>
            <a:tailEnd/>
          </a:ln>
          <a:effectLst/>
        </p:spPr>
        <p:txBody>
          <a:bodyPr vert="horz" wrap="none" lIns="91376" tIns="45688" rIns="91376" bIns="45688" numCol="1" anchor="ctr" anchorCtr="0" compatLnSpc="1">
            <a:prstTxWarp prst="textNoShape">
              <a:avLst/>
            </a:prstTxWarp>
          </a:bodyPr>
          <a:lstStyle>
            <a:lvl1pPr algn="l">
              <a:defRPr sz="1200">
                <a:latin typeface="Times New Roman" pitchFamily="18" charset="0"/>
                <a:ea typeface="宋体" pitchFamily="2" charset="-122"/>
                <a:cs typeface="+mn-cs"/>
              </a:defRPr>
            </a:lvl1pPr>
          </a:lstStyle>
          <a:p>
            <a:pPr>
              <a:defRPr/>
            </a:pPr>
            <a:endParaRPr lang="zh-CN" altLang="en-US"/>
          </a:p>
        </p:txBody>
      </p:sp>
      <p:sp>
        <p:nvSpPr>
          <p:cNvPr id="71683" name="Rectangle 3"/>
          <p:cNvSpPr>
            <a:spLocks noGrp="1" noChangeArrowheads="1"/>
          </p:cNvSpPr>
          <p:nvPr>
            <p:ph type="dt" sz="quarter" idx="1"/>
          </p:nvPr>
        </p:nvSpPr>
        <p:spPr bwMode="auto">
          <a:xfrm>
            <a:off x="5576888" y="0"/>
            <a:ext cx="4348162" cy="366713"/>
          </a:xfrm>
          <a:prstGeom prst="rect">
            <a:avLst/>
          </a:prstGeom>
          <a:noFill/>
          <a:ln w="38100">
            <a:noFill/>
            <a:miter lim="800000"/>
            <a:headEnd/>
            <a:tailEnd/>
          </a:ln>
          <a:effectLst/>
        </p:spPr>
        <p:txBody>
          <a:bodyPr vert="horz" wrap="none" lIns="91376" tIns="45688" rIns="91376" bIns="45688" numCol="1" anchor="ctr" anchorCtr="0" compatLnSpc="1">
            <a:prstTxWarp prst="textNoShape">
              <a:avLst/>
            </a:prstTxWarp>
          </a:bodyPr>
          <a:lstStyle>
            <a:lvl1pPr algn="r">
              <a:defRPr sz="1200">
                <a:latin typeface="Times New Roman" pitchFamily="18" charset="0"/>
                <a:ea typeface="宋体" pitchFamily="2" charset="-122"/>
                <a:cs typeface="+mn-cs"/>
              </a:defRPr>
            </a:lvl1pPr>
          </a:lstStyle>
          <a:p>
            <a:pPr>
              <a:defRPr/>
            </a:pPr>
            <a:endParaRPr lang="en-US" altLang="zh-CN"/>
          </a:p>
        </p:txBody>
      </p:sp>
      <p:sp>
        <p:nvSpPr>
          <p:cNvPr id="71684" name="Rectangle 4"/>
          <p:cNvSpPr>
            <a:spLocks noGrp="1" noChangeArrowheads="1"/>
          </p:cNvSpPr>
          <p:nvPr>
            <p:ph type="ftr" sz="quarter" idx="2"/>
          </p:nvPr>
        </p:nvSpPr>
        <p:spPr bwMode="auto">
          <a:xfrm>
            <a:off x="0" y="6478588"/>
            <a:ext cx="4237038" cy="314325"/>
          </a:xfrm>
          <a:prstGeom prst="rect">
            <a:avLst/>
          </a:prstGeom>
          <a:noFill/>
          <a:ln w="38100">
            <a:noFill/>
            <a:miter lim="800000"/>
            <a:headEnd/>
            <a:tailEnd/>
          </a:ln>
          <a:effectLst/>
        </p:spPr>
        <p:txBody>
          <a:bodyPr vert="horz" wrap="none" lIns="91376" tIns="45688" rIns="91376" bIns="45688" numCol="1" anchor="b" anchorCtr="0" compatLnSpc="1">
            <a:prstTxWarp prst="textNoShape">
              <a:avLst/>
            </a:prstTxWarp>
          </a:bodyPr>
          <a:lstStyle>
            <a:lvl1pPr algn="l">
              <a:defRPr sz="1200">
                <a:latin typeface="Times New Roman" pitchFamily="18" charset="0"/>
                <a:ea typeface="宋体" pitchFamily="2" charset="-122"/>
                <a:cs typeface="+mn-cs"/>
              </a:defRPr>
            </a:lvl1pPr>
          </a:lstStyle>
          <a:p>
            <a:pPr>
              <a:defRPr/>
            </a:pPr>
            <a:endParaRPr lang="en-US" altLang="zh-CN"/>
          </a:p>
        </p:txBody>
      </p:sp>
      <p:sp>
        <p:nvSpPr>
          <p:cNvPr id="71685" name="Rectangle 5"/>
          <p:cNvSpPr>
            <a:spLocks noGrp="1" noChangeArrowheads="1"/>
          </p:cNvSpPr>
          <p:nvPr>
            <p:ph type="sldNum" sz="quarter" idx="3"/>
          </p:nvPr>
        </p:nvSpPr>
        <p:spPr bwMode="auto">
          <a:xfrm>
            <a:off x="5576888" y="6478588"/>
            <a:ext cx="4348162" cy="314325"/>
          </a:xfrm>
          <a:prstGeom prst="rect">
            <a:avLst/>
          </a:prstGeom>
          <a:noFill/>
          <a:ln w="38100">
            <a:noFill/>
            <a:miter lim="800000"/>
            <a:headEnd/>
            <a:tailEnd/>
          </a:ln>
          <a:effectLst/>
        </p:spPr>
        <p:txBody>
          <a:bodyPr vert="horz" wrap="none" lIns="91376" tIns="45688" rIns="91376" bIns="45688" numCol="1" anchor="b" anchorCtr="0" compatLnSpc="1">
            <a:prstTxWarp prst="textNoShape">
              <a:avLst/>
            </a:prstTxWarp>
          </a:bodyPr>
          <a:lstStyle>
            <a:lvl1pPr algn="r">
              <a:defRPr sz="1200">
                <a:latin typeface="Times New Roman" panose="02020603050405020304" pitchFamily="18" charset="0"/>
                <a:ea typeface="宋体" panose="02010600030101010101" pitchFamily="2" charset="-122"/>
              </a:defRPr>
            </a:lvl1pPr>
          </a:lstStyle>
          <a:p>
            <a:pPr>
              <a:defRPr/>
            </a:pPr>
            <a:fld id="{176E001F-3C0B-437C-A396-6235A668FF80}" type="slidenum">
              <a:rPr lang="zh-CN" altLang="en-US"/>
              <a:pPr>
                <a:defRPr/>
              </a:pPr>
              <a:t>‹#›</a:t>
            </a:fld>
            <a:endParaRPr lang="en-US" altLang="zh-CN"/>
          </a:p>
        </p:txBody>
      </p:sp>
    </p:spTree>
    <p:extLst>
      <p:ext uri="{BB962C8B-B14F-4D97-AF65-F5344CB8AC3E}">
        <p14:creationId xmlns:p14="http://schemas.microsoft.com/office/powerpoint/2010/main" val="480268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278313" cy="339725"/>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lvl1pPr algn="l">
              <a:defRPr sz="1200">
                <a:latin typeface="Times New Roman" pitchFamily="18" charset="0"/>
                <a:ea typeface="宋体" pitchFamily="2" charset="-122"/>
                <a:cs typeface="+mn-cs"/>
              </a:defRPr>
            </a:lvl1pPr>
          </a:lstStyle>
          <a:p>
            <a:pPr>
              <a:defRPr/>
            </a:pPr>
            <a:endParaRPr lang="zh-CN" altLang="en-US"/>
          </a:p>
        </p:txBody>
      </p:sp>
      <p:sp>
        <p:nvSpPr>
          <p:cNvPr id="3075" name="Rectangle 3"/>
          <p:cNvSpPr>
            <a:spLocks noGrp="1" noChangeArrowheads="1"/>
          </p:cNvSpPr>
          <p:nvPr>
            <p:ph type="dt" idx="1"/>
          </p:nvPr>
        </p:nvSpPr>
        <p:spPr bwMode="auto">
          <a:xfrm>
            <a:off x="5595938" y="0"/>
            <a:ext cx="4278312" cy="339725"/>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lvl1pPr algn="r">
              <a:defRPr sz="1200">
                <a:latin typeface="Times New Roman" pitchFamily="18" charset="0"/>
                <a:ea typeface="宋体" pitchFamily="2" charset="-122"/>
                <a:cs typeface="+mn-cs"/>
              </a:defRPr>
            </a:lvl1pPr>
          </a:lstStyle>
          <a:p>
            <a:pPr>
              <a:defRPr/>
            </a:pPr>
            <a:endParaRPr lang="en-US" altLang="zh-CN"/>
          </a:p>
        </p:txBody>
      </p:sp>
      <p:sp>
        <p:nvSpPr>
          <p:cNvPr id="16388" name="Rectangle 4"/>
          <p:cNvSpPr>
            <a:spLocks noGrp="1" noRot="1" noChangeAspect="1" noChangeArrowheads="1" noTextEdit="1"/>
          </p:cNvSpPr>
          <p:nvPr>
            <p:ph type="sldImg" idx="2"/>
          </p:nvPr>
        </p:nvSpPr>
        <p:spPr bwMode="auto">
          <a:xfrm>
            <a:off x="2673350" y="511175"/>
            <a:ext cx="4527550" cy="2547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1317625" y="3228975"/>
            <a:ext cx="7239000" cy="3057525"/>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lvl="0"/>
            <a:r>
              <a:rPr lang="en-US" altLang="zh-CN" noProof="0"/>
              <a:t>Click to 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p>
        </p:txBody>
      </p:sp>
      <p:sp>
        <p:nvSpPr>
          <p:cNvPr id="3078" name="Rectangle 6"/>
          <p:cNvSpPr>
            <a:spLocks noGrp="1" noChangeArrowheads="1"/>
          </p:cNvSpPr>
          <p:nvPr>
            <p:ph type="ftr" sz="quarter" idx="4"/>
          </p:nvPr>
        </p:nvSpPr>
        <p:spPr bwMode="auto">
          <a:xfrm>
            <a:off x="0" y="6457950"/>
            <a:ext cx="4278313" cy="339725"/>
          </a:xfrm>
          <a:prstGeom prst="rect">
            <a:avLst/>
          </a:prstGeom>
          <a:noFill/>
          <a:ln w="9525">
            <a:noFill/>
            <a:miter lim="800000"/>
            <a:headEnd/>
            <a:tailEnd/>
          </a:ln>
          <a:effectLst/>
        </p:spPr>
        <p:txBody>
          <a:bodyPr vert="horz" wrap="square" lIns="91376" tIns="45688" rIns="91376" bIns="45688" numCol="1" anchor="b" anchorCtr="0" compatLnSpc="1">
            <a:prstTxWarp prst="textNoShape">
              <a:avLst/>
            </a:prstTxWarp>
          </a:bodyPr>
          <a:lstStyle>
            <a:lvl1pPr algn="l">
              <a:defRPr sz="1200">
                <a:latin typeface="Times New Roman" pitchFamily="18" charset="0"/>
                <a:ea typeface="宋体" pitchFamily="2" charset="-122"/>
                <a:cs typeface="+mn-cs"/>
              </a:defRPr>
            </a:lvl1pPr>
          </a:lstStyle>
          <a:p>
            <a:pPr>
              <a:defRPr/>
            </a:pPr>
            <a:endParaRPr lang="en-US" altLang="zh-CN"/>
          </a:p>
        </p:txBody>
      </p:sp>
      <p:sp>
        <p:nvSpPr>
          <p:cNvPr id="3079" name="Rectangle 7"/>
          <p:cNvSpPr>
            <a:spLocks noGrp="1" noChangeArrowheads="1"/>
          </p:cNvSpPr>
          <p:nvPr>
            <p:ph type="sldNum" sz="quarter" idx="5"/>
          </p:nvPr>
        </p:nvSpPr>
        <p:spPr bwMode="auto">
          <a:xfrm>
            <a:off x="5595938" y="6457950"/>
            <a:ext cx="4278312" cy="339725"/>
          </a:xfrm>
          <a:prstGeom prst="rect">
            <a:avLst/>
          </a:prstGeom>
          <a:noFill/>
          <a:ln w="9525">
            <a:noFill/>
            <a:miter lim="800000"/>
            <a:headEnd/>
            <a:tailEnd/>
          </a:ln>
          <a:effectLst/>
        </p:spPr>
        <p:txBody>
          <a:bodyPr vert="horz" wrap="square" lIns="91376" tIns="45688" rIns="91376" bIns="45688" numCol="1" anchor="b" anchorCtr="0" compatLnSpc="1">
            <a:prstTxWarp prst="textNoShape">
              <a:avLst/>
            </a:prstTxWarp>
          </a:bodyPr>
          <a:lstStyle>
            <a:lvl1pPr algn="r">
              <a:defRPr sz="1200">
                <a:latin typeface="Times New Roman" panose="02020603050405020304" pitchFamily="18" charset="0"/>
                <a:ea typeface="宋体" panose="02010600030101010101" pitchFamily="2" charset="-122"/>
              </a:defRPr>
            </a:lvl1pPr>
          </a:lstStyle>
          <a:p>
            <a:pPr>
              <a:defRPr/>
            </a:pPr>
            <a:fld id="{F53D7B09-8192-44EA-881D-14B2114AB280}" type="slidenum">
              <a:rPr lang="zh-CN" altLang="en-US"/>
              <a:pPr>
                <a:defRPr/>
              </a:pPr>
              <a:t>‹#›</a:t>
            </a:fld>
            <a:endParaRPr lang="en-US" altLang="zh-CN"/>
          </a:p>
        </p:txBody>
      </p:sp>
    </p:spTree>
    <p:extLst>
      <p:ext uri="{BB962C8B-B14F-4D97-AF65-F5344CB8AC3E}">
        <p14:creationId xmlns:p14="http://schemas.microsoft.com/office/powerpoint/2010/main" val="1509054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宋体" charset="0"/>
        <a:cs typeface="宋体" charset="0"/>
      </a:defRPr>
    </a:lvl1pPr>
    <a:lvl2pPr marL="381000" indent="-92075" algn="l" rtl="0" eaLnBrk="0" fontAlgn="base" hangingPunct="0">
      <a:spcBef>
        <a:spcPct val="30000"/>
      </a:spcBef>
      <a:spcAft>
        <a:spcPct val="0"/>
      </a:spcAft>
      <a:buChar char="•"/>
      <a:defRPr kumimoji="1" sz="1200" kern="1200">
        <a:solidFill>
          <a:schemeClr val="tx1"/>
        </a:solidFill>
        <a:latin typeface="Arial" charset="0"/>
        <a:ea typeface="宋体" charset="0"/>
        <a:cs typeface="+mn-cs"/>
      </a:defRPr>
    </a:lvl2pPr>
    <a:lvl3pPr marL="669925" indent="-98425" algn="l" rtl="0" eaLnBrk="0" fontAlgn="base" hangingPunct="0">
      <a:spcBef>
        <a:spcPct val="30000"/>
      </a:spcBef>
      <a:spcAft>
        <a:spcPct val="0"/>
      </a:spcAft>
      <a:buChar char="•"/>
      <a:defRPr kumimoji="1" sz="1200" kern="1200">
        <a:solidFill>
          <a:schemeClr val="tx1"/>
        </a:solidFill>
        <a:latin typeface="Arial" charset="0"/>
        <a:ea typeface="宋体" charset="0"/>
        <a:cs typeface="+mn-cs"/>
      </a:defRPr>
    </a:lvl3pPr>
    <a:lvl4pPr marL="952500" indent="-92075" algn="l" rtl="0" eaLnBrk="0" fontAlgn="base" hangingPunct="0">
      <a:spcBef>
        <a:spcPct val="30000"/>
      </a:spcBef>
      <a:spcAft>
        <a:spcPct val="0"/>
      </a:spcAft>
      <a:buChar char="•"/>
      <a:defRPr kumimoji="1" sz="1200" kern="1200">
        <a:solidFill>
          <a:schemeClr val="tx1"/>
        </a:solidFill>
        <a:latin typeface="Arial" charset="0"/>
        <a:ea typeface="宋体" charset="0"/>
        <a:cs typeface="+mn-cs"/>
      </a:defRPr>
    </a:lvl4pPr>
    <a:lvl5pPr marL="1241425" indent="-98425" algn="l" rtl="0" eaLnBrk="0" fontAlgn="base" hangingPunct="0">
      <a:spcBef>
        <a:spcPct val="30000"/>
      </a:spcBef>
      <a:spcAft>
        <a:spcPct val="0"/>
      </a:spcAft>
      <a:buChar char="•"/>
      <a:defRPr kumimoji="1" sz="1200" kern="1200">
        <a:solidFill>
          <a:schemeClr val="tx1"/>
        </a:solidFill>
        <a:latin typeface="Arial" charset="0"/>
        <a:ea typeface="宋体"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673350" y="511175"/>
            <a:ext cx="4527550" cy="2547938"/>
          </a:xfrm>
        </p:spPr>
      </p:sp>
      <p:sp>
        <p:nvSpPr>
          <p:cNvPr id="3" name="备注占位符 2"/>
          <p:cNvSpPr>
            <a:spLocks noGrp="1"/>
          </p:cNvSpPr>
          <p:nvPr>
            <p:ph type="body" idx="1"/>
          </p:nvPr>
        </p:nvSpPr>
        <p:spPr/>
        <p:txBody>
          <a:bodyPr/>
          <a:lstStyle/>
          <a:p>
            <a:r>
              <a:rPr lang="en-US" altLang="zh-CN" dirty="0"/>
              <a:t>Here you can find the overview of data processing workflow. We use the event data </a:t>
            </a:r>
            <a:r>
              <a:rPr lang="en-US" altLang="zh-CN" dirty="0" err="1"/>
              <a:t>modle</a:t>
            </a:r>
            <a:r>
              <a:rPr lang="en-US" altLang="zh-CN" dirty="0"/>
              <a:t>  </a:t>
            </a:r>
            <a:r>
              <a:rPr lang="en-US" altLang="zh-CN" dirty="0" err="1"/>
              <a:t>fot</a:t>
            </a:r>
            <a:r>
              <a:rPr lang="en-US" altLang="zh-CN" dirty="0"/>
              <a:t> the different </a:t>
            </a:r>
            <a:r>
              <a:rPr lang="en-US" altLang="zh-CN" dirty="0" err="1"/>
              <a:t>proceduce</a:t>
            </a:r>
            <a:r>
              <a:rPr lang="en-US" altLang="zh-CN" dirty="0"/>
              <a:t>. Now use simulation data produce </a:t>
            </a:r>
            <a:r>
              <a:rPr lang="en-US" altLang="zh-CN" dirty="0" err="1"/>
              <a:t>ElecEvent</a:t>
            </a:r>
            <a:r>
              <a:rPr lang="en-US" altLang="zh-CN" dirty="0"/>
              <a:t>, The </a:t>
            </a:r>
            <a:r>
              <a:rPr lang="en-US" altLang="zh-CN" dirty="0" err="1"/>
              <a:t>Elecevent</a:t>
            </a:r>
            <a:r>
              <a:rPr lang="en-US" altLang="zh-CN" dirty="0"/>
              <a:t> stay in memory, Can be store in disk. And is the input file of wave rec and </a:t>
            </a:r>
            <a:r>
              <a:rPr lang="en-US" altLang="zh-CN" dirty="0" err="1"/>
              <a:t>Calib</a:t>
            </a:r>
            <a:r>
              <a:rPr lang="en-US" altLang="zh-CN" dirty="0"/>
              <a:t>.</a:t>
            </a:r>
          </a:p>
          <a:p>
            <a:r>
              <a:rPr lang="en-US" altLang="zh-CN" dirty="0"/>
              <a:t>After Juno </a:t>
            </a:r>
            <a:r>
              <a:rPr lang="en-US" altLang="zh-CN" dirty="0" err="1"/>
              <a:t>dector</a:t>
            </a:r>
            <a:r>
              <a:rPr lang="en-US" altLang="zh-CN" dirty="0"/>
              <a:t> is ready We can use this procedure to </a:t>
            </a:r>
            <a:r>
              <a:rPr lang="en-US" altLang="zh-CN" dirty="0" err="1"/>
              <a:t>detal</a:t>
            </a:r>
            <a:r>
              <a:rPr lang="en-US" altLang="zh-CN" dirty="0"/>
              <a:t> with real data. The Right of the picture is </a:t>
            </a:r>
            <a:r>
              <a:rPr lang="en-US" altLang="zh-CN" dirty="0" err="1"/>
              <a:t>junodb</a:t>
            </a:r>
            <a:r>
              <a:rPr lang="en-US" altLang="zh-CN" dirty="0"/>
              <a:t> service. We store this data in disk for </a:t>
            </a:r>
            <a:r>
              <a:rPr lang="en-US" altLang="zh-CN" dirty="0" err="1"/>
              <a:t>juno</a:t>
            </a:r>
            <a:r>
              <a:rPr lang="en-US" altLang="zh-CN" dirty="0"/>
              <a:t>-workload container.</a:t>
            </a:r>
            <a:endParaRPr lang="zh-CN" altLang="en-US" dirty="0"/>
          </a:p>
        </p:txBody>
      </p:sp>
      <p:sp>
        <p:nvSpPr>
          <p:cNvPr id="4" name="灯片编号占位符 3"/>
          <p:cNvSpPr>
            <a:spLocks noGrp="1"/>
          </p:cNvSpPr>
          <p:nvPr>
            <p:ph type="sldNum" sz="quarter" idx="5"/>
          </p:nvPr>
        </p:nvSpPr>
        <p:spPr/>
        <p:txBody>
          <a:bodyPr/>
          <a:lstStyle/>
          <a:p>
            <a:pPr>
              <a:defRPr/>
            </a:pPr>
            <a:fld id="{F53D7B09-8192-44EA-881D-14B2114AB280}" type="slidenum">
              <a:rPr lang="zh-CN" altLang="en-US" smtClean="0"/>
              <a:pPr>
                <a:defRPr/>
              </a:pPr>
              <a:t>5</a:t>
            </a:fld>
            <a:endParaRPr lang="en-US" altLang="zh-CN"/>
          </a:p>
        </p:txBody>
      </p:sp>
    </p:spTree>
    <p:extLst>
      <p:ext uri="{BB962C8B-B14F-4D97-AF65-F5344CB8AC3E}">
        <p14:creationId xmlns:p14="http://schemas.microsoft.com/office/powerpoint/2010/main" val="539551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Here are first two steps of </a:t>
            </a:r>
            <a:r>
              <a:rPr lang="en-US" altLang="zh-CN" dirty="0" err="1"/>
              <a:t>juno</a:t>
            </a:r>
            <a:r>
              <a:rPr lang="en-US" altLang="zh-CN" dirty="0"/>
              <a:t>-workload.</a:t>
            </a:r>
            <a:endParaRPr lang="zh-CN" altLang="en-US" dirty="0"/>
          </a:p>
        </p:txBody>
      </p:sp>
      <p:sp>
        <p:nvSpPr>
          <p:cNvPr id="4" name="灯片编号占位符 3"/>
          <p:cNvSpPr>
            <a:spLocks noGrp="1"/>
          </p:cNvSpPr>
          <p:nvPr>
            <p:ph type="sldNum" sz="quarter" idx="5"/>
          </p:nvPr>
        </p:nvSpPr>
        <p:spPr/>
        <p:txBody>
          <a:bodyPr/>
          <a:lstStyle/>
          <a:p>
            <a:pPr>
              <a:defRPr/>
            </a:pPr>
            <a:fld id="{F53D7B09-8192-44EA-881D-14B2114AB280}" type="slidenum">
              <a:rPr lang="zh-CN" altLang="en-US" smtClean="0"/>
              <a:pPr>
                <a:defRPr/>
              </a:pPr>
              <a:t>6</a:t>
            </a:fld>
            <a:endParaRPr lang="en-US" altLang="zh-CN"/>
          </a:p>
        </p:txBody>
      </p:sp>
    </p:spTree>
    <p:extLst>
      <p:ext uri="{BB962C8B-B14F-4D97-AF65-F5344CB8AC3E}">
        <p14:creationId xmlns:p14="http://schemas.microsoft.com/office/powerpoint/2010/main" val="11454735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Here is the real workload for JUNO experiment. JUNO onsite generate raw data. Data quality Monitoring(DQM) to check the raw data. And fast reconstruction for the data(Tier 0). PP at DCI.</a:t>
            </a:r>
          </a:p>
          <a:p>
            <a:r>
              <a:rPr lang="en-US" altLang="zh-CN" dirty="0"/>
              <a:t>Real data for fist 3. MC for simulation data.</a:t>
            </a:r>
          </a:p>
          <a:p>
            <a:r>
              <a:rPr lang="en-US" altLang="zh-CN" dirty="0"/>
              <a:t> </a:t>
            </a:r>
            <a:endParaRPr lang="zh-CN" altLang="en-US" dirty="0"/>
          </a:p>
        </p:txBody>
      </p:sp>
      <p:sp>
        <p:nvSpPr>
          <p:cNvPr id="4" name="灯片编号占位符 3"/>
          <p:cNvSpPr>
            <a:spLocks noGrp="1"/>
          </p:cNvSpPr>
          <p:nvPr>
            <p:ph type="sldNum" sz="quarter" idx="5"/>
          </p:nvPr>
        </p:nvSpPr>
        <p:spPr/>
        <p:txBody>
          <a:bodyPr/>
          <a:lstStyle/>
          <a:p>
            <a:pPr>
              <a:defRPr/>
            </a:pPr>
            <a:fld id="{F53D7B09-8192-44EA-881D-14B2114AB280}" type="slidenum">
              <a:rPr lang="zh-CN" altLang="en-US" smtClean="0"/>
              <a:pPr>
                <a:defRPr/>
              </a:pPr>
              <a:t>7</a:t>
            </a:fld>
            <a:endParaRPr lang="en-US" altLang="zh-CN"/>
          </a:p>
        </p:txBody>
      </p:sp>
    </p:spTree>
    <p:extLst>
      <p:ext uri="{BB962C8B-B14F-4D97-AF65-F5344CB8AC3E}">
        <p14:creationId xmlns:p14="http://schemas.microsoft.com/office/powerpoint/2010/main" val="2900159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F53D7B09-8192-44EA-881D-14B2114AB280}" type="slidenum">
              <a:rPr lang="zh-CN" altLang="en-US" smtClean="0"/>
              <a:pPr>
                <a:defRPr/>
              </a:pPr>
              <a:t>8</a:t>
            </a:fld>
            <a:endParaRPr lang="en-US" altLang="zh-CN"/>
          </a:p>
        </p:txBody>
      </p:sp>
    </p:spTree>
    <p:extLst>
      <p:ext uri="{BB962C8B-B14F-4D97-AF65-F5344CB8AC3E}">
        <p14:creationId xmlns:p14="http://schemas.microsoft.com/office/powerpoint/2010/main" val="2383540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F53D7B09-8192-44EA-881D-14B2114AB280}" type="slidenum">
              <a:rPr lang="zh-CN" altLang="en-US" smtClean="0"/>
              <a:pPr>
                <a:defRPr/>
              </a:pPr>
              <a:t>12</a:t>
            </a:fld>
            <a:endParaRPr lang="en-US" altLang="zh-CN"/>
          </a:p>
        </p:txBody>
      </p:sp>
    </p:spTree>
    <p:extLst>
      <p:ext uri="{BB962C8B-B14F-4D97-AF65-F5344CB8AC3E}">
        <p14:creationId xmlns:p14="http://schemas.microsoft.com/office/powerpoint/2010/main" val="1339435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561154" name="Rectangle 2"/>
          <p:cNvSpPr>
            <a:spLocks noGrp="1" noChangeArrowheads="1"/>
          </p:cNvSpPr>
          <p:nvPr>
            <p:ph type="ctrTitle"/>
          </p:nvPr>
        </p:nvSpPr>
        <p:spPr>
          <a:xfrm>
            <a:off x="914400" y="2286000"/>
            <a:ext cx="10363200" cy="1143000"/>
          </a:xfrm>
        </p:spPr>
        <p:txBody>
          <a:bodyPr lIns="91440" tIns="45720" rIns="91440" bIns="45720" anchor="ctr"/>
          <a:lstStyle>
            <a:lvl1pPr>
              <a:defRPr/>
            </a:lvl1pPr>
          </a:lstStyle>
          <a:p>
            <a:r>
              <a:rPr lang="zh-CN" altLang="en-US"/>
              <a:t>单击此处编辑母版标题样式</a:t>
            </a:r>
          </a:p>
        </p:txBody>
      </p:sp>
      <p:sp>
        <p:nvSpPr>
          <p:cNvPr id="561155" name="Rectangle 3"/>
          <p:cNvSpPr>
            <a:spLocks noGrp="1" noChangeArrowheads="1"/>
          </p:cNvSpPr>
          <p:nvPr>
            <p:ph type="subTitle" idx="1"/>
          </p:nvPr>
        </p:nvSpPr>
        <p:spPr>
          <a:xfrm>
            <a:off x="1828800" y="3886200"/>
            <a:ext cx="8534400" cy="1752600"/>
          </a:xfrm>
          <a:noFill/>
        </p:spPr>
        <p:txBody>
          <a:bodyPr/>
          <a:lstStyle>
            <a:lvl1pPr marL="0" indent="0" algn="ctr">
              <a:buFont typeface="Wingdings" pitchFamily="2" charset="2"/>
              <a:buNone/>
              <a:defRPr/>
            </a:lvl1pPr>
          </a:lstStyle>
          <a:p>
            <a:r>
              <a:rPr lang="zh-CN" altLang="en-US"/>
              <a:t>单击此处编辑母版副标题样式</a:t>
            </a:r>
          </a:p>
        </p:txBody>
      </p:sp>
    </p:spTree>
    <p:extLst>
      <p:ext uri="{BB962C8B-B14F-4D97-AF65-F5344CB8AC3E}">
        <p14:creationId xmlns:p14="http://schemas.microsoft.com/office/powerpoint/2010/main" val="1825009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200" b="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p:txBody>
          <a:bodyPr/>
          <a:lstStyle>
            <a:lvl1pPr>
              <a:defRPr b="0">
                <a:latin typeface="微软雅黑" panose="020B0503020204020204" pitchFamily="34" charset="-122"/>
                <a:ea typeface="微软雅黑" panose="020B0503020204020204" pitchFamily="34" charset="-122"/>
              </a:defRPr>
            </a:lvl1pPr>
            <a:lvl2pPr>
              <a:defRPr sz="2000"/>
            </a:lvl2pPr>
            <a:lvl3pPr>
              <a:defRPr sz="20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Rectangle 5"/>
          <p:cNvSpPr>
            <a:spLocks noGrp="1" noChangeArrowheads="1"/>
          </p:cNvSpPr>
          <p:nvPr>
            <p:ph type="sldNum" sz="quarter" idx="10"/>
          </p:nvPr>
        </p:nvSpPr>
        <p:spPr>
          <a:ln/>
        </p:spPr>
        <p:txBody>
          <a:bodyPr/>
          <a:lstStyle>
            <a:lvl1pPr>
              <a:defRPr/>
            </a:lvl1pPr>
          </a:lstStyle>
          <a:p>
            <a:pPr>
              <a:defRPr/>
            </a:pPr>
            <a:fld id="{8772E7C7-A7D2-4761-B106-1689E1D1EE66}" type="slidenum">
              <a:rPr lang="zh-CN" altLang="en-US"/>
              <a:pPr>
                <a:defRPr/>
              </a:pPr>
              <a:t>‹#›</a:t>
            </a:fld>
            <a:endParaRPr lang="en-US" altLang="zh-CN"/>
          </a:p>
        </p:txBody>
      </p:sp>
    </p:spTree>
    <p:extLst>
      <p:ext uri="{BB962C8B-B14F-4D97-AF65-F5344CB8AC3E}">
        <p14:creationId xmlns:p14="http://schemas.microsoft.com/office/powerpoint/2010/main" val="788028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200" b="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sz="half" idx="1"/>
          </p:nvPr>
        </p:nvSpPr>
        <p:spPr>
          <a:xfrm>
            <a:off x="429684" y="1296989"/>
            <a:ext cx="5588000" cy="5006975"/>
          </a:xfrm>
        </p:spPr>
        <p:txBody>
          <a:bodyPr/>
          <a:lstStyle>
            <a:lvl1pPr>
              <a:defRPr sz="2400">
                <a:latin typeface="微软雅黑" panose="020B0503020204020204" pitchFamily="34" charset="-122"/>
                <a:ea typeface="微软雅黑" panose="020B0503020204020204" pitchFamily="34" charset="-122"/>
              </a:defRPr>
            </a:lvl1pPr>
            <a:lvl2pPr>
              <a:defRPr sz="2000">
                <a:latin typeface="微软雅黑" panose="020B0503020204020204" pitchFamily="34" charset="-122"/>
                <a:ea typeface="微软雅黑" panose="020B0503020204020204" pitchFamily="34" charset="-122"/>
              </a:defRPr>
            </a:lvl2pPr>
            <a:lvl3pPr>
              <a:defRPr sz="2000">
                <a:latin typeface="微软雅黑" panose="020B0503020204020204" pitchFamily="34" charset="-122"/>
                <a:ea typeface="微软雅黑" panose="020B0503020204020204" pitchFamily="34" charset="-122"/>
              </a:defRPr>
            </a:lvl3pPr>
            <a:lvl4pPr>
              <a:defRPr sz="1800">
                <a:latin typeface="微软雅黑" panose="020B0503020204020204" pitchFamily="34" charset="-122"/>
                <a:ea typeface="微软雅黑" panose="020B0503020204020204" pitchFamily="34" charset="-122"/>
              </a:defRPr>
            </a:lvl4pPr>
            <a:lvl5pPr>
              <a:defRPr sz="1800">
                <a:latin typeface="微软雅黑" panose="020B0503020204020204" pitchFamily="34" charset="-122"/>
                <a:ea typeface="微软雅黑" panose="020B0503020204020204" pitchFamily="34" charset="-122"/>
              </a:defRPr>
            </a:lvl5pPr>
            <a:lvl6pPr>
              <a:defRPr sz="1800"/>
            </a:lvl6pPr>
            <a:lvl7pPr>
              <a:defRPr sz="1800"/>
            </a:lvl7pPr>
            <a:lvl8pPr>
              <a:defRPr sz="1800"/>
            </a:lvl8pPr>
            <a:lvl9pPr>
              <a:defRPr sz="18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6220884" y="1296989"/>
            <a:ext cx="5588000" cy="5006975"/>
          </a:xfrm>
        </p:spPr>
        <p:txBody>
          <a:bodyPr/>
          <a:lstStyle>
            <a:lvl1pPr>
              <a:defRPr sz="2400">
                <a:latin typeface="微软雅黑" panose="020B0503020204020204" pitchFamily="34" charset="-122"/>
                <a:ea typeface="微软雅黑" panose="020B0503020204020204" pitchFamily="34" charset="-122"/>
              </a:defRPr>
            </a:lvl1pPr>
            <a:lvl2pPr>
              <a:defRPr sz="2400"/>
            </a:lvl2pPr>
            <a:lvl3pPr>
              <a:defRPr sz="2000"/>
            </a:lvl3pPr>
            <a:lvl4pPr>
              <a:defRPr sz="1800">
                <a:latin typeface="微软雅黑" panose="020B0503020204020204" pitchFamily="34" charset="-122"/>
                <a:ea typeface="微软雅黑" panose="020B0503020204020204" pitchFamily="34" charset="-122"/>
              </a:defRPr>
            </a:lvl4pPr>
            <a:lvl5pPr>
              <a:defRPr sz="1800">
                <a:latin typeface="微软雅黑" panose="020B0503020204020204" pitchFamily="34" charset="-122"/>
                <a:ea typeface="微软雅黑" panose="020B0503020204020204" pitchFamily="34" charset="-122"/>
              </a:defRPr>
            </a:lvl5pPr>
            <a:lvl6pPr>
              <a:defRPr sz="1800"/>
            </a:lvl6pPr>
            <a:lvl7pPr>
              <a:defRPr sz="1800"/>
            </a:lvl7pPr>
            <a:lvl8pPr>
              <a:defRPr sz="1800"/>
            </a:lvl8pPr>
            <a:lvl9pPr>
              <a:defRPr sz="18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Rectangle 5"/>
          <p:cNvSpPr>
            <a:spLocks noGrp="1" noChangeArrowheads="1"/>
          </p:cNvSpPr>
          <p:nvPr>
            <p:ph type="sldNum" sz="quarter" idx="10"/>
          </p:nvPr>
        </p:nvSpPr>
        <p:spPr>
          <a:ln/>
        </p:spPr>
        <p:txBody>
          <a:bodyPr/>
          <a:lstStyle>
            <a:lvl1pPr>
              <a:defRPr/>
            </a:lvl1pPr>
          </a:lstStyle>
          <a:p>
            <a:pPr>
              <a:defRPr/>
            </a:pPr>
            <a:fld id="{99345FA7-AE5B-46A1-AB44-675D720E5431}" type="slidenum">
              <a:rPr lang="zh-CN" altLang="en-US"/>
              <a:pPr>
                <a:defRPr/>
              </a:pPr>
              <a:t>‹#›</a:t>
            </a:fld>
            <a:endParaRPr lang="en-US" altLang="zh-CN"/>
          </a:p>
        </p:txBody>
      </p:sp>
    </p:spTree>
    <p:extLst>
      <p:ext uri="{BB962C8B-B14F-4D97-AF65-F5344CB8AC3E}">
        <p14:creationId xmlns:p14="http://schemas.microsoft.com/office/powerpoint/2010/main" val="616318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5"/>
          <p:cNvSpPr>
            <a:spLocks noGrp="1" noChangeArrowheads="1"/>
          </p:cNvSpPr>
          <p:nvPr>
            <p:ph type="sldNum" sz="quarter" idx="10"/>
          </p:nvPr>
        </p:nvSpPr>
        <p:spPr>
          <a:ln/>
        </p:spPr>
        <p:txBody>
          <a:bodyPr/>
          <a:lstStyle>
            <a:lvl1pPr>
              <a:defRPr/>
            </a:lvl1pPr>
          </a:lstStyle>
          <a:p>
            <a:pPr>
              <a:defRPr/>
            </a:pPr>
            <a:fld id="{013AD809-BA40-4465-987C-AAB43B0AC892}" type="slidenum">
              <a:rPr lang="zh-CN" altLang="en-US"/>
              <a:pPr>
                <a:defRPr/>
              </a:pPr>
              <a:t>‹#›</a:t>
            </a:fld>
            <a:endParaRPr lang="en-US" altLang="zh-CN"/>
          </a:p>
        </p:txBody>
      </p:sp>
    </p:spTree>
    <p:extLst>
      <p:ext uri="{BB962C8B-B14F-4D97-AF65-F5344CB8AC3E}">
        <p14:creationId xmlns:p14="http://schemas.microsoft.com/office/powerpoint/2010/main" val="1112992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4BB8B07D-C39E-4373-B519-BCF03B719BF9}" type="slidenum">
              <a:rPr lang="zh-CN" altLang="en-US"/>
              <a:pPr>
                <a:defRPr/>
              </a:pPr>
              <a:t>‹#›</a:t>
            </a:fld>
            <a:endParaRPr lang="en-US" altLang="zh-CN"/>
          </a:p>
        </p:txBody>
      </p:sp>
    </p:spTree>
    <p:extLst>
      <p:ext uri="{BB962C8B-B14F-4D97-AF65-F5344CB8AC3E}">
        <p14:creationId xmlns:p14="http://schemas.microsoft.com/office/powerpoint/2010/main" val="37307552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7" name="Rectangle 2"/>
          <p:cNvSpPr>
            <a:spLocks noGrp="1" noChangeArrowheads="1"/>
          </p:cNvSpPr>
          <p:nvPr>
            <p:ph type="body" idx="1"/>
          </p:nvPr>
        </p:nvSpPr>
        <p:spPr bwMode="auto">
          <a:xfrm>
            <a:off x="429684" y="1296989"/>
            <a:ext cx="11379200" cy="500697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60133" name="Rectangle 5"/>
          <p:cNvSpPr>
            <a:spLocks noGrp="1" noChangeArrowheads="1"/>
          </p:cNvSpPr>
          <p:nvPr>
            <p:ph type="sldNum" sz="quarter" idx="4"/>
          </p:nvPr>
        </p:nvSpPr>
        <p:spPr bwMode="auto">
          <a:xfrm>
            <a:off x="9160933" y="6400800"/>
            <a:ext cx="2540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a:ea typeface="宋体" panose="02010600030101010101" pitchFamily="2" charset="-122"/>
              </a:defRPr>
            </a:lvl1pPr>
          </a:lstStyle>
          <a:p>
            <a:pPr>
              <a:defRPr/>
            </a:pPr>
            <a:fld id="{0FED418A-7734-444A-88B1-9238DC02EC62}" type="slidenum">
              <a:rPr lang="zh-CN" altLang="en-US"/>
              <a:pPr>
                <a:defRPr/>
              </a:pPr>
              <a:t>‹#›</a:t>
            </a:fld>
            <a:endParaRPr lang="en-US" altLang="zh-CN"/>
          </a:p>
        </p:txBody>
      </p:sp>
      <p:sp>
        <p:nvSpPr>
          <p:cNvPr id="1029" name="Rectangle 6"/>
          <p:cNvSpPr>
            <a:spLocks noGrp="1" noChangeArrowheads="1"/>
          </p:cNvSpPr>
          <p:nvPr>
            <p:ph type="title"/>
          </p:nvPr>
        </p:nvSpPr>
        <p:spPr bwMode="auto">
          <a:xfrm>
            <a:off x="408518" y="228600"/>
            <a:ext cx="11415183"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b" anchorCtr="0" compatLnSpc="1">
            <a:prstTxWarp prst="textNoShape">
              <a:avLst/>
            </a:prstTxWarp>
          </a:bodyPr>
          <a:lstStyle/>
          <a:p>
            <a:pPr lvl="0"/>
            <a:r>
              <a:rPr lang="zh-CN" altLang="en-US"/>
              <a:t>单击此处编辑母版标题样式</a:t>
            </a:r>
          </a:p>
        </p:txBody>
      </p:sp>
      <p:cxnSp>
        <p:nvCxnSpPr>
          <p:cNvPr id="3" name="直接连接符 2"/>
          <p:cNvCxnSpPr/>
          <p:nvPr userDrawn="1"/>
        </p:nvCxnSpPr>
        <p:spPr bwMode="auto">
          <a:xfrm>
            <a:off x="427567" y="1047750"/>
            <a:ext cx="11415184" cy="0"/>
          </a:xfrm>
          <a:prstGeom prst="line">
            <a:avLst/>
          </a:prstGeom>
          <a:solidFill>
            <a:srgbClr val="99CC00"/>
          </a:solidFill>
          <a:ln w="60325" cap="flat" cmpd="sng" algn="ctr">
            <a:solidFill>
              <a:schemeClr val="accent2">
                <a:lumMod val="60000"/>
                <a:lumOff val="40000"/>
              </a:schemeClr>
            </a:solidFill>
            <a:prstDash val="solid"/>
            <a:round/>
            <a:headEnd type="none" w="med" len="med"/>
            <a:tailEnd type="none" w="med" len="med"/>
          </a:ln>
          <a:effectLst/>
        </p:spPr>
      </p:cxnSp>
    </p:spTree>
  </p:cSld>
  <p:clrMap bg1="lt1" tx1="dk1" bg2="lt2" tx2="dk2" accent1="accent1" accent2="accent2" accent3="accent3" accent4="accent4" accent5="accent5" accent6="accent6" hlink="hlink" folHlink="folHlink"/>
  <p:sldLayoutIdLst>
    <p:sldLayoutId id="2147483993" r:id="rId1"/>
    <p:sldLayoutId id="2147483988" r:id="rId2"/>
    <p:sldLayoutId id="2147483989" r:id="rId3"/>
    <p:sldLayoutId id="2147483990" r:id="rId4"/>
    <p:sldLayoutId id="2147483991" r:id="rId5"/>
  </p:sldLayoutIdLst>
  <p:hf hdr="0" ftr="0" dt="0"/>
  <p:txStyles>
    <p:titleStyle>
      <a:lvl1pPr algn="ctr" rtl="0" eaLnBrk="0" fontAlgn="base" hangingPunct="0">
        <a:spcBef>
          <a:spcPct val="0"/>
        </a:spcBef>
        <a:spcAft>
          <a:spcPct val="0"/>
        </a:spcAft>
        <a:defRPr kumimoji="1" sz="3200">
          <a:solidFill>
            <a:schemeClr val="tx1"/>
          </a:solidFill>
          <a:latin typeface="微软雅黑" panose="020B0503020204020204" pitchFamily="34" charset="-122"/>
          <a:ea typeface="微软雅黑" panose="020B0503020204020204" pitchFamily="34" charset="-122"/>
          <a:cs typeface="微软雅黑" charset="0"/>
        </a:defRPr>
      </a:lvl1pPr>
      <a:lvl2pPr algn="ctr" rtl="0" eaLnBrk="0" fontAlgn="base" hangingPunct="0">
        <a:spcBef>
          <a:spcPct val="0"/>
        </a:spcBef>
        <a:spcAft>
          <a:spcPct val="0"/>
        </a:spcAft>
        <a:defRPr kumimoji="1" sz="3200">
          <a:solidFill>
            <a:schemeClr val="tx1"/>
          </a:solidFill>
          <a:latin typeface="微软雅黑" charset="0"/>
          <a:ea typeface="微软雅黑" charset="0"/>
          <a:cs typeface="微软雅黑" charset="0"/>
        </a:defRPr>
      </a:lvl2pPr>
      <a:lvl3pPr algn="ctr" rtl="0" eaLnBrk="0" fontAlgn="base" hangingPunct="0">
        <a:spcBef>
          <a:spcPct val="0"/>
        </a:spcBef>
        <a:spcAft>
          <a:spcPct val="0"/>
        </a:spcAft>
        <a:defRPr kumimoji="1" sz="3200">
          <a:solidFill>
            <a:schemeClr val="tx1"/>
          </a:solidFill>
          <a:latin typeface="微软雅黑" charset="0"/>
          <a:ea typeface="微软雅黑" charset="0"/>
          <a:cs typeface="微软雅黑" charset="0"/>
        </a:defRPr>
      </a:lvl3pPr>
      <a:lvl4pPr algn="ctr" rtl="0" eaLnBrk="0" fontAlgn="base" hangingPunct="0">
        <a:spcBef>
          <a:spcPct val="0"/>
        </a:spcBef>
        <a:spcAft>
          <a:spcPct val="0"/>
        </a:spcAft>
        <a:defRPr kumimoji="1" sz="3200">
          <a:solidFill>
            <a:schemeClr val="tx1"/>
          </a:solidFill>
          <a:latin typeface="微软雅黑" charset="0"/>
          <a:ea typeface="微软雅黑" charset="0"/>
          <a:cs typeface="微软雅黑" charset="0"/>
        </a:defRPr>
      </a:lvl4pPr>
      <a:lvl5pPr algn="ctr" rtl="0" eaLnBrk="0" fontAlgn="base" hangingPunct="0">
        <a:spcBef>
          <a:spcPct val="0"/>
        </a:spcBef>
        <a:spcAft>
          <a:spcPct val="0"/>
        </a:spcAft>
        <a:defRPr kumimoji="1" sz="3200">
          <a:solidFill>
            <a:schemeClr val="tx1"/>
          </a:solidFill>
          <a:latin typeface="微软雅黑" charset="0"/>
          <a:ea typeface="微软雅黑" charset="0"/>
          <a:cs typeface="微软雅黑" charset="0"/>
        </a:defRPr>
      </a:lvl5pPr>
      <a:lvl6pPr marL="457200" algn="ctr" rtl="0" eaLnBrk="0" fontAlgn="base" hangingPunct="0">
        <a:spcBef>
          <a:spcPct val="0"/>
        </a:spcBef>
        <a:spcAft>
          <a:spcPct val="0"/>
        </a:spcAft>
        <a:defRPr sz="3600" b="1">
          <a:solidFill>
            <a:schemeClr val="tx1"/>
          </a:solidFill>
          <a:latin typeface="Arial" charset="0"/>
        </a:defRPr>
      </a:lvl6pPr>
      <a:lvl7pPr marL="914400" algn="ctr" rtl="0" eaLnBrk="0" fontAlgn="base" hangingPunct="0">
        <a:spcBef>
          <a:spcPct val="0"/>
        </a:spcBef>
        <a:spcAft>
          <a:spcPct val="0"/>
        </a:spcAft>
        <a:defRPr sz="3600" b="1">
          <a:solidFill>
            <a:schemeClr val="tx1"/>
          </a:solidFill>
          <a:latin typeface="Arial" charset="0"/>
        </a:defRPr>
      </a:lvl7pPr>
      <a:lvl8pPr marL="1371600" algn="ctr" rtl="0" eaLnBrk="0" fontAlgn="base" hangingPunct="0">
        <a:spcBef>
          <a:spcPct val="0"/>
        </a:spcBef>
        <a:spcAft>
          <a:spcPct val="0"/>
        </a:spcAft>
        <a:defRPr sz="3600" b="1">
          <a:solidFill>
            <a:schemeClr val="tx1"/>
          </a:solidFill>
          <a:latin typeface="Arial" charset="0"/>
        </a:defRPr>
      </a:lvl8pPr>
      <a:lvl9pPr marL="1828800" algn="ctr" rtl="0" eaLnBrk="0" fontAlgn="base" hangingPunct="0">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50000"/>
        </a:spcBef>
        <a:spcAft>
          <a:spcPct val="0"/>
        </a:spcAft>
        <a:buClr>
          <a:srgbClr val="FF0000"/>
        </a:buClr>
        <a:buSzPct val="75000"/>
        <a:buFont typeface="Wingdings" panose="05000000000000000000" pitchFamily="2" charset="2"/>
        <a:buChar char="v"/>
        <a:defRPr kumimoji="1" sz="2400">
          <a:solidFill>
            <a:schemeClr val="tx1"/>
          </a:solidFill>
          <a:latin typeface="微软雅黑" panose="020B0503020204020204" pitchFamily="34" charset="-122"/>
          <a:ea typeface="微软雅黑" panose="020B0503020204020204" pitchFamily="34" charset="-122"/>
          <a:cs typeface="微软雅黑" charset="0"/>
        </a:defRPr>
      </a:lvl1pPr>
      <a:lvl2pPr marL="742950" indent="-285750" algn="l" rtl="0" eaLnBrk="0" fontAlgn="base" hangingPunct="0">
        <a:spcBef>
          <a:spcPct val="50000"/>
        </a:spcBef>
        <a:spcAft>
          <a:spcPct val="0"/>
        </a:spcAft>
        <a:buClr>
          <a:schemeClr val="accent2"/>
        </a:buClr>
        <a:buSzPct val="75000"/>
        <a:buFont typeface="Wingdings" panose="05000000000000000000" pitchFamily="2" charset="2"/>
        <a:buChar char="l"/>
        <a:defRPr kumimoji="1" sz="2000">
          <a:solidFill>
            <a:schemeClr val="tx1"/>
          </a:solidFill>
          <a:latin typeface="微软雅黑" panose="020B0503020204020204" pitchFamily="34" charset="-122"/>
          <a:ea typeface="微软雅黑" panose="020B0503020204020204" pitchFamily="34" charset="-122"/>
          <a:cs typeface="微软雅黑" charset="0"/>
        </a:defRPr>
      </a:lvl2pPr>
      <a:lvl3pPr marL="1143000" indent="-228600" algn="l" rtl="0" eaLnBrk="0" fontAlgn="base" hangingPunct="0">
        <a:spcBef>
          <a:spcPct val="20000"/>
        </a:spcBef>
        <a:spcAft>
          <a:spcPct val="0"/>
        </a:spcAft>
        <a:buClr>
          <a:schemeClr val="accent1"/>
        </a:buClr>
        <a:buSzPct val="75000"/>
        <a:buFont typeface="Wingdings" panose="05000000000000000000" pitchFamily="2" charset="2"/>
        <a:buChar char="n"/>
        <a:defRPr kumimoji="1" sz="2000">
          <a:solidFill>
            <a:schemeClr val="tx1"/>
          </a:solidFill>
          <a:latin typeface="微软雅黑" panose="020B0503020204020204" pitchFamily="34" charset="-122"/>
          <a:ea typeface="微软雅黑" panose="020B0503020204020204" pitchFamily="34" charset="-122"/>
          <a:cs typeface="微软雅黑" charset="0"/>
        </a:defRPr>
      </a:lvl3pPr>
      <a:lvl4pPr marL="1600200" indent="-228600" algn="l" rtl="0" eaLnBrk="0" fontAlgn="base" hangingPunct="0">
        <a:spcBef>
          <a:spcPct val="20000"/>
        </a:spcBef>
        <a:spcAft>
          <a:spcPct val="0"/>
        </a:spcAft>
        <a:buSzPct val="75000"/>
        <a:buFont typeface="Wingdings" panose="05000000000000000000" pitchFamily="2" charset="2"/>
        <a:buChar char="¡"/>
        <a:defRPr kumimoji="1">
          <a:solidFill>
            <a:schemeClr val="tx1"/>
          </a:solidFill>
          <a:latin typeface="微软雅黑" panose="020B0503020204020204" pitchFamily="34" charset="-122"/>
          <a:ea typeface="微软雅黑" panose="020B0503020204020204" pitchFamily="34" charset="-122"/>
          <a:cs typeface="微软雅黑" charset="0"/>
        </a:defRPr>
      </a:lvl4pPr>
      <a:lvl5pPr marL="2057400" indent="-228600" algn="l" rtl="0" eaLnBrk="0" fontAlgn="base" hangingPunct="0">
        <a:spcBef>
          <a:spcPct val="20000"/>
        </a:spcBef>
        <a:spcAft>
          <a:spcPct val="0"/>
        </a:spcAft>
        <a:buSzPct val="75000"/>
        <a:buFont typeface="Wingdings" panose="05000000000000000000" pitchFamily="2" charset="2"/>
        <a:buChar char="¨"/>
        <a:defRPr kumimoji="1">
          <a:solidFill>
            <a:schemeClr val="tx1"/>
          </a:solidFill>
          <a:latin typeface="微软雅黑" panose="020B0503020204020204" pitchFamily="34" charset="-122"/>
          <a:ea typeface="微软雅黑" panose="020B0503020204020204" pitchFamily="34" charset="-122"/>
          <a:cs typeface="微软雅黑" charset="0"/>
        </a:defRPr>
      </a:lvl5pPr>
      <a:lvl6pPr marL="25146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6pPr>
      <a:lvl7pPr marL="29718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7pPr>
      <a:lvl8pPr marL="34290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8pPr>
      <a:lvl9pPr marL="38862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1871531" y="53752"/>
            <a:ext cx="951884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
        <p:nvSpPr>
          <p:cNvPr id="1028"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endParaRPr lang="zh-CN" altLang="en-US" dirty="0"/>
          </a:p>
        </p:txBody>
      </p:sp>
      <p:sp>
        <p:nvSpPr>
          <p:cNvPr id="10" name="矩形 9"/>
          <p:cNvSpPr/>
          <p:nvPr userDrawn="1"/>
        </p:nvSpPr>
        <p:spPr bwMode="auto">
          <a:xfrm>
            <a:off x="0" y="6669361"/>
            <a:ext cx="12192000" cy="646331"/>
          </a:xfrm>
          <a:prstGeom prst="rect">
            <a:avLst/>
          </a:prstGeom>
          <a:solidFill>
            <a:srgbClr val="C3C3E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1588" algn="ctr" eaLnBrk="1" hangingPunct="1"/>
            <a:endParaRPr lang="zh-CN" altLang="en-US" sz="3600" b="1">
              <a:solidFill>
                <a:prstClr val="white"/>
              </a:solidFill>
              <a:latin typeface="Times New Roman" pitchFamily="18" charset="0"/>
              <a:ea typeface="华文中宋" pitchFamily="2" charset="-122"/>
            </a:endParaRPr>
          </a:p>
        </p:txBody>
      </p:sp>
      <p:sp>
        <p:nvSpPr>
          <p:cNvPr id="153604" name="Rectangle 4"/>
          <p:cNvSpPr>
            <a:spLocks noGrp="1" noChangeArrowheads="1"/>
          </p:cNvSpPr>
          <p:nvPr>
            <p:ph type="dt" sz="half" idx="2"/>
          </p:nvPr>
        </p:nvSpPr>
        <p:spPr bwMode="auto">
          <a:xfrm>
            <a:off x="0" y="6600998"/>
            <a:ext cx="2844800" cy="2843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solidFill>
                  <a:schemeClr val="tx1"/>
                </a:solidFill>
              </a:defRPr>
            </a:lvl1pPr>
          </a:lstStyle>
          <a:p>
            <a:pPr>
              <a:defRPr/>
            </a:pPr>
            <a:endParaRPr lang="en-US" altLang="zh-CN" b="1" dirty="0">
              <a:solidFill>
                <a:prstClr val="black"/>
              </a:solidFill>
              <a:latin typeface="Times New Roman" pitchFamily="18" charset="0"/>
              <a:ea typeface="华文中宋" pitchFamily="2" charset="-122"/>
            </a:endParaRPr>
          </a:p>
        </p:txBody>
      </p:sp>
      <p:sp>
        <p:nvSpPr>
          <p:cNvPr id="8" name="Slide Number Placeholder 5"/>
          <p:cNvSpPr>
            <a:spLocks noGrp="1"/>
          </p:cNvSpPr>
          <p:nvPr>
            <p:ph type="sldNum" sz="quarter" idx="4"/>
          </p:nvPr>
        </p:nvSpPr>
        <p:spPr>
          <a:xfrm>
            <a:off x="11184565" y="6600998"/>
            <a:ext cx="982035" cy="257002"/>
          </a:xfrm>
          <a:prstGeom prst="rect">
            <a:avLst/>
          </a:prstGeom>
        </p:spPr>
        <p:txBody>
          <a:bodyPr/>
          <a:lstStyle>
            <a:lvl1pPr>
              <a:defRPr sz="1400">
                <a:solidFill>
                  <a:schemeClr val="tx1"/>
                </a:solidFill>
                <a:latin typeface="Times New Roman" panose="02020603050405020304" pitchFamily="18" charset="0"/>
                <a:cs typeface="Times New Roman" panose="02020603050405020304" pitchFamily="18" charset="0"/>
              </a:defRPr>
            </a:lvl1pPr>
          </a:lstStyle>
          <a:p>
            <a:pPr algn="ctr" eaLnBrk="1" hangingPunct="1"/>
            <a:fld id="{A311A638-BFE8-47B0-9DB0-998CC0FAD0F0}" type="slidenum">
              <a:rPr lang="zh-CN" altLang="en-US" b="1" smtClean="0">
                <a:solidFill>
                  <a:prstClr val="black"/>
                </a:solidFill>
                <a:ea typeface="华文中宋" pitchFamily="2" charset="-122"/>
              </a:rPr>
              <a:pPr algn="ctr" eaLnBrk="1" hangingPunct="1"/>
              <a:t>‹#›</a:t>
            </a:fld>
            <a:endParaRPr lang="zh-CN" altLang="en-US" b="1" dirty="0">
              <a:solidFill>
                <a:prstClr val="black"/>
              </a:solidFill>
              <a:ea typeface="华文中宋" pitchFamily="2" charset="-122"/>
            </a:endParaRPr>
          </a:p>
        </p:txBody>
      </p:sp>
    </p:spTree>
    <p:extLst>
      <p:ext uri="{BB962C8B-B14F-4D97-AF65-F5344CB8AC3E}">
        <p14:creationId xmlns:p14="http://schemas.microsoft.com/office/powerpoint/2010/main" val="3221393420"/>
      </p:ext>
    </p:extLst>
  </p:cSld>
  <p:clrMap bg1="lt1" tx1="dk1" bg2="lt2" tx2="dk2" accent1="accent1" accent2="accent2" accent3="accent3" accent4="accent4" accent5="accent5" accent6="accent6" hlink="hlink" folHlink="folHlink"/>
  <p:transition>
    <p:split orient="vert"/>
  </p:transition>
  <p:hf hdr="0" ftr="0" dt="0"/>
  <p:txStyles>
    <p:titleStyle>
      <a:lvl1pPr algn="ctr" rtl="0" eaLnBrk="0" fontAlgn="base" hangingPunct="0">
        <a:spcBef>
          <a:spcPct val="0"/>
        </a:spcBef>
        <a:spcAft>
          <a:spcPct val="0"/>
        </a:spcAft>
        <a:defRPr sz="3600" b="1" cap="none" spc="0" baseline="0">
          <a:ln w="19050">
            <a:noFill/>
            <a:prstDash val="solid"/>
          </a:ln>
          <a:solidFill>
            <a:srgbClr val="FF0000"/>
          </a:solidFill>
          <a:effectLst>
            <a:outerShdw blurRad="38100" dist="38100" dir="2700000" algn="tl">
              <a:srgbClr val="000000">
                <a:alpha val="43137"/>
              </a:srgbClr>
            </a:outerShdw>
          </a:effectLst>
          <a:latin typeface="Arial" panose="020B0604020202020204" pitchFamily="34" charset="0"/>
          <a:ea typeface="微软雅黑" pitchFamily="34" charset="-122"/>
          <a:cs typeface="Times New Roman" panose="02020603050405020304" pitchFamily="18" charset="0"/>
        </a:defRPr>
      </a:lvl1pPr>
      <a:lvl2pPr algn="l" rtl="0" eaLnBrk="0" fontAlgn="base" hangingPunct="0">
        <a:spcBef>
          <a:spcPct val="0"/>
        </a:spcBef>
        <a:spcAft>
          <a:spcPct val="0"/>
        </a:spcAft>
        <a:defRPr sz="4000" b="1">
          <a:solidFill>
            <a:schemeClr val="bg1"/>
          </a:solidFill>
          <a:latin typeface="Arial" charset="0"/>
          <a:ea typeface="黑体" pitchFamily="2" charset="-122"/>
        </a:defRPr>
      </a:lvl2pPr>
      <a:lvl3pPr algn="l" rtl="0" eaLnBrk="0" fontAlgn="base" hangingPunct="0">
        <a:spcBef>
          <a:spcPct val="0"/>
        </a:spcBef>
        <a:spcAft>
          <a:spcPct val="0"/>
        </a:spcAft>
        <a:defRPr sz="4000" b="1">
          <a:solidFill>
            <a:schemeClr val="bg1"/>
          </a:solidFill>
          <a:latin typeface="Arial" charset="0"/>
          <a:ea typeface="黑体" pitchFamily="2" charset="-122"/>
        </a:defRPr>
      </a:lvl3pPr>
      <a:lvl4pPr algn="l" rtl="0" eaLnBrk="0" fontAlgn="base" hangingPunct="0">
        <a:spcBef>
          <a:spcPct val="0"/>
        </a:spcBef>
        <a:spcAft>
          <a:spcPct val="0"/>
        </a:spcAft>
        <a:defRPr sz="4000" b="1">
          <a:solidFill>
            <a:schemeClr val="bg1"/>
          </a:solidFill>
          <a:latin typeface="Arial" charset="0"/>
          <a:ea typeface="黑体" pitchFamily="2" charset="-122"/>
        </a:defRPr>
      </a:lvl4pPr>
      <a:lvl5pPr algn="l" rtl="0" eaLnBrk="0" fontAlgn="base" hangingPunct="0">
        <a:spcBef>
          <a:spcPct val="0"/>
        </a:spcBef>
        <a:spcAft>
          <a:spcPct val="0"/>
        </a:spcAft>
        <a:defRPr sz="4000" b="1">
          <a:solidFill>
            <a:schemeClr val="bg1"/>
          </a:solidFill>
          <a:latin typeface="Arial" charset="0"/>
          <a:ea typeface="黑体" pitchFamily="2"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p:titleStyle>
    <p:bodyStyle>
      <a:lvl1pPr marL="342900" indent="-342900" algn="l" rtl="0" eaLnBrk="0" fontAlgn="base" hangingPunct="0">
        <a:spcBef>
          <a:spcPct val="20000"/>
        </a:spcBef>
        <a:spcAft>
          <a:spcPct val="0"/>
        </a:spcAft>
        <a:buClr>
          <a:srgbClr val="00B0F0"/>
        </a:buClr>
        <a:buSzPct val="90000"/>
        <a:buFont typeface="Wingdings" pitchFamily="2" charset="2"/>
        <a:buChar char="n"/>
        <a:defRPr sz="2800" baseline="0">
          <a:solidFill>
            <a:srgbClr val="003399"/>
          </a:solidFill>
          <a:latin typeface="Times New Roman" panose="02020603050405020304" pitchFamily="18" charset="0"/>
          <a:ea typeface="微软雅黑" pitchFamily="34" charset="-122"/>
          <a:cs typeface="+mn-cs"/>
        </a:defRPr>
      </a:lvl1pPr>
      <a:lvl2pPr marL="742950" indent="-285750" algn="l" rtl="0" eaLnBrk="0" fontAlgn="base" hangingPunct="0">
        <a:spcBef>
          <a:spcPct val="20000"/>
        </a:spcBef>
        <a:spcAft>
          <a:spcPct val="0"/>
        </a:spcAft>
        <a:buClr>
          <a:srgbClr val="00B050"/>
        </a:buClr>
        <a:buSzPct val="75000"/>
        <a:buFont typeface="Wingdings" pitchFamily="2" charset="2"/>
        <a:buChar char="l"/>
        <a:defRPr sz="2400" baseline="0">
          <a:solidFill>
            <a:schemeClr val="tx1"/>
          </a:solidFill>
          <a:latin typeface="Times New Roman" panose="02020603050405020304" pitchFamily="18" charset="0"/>
          <a:ea typeface="微软雅黑" pitchFamily="34" charset="-122"/>
        </a:defRPr>
      </a:lvl2pPr>
      <a:lvl3pPr marL="1143000" indent="-228600" algn="l" rtl="0" eaLnBrk="0" fontAlgn="base" hangingPunct="0">
        <a:spcBef>
          <a:spcPct val="20000"/>
        </a:spcBef>
        <a:spcAft>
          <a:spcPct val="0"/>
        </a:spcAft>
        <a:buChar char="•"/>
        <a:defRPr sz="2400" baseline="0">
          <a:solidFill>
            <a:srgbClr val="003399"/>
          </a:solidFill>
          <a:latin typeface="Times New Roman" panose="02020603050405020304" pitchFamily="18" charset="0"/>
          <a:ea typeface="+mn-ea"/>
        </a:defRPr>
      </a:lvl3pPr>
      <a:lvl4pPr marL="1600200" indent="-228600" algn="l" rtl="0" eaLnBrk="0" fontAlgn="base" hangingPunct="0">
        <a:spcBef>
          <a:spcPct val="20000"/>
        </a:spcBef>
        <a:spcAft>
          <a:spcPct val="0"/>
        </a:spcAft>
        <a:buChar char="–"/>
        <a:defRPr sz="2800" baseline="0">
          <a:solidFill>
            <a:srgbClr val="003399"/>
          </a:solidFill>
          <a:latin typeface="Times New Roman" panose="02020603050405020304" pitchFamily="18" charset="0"/>
          <a:ea typeface="+mn-ea"/>
        </a:defRPr>
      </a:lvl4pPr>
      <a:lvl5pPr marL="2057400" indent="-228600" algn="l" rtl="0" eaLnBrk="0" fontAlgn="base" hangingPunct="0">
        <a:spcBef>
          <a:spcPct val="20000"/>
        </a:spcBef>
        <a:spcAft>
          <a:spcPct val="0"/>
        </a:spcAft>
        <a:buChar char="»"/>
        <a:defRPr sz="2800">
          <a:solidFill>
            <a:srgbClr val="003399"/>
          </a:solidFill>
          <a:latin typeface="+mn-lt"/>
          <a:ea typeface="+mn-ea"/>
        </a:defRPr>
      </a:lvl5pPr>
      <a:lvl6pPr marL="2514600" indent="-228600" algn="l" rtl="0" fontAlgn="base">
        <a:spcBef>
          <a:spcPct val="20000"/>
        </a:spcBef>
        <a:spcAft>
          <a:spcPct val="0"/>
        </a:spcAft>
        <a:buChar char="»"/>
        <a:defRPr sz="2800">
          <a:solidFill>
            <a:srgbClr val="003399"/>
          </a:solidFill>
          <a:latin typeface="+mn-lt"/>
          <a:ea typeface="+mn-ea"/>
        </a:defRPr>
      </a:lvl6pPr>
      <a:lvl7pPr marL="2971800" indent="-228600" algn="l" rtl="0" fontAlgn="base">
        <a:spcBef>
          <a:spcPct val="20000"/>
        </a:spcBef>
        <a:spcAft>
          <a:spcPct val="0"/>
        </a:spcAft>
        <a:buChar char="»"/>
        <a:defRPr sz="2800">
          <a:solidFill>
            <a:srgbClr val="003399"/>
          </a:solidFill>
          <a:latin typeface="+mn-lt"/>
          <a:ea typeface="+mn-ea"/>
        </a:defRPr>
      </a:lvl7pPr>
      <a:lvl8pPr marL="3429000" indent="-228600" algn="l" rtl="0" fontAlgn="base">
        <a:spcBef>
          <a:spcPct val="20000"/>
        </a:spcBef>
        <a:spcAft>
          <a:spcPct val="0"/>
        </a:spcAft>
        <a:buChar char="»"/>
        <a:defRPr sz="2800">
          <a:solidFill>
            <a:srgbClr val="003399"/>
          </a:solidFill>
          <a:latin typeface="+mn-lt"/>
          <a:ea typeface="+mn-ea"/>
        </a:defRPr>
      </a:lvl8pPr>
      <a:lvl9pPr marL="3886200" indent="-228600" algn="l" rtl="0" fontAlgn="base">
        <a:spcBef>
          <a:spcPct val="20000"/>
        </a:spcBef>
        <a:spcAft>
          <a:spcPct val="0"/>
        </a:spcAft>
        <a:buChar char="»"/>
        <a:defRPr sz="2800">
          <a:solidFill>
            <a:srgbClr val="003399"/>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simoncblyth.bitbucket.io/optick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DB1504-46BD-4816-8B65-C745AC210B47}"/>
              </a:ext>
            </a:extLst>
          </p:cNvPr>
          <p:cNvSpPr>
            <a:spLocks noGrp="1"/>
          </p:cNvSpPr>
          <p:nvPr>
            <p:ph type="ctrTitle"/>
          </p:nvPr>
        </p:nvSpPr>
        <p:spPr>
          <a:xfrm>
            <a:off x="2209800" y="1914526"/>
            <a:ext cx="7772400" cy="1819275"/>
          </a:xfrm>
        </p:spPr>
        <p:txBody>
          <a:bodyPr/>
          <a:lstStyle/>
          <a:p>
            <a:pPr>
              <a:lnSpc>
                <a:spcPct val="150000"/>
              </a:lnSpc>
              <a:spcBef>
                <a:spcPts val="3000"/>
              </a:spcBef>
            </a:pPr>
            <a:r>
              <a:rPr lang="en-US" altLang="zh-CN" dirty="0"/>
              <a:t>JUNO Workloads</a:t>
            </a:r>
            <a:endParaRPr lang="zh-CN" altLang="en-US" dirty="0"/>
          </a:p>
        </p:txBody>
      </p:sp>
      <p:sp>
        <p:nvSpPr>
          <p:cNvPr id="3" name="副标题 2">
            <a:extLst>
              <a:ext uri="{FF2B5EF4-FFF2-40B4-BE49-F238E27FC236}">
                <a16:creationId xmlns:a16="http://schemas.microsoft.com/office/drawing/2014/main" id="{B150B6D0-26C2-4C42-944F-BB138AC63AE1}"/>
              </a:ext>
            </a:extLst>
          </p:cNvPr>
          <p:cNvSpPr>
            <a:spLocks noGrp="1"/>
          </p:cNvSpPr>
          <p:nvPr>
            <p:ph type="subTitle" idx="1"/>
          </p:nvPr>
        </p:nvSpPr>
        <p:spPr/>
        <p:txBody>
          <a:bodyPr/>
          <a:lstStyle/>
          <a:p>
            <a:r>
              <a:rPr lang="en-US" altLang="zh-CN" dirty="0"/>
              <a:t>Xiaofei Yan, Tao Lin</a:t>
            </a:r>
          </a:p>
          <a:p>
            <a:r>
              <a:rPr lang="en-US" altLang="zh-CN" sz="2000" dirty="0"/>
              <a:t>19</a:t>
            </a:r>
            <a:r>
              <a:rPr lang="en-US" altLang="zh-CN" sz="2000" baseline="30000" dirty="0"/>
              <a:t>st</a:t>
            </a:r>
            <a:r>
              <a:rPr lang="en-US" altLang="zh-CN" sz="2000" dirty="0"/>
              <a:t> Sept 2022</a:t>
            </a:r>
          </a:p>
          <a:p>
            <a:endParaRPr lang="zh-CN" altLang="en-US" dirty="0"/>
          </a:p>
        </p:txBody>
      </p:sp>
    </p:spTree>
    <p:extLst>
      <p:ext uri="{BB962C8B-B14F-4D97-AF65-F5344CB8AC3E}">
        <p14:creationId xmlns:p14="http://schemas.microsoft.com/office/powerpoint/2010/main" val="3413222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6C0A887-7CEE-46E5-85CC-BAA1CCDDA37A}"/>
              </a:ext>
            </a:extLst>
          </p:cNvPr>
          <p:cNvSpPr>
            <a:spLocks noGrp="1"/>
          </p:cNvSpPr>
          <p:nvPr>
            <p:ph type="title"/>
          </p:nvPr>
        </p:nvSpPr>
        <p:spPr/>
        <p:txBody>
          <a:bodyPr/>
          <a:lstStyle/>
          <a:p>
            <a:r>
              <a:rPr lang="en-US" altLang="zh-CN" dirty="0"/>
              <a:t>Questions(1)</a:t>
            </a:r>
            <a:endParaRPr lang="zh-CN" altLang="en-US" dirty="0"/>
          </a:p>
        </p:txBody>
      </p:sp>
      <p:sp>
        <p:nvSpPr>
          <p:cNvPr id="3" name="内容占位符 2">
            <a:extLst>
              <a:ext uri="{FF2B5EF4-FFF2-40B4-BE49-F238E27FC236}">
                <a16:creationId xmlns:a16="http://schemas.microsoft.com/office/drawing/2014/main" id="{935A515F-F1A7-470D-8E8F-6462CBACFCA9}"/>
              </a:ext>
            </a:extLst>
          </p:cNvPr>
          <p:cNvSpPr>
            <a:spLocks noGrp="1"/>
          </p:cNvSpPr>
          <p:nvPr>
            <p:ph idx="1"/>
          </p:nvPr>
        </p:nvSpPr>
        <p:spPr/>
        <p:txBody>
          <a:bodyPr/>
          <a:lstStyle/>
          <a:p>
            <a:pPr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Please details the workloads provided to the Task force</a:t>
            </a:r>
          </a:p>
          <a:p>
            <a:pPr marL="742950" lvl="1" indent="-285750"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Does your experiment process the whole chain (gen-sim-</a:t>
            </a:r>
            <a:r>
              <a:rPr lang="en-US" altLang="zh-CN" sz="1000" b="0" i="0" u="none" strike="noStrike" dirty="0" err="1">
                <a:solidFill>
                  <a:srgbClr val="000000"/>
                </a:solidFill>
                <a:effectLst/>
                <a:latin typeface="Arial" panose="020B0604020202020204" pitchFamily="34" charset="0"/>
              </a:rPr>
              <a:t>reco</a:t>
            </a:r>
            <a:r>
              <a:rPr lang="en-US" altLang="zh-CN" sz="1000" b="0" i="0" u="none" strike="noStrike" dirty="0">
                <a:solidFill>
                  <a:srgbClr val="000000"/>
                </a:solidFill>
                <a:effectLst/>
                <a:latin typeface="Arial" panose="020B0604020202020204" pitchFamily="34" charset="0"/>
              </a:rPr>
              <a:t>) event by event, or is each step (gen, sim, </a:t>
            </a:r>
            <a:r>
              <a:rPr lang="en-US" altLang="zh-CN" sz="1000" b="0" i="0" u="none" strike="noStrike" dirty="0" err="1">
                <a:solidFill>
                  <a:srgbClr val="000000"/>
                </a:solidFill>
                <a:effectLst/>
                <a:latin typeface="Arial" panose="020B0604020202020204" pitchFamily="34" charset="0"/>
              </a:rPr>
              <a:t>reco</a:t>
            </a:r>
            <a:r>
              <a:rPr lang="en-US" altLang="zh-CN" sz="1000" b="0" i="0" u="none" strike="noStrike" dirty="0">
                <a:solidFill>
                  <a:srgbClr val="000000"/>
                </a:solidFill>
                <a:effectLst/>
                <a:latin typeface="Arial" panose="020B0604020202020204" pitchFamily="34" charset="0"/>
              </a:rPr>
              <a:t>) processing a whole set of events before moving to the next step? </a:t>
            </a:r>
          </a:p>
          <a:p>
            <a:pPr lvl="2" indent="-285750">
              <a:spcBef>
                <a:spcPts val="0"/>
              </a:spcBef>
              <a:spcAft>
                <a:spcPts val="0"/>
              </a:spcAft>
              <a:buFont typeface="+mj-lt"/>
              <a:buAutoNum type="arabicPeriod"/>
            </a:pPr>
            <a:r>
              <a:rPr lang="en-US" altLang="zh-CN" u="none" strike="noStrike" dirty="0">
                <a:solidFill>
                  <a:srgbClr val="FF0000"/>
                </a:solidFill>
                <a:latin typeface="-apple-system"/>
              </a:rPr>
              <a:t>Two types:</a:t>
            </a:r>
          </a:p>
          <a:p>
            <a:pPr lvl="3" indent="-285750">
              <a:spcBef>
                <a:spcPts val="0"/>
              </a:spcBef>
              <a:spcAft>
                <a:spcPts val="0"/>
              </a:spcAft>
              <a:buFont typeface="+mj-lt"/>
              <a:buAutoNum type="arabicPeriod"/>
            </a:pPr>
            <a:r>
              <a:rPr lang="en-US" altLang="zh-CN" b="0" i="0" dirty="0">
                <a:solidFill>
                  <a:srgbClr val="FF0000"/>
                </a:solidFill>
                <a:effectLst/>
                <a:latin typeface="-apple-system"/>
              </a:rPr>
              <a:t>Mock Data: inclusive Need to separate</a:t>
            </a:r>
          </a:p>
          <a:p>
            <a:pPr lvl="3" indent="-285750">
              <a:spcBef>
                <a:spcPts val="0"/>
              </a:spcBef>
              <a:spcAft>
                <a:spcPts val="0"/>
              </a:spcAft>
              <a:buFont typeface="+mj-lt"/>
              <a:buAutoNum type="arabicPeriod"/>
            </a:pPr>
            <a:r>
              <a:rPr lang="en-US" altLang="zh-CN" u="none" strike="noStrike" dirty="0">
                <a:solidFill>
                  <a:srgbClr val="FF0000"/>
                </a:solidFill>
                <a:latin typeface="-apple-system"/>
              </a:rPr>
              <a:t>Physics events, </a:t>
            </a:r>
            <a:r>
              <a:rPr lang="en-US" altLang="zh-CN" dirty="0">
                <a:solidFill>
                  <a:srgbClr val="FF0000"/>
                </a:solidFill>
                <a:latin typeface="-apple-system"/>
              </a:rPr>
              <a:t>such as IBD without event mixing, Could be done both.</a:t>
            </a:r>
          </a:p>
          <a:p>
            <a:pPr lvl="2" indent="-285750">
              <a:spcBef>
                <a:spcPts val="0"/>
              </a:spcBef>
              <a:spcAft>
                <a:spcPts val="0"/>
              </a:spcAft>
              <a:buFont typeface="+mj-lt"/>
              <a:buAutoNum type="arabicPeriod"/>
            </a:pPr>
            <a:r>
              <a:rPr lang="en-US" altLang="zh-CN" dirty="0">
                <a:solidFill>
                  <a:srgbClr val="FF0000"/>
                </a:solidFill>
                <a:latin typeface="-apple-system"/>
              </a:rPr>
              <a:t>D</a:t>
            </a:r>
            <a:r>
              <a:rPr lang="en-US" altLang="zh-CN" b="0" i="0" dirty="0">
                <a:solidFill>
                  <a:srgbClr val="FF0000"/>
                </a:solidFill>
                <a:effectLst/>
                <a:latin typeface="-apple-system"/>
              </a:rPr>
              <a:t>o things both ways, but processing step by step is better/more convenient</a:t>
            </a:r>
            <a:endParaRPr lang="en-US" altLang="zh-CN" b="0" i="0" u="none" strike="noStrike" dirty="0">
              <a:solidFill>
                <a:srgbClr val="FF0000"/>
              </a:solidFill>
              <a:effectLst/>
              <a:latin typeface="Arial" panose="020B0604020202020204" pitchFamily="34" charset="0"/>
            </a:endParaRPr>
          </a:p>
          <a:p>
            <a:pPr marL="742950" lvl="1" indent="-285750"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In the case of the generation (simulation) which physics process (pileup configuration) is used?</a:t>
            </a:r>
          </a:p>
          <a:p>
            <a:pPr lvl="2" indent="-285750">
              <a:spcBef>
                <a:spcPts val="0"/>
              </a:spcBef>
              <a:spcAft>
                <a:spcPts val="0"/>
              </a:spcAft>
              <a:buFont typeface="+mj-lt"/>
              <a:buAutoNum type="arabicPeriod"/>
            </a:pPr>
            <a:r>
              <a:rPr lang="en-US" altLang="zh-CN" dirty="0">
                <a:solidFill>
                  <a:srgbClr val="FF0000"/>
                </a:solidFill>
                <a:latin typeface="Arial" panose="020B0604020202020204" pitchFamily="34" charset="0"/>
              </a:rPr>
              <a:t>Each radioactivity particle present in the medium/detector is simulated independently then merged at the electronics simulation step. At this step we can have more than 20 different sets of input files, each with their own different rate. [TODO: put correct number for sets of input files]</a:t>
            </a:r>
          </a:p>
          <a:p>
            <a:pPr lvl="2" indent="-285750">
              <a:spcBef>
                <a:spcPts val="0"/>
              </a:spcBef>
              <a:spcAft>
                <a:spcPts val="0"/>
              </a:spcAft>
              <a:buFont typeface="+mj-lt"/>
              <a:buAutoNum type="arabicPeriod"/>
            </a:pPr>
            <a:r>
              <a:rPr lang="en-US" altLang="zh-CN" b="0" i="0" dirty="0">
                <a:solidFill>
                  <a:srgbClr val="FF0000"/>
                </a:solidFill>
                <a:effectLst/>
                <a:latin typeface="-apple-system"/>
              </a:rPr>
              <a:t>Random trigger is in </a:t>
            </a:r>
            <a:r>
              <a:rPr lang="en-US" altLang="zh-CN" b="0" i="0" dirty="0" err="1">
                <a:solidFill>
                  <a:srgbClr val="FF0000"/>
                </a:solidFill>
                <a:effectLst/>
                <a:latin typeface="-apple-system"/>
              </a:rPr>
              <a:t>digi</a:t>
            </a:r>
            <a:r>
              <a:rPr lang="en-US" altLang="zh-CN" b="0" i="0" dirty="0">
                <a:solidFill>
                  <a:srgbClr val="FF0000"/>
                </a:solidFill>
                <a:effectLst/>
                <a:latin typeface="-apple-system"/>
              </a:rPr>
              <a:t>-level, pre-mixing is in hit level . random trigger could be used for MC tuning.</a:t>
            </a:r>
            <a:endParaRPr lang="en-US" altLang="zh-CN" dirty="0">
              <a:solidFill>
                <a:srgbClr val="FF0000"/>
              </a:solidFill>
              <a:latin typeface="Arial" panose="020B0604020202020204" pitchFamily="34" charset="0"/>
            </a:endParaRPr>
          </a:p>
          <a:p>
            <a:pPr lvl="2" indent="-285750">
              <a:spcBef>
                <a:spcPts val="0"/>
              </a:spcBef>
              <a:spcAft>
                <a:spcPts val="0"/>
              </a:spcAft>
              <a:buFont typeface="+mj-lt"/>
              <a:buAutoNum type="arabicPeriod"/>
            </a:pPr>
            <a:endParaRPr lang="en-US" altLang="zh-CN" dirty="0">
              <a:solidFill>
                <a:srgbClr val="FF0000"/>
              </a:solidFill>
              <a:latin typeface="Arial" panose="020B0604020202020204" pitchFamily="34" charset="0"/>
            </a:endParaRPr>
          </a:p>
          <a:p>
            <a:pPr marL="742950" lvl="1" indent="-285750"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Do these workloads represent the processing chain submitted on the grid? </a:t>
            </a:r>
            <a:br>
              <a:rPr lang="en-US" altLang="zh-CN" sz="1000" b="0" i="0" u="none" strike="noStrike" dirty="0">
                <a:solidFill>
                  <a:srgbClr val="000000"/>
                </a:solidFill>
                <a:effectLst/>
                <a:latin typeface="Arial" panose="020B0604020202020204" pitchFamily="34" charset="0"/>
              </a:rPr>
            </a:br>
            <a:r>
              <a:rPr lang="en-US" altLang="zh-CN" sz="1000" b="0" i="0" u="none" strike="noStrike" dirty="0">
                <a:solidFill>
                  <a:srgbClr val="000000"/>
                </a:solidFill>
                <a:effectLst/>
                <a:latin typeface="Arial" panose="020B0604020202020204" pitchFamily="34" charset="0"/>
              </a:rPr>
              <a:t>Do they include some extra-step not used in production? </a:t>
            </a:r>
            <a:r>
              <a:rPr lang="en-US" altLang="zh-CN" sz="1000" b="0" i="0" u="none" strike="noStrike" dirty="0" err="1">
                <a:solidFill>
                  <a:srgbClr val="000000"/>
                </a:solidFill>
                <a:effectLst/>
                <a:latin typeface="Arial" panose="020B0604020202020204" pitchFamily="34" charset="0"/>
              </a:rPr>
              <a:t>Eg</a:t>
            </a:r>
            <a:r>
              <a:rPr lang="en-US" altLang="zh-CN" sz="1000" b="0" i="0" u="none" strike="noStrike" dirty="0">
                <a:solidFill>
                  <a:srgbClr val="000000"/>
                </a:solidFill>
                <a:effectLst/>
                <a:latin typeface="Arial" panose="020B0604020202020204" pitchFamily="34" charset="0"/>
              </a:rPr>
              <a:t> debug modules</a:t>
            </a:r>
          </a:p>
          <a:p>
            <a:pPr lvl="2" indent="-285750">
              <a:spcBef>
                <a:spcPts val="0"/>
              </a:spcBef>
              <a:spcAft>
                <a:spcPts val="0"/>
              </a:spcAft>
              <a:buFont typeface="+mj-lt"/>
              <a:buAutoNum type="arabicPeriod"/>
            </a:pPr>
            <a:r>
              <a:rPr lang="en-US" altLang="zh-CN" dirty="0">
                <a:solidFill>
                  <a:srgbClr val="FF0000"/>
                </a:solidFill>
                <a:latin typeface="Arial" panose="020B0604020202020204" pitchFamily="34" charset="0"/>
              </a:rPr>
              <a:t>Most workloads are submitted to grid, however for now merging of files is being done locally due to the very specific requirements needed for that task.</a:t>
            </a:r>
            <a:br>
              <a:rPr lang="en-US" altLang="zh-CN" dirty="0">
                <a:solidFill>
                  <a:srgbClr val="FF0000"/>
                </a:solidFill>
                <a:latin typeface="Arial" panose="020B0604020202020204" pitchFamily="34" charset="0"/>
              </a:rPr>
            </a:br>
            <a:r>
              <a:rPr lang="en-US" altLang="zh-CN" dirty="0">
                <a:solidFill>
                  <a:srgbClr val="FF0000"/>
                </a:solidFill>
                <a:latin typeface="Arial" panose="020B0604020202020204" pitchFamily="34" charset="0"/>
              </a:rPr>
              <a:t>Extra step is pre-mixing.</a:t>
            </a:r>
            <a:endParaRPr lang="zh-CN" altLang="en-US" dirty="0">
              <a:solidFill>
                <a:srgbClr val="FF0000"/>
              </a:solidFill>
              <a:latin typeface="Arial" panose="020B0604020202020204" pitchFamily="34" charset="0"/>
            </a:endParaRPr>
          </a:p>
        </p:txBody>
      </p:sp>
      <p:sp>
        <p:nvSpPr>
          <p:cNvPr id="4" name="灯片编号占位符 3">
            <a:extLst>
              <a:ext uri="{FF2B5EF4-FFF2-40B4-BE49-F238E27FC236}">
                <a16:creationId xmlns:a16="http://schemas.microsoft.com/office/drawing/2014/main" id="{B5FE6B18-C0D9-4F92-90B1-CB184657A6CE}"/>
              </a:ext>
            </a:extLst>
          </p:cNvPr>
          <p:cNvSpPr>
            <a:spLocks noGrp="1"/>
          </p:cNvSpPr>
          <p:nvPr>
            <p:ph type="sldNum" sz="quarter" idx="10"/>
          </p:nvPr>
        </p:nvSpPr>
        <p:spPr/>
        <p:txBody>
          <a:bodyPr/>
          <a:lstStyle/>
          <a:p>
            <a:pPr>
              <a:defRPr/>
            </a:pPr>
            <a:fld id="{8772E7C7-A7D2-4761-B106-1689E1D1EE66}" type="slidenum">
              <a:rPr lang="zh-CN" altLang="en-US" smtClean="0"/>
              <a:pPr>
                <a:defRPr/>
              </a:pPr>
              <a:t>10</a:t>
            </a:fld>
            <a:endParaRPr lang="en-US" altLang="zh-CN"/>
          </a:p>
        </p:txBody>
      </p:sp>
    </p:spTree>
    <p:extLst>
      <p:ext uri="{BB962C8B-B14F-4D97-AF65-F5344CB8AC3E}">
        <p14:creationId xmlns:p14="http://schemas.microsoft.com/office/powerpoint/2010/main" val="3811717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6F92AF-9E8D-4989-904F-5B7861A45B45}"/>
              </a:ext>
            </a:extLst>
          </p:cNvPr>
          <p:cNvSpPr>
            <a:spLocks noGrp="1"/>
          </p:cNvSpPr>
          <p:nvPr>
            <p:ph type="title"/>
          </p:nvPr>
        </p:nvSpPr>
        <p:spPr/>
        <p:txBody>
          <a:bodyPr/>
          <a:lstStyle/>
          <a:p>
            <a:r>
              <a:rPr lang="en-US" altLang="zh-CN" dirty="0"/>
              <a:t>Questions(2)</a:t>
            </a:r>
            <a:endParaRPr lang="zh-CN" altLang="en-US" dirty="0"/>
          </a:p>
        </p:txBody>
      </p:sp>
      <p:sp>
        <p:nvSpPr>
          <p:cNvPr id="3" name="内容占位符 2">
            <a:extLst>
              <a:ext uri="{FF2B5EF4-FFF2-40B4-BE49-F238E27FC236}">
                <a16:creationId xmlns:a16="http://schemas.microsoft.com/office/drawing/2014/main" id="{06A8DC76-222F-4159-8297-CDB603AE93B9}"/>
              </a:ext>
            </a:extLst>
          </p:cNvPr>
          <p:cNvSpPr>
            <a:spLocks noGrp="1"/>
          </p:cNvSpPr>
          <p:nvPr>
            <p:ph idx="1"/>
          </p:nvPr>
        </p:nvSpPr>
        <p:spPr/>
        <p:txBody>
          <a:bodyPr/>
          <a:lstStyle/>
          <a:p>
            <a:pPr rtl="0" fontAlgn="base">
              <a:spcBef>
                <a:spcPts val="0"/>
              </a:spcBef>
              <a:spcAft>
                <a:spcPts val="0"/>
              </a:spcAft>
              <a:buFont typeface="+mj-lt"/>
              <a:buAutoNum type="arabicPeriod" startAt="2"/>
            </a:pPr>
            <a:r>
              <a:rPr lang="en-US" altLang="zh-CN" sz="1000" b="0" i="0" u="none" strike="noStrike" dirty="0">
                <a:solidFill>
                  <a:srgbClr val="000000"/>
                </a:solidFill>
                <a:effectLst/>
                <a:latin typeface="Arial" panose="020B0604020202020204" pitchFamily="34" charset="0"/>
              </a:rPr>
              <a:t>Software stack </a:t>
            </a:r>
          </a:p>
          <a:p>
            <a:pPr marL="742950" lvl="1" indent="-285750"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Are the software features currently in the container still the most recent ones?</a:t>
            </a:r>
          </a:p>
          <a:p>
            <a:pPr lvl="2" indent="-285750">
              <a:spcBef>
                <a:spcPts val="0"/>
              </a:spcBef>
              <a:spcAft>
                <a:spcPts val="0"/>
              </a:spcAft>
              <a:buFont typeface="+mj-lt"/>
              <a:buAutoNum type="arabicPeriod"/>
            </a:pPr>
            <a:r>
              <a:rPr lang="en-US" altLang="zh-CN" dirty="0">
                <a:solidFill>
                  <a:srgbClr val="FF0000"/>
                </a:solidFill>
                <a:latin typeface="Arial" panose="020B0604020202020204" pitchFamily="34" charset="0"/>
              </a:rPr>
              <a:t>Upgrade two version </a:t>
            </a:r>
            <a:endParaRPr lang="en-US" altLang="zh-CN" b="0" i="0" u="none" strike="noStrike" dirty="0">
              <a:solidFill>
                <a:srgbClr val="FF0000"/>
              </a:solidFill>
              <a:effectLst/>
              <a:latin typeface="Arial" panose="020B0604020202020204" pitchFamily="34" charset="0"/>
            </a:endParaRPr>
          </a:p>
          <a:p>
            <a:pPr marL="742950" lvl="1" indent="-285750"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Could you </a:t>
            </a:r>
            <a:r>
              <a:rPr lang="en-US" altLang="zh-CN" sz="1000" b="0" i="0" u="none" strike="noStrike" dirty="0" err="1">
                <a:solidFill>
                  <a:srgbClr val="000000"/>
                </a:solidFill>
                <a:effectLst/>
                <a:latin typeface="Arial" panose="020B0604020202020204" pitchFamily="34" charset="0"/>
              </a:rPr>
              <a:t>summarise</a:t>
            </a:r>
            <a:r>
              <a:rPr lang="en-US" altLang="zh-CN" sz="1000" b="0" i="0" u="none" strike="noStrike" dirty="0">
                <a:solidFill>
                  <a:srgbClr val="000000"/>
                </a:solidFill>
                <a:effectLst/>
                <a:latin typeface="Arial" panose="020B0604020202020204" pitchFamily="34" charset="0"/>
              </a:rPr>
              <a:t> the plans about future, known, major upgrades of the software foreseen in your Experiment?</a:t>
            </a:r>
          </a:p>
          <a:p>
            <a:pPr lvl="2" indent="-285750">
              <a:spcBef>
                <a:spcPts val="0"/>
              </a:spcBef>
              <a:spcAft>
                <a:spcPts val="0"/>
              </a:spcAft>
              <a:buFont typeface="+mj-lt"/>
              <a:buAutoNum type="arabicPeriod"/>
            </a:pPr>
            <a:r>
              <a:rPr lang="en-US" altLang="zh-CN" b="0" i="0" dirty="0">
                <a:solidFill>
                  <a:srgbClr val="FF0000"/>
                </a:solidFill>
                <a:effectLst/>
                <a:latin typeface="-apple-system"/>
              </a:rPr>
              <a:t>Software evolutions should be mostly following LHC standards. We need however to include some GPU acceleration (particularly for simulating photon propagation). </a:t>
            </a:r>
          </a:p>
          <a:p>
            <a:pPr lvl="2" indent="-285750">
              <a:spcBef>
                <a:spcPts val="0"/>
              </a:spcBef>
              <a:spcAft>
                <a:spcPts val="0"/>
              </a:spcAft>
              <a:buFont typeface="+mj-lt"/>
              <a:buAutoNum type="arabicPeriod"/>
            </a:pPr>
            <a:r>
              <a:rPr lang="en-US" altLang="zh-CN" b="0" i="0" dirty="0">
                <a:solidFill>
                  <a:srgbClr val="FF0000"/>
                </a:solidFill>
                <a:effectLst/>
                <a:latin typeface="-apple-system"/>
              </a:rPr>
              <a:t>a standalone example is now working with </a:t>
            </a:r>
            <a:r>
              <a:rPr lang="en-US" altLang="zh-CN" b="0" i="0" dirty="0" err="1">
                <a:solidFill>
                  <a:srgbClr val="FF0000"/>
                </a:solidFill>
                <a:effectLst/>
                <a:latin typeface="-apple-system"/>
              </a:rPr>
              <a:t>Opticks</a:t>
            </a:r>
            <a:r>
              <a:rPr lang="en-US" altLang="zh-CN" b="0" i="0" dirty="0">
                <a:solidFill>
                  <a:srgbClr val="FF0000"/>
                </a:solidFill>
                <a:effectLst/>
                <a:latin typeface="-apple-system"/>
              </a:rPr>
              <a:t>. </a:t>
            </a:r>
          </a:p>
          <a:p>
            <a:pPr lvl="2" indent="-285750">
              <a:spcBef>
                <a:spcPts val="0"/>
              </a:spcBef>
              <a:spcAft>
                <a:spcPts val="0"/>
              </a:spcAft>
              <a:buFont typeface="+mj-lt"/>
              <a:buAutoNum type="arabicPeriod"/>
            </a:pPr>
            <a:r>
              <a:rPr lang="en-US" altLang="zh-CN" b="0" i="0" dirty="0">
                <a:solidFill>
                  <a:srgbClr val="FF0000"/>
                </a:solidFill>
                <a:effectLst/>
                <a:latin typeface="-apple-system"/>
              </a:rPr>
              <a:t>Wenjie had developed a GPU based rec. SYCL based (in future)</a:t>
            </a:r>
            <a:endParaRPr lang="en-US" altLang="zh-CN" b="0" i="0" u="none" strike="noStrike" dirty="0">
              <a:solidFill>
                <a:srgbClr val="FF0000"/>
              </a:solidFill>
              <a:effectLst/>
              <a:latin typeface="Arial" panose="020B0604020202020204" pitchFamily="34" charset="0"/>
            </a:endParaRPr>
          </a:p>
          <a:p>
            <a:pPr marL="742950" lvl="1" indent="-285750"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Do you plan / have done to migrate your offline code to non-x86 CPUs (ARM/Power) or to adopt accelerators (GPUs)</a:t>
            </a:r>
          </a:p>
          <a:p>
            <a:pPr lvl="2" indent="-285750">
              <a:spcBef>
                <a:spcPts val="0"/>
              </a:spcBef>
              <a:spcAft>
                <a:spcPts val="0"/>
              </a:spcAft>
              <a:buFont typeface="+mj-lt"/>
              <a:buAutoNum type="arabicPeriod"/>
            </a:pPr>
            <a:r>
              <a:rPr lang="en-US" altLang="zh-CN" b="0" i="0" dirty="0">
                <a:solidFill>
                  <a:srgbClr val="FF0000"/>
                </a:solidFill>
                <a:effectLst/>
                <a:latin typeface="-apple-system"/>
              </a:rPr>
              <a:t>need to use GPUs for photon propagation (currently in preparation based on </a:t>
            </a:r>
            <a:r>
              <a:rPr lang="en-US" altLang="zh-CN" b="0" i="0" dirty="0" err="1">
                <a:solidFill>
                  <a:srgbClr val="FF0000"/>
                </a:solidFill>
                <a:effectLst/>
                <a:latin typeface="-apple-system"/>
              </a:rPr>
              <a:t>Opticks</a:t>
            </a:r>
            <a:r>
              <a:rPr lang="en-US" altLang="zh-CN" b="0" i="0" dirty="0">
                <a:solidFill>
                  <a:srgbClr val="FF0000"/>
                </a:solidFill>
                <a:effectLst/>
                <a:latin typeface="-apple-system"/>
              </a:rPr>
              <a:t> – </a:t>
            </a:r>
            <a:r>
              <a:rPr lang="en-US" altLang="zh-CN" b="0" i="0" u="none" strike="noStrike" dirty="0">
                <a:solidFill>
                  <a:srgbClr val="FF0000"/>
                </a:solidFill>
                <a:effectLst/>
                <a:latin typeface="-apple-system"/>
                <a:hlinkClick r:id="rId2">
                  <a:extLst>
                    <a:ext uri="{A12FA001-AC4F-418D-AE19-62706E023703}">
                      <ahyp:hlinkClr xmlns:ahyp="http://schemas.microsoft.com/office/drawing/2018/hyperlinkcolor" val="tx"/>
                    </a:ext>
                  </a:extLst>
                </a:hlinkClick>
              </a:rPr>
              <a:t>https://simoncblyth.bitbucket.io/opticks/</a:t>
            </a:r>
            <a:r>
              <a:rPr lang="en-US" altLang="zh-CN" b="0" i="0" dirty="0">
                <a:solidFill>
                  <a:srgbClr val="FF0000"/>
                </a:solidFill>
                <a:effectLst/>
                <a:latin typeface="-apple-system"/>
              </a:rPr>
              <a:t>). Some discussion about an ARM port is also being discussed to use some opportunistic resources available.</a:t>
            </a:r>
            <a:br>
              <a:rPr lang="en-US" altLang="zh-CN" b="0" i="0" u="none" strike="noStrike" dirty="0">
                <a:solidFill>
                  <a:srgbClr val="FF0000"/>
                </a:solidFill>
                <a:effectLst/>
                <a:latin typeface="Arial" panose="020B0604020202020204" pitchFamily="34" charset="0"/>
              </a:rPr>
            </a:br>
            <a:endParaRPr lang="zh-CN" altLang="en-US" dirty="0">
              <a:solidFill>
                <a:srgbClr val="FF0000"/>
              </a:solidFill>
            </a:endParaRPr>
          </a:p>
        </p:txBody>
      </p:sp>
      <p:sp>
        <p:nvSpPr>
          <p:cNvPr id="4" name="灯片编号占位符 3">
            <a:extLst>
              <a:ext uri="{FF2B5EF4-FFF2-40B4-BE49-F238E27FC236}">
                <a16:creationId xmlns:a16="http://schemas.microsoft.com/office/drawing/2014/main" id="{1AD35E65-05EA-4663-A149-A7B9900EF271}"/>
              </a:ext>
            </a:extLst>
          </p:cNvPr>
          <p:cNvSpPr>
            <a:spLocks noGrp="1"/>
          </p:cNvSpPr>
          <p:nvPr>
            <p:ph type="sldNum" sz="quarter" idx="10"/>
          </p:nvPr>
        </p:nvSpPr>
        <p:spPr/>
        <p:txBody>
          <a:bodyPr/>
          <a:lstStyle/>
          <a:p>
            <a:pPr>
              <a:defRPr/>
            </a:pPr>
            <a:fld id="{8772E7C7-A7D2-4761-B106-1689E1D1EE66}" type="slidenum">
              <a:rPr lang="zh-CN" altLang="en-US" smtClean="0"/>
              <a:pPr>
                <a:defRPr/>
              </a:pPr>
              <a:t>11</a:t>
            </a:fld>
            <a:endParaRPr lang="en-US" altLang="zh-CN"/>
          </a:p>
        </p:txBody>
      </p:sp>
    </p:spTree>
    <p:extLst>
      <p:ext uri="{BB962C8B-B14F-4D97-AF65-F5344CB8AC3E}">
        <p14:creationId xmlns:p14="http://schemas.microsoft.com/office/powerpoint/2010/main" val="2029676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AAB3A7-4277-434A-B99D-DFDD78AEEB39}"/>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9177F3A8-ED2C-452C-A158-1A489495BDDB}"/>
              </a:ext>
            </a:extLst>
          </p:cNvPr>
          <p:cNvSpPr>
            <a:spLocks noGrp="1"/>
          </p:cNvSpPr>
          <p:nvPr>
            <p:ph idx="1"/>
          </p:nvPr>
        </p:nvSpPr>
        <p:spPr/>
        <p:txBody>
          <a:bodyPr/>
          <a:lstStyle/>
          <a:p>
            <a:pPr rtl="0" fontAlgn="base">
              <a:spcBef>
                <a:spcPts val="0"/>
              </a:spcBef>
              <a:spcAft>
                <a:spcPts val="0"/>
              </a:spcAft>
              <a:buFont typeface="+mj-lt"/>
              <a:buAutoNum type="arabicPeriod" startAt="3"/>
            </a:pPr>
            <a:r>
              <a:rPr lang="en-US" altLang="zh-CN" sz="1000" b="0" i="0" u="none" strike="noStrike" dirty="0">
                <a:solidFill>
                  <a:srgbClr val="000000"/>
                </a:solidFill>
                <a:effectLst/>
                <a:latin typeface="Arial" panose="020B0604020202020204" pitchFamily="34" charset="0"/>
              </a:rPr>
              <a:t>Experience in integrating the Experiment’s workloads in the HEP standalone containers</a:t>
            </a:r>
          </a:p>
          <a:p>
            <a:pPr marL="742950" lvl="1" indent="-285750"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What is your overall experience in using the build procedure designed by the </a:t>
            </a:r>
            <a:r>
              <a:rPr lang="en-US" altLang="zh-CN" sz="1000" b="0" i="0" u="none" strike="noStrike" dirty="0" err="1">
                <a:solidFill>
                  <a:srgbClr val="000000"/>
                </a:solidFill>
                <a:effectLst/>
                <a:latin typeface="Arial" panose="020B0604020202020204" pitchFamily="34" charset="0"/>
              </a:rPr>
              <a:t>HEPiX</a:t>
            </a:r>
            <a:r>
              <a:rPr lang="en-US" altLang="zh-CN" sz="1000" b="0" i="0" u="none" strike="noStrike" dirty="0">
                <a:solidFill>
                  <a:srgbClr val="000000"/>
                </a:solidFill>
                <a:effectLst/>
                <a:latin typeface="Arial" panose="020B0604020202020204" pitchFamily="34" charset="0"/>
              </a:rPr>
              <a:t> Benchmarking WG to create standalone containers?</a:t>
            </a:r>
          </a:p>
          <a:p>
            <a:pPr lvl="3" indent="-285750">
              <a:spcBef>
                <a:spcPts val="0"/>
              </a:spcBef>
              <a:spcAft>
                <a:spcPts val="0"/>
              </a:spcAft>
              <a:buFont typeface="+mj-lt"/>
              <a:buAutoNum type="arabicPeriod"/>
            </a:pPr>
            <a:r>
              <a:rPr lang="en-US" altLang="zh-CN" sz="2400" b="0" i="0" dirty="0">
                <a:solidFill>
                  <a:srgbClr val="FF0000"/>
                </a:solidFill>
                <a:effectLst/>
                <a:latin typeface="-apple-system"/>
              </a:rPr>
              <a:t>Use other experiment’s workloads such as </a:t>
            </a:r>
            <a:r>
              <a:rPr lang="en-US" altLang="zh-CN" sz="2400" b="0" i="0" dirty="0" err="1">
                <a:solidFill>
                  <a:srgbClr val="FF0000"/>
                </a:solidFill>
                <a:effectLst/>
                <a:latin typeface="-apple-system"/>
              </a:rPr>
              <a:t>LHCb</a:t>
            </a:r>
            <a:r>
              <a:rPr lang="en-US" altLang="zh-CN" sz="2400" b="0" i="0" dirty="0">
                <a:solidFill>
                  <a:srgbClr val="FF0000"/>
                </a:solidFill>
                <a:effectLst/>
                <a:latin typeface="-apple-system"/>
              </a:rPr>
              <a:t>, to create </a:t>
            </a:r>
            <a:r>
              <a:rPr lang="en-US" altLang="zh-CN" sz="2400" b="0" i="0" dirty="0" err="1">
                <a:solidFill>
                  <a:srgbClr val="FF0000"/>
                </a:solidFill>
                <a:effectLst/>
                <a:latin typeface="-apple-system"/>
              </a:rPr>
              <a:t>juno</a:t>
            </a:r>
            <a:r>
              <a:rPr lang="en-US" altLang="zh-CN" sz="2400" b="0" i="0" dirty="0">
                <a:solidFill>
                  <a:srgbClr val="FF0000"/>
                </a:solidFill>
                <a:effectLst/>
                <a:latin typeface="-apple-system"/>
              </a:rPr>
              <a:t> workload project.</a:t>
            </a:r>
            <a:endParaRPr lang="en-US" altLang="zh-CN" sz="2400" b="0" i="0" u="none" strike="noStrike" dirty="0">
              <a:solidFill>
                <a:srgbClr val="FF0000"/>
              </a:solidFill>
              <a:effectLst/>
              <a:latin typeface="Arial" panose="020B0604020202020204" pitchFamily="34" charset="0"/>
            </a:endParaRPr>
          </a:p>
          <a:p>
            <a:pPr marL="1143000" lvl="2" indent="-228600"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Do you have comments about the resolution measured by the working group in the repeated executions of your workloads during the validation procedure? </a:t>
            </a:r>
          </a:p>
          <a:p>
            <a:pPr lvl="3">
              <a:spcBef>
                <a:spcPts val="0"/>
              </a:spcBef>
              <a:spcAft>
                <a:spcPts val="0"/>
              </a:spcAft>
              <a:buFont typeface="+mj-lt"/>
              <a:buAutoNum type="arabicPeriod"/>
            </a:pPr>
            <a:r>
              <a:rPr lang="en-US" altLang="zh-CN" sz="2400" b="0" i="0" u="none" strike="noStrike" dirty="0">
                <a:solidFill>
                  <a:srgbClr val="FF0000"/>
                </a:solidFill>
                <a:effectLst/>
                <a:latin typeface="Arial" panose="020B0604020202020204" pitchFamily="34" charset="0"/>
              </a:rPr>
              <a:t>Current JUNO workload software</a:t>
            </a:r>
            <a:r>
              <a:rPr lang="zh-CN" altLang="en-US" sz="2400" b="0" i="0" u="none" strike="noStrike" dirty="0">
                <a:solidFill>
                  <a:srgbClr val="FF0000"/>
                </a:solidFill>
                <a:effectLst/>
                <a:latin typeface="Arial" panose="020B0604020202020204" pitchFamily="34" charset="0"/>
              </a:rPr>
              <a:t>，</a:t>
            </a:r>
            <a:r>
              <a:rPr lang="en-US" altLang="zh-CN" sz="2400" dirty="0">
                <a:solidFill>
                  <a:srgbClr val="FF0000"/>
                </a:solidFill>
              </a:rPr>
              <a:t>initialization and finalization phases included in the reported time</a:t>
            </a:r>
            <a:r>
              <a:rPr lang="en-US" altLang="zh-CN" sz="2400" b="0" i="0" u="none" strike="noStrike" dirty="0">
                <a:solidFill>
                  <a:srgbClr val="FF0000"/>
                </a:solidFill>
                <a:effectLst/>
                <a:latin typeface="Arial" panose="020B0604020202020204" pitchFamily="34" charset="0"/>
              </a:rPr>
              <a:t>.</a:t>
            </a:r>
          </a:p>
          <a:p>
            <a:pPr marL="1143000" lvl="2" indent="-228600" rtl="0" fontAlgn="base">
              <a:spcBef>
                <a:spcPts val="0"/>
              </a:spcBef>
              <a:spcAft>
                <a:spcPts val="0"/>
              </a:spcAft>
              <a:buFont typeface="+mj-lt"/>
              <a:buAutoNum type="arabicPeriod"/>
            </a:pPr>
            <a:r>
              <a:rPr lang="en-US" altLang="zh-CN" sz="1000" b="0" i="0" u="none" strike="noStrike" dirty="0">
                <a:solidFill>
                  <a:srgbClr val="000000"/>
                </a:solidFill>
                <a:effectLst/>
                <a:latin typeface="Arial" panose="020B0604020202020204" pitchFamily="34" charset="0"/>
              </a:rPr>
              <a:t>Do you have suggestions? What would you improve?</a:t>
            </a:r>
          </a:p>
          <a:p>
            <a:pPr lvl="3">
              <a:spcBef>
                <a:spcPts val="0"/>
              </a:spcBef>
              <a:spcAft>
                <a:spcPts val="0"/>
              </a:spcAft>
              <a:buFont typeface="+mj-lt"/>
              <a:buAutoNum type="arabicPeriod"/>
            </a:pPr>
            <a:r>
              <a:rPr lang="en-US" altLang="zh-CN" sz="2400" b="0" i="0" u="none" strike="noStrike" dirty="0">
                <a:solidFill>
                  <a:srgbClr val="FF0000"/>
                </a:solidFill>
                <a:effectLst/>
                <a:latin typeface="Arial" panose="020B0604020202020204" pitchFamily="34" charset="0"/>
              </a:rPr>
              <a:t>Current JUNO software version, output only event running time.</a:t>
            </a:r>
            <a:endParaRPr lang="en-US" altLang="zh-CN" sz="2400" b="0" i="0" u="none" strike="noStrike" dirty="0">
              <a:solidFill>
                <a:srgbClr val="000000"/>
              </a:solidFill>
              <a:effectLst/>
              <a:latin typeface="Arial" panose="020B0604020202020204" pitchFamily="34" charset="0"/>
            </a:endParaRPr>
          </a:p>
          <a:p>
            <a:pPr rtl="0" fontAlgn="base">
              <a:spcBef>
                <a:spcPts val="0"/>
              </a:spcBef>
              <a:spcAft>
                <a:spcPts val="0"/>
              </a:spcAft>
              <a:buFont typeface="+mj-lt"/>
              <a:buAutoNum type="arabicPeriod" startAt="3"/>
            </a:pPr>
            <a:r>
              <a:rPr lang="en-US" altLang="zh-CN" sz="1000" b="0" i="0" u="none" strike="noStrike" dirty="0">
                <a:solidFill>
                  <a:srgbClr val="000000"/>
                </a:solidFill>
                <a:effectLst/>
                <a:latin typeface="Arial" panose="020B0604020202020204" pitchFamily="34" charset="0"/>
              </a:rPr>
              <a:t>In the scenario that an HEPscore22 benchmark will be defined from a combination of the current HEP-workloads (Run3, year 2021/22), what would be the position of your Experiment about these statements:</a:t>
            </a:r>
          </a:p>
          <a:p>
            <a:r>
              <a:rPr lang="en-US" altLang="zh-CN" b="0" i="0" dirty="0">
                <a:solidFill>
                  <a:srgbClr val="FF0000"/>
                </a:solidFill>
                <a:effectLst/>
                <a:latin typeface="-apple-system"/>
              </a:rPr>
              <a:t>If we know the percentage of total CPU time spent on different workloads such as simulation, reconstruction etc., we can obtain the weighted average of benchmarking results by using the percentage as a weight. The weighted average might be better than an average benchmarking result for a specific HEP experiment.</a:t>
            </a:r>
            <a:endParaRPr lang="zh-CN" altLang="en-US" dirty="0">
              <a:solidFill>
                <a:srgbClr val="FF0000"/>
              </a:solidFill>
            </a:endParaRPr>
          </a:p>
        </p:txBody>
      </p:sp>
      <p:sp>
        <p:nvSpPr>
          <p:cNvPr id="4" name="灯片编号占位符 3">
            <a:extLst>
              <a:ext uri="{FF2B5EF4-FFF2-40B4-BE49-F238E27FC236}">
                <a16:creationId xmlns:a16="http://schemas.microsoft.com/office/drawing/2014/main" id="{2AD34833-9A49-4A9F-AEE5-2076266DFDE5}"/>
              </a:ext>
            </a:extLst>
          </p:cNvPr>
          <p:cNvSpPr>
            <a:spLocks noGrp="1"/>
          </p:cNvSpPr>
          <p:nvPr>
            <p:ph type="sldNum" sz="quarter" idx="10"/>
          </p:nvPr>
        </p:nvSpPr>
        <p:spPr/>
        <p:txBody>
          <a:bodyPr/>
          <a:lstStyle/>
          <a:p>
            <a:pPr>
              <a:defRPr/>
            </a:pPr>
            <a:fld id="{8772E7C7-A7D2-4761-B106-1689E1D1EE66}" type="slidenum">
              <a:rPr lang="zh-CN" altLang="en-US" smtClean="0"/>
              <a:pPr>
                <a:defRPr/>
              </a:pPr>
              <a:t>12</a:t>
            </a:fld>
            <a:endParaRPr lang="en-US" altLang="zh-CN"/>
          </a:p>
        </p:txBody>
      </p:sp>
    </p:spTree>
    <p:extLst>
      <p:ext uri="{BB962C8B-B14F-4D97-AF65-F5344CB8AC3E}">
        <p14:creationId xmlns:p14="http://schemas.microsoft.com/office/powerpoint/2010/main" val="1504819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2940D4E-18A1-463B-8F8E-DABC03B7259D}"/>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1F146CC6-BECC-4509-A986-BE7A15A99917}"/>
              </a:ext>
            </a:extLst>
          </p:cNvPr>
          <p:cNvSpPr>
            <a:spLocks noGrp="1"/>
          </p:cNvSpPr>
          <p:nvPr>
            <p:ph idx="1"/>
          </p:nvPr>
        </p:nvSpPr>
        <p:spPr/>
        <p:txBody>
          <a:bodyPr/>
          <a:lstStyle/>
          <a:p>
            <a:pPr algn="ctr"/>
            <a:endParaRPr lang="en-US" altLang="zh-CN" dirty="0"/>
          </a:p>
          <a:p>
            <a:pPr algn="ctr"/>
            <a:endParaRPr lang="en-US" altLang="zh-CN" dirty="0"/>
          </a:p>
          <a:p>
            <a:pPr algn="ctr"/>
            <a:r>
              <a:rPr lang="en-US" altLang="zh-CN" sz="4400" dirty="0"/>
              <a:t>Thanks and </a:t>
            </a:r>
            <a:r>
              <a:rPr lang="en-US" altLang="zh-CN" sz="4400" dirty="0" err="1"/>
              <a:t>questioans</a:t>
            </a:r>
            <a:r>
              <a:rPr lang="zh-CN" altLang="en-US" sz="4400" dirty="0"/>
              <a:t>！</a:t>
            </a:r>
            <a:endParaRPr lang="zh-CN" altLang="en-US" sz="3600" dirty="0"/>
          </a:p>
        </p:txBody>
      </p:sp>
      <p:sp>
        <p:nvSpPr>
          <p:cNvPr id="4" name="灯片编号占位符 3">
            <a:extLst>
              <a:ext uri="{FF2B5EF4-FFF2-40B4-BE49-F238E27FC236}">
                <a16:creationId xmlns:a16="http://schemas.microsoft.com/office/drawing/2014/main" id="{07618A8C-0180-42D4-A807-9251506AFEF6}"/>
              </a:ext>
            </a:extLst>
          </p:cNvPr>
          <p:cNvSpPr>
            <a:spLocks noGrp="1"/>
          </p:cNvSpPr>
          <p:nvPr>
            <p:ph type="sldNum" sz="quarter" idx="10"/>
          </p:nvPr>
        </p:nvSpPr>
        <p:spPr/>
        <p:txBody>
          <a:bodyPr/>
          <a:lstStyle/>
          <a:p>
            <a:pPr>
              <a:defRPr/>
            </a:pPr>
            <a:fld id="{8772E7C7-A7D2-4761-B106-1689E1D1EE66}" type="slidenum">
              <a:rPr lang="zh-CN" altLang="en-US" smtClean="0"/>
              <a:pPr>
                <a:defRPr/>
              </a:pPr>
              <a:t>13</a:t>
            </a:fld>
            <a:endParaRPr lang="en-US" altLang="zh-CN"/>
          </a:p>
        </p:txBody>
      </p:sp>
    </p:spTree>
    <p:extLst>
      <p:ext uri="{BB962C8B-B14F-4D97-AF65-F5344CB8AC3E}">
        <p14:creationId xmlns:p14="http://schemas.microsoft.com/office/powerpoint/2010/main" val="1615332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954F9A-E323-4AF2-B585-1EC1CA1F8EBB}"/>
              </a:ext>
            </a:extLst>
          </p:cNvPr>
          <p:cNvSpPr>
            <a:spLocks noGrp="1"/>
          </p:cNvSpPr>
          <p:nvPr>
            <p:ph type="title"/>
          </p:nvPr>
        </p:nvSpPr>
        <p:spPr/>
        <p:txBody>
          <a:bodyPr/>
          <a:lstStyle/>
          <a:p>
            <a:r>
              <a:rPr lang="en-US" altLang="zh-CN" dirty="0"/>
              <a:t>Backup Slides</a:t>
            </a:r>
            <a:endParaRPr lang="zh-CN" altLang="en-US" dirty="0"/>
          </a:p>
        </p:txBody>
      </p:sp>
      <p:sp>
        <p:nvSpPr>
          <p:cNvPr id="3" name="内容占位符 2">
            <a:extLst>
              <a:ext uri="{FF2B5EF4-FFF2-40B4-BE49-F238E27FC236}">
                <a16:creationId xmlns:a16="http://schemas.microsoft.com/office/drawing/2014/main" id="{66D2B02B-C568-47E7-B62C-CD7ED84F619E}"/>
              </a:ext>
            </a:extLst>
          </p:cNvPr>
          <p:cNvSpPr>
            <a:spLocks noGrp="1"/>
          </p:cNvSpPr>
          <p:nvPr>
            <p:ph idx="1"/>
          </p:nvPr>
        </p:nvSpPr>
        <p:spPr/>
        <p:txBody>
          <a:bodyPr/>
          <a:lstStyle/>
          <a:p>
            <a:endParaRPr lang="zh-CN" altLang="en-US" dirty="0"/>
          </a:p>
        </p:txBody>
      </p:sp>
      <p:sp>
        <p:nvSpPr>
          <p:cNvPr id="4" name="灯片编号占位符 3">
            <a:extLst>
              <a:ext uri="{FF2B5EF4-FFF2-40B4-BE49-F238E27FC236}">
                <a16:creationId xmlns:a16="http://schemas.microsoft.com/office/drawing/2014/main" id="{4EE94C13-53BD-4045-A478-51BB922F5CB3}"/>
              </a:ext>
            </a:extLst>
          </p:cNvPr>
          <p:cNvSpPr>
            <a:spLocks noGrp="1"/>
          </p:cNvSpPr>
          <p:nvPr>
            <p:ph type="sldNum" sz="quarter" idx="10"/>
          </p:nvPr>
        </p:nvSpPr>
        <p:spPr/>
        <p:txBody>
          <a:bodyPr/>
          <a:lstStyle/>
          <a:p>
            <a:pPr>
              <a:defRPr/>
            </a:pPr>
            <a:fld id="{8772E7C7-A7D2-4761-B106-1689E1D1EE66}" type="slidenum">
              <a:rPr lang="zh-CN" altLang="en-US" smtClean="0"/>
              <a:pPr>
                <a:defRPr/>
              </a:pPr>
              <a:t>14</a:t>
            </a:fld>
            <a:endParaRPr lang="en-US" altLang="zh-CN"/>
          </a:p>
        </p:txBody>
      </p:sp>
    </p:spTree>
    <p:extLst>
      <p:ext uri="{BB962C8B-B14F-4D97-AF65-F5344CB8AC3E}">
        <p14:creationId xmlns:p14="http://schemas.microsoft.com/office/powerpoint/2010/main" val="559493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5EBD04-1AB4-423E-BDFD-9109872192DF}"/>
              </a:ext>
            </a:extLst>
          </p:cNvPr>
          <p:cNvSpPr>
            <a:spLocks noGrp="1"/>
          </p:cNvSpPr>
          <p:nvPr>
            <p:ph type="title"/>
          </p:nvPr>
        </p:nvSpPr>
        <p:spPr/>
        <p:txBody>
          <a:bodyPr/>
          <a:lstStyle/>
          <a:p>
            <a:r>
              <a:rPr lang="en-US" altLang="zh-CN" dirty="0"/>
              <a:t>MC Production (3)</a:t>
            </a:r>
            <a:endParaRPr lang="zh-CN" altLang="en-US" dirty="0"/>
          </a:p>
        </p:txBody>
      </p:sp>
      <p:sp>
        <p:nvSpPr>
          <p:cNvPr id="3" name="内容占位符 2">
            <a:extLst>
              <a:ext uri="{FF2B5EF4-FFF2-40B4-BE49-F238E27FC236}">
                <a16:creationId xmlns:a16="http://schemas.microsoft.com/office/drawing/2014/main" id="{BA9A88C5-DE4A-4BCA-B84A-EC06B00CAFFB}"/>
              </a:ext>
            </a:extLst>
          </p:cNvPr>
          <p:cNvSpPr>
            <a:spLocks noGrp="1"/>
          </p:cNvSpPr>
          <p:nvPr>
            <p:ph idx="1"/>
          </p:nvPr>
        </p:nvSpPr>
        <p:spPr/>
        <p:txBody>
          <a:bodyPr/>
          <a:lstStyle/>
          <a:p>
            <a:r>
              <a:rPr lang="en-US" altLang="zh-CN" sz="2000" dirty="0"/>
              <a:t>The radioactivity backgrounds data are merged and pre-mixed. </a:t>
            </a:r>
            <a:endParaRPr lang="zh-CN" altLang="en-US" sz="2000" dirty="0"/>
          </a:p>
        </p:txBody>
      </p:sp>
      <p:sp>
        <p:nvSpPr>
          <p:cNvPr id="4" name="灯片编号占位符 3">
            <a:extLst>
              <a:ext uri="{FF2B5EF4-FFF2-40B4-BE49-F238E27FC236}">
                <a16:creationId xmlns:a16="http://schemas.microsoft.com/office/drawing/2014/main" id="{2D2DF506-2502-4A02-9276-72D99F151E92}"/>
              </a:ext>
            </a:extLst>
          </p:cNvPr>
          <p:cNvSpPr>
            <a:spLocks noGrp="1"/>
          </p:cNvSpPr>
          <p:nvPr>
            <p:ph type="sldNum" sz="quarter" idx="10"/>
          </p:nvPr>
        </p:nvSpPr>
        <p:spPr/>
        <p:txBody>
          <a:bodyPr/>
          <a:lstStyle/>
          <a:p>
            <a:pPr>
              <a:defRPr/>
            </a:pPr>
            <a:fld id="{8772E7C7-A7D2-4761-B106-1689E1D1EE66}" type="slidenum">
              <a:rPr lang="zh-CN" altLang="en-US" smtClean="0"/>
              <a:pPr>
                <a:defRPr/>
              </a:pPr>
              <a:t>15</a:t>
            </a:fld>
            <a:endParaRPr lang="en-US" altLang="zh-CN"/>
          </a:p>
        </p:txBody>
      </p:sp>
      <p:pic>
        <p:nvPicPr>
          <p:cNvPr id="40" name="图片 39">
            <a:extLst>
              <a:ext uri="{FF2B5EF4-FFF2-40B4-BE49-F238E27FC236}">
                <a16:creationId xmlns:a16="http://schemas.microsoft.com/office/drawing/2014/main" id="{F3B438AC-997B-433F-B5EA-4C64F4DF0596}"/>
              </a:ext>
            </a:extLst>
          </p:cNvPr>
          <p:cNvPicPr>
            <a:picLocks noChangeAspect="1"/>
          </p:cNvPicPr>
          <p:nvPr/>
        </p:nvPicPr>
        <p:blipFill>
          <a:blip r:embed="rId2"/>
          <a:stretch>
            <a:fillRect/>
          </a:stretch>
        </p:blipFill>
        <p:spPr>
          <a:xfrm>
            <a:off x="2416806" y="1925466"/>
            <a:ext cx="7882894" cy="2454619"/>
          </a:xfrm>
          <a:prstGeom prst="rect">
            <a:avLst/>
          </a:prstGeom>
        </p:spPr>
      </p:pic>
      <p:pic>
        <p:nvPicPr>
          <p:cNvPr id="41" name="图片 40">
            <a:extLst>
              <a:ext uri="{FF2B5EF4-FFF2-40B4-BE49-F238E27FC236}">
                <a16:creationId xmlns:a16="http://schemas.microsoft.com/office/drawing/2014/main" id="{E9845003-FE18-4428-8545-6FD45C3D6180}"/>
              </a:ext>
            </a:extLst>
          </p:cNvPr>
          <p:cNvPicPr>
            <a:picLocks noChangeAspect="1"/>
          </p:cNvPicPr>
          <p:nvPr/>
        </p:nvPicPr>
        <p:blipFill>
          <a:blip r:embed="rId3"/>
          <a:stretch>
            <a:fillRect/>
          </a:stretch>
        </p:blipFill>
        <p:spPr>
          <a:xfrm>
            <a:off x="1255110" y="4405453"/>
            <a:ext cx="6104709" cy="2311115"/>
          </a:xfrm>
          <a:prstGeom prst="rect">
            <a:avLst/>
          </a:prstGeom>
        </p:spPr>
      </p:pic>
      <p:sp>
        <p:nvSpPr>
          <p:cNvPr id="42" name="文本框 41">
            <a:extLst>
              <a:ext uri="{FF2B5EF4-FFF2-40B4-BE49-F238E27FC236}">
                <a16:creationId xmlns:a16="http://schemas.microsoft.com/office/drawing/2014/main" id="{A5599B17-702E-4695-8EFE-A16ED6FBEBFB}"/>
              </a:ext>
            </a:extLst>
          </p:cNvPr>
          <p:cNvSpPr txBox="1"/>
          <p:nvPr/>
        </p:nvSpPr>
        <p:spPr>
          <a:xfrm>
            <a:off x="5511019" y="4546897"/>
            <a:ext cx="5801496" cy="923330"/>
          </a:xfrm>
          <a:prstGeom prst="rect">
            <a:avLst/>
          </a:prstGeom>
          <a:noFill/>
        </p:spPr>
        <p:txBody>
          <a:bodyPr wrap="square" rtlCol="0">
            <a:spAutoFit/>
          </a:bodyPr>
          <a:lstStyle/>
          <a:p>
            <a:r>
              <a:rPr lang="en-US" altLang="zh-CN" dirty="0">
                <a:solidFill>
                  <a:srgbClr val="0000FF"/>
                </a:solidFill>
              </a:rPr>
              <a:t>Note: This extra step is currently processed at local computing node. </a:t>
            </a:r>
          </a:p>
          <a:p>
            <a:r>
              <a:rPr lang="en-US" altLang="zh-CN" dirty="0">
                <a:solidFill>
                  <a:srgbClr val="0000FF"/>
                </a:solidFill>
              </a:rPr>
              <a:t>Using a YAML file to specify all the inputs and rates. </a:t>
            </a:r>
            <a:endParaRPr lang="zh-CN" altLang="en-US" dirty="0">
              <a:solidFill>
                <a:srgbClr val="0000FF"/>
              </a:solidFill>
            </a:endParaRPr>
          </a:p>
        </p:txBody>
      </p:sp>
    </p:spTree>
    <p:extLst>
      <p:ext uri="{BB962C8B-B14F-4D97-AF65-F5344CB8AC3E}">
        <p14:creationId xmlns:p14="http://schemas.microsoft.com/office/powerpoint/2010/main" val="4055379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EA0D34F-A57C-4D16-9D19-3E7B93133368}"/>
              </a:ext>
            </a:extLst>
          </p:cNvPr>
          <p:cNvSpPr>
            <a:spLocks noGrp="1"/>
          </p:cNvSpPr>
          <p:nvPr>
            <p:ph type="title"/>
          </p:nvPr>
        </p:nvSpPr>
        <p:spPr/>
        <p:txBody>
          <a:bodyPr/>
          <a:lstStyle/>
          <a:p>
            <a:r>
              <a:rPr lang="en-US" altLang="zh-CN" dirty="0"/>
              <a:t>Outline</a:t>
            </a:r>
            <a:endParaRPr lang="zh-CN" altLang="en-US" dirty="0"/>
          </a:p>
        </p:txBody>
      </p:sp>
      <p:sp>
        <p:nvSpPr>
          <p:cNvPr id="3" name="内容占位符 2">
            <a:extLst>
              <a:ext uri="{FF2B5EF4-FFF2-40B4-BE49-F238E27FC236}">
                <a16:creationId xmlns:a16="http://schemas.microsoft.com/office/drawing/2014/main" id="{0234630B-E174-4318-808A-3990B7714D9F}"/>
              </a:ext>
            </a:extLst>
          </p:cNvPr>
          <p:cNvSpPr>
            <a:spLocks noGrp="1"/>
          </p:cNvSpPr>
          <p:nvPr>
            <p:ph idx="1"/>
          </p:nvPr>
        </p:nvSpPr>
        <p:spPr/>
        <p:txBody>
          <a:bodyPr/>
          <a:lstStyle/>
          <a:p>
            <a:r>
              <a:rPr lang="en-US" altLang="zh-CN" dirty="0"/>
              <a:t>Over view of JUNO Experiment</a:t>
            </a:r>
          </a:p>
          <a:p>
            <a:r>
              <a:rPr lang="en-US" altLang="zh-CN" dirty="0"/>
              <a:t>Data Processing Workflow</a:t>
            </a:r>
          </a:p>
          <a:p>
            <a:r>
              <a:rPr lang="en-US" altLang="zh-CN" dirty="0"/>
              <a:t>Workloads at JUNO</a:t>
            </a:r>
          </a:p>
          <a:p>
            <a:r>
              <a:rPr lang="en-US" altLang="zh-CN" dirty="0"/>
              <a:t>Event mixing (or Pileup) in MC Production</a:t>
            </a:r>
          </a:p>
          <a:p>
            <a:r>
              <a:rPr lang="en-US" altLang="zh-CN" dirty="0"/>
              <a:t>Answer questions</a:t>
            </a:r>
            <a:endParaRPr lang="zh-CN" altLang="en-US" dirty="0"/>
          </a:p>
        </p:txBody>
      </p:sp>
      <p:sp>
        <p:nvSpPr>
          <p:cNvPr id="4" name="灯片编号占位符 3">
            <a:extLst>
              <a:ext uri="{FF2B5EF4-FFF2-40B4-BE49-F238E27FC236}">
                <a16:creationId xmlns:a16="http://schemas.microsoft.com/office/drawing/2014/main" id="{060FA885-6BB4-42BF-8C00-635898C3E56C}"/>
              </a:ext>
            </a:extLst>
          </p:cNvPr>
          <p:cNvSpPr>
            <a:spLocks noGrp="1"/>
          </p:cNvSpPr>
          <p:nvPr>
            <p:ph type="sldNum" sz="quarter" idx="10"/>
          </p:nvPr>
        </p:nvSpPr>
        <p:spPr/>
        <p:txBody>
          <a:bodyPr/>
          <a:lstStyle/>
          <a:p>
            <a:pPr>
              <a:defRPr/>
            </a:pPr>
            <a:fld id="{8772E7C7-A7D2-4761-B106-1689E1D1EE66}" type="slidenum">
              <a:rPr lang="zh-CN" altLang="en-US" smtClean="0"/>
              <a:pPr>
                <a:defRPr/>
              </a:pPr>
              <a:t>2</a:t>
            </a:fld>
            <a:endParaRPr lang="en-US" altLang="zh-CN"/>
          </a:p>
        </p:txBody>
      </p:sp>
    </p:spTree>
    <p:extLst>
      <p:ext uri="{BB962C8B-B14F-4D97-AF65-F5344CB8AC3E}">
        <p14:creationId xmlns:p14="http://schemas.microsoft.com/office/powerpoint/2010/main" val="3132998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The JUNO Experiment</a:t>
            </a:r>
            <a:endParaRPr lang="zh-CN" altLang="en-US" dirty="0"/>
          </a:p>
        </p:txBody>
      </p:sp>
      <p:pic>
        <p:nvPicPr>
          <p:cNvPr id="4" name="图片 3"/>
          <p:cNvPicPr>
            <a:picLocks noChangeAspect="1"/>
          </p:cNvPicPr>
          <p:nvPr/>
        </p:nvPicPr>
        <p:blipFill>
          <a:blip r:embed="rId2"/>
          <a:stretch>
            <a:fillRect/>
          </a:stretch>
        </p:blipFill>
        <p:spPr>
          <a:xfrm>
            <a:off x="8557136" y="1597126"/>
            <a:ext cx="2828710" cy="2203350"/>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6657" y="4293471"/>
            <a:ext cx="3849189" cy="2260635"/>
          </a:xfrm>
          <a:prstGeom prst="rect">
            <a:avLst/>
          </a:prstGeom>
        </p:spPr>
      </p:pic>
      <p:sp>
        <p:nvSpPr>
          <p:cNvPr id="3" name="内容占位符 2"/>
          <p:cNvSpPr>
            <a:spLocks noGrp="1"/>
          </p:cNvSpPr>
          <p:nvPr>
            <p:ph idx="1"/>
          </p:nvPr>
        </p:nvSpPr>
        <p:spPr/>
        <p:txBody>
          <a:bodyPr/>
          <a:lstStyle/>
          <a:p>
            <a:r>
              <a:rPr lang="en-US" altLang="zh-CN" sz="1800" dirty="0"/>
              <a:t>The Jiangmen Underground Neutrino Observatory (JUNO):</a:t>
            </a:r>
          </a:p>
          <a:p>
            <a:pPr lvl="1"/>
            <a:r>
              <a:rPr lang="en-US" altLang="zh-CN" sz="1600" dirty="0"/>
              <a:t>Neutrino detected by Inverse Beta Decay (IBD);</a:t>
            </a:r>
          </a:p>
          <a:p>
            <a:pPr lvl="1"/>
            <a:r>
              <a:rPr lang="en-US" altLang="zh-CN" sz="1600" dirty="0"/>
              <a:t>Baseline: ~53 km from 2 nuclear power plants sites (26 </a:t>
            </a:r>
            <a:r>
              <a:rPr lang="en-US" altLang="zh-CN" sz="1600" dirty="0" err="1"/>
              <a:t>GWth</a:t>
            </a:r>
            <a:r>
              <a:rPr lang="en-US" altLang="zh-CN" sz="1600" dirty="0"/>
              <a:t> in 2020);</a:t>
            </a:r>
          </a:p>
          <a:p>
            <a:pPr lvl="1"/>
            <a:r>
              <a:rPr lang="en-US" altLang="zh-CN" sz="1600" dirty="0"/>
              <a:t>20 kilotons high light yield and high transparency </a:t>
            </a:r>
            <a:br>
              <a:rPr lang="en-US" altLang="zh-CN" sz="1600" dirty="0"/>
            </a:br>
            <a:r>
              <a:rPr lang="en-US" altLang="zh-CN" sz="1600" dirty="0"/>
              <a:t>liquid scintillator;</a:t>
            </a:r>
          </a:p>
          <a:p>
            <a:pPr lvl="1"/>
            <a:r>
              <a:rPr lang="en-US" altLang="zh-CN" sz="1600" dirty="0"/>
              <a:t>&gt;75% PMT photocathode coverage;</a:t>
            </a:r>
          </a:p>
          <a:p>
            <a:r>
              <a:rPr lang="en-US" altLang="zh-CN" sz="1800" dirty="0"/>
              <a:t>Goals of JUNO:</a:t>
            </a:r>
          </a:p>
          <a:p>
            <a:pPr lvl="1"/>
            <a:r>
              <a:rPr lang="en-US" altLang="zh-CN" sz="1600" dirty="0"/>
              <a:t>Main: to determine the neutrino mass hierarchy at </a:t>
            </a:r>
            <a:br>
              <a:rPr lang="en-US" altLang="zh-CN" sz="1600" dirty="0"/>
            </a:br>
            <a:r>
              <a:rPr lang="en-US" altLang="zh-CN" sz="1600" dirty="0"/>
              <a:t>3-4 </a:t>
            </a:r>
            <a:r>
              <a:rPr lang="el-GR" altLang="zh-CN" sz="1600" dirty="0"/>
              <a:t>σ</a:t>
            </a:r>
            <a:r>
              <a:rPr lang="en-US" altLang="zh-CN" sz="1600" dirty="0"/>
              <a:t> sensitivity within 6 years by &lt;3% energy </a:t>
            </a:r>
            <a:br>
              <a:rPr lang="en-US" altLang="zh-CN" sz="1600" dirty="0"/>
            </a:br>
            <a:r>
              <a:rPr lang="en-US" altLang="zh-CN" sz="1600" dirty="0"/>
              <a:t>resolution @ 1 MeV;</a:t>
            </a:r>
          </a:p>
          <a:p>
            <a:pPr lvl="1"/>
            <a:r>
              <a:rPr lang="en-US" altLang="zh-CN" sz="1600" dirty="0"/>
              <a:t>Other: solar oscillation parameters, supernova </a:t>
            </a:r>
            <a:br>
              <a:rPr lang="en-US" altLang="zh-CN" sz="1600" dirty="0"/>
            </a:br>
            <a:r>
              <a:rPr lang="en-US" altLang="zh-CN" sz="1600" dirty="0"/>
              <a:t>neutrino, geo-neutrino, etc.</a:t>
            </a:r>
          </a:p>
        </p:txBody>
      </p:sp>
      <p:pic>
        <p:nvPicPr>
          <p:cNvPr id="6" name="图片 5"/>
          <p:cNvPicPr>
            <a:picLocks noChangeAspect="1"/>
          </p:cNvPicPr>
          <p:nvPr/>
        </p:nvPicPr>
        <p:blipFill>
          <a:blip r:embed="rId4"/>
          <a:stretch>
            <a:fillRect/>
          </a:stretch>
        </p:blipFill>
        <p:spPr>
          <a:xfrm>
            <a:off x="4529634" y="4956136"/>
            <a:ext cx="2678425" cy="1755817"/>
          </a:xfrm>
          <a:prstGeom prst="rect">
            <a:avLst/>
          </a:prstGeom>
        </p:spPr>
      </p:pic>
    </p:spTree>
    <p:extLst>
      <p:ext uri="{BB962C8B-B14F-4D97-AF65-F5344CB8AC3E}">
        <p14:creationId xmlns:p14="http://schemas.microsoft.com/office/powerpoint/2010/main" val="3484449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10240759-F893-48A2-87E2-F5D69C29F3FD}"/>
              </a:ext>
            </a:extLst>
          </p:cNvPr>
          <p:cNvPicPr>
            <a:picLocks noChangeAspect="1"/>
          </p:cNvPicPr>
          <p:nvPr/>
        </p:nvPicPr>
        <p:blipFill>
          <a:blip r:embed="rId2"/>
          <a:stretch>
            <a:fillRect/>
          </a:stretch>
        </p:blipFill>
        <p:spPr>
          <a:xfrm>
            <a:off x="7227251" y="1120298"/>
            <a:ext cx="4964749" cy="3076046"/>
          </a:xfrm>
          <a:prstGeom prst="rect">
            <a:avLst/>
          </a:prstGeom>
        </p:spPr>
      </p:pic>
      <p:sp>
        <p:nvSpPr>
          <p:cNvPr id="2" name="标题 1">
            <a:extLst>
              <a:ext uri="{FF2B5EF4-FFF2-40B4-BE49-F238E27FC236}">
                <a16:creationId xmlns:a16="http://schemas.microsoft.com/office/drawing/2014/main" id="{2FEEAB9A-7A1F-4CF8-995F-D31B6D56646A}"/>
              </a:ext>
            </a:extLst>
          </p:cNvPr>
          <p:cNvSpPr>
            <a:spLocks noGrp="1"/>
          </p:cNvSpPr>
          <p:nvPr>
            <p:ph type="title"/>
          </p:nvPr>
        </p:nvSpPr>
        <p:spPr/>
        <p:txBody>
          <a:bodyPr/>
          <a:lstStyle/>
          <a:p>
            <a:r>
              <a:rPr lang="en-US" altLang="zh-CN" dirty="0"/>
              <a:t>JUNO Computing </a:t>
            </a:r>
            <a:endParaRPr lang="zh-CN" altLang="en-US" dirty="0"/>
          </a:p>
        </p:txBody>
      </p:sp>
      <p:sp>
        <p:nvSpPr>
          <p:cNvPr id="3" name="内容占位符 2">
            <a:extLst>
              <a:ext uri="{FF2B5EF4-FFF2-40B4-BE49-F238E27FC236}">
                <a16:creationId xmlns:a16="http://schemas.microsoft.com/office/drawing/2014/main" id="{F0B968E7-7501-439C-9BC4-41A44C1996B6}"/>
              </a:ext>
            </a:extLst>
          </p:cNvPr>
          <p:cNvSpPr>
            <a:spLocks noGrp="1"/>
          </p:cNvSpPr>
          <p:nvPr>
            <p:ph idx="1"/>
          </p:nvPr>
        </p:nvSpPr>
        <p:spPr>
          <a:xfrm>
            <a:off x="408518" y="1166018"/>
            <a:ext cx="8229600" cy="4525963"/>
          </a:xfrm>
        </p:spPr>
        <p:txBody>
          <a:bodyPr/>
          <a:lstStyle/>
          <a:p>
            <a:r>
              <a:rPr lang="en-GB" altLang="zh-CN" sz="1600" dirty="0">
                <a:effectLst>
                  <a:outerShdw blurRad="38100" dist="38100" dir="2700000" algn="tl">
                    <a:srgbClr val="C0C0C0"/>
                  </a:outerShdw>
                </a:effectLst>
              </a:rPr>
              <a:t>JUNO Distributed Computing system was built on DIRAC </a:t>
            </a:r>
          </a:p>
          <a:p>
            <a:pPr lvl="1"/>
            <a:endParaRPr lang="en-GB" altLang="zh-CN" sz="1600" dirty="0">
              <a:effectLst>
                <a:outerShdw blurRad="38100" dist="38100" dir="2700000" algn="tl">
                  <a:srgbClr val="C0C0C0"/>
                </a:outerShdw>
              </a:effectLst>
            </a:endParaRPr>
          </a:p>
          <a:p>
            <a:pPr lvl="1"/>
            <a:endParaRPr lang="en-GB" altLang="zh-CN" sz="1600" dirty="0">
              <a:effectLst>
                <a:outerShdw blurRad="38100" dist="38100" dir="2700000" algn="tl">
                  <a:srgbClr val="C0C0C0"/>
                </a:outerShdw>
              </a:effectLst>
            </a:endParaRPr>
          </a:p>
          <a:p>
            <a:pPr lvl="1"/>
            <a:r>
              <a:rPr lang="en-GB" altLang="zh-CN" sz="1600" dirty="0">
                <a:effectLst>
                  <a:outerShdw blurRad="38100" dist="38100" dir="2700000" algn="tl">
                    <a:srgbClr val="C0C0C0"/>
                  </a:outerShdw>
                </a:effectLst>
              </a:rPr>
              <a:t>Handles heterogeneous and distributed resources</a:t>
            </a:r>
          </a:p>
          <a:p>
            <a:pPr lvl="1"/>
            <a:r>
              <a:rPr lang="en-GB" altLang="zh-CN" sz="1600" dirty="0">
                <a:effectLst>
                  <a:outerShdw blurRad="38100" dist="38100" dir="2700000" algn="tl">
                    <a:srgbClr val="C0C0C0"/>
                  </a:outerShdw>
                </a:effectLst>
              </a:rPr>
              <a:t>Provides workload management (WM) and data management (DM)</a:t>
            </a:r>
          </a:p>
          <a:p>
            <a:endParaRPr lang="zh-CN" altLang="en-US" sz="2000" dirty="0"/>
          </a:p>
        </p:txBody>
      </p:sp>
      <p:pic>
        <p:nvPicPr>
          <p:cNvPr id="7" name="图片 6">
            <a:extLst>
              <a:ext uri="{FF2B5EF4-FFF2-40B4-BE49-F238E27FC236}">
                <a16:creationId xmlns:a16="http://schemas.microsoft.com/office/drawing/2014/main" id="{3945E5D2-A1FF-403C-91BB-5E3154A25235}"/>
              </a:ext>
            </a:extLst>
          </p:cNvPr>
          <p:cNvPicPr>
            <a:picLocks noChangeAspect="1"/>
          </p:cNvPicPr>
          <p:nvPr/>
        </p:nvPicPr>
        <p:blipFill>
          <a:blip r:embed="rId3"/>
          <a:stretch>
            <a:fillRect/>
          </a:stretch>
        </p:blipFill>
        <p:spPr>
          <a:xfrm>
            <a:off x="6346335" y="4346756"/>
            <a:ext cx="3919884" cy="2568083"/>
          </a:xfrm>
          <a:prstGeom prst="rect">
            <a:avLst/>
          </a:prstGeom>
        </p:spPr>
      </p:pic>
      <p:pic>
        <p:nvPicPr>
          <p:cNvPr id="6" name="图片 5">
            <a:extLst>
              <a:ext uri="{FF2B5EF4-FFF2-40B4-BE49-F238E27FC236}">
                <a16:creationId xmlns:a16="http://schemas.microsoft.com/office/drawing/2014/main" id="{B933ACDE-4042-4CAC-8E17-D69A5F0C150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801" y="3602725"/>
            <a:ext cx="4258816" cy="2776734"/>
          </a:xfrm>
          <a:prstGeom prst="rect">
            <a:avLst/>
          </a:prstGeom>
        </p:spPr>
      </p:pic>
    </p:spTree>
    <p:extLst>
      <p:ext uri="{BB962C8B-B14F-4D97-AF65-F5344CB8AC3E}">
        <p14:creationId xmlns:p14="http://schemas.microsoft.com/office/powerpoint/2010/main" val="3599700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6F6AE5-C9C6-4BFB-8DA0-DC63F628C317}"/>
              </a:ext>
            </a:extLst>
          </p:cNvPr>
          <p:cNvSpPr>
            <a:spLocks noGrp="1"/>
          </p:cNvSpPr>
          <p:nvPr>
            <p:ph type="title"/>
          </p:nvPr>
        </p:nvSpPr>
        <p:spPr/>
        <p:txBody>
          <a:bodyPr/>
          <a:lstStyle/>
          <a:p>
            <a:r>
              <a:rPr lang="en-US" altLang="zh-CN" dirty="0"/>
              <a:t>Overview of Data Processing Workflow (1)</a:t>
            </a:r>
            <a:endParaRPr lang="zh-CN" altLang="en-US" dirty="0"/>
          </a:p>
        </p:txBody>
      </p:sp>
      <p:sp>
        <p:nvSpPr>
          <p:cNvPr id="4" name="灯片编号占位符 3">
            <a:extLst>
              <a:ext uri="{FF2B5EF4-FFF2-40B4-BE49-F238E27FC236}">
                <a16:creationId xmlns:a16="http://schemas.microsoft.com/office/drawing/2014/main" id="{3E4C9DAD-AB4C-4F92-868A-67037410A4E3}"/>
              </a:ext>
            </a:extLst>
          </p:cNvPr>
          <p:cNvSpPr>
            <a:spLocks noGrp="1"/>
          </p:cNvSpPr>
          <p:nvPr>
            <p:ph type="sldNum" sz="quarter" idx="10"/>
          </p:nvPr>
        </p:nvSpPr>
        <p:spPr/>
        <p:txBody>
          <a:bodyPr/>
          <a:lstStyle/>
          <a:p>
            <a:pPr>
              <a:defRPr/>
            </a:pPr>
            <a:fld id="{8772E7C7-A7D2-4761-B106-1689E1D1EE66}" type="slidenum">
              <a:rPr lang="zh-CN" altLang="en-US" smtClean="0"/>
              <a:pPr>
                <a:defRPr/>
              </a:pPr>
              <a:t>5</a:t>
            </a:fld>
            <a:endParaRPr lang="en-US" altLang="zh-CN"/>
          </a:p>
        </p:txBody>
      </p:sp>
      <p:pic>
        <p:nvPicPr>
          <p:cNvPr id="6" name="Picture 2">
            <a:extLst>
              <a:ext uri="{FF2B5EF4-FFF2-40B4-BE49-F238E27FC236}">
                <a16:creationId xmlns:a16="http://schemas.microsoft.com/office/drawing/2014/main" id="{BD172AF9-B6E1-4EB4-935D-85242B32163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911" r="17894"/>
          <a:stretch/>
        </p:blipFill>
        <p:spPr bwMode="auto">
          <a:xfrm>
            <a:off x="1702642" y="1153181"/>
            <a:ext cx="1160207" cy="12874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圆柱形 6">
            <a:extLst>
              <a:ext uri="{FF2B5EF4-FFF2-40B4-BE49-F238E27FC236}">
                <a16:creationId xmlns:a16="http://schemas.microsoft.com/office/drawing/2014/main" id="{90E92564-9104-4DAA-869E-639B3A7FDF80}"/>
              </a:ext>
            </a:extLst>
          </p:cNvPr>
          <p:cNvSpPr/>
          <p:nvPr/>
        </p:nvSpPr>
        <p:spPr>
          <a:xfrm>
            <a:off x="3187786" y="1589639"/>
            <a:ext cx="1077275" cy="702108"/>
          </a:xfrm>
          <a:prstGeom prst="can">
            <a:avLst/>
          </a:prstGeom>
          <a:solidFill>
            <a:srgbClr val="00B0F0"/>
          </a:solidFill>
          <a:ln>
            <a:noFill/>
          </a:ln>
          <a:effectLst>
            <a:outerShdw blurRad="57150" dist="19050" dir="5400000" algn="ctr" rotWithShape="0">
              <a:srgbClr val="000000">
                <a:alpha val="63000"/>
              </a:srgbClr>
            </a:outerShdw>
          </a:effectLst>
        </p:spPr>
        <p:txBody>
          <a:bodyPr lIns="0" rIns="0" rtlCol="0" anchor="ctr"/>
          <a:lstStyle/>
          <a:p>
            <a:pPr algn="ctr" eaLnBrk="1" fontAlgn="auto" hangingPunct="1">
              <a:spcBef>
                <a:spcPts val="0"/>
              </a:spcBef>
              <a:spcAft>
                <a:spcPts val="0"/>
              </a:spcAft>
              <a:defRPr/>
            </a:pPr>
            <a:r>
              <a:rPr lang="en-US" altLang="zh-CN" kern="0" dirty="0">
                <a:solidFill>
                  <a:prstClr val="white"/>
                </a:solidFill>
                <a:latin typeface="Times New Roman"/>
                <a:ea typeface="等线"/>
              </a:rPr>
              <a:t>Raw Data</a:t>
            </a:r>
          </a:p>
          <a:p>
            <a:pPr algn="ctr" eaLnBrk="1" fontAlgn="auto" hangingPunct="1">
              <a:spcBef>
                <a:spcPts val="0"/>
              </a:spcBef>
              <a:spcAft>
                <a:spcPts val="0"/>
              </a:spcAft>
              <a:defRPr/>
            </a:pPr>
            <a:r>
              <a:rPr lang="en-US" altLang="zh-CN" sz="1200" kern="0" dirty="0">
                <a:solidFill>
                  <a:prstClr val="white"/>
                </a:solidFill>
                <a:latin typeface="Times New Roman"/>
                <a:ea typeface="等线"/>
              </a:rPr>
              <a:t>(t/q, waveform)</a:t>
            </a:r>
            <a:endParaRPr lang="zh-CN" altLang="en-US" sz="1200" kern="0" dirty="0">
              <a:solidFill>
                <a:prstClr val="white"/>
              </a:solidFill>
              <a:latin typeface="Times New Roman"/>
              <a:ea typeface="等线"/>
            </a:endParaRPr>
          </a:p>
        </p:txBody>
      </p:sp>
      <p:sp>
        <p:nvSpPr>
          <p:cNvPr id="8" name="圆柱形 7">
            <a:extLst>
              <a:ext uri="{FF2B5EF4-FFF2-40B4-BE49-F238E27FC236}">
                <a16:creationId xmlns:a16="http://schemas.microsoft.com/office/drawing/2014/main" id="{596E5847-4B13-4E7B-9D87-29B785A0BA12}"/>
              </a:ext>
            </a:extLst>
          </p:cNvPr>
          <p:cNvSpPr/>
          <p:nvPr/>
        </p:nvSpPr>
        <p:spPr>
          <a:xfrm>
            <a:off x="3187784" y="2420086"/>
            <a:ext cx="1077275" cy="709184"/>
          </a:xfrm>
          <a:prstGeom prst="can">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lIns="0" rIns="0" rtlCol="0" anchor="ctr"/>
          <a:lstStyle/>
          <a:p>
            <a:pPr algn="ctr" eaLnBrk="1" fontAlgn="auto" hangingPunct="1">
              <a:spcBef>
                <a:spcPts val="0"/>
              </a:spcBef>
              <a:spcAft>
                <a:spcPts val="0"/>
              </a:spcAft>
              <a:defRPr/>
            </a:pPr>
            <a:r>
              <a:rPr lang="en-US" altLang="zh-CN" kern="0" dirty="0">
                <a:solidFill>
                  <a:prstClr val="white"/>
                </a:solidFill>
                <a:latin typeface="Times New Roman"/>
                <a:ea typeface="等线"/>
              </a:rPr>
              <a:t>ROOT</a:t>
            </a:r>
          </a:p>
          <a:p>
            <a:pPr algn="ctr" eaLnBrk="1" fontAlgn="auto" hangingPunct="1">
              <a:spcBef>
                <a:spcPts val="0"/>
              </a:spcBef>
              <a:spcAft>
                <a:spcPts val="0"/>
              </a:spcAft>
              <a:defRPr/>
            </a:pPr>
            <a:r>
              <a:rPr lang="en-US" altLang="zh-CN" sz="1200" kern="0" dirty="0">
                <a:solidFill>
                  <a:prstClr val="white"/>
                </a:solidFill>
                <a:latin typeface="Times New Roman"/>
                <a:ea typeface="等线"/>
              </a:rPr>
              <a:t>(t/q, waveform)</a:t>
            </a:r>
            <a:endParaRPr lang="zh-CN" altLang="en-US" sz="1200" kern="0" dirty="0">
              <a:solidFill>
                <a:prstClr val="white"/>
              </a:solidFill>
              <a:latin typeface="Times New Roman"/>
              <a:ea typeface="等线"/>
            </a:endParaRPr>
          </a:p>
        </p:txBody>
      </p:sp>
      <p:sp>
        <p:nvSpPr>
          <p:cNvPr id="10" name="矩形 9">
            <a:extLst>
              <a:ext uri="{FF2B5EF4-FFF2-40B4-BE49-F238E27FC236}">
                <a16:creationId xmlns:a16="http://schemas.microsoft.com/office/drawing/2014/main" id="{C9B2D37E-4386-4F71-AEBB-70E4FB24AE81}"/>
              </a:ext>
            </a:extLst>
          </p:cNvPr>
          <p:cNvSpPr/>
          <p:nvPr/>
        </p:nvSpPr>
        <p:spPr>
          <a:xfrm>
            <a:off x="2938874" y="5520891"/>
            <a:ext cx="1530990" cy="523220"/>
          </a:xfrm>
          <a:prstGeom prst="rect">
            <a:avLst/>
          </a:prstGeom>
        </p:spPr>
        <p:txBody>
          <a:bodyPr wrap="square">
            <a:spAutoFit/>
          </a:bodyPr>
          <a:lstStyle/>
          <a:p>
            <a:pPr algn="ctr"/>
            <a:r>
              <a:rPr lang="en-US" altLang="zh-CN" sz="1400" dirty="0"/>
              <a:t>Persistent Data and I/O</a:t>
            </a:r>
          </a:p>
        </p:txBody>
      </p:sp>
      <p:sp>
        <p:nvSpPr>
          <p:cNvPr id="11" name="矩形 10">
            <a:extLst>
              <a:ext uri="{FF2B5EF4-FFF2-40B4-BE49-F238E27FC236}">
                <a16:creationId xmlns:a16="http://schemas.microsoft.com/office/drawing/2014/main" id="{719ED53A-AD97-4A77-AEFC-330CF37C5B4A}"/>
              </a:ext>
            </a:extLst>
          </p:cNvPr>
          <p:cNvSpPr/>
          <p:nvPr/>
        </p:nvSpPr>
        <p:spPr bwMode="auto">
          <a:xfrm>
            <a:off x="4468031" y="1194950"/>
            <a:ext cx="1604525" cy="4910883"/>
          </a:xfrm>
          <a:prstGeom prst="rect">
            <a:avLst/>
          </a:prstGeom>
          <a:noFill/>
          <a:ln w="15875" cap="flat" cmpd="sng" algn="ctr">
            <a:solidFill>
              <a:schemeClr val="accent2">
                <a:lumMod val="75000"/>
              </a:schemeClr>
            </a:solidFill>
            <a:prstDash val="dash"/>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endParaRPr lang="zh-CN" altLang="en-US">
              <a:latin typeface="Arial" charset="0"/>
            </a:endParaRPr>
          </a:p>
        </p:txBody>
      </p:sp>
      <p:sp>
        <p:nvSpPr>
          <p:cNvPr id="12" name="矩形 11">
            <a:extLst>
              <a:ext uri="{FF2B5EF4-FFF2-40B4-BE49-F238E27FC236}">
                <a16:creationId xmlns:a16="http://schemas.microsoft.com/office/drawing/2014/main" id="{C1DADC6B-B52C-42BD-BE2D-E12980FE79DF}"/>
              </a:ext>
            </a:extLst>
          </p:cNvPr>
          <p:cNvSpPr/>
          <p:nvPr/>
        </p:nvSpPr>
        <p:spPr>
          <a:xfrm>
            <a:off x="4496583" y="5675562"/>
            <a:ext cx="1608133" cy="307777"/>
          </a:xfrm>
          <a:prstGeom prst="rect">
            <a:avLst/>
          </a:prstGeom>
        </p:spPr>
        <p:txBody>
          <a:bodyPr wrap="none">
            <a:spAutoFit/>
          </a:bodyPr>
          <a:lstStyle/>
          <a:p>
            <a:r>
              <a:rPr lang="en-US" altLang="zh-CN" sz="1400" dirty="0"/>
              <a:t>Event Data Model</a:t>
            </a:r>
            <a:endParaRPr lang="zh-CN" altLang="en-US" sz="1400" dirty="0"/>
          </a:p>
        </p:txBody>
      </p:sp>
      <p:sp>
        <p:nvSpPr>
          <p:cNvPr id="13" name="箭头: 右 12">
            <a:extLst>
              <a:ext uri="{FF2B5EF4-FFF2-40B4-BE49-F238E27FC236}">
                <a16:creationId xmlns:a16="http://schemas.microsoft.com/office/drawing/2014/main" id="{46A8C84F-B378-45F8-9472-8547B511B0AF}"/>
              </a:ext>
            </a:extLst>
          </p:cNvPr>
          <p:cNvSpPr/>
          <p:nvPr/>
        </p:nvSpPr>
        <p:spPr>
          <a:xfrm>
            <a:off x="2886467" y="1852478"/>
            <a:ext cx="269159" cy="217135"/>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14" name="矩形: 圆角 13">
            <a:extLst>
              <a:ext uri="{FF2B5EF4-FFF2-40B4-BE49-F238E27FC236}">
                <a16:creationId xmlns:a16="http://schemas.microsoft.com/office/drawing/2014/main" id="{98582008-B539-4B63-8756-60D27C185F0F}"/>
              </a:ext>
            </a:extLst>
          </p:cNvPr>
          <p:cNvSpPr/>
          <p:nvPr/>
        </p:nvSpPr>
        <p:spPr>
          <a:xfrm>
            <a:off x="6426085" y="1773526"/>
            <a:ext cx="1362670" cy="592172"/>
          </a:xfrm>
          <a:prstGeom prst="round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lIns="0" rIns="0" rtlCol="0" anchor="ctr"/>
          <a:lstStyle/>
          <a:p>
            <a:pPr algn="ctr" eaLnBrk="1" fontAlgn="auto" hangingPunct="1">
              <a:spcBef>
                <a:spcPts val="0"/>
              </a:spcBef>
              <a:spcAft>
                <a:spcPts val="0"/>
              </a:spcAft>
              <a:defRPr/>
            </a:pPr>
            <a:r>
              <a:rPr lang="en-US" altLang="zh-CN" sz="1600" kern="0" dirty="0">
                <a:solidFill>
                  <a:prstClr val="black"/>
                </a:solidFill>
                <a:latin typeface="Times New Roman"/>
                <a:ea typeface="等线"/>
              </a:rPr>
              <a:t>Simulation</a:t>
            </a:r>
            <a:endParaRPr lang="zh-CN" altLang="en-US" sz="1600" kern="0" dirty="0">
              <a:solidFill>
                <a:prstClr val="black"/>
              </a:solidFill>
              <a:latin typeface="Times New Roman"/>
              <a:ea typeface="等线"/>
            </a:endParaRPr>
          </a:p>
        </p:txBody>
      </p:sp>
      <p:sp>
        <p:nvSpPr>
          <p:cNvPr id="15" name="矩形 14">
            <a:extLst>
              <a:ext uri="{FF2B5EF4-FFF2-40B4-BE49-F238E27FC236}">
                <a16:creationId xmlns:a16="http://schemas.microsoft.com/office/drawing/2014/main" id="{40E71DDC-6BED-493F-B4C7-810AE12BDFF7}"/>
              </a:ext>
            </a:extLst>
          </p:cNvPr>
          <p:cNvSpPr/>
          <p:nvPr/>
        </p:nvSpPr>
        <p:spPr bwMode="auto">
          <a:xfrm>
            <a:off x="1524000" y="6188247"/>
            <a:ext cx="9144000" cy="523705"/>
          </a:xfrm>
          <a:prstGeom prst="rect">
            <a:avLst/>
          </a:prstGeom>
          <a:solidFill>
            <a:srgbClr val="FF9999"/>
          </a:solidFill>
          <a:ln w="15875" cap="flat" cmpd="sng" algn="ctr">
            <a:solidFill>
              <a:schemeClr val="accent2">
                <a:lumMod val="75000"/>
              </a:schemeClr>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dirty="0">
                <a:latin typeface="Arial" charset="0"/>
              </a:rPr>
              <a:t>SNiPER Framework</a:t>
            </a:r>
            <a:endParaRPr lang="zh-CN" altLang="en-US" dirty="0">
              <a:latin typeface="Arial" charset="0"/>
            </a:endParaRPr>
          </a:p>
        </p:txBody>
      </p:sp>
      <p:sp>
        <p:nvSpPr>
          <p:cNvPr id="17" name="椭圆 16">
            <a:extLst>
              <a:ext uri="{FF2B5EF4-FFF2-40B4-BE49-F238E27FC236}">
                <a16:creationId xmlns:a16="http://schemas.microsoft.com/office/drawing/2014/main" id="{740A91B1-1103-40DE-AB7E-B1D5EFF73821}"/>
              </a:ext>
            </a:extLst>
          </p:cNvPr>
          <p:cNvSpPr/>
          <p:nvPr/>
        </p:nvSpPr>
        <p:spPr bwMode="auto">
          <a:xfrm>
            <a:off x="4663284" y="2401310"/>
            <a:ext cx="1274729" cy="654095"/>
          </a:xfrm>
          <a:prstGeom prst="ellipse">
            <a:avLst/>
          </a:prstGeom>
          <a:solidFill>
            <a:srgbClr val="99CC00"/>
          </a:solidFill>
          <a:ln w="1587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sz="1600" dirty="0" err="1">
                <a:latin typeface="Arial" charset="0"/>
              </a:rPr>
              <a:t>ElecEvent</a:t>
            </a:r>
            <a:endParaRPr lang="zh-CN" altLang="en-US" sz="1600" dirty="0">
              <a:latin typeface="Arial" charset="0"/>
            </a:endParaRPr>
          </a:p>
        </p:txBody>
      </p:sp>
      <p:sp>
        <p:nvSpPr>
          <p:cNvPr id="19" name="矩形 18">
            <a:extLst>
              <a:ext uri="{FF2B5EF4-FFF2-40B4-BE49-F238E27FC236}">
                <a16:creationId xmlns:a16="http://schemas.microsoft.com/office/drawing/2014/main" id="{7114FA28-C8B2-48B1-B5B1-F00D40BBAC6E}"/>
              </a:ext>
            </a:extLst>
          </p:cNvPr>
          <p:cNvSpPr/>
          <p:nvPr/>
        </p:nvSpPr>
        <p:spPr>
          <a:xfrm>
            <a:off x="6519615" y="5675231"/>
            <a:ext cx="1031051" cy="307777"/>
          </a:xfrm>
          <a:prstGeom prst="rect">
            <a:avLst/>
          </a:prstGeom>
        </p:spPr>
        <p:txBody>
          <a:bodyPr wrap="none">
            <a:spAutoFit/>
          </a:bodyPr>
          <a:lstStyle/>
          <a:p>
            <a:r>
              <a:rPr lang="en-US" altLang="zh-CN" sz="1400" dirty="0"/>
              <a:t>Algorithms</a:t>
            </a:r>
            <a:endParaRPr lang="zh-CN" altLang="en-US" sz="1400" dirty="0"/>
          </a:p>
        </p:txBody>
      </p:sp>
      <p:sp>
        <p:nvSpPr>
          <p:cNvPr id="20" name="箭头: 右 19">
            <a:extLst>
              <a:ext uri="{FF2B5EF4-FFF2-40B4-BE49-F238E27FC236}">
                <a16:creationId xmlns:a16="http://schemas.microsoft.com/office/drawing/2014/main" id="{67DE1841-883C-4C96-ABDE-EF5C7F7D8BFD}"/>
              </a:ext>
            </a:extLst>
          </p:cNvPr>
          <p:cNvSpPr/>
          <p:nvPr/>
        </p:nvSpPr>
        <p:spPr>
          <a:xfrm rot="1714104">
            <a:off x="4264909" y="2174769"/>
            <a:ext cx="565436" cy="166997"/>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21" name="箭头: 右 20">
            <a:extLst>
              <a:ext uri="{FF2B5EF4-FFF2-40B4-BE49-F238E27FC236}">
                <a16:creationId xmlns:a16="http://schemas.microsoft.com/office/drawing/2014/main" id="{E31A34AC-7CB6-4C03-83DD-74EB7A866776}"/>
              </a:ext>
            </a:extLst>
          </p:cNvPr>
          <p:cNvSpPr/>
          <p:nvPr/>
        </p:nvSpPr>
        <p:spPr>
          <a:xfrm rot="8850296">
            <a:off x="5882449" y="2288221"/>
            <a:ext cx="528027" cy="206864"/>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23" name="箭头: 左右 22">
            <a:extLst>
              <a:ext uri="{FF2B5EF4-FFF2-40B4-BE49-F238E27FC236}">
                <a16:creationId xmlns:a16="http://schemas.microsoft.com/office/drawing/2014/main" id="{E949041F-5A91-4A6A-875F-BC09C1529FA2}"/>
              </a:ext>
            </a:extLst>
          </p:cNvPr>
          <p:cNvSpPr/>
          <p:nvPr/>
        </p:nvSpPr>
        <p:spPr bwMode="auto">
          <a:xfrm>
            <a:off x="4252493" y="2655283"/>
            <a:ext cx="410791" cy="166680"/>
          </a:xfrm>
          <a:prstGeom prst="leftRightArrow">
            <a:avLst>
              <a:gd name="adj1" fmla="val 18054"/>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pPr>
            <a:endParaRPr lang="zh-CN" altLang="en-US" kern="0">
              <a:solidFill>
                <a:prstClr val="white"/>
              </a:solidFill>
              <a:latin typeface="Times New Roman"/>
              <a:ea typeface="等线"/>
            </a:endParaRPr>
          </a:p>
        </p:txBody>
      </p:sp>
      <p:sp>
        <p:nvSpPr>
          <p:cNvPr id="24" name="矩形: 圆角 23">
            <a:extLst>
              <a:ext uri="{FF2B5EF4-FFF2-40B4-BE49-F238E27FC236}">
                <a16:creationId xmlns:a16="http://schemas.microsoft.com/office/drawing/2014/main" id="{A760801F-9383-49D0-84ED-00A4E1222AAB}"/>
              </a:ext>
            </a:extLst>
          </p:cNvPr>
          <p:cNvSpPr/>
          <p:nvPr/>
        </p:nvSpPr>
        <p:spPr>
          <a:xfrm>
            <a:off x="6421509" y="2912881"/>
            <a:ext cx="1367246" cy="592172"/>
          </a:xfrm>
          <a:prstGeom prst="round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lIns="0" rIns="0" rtlCol="0" anchor="ctr"/>
          <a:lstStyle/>
          <a:p>
            <a:pPr algn="ctr" eaLnBrk="1" fontAlgn="auto" hangingPunct="1">
              <a:spcBef>
                <a:spcPts val="0"/>
              </a:spcBef>
              <a:spcAft>
                <a:spcPts val="0"/>
              </a:spcAft>
              <a:defRPr/>
            </a:pPr>
            <a:r>
              <a:rPr lang="en-US" altLang="zh-CN" sz="1600" kern="0" dirty="0">
                <a:solidFill>
                  <a:prstClr val="black"/>
                </a:solidFill>
                <a:latin typeface="Times New Roman"/>
                <a:ea typeface="等线"/>
              </a:rPr>
              <a:t>Waveform Rec &amp; </a:t>
            </a:r>
            <a:r>
              <a:rPr lang="en-US" altLang="zh-CN" sz="1600" kern="0" dirty="0" err="1">
                <a:solidFill>
                  <a:prstClr val="black"/>
                </a:solidFill>
                <a:latin typeface="Times New Roman"/>
                <a:ea typeface="等线"/>
              </a:rPr>
              <a:t>Calib</a:t>
            </a:r>
            <a:endParaRPr lang="zh-CN" altLang="en-US" sz="1600" kern="0" dirty="0">
              <a:solidFill>
                <a:prstClr val="black"/>
              </a:solidFill>
              <a:latin typeface="Times New Roman"/>
              <a:ea typeface="等线"/>
            </a:endParaRPr>
          </a:p>
        </p:txBody>
      </p:sp>
      <p:sp>
        <p:nvSpPr>
          <p:cNvPr id="25" name="箭头: 右 24">
            <a:extLst>
              <a:ext uri="{FF2B5EF4-FFF2-40B4-BE49-F238E27FC236}">
                <a16:creationId xmlns:a16="http://schemas.microsoft.com/office/drawing/2014/main" id="{3AD97BB0-444A-4C6E-8319-044571E626AA}"/>
              </a:ext>
            </a:extLst>
          </p:cNvPr>
          <p:cNvSpPr/>
          <p:nvPr/>
        </p:nvSpPr>
        <p:spPr>
          <a:xfrm rot="12749704" flipH="1">
            <a:off x="5909003" y="2839420"/>
            <a:ext cx="504898" cy="221595"/>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26" name="椭圆 25">
            <a:extLst>
              <a:ext uri="{FF2B5EF4-FFF2-40B4-BE49-F238E27FC236}">
                <a16:creationId xmlns:a16="http://schemas.microsoft.com/office/drawing/2014/main" id="{B4B010E4-EE75-48A7-90AD-A067039416F0}"/>
              </a:ext>
            </a:extLst>
          </p:cNvPr>
          <p:cNvSpPr/>
          <p:nvPr/>
        </p:nvSpPr>
        <p:spPr bwMode="auto">
          <a:xfrm>
            <a:off x="4663284" y="3453595"/>
            <a:ext cx="1274729" cy="654095"/>
          </a:xfrm>
          <a:prstGeom prst="ellipse">
            <a:avLst/>
          </a:prstGeom>
          <a:solidFill>
            <a:srgbClr val="99CC00"/>
          </a:solidFill>
          <a:ln w="1587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sz="1600" dirty="0" err="1">
                <a:latin typeface="Arial" charset="0"/>
              </a:rPr>
              <a:t>CalibEvent</a:t>
            </a:r>
            <a:endParaRPr lang="zh-CN" altLang="en-US" sz="1600" dirty="0">
              <a:latin typeface="Arial" charset="0"/>
            </a:endParaRPr>
          </a:p>
        </p:txBody>
      </p:sp>
      <p:sp>
        <p:nvSpPr>
          <p:cNvPr id="27" name="箭头: 右 26">
            <a:extLst>
              <a:ext uri="{FF2B5EF4-FFF2-40B4-BE49-F238E27FC236}">
                <a16:creationId xmlns:a16="http://schemas.microsoft.com/office/drawing/2014/main" id="{09A46A01-0ACC-47FC-B378-06E8F07DB5C3}"/>
              </a:ext>
            </a:extLst>
          </p:cNvPr>
          <p:cNvSpPr/>
          <p:nvPr/>
        </p:nvSpPr>
        <p:spPr>
          <a:xfrm rot="8850296">
            <a:off x="5878230" y="3413018"/>
            <a:ext cx="500391" cy="191193"/>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28" name="椭圆 27">
            <a:extLst>
              <a:ext uri="{FF2B5EF4-FFF2-40B4-BE49-F238E27FC236}">
                <a16:creationId xmlns:a16="http://schemas.microsoft.com/office/drawing/2014/main" id="{553BBFE7-68DB-4DFE-86A4-4CE6D7CBC383}"/>
              </a:ext>
            </a:extLst>
          </p:cNvPr>
          <p:cNvSpPr/>
          <p:nvPr/>
        </p:nvSpPr>
        <p:spPr bwMode="auto">
          <a:xfrm>
            <a:off x="4663284" y="4518122"/>
            <a:ext cx="1274729" cy="654095"/>
          </a:xfrm>
          <a:prstGeom prst="ellipse">
            <a:avLst/>
          </a:prstGeom>
          <a:solidFill>
            <a:srgbClr val="99CC00"/>
          </a:solidFill>
          <a:ln w="1587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sz="1600" dirty="0" err="1">
                <a:latin typeface="Arial" charset="0"/>
              </a:rPr>
              <a:t>RecEvent</a:t>
            </a:r>
            <a:endParaRPr lang="zh-CN" altLang="en-US" sz="1600" dirty="0">
              <a:latin typeface="Arial" charset="0"/>
            </a:endParaRPr>
          </a:p>
        </p:txBody>
      </p:sp>
      <p:sp>
        <p:nvSpPr>
          <p:cNvPr id="29" name="矩形: 圆角 28">
            <a:extLst>
              <a:ext uri="{FF2B5EF4-FFF2-40B4-BE49-F238E27FC236}">
                <a16:creationId xmlns:a16="http://schemas.microsoft.com/office/drawing/2014/main" id="{FB5A9C75-8760-4DAB-8D8E-57478E3783AD}"/>
              </a:ext>
            </a:extLst>
          </p:cNvPr>
          <p:cNvSpPr/>
          <p:nvPr/>
        </p:nvSpPr>
        <p:spPr>
          <a:xfrm>
            <a:off x="6421509" y="3959880"/>
            <a:ext cx="1367246" cy="592172"/>
          </a:xfrm>
          <a:prstGeom prst="round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wrap="none" lIns="0" rIns="0" rtlCol="0" anchor="ctr"/>
          <a:lstStyle/>
          <a:p>
            <a:pPr algn="ctr" eaLnBrk="1" fontAlgn="auto" hangingPunct="1">
              <a:spcBef>
                <a:spcPts val="0"/>
              </a:spcBef>
              <a:spcAft>
                <a:spcPts val="0"/>
              </a:spcAft>
              <a:defRPr/>
            </a:pPr>
            <a:r>
              <a:rPr lang="en-US" altLang="zh-CN" sz="1600" kern="0" dirty="0">
                <a:solidFill>
                  <a:prstClr val="black"/>
                </a:solidFill>
                <a:latin typeface="Times New Roman"/>
                <a:ea typeface="等线"/>
              </a:rPr>
              <a:t>Event </a:t>
            </a:r>
          </a:p>
          <a:p>
            <a:pPr algn="ctr" eaLnBrk="1" fontAlgn="auto" hangingPunct="1">
              <a:spcBef>
                <a:spcPts val="0"/>
              </a:spcBef>
              <a:spcAft>
                <a:spcPts val="0"/>
              </a:spcAft>
              <a:defRPr/>
            </a:pPr>
            <a:r>
              <a:rPr lang="en-US" altLang="zh-CN" sz="1600" kern="0" dirty="0">
                <a:solidFill>
                  <a:prstClr val="black"/>
                </a:solidFill>
                <a:latin typeface="Times New Roman"/>
                <a:ea typeface="等线"/>
              </a:rPr>
              <a:t>Reconstruction</a:t>
            </a:r>
            <a:endParaRPr lang="zh-CN" altLang="en-US" sz="1600" kern="0" dirty="0">
              <a:solidFill>
                <a:prstClr val="black"/>
              </a:solidFill>
              <a:latin typeface="Times New Roman"/>
              <a:ea typeface="等线"/>
            </a:endParaRPr>
          </a:p>
        </p:txBody>
      </p:sp>
      <p:sp>
        <p:nvSpPr>
          <p:cNvPr id="30" name="箭头: 右 29">
            <a:extLst>
              <a:ext uri="{FF2B5EF4-FFF2-40B4-BE49-F238E27FC236}">
                <a16:creationId xmlns:a16="http://schemas.microsoft.com/office/drawing/2014/main" id="{EA5C8909-A26E-4D34-8BB5-800D16F179E7}"/>
              </a:ext>
            </a:extLst>
          </p:cNvPr>
          <p:cNvSpPr/>
          <p:nvPr/>
        </p:nvSpPr>
        <p:spPr>
          <a:xfrm rot="12749704" flipH="1">
            <a:off x="5890074" y="3919765"/>
            <a:ext cx="518301" cy="209215"/>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31" name="箭头: 右 30">
            <a:extLst>
              <a:ext uri="{FF2B5EF4-FFF2-40B4-BE49-F238E27FC236}">
                <a16:creationId xmlns:a16="http://schemas.microsoft.com/office/drawing/2014/main" id="{A4F4D182-148C-4302-B9DF-3AA5F320F4CE}"/>
              </a:ext>
            </a:extLst>
          </p:cNvPr>
          <p:cNvSpPr/>
          <p:nvPr/>
        </p:nvSpPr>
        <p:spPr>
          <a:xfrm rot="8850296">
            <a:off x="5889343" y="4456303"/>
            <a:ext cx="473084" cy="214382"/>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32" name="矩形: 圆角 31">
            <a:extLst>
              <a:ext uri="{FF2B5EF4-FFF2-40B4-BE49-F238E27FC236}">
                <a16:creationId xmlns:a16="http://schemas.microsoft.com/office/drawing/2014/main" id="{029CF69C-51FB-4EA3-801A-8850A25FCC5A}"/>
              </a:ext>
            </a:extLst>
          </p:cNvPr>
          <p:cNvSpPr/>
          <p:nvPr/>
        </p:nvSpPr>
        <p:spPr>
          <a:xfrm>
            <a:off x="6421509" y="5050000"/>
            <a:ext cx="1367246" cy="592172"/>
          </a:xfrm>
          <a:prstGeom prst="roundRect">
            <a:avLst/>
          </a:prstGeom>
          <a:solidFill>
            <a:srgbClr val="CCECFF"/>
          </a:solidFill>
          <a:ln w="6350" cap="flat" cmpd="sng" algn="ctr">
            <a:noFill/>
            <a:prstDash val="solid"/>
            <a:miter lim="800000"/>
          </a:ln>
          <a:effectLst/>
        </p:spPr>
        <p:txBody>
          <a:bodyPr lIns="0" rIns="0" rtlCol="0" anchor="ctr"/>
          <a:lstStyle/>
          <a:p>
            <a:pPr algn="ctr" eaLnBrk="1" fontAlgn="auto" hangingPunct="1">
              <a:spcBef>
                <a:spcPts val="0"/>
              </a:spcBef>
              <a:spcAft>
                <a:spcPts val="0"/>
              </a:spcAft>
              <a:defRPr/>
            </a:pPr>
            <a:r>
              <a:rPr lang="en-US" altLang="zh-CN" sz="1600" kern="0" dirty="0">
                <a:solidFill>
                  <a:prstClr val="black"/>
                </a:solidFill>
                <a:latin typeface="Times New Roman"/>
                <a:ea typeface="等线"/>
              </a:rPr>
              <a:t>Physics Analysis</a:t>
            </a:r>
            <a:endParaRPr lang="zh-CN" altLang="en-US" sz="1600" kern="0" dirty="0">
              <a:solidFill>
                <a:prstClr val="black"/>
              </a:solidFill>
              <a:latin typeface="Times New Roman"/>
              <a:ea typeface="等线"/>
            </a:endParaRPr>
          </a:p>
        </p:txBody>
      </p:sp>
      <p:sp>
        <p:nvSpPr>
          <p:cNvPr id="33" name="箭头: 右 32">
            <a:extLst>
              <a:ext uri="{FF2B5EF4-FFF2-40B4-BE49-F238E27FC236}">
                <a16:creationId xmlns:a16="http://schemas.microsoft.com/office/drawing/2014/main" id="{1F0E23AA-D7E5-436C-81BE-F4B153A81EA4}"/>
              </a:ext>
            </a:extLst>
          </p:cNvPr>
          <p:cNvSpPr/>
          <p:nvPr/>
        </p:nvSpPr>
        <p:spPr>
          <a:xfrm rot="12749704" flipH="1">
            <a:off x="5931911" y="4966672"/>
            <a:ext cx="468667" cy="161714"/>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34" name="圆柱形 33">
            <a:extLst>
              <a:ext uri="{FF2B5EF4-FFF2-40B4-BE49-F238E27FC236}">
                <a16:creationId xmlns:a16="http://schemas.microsoft.com/office/drawing/2014/main" id="{375EF8BB-14AA-446B-9356-1DDBAED20835}"/>
              </a:ext>
            </a:extLst>
          </p:cNvPr>
          <p:cNvSpPr/>
          <p:nvPr/>
        </p:nvSpPr>
        <p:spPr>
          <a:xfrm>
            <a:off x="3189064" y="3417560"/>
            <a:ext cx="1077275" cy="709184"/>
          </a:xfrm>
          <a:prstGeom prst="can">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lIns="0" rIns="0" rtlCol="0" anchor="ctr"/>
          <a:lstStyle/>
          <a:p>
            <a:pPr algn="ctr" eaLnBrk="1" fontAlgn="auto" hangingPunct="1">
              <a:spcBef>
                <a:spcPts val="0"/>
              </a:spcBef>
              <a:spcAft>
                <a:spcPts val="0"/>
              </a:spcAft>
              <a:defRPr/>
            </a:pPr>
            <a:r>
              <a:rPr lang="en-US" altLang="zh-CN" kern="0" dirty="0">
                <a:solidFill>
                  <a:prstClr val="white"/>
                </a:solidFill>
                <a:latin typeface="Times New Roman"/>
                <a:ea typeface="等线"/>
              </a:rPr>
              <a:t>ROOT</a:t>
            </a:r>
          </a:p>
          <a:p>
            <a:pPr algn="ctr" eaLnBrk="1" fontAlgn="auto" hangingPunct="1">
              <a:spcBef>
                <a:spcPts val="0"/>
              </a:spcBef>
              <a:spcAft>
                <a:spcPts val="0"/>
              </a:spcAft>
              <a:defRPr/>
            </a:pPr>
            <a:r>
              <a:rPr lang="en-US" altLang="zh-CN" sz="1200" kern="0" dirty="0">
                <a:solidFill>
                  <a:prstClr val="white"/>
                </a:solidFill>
                <a:latin typeface="Times New Roman"/>
                <a:ea typeface="等线"/>
              </a:rPr>
              <a:t>(t/q)</a:t>
            </a:r>
            <a:endParaRPr lang="zh-CN" altLang="en-US" sz="1200" kern="0" dirty="0">
              <a:solidFill>
                <a:prstClr val="white"/>
              </a:solidFill>
              <a:latin typeface="Times New Roman"/>
              <a:ea typeface="等线"/>
            </a:endParaRPr>
          </a:p>
        </p:txBody>
      </p:sp>
      <p:sp>
        <p:nvSpPr>
          <p:cNvPr id="35" name="箭头: 左右 34">
            <a:extLst>
              <a:ext uri="{FF2B5EF4-FFF2-40B4-BE49-F238E27FC236}">
                <a16:creationId xmlns:a16="http://schemas.microsoft.com/office/drawing/2014/main" id="{49A8B674-1515-4D9A-ADE7-53446BD53693}"/>
              </a:ext>
            </a:extLst>
          </p:cNvPr>
          <p:cNvSpPr/>
          <p:nvPr/>
        </p:nvSpPr>
        <p:spPr bwMode="auto">
          <a:xfrm>
            <a:off x="4252492" y="3662691"/>
            <a:ext cx="414600" cy="205588"/>
          </a:xfrm>
          <a:prstGeom prst="leftRightArrow">
            <a:avLst>
              <a:gd name="adj1" fmla="val 18054"/>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pPr>
            <a:endParaRPr lang="zh-CN" altLang="en-US" kern="0">
              <a:solidFill>
                <a:prstClr val="white"/>
              </a:solidFill>
              <a:latin typeface="Times New Roman"/>
              <a:ea typeface="等线"/>
            </a:endParaRPr>
          </a:p>
        </p:txBody>
      </p:sp>
      <p:sp>
        <p:nvSpPr>
          <p:cNvPr id="36" name="圆柱形 35">
            <a:extLst>
              <a:ext uri="{FF2B5EF4-FFF2-40B4-BE49-F238E27FC236}">
                <a16:creationId xmlns:a16="http://schemas.microsoft.com/office/drawing/2014/main" id="{CFB84638-05E8-411B-9D8C-6155430C4CE4}"/>
              </a:ext>
            </a:extLst>
          </p:cNvPr>
          <p:cNvSpPr/>
          <p:nvPr/>
        </p:nvSpPr>
        <p:spPr>
          <a:xfrm>
            <a:off x="3187784" y="4481409"/>
            <a:ext cx="1077275" cy="709184"/>
          </a:xfrm>
          <a:prstGeom prst="can">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lIns="0" rIns="0" rtlCol="0" anchor="ctr"/>
          <a:lstStyle/>
          <a:p>
            <a:pPr algn="ctr" eaLnBrk="1" fontAlgn="auto" hangingPunct="1">
              <a:spcBef>
                <a:spcPts val="0"/>
              </a:spcBef>
              <a:spcAft>
                <a:spcPts val="0"/>
              </a:spcAft>
              <a:defRPr/>
            </a:pPr>
            <a:r>
              <a:rPr lang="en-US" altLang="zh-CN" kern="0" dirty="0">
                <a:solidFill>
                  <a:prstClr val="white"/>
                </a:solidFill>
                <a:latin typeface="Times New Roman"/>
                <a:ea typeface="等线"/>
              </a:rPr>
              <a:t>ROOT</a:t>
            </a:r>
          </a:p>
          <a:p>
            <a:pPr algn="ctr" eaLnBrk="1" fontAlgn="auto" hangingPunct="1">
              <a:spcBef>
                <a:spcPts val="0"/>
              </a:spcBef>
              <a:spcAft>
                <a:spcPts val="0"/>
              </a:spcAft>
              <a:defRPr/>
            </a:pPr>
            <a:r>
              <a:rPr lang="en-US" altLang="zh-CN" sz="1200" kern="0" dirty="0">
                <a:solidFill>
                  <a:prstClr val="white"/>
                </a:solidFill>
                <a:latin typeface="Times New Roman"/>
                <a:ea typeface="等线"/>
              </a:rPr>
              <a:t>(point, track)</a:t>
            </a:r>
            <a:endParaRPr lang="zh-CN" altLang="en-US" sz="1200" kern="0" dirty="0">
              <a:solidFill>
                <a:prstClr val="white"/>
              </a:solidFill>
              <a:latin typeface="Times New Roman"/>
              <a:ea typeface="等线"/>
            </a:endParaRPr>
          </a:p>
        </p:txBody>
      </p:sp>
      <p:sp>
        <p:nvSpPr>
          <p:cNvPr id="37" name="箭头: 左右 36">
            <a:extLst>
              <a:ext uri="{FF2B5EF4-FFF2-40B4-BE49-F238E27FC236}">
                <a16:creationId xmlns:a16="http://schemas.microsoft.com/office/drawing/2014/main" id="{1557BF7B-90BD-4FAF-828B-C071597B15D8}"/>
              </a:ext>
            </a:extLst>
          </p:cNvPr>
          <p:cNvSpPr/>
          <p:nvPr/>
        </p:nvSpPr>
        <p:spPr bwMode="auto">
          <a:xfrm>
            <a:off x="4295770" y="4734494"/>
            <a:ext cx="361122" cy="205588"/>
          </a:xfrm>
          <a:prstGeom prst="leftRightArrow">
            <a:avLst>
              <a:gd name="adj1" fmla="val 18054"/>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pPr>
            <a:endParaRPr lang="zh-CN" altLang="en-US" kern="0">
              <a:solidFill>
                <a:prstClr val="white"/>
              </a:solidFill>
              <a:latin typeface="Times New Roman"/>
              <a:ea typeface="等线"/>
            </a:endParaRPr>
          </a:p>
        </p:txBody>
      </p:sp>
      <p:sp>
        <p:nvSpPr>
          <p:cNvPr id="38" name="圆柱形 37">
            <a:extLst>
              <a:ext uri="{FF2B5EF4-FFF2-40B4-BE49-F238E27FC236}">
                <a16:creationId xmlns:a16="http://schemas.microsoft.com/office/drawing/2014/main" id="{CB2D1D25-05D1-4E6C-9BC1-26EB42BC4EF9}"/>
              </a:ext>
            </a:extLst>
          </p:cNvPr>
          <p:cNvSpPr/>
          <p:nvPr/>
        </p:nvSpPr>
        <p:spPr>
          <a:xfrm>
            <a:off x="9465575" y="3364463"/>
            <a:ext cx="1160829" cy="715286"/>
          </a:xfrm>
          <a:prstGeom prst="ca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sz="1600" dirty="0"/>
              <a:t>Calibration Constants</a:t>
            </a:r>
            <a:endParaRPr lang="zh-CN" altLang="en-US" sz="1600" dirty="0"/>
          </a:p>
        </p:txBody>
      </p:sp>
      <p:sp>
        <p:nvSpPr>
          <p:cNvPr id="39" name="圆柱形 38">
            <a:extLst>
              <a:ext uri="{FF2B5EF4-FFF2-40B4-BE49-F238E27FC236}">
                <a16:creationId xmlns:a16="http://schemas.microsoft.com/office/drawing/2014/main" id="{B5C52E53-CE37-4703-8087-25D85ACAD284}"/>
              </a:ext>
            </a:extLst>
          </p:cNvPr>
          <p:cNvSpPr/>
          <p:nvPr/>
        </p:nvSpPr>
        <p:spPr>
          <a:xfrm>
            <a:off x="9465575" y="2464320"/>
            <a:ext cx="1160829" cy="715286"/>
          </a:xfrm>
          <a:prstGeom prst="ca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sz="1600" dirty="0"/>
              <a:t>Parameter Database</a:t>
            </a:r>
            <a:endParaRPr lang="zh-CN" altLang="en-US" sz="1600" dirty="0"/>
          </a:p>
        </p:txBody>
      </p:sp>
      <p:sp>
        <p:nvSpPr>
          <p:cNvPr id="40" name="圆柱形 39">
            <a:extLst>
              <a:ext uri="{FF2B5EF4-FFF2-40B4-BE49-F238E27FC236}">
                <a16:creationId xmlns:a16="http://schemas.microsoft.com/office/drawing/2014/main" id="{1EDBCCFC-5388-4A29-AC84-34FA2C1E4B6E}"/>
              </a:ext>
            </a:extLst>
          </p:cNvPr>
          <p:cNvSpPr/>
          <p:nvPr/>
        </p:nvSpPr>
        <p:spPr>
          <a:xfrm>
            <a:off x="9465574" y="4242162"/>
            <a:ext cx="1160829" cy="715286"/>
          </a:xfrm>
          <a:prstGeom prst="ca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sz="1600" dirty="0"/>
              <a:t>Geometry</a:t>
            </a:r>
            <a:endParaRPr lang="zh-CN" altLang="en-US" sz="1600" dirty="0"/>
          </a:p>
        </p:txBody>
      </p:sp>
      <p:sp>
        <p:nvSpPr>
          <p:cNvPr id="42" name="文本框 41">
            <a:extLst>
              <a:ext uri="{FF2B5EF4-FFF2-40B4-BE49-F238E27FC236}">
                <a16:creationId xmlns:a16="http://schemas.microsoft.com/office/drawing/2014/main" id="{08732948-1134-4ECF-AD08-69C2A51C92BD}"/>
              </a:ext>
            </a:extLst>
          </p:cNvPr>
          <p:cNvSpPr txBox="1"/>
          <p:nvPr/>
        </p:nvSpPr>
        <p:spPr>
          <a:xfrm>
            <a:off x="9218695" y="5675231"/>
            <a:ext cx="1459054" cy="307777"/>
          </a:xfrm>
          <a:prstGeom prst="rect">
            <a:avLst/>
          </a:prstGeom>
        </p:spPr>
        <p:txBody>
          <a:bodyPr wrap="none">
            <a:spAutoFit/>
          </a:bodyPr>
          <a:lstStyle>
            <a:defPPr>
              <a:defRPr lang="en-US"/>
            </a:defPPr>
            <a:lvl1pPr>
              <a:defRPr sz="1400"/>
            </a:lvl1pPr>
          </a:lstStyle>
          <a:p>
            <a:r>
              <a:rPr lang="en-US" altLang="zh-CN" dirty="0"/>
              <a:t>Non-Event Data</a:t>
            </a:r>
            <a:endParaRPr lang="zh-CN" altLang="en-US" dirty="0"/>
          </a:p>
        </p:txBody>
      </p:sp>
      <p:cxnSp>
        <p:nvCxnSpPr>
          <p:cNvPr id="43" name="连接符: 肘形 70">
            <a:extLst>
              <a:ext uri="{FF2B5EF4-FFF2-40B4-BE49-F238E27FC236}">
                <a16:creationId xmlns:a16="http://schemas.microsoft.com/office/drawing/2014/main" id="{213667DD-07B8-4064-8034-43F95B653023}"/>
              </a:ext>
            </a:extLst>
          </p:cNvPr>
          <p:cNvCxnSpPr>
            <a:cxnSpLocks/>
            <a:endCxn id="14" idx="3"/>
          </p:cNvCxnSpPr>
          <p:nvPr/>
        </p:nvCxnSpPr>
        <p:spPr>
          <a:xfrm flipH="1">
            <a:off x="7788755" y="2069612"/>
            <a:ext cx="247896" cy="0"/>
          </a:xfrm>
          <a:prstGeom prst="straightConnector1">
            <a:avLst/>
          </a:prstGeom>
          <a:noFill/>
          <a:ln w="6350" cap="flat" cmpd="sng" algn="ctr">
            <a:solidFill>
              <a:srgbClr val="4472C4"/>
            </a:solidFill>
            <a:prstDash val="solid"/>
            <a:miter lim="800000"/>
            <a:tailEnd type="triangle"/>
          </a:ln>
          <a:effectLst/>
        </p:spPr>
      </p:cxnSp>
      <p:cxnSp>
        <p:nvCxnSpPr>
          <p:cNvPr id="46" name="连接符: 肘形 70">
            <a:extLst>
              <a:ext uri="{FF2B5EF4-FFF2-40B4-BE49-F238E27FC236}">
                <a16:creationId xmlns:a16="http://schemas.microsoft.com/office/drawing/2014/main" id="{EB8D290C-8C99-4FA9-B601-8E8769AD850A}"/>
              </a:ext>
            </a:extLst>
          </p:cNvPr>
          <p:cNvCxnSpPr>
            <a:cxnSpLocks/>
            <a:endCxn id="24" idx="3"/>
          </p:cNvCxnSpPr>
          <p:nvPr/>
        </p:nvCxnSpPr>
        <p:spPr>
          <a:xfrm flipH="1">
            <a:off x="7788755" y="3208967"/>
            <a:ext cx="247896" cy="0"/>
          </a:xfrm>
          <a:prstGeom prst="straightConnector1">
            <a:avLst/>
          </a:prstGeom>
          <a:noFill/>
          <a:ln w="6350" cap="flat" cmpd="sng" algn="ctr">
            <a:solidFill>
              <a:srgbClr val="4472C4"/>
            </a:solidFill>
            <a:prstDash val="solid"/>
            <a:miter lim="800000"/>
            <a:tailEnd type="triangle"/>
          </a:ln>
          <a:effectLst/>
        </p:spPr>
      </p:cxnSp>
      <p:cxnSp>
        <p:nvCxnSpPr>
          <p:cNvPr id="49" name="连接符: 肘形 70">
            <a:extLst>
              <a:ext uri="{FF2B5EF4-FFF2-40B4-BE49-F238E27FC236}">
                <a16:creationId xmlns:a16="http://schemas.microsoft.com/office/drawing/2014/main" id="{0A42BA6E-8CA6-4373-ACD7-4DF6C53F34A1}"/>
              </a:ext>
            </a:extLst>
          </p:cNvPr>
          <p:cNvCxnSpPr>
            <a:cxnSpLocks/>
          </p:cNvCxnSpPr>
          <p:nvPr/>
        </p:nvCxnSpPr>
        <p:spPr>
          <a:xfrm flipH="1">
            <a:off x="7788756" y="4264026"/>
            <a:ext cx="195342" cy="0"/>
          </a:xfrm>
          <a:prstGeom prst="straightConnector1">
            <a:avLst/>
          </a:prstGeom>
          <a:noFill/>
          <a:ln w="6350" cap="flat" cmpd="sng" algn="ctr">
            <a:solidFill>
              <a:srgbClr val="4472C4"/>
            </a:solidFill>
            <a:prstDash val="solid"/>
            <a:miter lim="800000"/>
            <a:tailEnd type="triangle"/>
          </a:ln>
          <a:effectLst/>
        </p:spPr>
      </p:cxnSp>
      <p:cxnSp>
        <p:nvCxnSpPr>
          <p:cNvPr id="50" name="连接符: 肘形 70">
            <a:extLst>
              <a:ext uri="{FF2B5EF4-FFF2-40B4-BE49-F238E27FC236}">
                <a16:creationId xmlns:a16="http://schemas.microsoft.com/office/drawing/2014/main" id="{BC489523-1972-4F9A-9597-498B7C597565}"/>
              </a:ext>
            </a:extLst>
          </p:cNvPr>
          <p:cNvCxnSpPr>
            <a:cxnSpLocks/>
          </p:cNvCxnSpPr>
          <p:nvPr/>
        </p:nvCxnSpPr>
        <p:spPr>
          <a:xfrm flipH="1">
            <a:off x="7788757" y="5346086"/>
            <a:ext cx="247895" cy="0"/>
          </a:xfrm>
          <a:prstGeom prst="straightConnector1">
            <a:avLst/>
          </a:prstGeom>
          <a:noFill/>
          <a:ln w="6350" cap="flat" cmpd="sng" algn="ctr">
            <a:solidFill>
              <a:srgbClr val="4472C4"/>
            </a:solidFill>
            <a:prstDash val="solid"/>
            <a:miter lim="800000"/>
            <a:tailEnd type="triangle"/>
          </a:ln>
          <a:effectLst/>
        </p:spPr>
      </p:cxnSp>
      <p:sp>
        <p:nvSpPr>
          <p:cNvPr id="44" name="矩形 43">
            <a:extLst>
              <a:ext uri="{FF2B5EF4-FFF2-40B4-BE49-F238E27FC236}">
                <a16:creationId xmlns:a16="http://schemas.microsoft.com/office/drawing/2014/main" id="{062D2719-95FA-48A6-B417-937957DE820D}"/>
              </a:ext>
            </a:extLst>
          </p:cNvPr>
          <p:cNvSpPr/>
          <p:nvPr/>
        </p:nvSpPr>
        <p:spPr bwMode="auto">
          <a:xfrm>
            <a:off x="8036652" y="1207965"/>
            <a:ext cx="1216475" cy="4910881"/>
          </a:xfrm>
          <a:prstGeom prst="rect">
            <a:avLst/>
          </a:prstGeom>
          <a:noFill/>
          <a:ln w="15875" cap="flat" cmpd="sng" algn="ctr">
            <a:solidFill>
              <a:schemeClr val="accent2">
                <a:lumMod val="75000"/>
              </a:schemeClr>
            </a:solidFill>
            <a:prstDash val="dash"/>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endParaRPr lang="zh-CN" altLang="en-US">
              <a:latin typeface="Arial" charset="0"/>
            </a:endParaRPr>
          </a:p>
        </p:txBody>
      </p:sp>
      <p:sp>
        <p:nvSpPr>
          <p:cNvPr id="45" name="矩形 44">
            <a:extLst>
              <a:ext uri="{FF2B5EF4-FFF2-40B4-BE49-F238E27FC236}">
                <a16:creationId xmlns:a16="http://schemas.microsoft.com/office/drawing/2014/main" id="{F4161844-D6D6-44A8-91AF-75BD6D41EC8E}"/>
              </a:ext>
            </a:extLst>
          </p:cNvPr>
          <p:cNvSpPr/>
          <p:nvPr/>
        </p:nvSpPr>
        <p:spPr>
          <a:xfrm>
            <a:off x="8162223" y="5675231"/>
            <a:ext cx="872355" cy="307777"/>
          </a:xfrm>
          <a:prstGeom prst="rect">
            <a:avLst/>
          </a:prstGeom>
        </p:spPr>
        <p:txBody>
          <a:bodyPr wrap="none">
            <a:spAutoFit/>
          </a:bodyPr>
          <a:lstStyle/>
          <a:p>
            <a:r>
              <a:rPr lang="en-US" altLang="zh-CN" sz="1400" dirty="0"/>
              <a:t>Services</a:t>
            </a:r>
            <a:endParaRPr lang="zh-CN" altLang="en-US" sz="1400" dirty="0"/>
          </a:p>
        </p:txBody>
      </p:sp>
      <p:sp>
        <p:nvSpPr>
          <p:cNvPr id="18" name="矩形: 剪去对角 17">
            <a:extLst>
              <a:ext uri="{FF2B5EF4-FFF2-40B4-BE49-F238E27FC236}">
                <a16:creationId xmlns:a16="http://schemas.microsoft.com/office/drawing/2014/main" id="{9EF6896E-7B3C-4FFC-BB87-1FD644EB83C4}"/>
              </a:ext>
            </a:extLst>
          </p:cNvPr>
          <p:cNvSpPr/>
          <p:nvPr/>
        </p:nvSpPr>
        <p:spPr bwMode="auto">
          <a:xfrm>
            <a:off x="8166080" y="4330954"/>
            <a:ext cx="957617" cy="632451"/>
          </a:xfrm>
          <a:prstGeom prst="snip2DiagRect">
            <a:avLst/>
          </a:prstGeom>
          <a:solidFill>
            <a:srgbClr val="CCFFCC"/>
          </a:solidFill>
          <a:ln w="1587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sz="1400" dirty="0">
                <a:latin typeface="Arial" charset="0"/>
              </a:rPr>
              <a:t>Geometry </a:t>
            </a:r>
          </a:p>
          <a:p>
            <a:pPr algn="ctr"/>
            <a:r>
              <a:rPr lang="en-US" altLang="zh-CN" sz="1400" dirty="0">
                <a:latin typeface="Arial" charset="0"/>
              </a:rPr>
              <a:t>Service</a:t>
            </a:r>
            <a:endParaRPr lang="zh-CN" altLang="en-US" sz="1400" dirty="0">
              <a:latin typeface="Arial" charset="0"/>
            </a:endParaRPr>
          </a:p>
        </p:txBody>
      </p:sp>
      <p:sp>
        <p:nvSpPr>
          <p:cNvPr id="48" name="矩形: 剪去对角 47">
            <a:extLst>
              <a:ext uri="{FF2B5EF4-FFF2-40B4-BE49-F238E27FC236}">
                <a16:creationId xmlns:a16="http://schemas.microsoft.com/office/drawing/2014/main" id="{37E6EBD5-81B1-4CF1-9688-23C799120501}"/>
              </a:ext>
            </a:extLst>
          </p:cNvPr>
          <p:cNvSpPr/>
          <p:nvPr/>
        </p:nvSpPr>
        <p:spPr bwMode="auto">
          <a:xfrm>
            <a:off x="8166080" y="3447299"/>
            <a:ext cx="957617" cy="632451"/>
          </a:xfrm>
          <a:prstGeom prst="snip2DiagRect">
            <a:avLst/>
          </a:prstGeom>
          <a:solidFill>
            <a:srgbClr val="CCFFCC"/>
          </a:solidFill>
          <a:ln w="1587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sz="1400" dirty="0" err="1">
                <a:latin typeface="Arial" charset="0"/>
              </a:rPr>
              <a:t>CondDB</a:t>
            </a:r>
            <a:r>
              <a:rPr lang="en-US" altLang="zh-CN" sz="1400" dirty="0">
                <a:latin typeface="Arial" charset="0"/>
              </a:rPr>
              <a:t> </a:t>
            </a:r>
          </a:p>
          <a:p>
            <a:pPr algn="ctr"/>
            <a:r>
              <a:rPr lang="en-US" altLang="zh-CN" sz="1400" dirty="0">
                <a:latin typeface="Arial" charset="0"/>
              </a:rPr>
              <a:t>Service</a:t>
            </a:r>
            <a:endParaRPr lang="zh-CN" altLang="en-US" sz="1400" dirty="0">
              <a:latin typeface="Arial" charset="0"/>
            </a:endParaRPr>
          </a:p>
        </p:txBody>
      </p:sp>
      <p:sp>
        <p:nvSpPr>
          <p:cNvPr id="51" name="矩形: 剪去对角 50">
            <a:extLst>
              <a:ext uri="{FF2B5EF4-FFF2-40B4-BE49-F238E27FC236}">
                <a16:creationId xmlns:a16="http://schemas.microsoft.com/office/drawing/2014/main" id="{8AD74126-3DF3-49E7-92E7-77D3F1A0E799}"/>
              </a:ext>
            </a:extLst>
          </p:cNvPr>
          <p:cNvSpPr/>
          <p:nvPr/>
        </p:nvSpPr>
        <p:spPr bwMode="auto">
          <a:xfrm>
            <a:off x="8166080" y="2484482"/>
            <a:ext cx="957617" cy="632451"/>
          </a:xfrm>
          <a:prstGeom prst="snip2DiagRect">
            <a:avLst/>
          </a:prstGeom>
          <a:solidFill>
            <a:srgbClr val="CCFFCC"/>
          </a:solidFill>
          <a:ln w="1587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sz="1400" dirty="0">
                <a:latin typeface="Arial" charset="0"/>
              </a:rPr>
              <a:t>Parameter </a:t>
            </a:r>
          </a:p>
          <a:p>
            <a:pPr algn="ctr"/>
            <a:r>
              <a:rPr lang="en-US" altLang="zh-CN" sz="1400" dirty="0">
                <a:latin typeface="Arial" charset="0"/>
              </a:rPr>
              <a:t>Service</a:t>
            </a:r>
            <a:endParaRPr lang="zh-CN" altLang="en-US" sz="1400" dirty="0">
              <a:latin typeface="Arial" charset="0"/>
            </a:endParaRPr>
          </a:p>
        </p:txBody>
      </p:sp>
      <p:grpSp>
        <p:nvGrpSpPr>
          <p:cNvPr id="47" name="组合 46">
            <a:extLst>
              <a:ext uri="{FF2B5EF4-FFF2-40B4-BE49-F238E27FC236}">
                <a16:creationId xmlns:a16="http://schemas.microsoft.com/office/drawing/2014/main" id="{31A9ABB7-F0F5-459A-9FE1-1C8D21741A68}"/>
              </a:ext>
            </a:extLst>
          </p:cNvPr>
          <p:cNvGrpSpPr/>
          <p:nvPr/>
        </p:nvGrpSpPr>
        <p:grpSpPr>
          <a:xfrm>
            <a:off x="1564485" y="3352696"/>
            <a:ext cx="1424635" cy="1819520"/>
            <a:chOff x="15946" y="3403252"/>
            <a:chExt cx="1424635" cy="1819520"/>
          </a:xfrm>
        </p:grpSpPr>
        <p:pic>
          <p:nvPicPr>
            <p:cNvPr id="22" name="图片 21">
              <a:extLst>
                <a:ext uri="{FF2B5EF4-FFF2-40B4-BE49-F238E27FC236}">
                  <a16:creationId xmlns:a16="http://schemas.microsoft.com/office/drawing/2014/main" id="{3F473D48-3AC5-47B4-A7B7-4E4CAFDA6EAB}"/>
                </a:ext>
              </a:extLst>
            </p:cNvPr>
            <p:cNvPicPr>
              <a:picLocks noChangeAspect="1"/>
            </p:cNvPicPr>
            <p:nvPr/>
          </p:nvPicPr>
          <p:blipFill>
            <a:blip r:embed="rId4"/>
            <a:stretch>
              <a:fillRect/>
            </a:stretch>
          </p:blipFill>
          <p:spPr>
            <a:xfrm>
              <a:off x="27280" y="3403252"/>
              <a:ext cx="1413301" cy="1416869"/>
            </a:xfrm>
            <a:prstGeom prst="rect">
              <a:avLst/>
            </a:prstGeom>
          </p:spPr>
        </p:pic>
        <p:sp>
          <p:nvSpPr>
            <p:cNvPr id="52" name="矩形 51">
              <a:extLst>
                <a:ext uri="{FF2B5EF4-FFF2-40B4-BE49-F238E27FC236}">
                  <a16:creationId xmlns:a16="http://schemas.microsoft.com/office/drawing/2014/main" id="{21474EA1-3373-4498-BF91-75F79B23AB2B}"/>
                </a:ext>
              </a:extLst>
            </p:cNvPr>
            <p:cNvSpPr/>
            <p:nvPr/>
          </p:nvSpPr>
          <p:spPr>
            <a:xfrm>
              <a:off x="15946" y="4853440"/>
              <a:ext cx="1413301" cy="369332"/>
            </a:xfrm>
            <a:prstGeom prst="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wrap="none" lIns="0" rIns="0" rtlCol="0" anchor="ctr"/>
            <a:lstStyle/>
            <a:p>
              <a:pPr algn="ctr" eaLnBrk="1" fontAlgn="auto" hangingPunct="1">
                <a:spcBef>
                  <a:spcPts val="0"/>
                </a:spcBef>
                <a:spcAft>
                  <a:spcPts val="0"/>
                </a:spcAft>
              </a:pPr>
              <a:r>
                <a:rPr lang="en-US" altLang="zh-CN" sz="1600" kern="0" dirty="0">
                  <a:solidFill>
                    <a:prstClr val="black"/>
                  </a:solidFill>
                  <a:latin typeface="Times New Roman"/>
                  <a:ea typeface="等线"/>
                </a:rPr>
                <a:t>Event Display</a:t>
              </a:r>
              <a:endParaRPr lang="zh-CN" altLang="en-US" sz="1600" kern="0" dirty="0">
                <a:solidFill>
                  <a:prstClr val="black"/>
                </a:solidFill>
                <a:latin typeface="Times New Roman"/>
                <a:ea typeface="等线"/>
              </a:endParaRPr>
            </a:p>
          </p:txBody>
        </p:sp>
      </p:grpSp>
      <p:sp>
        <p:nvSpPr>
          <p:cNvPr id="55" name="箭头: 右 54">
            <a:extLst>
              <a:ext uri="{FF2B5EF4-FFF2-40B4-BE49-F238E27FC236}">
                <a16:creationId xmlns:a16="http://schemas.microsoft.com/office/drawing/2014/main" id="{85050B07-26C8-495F-B9F7-2DE132FA85E7}"/>
              </a:ext>
            </a:extLst>
          </p:cNvPr>
          <p:cNvSpPr/>
          <p:nvPr/>
        </p:nvSpPr>
        <p:spPr>
          <a:xfrm rot="10800000">
            <a:off x="2964032" y="3749968"/>
            <a:ext cx="230246" cy="217135"/>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56" name="箭头: 右 55">
            <a:extLst>
              <a:ext uri="{FF2B5EF4-FFF2-40B4-BE49-F238E27FC236}">
                <a16:creationId xmlns:a16="http://schemas.microsoft.com/office/drawing/2014/main" id="{04F0F643-24B7-4F63-8C76-6ABEBE293A1B}"/>
              </a:ext>
            </a:extLst>
          </p:cNvPr>
          <p:cNvSpPr/>
          <p:nvPr/>
        </p:nvSpPr>
        <p:spPr>
          <a:xfrm rot="10800000">
            <a:off x="2959176" y="4687175"/>
            <a:ext cx="230246" cy="217135"/>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57" name="箭头: 左右 56">
            <a:extLst>
              <a:ext uri="{FF2B5EF4-FFF2-40B4-BE49-F238E27FC236}">
                <a16:creationId xmlns:a16="http://schemas.microsoft.com/office/drawing/2014/main" id="{E4889401-E518-47E7-8A94-F0B0F5F666EF}"/>
              </a:ext>
            </a:extLst>
          </p:cNvPr>
          <p:cNvSpPr/>
          <p:nvPr/>
        </p:nvSpPr>
        <p:spPr bwMode="auto">
          <a:xfrm>
            <a:off x="9090231" y="2719656"/>
            <a:ext cx="371525" cy="166680"/>
          </a:xfrm>
          <a:prstGeom prst="leftRightArrow">
            <a:avLst>
              <a:gd name="adj1" fmla="val 18054"/>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pPr>
            <a:endParaRPr lang="zh-CN" altLang="en-US" kern="0">
              <a:solidFill>
                <a:prstClr val="white"/>
              </a:solidFill>
              <a:latin typeface="Times New Roman"/>
              <a:ea typeface="等线"/>
            </a:endParaRPr>
          </a:p>
        </p:txBody>
      </p:sp>
      <p:sp>
        <p:nvSpPr>
          <p:cNvPr id="58" name="箭头: 左右 57">
            <a:extLst>
              <a:ext uri="{FF2B5EF4-FFF2-40B4-BE49-F238E27FC236}">
                <a16:creationId xmlns:a16="http://schemas.microsoft.com/office/drawing/2014/main" id="{714A06EB-3EEE-4E7C-A951-D39377C1CF34}"/>
              </a:ext>
            </a:extLst>
          </p:cNvPr>
          <p:cNvSpPr/>
          <p:nvPr/>
        </p:nvSpPr>
        <p:spPr bwMode="auto">
          <a:xfrm>
            <a:off x="9090230" y="3657729"/>
            <a:ext cx="375718" cy="166680"/>
          </a:xfrm>
          <a:prstGeom prst="leftRightArrow">
            <a:avLst>
              <a:gd name="adj1" fmla="val 18054"/>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pPr>
            <a:endParaRPr lang="zh-CN" altLang="en-US" kern="0">
              <a:solidFill>
                <a:prstClr val="white"/>
              </a:solidFill>
              <a:latin typeface="Times New Roman"/>
              <a:ea typeface="等线"/>
            </a:endParaRPr>
          </a:p>
        </p:txBody>
      </p:sp>
      <p:sp>
        <p:nvSpPr>
          <p:cNvPr id="59" name="箭头: 左右 58">
            <a:extLst>
              <a:ext uri="{FF2B5EF4-FFF2-40B4-BE49-F238E27FC236}">
                <a16:creationId xmlns:a16="http://schemas.microsoft.com/office/drawing/2014/main" id="{C63D318F-8726-4DB2-9EC5-F0320C739B90}"/>
              </a:ext>
            </a:extLst>
          </p:cNvPr>
          <p:cNvSpPr/>
          <p:nvPr/>
        </p:nvSpPr>
        <p:spPr bwMode="auto">
          <a:xfrm>
            <a:off x="9090231" y="4563229"/>
            <a:ext cx="371525" cy="173929"/>
          </a:xfrm>
          <a:prstGeom prst="leftRightArrow">
            <a:avLst>
              <a:gd name="adj1" fmla="val 18054"/>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pPr>
            <a:endParaRPr lang="zh-CN" altLang="en-US" kern="0">
              <a:solidFill>
                <a:prstClr val="white"/>
              </a:solidFill>
              <a:latin typeface="Times New Roman"/>
              <a:ea typeface="等线"/>
            </a:endParaRPr>
          </a:p>
        </p:txBody>
      </p:sp>
      <p:sp>
        <p:nvSpPr>
          <p:cNvPr id="60" name="矩形 59">
            <a:extLst>
              <a:ext uri="{FF2B5EF4-FFF2-40B4-BE49-F238E27FC236}">
                <a16:creationId xmlns:a16="http://schemas.microsoft.com/office/drawing/2014/main" id="{62772B12-ACB1-42DB-A069-1E3548A1C377}"/>
              </a:ext>
            </a:extLst>
          </p:cNvPr>
          <p:cNvSpPr/>
          <p:nvPr/>
        </p:nvSpPr>
        <p:spPr>
          <a:xfrm>
            <a:off x="1589593" y="2436713"/>
            <a:ext cx="1399742" cy="307777"/>
          </a:xfrm>
          <a:prstGeom prst="rect">
            <a:avLst/>
          </a:prstGeom>
        </p:spPr>
        <p:txBody>
          <a:bodyPr wrap="none">
            <a:spAutoFit/>
          </a:bodyPr>
          <a:lstStyle/>
          <a:p>
            <a:r>
              <a:rPr lang="en-US" altLang="zh-CN" sz="1400" dirty="0"/>
              <a:t>JUNO Detector</a:t>
            </a:r>
            <a:endParaRPr lang="zh-CN" altLang="en-US" sz="1400" dirty="0"/>
          </a:p>
        </p:txBody>
      </p:sp>
    </p:spTree>
    <p:extLst>
      <p:ext uri="{BB962C8B-B14F-4D97-AF65-F5344CB8AC3E}">
        <p14:creationId xmlns:p14="http://schemas.microsoft.com/office/powerpoint/2010/main" val="1203536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圆角 22">
            <a:extLst>
              <a:ext uri="{FF2B5EF4-FFF2-40B4-BE49-F238E27FC236}">
                <a16:creationId xmlns:a16="http://schemas.microsoft.com/office/drawing/2014/main" id="{630E4F32-6A5B-46A7-A276-E9058CCEB55C}"/>
              </a:ext>
            </a:extLst>
          </p:cNvPr>
          <p:cNvSpPr/>
          <p:nvPr/>
        </p:nvSpPr>
        <p:spPr bwMode="auto">
          <a:xfrm>
            <a:off x="8325196" y="1645920"/>
            <a:ext cx="3333404" cy="527858"/>
          </a:xfrm>
          <a:prstGeom prst="roundRect">
            <a:avLst/>
          </a:prstGeom>
          <a:solidFill>
            <a:schemeClr val="bg1"/>
          </a:solidFill>
          <a:ln w="15875" cap="flat" cmpd="sng" algn="ctr">
            <a:solidFill>
              <a:srgbClr val="00B050"/>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Arial" charset="0"/>
              <a:ea typeface="华文彩云" pitchFamily="2" charset="-122"/>
            </a:endParaRPr>
          </a:p>
        </p:txBody>
      </p:sp>
      <p:sp>
        <p:nvSpPr>
          <p:cNvPr id="2" name="标题 1">
            <a:extLst>
              <a:ext uri="{FF2B5EF4-FFF2-40B4-BE49-F238E27FC236}">
                <a16:creationId xmlns:a16="http://schemas.microsoft.com/office/drawing/2014/main" id="{C3EDF216-E886-403C-9922-786662B6D61A}"/>
              </a:ext>
            </a:extLst>
          </p:cNvPr>
          <p:cNvSpPr>
            <a:spLocks noGrp="1"/>
          </p:cNvSpPr>
          <p:nvPr>
            <p:ph type="title"/>
          </p:nvPr>
        </p:nvSpPr>
        <p:spPr/>
        <p:txBody>
          <a:bodyPr/>
          <a:lstStyle/>
          <a:p>
            <a:r>
              <a:rPr lang="en-US" altLang="zh-CN" dirty="0"/>
              <a:t>Overview of Data Processing Workflow (2)</a:t>
            </a:r>
            <a:endParaRPr lang="zh-CN" altLang="en-US" dirty="0"/>
          </a:p>
        </p:txBody>
      </p:sp>
      <p:sp>
        <p:nvSpPr>
          <p:cNvPr id="3" name="内容占位符 2">
            <a:extLst>
              <a:ext uri="{FF2B5EF4-FFF2-40B4-BE49-F238E27FC236}">
                <a16:creationId xmlns:a16="http://schemas.microsoft.com/office/drawing/2014/main" id="{D096D9FB-AC03-42EA-8327-FD6960A55C80}"/>
              </a:ext>
            </a:extLst>
          </p:cNvPr>
          <p:cNvSpPr>
            <a:spLocks noGrp="1"/>
          </p:cNvSpPr>
          <p:nvPr>
            <p:ph idx="1"/>
          </p:nvPr>
        </p:nvSpPr>
        <p:spPr>
          <a:xfrm>
            <a:off x="626533" y="1127654"/>
            <a:ext cx="8534400" cy="3239615"/>
          </a:xfrm>
        </p:spPr>
        <p:txBody>
          <a:bodyPr/>
          <a:lstStyle/>
          <a:p>
            <a:r>
              <a:rPr lang="en-US" altLang="zh-CN" sz="2000" dirty="0"/>
              <a:t>There are three steps in JUNO simulation</a:t>
            </a:r>
          </a:p>
          <a:p>
            <a:pPr lvl="1"/>
            <a:r>
              <a:rPr lang="en-US" altLang="zh-CN" sz="1800" dirty="0"/>
              <a:t>Physics Generator</a:t>
            </a:r>
          </a:p>
          <a:p>
            <a:pPr lvl="1"/>
            <a:r>
              <a:rPr lang="en-US" altLang="zh-CN" sz="1800" dirty="0"/>
              <a:t>Detector Simulation</a:t>
            </a:r>
          </a:p>
          <a:p>
            <a:pPr lvl="1"/>
            <a:r>
              <a:rPr lang="en-US" altLang="zh-CN" sz="1800" dirty="0"/>
              <a:t>Electronics simulation (Event mixing) + OEC (optional)</a:t>
            </a:r>
          </a:p>
          <a:p>
            <a:r>
              <a:rPr lang="en-US" altLang="zh-CN" sz="2000" dirty="0"/>
              <a:t>The first two steps are running together</a:t>
            </a:r>
          </a:p>
          <a:p>
            <a:r>
              <a:rPr lang="en-US" altLang="zh-CN" sz="2000" dirty="0"/>
              <a:t>The third step could run w/o or w/ reconstruction algorithms</a:t>
            </a:r>
          </a:p>
          <a:p>
            <a:pPr lvl="1"/>
            <a:r>
              <a:rPr lang="en-US" altLang="zh-CN" sz="1600" dirty="0"/>
              <a:t>w/o reconstruction: waveforms stored. </a:t>
            </a:r>
          </a:p>
          <a:p>
            <a:pPr lvl="1"/>
            <a:r>
              <a:rPr lang="en-US" altLang="zh-CN" sz="1600" dirty="0"/>
              <a:t>w/ reconstruction: no waveforms stored, saving disk usage. </a:t>
            </a:r>
            <a:endParaRPr lang="zh-CN" altLang="en-US" sz="1600" dirty="0"/>
          </a:p>
        </p:txBody>
      </p:sp>
      <p:sp>
        <p:nvSpPr>
          <p:cNvPr id="4" name="灯片编号占位符 3">
            <a:extLst>
              <a:ext uri="{FF2B5EF4-FFF2-40B4-BE49-F238E27FC236}">
                <a16:creationId xmlns:a16="http://schemas.microsoft.com/office/drawing/2014/main" id="{BF6FAA56-561C-46C3-B1B0-9E62A02F4385}"/>
              </a:ext>
            </a:extLst>
          </p:cNvPr>
          <p:cNvSpPr>
            <a:spLocks noGrp="1"/>
          </p:cNvSpPr>
          <p:nvPr>
            <p:ph type="sldNum" sz="quarter" idx="10"/>
          </p:nvPr>
        </p:nvSpPr>
        <p:spPr/>
        <p:txBody>
          <a:bodyPr/>
          <a:lstStyle/>
          <a:p>
            <a:pPr>
              <a:defRPr/>
            </a:pPr>
            <a:fld id="{8772E7C7-A7D2-4761-B106-1689E1D1EE66}" type="slidenum">
              <a:rPr lang="zh-CN" altLang="en-US" smtClean="0"/>
              <a:pPr>
                <a:defRPr/>
              </a:pPr>
              <a:t>6</a:t>
            </a:fld>
            <a:endParaRPr lang="en-US" altLang="zh-CN" dirty="0"/>
          </a:p>
        </p:txBody>
      </p:sp>
      <p:grpSp>
        <p:nvGrpSpPr>
          <p:cNvPr id="20" name="组合 19">
            <a:extLst>
              <a:ext uri="{FF2B5EF4-FFF2-40B4-BE49-F238E27FC236}">
                <a16:creationId xmlns:a16="http://schemas.microsoft.com/office/drawing/2014/main" id="{2F6800B0-D45E-4A68-806C-1615160C9E57}"/>
              </a:ext>
            </a:extLst>
          </p:cNvPr>
          <p:cNvGrpSpPr/>
          <p:nvPr/>
        </p:nvGrpSpPr>
        <p:grpSpPr>
          <a:xfrm>
            <a:off x="98541" y="4697211"/>
            <a:ext cx="8442812" cy="1857376"/>
            <a:chOff x="1590676" y="4772025"/>
            <a:chExt cx="8442812" cy="1857376"/>
          </a:xfrm>
        </p:grpSpPr>
        <p:sp>
          <p:nvSpPr>
            <p:cNvPr id="5" name="矩形: 圆角 4">
              <a:extLst>
                <a:ext uri="{FF2B5EF4-FFF2-40B4-BE49-F238E27FC236}">
                  <a16:creationId xmlns:a16="http://schemas.microsoft.com/office/drawing/2014/main" id="{8DE23D84-035E-4F2C-972C-1DC1FB5747BE}"/>
                </a:ext>
              </a:extLst>
            </p:cNvPr>
            <p:cNvSpPr/>
            <p:nvPr/>
          </p:nvSpPr>
          <p:spPr>
            <a:xfrm>
              <a:off x="1688830" y="4873826"/>
              <a:ext cx="1362670" cy="592172"/>
            </a:xfrm>
            <a:prstGeom prst="round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lIns="0" rIns="0" rtlCol="0" anchor="ctr"/>
            <a:lstStyle/>
            <a:p>
              <a:pPr algn="ctr" eaLnBrk="1" fontAlgn="auto" hangingPunct="1">
                <a:spcBef>
                  <a:spcPts val="0"/>
                </a:spcBef>
                <a:spcAft>
                  <a:spcPts val="0"/>
                </a:spcAft>
                <a:defRPr/>
              </a:pPr>
              <a:r>
                <a:rPr lang="en-US" altLang="zh-CN" sz="1600" kern="0" dirty="0">
                  <a:solidFill>
                    <a:prstClr val="black"/>
                  </a:solidFill>
                  <a:latin typeface="Times New Roman"/>
                  <a:ea typeface="等线"/>
                </a:rPr>
                <a:t>Physics Generator</a:t>
              </a:r>
              <a:endParaRPr lang="zh-CN" altLang="en-US" sz="1600" kern="0" dirty="0">
                <a:solidFill>
                  <a:prstClr val="black"/>
                </a:solidFill>
                <a:latin typeface="Times New Roman"/>
                <a:ea typeface="等线"/>
              </a:endParaRPr>
            </a:p>
          </p:txBody>
        </p:sp>
        <p:sp>
          <p:nvSpPr>
            <p:cNvPr id="6" name="椭圆 5">
              <a:extLst>
                <a:ext uri="{FF2B5EF4-FFF2-40B4-BE49-F238E27FC236}">
                  <a16:creationId xmlns:a16="http://schemas.microsoft.com/office/drawing/2014/main" id="{238A03CF-0134-4D06-AC87-EA1780F33566}"/>
                </a:ext>
              </a:extLst>
            </p:cNvPr>
            <p:cNvSpPr/>
            <p:nvPr/>
          </p:nvSpPr>
          <p:spPr bwMode="auto">
            <a:xfrm>
              <a:off x="2893338" y="5833293"/>
              <a:ext cx="1274729" cy="654095"/>
            </a:xfrm>
            <a:prstGeom prst="ellipse">
              <a:avLst/>
            </a:prstGeom>
            <a:solidFill>
              <a:srgbClr val="99CC00"/>
            </a:solidFill>
            <a:ln w="1587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sz="1600" dirty="0" err="1">
                  <a:latin typeface="Arial" charset="0"/>
                </a:rPr>
                <a:t>GenEvent</a:t>
              </a:r>
              <a:endParaRPr lang="zh-CN" altLang="en-US" sz="1600" dirty="0">
                <a:latin typeface="Arial" charset="0"/>
              </a:endParaRPr>
            </a:p>
          </p:txBody>
        </p:sp>
        <p:sp>
          <p:nvSpPr>
            <p:cNvPr id="7" name="箭头: 右 6">
              <a:extLst>
                <a:ext uri="{FF2B5EF4-FFF2-40B4-BE49-F238E27FC236}">
                  <a16:creationId xmlns:a16="http://schemas.microsoft.com/office/drawing/2014/main" id="{0EB77D7C-4C48-4A2E-9764-6AE9E0A927EB}"/>
                </a:ext>
              </a:extLst>
            </p:cNvPr>
            <p:cNvSpPr/>
            <p:nvPr/>
          </p:nvSpPr>
          <p:spPr>
            <a:xfrm rot="2671496">
              <a:off x="2526732" y="5625286"/>
              <a:ext cx="528027" cy="206864"/>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8" name="矩形: 圆角 7">
              <a:extLst>
                <a:ext uri="{FF2B5EF4-FFF2-40B4-BE49-F238E27FC236}">
                  <a16:creationId xmlns:a16="http://schemas.microsoft.com/office/drawing/2014/main" id="{6C1D52E1-2DB7-42AC-880D-5DC9F26B6F65}"/>
                </a:ext>
              </a:extLst>
            </p:cNvPr>
            <p:cNvSpPr/>
            <p:nvPr/>
          </p:nvSpPr>
          <p:spPr>
            <a:xfrm>
              <a:off x="3892658" y="4888861"/>
              <a:ext cx="1362670" cy="592172"/>
            </a:xfrm>
            <a:prstGeom prst="round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lIns="0" rIns="0" rtlCol="0" anchor="ctr"/>
            <a:lstStyle/>
            <a:p>
              <a:pPr algn="ctr" eaLnBrk="1" fontAlgn="auto" hangingPunct="1">
                <a:spcBef>
                  <a:spcPts val="0"/>
                </a:spcBef>
                <a:spcAft>
                  <a:spcPts val="0"/>
                </a:spcAft>
                <a:defRPr/>
              </a:pPr>
              <a:r>
                <a:rPr lang="en-US" altLang="zh-CN" sz="1600" kern="0" dirty="0">
                  <a:solidFill>
                    <a:prstClr val="black"/>
                  </a:solidFill>
                  <a:latin typeface="Times New Roman"/>
                  <a:ea typeface="等线"/>
                </a:rPr>
                <a:t>Detector Simulation</a:t>
              </a:r>
              <a:endParaRPr lang="zh-CN" altLang="en-US" sz="1600" kern="0" dirty="0">
                <a:solidFill>
                  <a:prstClr val="black"/>
                </a:solidFill>
                <a:latin typeface="Times New Roman"/>
                <a:ea typeface="等线"/>
              </a:endParaRPr>
            </a:p>
          </p:txBody>
        </p:sp>
        <p:sp>
          <p:nvSpPr>
            <p:cNvPr id="9" name="箭头: 右 8">
              <a:extLst>
                <a:ext uri="{FF2B5EF4-FFF2-40B4-BE49-F238E27FC236}">
                  <a16:creationId xmlns:a16="http://schemas.microsoft.com/office/drawing/2014/main" id="{381553FF-E3C4-4C6A-9FF3-C907B05D9F6A}"/>
                </a:ext>
              </a:extLst>
            </p:cNvPr>
            <p:cNvSpPr/>
            <p:nvPr/>
          </p:nvSpPr>
          <p:spPr>
            <a:xfrm rot="18928504" flipV="1">
              <a:off x="3950051" y="5625285"/>
              <a:ext cx="528027" cy="206864"/>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10" name="椭圆 9">
              <a:extLst>
                <a:ext uri="{FF2B5EF4-FFF2-40B4-BE49-F238E27FC236}">
                  <a16:creationId xmlns:a16="http://schemas.microsoft.com/office/drawing/2014/main" id="{696BB0A3-0358-41DC-8CDF-FD5629B74D17}"/>
                </a:ext>
              </a:extLst>
            </p:cNvPr>
            <p:cNvSpPr/>
            <p:nvPr/>
          </p:nvSpPr>
          <p:spPr bwMode="auto">
            <a:xfrm>
              <a:off x="5376627" y="5845344"/>
              <a:ext cx="1274729" cy="654095"/>
            </a:xfrm>
            <a:prstGeom prst="ellipse">
              <a:avLst/>
            </a:prstGeom>
            <a:solidFill>
              <a:srgbClr val="99CC00"/>
            </a:solidFill>
            <a:ln w="1587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sz="1600" dirty="0" err="1">
                  <a:latin typeface="Arial" charset="0"/>
                </a:rPr>
                <a:t>SimEvent</a:t>
              </a:r>
              <a:endParaRPr lang="zh-CN" altLang="en-US" sz="1600" dirty="0">
                <a:latin typeface="Arial" charset="0"/>
              </a:endParaRPr>
            </a:p>
          </p:txBody>
        </p:sp>
        <p:sp>
          <p:nvSpPr>
            <p:cNvPr id="11" name="箭头: 右 10">
              <a:extLst>
                <a:ext uri="{FF2B5EF4-FFF2-40B4-BE49-F238E27FC236}">
                  <a16:creationId xmlns:a16="http://schemas.microsoft.com/office/drawing/2014/main" id="{680191AD-01E0-43D0-A6FD-8CE38A3E7071}"/>
                </a:ext>
              </a:extLst>
            </p:cNvPr>
            <p:cNvSpPr/>
            <p:nvPr/>
          </p:nvSpPr>
          <p:spPr>
            <a:xfrm rot="2671496">
              <a:off x="5010021" y="5637337"/>
              <a:ext cx="528027" cy="206864"/>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12" name="箭头: 右 11">
              <a:extLst>
                <a:ext uri="{FF2B5EF4-FFF2-40B4-BE49-F238E27FC236}">
                  <a16:creationId xmlns:a16="http://schemas.microsoft.com/office/drawing/2014/main" id="{97892FA8-212E-4056-A97A-394EC6DE87BF}"/>
                </a:ext>
              </a:extLst>
            </p:cNvPr>
            <p:cNvSpPr/>
            <p:nvPr/>
          </p:nvSpPr>
          <p:spPr>
            <a:xfrm rot="18928504" flipV="1">
              <a:off x="6661940" y="5637336"/>
              <a:ext cx="528027" cy="206864"/>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13" name="矩形: 圆角 12">
              <a:extLst>
                <a:ext uri="{FF2B5EF4-FFF2-40B4-BE49-F238E27FC236}">
                  <a16:creationId xmlns:a16="http://schemas.microsoft.com/office/drawing/2014/main" id="{5C2C879F-0E96-4A8B-84CB-33980C2C38DC}"/>
                </a:ext>
              </a:extLst>
            </p:cNvPr>
            <p:cNvSpPr/>
            <p:nvPr/>
          </p:nvSpPr>
          <p:spPr>
            <a:xfrm>
              <a:off x="7340708" y="4873826"/>
              <a:ext cx="1362670" cy="592172"/>
            </a:xfrm>
            <a:prstGeom prst="round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lIns="0" rIns="0" rtlCol="0" anchor="ctr"/>
            <a:lstStyle/>
            <a:p>
              <a:pPr algn="ctr" eaLnBrk="1" fontAlgn="auto" hangingPunct="1">
                <a:spcBef>
                  <a:spcPts val="0"/>
                </a:spcBef>
                <a:spcAft>
                  <a:spcPts val="0"/>
                </a:spcAft>
                <a:defRPr/>
              </a:pPr>
              <a:r>
                <a:rPr lang="en-US" altLang="zh-CN" sz="1600" kern="0" dirty="0">
                  <a:solidFill>
                    <a:prstClr val="black"/>
                  </a:solidFill>
                  <a:latin typeface="Times New Roman"/>
                  <a:ea typeface="等线"/>
                </a:rPr>
                <a:t>Electronics Simulation</a:t>
              </a:r>
              <a:endParaRPr lang="zh-CN" altLang="en-US" sz="1600" kern="0" dirty="0">
                <a:solidFill>
                  <a:prstClr val="black"/>
                </a:solidFill>
                <a:latin typeface="Times New Roman"/>
                <a:ea typeface="等线"/>
              </a:endParaRPr>
            </a:p>
          </p:txBody>
        </p:sp>
        <p:sp>
          <p:nvSpPr>
            <p:cNvPr id="14" name="椭圆 13">
              <a:extLst>
                <a:ext uri="{FF2B5EF4-FFF2-40B4-BE49-F238E27FC236}">
                  <a16:creationId xmlns:a16="http://schemas.microsoft.com/office/drawing/2014/main" id="{E788C593-B2E8-4C41-B575-726B5FEA4E3C}"/>
                </a:ext>
              </a:extLst>
            </p:cNvPr>
            <p:cNvSpPr/>
            <p:nvPr/>
          </p:nvSpPr>
          <p:spPr bwMode="auto">
            <a:xfrm>
              <a:off x="8673034" y="5850007"/>
              <a:ext cx="1274729" cy="654095"/>
            </a:xfrm>
            <a:prstGeom prst="ellipse">
              <a:avLst/>
            </a:prstGeom>
            <a:solidFill>
              <a:srgbClr val="99CC00"/>
            </a:solidFill>
            <a:ln w="1587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r>
                <a:rPr lang="en-US" altLang="zh-CN" sz="1600" dirty="0" err="1">
                  <a:latin typeface="Arial" charset="0"/>
                </a:rPr>
                <a:t>ElecEvent</a:t>
              </a:r>
              <a:endParaRPr lang="zh-CN" altLang="en-US" sz="1600" dirty="0">
                <a:latin typeface="Arial" charset="0"/>
              </a:endParaRPr>
            </a:p>
          </p:txBody>
        </p:sp>
        <p:sp>
          <p:nvSpPr>
            <p:cNvPr id="15" name="箭头: 右 14">
              <a:extLst>
                <a:ext uri="{FF2B5EF4-FFF2-40B4-BE49-F238E27FC236}">
                  <a16:creationId xmlns:a16="http://schemas.microsoft.com/office/drawing/2014/main" id="{2325FD7B-6CD2-4CD5-963A-4243ADC4A6BD}"/>
                </a:ext>
              </a:extLst>
            </p:cNvPr>
            <p:cNvSpPr/>
            <p:nvPr/>
          </p:nvSpPr>
          <p:spPr>
            <a:xfrm rot="2671496">
              <a:off x="8392153" y="5642000"/>
              <a:ext cx="528027" cy="206864"/>
            </a:xfrm>
            <a:prstGeom prst="rightArrow">
              <a:avLst>
                <a:gd name="adj1" fmla="val 23077"/>
                <a:gd name="adj2" fmla="val 50000"/>
              </a:avLst>
            </a:prstGeom>
            <a:solidFill>
              <a:srgbClr val="F1F2D6"/>
            </a:solidFill>
            <a:ln w="12700" cap="flat" cmpd="sng" algn="ctr">
              <a:solidFill>
                <a:sysClr val="windowText" lastClr="000000"/>
              </a:solid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Times New Roman"/>
                <a:ea typeface="等线"/>
              </a:endParaRPr>
            </a:p>
          </p:txBody>
        </p:sp>
        <p:sp>
          <p:nvSpPr>
            <p:cNvPr id="16" name="矩形 15">
              <a:extLst>
                <a:ext uri="{FF2B5EF4-FFF2-40B4-BE49-F238E27FC236}">
                  <a16:creationId xmlns:a16="http://schemas.microsoft.com/office/drawing/2014/main" id="{043724A3-F99F-4CD6-84D3-50BB3A683A53}"/>
                </a:ext>
              </a:extLst>
            </p:cNvPr>
            <p:cNvSpPr/>
            <p:nvPr/>
          </p:nvSpPr>
          <p:spPr bwMode="auto">
            <a:xfrm>
              <a:off x="1590676" y="4772026"/>
              <a:ext cx="5143499" cy="1857375"/>
            </a:xfrm>
            <a:prstGeom prst="rect">
              <a:avLst/>
            </a:prstGeom>
            <a:noFill/>
            <a:ln w="15875" cap="flat" cmpd="sng" algn="ctr">
              <a:solidFill>
                <a:schemeClr val="accent2">
                  <a:lumMod val="75000"/>
                </a:schemeClr>
              </a:solidFill>
              <a:prstDash val="dash"/>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endParaRPr lang="zh-CN" altLang="en-US" dirty="0">
                <a:latin typeface="Arial" charset="0"/>
              </a:endParaRPr>
            </a:p>
          </p:txBody>
        </p:sp>
        <p:sp>
          <p:nvSpPr>
            <p:cNvPr id="17" name="矩形 16">
              <a:extLst>
                <a:ext uri="{FF2B5EF4-FFF2-40B4-BE49-F238E27FC236}">
                  <a16:creationId xmlns:a16="http://schemas.microsoft.com/office/drawing/2014/main" id="{43F457DC-ABBB-45BD-B2D1-6AE3740E3291}"/>
                </a:ext>
              </a:extLst>
            </p:cNvPr>
            <p:cNvSpPr/>
            <p:nvPr/>
          </p:nvSpPr>
          <p:spPr bwMode="auto">
            <a:xfrm>
              <a:off x="7186710" y="4772025"/>
              <a:ext cx="2846778" cy="1857375"/>
            </a:xfrm>
            <a:prstGeom prst="rect">
              <a:avLst/>
            </a:prstGeom>
            <a:noFill/>
            <a:ln w="15875" cap="flat" cmpd="sng" algn="ctr">
              <a:solidFill>
                <a:schemeClr val="accent2">
                  <a:lumMod val="75000"/>
                </a:schemeClr>
              </a:solidFill>
              <a:prstDash val="dash"/>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a:endParaRPr lang="zh-CN" altLang="en-US">
                <a:latin typeface="Arial" charset="0"/>
              </a:endParaRPr>
            </a:p>
          </p:txBody>
        </p:sp>
        <p:sp>
          <p:nvSpPr>
            <p:cNvPr id="18" name="文本框 17">
              <a:extLst>
                <a:ext uri="{FF2B5EF4-FFF2-40B4-BE49-F238E27FC236}">
                  <a16:creationId xmlns:a16="http://schemas.microsoft.com/office/drawing/2014/main" id="{6CFD9278-E74B-4ECC-BE32-FBBBF244B7B8}"/>
                </a:ext>
              </a:extLst>
            </p:cNvPr>
            <p:cNvSpPr txBox="1"/>
            <p:nvPr/>
          </p:nvSpPr>
          <p:spPr>
            <a:xfrm>
              <a:off x="1617223" y="6283524"/>
              <a:ext cx="1346844" cy="307777"/>
            </a:xfrm>
            <a:prstGeom prst="rect">
              <a:avLst/>
            </a:prstGeom>
            <a:noFill/>
          </p:spPr>
          <p:txBody>
            <a:bodyPr wrap="none" rtlCol="0">
              <a:spAutoFit/>
            </a:bodyPr>
            <a:lstStyle/>
            <a:p>
              <a:r>
                <a:rPr lang="en-US" altLang="zh-CN" sz="1400" b="1" dirty="0"/>
                <a:t>tut_detsim.py</a:t>
              </a:r>
              <a:endParaRPr lang="zh-CN" altLang="en-US" sz="1400" b="1" dirty="0"/>
            </a:p>
          </p:txBody>
        </p:sp>
        <p:sp>
          <p:nvSpPr>
            <p:cNvPr id="19" name="文本框 18">
              <a:extLst>
                <a:ext uri="{FF2B5EF4-FFF2-40B4-BE49-F238E27FC236}">
                  <a16:creationId xmlns:a16="http://schemas.microsoft.com/office/drawing/2014/main" id="{89E2F4BE-E9CE-444C-8700-D04EA715DB80}"/>
                </a:ext>
              </a:extLst>
            </p:cNvPr>
            <p:cNvSpPr txBox="1"/>
            <p:nvPr/>
          </p:nvSpPr>
          <p:spPr>
            <a:xfrm>
              <a:off x="7156648" y="6283524"/>
              <a:ext cx="1484702" cy="307777"/>
            </a:xfrm>
            <a:prstGeom prst="rect">
              <a:avLst/>
            </a:prstGeom>
            <a:noFill/>
          </p:spPr>
          <p:txBody>
            <a:bodyPr wrap="none" rtlCol="0">
              <a:spAutoFit/>
            </a:bodyPr>
            <a:lstStyle/>
            <a:p>
              <a:r>
                <a:rPr lang="en-US" altLang="zh-CN" sz="1400" b="1" dirty="0"/>
                <a:t>tut_det2elec.py</a:t>
              </a:r>
              <a:endParaRPr lang="zh-CN" altLang="en-US" sz="1400" b="1" dirty="0"/>
            </a:p>
          </p:txBody>
        </p:sp>
      </p:grpSp>
      <p:sp>
        <p:nvSpPr>
          <p:cNvPr id="22" name="文本框 21">
            <a:extLst>
              <a:ext uri="{FF2B5EF4-FFF2-40B4-BE49-F238E27FC236}">
                <a16:creationId xmlns:a16="http://schemas.microsoft.com/office/drawing/2014/main" id="{88723C11-182D-4CCA-A885-CF89E1C9ABA3}"/>
              </a:ext>
            </a:extLst>
          </p:cNvPr>
          <p:cNvSpPr txBox="1"/>
          <p:nvPr/>
        </p:nvSpPr>
        <p:spPr>
          <a:xfrm>
            <a:off x="8272043" y="1315778"/>
            <a:ext cx="3919957" cy="1477328"/>
          </a:xfrm>
          <a:prstGeom prst="rect">
            <a:avLst/>
          </a:prstGeom>
          <a:noFill/>
        </p:spPr>
        <p:txBody>
          <a:bodyPr wrap="square">
            <a:spAutoFit/>
          </a:bodyPr>
          <a:lstStyle/>
          <a:p>
            <a:pPr algn="ctr"/>
            <a:r>
              <a:rPr lang="en-US" altLang="zh-CN" dirty="0"/>
              <a:t>JUNO-Workload</a:t>
            </a:r>
          </a:p>
          <a:p>
            <a:r>
              <a:rPr lang="zh-CN" altLang="en-US" dirty="0"/>
              <a:t>tut_detsim.py           </a:t>
            </a:r>
            <a:r>
              <a:rPr lang="en-US" altLang="zh-CN" dirty="0"/>
              <a:t>GEN-SIM</a:t>
            </a:r>
            <a:endParaRPr lang="zh-CN" altLang="en-US" dirty="0"/>
          </a:p>
          <a:p>
            <a:r>
              <a:rPr lang="zh-CN" altLang="en-US" dirty="0"/>
              <a:t>tut_det2elec.py        </a:t>
            </a:r>
            <a:r>
              <a:rPr lang="en-US" altLang="zh-CN" dirty="0"/>
              <a:t>Elect-SIM</a:t>
            </a:r>
            <a:endParaRPr lang="zh-CN" altLang="en-US" dirty="0"/>
          </a:p>
          <a:p>
            <a:r>
              <a:rPr lang="zh-CN" altLang="en-US" dirty="0"/>
              <a:t>tut_elec2calib.py     </a:t>
            </a:r>
            <a:r>
              <a:rPr lang="en-US" altLang="zh-CN" dirty="0" err="1"/>
              <a:t>Calib</a:t>
            </a:r>
            <a:r>
              <a:rPr lang="en-US" altLang="zh-CN" dirty="0"/>
              <a:t> REC</a:t>
            </a:r>
            <a:endParaRPr lang="zh-CN" altLang="en-US" dirty="0"/>
          </a:p>
          <a:p>
            <a:r>
              <a:rPr lang="zh-CN" altLang="en-US" dirty="0"/>
              <a:t>tut_calib2rec.py       </a:t>
            </a:r>
            <a:r>
              <a:rPr lang="en-US" altLang="zh-CN" dirty="0"/>
              <a:t>Event REC</a:t>
            </a:r>
            <a:endParaRPr lang="zh-CN" altLang="en-US" dirty="0"/>
          </a:p>
        </p:txBody>
      </p:sp>
    </p:spTree>
    <p:extLst>
      <p:ext uri="{BB962C8B-B14F-4D97-AF65-F5344CB8AC3E}">
        <p14:creationId xmlns:p14="http://schemas.microsoft.com/office/powerpoint/2010/main" val="415148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9C2262-EDFC-4337-ACE7-2C4E62ECB5EC}"/>
              </a:ext>
            </a:extLst>
          </p:cNvPr>
          <p:cNvSpPr>
            <a:spLocks noGrp="1"/>
          </p:cNvSpPr>
          <p:nvPr>
            <p:ph type="title"/>
          </p:nvPr>
        </p:nvSpPr>
        <p:spPr/>
        <p:txBody>
          <a:bodyPr/>
          <a:lstStyle/>
          <a:p>
            <a:r>
              <a:rPr lang="en-US" altLang="zh-CN" dirty="0"/>
              <a:t>Workloads at JUNO</a:t>
            </a:r>
            <a:endParaRPr lang="zh-CN" altLang="en-US" dirty="0"/>
          </a:p>
        </p:txBody>
      </p:sp>
      <p:sp>
        <p:nvSpPr>
          <p:cNvPr id="3" name="内容占位符 2">
            <a:extLst>
              <a:ext uri="{FF2B5EF4-FFF2-40B4-BE49-F238E27FC236}">
                <a16:creationId xmlns:a16="http://schemas.microsoft.com/office/drawing/2014/main" id="{6FD13941-84F1-4684-9AFD-8889758A677E}"/>
              </a:ext>
            </a:extLst>
          </p:cNvPr>
          <p:cNvSpPr>
            <a:spLocks noGrp="1"/>
          </p:cNvSpPr>
          <p:nvPr>
            <p:ph idx="1"/>
          </p:nvPr>
        </p:nvSpPr>
        <p:spPr/>
        <p:txBody>
          <a:bodyPr/>
          <a:lstStyle/>
          <a:p>
            <a:r>
              <a:rPr lang="en-US" altLang="zh-CN" sz="2000" dirty="0"/>
              <a:t>Keep Up Production (KUP) at Tier 0</a:t>
            </a:r>
          </a:p>
          <a:p>
            <a:r>
              <a:rPr lang="en-US" altLang="zh-CN" sz="2000" dirty="0"/>
              <a:t>Data Quality Monitoring (DQM)</a:t>
            </a:r>
          </a:p>
          <a:p>
            <a:r>
              <a:rPr lang="en-US" altLang="zh-CN" sz="2000" dirty="0"/>
              <a:t>Physics Production (PP) at DCI</a:t>
            </a:r>
          </a:p>
          <a:p>
            <a:r>
              <a:rPr lang="en-US" altLang="zh-CN" sz="2000" dirty="0"/>
              <a:t>MC Production at DCI</a:t>
            </a:r>
          </a:p>
        </p:txBody>
      </p:sp>
      <p:sp>
        <p:nvSpPr>
          <p:cNvPr id="4" name="灯片编号占位符 3">
            <a:extLst>
              <a:ext uri="{FF2B5EF4-FFF2-40B4-BE49-F238E27FC236}">
                <a16:creationId xmlns:a16="http://schemas.microsoft.com/office/drawing/2014/main" id="{442751A0-4F84-4807-93FC-F802476FD243}"/>
              </a:ext>
            </a:extLst>
          </p:cNvPr>
          <p:cNvSpPr>
            <a:spLocks noGrp="1"/>
          </p:cNvSpPr>
          <p:nvPr>
            <p:ph type="sldNum" sz="quarter" idx="10"/>
          </p:nvPr>
        </p:nvSpPr>
        <p:spPr/>
        <p:txBody>
          <a:bodyPr/>
          <a:lstStyle/>
          <a:p>
            <a:pPr>
              <a:defRPr/>
            </a:pPr>
            <a:fld id="{8772E7C7-A7D2-4761-B106-1689E1D1EE66}" type="slidenum">
              <a:rPr lang="zh-CN" altLang="en-US" smtClean="0"/>
              <a:pPr>
                <a:defRPr/>
              </a:pPr>
              <a:t>7</a:t>
            </a:fld>
            <a:endParaRPr lang="en-US" altLang="zh-CN"/>
          </a:p>
        </p:txBody>
      </p:sp>
      <p:pic>
        <p:nvPicPr>
          <p:cNvPr id="60" name="图片 59">
            <a:extLst>
              <a:ext uri="{FF2B5EF4-FFF2-40B4-BE49-F238E27FC236}">
                <a16:creationId xmlns:a16="http://schemas.microsoft.com/office/drawing/2014/main" id="{EECD0E66-52E8-4EF9-8F27-7FB7E5BDCEF8}"/>
              </a:ext>
            </a:extLst>
          </p:cNvPr>
          <p:cNvPicPr>
            <a:picLocks noChangeAspect="1"/>
          </p:cNvPicPr>
          <p:nvPr/>
        </p:nvPicPr>
        <p:blipFill>
          <a:blip r:embed="rId3"/>
          <a:stretch>
            <a:fillRect/>
          </a:stretch>
        </p:blipFill>
        <p:spPr>
          <a:xfrm>
            <a:off x="3248244" y="3285901"/>
            <a:ext cx="5725675" cy="3426050"/>
          </a:xfrm>
          <a:prstGeom prst="rect">
            <a:avLst/>
          </a:prstGeom>
        </p:spPr>
      </p:pic>
      <p:sp>
        <p:nvSpPr>
          <p:cNvPr id="61" name="右大括号 60">
            <a:extLst>
              <a:ext uri="{FF2B5EF4-FFF2-40B4-BE49-F238E27FC236}">
                <a16:creationId xmlns:a16="http://schemas.microsoft.com/office/drawing/2014/main" id="{E3FC6ED1-E1F1-46C2-8605-CAA9BAF19258}"/>
              </a:ext>
            </a:extLst>
          </p:cNvPr>
          <p:cNvSpPr/>
          <p:nvPr/>
        </p:nvSpPr>
        <p:spPr bwMode="auto">
          <a:xfrm>
            <a:off x="6712624" y="1310343"/>
            <a:ext cx="400050" cy="1223307"/>
          </a:xfrm>
          <a:prstGeom prst="rightBrace">
            <a:avLst/>
          </a:prstGeom>
          <a:ln w="38100">
            <a:headEnd type="none" w="med" len="med"/>
            <a:tailEnd type="none" w="med" len="med"/>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dirty="0"/>
          </a:p>
        </p:txBody>
      </p:sp>
      <p:sp>
        <p:nvSpPr>
          <p:cNvPr id="62" name="文本框 61">
            <a:extLst>
              <a:ext uri="{FF2B5EF4-FFF2-40B4-BE49-F238E27FC236}">
                <a16:creationId xmlns:a16="http://schemas.microsoft.com/office/drawing/2014/main" id="{60FE4E00-4101-4D16-9057-C2F90BBEE5F5}"/>
              </a:ext>
            </a:extLst>
          </p:cNvPr>
          <p:cNvSpPr txBox="1"/>
          <p:nvPr/>
        </p:nvSpPr>
        <p:spPr>
          <a:xfrm>
            <a:off x="7191434" y="1691163"/>
            <a:ext cx="1555234" cy="461665"/>
          </a:xfrm>
          <a:prstGeom prst="rect">
            <a:avLst/>
          </a:prstGeom>
          <a:noFill/>
        </p:spPr>
        <p:txBody>
          <a:bodyPr wrap="none" rtlCol="0">
            <a:spAutoFit/>
          </a:bodyPr>
          <a:lstStyle/>
          <a:p>
            <a:r>
              <a:rPr lang="en-US" altLang="zh-CN" sz="2400" dirty="0">
                <a:solidFill>
                  <a:srgbClr val="0000FF"/>
                </a:solidFill>
              </a:rPr>
              <a:t>Real Data</a:t>
            </a:r>
            <a:endParaRPr lang="zh-CN" altLang="en-US" sz="2400" dirty="0">
              <a:solidFill>
                <a:srgbClr val="0000FF"/>
              </a:solidFill>
            </a:endParaRPr>
          </a:p>
        </p:txBody>
      </p:sp>
      <p:sp>
        <p:nvSpPr>
          <p:cNvPr id="63" name="右大括号 62">
            <a:extLst>
              <a:ext uri="{FF2B5EF4-FFF2-40B4-BE49-F238E27FC236}">
                <a16:creationId xmlns:a16="http://schemas.microsoft.com/office/drawing/2014/main" id="{EF296B6F-8BFD-4791-BAA4-8E2109AE9684}"/>
              </a:ext>
            </a:extLst>
          </p:cNvPr>
          <p:cNvSpPr/>
          <p:nvPr/>
        </p:nvSpPr>
        <p:spPr bwMode="auto">
          <a:xfrm>
            <a:off x="6712624" y="2620241"/>
            <a:ext cx="400050" cy="418234"/>
          </a:xfrm>
          <a:prstGeom prst="rightBrace">
            <a:avLst/>
          </a:prstGeom>
          <a:ln w="38100">
            <a:headEnd type="none" w="med" len="med"/>
            <a:tailEnd type="none" w="med" len="med"/>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dirty="0"/>
          </a:p>
        </p:txBody>
      </p:sp>
      <p:sp>
        <p:nvSpPr>
          <p:cNvPr id="64" name="文本框 63">
            <a:extLst>
              <a:ext uri="{FF2B5EF4-FFF2-40B4-BE49-F238E27FC236}">
                <a16:creationId xmlns:a16="http://schemas.microsoft.com/office/drawing/2014/main" id="{20F85917-8AC6-47F4-9E22-C19D3315872F}"/>
              </a:ext>
            </a:extLst>
          </p:cNvPr>
          <p:cNvSpPr txBox="1"/>
          <p:nvPr/>
        </p:nvSpPr>
        <p:spPr>
          <a:xfrm>
            <a:off x="7191434" y="2598526"/>
            <a:ext cx="1399742" cy="461665"/>
          </a:xfrm>
          <a:prstGeom prst="rect">
            <a:avLst/>
          </a:prstGeom>
          <a:noFill/>
        </p:spPr>
        <p:txBody>
          <a:bodyPr wrap="none" rtlCol="0">
            <a:spAutoFit/>
          </a:bodyPr>
          <a:lstStyle/>
          <a:p>
            <a:r>
              <a:rPr lang="en-US" altLang="zh-CN" sz="2400" dirty="0">
                <a:solidFill>
                  <a:srgbClr val="0000FF"/>
                </a:solidFill>
              </a:rPr>
              <a:t>MC Data</a:t>
            </a:r>
            <a:endParaRPr lang="zh-CN" altLang="en-US" sz="2400" dirty="0">
              <a:solidFill>
                <a:srgbClr val="0000FF"/>
              </a:solidFill>
            </a:endParaRPr>
          </a:p>
        </p:txBody>
      </p:sp>
    </p:spTree>
    <p:extLst>
      <p:ext uri="{BB962C8B-B14F-4D97-AF65-F5344CB8AC3E}">
        <p14:creationId xmlns:p14="http://schemas.microsoft.com/office/powerpoint/2010/main" val="3663258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246873-49E0-406D-A0E5-C79E825659DD}"/>
              </a:ext>
            </a:extLst>
          </p:cNvPr>
          <p:cNvSpPr>
            <a:spLocks noGrp="1"/>
          </p:cNvSpPr>
          <p:nvPr>
            <p:ph type="title"/>
          </p:nvPr>
        </p:nvSpPr>
        <p:spPr/>
        <p:txBody>
          <a:bodyPr/>
          <a:lstStyle/>
          <a:p>
            <a:r>
              <a:rPr lang="en-US" altLang="zh-CN" dirty="0"/>
              <a:t>MC Production (1)</a:t>
            </a:r>
            <a:endParaRPr lang="zh-CN" altLang="en-US" dirty="0"/>
          </a:p>
        </p:txBody>
      </p:sp>
      <p:sp>
        <p:nvSpPr>
          <p:cNvPr id="3" name="内容占位符 2">
            <a:extLst>
              <a:ext uri="{FF2B5EF4-FFF2-40B4-BE49-F238E27FC236}">
                <a16:creationId xmlns:a16="http://schemas.microsoft.com/office/drawing/2014/main" id="{ED8AA606-9EF8-4D9F-9A2C-A73830C1F405}"/>
              </a:ext>
            </a:extLst>
          </p:cNvPr>
          <p:cNvSpPr>
            <a:spLocks noGrp="1"/>
          </p:cNvSpPr>
          <p:nvPr>
            <p:ph idx="1"/>
          </p:nvPr>
        </p:nvSpPr>
        <p:spPr/>
        <p:txBody>
          <a:bodyPr/>
          <a:lstStyle/>
          <a:p>
            <a:r>
              <a:rPr lang="en-US" altLang="zh-CN" sz="2000" dirty="0"/>
              <a:t>Due to all the physics signals and backgrounds need to be produced before event mixing, the MC production include two major steps</a:t>
            </a:r>
          </a:p>
          <a:p>
            <a:pPr lvl="1"/>
            <a:r>
              <a:rPr lang="en-US" altLang="zh-CN" sz="1800" dirty="0"/>
              <a:t>Production of different samples at detector simulation level</a:t>
            </a:r>
          </a:p>
          <a:p>
            <a:pPr lvl="1"/>
            <a:r>
              <a:rPr lang="en-US" altLang="zh-CN" sz="1800" dirty="0"/>
              <a:t>Event mixing, electronics simulation and reconstruction</a:t>
            </a:r>
          </a:p>
          <a:p>
            <a:r>
              <a:rPr lang="en-US" altLang="zh-CN" sz="2000" dirty="0"/>
              <a:t>The radioactivity backgrounds are pre-mixed to reduce the number of input files.</a:t>
            </a:r>
            <a:endParaRPr lang="zh-CN" altLang="en-US" sz="2000" dirty="0"/>
          </a:p>
        </p:txBody>
      </p:sp>
      <p:sp>
        <p:nvSpPr>
          <p:cNvPr id="4" name="灯片编号占位符 3">
            <a:extLst>
              <a:ext uri="{FF2B5EF4-FFF2-40B4-BE49-F238E27FC236}">
                <a16:creationId xmlns:a16="http://schemas.microsoft.com/office/drawing/2014/main" id="{D77D10FB-C8BD-439D-A421-0F5C67D7B880}"/>
              </a:ext>
            </a:extLst>
          </p:cNvPr>
          <p:cNvSpPr>
            <a:spLocks noGrp="1"/>
          </p:cNvSpPr>
          <p:nvPr>
            <p:ph type="sldNum" sz="quarter" idx="10"/>
          </p:nvPr>
        </p:nvSpPr>
        <p:spPr/>
        <p:txBody>
          <a:bodyPr/>
          <a:lstStyle/>
          <a:p>
            <a:pPr>
              <a:defRPr/>
            </a:pPr>
            <a:fld id="{8772E7C7-A7D2-4761-B106-1689E1D1EE66}" type="slidenum">
              <a:rPr lang="zh-CN" altLang="en-US" smtClean="0"/>
              <a:pPr>
                <a:defRPr/>
              </a:pPr>
              <a:t>8</a:t>
            </a:fld>
            <a:endParaRPr lang="en-US" altLang="zh-CN"/>
          </a:p>
        </p:txBody>
      </p:sp>
      <p:sp>
        <p:nvSpPr>
          <p:cNvPr id="5" name="圆柱形 4">
            <a:extLst>
              <a:ext uri="{FF2B5EF4-FFF2-40B4-BE49-F238E27FC236}">
                <a16:creationId xmlns:a16="http://schemas.microsoft.com/office/drawing/2014/main" id="{931F9745-2E48-46EE-A36C-BF5B6B8FBAA4}"/>
              </a:ext>
            </a:extLst>
          </p:cNvPr>
          <p:cNvSpPr/>
          <p:nvPr/>
        </p:nvSpPr>
        <p:spPr>
          <a:xfrm>
            <a:off x="4447616" y="5027301"/>
            <a:ext cx="614032" cy="459409"/>
          </a:xfrm>
          <a:prstGeom prst="can">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zh-CN" altLang="en-US"/>
          </a:p>
        </p:txBody>
      </p:sp>
      <p:sp>
        <p:nvSpPr>
          <p:cNvPr id="6" name="矩形 5">
            <a:extLst>
              <a:ext uri="{FF2B5EF4-FFF2-40B4-BE49-F238E27FC236}">
                <a16:creationId xmlns:a16="http://schemas.microsoft.com/office/drawing/2014/main" id="{65E2C4C8-0FAB-4AA1-BE6E-3C68C4CE1D81}"/>
              </a:ext>
            </a:extLst>
          </p:cNvPr>
          <p:cNvSpPr/>
          <p:nvPr/>
        </p:nvSpPr>
        <p:spPr>
          <a:xfrm>
            <a:off x="1993098" y="5049647"/>
            <a:ext cx="2582758" cy="369332"/>
          </a:xfrm>
          <a:prstGeom prst="rect">
            <a:avLst/>
          </a:prstGeom>
        </p:spPr>
        <p:txBody>
          <a:bodyPr wrap="none">
            <a:spAutoFit/>
          </a:bodyPr>
          <a:lstStyle/>
          <a:p>
            <a:r>
              <a:rPr lang="en-US" altLang="zh-CN" dirty="0"/>
              <a:t>Pre-Mixed radioactivity </a:t>
            </a:r>
            <a:endParaRPr lang="zh-CN" altLang="en-US" dirty="0"/>
          </a:p>
        </p:txBody>
      </p:sp>
      <p:sp>
        <p:nvSpPr>
          <p:cNvPr id="7" name="圆柱形 6">
            <a:extLst>
              <a:ext uri="{FF2B5EF4-FFF2-40B4-BE49-F238E27FC236}">
                <a16:creationId xmlns:a16="http://schemas.microsoft.com/office/drawing/2014/main" id="{BBF9FD04-5A6A-4C07-B6E4-F5C1846869EB}"/>
              </a:ext>
            </a:extLst>
          </p:cNvPr>
          <p:cNvSpPr/>
          <p:nvPr/>
        </p:nvSpPr>
        <p:spPr>
          <a:xfrm>
            <a:off x="4447616" y="5571618"/>
            <a:ext cx="614032" cy="459409"/>
          </a:xfrm>
          <a:prstGeom prst="ca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41BA88DB-7358-45AD-A8D9-EF78269546FA}"/>
              </a:ext>
            </a:extLst>
          </p:cNvPr>
          <p:cNvSpPr/>
          <p:nvPr/>
        </p:nvSpPr>
        <p:spPr>
          <a:xfrm>
            <a:off x="2392389" y="5579738"/>
            <a:ext cx="2095445" cy="369332"/>
          </a:xfrm>
          <a:prstGeom prst="rect">
            <a:avLst/>
          </a:prstGeom>
        </p:spPr>
        <p:txBody>
          <a:bodyPr wrap="none">
            <a:spAutoFit/>
          </a:bodyPr>
          <a:lstStyle/>
          <a:p>
            <a:r>
              <a:rPr lang="en-US" altLang="zh-CN" dirty="0"/>
              <a:t>Cosmic ray muons</a:t>
            </a:r>
            <a:endParaRPr lang="zh-CN" altLang="en-US" dirty="0"/>
          </a:p>
        </p:txBody>
      </p:sp>
      <p:sp>
        <p:nvSpPr>
          <p:cNvPr id="9" name="文本框 8">
            <a:extLst>
              <a:ext uri="{FF2B5EF4-FFF2-40B4-BE49-F238E27FC236}">
                <a16:creationId xmlns:a16="http://schemas.microsoft.com/office/drawing/2014/main" id="{71BE4E38-33C9-4465-B93C-22B04AFA171C}"/>
              </a:ext>
            </a:extLst>
          </p:cNvPr>
          <p:cNvSpPr txBox="1"/>
          <p:nvPr/>
        </p:nvSpPr>
        <p:spPr>
          <a:xfrm>
            <a:off x="6110296" y="5072339"/>
            <a:ext cx="1082348" cy="369332"/>
          </a:xfrm>
          <a:prstGeom prst="rect">
            <a:avLst/>
          </a:prstGeom>
          <a:noFill/>
        </p:spPr>
        <p:txBody>
          <a:bodyPr wrap="none" rtlCol="0">
            <a:spAutoFit/>
          </a:bodyPr>
          <a:lstStyle>
            <a:defPPr>
              <a:defRPr lang="zh-CN"/>
            </a:defPPr>
            <a:lvl1pPr>
              <a:defRPr b="1">
                <a:solidFill>
                  <a:srgbClr val="0000FF"/>
                </a:solidFill>
              </a:defRPr>
            </a:lvl1pPr>
          </a:lstStyle>
          <a:p>
            <a:r>
              <a:rPr lang="en-US" altLang="zh-CN" dirty="0" err="1">
                <a:solidFill>
                  <a:schemeClr val="tx1"/>
                </a:solidFill>
              </a:rPr>
              <a:t>ElecSim</a:t>
            </a:r>
            <a:endParaRPr lang="zh-CN" altLang="en-US" dirty="0">
              <a:solidFill>
                <a:schemeClr val="tx1"/>
              </a:solidFill>
            </a:endParaRPr>
          </a:p>
        </p:txBody>
      </p:sp>
      <p:sp>
        <p:nvSpPr>
          <p:cNvPr id="10" name="圆柱形 9">
            <a:extLst>
              <a:ext uri="{FF2B5EF4-FFF2-40B4-BE49-F238E27FC236}">
                <a16:creationId xmlns:a16="http://schemas.microsoft.com/office/drawing/2014/main" id="{E48432E7-2B72-467B-8524-1434B5016E5D}"/>
              </a:ext>
            </a:extLst>
          </p:cNvPr>
          <p:cNvSpPr/>
          <p:nvPr/>
        </p:nvSpPr>
        <p:spPr>
          <a:xfrm>
            <a:off x="4447616" y="4437601"/>
            <a:ext cx="614032" cy="459409"/>
          </a:xfrm>
          <a:prstGeom prst="ca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8303A69B-0146-4A10-9948-998166C388B2}"/>
              </a:ext>
            </a:extLst>
          </p:cNvPr>
          <p:cNvSpPr/>
          <p:nvPr/>
        </p:nvSpPr>
        <p:spPr>
          <a:xfrm>
            <a:off x="2600326" y="4476364"/>
            <a:ext cx="1786329" cy="369332"/>
          </a:xfrm>
          <a:prstGeom prst="rect">
            <a:avLst/>
          </a:prstGeom>
        </p:spPr>
        <p:txBody>
          <a:bodyPr wrap="square">
            <a:spAutoFit/>
          </a:bodyPr>
          <a:lstStyle/>
          <a:p>
            <a:r>
              <a:rPr lang="en-US" altLang="zh-CN" dirty="0"/>
              <a:t>Physics Signals</a:t>
            </a:r>
            <a:endParaRPr lang="zh-CN" altLang="en-US" dirty="0"/>
          </a:p>
        </p:txBody>
      </p:sp>
      <p:sp>
        <p:nvSpPr>
          <p:cNvPr id="12" name="箭头: 右 11">
            <a:extLst>
              <a:ext uri="{FF2B5EF4-FFF2-40B4-BE49-F238E27FC236}">
                <a16:creationId xmlns:a16="http://schemas.microsoft.com/office/drawing/2014/main" id="{5E1D84D6-66AD-4918-8718-F19C99A595B6}"/>
              </a:ext>
            </a:extLst>
          </p:cNvPr>
          <p:cNvSpPr/>
          <p:nvPr/>
        </p:nvSpPr>
        <p:spPr>
          <a:xfrm rot="1579007">
            <a:off x="5200517" y="4609971"/>
            <a:ext cx="423380" cy="374338"/>
          </a:xfrm>
          <a:prstGeom prst="rightArrow">
            <a:avLst>
              <a:gd name="adj1" fmla="val 21249"/>
              <a:gd name="adj2" fmla="val 392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箭头: 右 12">
            <a:extLst>
              <a:ext uri="{FF2B5EF4-FFF2-40B4-BE49-F238E27FC236}">
                <a16:creationId xmlns:a16="http://schemas.microsoft.com/office/drawing/2014/main" id="{1C95CA0B-7237-41C6-8442-E1FA27EB6D70}"/>
              </a:ext>
            </a:extLst>
          </p:cNvPr>
          <p:cNvSpPr/>
          <p:nvPr/>
        </p:nvSpPr>
        <p:spPr>
          <a:xfrm rot="20020993" flipV="1">
            <a:off x="5225281" y="5516122"/>
            <a:ext cx="423380" cy="374338"/>
          </a:xfrm>
          <a:prstGeom prst="rightArrow">
            <a:avLst>
              <a:gd name="adj1" fmla="val 21249"/>
              <a:gd name="adj2" fmla="val 392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箭头: 右 13">
            <a:extLst>
              <a:ext uri="{FF2B5EF4-FFF2-40B4-BE49-F238E27FC236}">
                <a16:creationId xmlns:a16="http://schemas.microsoft.com/office/drawing/2014/main" id="{0E29CDC1-230C-46B7-8967-249C772B0B8A}"/>
              </a:ext>
            </a:extLst>
          </p:cNvPr>
          <p:cNvSpPr/>
          <p:nvPr/>
        </p:nvSpPr>
        <p:spPr>
          <a:xfrm>
            <a:off x="5200517" y="5069836"/>
            <a:ext cx="423380" cy="374338"/>
          </a:xfrm>
          <a:prstGeom prst="rightArrow">
            <a:avLst>
              <a:gd name="adj1" fmla="val 21249"/>
              <a:gd name="adj2" fmla="val 392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箭头: 右 14">
            <a:extLst>
              <a:ext uri="{FF2B5EF4-FFF2-40B4-BE49-F238E27FC236}">
                <a16:creationId xmlns:a16="http://schemas.microsoft.com/office/drawing/2014/main" id="{24F670C7-C418-4AEC-8062-CD11DEBA8B72}"/>
              </a:ext>
            </a:extLst>
          </p:cNvPr>
          <p:cNvSpPr/>
          <p:nvPr/>
        </p:nvSpPr>
        <p:spPr>
          <a:xfrm>
            <a:off x="7606689" y="5069836"/>
            <a:ext cx="423380" cy="374338"/>
          </a:xfrm>
          <a:prstGeom prst="rightArrow">
            <a:avLst>
              <a:gd name="adj1" fmla="val 21249"/>
              <a:gd name="adj2" fmla="val 392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柱形 15">
            <a:extLst>
              <a:ext uri="{FF2B5EF4-FFF2-40B4-BE49-F238E27FC236}">
                <a16:creationId xmlns:a16="http://schemas.microsoft.com/office/drawing/2014/main" id="{EE25EF37-B5F1-4F01-9DE9-340CEE3C2C9A}"/>
              </a:ext>
            </a:extLst>
          </p:cNvPr>
          <p:cNvSpPr/>
          <p:nvPr/>
        </p:nvSpPr>
        <p:spPr>
          <a:xfrm>
            <a:off x="8334773" y="5023074"/>
            <a:ext cx="614032" cy="459409"/>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07B473E5-FCF5-4315-90EE-8B8879CE0FA2}"/>
              </a:ext>
            </a:extLst>
          </p:cNvPr>
          <p:cNvSpPr txBox="1"/>
          <p:nvPr/>
        </p:nvSpPr>
        <p:spPr>
          <a:xfrm>
            <a:off x="7846539" y="5495462"/>
            <a:ext cx="1661032" cy="307777"/>
          </a:xfrm>
          <a:prstGeom prst="rect">
            <a:avLst/>
          </a:prstGeom>
          <a:noFill/>
        </p:spPr>
        <p:txBody>
          <a:bodyPr wrap="none" rtlCol="0">
            <a:spAutoFit/>
          </a:bodyPr>
          <a:lstStyle>
            <a:defPPr>
              <a:defRPr lang="zh-CN"/>
            </a:defPPr>
            <a:lvl1pPr>
              <a:defRPr sz="1400"/>
            </a:lvl1pPr>
          </a:lstStyle>
          <a:p>
            <a:r>
              <a:rPr lang="en-US" altLang="zh-CN" dirty="0" err="1"/>
              <a:t>ElecSim</a:t>
            </a:r>
            <a:r>
              <a:rPr lang="en-US" altLang="zh-CN" dirty="0"/>
              <a:t> EDM files</a:t>
            </a:r>
            <a:endParaRPr lang="zh-CN" altLang="en-US" dirty="0"/>
          </a:p>
        </p:txBody>
      </p:sp>
      <p:sp>
        <p:nvSpPr>
          <p:cNvPr id="18" name="文本框 17">
            <a:extLst>
              <a:ext uri="{FF2B5EF4-FFF2-40B4-BE49-F238E27FC236}">
                <a16:creationId xmlns:a16="http://schemas.microsoft.com/office/drawing/2014/main" id="{A867CE11-2B15-4453-823A-60C04F21DE62}"/>
              </a:ext>
            </a:extLst>
          </p:cNvPr>
          <p:cNvSpPr txBox="1"/>
          <p:nvPr/>
        </p:nvSpPr>
        <p:spPr>
          <a:xfrm>
            <a:off x="3989038" y="6093024"/>
            <a:ext cx="1590500" cy="307777"/>
          </a:xfrm>
          <a:prstGeom prst="rect">
            <a:avLst/>
          </a:prstGeom>
          <a:noFill/>
        </p:spPr>
        <p:txBody>
          <a:bodyPr wrap="none" rtlCol="0">
            <a:spAutoFit/>
          </a:bodyPr>
          <a:lstStyle/>
          <a:p>
            <a:r>
              <a:rPr lang="en-US" altLang="zh-CN" sz="1400" dirty="0" err="1"/>
              <a:t>DetSim</a:t>
            </a:r>
            <a:r>
              <a:rPr lang="en-US" altLang="zh-CN" sz="1400" dirty="0"/>
              <a:t> EDM files</a:t>
            </a:r>
            <a:endParaRPr lang="zh-CN" altLang="en-US" sz="1600" dirty="0"/>
          </a:p>
        </p:txBody>
      </p:sp>
    </p:spTree>
    <p:extLst>
      <p:ext uri="{BB962C8B-B14F-4D97-AF65-F5344CB8AC3E}">
        <p14:creationId xmlns:p14="http://schemas.microsoft.com/office/powerpoint/2010/main" val="3691088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9958B2-FC67-47E1-A20E-A9D32DF5BEB9}"/>
              </a:ext>
            </a:extLst>
          </p:cNvPr>
          <p:cNvSpPr>
            <a:spLocks noGrp="1"/>
          </p:cNvSpPr>
          <p:nvPr>
            <p:ph type="title"/>
          </p:nvPr>
        </p:nvSpPr>
        <p:spPr/>
        <p:txBody>
          <a:bodyPr/>
          <a:lstStyle/>
          <a:p>
            <a:r>
              <a:rPr lang="en-US" altLang="zh-CN" dirty="0"/>
              <a:t>MC Production (2)</a:t>
            </a:r>
            <a:endParaRPr lang="zh-CN" altLang="en-US" dirty="0"/>
          </a:p>
        </p:txBody>
      </p:sp>
      <p:pic>
        <p:nvPicPr>
          <p:cNvPr id="6" name="内容占位符 5">
            <a:extLst>
              <a:ext uri="{FF2B5EF4-FFF2-40B4-BE49-F238E27FC236}">
                <a16:creationId xmlns:a16="http://schemas.microsoft.com/office/drawing/2014/main" id="{D556AF1A-8EA6-4350-854D-6F4D27BAA404}"/>
              </a:ext>
            </a:extLst>
          </p:cNvPr>
          <p:cNvPicPr>
            <a:picLocks noGrp="1" noChangeAspect="1"/>
          </p:cNvPicPr>
          <p:nvPr>
            <p:ph idx="1"/>
          </p:nvPr>
        </p:nvPicPr>
        <p:blipFill>
          <a:blip r:embed="rId2"/>
          <a:stretch>
            <a:fillRect/>
          </a:stretch>
        </p:blipFill>
        <p:spPr>
          <a:xfrm>
            <a:off x="2209172" y="1296989"/>
            <a:ext cx="7808582" cy="5006975"/>
          </a:xfrm>
        </p:spPr>
      </p:pic>
      <p:sp>
        <p:nvSpPr>
          <p:cNvPr id="4" name="灯片编号占位符 3">
            <a:extLst>
              <a:ext uri="{FF2B5EF4-FFF2-40B4-BE49-F238E27FC236}">
                <a16:creationId xmlns:a16="http://schemas.microsoft.com/office/drawing/2014/main" id="{9A149430-2079-42E8-9F37-B387FD264EA6}"/>
              </a:ext>
            </a:extLst>
          </p:cNvPr>
          <p:cNvSpPr>
            <a:spLocks noGrp="1"/>
          </p:cNvSpPr>
          <p:nvPr>
            <p:ph type="sldNum" sz="quarter" idx="10"/>
          </p:nvPr>
        </p:nvSpPr>
        <p:spPr/>
        <p:txBody>
          <a:bodyPr/>
          <a:lstStyle/>
          <a:p>
            <a:pPr>
              <a:defRPr/>
            </a:pPr>
            <a:fld id="{8772E7C7-A7D2-4761-B106-1689E1D1EE66}" type="slidenum">
              <a:rPr lang="zh-CN" altLang="en-US" smtClean="0"/>
              <a:pPr>
                <a:defRPr/>
              </a:pPr>
              <a:t>9</a:t>
            </a:fld>
            <a:endParaRPr lang="en-US" altLang="zh-CN"/>
          </a:p>
        </p:txBody>
      </p:sp>
      <p:sp>
        <p:nvSpPr>
          <p:cNvPr id="7" name="文本框 6">
            <a:extLst>
              <a:ext uri="{FF2B5EF4-FFF2-40B4-BE49-F238E27FC236}">
                <a16:creationId xmlns:a16="http://schemas.microsoft.com/office/drawing/2014/main" id="{555E6502-66AC-4DD5-A93F-554CC50A73BC}"/>
              </a:ext>
            </a:extLst>
          </p:cNvPr>
          <p:cNvSpPr txBox="1"/>
          <p:nvPr/>
        </p:nvSpPr>
        <p:spPr>
          <a:xfrm>
            <a:off x="2209172" y="6342619"/>
            <a:ext cx="7763664" cy="369332"/>
          </a:xfrm>
          <a:prstGeom prst="rect">
            <a:avLst/>
          </a:prstGeom>
          <a:noFill/>
        </p:spPr>
        <p:txBody>
          <a:bodyPr wrap="none" rtlCol="0">
            <a:spAutoFit/>
          </a:bodyPr>
          <a:lstStyle/>
          <a:p>
            <a:r>
              <a:rPr lang="en-US" altLang="zh-CN" dirty="0"/>
              <a:t>About 20 radioactivity backgrounds need to be produced in MC production</a:t>
            </a:r>
            <a:endParaRPr lang="zh-CN" altLang="en-US" dirty="0"/>
          </a:p>
        </p:txBody>
      </p:sp>
    </p:spTree>
    <p:extLst>
      <p:ext uri="{BB962C8B-B14F-4D97-AF65-F5344CB8AC3E}">
        <p14:creationId xmlns:p14="http://schemas.microsoft.com/office/powerpoint/2010/main" val="3480930287"/>
      </p:ext>
    </p:extLst>
  </p:cSld>
  <p:clrMapOvr>
    <a:masterClrMapping/>
  </p:clrMapOvr>
</p:sld>
</file>

<file path=ppt/theme/theme1.xml><?xml version="1.0" encoding="utf-8"?>
<a:theme xmlns:a="http://schemas.openxmlformats.org/drawingml/2006/main" name="Modèle par défaut">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CC00"/>
        </a:solidFill>
        <a:ln w="15875" cap="flat" cmpd="sng" algn="ctr">
          <a:no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华文彩云" pitchFamily="2" charset="-122"/>
          </a:defRPr>
        </a:defPPr>
      </a:lstStyle>
    </a:spDef>
    <a:lnDef>
      <a:spPr bwMode="auto">
        <a:solidFill>
          <a:srgbClr val="99CC00"/>
        </a:solidFill>
        <a:ln w="15875" cap="flat" cmpd="sng" algn="ctr">
          <a:solidFill>
            <a:schemeClr val="accent2">
              <a:lumMod val="60000"/>
              <a:lumOff val="40000"/>
            </a:schemeClr>
          </a:solidFill>
          <a:prstDash val="solid"/>
          <a:round/>
          <a:headEnd type="none" w="med" len="med"/>
          <a:tailEnd type="none" w="med" len="med"/>
        </a:ln>
        <a:effectLst/>
      </a:spPr>
      <a:body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自定义设计方案">
  <a:themeElements>
    <a:clrScheme name="CJ">
      <a:dk1>
        <a:sysClr val="windowText" lastClr="000000"/>
      </a:dk1>
      <a:lt1>
        <a:sysClr val="window" lastClr="FFFFFF"/>
      </a:lt1>
      <a:dk2>
        <a:srgbClr val="1F497D"/>
      </a:dk2>
      <a:lt2>
        <a:srgbClr val="EEECE1"/>
      </a:lt2>
      <a:accent1>
        <a:srgbClr val="0000FF"/>
      </a:accent1>
      <a:accent2>
        <a:srgbClr val="FF0000"/>
      </a:accent2>
      <a:accent3>
        <a:srgbClr val="00FF00"/>
      </a:accent3>
      <a:accent4>
        <a:srgbClr val="FF00FF"/>
      </a:accent4>
      <a:accent5>
        <a:srgbClr val="006600"/>
      </a:accent5>
      <a:accent6>
        <a:srgbClr val="F79646"/>
      </a:accent6>
      <a:hlink>
        <a:srgbClr val="0000FF"/>
      </a:hlink>
      <a:folHlink>
        <a:srgbClr val="800080"/>
      </a:folHlink>
    </a:clrScheme>
    <a:fontScheme name="自定义设计方案">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9525" cap="flat" cmpd="sng" algn="ctr">
          <a:solidFill>
            <a:srgbClr val="5F5F5F"/>
          </a:solidFill>
          <a:prstDash val="solid"/>
          <a:round/>
          <a:headEnd type="none" w="med" len="med"/>
          <a:tailEnd type="none" w="med" len="med"/>
        </a:ln>
        <a:effectLst>
          <a:outerShdw dist="53882" dir="2700000" algn="ctr" rotWithShape="0">
            <a:srgbClr val="CCECFF"/>
          </a:outerShdw>
        </a:effectLst>
      </a:spPr>
      <a:bodyPr vert="horz" wrap="square" lIns="91440" tIns="45720" rIns="91440" bIns="45720" numCol="1" anchor="t" anchorCtr="0" compatLnSpc="1">
        <a:prstTxWarp prst="textNoShape">
          <a:avLst/>
        </a:prstTxWarp>
        <a:spAutoFit/>
      </a:bodyPr>
      <a:lstStyle>
        <a:defPPr marL="1588" marR="0" indent="0" algn="ctr"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chemeClr val="bg1"/>
            </a:solidFill>
            <a:effectLst/>
            <a:latin typeface="Times New Roman" pitchFamily="18" charset="0"/>
            <a:ea typeface="华文中宋" pitchFamily="2" charset="-122"/>
          </a:defRPr>
        </a:defPPr>
      </a:lstStyle>
    </a:spDef>
    <a:lnDef>
      <a:spPr bwMode="auto">
        <a:xfrm>
          <a:off x="0" y="0"/>
          <a:ext cx="1" cy="1"/>
        </a:xfrm>
        <a:custGeom>
          <a:avLst/>
          <a:gdLst/>
          <a:ahLst/>
          <a:cxnLst/>
          <a:rect l="0" t="0" r="0" b="0"/>
          <a:pathLst/>
        </a:custGeom>
        <a:solidFill>
          <a:srgbClr val="FF0000"/>
        </a:solidFill>
        <a:ln w="9525" cap="flat" cmpd="sng" algn="ctr">
          <a:solidFill>
            <a:srgbClr val="5F5F5F"/>
          </a:solidFill>
          <a:prstDash val="solid"/>
          <a:round/>
          <a:headEnd type="none" w="med" len="med"/>
          <a:tailEnd type="none" w="med" len="med"/>
        </a:ln>
        <a:effectLst>
          <a:outerShdw dist="53882" dir="2700000" algn="ctr" rotWithShape="0">
            <a:srgbClr val="CCECFF"/>
          </a:outerShdw>
        </a:effectLst>
      </a:spPr>
      <a:bodyPr vert="horz" wrap="square" lIns="91440" tIns="45720" rIns="91440" bIns="45720" numCol="1" anchor="t" anchorCtr="0" compatLnSpc="1">
        <a:prstTxWarp prst="textNoShape">
          <a:avLst/>
        </a:prstTxWarp>
        <a:spAutoFit/>
      </a:bodyPr>
      <a:lstStyle>
        <a:defPPr marL="1588" marR="0" indent="0" algn="ctr"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chemeClr val="bg1"/>
            </a:solidFill>
            <a:effectLst/>
            <a:latin typeface="Times New Roman" pitchFamily="18" charset="0"/>
            <a:ea typeface="华文中宋"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78600</TotalTime>
  <Words>1290</Words>
  <Application>Microsoft Office PowerPoint</Application>
  <PresentationFormat>宽屏</PresentationFormat>
  <Paragraphs>163</Paragraphs>
  <Slides>15</Slides>
  <Notes>5</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15</vt:i4>
      </vt:variant>
    </vt:vector>
  </HeadingPairs>
  <TitlesOfParts>
    <vt:vector size="22" baseType="lpstr">
      <vt:lpstr>-apple-system</vt:lpstr>
      <vt:lpstr>微软雅黑</vt:lpstr>
      <vt:lpstr>Arial</vt:lpstr>
      <vt:lpstr>Times New Roman</vt:lpstr>
      <vt:lpstr>Wingdings</vt:lpstr>
      <vt:lpstr>Modèle par défaut</vt:lpstr>
      <vt:lpstr>自定义设计方案</vt:lpstr>
      <vt:lpstr>JUNO Workloads</vt:lpstr>
      <vt:lpstr>Outline</vt:lpstr>
      <vt:lpstr>The JUNO Experiment</vt:lpstr>
      <vt:lpstr>JUNO Computing </vt:lpstr>
      <vt:lpstr>Overview of Data Processing Workflow (1)</vt:lpstr>
      <vt:lpstr>Overview of Data Processing Workflow (2)</vt:lpstr>
      <vt:lpstr>Workloads at JUNO</vt:lpstr>
      <vt:lpstr>MC Production (1)</vt:lpstr>
      <vt:lpstr>MC Production (2)</vt:lpstr>
      <vt:lpstr>Questions(1)</vt:lpstr>
      <vt:lpstr>Questions(2)</vt:lpstr>
      <vt:lpstr>PowerPoint 演示文稿</vt:lpstr>
      <vt:lpstr>PowerPoint 演示文稿</vt:lpstr>
      <vt:lpstr>Backup Slides</vt:lpstr>
      <vt:lpstr>MC Production (3)</vt:lpstr>
    </vt:vector>
  </TitlesOfParts>
  <Company>IHEP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 III Software</dc:title>
  <dc:creator>Weidong Li</dc:creator>
  <cp:lastModifiedBy>Yan Xiaofei</cp:lastModifiedBy>
  <cp:revision>3132</cp:revision>
  <cp:lastPrinted>2021-05-27T01:01:54Z</cp:lastPrinted>
  <dcterms:created xsi:type="dcterms:W3CDTF">1999-05-22T11:36:26Z</dcterms:created>
  <dcterms:modified xsi:type="dcterms:W3CDTF">2022-09-19T11:42:52Z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2</vt:i4>
  </property>
  <property fmtid="{D5CDD505-2E9C-101B-9397-08002B2CF9AE}" pid="4" name="Compression">
    <vt:i4>75</vt:i4>
  </property>
  <property fmtid="{D5CDD505-2E9C-101B-9397-08002B2CF9AE}" pid="5" name="ScreenSize">
    <vt:i4>3</vt:i4>
  </property>
  <property fmtid="{D5CDD505-2E9C-101B-9397-08002B2CF9AE}" pid="6" name="ScreenUsage">
    <vt:i4>2</vt:i4>
  </property>
  <property fmtid="{D5CDD505-2E9C-101B-9397-08002B2CF9AE}" pid="7" name="MailAddress">
    <vt:lpwstr>R.D.Schaffer@cern.ch</vt:lpwstr>
  </property>
  <property fmtid="{D5CDD505-2E9C-101B-9397-08002B2CF9AE}" pid="8" name="HomePage">
    <vt:lpwstr>http://home.cern.ch/~schaffer/</vt:lpwstr>
  </property>
  <property fmtid="{D5CDD505-2E9C-101B-9397-08002B2CF9AE}" pid="9" name="Other">
    <vt:lpwstr/>
  </property>
  <property fmtid="{D5CDD505-2E9C-101B-9397-08002B2CF9AE}" pid="10" name="DownloadOriginal">
    <vt:bool>true</vt:bool>
  </property>
  <property fmtid="{D5CDD505-2E9C-101B-9397-08002B2CF9AE}" pid="11" name="DownloadIEButton">
    <vt:bool>false</vt:bool>
  </property>
  <property fmtid="{D5CDD505-2E9C-101B-9397-08002B2CF9AE}" pid="12" name="UseBrowserColor">
    <vt:bool>false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-1</vt:i4>
  </property>
  <property fmtid="{D5CDD505-2E9C-101B-9397-08002B2CF9AE}" pid="18" name="ButtonType">
    <vt:i4>4</vt:i4>
  </property>
  <property fmtid="{D5CDD505-2E9C-101B-9397-08002B2CF9AE}" pid="19" name="ShowNotes">
    <vt:bool>false</vt:bool>
  </property>
  <property fmtid="{D5CDD505-2E9C-101B-9397-08002B2CF9AE}" pid="20" name="NavBtnPos">
    <vt:i4>1</vt:i4>
  </property>
  <property fmtid="{D5CDD505-2E9C-101B-9397-08002B2CF9AE}" pid="21" name="OutputDir">
    <vt:lpwstr>C:\TEMP\schaffer-slides</vt:lpwstr>
  </property>
</Properties>
</file>