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6"/>
  </p:notesMasterIdLst>
  <p:sldIdLst>
    <p:sldId id="256" r:id="rId2"/>
    <p:sldId id="398" r:id="rId3"/>
    <p:sldId id="399" r:id="rId4"/>
    <p:sldId id="408" r:id="rId5"/>
    <p:sldId id="401" r:id="rId6"/>
    <p:sldId id="409" r:id="rId7"/>
    <p:sldId id="393" r:id="rId8"/>
    <p:sldId id="397" r:id="rId9"/>
    <p:sldId id="410" r:id="rId10"/>
    <p:sldId id="402" r:id="rId11"/>
    <p:sldId id="403" r:id="rId12"/>
    <p:sldId id="404" r:id="rId13"/>
    <p:sldId id="405" r:id="rId14"/>
    <p:sldId id="406" r:id="rId1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00"/>
    <a:srgbClr val="FF9900"/>
    <a:srgbClr val="33CC33"/>
    <a:srgbClr val="CC66FF"/>
    <a:srgbClr val="0055A0"/>
    <a:srgbClr val="336699"/>
    <a:srgbClr val="808000"/>
    <a:srgbClr val="008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96" autoAdjust="0"/>
  </p:normalViewPr>
  <p:slideViewPr>
    <p:cSldViewPr snapToGrid="0">
      <p:cViewPr varScale="1">
        <p:scale>
          <a:sx n="69" d="100"/>
          <a:sy n="69" d="100"/>
        </p:scale>
        <p:origin x="1146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7452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8947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8082"/>
            <a:ext cx="8229600" cy="48259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A18B-1B2F-A548-9FFD-0E8ACB5EE6F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19-Sep-22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740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 Uniform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77155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White Layou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Blue Layou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" name="Shape 42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5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783066" y="6324600"/>
            <a:ext cx="4419599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 Valassi –</a:t>
            </a:r>
            <a:r>
              <a:rPr lang="en-GB" sz="14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LHCb workload</a:t>
            </a:r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3764280" y="6322130"/>
            <a:ext cx="4781329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4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HEPscore workshop </a:t>
            </a:r>
            <a:r>
              <a:rPr lang="en-GB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– 19</a:t>
            </a:r>
            <a:r>
              <a:rPr lang="en-GB" sz="14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Sep</a:t>
            </a:r>
            <a:r>
              <a:rPr lang="en-GB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2022</a:t>
            </a: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3" r:id="rId2"/>
    <p:sldLayoutId id="2147483665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4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0924/contributions/4954486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indico.cern.ch/event/110420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hep-benchmarks/hep-workloads/-/blob/master/lhcb/gen-sim-2021/lhcb-gen-sim-2021/jobs/good_1/proc_1/out_1.log" TargetMode="External"/><Relationship Id="rId2" Type="http://schemas.openxmlformats.org/officeDocument/2006/relationships/hyperlink" Target="https://gitlab.cern.ch/hep-benchmarks/hep-workloads/-/blob/master/lhcb/gen-sim-2021/lhcb-gen-sim-2021/lhcb-gen-sim-2021-bmk.s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new.cernbox.cern.ch/s/AMLHAgWKPMWjNjp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992804" TargetMode="External"/><Relationship Id="rId3" Type="http://schemas.openxmlformats.org/officeDocument/2006/relationships/hyperlink" Target="https://indico.cern.ch/event/1004421" TargetMode="External"/><Relationship Id="rId7" Type="http://schemas.openxmlformats.org/officeDocument/2006/relationships/hyperlink" Target="https://indico.cern.ch/event/1030672" TargetMode="External"/><Relationship Id="rId12" Type="http://schemas.openxmlformats.org/officeDocument/2006/relationships/hyperlink" Target="https://indico.cern.ch/event/782598" TargetMode="External"/><Relationship Id="rId2" Type="http://schemas.openxmlformats.org/officeDocument/2006/relationships/hyperlink" Target="https://indico.cern.ch/event/118710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030676" TargetMode="External"/><Relationship Id="rId11" Type="http://schemas.openxmlformats.org/officeDocument/2006/relationships/hyperlink" Target="https://indico.cern.ch/e/772026" TargetMode="External"/><Relationship Id="rId5" Type="http://schemas.openxmlformats.org/officeDocument/2006/relationships/hyperlink" Target="https://indico.cern.ch/event/802489" TargetMode="External"/><Relationship Id="rId10" Type="http://schemas.openxmlformats.org/officeDocument/2006/relationships/hyperlink" Target="https://indico.cern.ch/event/739897" TargetMode="External"/><Relationship Id="rId4" Type="http://schemas.openxmlformats.org/officeDocument/2006/relationships/hyperlink" Target="https://indico.cern.ch/event/984385" TargetMode="External"/><Relationship Id="rId9" Type="http://schemas.openxmlformats.org/officeDocument/2006/relationships/hyperlink" Target="https://indico.cern.ch/event/87215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8710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391886"/>
            <a:ext cx="9144000" cy="56785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4000" b="1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000" b="1" dirty="0">
                <a:solidFill>
                  <a:schemeClr val="dk1"/>
                </a:solidFill>
              </a:rPr>
              <a:t>LHCb workloads in the </a:t>
            </a: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000" b="1" dirty="0">
                <a:solidFill>
                  <a:schemeClr val="dk1"/>
                </a:solidFill>
              </a:rPr>
              <a:t>HEPscore benchmark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4800" b="1" dirty="0">
                <a:solidFill>
                  <a:schemeClr val="dk1"/>
                </a:solidFill>
              </a:rPr>
              <a:t> </a:t>
            </a:r>
            <a:endParaRPr lang="en-GB"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Andrea Valassi (</a:t>
            </a:r>
            <a:r>
              <a:rPr lang="en-GB" sz="2600" dirty="0">
                <a:solidFill>
                  <a:schemeClr val="dk1"/>
                </a:solidFill>
              </a:rPr>
              <a:t>CERN IT</a:t>
            </a:r>
            <a:r>
              <a:rPr lang="en-GB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0" marR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2000" dirty="0">
                <a:solidFill>
                  <a:schemeClr val="dk1"/>
                </a:solidFill>
              </a:rPr>
              <a:t>HEPscore workshop, Monday 19</a:t>
            </a:r>
            <a:r>
              <a:rPr lang="en-GB" sz="2000" baseline="30000" dirty="0">
                <a:solidFill>
                  <a:schemeClr val="dk1"/>
                </a:solidFill>
              </a:rPr>
              <a:t>th</a:t>
            </a:r>
            <a:r>
              <a:rPr lang="en-GB" sz="2000" dirty="0">
                <a:solidFill>
                  <a:schemeClr val="dk1"/>
                </a:solidFill>
              </a:rPr>
              <a:t> September 2022</a:t>
            </a: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2000" dirty="0">
                <a:solidFill>
                  <a:schemeClr val="dk1"/>
                </a:solidFill>
                <a:hlinkClick r:id="rId3"/>
              </a:rPr>
              <a:t>https://indico.cern.ch/event/1170924/contributions/4954486/</a:t>
            </a:r>
            <a:endParaRPr lang="en-GB" sz="2000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1600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1600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Many thanks to C. Bozzi, G. Corti and the whole LHCb Simulation team!</a:t>
            </a: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1800" dirty="0">
                <a:solidFill>
                  <a:schemeClr val="dk1"/>
                </a:solidFill>
              </a:rPr>
              <a:t>Many thanks to R. Sobie and V. Innocente for the studies cited here!</a:t>
            </a:r>
            <a:endParaRPr lang="en-GB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3" y="132859"/>
            <a:ext cx="1334964" cy="9121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655" y="74310"/>
            <a:ext cx="899510" cy="773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183" y="234123"/>
            <a:ext cx="2420472" cy="45383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074F1-1A46-A23A-EC41-42BAC8757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4"/>
            <a:ext cx="9144000" cy="484296"/>
          </a:xfrm>
        </p:spPr>
        <p:txBody>
          <a:bodyPr/>
          <a:lstStyle/>
          <a:p>
            <a:r>
              <a:rPr lang="en-US" sz="3200" dirty="0"/>
              <a:t>LHCb SIM is different (1) – throughput scaling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43CF5-DB78-8911-5AEE-3E11F36BF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02108"/>
            <a:ext cx="9144000" cy="21817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/>
              <a:t>Results presented by Randy Sobie to the WG in May 2022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hlinkClick r:id="rId2"/>
              </a:rPr>
              <a:t>https://indico.cern.ch/event/1104203</a:t>
            </a:r>
            <a:r>
              <a:rPr lang="en-US" sz="1800" dirty="0"/>
              <a:t> 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Study correlation of SIM throughputs of LHCb/ATLAS/CMS SIM on different CPUs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ATLAS and CMS are in reasonable agreement with one another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LHCb behaves quite differently! Why?...</a:t>
            </a:r>
          </a:p>
          <a:p>
            <a:pPr lvl="1">
              <a:spcBef>
                <a:spcPts val="0"/>
              </a:spcBef>
            </a:pP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E6909F-9695-A5FA-7A19-2719D3673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332" y="2551444"/>
            <a:ext cx="3665022" cy="35766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6AA62E-2072-1CA3-735A-06E085E36A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180" y="2551444"/>
            <a:ext cx="3583017" cy="351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3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074F1-1A46-A23A-EC41-42BAC8757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4"/>
            <a:ext cx="9144000" cy="484296"/>
          </a:xfrm>
        </p:spPr>
        <p:txBody>
          <a:bodyPr/>
          <a:lstStyle/>
          <a:p>
            <a:r>
              <a:rPr lang="en-US" sz="3200" dirty="0"/>
              <a:t>LHCb SIM is different (2) – software profiling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43CF5-DB78-8911-5AEE-3E11F36BF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02108"/>
            <a:ext cx="9144000" cy="524576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/>
              <a:t>Results presented by Vincenzo Innocente in email threads in July 2022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He will make a detailed presentation at the workshop in September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CPU time profiling in LHCb/ATLAS/CMS/ALICE SIM on different CPUs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LHCb behaves very differently! (See details on the next three slides)</a:t>
            </a:r>
          </a:p>
          <a:p>
            <a:pPr lvl="1">
              <a:spcBef>
                <a:spcPts val="0"/>
              </a:spcBef>
            </a:pPr>
            <a:r>
              <a:rPr lang="en-US" sz="1800" b="1" dirty="0">
                <a:solidFill>
                  <a:srgbClr val="FF0000"/>
                </a:solidFill>
              </a:rPr>
              <a:t>Almost 50% of CPU time is in </a:t>
            </a:r>
            <a:r>
              <a:rPr lang="en-US" sz="1800" b="1" dirty="0">
                <a:solidFill>
                  <a:srgbClr val="FF0000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G4LogicalBorderSurface::</a:t>
            </a:r>
            <a:r>
              <a:rPr lang="en-US" sz="1800" b="1" dirty="0" err="1">
                <a:solidFill>
                  <a:srgbClr val="FF0000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GetSurface</a:t>
            </a:r>
            <a:endParaRPr lang="en-US" sz="1800" b="1" dirty="0">
              <a:solidFill>
                <a:srgbClr val="FF0000"/>
              </a:solidFill>
              <a:latin typeface="Helvetica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18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Why? Vincenzo’s suggestion: </a:t>
            </a:r>
            <a:r>
              <a:rPr lang="en-US" sz="1800" i="1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800" i="1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the code in question (G4LogicalBorderSurface) has changed between G4 10.6 and 10.7:  it is now a map and the search should be faster (in may opinion a </a:t>
            </a:r>
            <a:r>
              <a:rPr lang="en-US" sz="1800" i="1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hashmap</a:t>
            </a:r>
            <a:r>
              <a:rPr lang="en-US" sz="1800" i="1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 would be even better)”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Questions: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Was it known in LHCb that 40-50% of SIM is in </a:t>
            </a:r>
            <a:r>
              <a:rPr lang="en-US" sz="18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G4LogicalBorderSurface?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Helvetica" panose="020B0604020202020204" pitchFamily="34" charset="0"/>
                <a:ea typeface="Calibri" panose="020F0502020204030204" pitchFamily="34" charset="0"/>
              </a:rPr>
              <a:t>Which official Geant4 version does </a:t>
            </a:r>
            <a:r>
              <a:rPr lang="en-US" sz="1800" dirty="0">
                <a:latin typeface="+mn-lt"/>
              </a:rPr>
              <a:t>Geant4-10-06-patch02 correspond to?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effectLst/>
                <a:latin typeface="+mn-lt"/>
                <a:ea typeface="Calibri" panose="020F0502020204030204" pitchFamily="34" charset="0"/>
              </a:rPr>
              <a:t>Have you tried Geant</a:t>
            </a:r>
            <a:r>
              <a:rPr lang="en-US" sz="1800" dirty="0">
                <a:latin typeface="+mn-lt"/>
                <a:ea typeface="Calibri" panose="020F0502020204030204" pitchFamily="34" charset="0"/>
              </a:rPr>
              <a:t>4 10.7 and did you observe different performance?</a:t>
            </a:r>
          </a:p>
        </p:txBody>
      </p:sp>
    </p:spTree>
    <p:extLst>
      <p:ext uri="{BB962C8B-B14F-4D97-AF65-F5344CB8AC3E}">
        <p14:creationId xmlns:p14="http://schemas.microsoft.com/office/powerpoint/2010/main" val="130139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074F1-1A46-A23A-EC41-42BAC8757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4"/>
            <a:ext cx="9144000" cy="484296"/>
          </a:xfrm>
        </p:spPr>
        <p:txBody>
          <a:bodyPr/>
          <a:lstStyle/>
          <a:p>
            <a:r>
              <a:rPr lang="en-US" sz="3200" dirty="0"/>
              <a:t>SIM software profiling – LHCb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43CF5-DB78-8911-5AEE-3E11F36BF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26171"/>
            <a:ext cx="9144000" cy="549441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/>
              <a:t>Results presented by Vincenzo Innocente in email threads in July 2022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He will make a detailed presentation at the workshop in September</a:t>
            </a:r>
            <a:endParaRPr lang="en-US" sz="1400" dirty="0"/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 marL="152400" indent="0">
              <a:spcBef>
                <a:spcPts val="0"/>
              </a:spcBef>
              <a:buNone/>
            </a:pPr>
            <a:r>
              <a:rPr lang="en-US" sz="2400" u="sng" dirty="0"/>
              <a:t>LHCb 20 events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1400" u="sng" dirty="0"/>
          </a:p>
          <a:p>
            <a:pPr marL="152400" indent="0">
              <a:spcBef>
                <a:spcPts val="0"/>
              </a:spcBef>
              <a:buNone/>
            </a:pPr>
            <a:r>
              <a:rPr lang="en-US" sz="1000" b="1" dirty="0">
                <a:solidFill>
                  <a:srgbClr val="FF0000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40.69%  python           libG4geometry.so                             [.] G4LogicalBorderSurface::</a:t>
            </a:r>
            <a:r>
              <a:rPr lang="en-US" sz="1000" b="1" dirty="0" err="1">
                <a:solidFill>
                  <a:srgbClr val="FF0000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GetSurface</a:t>
            </a:r>
            <a:endParaRPr lang="en-US" sz="1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5.18%  python           libCLHEP-2.4.4.0.so                          [.] CLHEP::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RanluxEngine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::flat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2.34%  python           libCLHEP-2.4.4.0.so                          [.] CLHEP::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RanluxEngine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flatArray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1.63%  python           libxerces-c-3.2.so                           [.] xercesc_3_2::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DOMDeepNodeListImpl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nextMatchingElementAfter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1.51%  python           libG4geometry.so                             [.] G4Navigator::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LocateGlobalPointAndSetup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0.97%  python           libG4processes.so                            [.] G4VEmProcess::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PostStepGetPhysicalInteractionLength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0.95%  python           libG4tracking.so                             [.] G4SteppingManager::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DefinePhysicalStepLength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0.94%  python           libG4geometry.so                             [.] G4VoxelNavigation::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ComputeStep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0.80%  python           libG4tracking.so                             [.] G4SteppingManager::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InvokePSDIP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0.78%  python           libG4processes.so                            [.] G4VProcess::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ResetNumberOfInteractionLengthLeft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0.75%  python           libDetDescLib.so                             [.] LHCb::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MagneticFieldGrid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fieldVectorLinearInterpolation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0.75%  python           libG4global.so                               [.] G4PhysicsVector::Value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0.68%  python          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libstdc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++.so.6.0.27                          [.] __cxxabiv1::__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vmi_class_type_info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::__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do_dyncast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0.67%  python           libG4geometry.so                             [.] G4SubtractionSolid::Inside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0.60%  python           libm-2.17.so                                 [.] __ieee754_log_avx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0.54%  python           libG4processes.so                            [.] G4ProductionCutsTable::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ScanAndSetCouple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0.52%  python           libGaussTools.so                             [.] virtual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thunk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 to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GiGaStepActionSequence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UserSteppingAction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(G4Step const*)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&gt;&gt;&gt; 0.51%  python           libG4processes.so                            [.] G4UniversalFluctuation::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SampleFluctuations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endParaRPr lang="en-US" sz="2400" u="sng" dirty="0"/>
          </a:p>
          <a:p>
            <a:pPr marL="152400" indent="0">
              <a:spcBef>
                <a:spcPts val="0"/>
              </a:spcBef>
              <a:buNone/>
            </a:pPr>
            <a:endParaRPr lang="en-US" sz="2400" u="sng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endParaRPr lang="en-US" sz="1800" dirty="0"/>
          </a:p>
          <a:p>
            <a:pPr lvl="1">
              <a:spcBef>
                <a:spcPts val="0"/>
              </a:spcBef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67921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074F1-1A46-A23A-EC41-42BAC8757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4"/>
            <a:ext cx="9144000" cy="484296"/>
          </a:xfrm>
        </p:spPr>
        <p:txBody>
          <a:bodyPr/>
          <a:lstStyle/>
          <a:p>
            <a:r>
              <a:rPr lang="en-US" sz="3200" dirty="0"/>
              <a:t>SIM software profiling – ATLAS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43CF5-DB78-8911-5AEE-3E11F36BF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26171"/>
            <a:ext cx="9144000" cy="549441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/>
              <a:t>Results presented by Vincenzo Innocente in email threads in July 2022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He will make a detailed presentation at the workshop in September</a:t>
            </a:r>
          </a:p>
          <a:p>
            <a:pPr marL="1473200" lvl="3" indent="0">
              <a:spcBef>
                <a:spcPts val="0"/>
              </a:spcBef>
              <a:buNone/>
            </a:pPr>
            <a:endParaRPr lang="en-US" sz="1400" dirty="0"/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 marL="152400" indent="0">
              <a:spcBef>
                <a:spcPts val="0"/>
              </a:spcBef>
              <a:buNone/>
            </a:pPr>
            <a:r>
              <a:rPr lang="en-US" sz="2400" u="sng" dirty="0"/>
              <a:t>ATLAS 10 events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1400" u="sng" dirty="0"/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9.01%  athena.py        libGeoSpecialShapes.so                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LArWheelCalculator_Impl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DistanceCalculatorSaggingOff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DistanceToTheNeutralFibre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3.32%  athena.py        libimf.so                             [.] __libm_sincos_e7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2.92%  athena.py        libG4processes.so                     [.] G4VEmProcess::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PostStepGetPhysicalInteractionLength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2.12%  athena.py        libG4geometry.so                      [.] G4Navigator::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LocateGlobalPointAndSetup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1.97%  athena.py        libGeoSpecialShapes.so                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LArWheelCalculator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parameterized_sincos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1.85%  athena.py        libG4processes.so                     [.] G4UniversalFluctuation::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SampleFluctuations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1.61%  athena.py        libimf.so                             [.] __libm_atan2_l9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1.51%  athena.py        libG4processes.so                     [.] G4UrbanMscModel::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SampleCosineTheta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1.43%  athena.py        libG4geometry.so                      [.] G4PolyconeSide::Inside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1.43%  athena.py        libG4geometry.so                      [.] G4VoxelNavigation::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ComputeStep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1.40%  athena.py        libG4tracking.so                      [.] G4SteppingManager::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DefinePhysicalStepLength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1.22%  athena.py        libMagFieldElements.so                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BFieldCache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getB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1.16%  athena.py        libGeo2G4Lib.so                       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LArWheelSolid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search_for_nearest_point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1.14%  athena.py        libG4geometry.so                      [.] G4Navigator::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LocateGlobalPointWithinVolume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1.11%  athena.py        libG4geometry.so                      [.] G4AtlasRK4::Stepper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1.03%  athena.py        libG4tracking.so                      [.] G4SteppingManager::Stepping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1.01%  athena.py        libG4geometry.so                      [.] G4VCSGfaceted::Inside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1.01%  athena.py        libG4geometry.so                      [.] G4Navigator::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ComputeStep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1.01%  athena.py        libG4geometry.so                      [.] G4NavigationLevel::operator=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1.01%  athena.py        libG4geometry.so                      [.] G4TouchableHistory::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GetVolume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1.00%  athena.py        libG4tracking.so                      [.] G4SteppingManager::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InvokePSDIP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&gt;&gt;  0.94%  athena.py        libG4processes.so                     [.] G4Transportation::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PostStepDoIt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80031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074F1-1A46-A23A-EC41-42BAC8757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4"/>
            <a:ext cx="9144000" cy="484296"/>
          </a:xfrm>
        </p:spPr>
        <p:txBody>
          <a:bodyPr/>
          <a:lstStyle/>
          <a:p>
            <a:r>
              <a:rPr lang="en-US" sz="3200" dirty="0"/>
              <a:t>SIM software profiling – ALICE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43CF5-DB78-8911-5AEE-3E11F36BF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26171"/>
            <a:ext cx="9144000" cy="549441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/>
              <a:t>Results presented by Vincenzo Innocente in email threads in July 2022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He will make a detailed presentation at the workshop in September</a:t>
            </a:r>
          </a:p>
          <a:p>
            <a:pPr marL="1473200" lvl="3" indent="0">
              <a:spcBef>
                <a:spcPts val="0"/>
              </a:spcBef>
              <a:buNone/>
            </a:pPr>
            <a:endParaRPr lang="en-US" sz="1400" dirty="0"/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 marL="152400" indent="0">
              <a:spcBef>
                <a:spcPts val="0"/>
              </a:spcBef>
              <a:buNone/>
            </a:pPr>
            <a:r>
              <a:rPr lang="en-US" sz="2400" u="sng" dirty="0"/>
              <a:t>ALICE 10 events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1400" u="sng" dirty="0"/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 2.91%  o2-sim-device-r  libg4root.so                                      [.] TG4RootDetectorConstruction::GetG4VPhysicalVolume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2.74%  o2-sim-digitize  libO2TPCSimulation.so                             [.] o2::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tpc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::Digitizer::process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2.19%  o2-sim-digitize  libO2TRDSimulation.so                             [.] o2::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trd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::Digitizer::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convertHits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1.86%  o2-sim-device-r  libO2Field.so                                     [.] o2::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math_utils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::Chebyshev3D::Eval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1.72%  o2-sim-device-r  libG4processes.so                                 [.] G4RToEConvForGamma::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ComputeValue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1.57%  o2-sim-digitize  libO2TRDSimulation.so                             [.] o2::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trd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SimParam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timeResponse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1.51%  o2-sim-device-r  libGeom.so.6.24.06                                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TGeoSubtraction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::Contains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1.45%  o2-sim-device-r  libG4processes.so                                 [.] G4GEMProbability::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CalcProbability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1.13%  o2-sim-device-r  libGeom.so.6.24.06                                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TGeoUnion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::Contains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0.99%  o2-sim-digitize  libO2TPCSimulation.so                             [.] o2::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tpc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SAMPAProcessing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getShapedSignal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0.89%  o2-sim-device-r  libGeom.so.6.24.06                                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TGeoNavigator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::Safety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0.88%  o2-sim-device-r  libHist.so.6.24.06                                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TGraph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::Eval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0.78%  o2-sim-device-r  libGeom.so.6.24.06                                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TGeoTranslation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MasterToLocal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0.77%  o2-sim-digitize  libO2TRDSimulation.so                             [.] o2::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trd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SimParam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crossTalk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0.72%  o2-sim-device-r  libGeom.so.6.24.06                                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TGeoIdentity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MasterToLocal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0.72%  o2-sim-device-r  libg4root.so                                      [.] TG4RootNavigator::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SynchronizeHistory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0.67%  o2-sim-device-r  libBase.so.18.4.7                                 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FairMCApplication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::Stepping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0.66%  o2-sim-device-r  libGeom.so.6.24.06                                [.] 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TGeoVoxelFinder</a:t>
            </a: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GetNextCandidates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0.62%  o2-sim-device-r  libG4processes.so                                 [.] G4RToEConvForElectron::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ComputeValue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0.61%  o2-sim-device-r  libG4tracking.so                                  [.] G4SteppingManager::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DefinePhysicalStepLength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0.61%  o2-sim-device-r  libG4geometry.so                                  [.] G4Region::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BelongsTo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0.61%  o2-sim-device-r  libO2SimulationDataFormat.so                      [.] o2::data::Stack::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ReorderKine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 0.58%  o2-sim-device-r  libg4root.so                                      [.] TG4RootDetectorConstruction::</a:t>
            </a:r>
            <a:r>
              <a:rPr lang="en-US" sz="1000" dirty="0" err="1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GetNode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000" dirty="0">
                <a:effectLst/>
                <a:latin typeface="Helvetica" panose="020B0604020202020204" pitchFamily="34" charset="0"/>
                <a:ea typeface="Calibri" panose="020F0502020204030204" pitchFamily="34" charset="0"/>
              </a:rPr>
              <a:t>&gt;  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6349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70081"/>
            <a:ext cx="8791199" cy="454095"/>
          </a:xfrm>
        </p:spPr>
        <p:txBody>
          <a:bodyPr/>
          <a:lstStyle/>
          <a:p>
            <a:r>
              <a:rPr lang="en-US" sz="3200" dirty="0"/>
              <a:t>LHCb Grid workloads </a:t>
            </a:r>
            <a:r>
              <a:rPr lang="en-US" sz="2400" i="1" dirty="0"/>
              <a:t>(slide from Feb 2021)</a:t>
            </a:r>
            <a:endParaRPr lang="en-US" sz="32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5368" y="739473"/>
                <a:ext cx="9105580" cy="1555684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sz="1800" dirty="0"/>
                  <a:t>MCSimulation is by far the largest LHCb consumer of CPU for Grid jobs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800" dirty="0"/>
                  <a:t>MCFastSimulation is a similar workload involving “ReDecay”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800" dirty="0"/>
                  <a:t>Around ~90% overall at the end of 2020, expect this throughout Run3</a:t>
                </a:r>
              </a:p>
              <a:p>
                <a:pPr lvl="3">
                  <a:spcBef>
                    <a:spcPts val="0"/>
                  </a:spcBef>
                </a:pPr>
                <a:endParaRPr lang="en-US" sz="1400" dirty="0"/>
              </a:p>
              <a:p>
                <a:pPr>
                  <a:spcBef>
                    <a:spcPts val="0"/>
                  </a:spcBef>
                </a:pPr>
                <a:r>
                  <a:rPr lang="en-US" sz="1800" dirty="0"/>
                  <a:t>GEN-SIM jobs: event generation (e.g. Pythia) + detector simulation (Geant4)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800" dirty="0"/>
                  <a:t>SIM is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sz="1800" dirty="0"/>
                  <a:t> GEN: in other words, </a:t>
                </a:r>
                <a:r>
                  <a:rPr lang="en-US" sz="1800" i="1" dirty="0">
                    <a:solidFill>
                      <a:srgbClr val="FF0000"/>
                    </a:solidFill>
                  </a:rPr>
                  <a:t>almost all of LHCb Grid CPU is Geant4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800" dirty="0"/>
                  <a:t>Today, single-threaded, single-process application, Gauss (will change)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5368" y="739473"/>
                <a:ext cx="9105580" cy="1555684"/>
              </a:xfrm>
              <a:blipFill>
                <a:blip r:embed="rId2"/>
                <a:stretch>
                  <a:fillRect b="-3437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2074690" y="3058245"/>
            <a:ext cx="4187796" cy="3029436"/>
            <a:chOff x="601963" y="1429230"/>
            <a:chExt cx="5435458" cy="39130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963" y="1429230"/>
              <a:ext cx="5406960" cy="3913099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131609" y="2725587"/>
              <a:ext cx="4905812" cy="1053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In Q3-Q4 2020:</a:t>
              </a:r>
            </a:p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 MCSimulation (GEN-SIM): 79%</a:t>
              </a:r>
            </a:p>
            <a:p>
              <a:pPr algn="ctr"/>
              <a:endParaRPr lang="en-US" sz="1200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sz="1100" b="1" dirty="0">
                  <a:solidFill>
                    <a:schemeClr val="bg1"/>
                  </a:solidFill>
                </a:rPr>
                <a:t>MCFastSimulation (GEN-SIM with Redecay): 12%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3515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494"/>
            <a:ext cx="9143999" cy="540174"/>
          </a:xfrm>
        </p:spPr>
        <p:txBody>
          <a:bodyPr/>
          <a:lstStyle/>
          <a:p>
            <a:r>
              <a:rPr lang="en-US" sz="3200" dirty="0"/>
              <a:t>LHCb “v2021” SIM workload for HEPscore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21962"/>
            <a:ext cx="9143999" cy="517271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/>
              <a:t>HEP-SCORE candidate uses workload agreed with LHCb Simulation team in 2021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See the benchmark </a:t>
            </a:r>
            <a:r>
              <a:rPr lang="en-US" sz="1800" dirty="0">
                <a:hlinkClick r:id="rId2"/>
              </a:rPr>
              <a:t>script</a:t>
            </a:r>
            <a:r>
              <a:rPr lang="en-US" sz="1800" dirty="0"/>
              <a:t> for details</a:t>
            </a:r>
            <a:endParaRPr lang="en-US" sz="1050" dirty="0"/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Software details: this uses an LHCb "SIM10" software release from 2021</a:t>
            </a:r>
            <a:endParaRPr lang="en-US" sz="1800" b="1" dirty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800" dirty="0"/>
              <a:t>See a typical </a:t>
            </a:r>
            <a:r>
              <a:rPr lang="en-US" sz="1800" dirty="0">
                <a:hlinkClick r:id="rId3"/>
              </a:rPr>
              <a:t>logfile</a:t>
            </a:r>
            <a:r>
              <a:rPr lang="en-US" sz="1800" dirty="0"/>
              <a:t> for details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Gauss v55r1 on x86_64-centos7-gcc9-opt, single process, single threaded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+mn-lt"/>
              </a:rPr>
              <a:t>GEN: Pythia8, inclusive B-physics events (options/10000000.py)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+mn-lt"/>
              </a:rPr>
              <a:t>Pileup configuration nu=3.8, minimum bias is generated for each event (no I/O)</a:t>
            </a:r>
            <a:endParaRPr lang="en-US" sz="1800" b="1" dirty="0">
              <a:solidFill>
                <a:srgbClr val="FF0000"/>
              </a:solidFill>
              <a:latin typeface="+mn-lt"/>
            </a:endParaRP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+mn-lt"/>
              </a:rPr>
              <a:t>No spillover from adjacent beam crossings </a:t>
            </a:r>
            <a:r>
              <a:rPr lang="en-US" sz="1800">
                <a:latin typeface="+mn-lt"/>
              </a:rPr>
              <a:t>(“off-time </a:t>
            </a:r>
            <a:r>
              <a:rPr lang="en-US" sz="1800" dirty="0">
                <a:latin typeface="+mn-lt"/>
              </a:rPr>
              <a:t>pileup”: </a:t>
            </a:r>
            <a:r>
              <a:rPr lang="en-US" sz="1800" dirty="0" err="1">
                <a:latin typeface="+mn-lt"/>
              </a:rPr>
              <a:t>prev</a:t>
            </a:r>
            <a:r>
              <a:rPr lang="en-US" sz="1800" dirty="0">
                <a:latin typeface="+mn-lt"/>
              </a:rPr>
              <a:t>/next event) 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+mn-lt"/>
              </a:rPr>
              <a:t>SIM: Geant4-10-06-patch02 (29 May 2020)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+mn-lt"/>
              </a:rPr>
              <a:t>AppConfig v3r404, DecFiles v31r7, CondDB sim-20210617-vc-md100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Default setup processes 5 reproducible events, ~10 minutes on a typical CPU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The application runs GEN+SIM (starts from random seeds), separate scores exist</a:t>
            </a:r>
          </a:p>
          <a:p>
            <a:pPr lvl="1">
              <a:spcBef>
                <a:spcPts val="0"/>
              </a:spcBef>
            </a:pPr>
            <a:r>
              <a:rPr lang="en-US" sz="1800" i="1" dirty="0">
                <a:solidFill>
                  <a:srgbClr val="FF0000"/>
                </a:solidFill>
              </a:rPr>
              <a:t>The recommended SIM score uses SIM-only throughput for n-1 events</a:t>
            </a:r>
          </a:p>
          <a:p>
            <a:pPr lvl="1">
              <a:spcBef>
                <a:spcPts val="0"/>
              </a:spcBef>
            </a:pPr>
            <a:r>
              <a:rPr lang="en-US" sz="1800" i="1" dirty="0">
                <a:solidFill>
                  <a:srgbClr val="FF0000"/>
                </a:solidFill>
              </a:rPr>
              <a:t>Skip readback of magnetic field and other initialization tasks during the 1</a:t>
            </a:r>
            <a:r>
              <a:rPr lang="en-US" sz="1800" i="1" baseline="30000" dirty="0">
                <a:solidFill>
                  <a:srgbClr val="FF0000"/>
                </a:solidFill>
              </a:rPr>
              <a:t>st</a:t>
            </a:r>
            <a:r>
              <a:rPr lang="en-US" sz="1800" i="1" dirty="0">
                <a:solidFill>
                  <a:srgbClr val="FF0000"/>
                </a:solidFill>
              </a:rPr>
              <a:t> event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/>
              <a:t>This is representative of what LHCb runs in production jobs on the Grid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"SIM9" is the default for Run2, but "SIM10" productions already exist for Run3</a:t>
            </a:r>
          </a:p>
          <a:p>
            <a:pPr>
              <a:spcBef>
                <a:spcPts val="0"/>
              </a:spcBef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26063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2D3F6-FAE6-9C30-FEA2-B133FF5E5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3568"/>
            <a:ext cx="9144000" cy="498246"/>
          </a:xfrm>
        </p:spPr>
        <p:txBody>
          <a:bodyPr/>
          <a:lstStyle/>
          <a:p>
            <a:r>
              <a:rPr lang="en-GB" sz="3200" dirty="0"/>
              <a:t>Aside: LHCb SIM differs from other SIMs</a:t>
            </a:r>
            <a:endParaRPr lang="LID4096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F89BB-F4AB-F9B2-7B0B-EC6897B957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669636"/>
            <a:ext cx="9144000" cy="532339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Context (extensively described in this workshop! also see backup slides)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(1) Analysis of </a:t>
            </a:r>
            <a:r>
              <a:rPr lang="en-GB" sz="1800" i="1" dirty="0"/>
              <a:t>correlation of experiment workloads with one another </a:t>
            </a:r>
            <a:r>
              <a:rPr lang="en-GB" sz="1800" dirty="0"/>
              <a:t>[R. Sobie]</a:t>
            </a:r>
          </a:p>
          <a:p>
            <a:pPr lvl="2">
              <a:spcBef>
                <a:spcPts val="0"/>
              </a:spcBef>
            </a:pPr>
            <a:r>
              <a:rPr lang="en-GB" sz="1600" dirty="0"/>
              <a:t>Goal: speed up HEPscore - can we remove some workloads from the "mix"?</a:t>
            </a:r>
          </a:p>
          <a:p>
            <a:pPr lvl="2">
              <a:spcBef>
                <a:spcPts val="0"/>
              </a:spcBef>
            </a:pPr>
            <a:r>
              <a:rPr lang="en-GB" sz="1600" i="1" dirty="0">
                <a:solidFill>
                  <a:srgbClr val="FF0000"/>
                </a:solidFill>
              </a:rPr>
              <a:t>Finding: large deviations (20% to 40%) between LHCb SIM and other SIMs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(2) Analysis of </a:t>
            </a:r>
            <a:r>
              <a:rPr lang="en-GB" sz="1800" i="1" dirty="0"/>
              <a:t>software profiles of experiment workloads </a:t>
            </a:r>
            <a:r>
              <a:rPr lang="en-GB" sz="1800" dirty="0"/>
              <a:t>[V. Innocente]</a:t>
            </a:r>
          </a:p>
          <a:p>
            <a:pPr lvl="2">
              <a:spcBef>
                <a:spcPts val="0"/>
              </a:spcBef>
            </a:pPr>
            <a:r>
              <a:rPr lang="en-GB" sz="1600" i="1" dirty="0">
                <a:solidFill>
                  <a:srgbClr val="FF0000"/>
                </a:solidFill>
              </a:rPr>
              <a:t>Finding: ~</a:t>
            </a:r>
            <a:r>
              <a:rPr lang="en-US" sz="1600" i="1" dirty="0">
                <a:solidFill>
                  <a:srgbClr val="FF0000"/>
                </a:solidFill>
              </a:rPr>
              <a:t>50% of CPU time in LHCb SIM is in </a:t>
            </a:r>
            <a:r>
              <a:rPr lang="en-US" sz="1600" i="1" dirty="0">
                <a:solidFill>
                  <a:srgbClr val="FF0000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G4LogicalBorderSurface::</a:t>
            </a:r>
            <a:r>
              <a:rPr lang="en-US" sz="1600" i="1" dirty="0" err="1">
                <a:solidFill>
                  <a:srgbClr val="FF0000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GetSurface</a:t>
            </a:r>
            <a:r>
              <a:rPr lang="en-US" sz="1600" i="1" dirty="0">
                <a:solidFill>
                  <a:srgbClr val="FF0000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!</a:t>
            </a:r>
          </a:p>
          <a:p>
            <a:pPr lvl="3">
              <a:spcBef>
                <a:spcPts val="0"/>
              </a:spcBef>
            </a:pPr>
            <a:r>
              <a:rPr lang="en-US" sz="14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is very different from the SIM profiles in other experiments</a:t>
            </a:r>
          </a:p>
          <a:p>
            <a:pPr lvl="3">
              <a:spcBef>
                <a:spcPts val="0"/>
              </a:spcBef>
            </a:pPr>
            <a:r>
              <a:rPr lang="en-US" sz="14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Vincenzo's observation: workload uses G4 10.6, performance was improved in G4 10.7</a:t>
            </a:r>
          </a:p>
          <a:p>
            <a:pPr lvl="3">
              <a:spcBef>
                <a:spcPts val="0"/>
              </a:spcBef>
            </a:pPr>
            <a:endParaRPr lang="en-US" dirty="0">
              <a:latin typeface="Helvetica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LHCb reply on these observations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Thanks a lot, extremely useful studies! Will certainly try G4 10.7 soon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Large use of </a:t>
            </a:r>
            <a:r>
              <a:rPr lang="en-US" sz="18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G4LogicalBorderSurface is due to RICH detector physics (mirrors)</a:t>
            </a:r>
          </a:p>
          <a:p>
            <a:pPr lvl="2">
              <a:spcBef>
                <a:spcPts val="0"/>
              </a:spcBef>
            </a:pPr>
            <a:r>
              <a:rPr lang="en-US" sz="16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RICH and CALO have always been the two largest consumers of CPU in LHCb SIM</a:t>
            </a:r>
          </a:p>
          <a:p>
            <a:pPr lvl="2">
              <a:spcBef>
                <a:spcPts val="0"/>
              </a:spcBef>
            </a:pPr>
            <a:r>
              <a:rPr lang="en-US" sz="16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RICH was optimized in SIM9</a:t>
            </a:r>
          </a:p>
          <a:p>
            <a:pPr lvl="2">
              <a:spcBef>
                <a:spcPts val="0"/>
              </a:spcBef>
            </a:pPr>
            <a:r>
              <a:rPr lang="en-US" sz="16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CALO (via Geant4) was optimized in SIM10 (for info, SIM10 is 40% faster than SIM9)</a:t>
            </a:r>
            <a:endParaRPr lang="en-US" sz="1600" dirty="0">
              <a:effectLst/>
              <a:latin typeface="Helvetica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1800" i="1" dirty="0">
                <a:solidFill>
                  <a:srgbClr val="FF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is important to keep LHCb in the HEPscore mix precisely because it differs</a:t>
            </a:r>
          </a:p>
          <a:p>
            <a:pPr lvl="3">
              <a:spcBef>
                <a:spcPts val="0"/>
              </a:spcBef>
            </a:pPr>
            <a:endParaRPr lang="en-US" sz="1400" dirty="0">
              <a:latin typeface="Helvetica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generally (personal observation):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Different workloads stress the CPUs in different ways and may scale differently</a:t>
            </a:r>
          </a:p>
          <a:p>
            <a:pPr lvl="2">
              <a:spcBef>
                <a:spcPts val="0"/>
              </a:spcBef>
            </a:pPr>
            <a:r>
              <a:rPr lang="en-US" sz="16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(This will be a theme in my talk tomorrow about Madgraph on SIMD CPUs)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Helvetica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If a workload scales differently, it is not necessarily "wrong", it is just different</a:t>
            </a:r>
          </a:p>
          <a:p>
            <a:pPr>
              <a:spcBef>
                <a:spcPts val="0"/>
              </a:spcBef>
            </a:pPr>
            <a:endParaRPr lang="en-US" dirty="0">
              <a:latin typeface="Helvetica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spcBef>
                <a:spcPts val="0"/>
              </a:spcBef>
            </a:pPr>
            <a:endParaRPr lang="en-GB" sz="1600" dirty="0"/>
          </a:p>
          <a:p>
            <a:pPr>
              <a:spcBef>
                <a:spcPts val="0"/>
              </a:spcBef>
            </a:pPr>
            <a:endParaRPr lang="LID4096" sz="1800" dirty="0"/>
          </a:p>
        </p:txBody>
      </p:sp>
    </p:spTree>
    <p:extLst>
      <p:ext uri="{BB962C8B-B14F-4D97-AF65-F5344CB8AC3E}">
        <p14:creationId xmlns:p14="http://schemas.microsoft.com/office/powerpoint/2010/main" val="1526957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F9689-EE07-BE27-9576-9973D7813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97494"/>
            <a:ext cx="8791199" cy="434636"/>
          </a:xfrm>
        </p:spPr>
        <p:txBody>
          <a:bodyPr/>
          <a:lstStyle/>
          <a:p>
            <a:r>
              <a:rPr lang="en-GB" sz="3200" dirty="0"/>
              <a:t>Expected evolution of LHCb SIM</a:t>
            </a:r>
            <a:endParaRPr lang="LID4096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BCD809-2F40-6859-601D-14ABE25DB0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46815"/>
            <a:ext cx="9144000" cy="514621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1800" dirty="0"/>
              <a:t>The "v2021" LHCb workload is now ~as-good-as-it-gets representative of Run3 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"SIM10": as of today, there is no more recent SIM version in production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Several changes are on the way, however...</a:t>
            </a:r>
          </a:p>
          <a:p>
            <a:pPr lvl="3"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GB" sz="1800" dirty="0"/>
              <a:t>LHCb has moved from gcc9 to gcc11 as default compiler since 2021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But this change by itself does not justify building a new container today</a:t>
            </a:r>
          </a:p>
          <a:p>
            <a:pPr lvl="1">
              <a:spcBef>
                <a:spcPts val="0"/>
              </a:spcBef>
            </a:pP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1800" i="1" dirty="0">
                <a:solidFill>
                  <a:srgbClr val="FF0000"/>
                </a:solidFill>
              </a:rPr>
              <a:t>LHCb will move from single-threaded Gauss to multi-threaded Gauss-on-</a:t>
            </a:r>
            <a:r>
              <a:rPr lang="en-GB" sz="1800" i="1" dirty="0" err="1">
                <a:solidFill>
                  <a:srgbClr val="FF0000"/>
                </a:solidFill>
              </a:rPr>
              <a:t>Gaussino</a:t>
            </a:r>
            <a:endParaRPr lang="en-GB" sz="1800" i="1" dirty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GB" sz="1800" i="1" dirty="0">
                <a:solidFill>
                  <a:srgbClr val="FF0000"/>
                </a:solidFill>
              </a:rPr>
              <a:t>Timescale: </a:t>
            </a:r>
            <a:r>
              <a:rPr lang="en-GB" sz="1800" i="1">
                <a:solidFill>
                  <a:srgbClr val="FF0000"/>
                </a:solidFill>
              </a:rPr>
              <a:t>fully replace SIM10 </a:t>
            </a:r>
            <a:r>
              <a:rPr lang="en-GB" sz="1800" i="1" dirty="0">
                <a:solidFill>
                  <a:srgbClr val="FF0000"/>
                </a:solidFill>
              </a:rPr>
              <a:t>by end 2023, not before</a:t>
            </a:r>
          </a:p>
          <a:p>
            <a:pPr lvl="1">
              <a:spcBef>
                <a:spcPts val="0"/>
              </a:spcBef>
            </a:pP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1800" dirty="0"/>
              <a:t>LHCb will move from G4 10.6 to a more recent version of G4 such as G4 10.7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Timescale: not before the migration to Gauss-on-</a:t>
            </a:r>
            <a:r>
              <a:rPr lang="en-GB" sz="1800" dirty="0" err="1"/>
              <a:t>Gaussino</a:t>
            </a:r>
            <a:r>
              <a:rPr lang="en-GB" sz="1800" dirty="0"/>
              <a:t> is completed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1800" dirty="0"/>
              <a:t>More exotic changes on the way: ARM (and Power9)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x86 is still the only CPU architecture used in production (and for Grid jobs)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An old ARM build exists, and the effort to port the code to ARM is restarting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No builds on Power9 yet - the interest and motivation are there, not the effort...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Note: GPUs in LHCb are used for HLT but not in Grid/SIM (no Geant4 on GPU)</a:t>
            </a:r>
          </a:p>
          <a:p>
            <a:pPr lvl="1">
              <a:spcBef>
                <a:spcPts val="0"/>
              </a:spcBef>
            </a:pPr>
            <a:endParaRPr lang="en-GB" sz="1800" dirty="0"/>
          </a:p>
          <a:p>
            <a:pPr lvl="1">
              <a:spcBef>
                <a:spcPts val="0"/>
              </a:spcBef>
            </a:pPr>
            <a:endParaRPr lang="en-GB" sz="1800" dirty="0"/>
          </a:p>
          <a:p>
            <a:pPr marL="584200" lvl="1" indent="0">
              <a:spcBef>
                <a:spcPts val="0"/>
              </a:spcBef>
              <a:buNone/>
            </a:pPr>
            <a:r>
              <a:rPr lang="en-GB" sz="1800" dirty="0"/>
              <a:t> </a:t>
            </a:r>
          </a:p>
          <a:p>
            <a:pPr>
              <a:spcBef>
                <a:spcPts val="0"/>
              </a:spcBef>
            </a:pPr>
            <a:endParaRPr lang="en-GB" sz="1800" dirty="0"/>
          </a:p>
          <a:p>
            <a:pPr lvl="1">
              <a:spcBef>
                <a:spcPts val="0"/>
              </a:spcBef>
            </a:pPr>
            <a:endParaRPr lang="LID4096" sz="1800" dirty="0"/>
          </a:p>
        </p:txBody>
      </p:sp>
    </p:spTree>
    <p:extLst>
      <p:ext uri="{BB962C8B-B14F-4D97-AF65-F5344CB8AC3E}">
        <p14:creationId xmlns:p14="http://schemas.microsoft.com/office/powerpoint/2010/main" val="4139835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91AC8-915B-C770-1B6D-CFEAC93A9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Other questions from the TF</a:t>
            </a:r>
            <a:endParaRPr lang="LID4096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7E7B99-DF88-8CC7-FD4D-ACF3364CE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144800"/>
            <a:ext cx="9144000" cy="4848226"/>
          </a:xfrm>
        </p:spPr>
        <p:txBody>
          <a:bodyPr/>
          <a:lstStyle/>
          <a:p>
            <a:pPr marL="152400" indent="0">
              <a:spcBef>
                <a:spcPts val="0"/>
              </a:spcBef>
              <a:buNone/>
            </a:pPr>
            <a:r>
              <a:rPr lang="en-GB" sz="1800" dirty="0"/>
              <a:t>As per the guidelines: </a:t>
            </a:r>
            <a:r>
              <a:rPr lang="en-GB" sz="1800" dirty="0">
                <a:hlinkClick r:id="rId2"/>
              </a:rPr>
              <a:t>https://new.cernbox.cern.ch/s/AMLHAgWKPMWjNjp</a:t>
            </a:r>
            <a:endParaRPr lang="en-GB" sz="1800" dirty="0"/>
          </a:p>
          <a:p>
            <a:pPr marL="152400" indent="0">
              <a:spcBef>
                <a:spcPts val="0"/>
              </a:spcBef>
              <a:buNone/>
            </a:pPr>
            <a:endParaRPr lang="en-GB" sz="1800" dirty="0"/>
          </a:p>
          <a:p>
            <a:pPr marR="0" algn="l" rtl="0">
              <a:spcBef>
                <a:spcPts val="0"/>
              </a:spcBef>
            </a:pPr>
            <a:r>
              <a:rPr lang="en-US" sz="1800" b="0" i="0" u="none" strike="noStrike" baseline="0" dirty="0">
                <a:latin typeface="Arial" panose="020B0604020202020204" pitchFamily="34" charset="0"/>
              </a:rPr>
              <a:t>Experience in integrating LHCb workloads in the HEP standalone containers?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Arial" panose="020B0604020202020204" pitchFamily="34" charset="0"/>
              </a:rPr>
              <a:t>Integration was easy for LHCb (AV co-developed the HEP-workloads framework)</a:t>
            </a:r>
          </a:p>
          <a:p>
            <a:pPr lvl="3">
              <a:spcBef>
                <a:spcPts val="0"/>
              </a:spcBef>
            </a:pPr>
            <a:endParaRPr lang="en-US" sz="1400" b="0" i="0" u="none" strike="noStrike" baseline="0" dirty="0">
              <a:latin typeface="Arial" panose="020B0604020202020204" pitchFamily="34" charset="0"/>
            </a:endParaRPr>
          </a:p>
          <a:p>
            <a:pPr marR="0" algn="l" rtl="0">
              <a:spcBef>
                <a:spcPts val="0"/>
              </a:spcBef>
            </a:pPr>
            <a:r>
              <a:rPr lang="en-US" sz="1800" b="0" i="0" u="none" strike="noStrike" baseline="0" dirty="0">
                <a:latin typeface="Arial" panose="020B0604020202020204" pitchFamily="34" charset="0"/>
              </a:rPr>
              <a:t>About the HEPscore "mix"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Arial" panose="020B0604020202020204" pitchFamily="34" charset="0"/>
              </a:rPr>
              <a:t>It seems reasonable to keep the benchmark mix unchanged for 3-5 years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Arial" panose="020B0604020202020204" pitchFamily="34" charset="0"/>
              </a:rPr>
              <a:t>LHCb SIM should be part of the "mix" because it is different from other SIMs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Arial" panose="020B0604020202020204" pitchFamily="34" charset="0"/>
              </a:rPr>
              <a:t>Averaging technique: no strong opinion (give more weight to SIMs, if anything)</a:t>
            </a:r>
          </a:p>
          <a:p>
            <a:pPr lvl="3">
              <a:spcBef>
                <a:spcPts val="0"/>
              </a:spcBef>
            </a:pPr>
            <a:endParaRPr lang="en-US" sz="1400" b="0" i="0" u="none" strike="noStrike" baseline="0" dirty="0">
              <a:latin typeface="Arial" panose="020B0604020202020204" pitchFamily="34" charset="0"/>
            </a:endParaRPr>
          </a:p>
          <a:p>
            <a:pPr marR="0" algn="l" rtl="0">
              <a:spcBef>
                <a:spcPts val="0"/>
              </a:spcBef>
            </a:pPr>
            <a:r>
              <a:rPr lang="en-US" sz="1800" b="0" i="0" u="none" strike="noStrike" baseline="0" dirty="0">
                <a:latin typeface="Arial" panose="020B0604020202020204" pitchFamily="34" charset="0"/>
              </a:rPr>
              <a:t>Any other comments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latin typeface="Arial" panose="020B0604020202020204" pitchFamily="34" charset="0"/>
              </a:rPr>
              <a:t>Thanks for the good work! The studies by Randy and Vincenzo were very useful</a:t>
            </a:r>
          </a:p>
          <a:p>
            <a:pPr marL="152400" indent="0">
              <a:spcBef>
                <a:spcPts val="0"/>
              </a:spcBef>
              <a:buNone/>
            </a:pPr>
            <a:endParaRPr lang="LID4096" sz="1800" dirty="0"/>
          </a:p>
        </p:txBody>
      </p:sp>
    </p:spTree>
    <p:extLst>
      <p:ext uri="{BB962C8B-B14F-4D97-AF65-F5344CB8AC3E}">
        <p14:creationId xmlns:p14="http://schemas.microsoft.com/office/powerpoint/2010/main" val="2002934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4800" dirty="0"/>
          </a:p>
          <a:p>
            <a:pPr marL="152400" indent="0">
              <a:buNone/>
            </a:pPr>
            <a:endParaRPr lang="en-US" sz="4800" dirty="0"/>
          </a:p>
          <a:p>
            <a:pPr marL="152400" indent="0" algn="ctr">
              <a:buNone/>
            </a:pPr>
            <a:r>
              <a:rPr lang="en-US" sz="4800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810876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2C859-3A91-7D47-3D76-8E937EAD5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97494"/>
            <a:ext cx="8791199" cy="430580"/>
          </a:xfrm>
        </p:spPr>
        <p:txBody>
          <a:bodyPr/>
          <a:lstStyle/>
          <a:p>
            <a:r>
              <a:rPr lang="en-US" dirty="0"/>
              <a:t>For reference – previous talks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A638C-7348-672D-D7E7-12C10F5753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000" y="1144800"/>
            <a:ext cx="8964000" cy="4848226"/>
          </a:xfrm>
        </p:spPr>
        <p:txBody>
          <a:bodyPr/>
          <a:lstStyle/>
          <a:p>
            <a:r>
              <a:rPr lang="en-US" sz="1800" dirty="0"/>
              <a:t>In LHCb</a:t>
            </a:r>
          </a:p>
          <a:p>
            <a:pPr lvl="1"/>
            <a:r>
              <a:rPr lang="en-GB" sz="1600" dirty="0">
                <a:solidFill>
                  <a:schemeClr val="dk1"/>
                </a:solidFill>
              </a:rPr>
              <a:t>LHCb Simulation Meeting, Wed 24</a:t>
            </a:r>
            <a:r>
              <a:rPr lang="en-GB" sz="1600" baseline="30000" dirty="0">
                <a:solidFill>
                  <a:schemeClr val="dk1"/>
                </a:solidFill>
              </a:rPr>
              <a:t>th</a:t>
            </a:r>
            <a:r>
              <a:rPr lang="en-GB" sz="1600" dirty="0">
                <a:solidFill>
                  <a:schemeClr val="dk1"/>
                </a:solidFill>
              </a:rPr>
              <a:t> Aug 2022, </a:t>
            </a:r>
            <a:r>
              <a:rPr lang="en-GB" sz="1600" dirty="0">
                <a:solidFill>
                  <a:schemeClr val="dk1"/>
                </a:solidFill>
                <a:hlinkClick r:id="rId2"/>
              </a:rPr>
              <a:t>https://indico.cern.ch/event/1187106</a:t>
            </a:r>
            <a:r>
              <a:rPr lang="en-GB" sz="1600" dirty="0">
                <a:solidFill>
                  <a:schemeClr val="dk1"/>
                </a:solidFill>
              </a:rPr>
              <a:t>  </a:t>
            </a:r>
          </a:p>
          <a:p>
            <a:pPr lvl="1"/>
            <a:r>
              <a:rPr lang="en-GB" sz="1600" dirty="0">
                <a:solidFill>
                  <a:schemeClr val="dk1"/>
                </a:solidFill>
              </a:rPr>
              <a:t>LHCb Simulation Meeting, Tue 9</a:t>
            </a:r>
            <a:r>
              <a:rPr lang="en-GB" sz="1600" baseline="30000" dirty="0">
                <a:solidFill>
                  <a:schemeClr val="dk1"/>
                </a:solidFill>
              </a:rPr>
              <a:t>th</a:t>
            </a:r>
            <a:r>
              <a:rPr lang="en-GB" sz="1600" dirty="0">
                <a:solidFill>
                  <a:schemeClr val="dk1"/>
                </a:solidFill>
              </a:rPr>
              <a:t> Feb 2021, </a:t>
            </a:r>
            <a:r>
              <a:rPr lang="en-GB" sz="1600" dirty="0">
                <a:solidFill>
                  <a:schemeClr val="dk1"/>
                </a:solidFill>
                <a:hlinkClick r:id="rId3"/>
              </a:rPr>
              <a:t>https://indico.cern.ch/event/1004421</a:t>
            </a:r>
            <a:endParaRPr lang="en-GB" sz="1600" dirty="0">
              <a:solidFill>
                <a:schemeClr val="dk1"/>
              </a:solidFill>
            </a:endParaRPr>
          </a:p>
          <a:p>
            <a:pPr lvl="1"/>
            <a:r>
              <a:rPr lang="en-GB" sz="1600" dirty="0">
                <a:solidFill>
                  <a:schemeClr val="dk1"/>
                </a:solidFill>
              </a:rPr>
              <a:t>LHCb Computing Management, Thu 28</a:t>
            </a:r>
            <a:r>
              <a:rPr lang="en-GB" sz="1600" baseline="30000" dirty="0">
                <a:solidFill>
                  <a:schemeClr val="dk1"/>
                </a:solidFill>
              </a:rPr>
              <a:t>th</a:t>
            </a:r>
            <a:r>
              <a:rPr lang="en-GB" sz="1600" dirty="0">
                <a:solidFill>
                  <a:schemeClr val="dk1"/>
                </a:solidFill>
              </a:rPr>
              <a:t> Jan 2021, </a:t>
            </a:r>
            <a:r>
              <a:rPr lang="en-GB" sz="1600" dirty="0">
                <a:solidFill>
                  <a:schemeClr val="dk1"/>
                </a:solidFill>
                <a:hlinkClick r:id="rId4"/>
              </a:rPr>
              <a:t>https://indico.cern.ch/event/984385</a:t>
            </a:r>
            <a:endParaRPr lang="en-US" sz="1800" dirty="0"/>
          </a:p>
          <a:p>
            <a:pPr lvl="1"/>
            <a:r>
              <a:rPr lang="en-GB" sz="1600" dirty="0">
                <a:solidFill>
                  <a:schemeClr val="dk1"/>
                </a:solidFill>
              </a:rPr>
              <a:t>LHCb Week, Computing Parallel, Thu 04</a:t>
            </a:r>
            <a:r>
              <a:rPr lang="en-GB" sz="1600" baseline="30000" dirty="0">
                <a:solidFill>
                  <a:schemeClr val="dk1"/>
                </a:solidFill>
              </a:rPr>
              <a:t>th</a:t>
            </a:r>
            <a:r>
              <a:rPr lang="en-GB" sz="1600" dirty="0">
                <a:solidFill>
                  <a:schemeClr val="dk1"/>
                </a:solidFill>
              </a:rPr>
              <a:t> Mar 2019, </a:t>
            </a:r>
            <a:r>
              <a:rPr lang="en-GB" sz="1600" dirty="0">
                <a:solidFill>
                  <a:schemeClr val="dk1"/>
                </a:solidFill>
                <a:hlinkClick r:id="rId5"/>
              </a:rPr>
              <a:t>https://indico.cern.ch/event/802489</a:t>
            </a:r>
            <a:endParaRPr lang="en-GB" sz="1600" dirty="0">
              <a:solidFill>
                <a:schemeClr val="dk1"/>
              </a:solidFill>
            </a:endParaRPr>
          </a:p>
          <a:p>
            <a:pPr lvl="2"/>
            <a:endParaRPr lang="en-US" sz="1200" dirty="0"/>
          </a:p>
          <a:p>
            <a:r>
              <a:rPr lang="en-US" sz="1800" dirty="0"/>
              <a:t>In the benchmarking WG and TF</a:t>
            </a:r>
          </a:p>
          <a:p>
            <a:pPr lvl="1"/>
            <a:r>
              <a:rPr lang="en-GB" sz="1600" dirty="0">
                <a:solidFill>
                  <a:schemeClr val="dk1"/>
                </a:solidFill>
              </a:rPr>
              <a:t>(HEPscore Task Force, Wed 16</a:t>
            </a:r>
            <a:r>
              <a:rPr lang="en-GB" sz="1600" baseline="30000" dirty="0">
                <a:solidFill>
                  <a:schemeClr val="dk1"/>
                </a:solidFill>
              </a:rPr>
              <a:t>th</a:t>
            </a:r>
            <a:r>
              <a:rPr lang="en-GB" sz="1600" dirty="0">
                <a:solidFill>
                  <a:schemeClr val="dk1"/>
                </a:solidFill>
              </a:rPr>
              <a:t> Jun 2021, </a:t>
            </a:r>
            <a:r>
              <a:rPr lang="en-GB" sz="1600" dirty="0">
                <a:solidFill>
                  <a:schemeClr val="dk1"/>
                </a:solidFill>
                <a:hlinkClick r:id="rId6"/>
              </a:rPr>
              <a:t>https://indico.cern.ch/event/1030676</a:t>
            </a:r>
            <a:r>
              <a:rPr lang="en-GB" sz="1600" dirty="0">
                <a:solidFill>
                  <a:schemeClr val="dk1"/>
                </a:solidFill>
              </a:rPr>
              <a:t>)</a:t>
            </a:r>
          </a:p>
          <a:p>
            <a:pPr lvl="1"/>
            <a:r>
              <a:rPr lang="en-GB" sz="1600" dirty="0">
                <a:solidFill>
                  <a:schemeClr val="dk1"/>
                </a:solidFill>
              </a:rPr>
              <a:t>(HEPscore Task Force, Wed 5</a:t>
            </a:r>
            <a:r>
              <a:rPr lang="en-GB" sz="1600" baseline="30000" dirty="0">
                <a:solidFill>
                  <a:schemeClr val="dk1"/>
                </a:solidFill>
              </a:rPr>
              <a:t>th</a:t>
            </a:r>
            <a:r>
              <a:rPr lang="en-GB" sz="1600" dirty="0">
                <a:solidFill>
                  <a:schemeClr val="dk1"/>
                </a:solidFill>
              </a:rPr>
              <a:t> May 2021, </a:t>
            </a:r>
            <a:r>
              <a:rPr lang="en-GB" sz="1600" dirty="0">
                <a:solidFill>
                  <a:schemeClr val="dk1"/>
                </a:solidFill>
                <a:hlinkClick r:id="rId7"/>
              </a:rPr>
              <a:t>https://indico.cern.ch/event/1030672</a:t>
            </a:r>
            <a:r>
              <a:rPr lang="en-GB" sz="1600" dirty="0">
                <a:solidFill>
                  <a:schemeClr val="dk1"/>
                </a:solidFill>
              </a:rPr>
              <a:t>)</a:t>
            </a:r>
          </a:p>
          <a:p>
            <a:pPr lvl="1"/>
            <a:r>
              <a:rPr lang="en-GB" sz="1600" dirty="0">
                <a:solidFill>
                  <a:schemeClr val="dk1"/>
                </a:solidFill>
              </a:rPr>
              <a:t>HEPscore Task Force, Wed 3</a:t>
            </a:r>
            <a:r>
              <a:rPr lang="en-GB" sz="1600" baseline="30000" dirty="0">
                <a:solidFill>
                  <a:schemeClr val="dk1"/>
                </a:solidFill>
              </a:rPr>
              <a:t>rd</a:t>
            </a:r>
            <a:r>
              <a:rPr lang="en-GB" sz="1600" dirty="0">
                <a:solidFill>
                  <a:schemeClr val="dk1"/>
                </a:solidFill>
              </a:rPr>
              <a:t> Feb 2021, </a:t>
            </a:r>
            <a:r>
              <a:rPr lang="en-GB" sz="1600" dirty="0">
                <a:solidFill>
                  <a:schemeClr val="dk1"/>
                </a:solidFill>
                <a:hlinkClick r:id="rId8"/>
              </a:rPr>
              <a:t>https://indico.cern.ch/event/992804</a:t>
            </a:r>
            <a:endParaRPr lang="en-GB" sz="1600" dirty="0">
              <a:solidFill>
                <a:schemeClr val="dk1"/>
              </a:solidFill>
            </a:endParaRPr>
          </a:p>
          <a:p>
            <a:pPr lvl="1"/>
            <a:r>
              <a:rPr lang="en-GB" sz="1600" dirty="0">
                <a:solidFill>
                  <a:schemeClr val="dk1"/>
                </a:solidFill>
              </a:rPr>
              <a:t>(HEPiX benchmarking WG, Fri 3</a:t>
            </a:r>
            <a:r>
              <a:rPr lang="en-GB" sz="1600" baseline="30000" dirty="0">
                <a:solidFill>
                  <a:schemeClr val="dk1"/>
                </a:solidFill>
              </a:rPr>
              <a:t>rd</a:t>
            </a:r>
            <a:r>
              <a:rPr lang="en-GB" sz="1600" dirty="0">
                <a:solidFill>
                  <a:schemeClr val="dk1"/>
                </a:solidFill>
              </a:rPr>
              <a:t> Jul 2020, </a:t>
            </a:r>
            <a:r>
              <a:rPr lang="en-GB" sz="1600" dirty="0">
                <a:solidFill>
                  <a:schemeClr val="dk1"/>
                </a:solidFill>
                <a:hlinkClick r:id="rId9"/>
              </a:rPr>
              <a:t>https://indico.cern.ch/event/872154</a:t>
            </a:r>
            <a:r>
              <a:rPr lang="en-GB" sz="1600" dirty="0">
                <a:solidFill>
                  <a:schemeClr val="dk1"/>
                </a:solidFill>
              </a:rPr>
              <a:t>)</a:t>
            </a:r>
          </a:p>
          <a:p>
            <a:pPr lvl="1"/>
            <a:r>
              <a:rPr lang="en-GB" sz="1600" dirty="0">
                <a:solidFill>
                  <a:schemeClr val="dk1"/>
                </a:solidFill>
              </a:rPr>
              <a:t>Benchmarking pre-GDB, Tue 8</a:t>
            </a:r>
            <a:r>
              <a:rPr lang="en-GB" sz="1600" baseline="30000" dirty="0">
                <a:solidFill>
                  <a:schemeClr val="dk1"/>
                </a:solidFill>
              </a:rPr>
              <a:t>th</a:t>
            </a:r>
            <a:r>
              <a:rPr lang="en-GB" sz="1600" dirty="0">
                <a:solidFill>
                  <a:schemeClr val="dk1"/>
                </a:solidFill>
              </a:rPr>
              <a:t> Oct 2019, </a:t>
            </a:r>
            <a:r>
              <a:rPr lang="en-GB" sz="1600" dirty="0">
                <a:solidFill>
                  <a:schemeClr val="dk1"/>
                </a:solidFill>
                <a:hlinkClick r:id="rId10"/>
              </a:rPr>
              <a:t>https://indico.cern.ch/event/739897</a:t>
            </a:r>
            <a:endParaRPr lang="en-GB" sz="1600" dirty="0">
              <a:solidFill>
                <a:schemeClr val="dk1"/>
              </a:solidFill>
            </a:endParaRPr>
          </a:p>
          <a:p>
            <a:pPr lvl="1"/>
            <a:r>
              <a:rPr lang="en-GB" sz="1600" dirty="0">
                <a:solidFill>
                  <a:schemeClr val="dk1"/>
                </a:solidFill>
              </a:rPr>
              <a:t>System performance WG, Wed 6</a:t>
            </a:r>
            <a:r>
              <a:rPr lang="en-GB" sz="1600" baseline="30000" dirty="0">
                <a:solidFill>
                  <a:schemeClr val="dk1"/>
                </a:solidFill>
              </a:rPr>
              <a:t>th</a:t>
            </a:r>
            <a:r>
              <a:rPr lang="en-GB" sz="1600" dirty="0">
                <a:solidFill>
                  <a:schemeClr val="dk1"/>
                </a:solidFill>
              </a:rPr>
              <a:t> Mar 2019, </a:t>
            </a:r>
            <a:r>
              <a:rPr lang="en-US" sz="1600" u="sng" dirty="0">
                <a:hlinkClick r:id="rId11"/>
              </a:rPr>
              <a:t>https://indico.cern.ch/event/772026</a:t>
            </a:r>
            <a:endParaRPr lang="en-GB" sz="1600" dirty="0">
              <a:solidFill>
                <a:schemeClr val="dk1"/>
              </a:solidFill>
            </a:endParaRPr>
          </a:p>
          <a:p>
            <a:pPr lvl="1"/>
            <a:r>
              <a:rPr lang="en-GB" sz="1600" dirty="0">
                <a:solidFill>
                  <a:schemeClr val="dk1"/>
                </a:solidFill>
              </a:rPr>
              <a:t>HEPiX benchmarking WG, Fri 1</a:t>
            </a:r>
            <a:r>
              <a:rPr lang="en-GB" sz="1600" baseline="30000" dirty="0">
                <a:solidFill>
                  <a:schemeClr val="dk1"/>
                </a:solidFill>
              </a:rPr>
              <a:t>st</a:t>
            </a:r>
            <a:r>
              <a:rPr lang="en-GB" sz="1600" dirty="0">
                <a:solidFill>
                  <a:schemeClr val="dk1"/>
                </a:solidFill>
              </a:rPr>
              <a:t> Feb 2019, </a:t>
            </a:r>
            <a:r>
              <a:rPr lang="en-US" sz="1600" dirty="0">
                <a:hlinkClick r:id="rId12"/>
              </a:rPr>
              <a:t>https://indico.cern.ch/event/782598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2651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000" y="115294"/>
            <a:ext cx="8791199" cy="5877732"/>
          </a:xfrm>
        </p:spPr>
        <p:txBody>
          <a:bodyPr/>
          <a:lstStyle/>
          <a:p>
            <a:endParaRPr lang="en-US" sz="4800" dirty="0"/>
          </a:p>
          <a:p>
            <a:pPr marL="152400" indent="0">
              <a:buNone/>
            </a:pPr>
            <a:endParaRPr lang="en-US" sz="4800" dirty="0"/>
          </a:p>
          <a:p>
            <a:pPr marL="152400" indent="0" algn="ctr">
              <a:buNone/>
            </a:pPr>
            <a:r>
              <a:rPr lang="en-US" sz="4800" dirty="0"/>
              <a:t>Backup slides</a:t>
            </a:r>
          </a:p>
          <a:p>
            <a:pPr marL="584200" lvl="1" indent="0" algn="ctr">
              <a:buNone/>
            </a:pPr>
            <a:endParaRPr lang="en-GB" sz="2400" dirty="0">
              <a:solidFill>
                <a:schemeClr val="dk1"/>
              </a:solidFill>
            </a:endParaRPr>
          </a:p>
          <a:p>
            <a:pPr marL="584200" lvl="1" indent="0" algn="ctr">
              <a:buNone/>
            </a:pPr>
            <a:r>
              <a:rPr lang="en-GB" sz="2400" dirty="0">
                <a:solidFill>
                  <a:schemeClr val="dk1"/>
                </a:solidFill>
              </a:rPr>
              <a:t>(from LHCb Simulation Meeting, Wed 24</a:t>
            </a:r>
            <a:r>
              <a:rPr lang="en-GB" sz="2400" baseline="30000" dirty="0">
                <a:solidFill>
                  <a:schemeClr val="dk1"/>
                </a:solidFill>
              </a:rPr>
              <a:t>th</a:t>
            </a:r>
            <a:r>
              <a:rPr lang="en-GB" sz="2400" dirty="0">
                <a:solidFill>
                  <a:schemeClr val="dk1"/>
                </a:solidFill>
              </a:rPr>
              <a:t> Aug 2022) </a:t>
            </a:r>
            <a:r>
              <a:rPr lang="en-GB" sz="2400" dirty="0">
                <a:solidFill>
                  <a:schemeClr val="dk1"/>
                </a:solidFill>
                <a:hlinkClick r:id="rId2"/>
              </a:rPr>
              <a:t>https://indico.cern.ch/event/1187106</a:t>
            </a:r>
            <a:r>
              <a:rPr lang="en-GB" sz="2400" dirty="0">
                <a:solidFill>
                  <a:schemeClr val="dk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6164953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2370</Words>
  <Application>Microsoft Office PowerPoint</Application>
  <PresentationFormat>On-screen Show (4:3)</PresentationFormat>
  <Paragraphs>234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Helvetica</vt:lpstr>
      <vt:lpstr>CERN2015-AV-MasterLayout</vt:lpstr>
      <vt:lpstr>PowerPoint Presentation</vt:lpstr>
      <vt:lpstr>LHCb Grid workloads (slide from Feb 2021)</vt:lpstr>
      <vt:lpstr>LHCb “v2021” SIM workload for HEPscore</vt:lpstr>
      <vt:lpstr>Aside: LHCb SIM differs from other SIMs</vt:lpstr>
      <vt:lpstr>Expected evolution of LHCb SIM</vt:lpstr>
      <vt:lpstr>Other questions from the TF</vt:lpstr>
      <vt:lpstr>PowerPoint Presentation</vt:lpstr>
      <vt:lpstr>For reference – previous talks</vt:lpstr>
      <vt:lpstr>PowerPoint Presentation</vt:lpstr>
      <vt:lpstr>LHCb SIM is different (1) – throughput scaling</vt:lpstr>
      <vt:lpstr>LHCb SIM is different (2) – software profiling</vt:lpstr>
      <vt:lpstr>SIM software profiling – LHCb</vt:lpstr>
      <vt:lpstr>SIM software profiling – ATLAS</vt:lpstr>
      <vt:lpstr>SIM software profiling – ALICE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432</cp:revision>
  <dcterms:modified xsi:type="dcterms:W3CDTF">2022-09-19T09:52:12Z</dcterms:modified>
</cp:coreProperties>
</file>