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44"/>
  </p:notesMasterIdLst>
  <p:sldIdLst>
    <p:sldId id="311" r:id="rId2"/>
    <p:sldId id="355" r:id="rId3"/>
    <p:sldId id="362" r:id="rId4"/>
    <p:sldId id="363" r:id="rId5"/>
    <p:sldId id="359" r:id="rId6"/>
    <p:sldId id="356" r:id="rId7"/>
    <p:sldId id="365" r:id="rId8"/>
    <p:sldId id="367" r:id="rId9"/>
    <p:sldId id="368" r:id="rId10"/>
    <p:sldId id="380" r:id="rId11"/>
    <p:sldId id="370" r:id="rId12"/>
    <p:sldId id="371" r:id="rId13"/>
    <p:sldId id="373" r:id="rId14"/>
    <p:sldId id="374" r:id="rId15"/>
    <p:sldId id="375" r:id="rId16"/>
    <p:sldId id="376" r:id="rId17"/>
    <p:sldId id="377" r:id="rId18"/>
    <p:sldId id="378" r:id="rId19"/>
    <p:sldId id="381" r:id="rId20"/>
    <p:sldId id="399" r:id="rId21"/>
    <p:sldId id="398" r:id="rId22"/>
    <p:sldId id="382" r:id="rId23"/>
    <p:sldId id="383" r:id="rId24"/>
    <p:sldId id="384" r:id="rId25"/>
    <p:sldId id="385" r:id="rId26"/>
    <p:sldId id="400" r:id="rId27"/>
    <p:sldId id="379" r:id="rId28"/>
    <p:sldId id="349" r:id="rId29"/>
    <p:sldId id="353" r:id="rId30"/>
    <p:sldId id="397" r:id="rId31"/>
    <p:sldId id="391" r:id="rId32"/>
    <p:sldId id="393" r:id="rId33"/>
    <p:sldId id="394" r:id="rId34"/>
    <p:sldId id="395" r:id="rId35"/>
    <p:sldId id="396" r:id="rId36"/>
    <p:sldId id="366" r:id="rId37"/>
    <p:sldId id="386" r:id="rId38"/>
    <p:sldId id="387" r:id="rId39"/>
    <p:sldId id="388" r:id="rId40"/>
    <p:sldId id="389" r:id="rId41"/>
    <p:sldId id="390" r:id="rId42"/>
    <p:sldId id="392" r:id="rId4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FF00"/>
    <a:srgbClr val="FF9900"/>
    <a:srgbClr val="FF00FF"/>
    <a:srgbClr val="0055A0"/>
    <a:srgbClr val="CCECFF"/>
    <a:srgbClr val="FFFFFF"/>
    <a:srgbClr val="009900"/>
    <a:srgbClr val="FF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96" autoAdjust="0"/>
  </p:normalViewPr>
  <p:slideViewPr>
    <p:cSldViewPr snapToGrid="0">
      <p:cViewPr varScale="1">
        <p:scale>
          <a:sx n="69" d="100"/>
          <a:sy n="69" d="100"/>
        </p:scale>
        <p:origin x="424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08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97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41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3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030994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–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MG5aMC on GPUs and vector CPUs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HEPscore workshop 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20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Sep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2022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53" r:id="rId3"/>
    <p:sldLayoutId id="2147483654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5" r:id="rId10"/>
    <p:sldLayoutId id="214748366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0924/contributions/495451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941278/contributions/4101793" TargetMode="External"/><Relationship Id="rId3" Type="http://schemas.openxmlformats.org/officeDocument/2006/relationships/hyperlink" Target="https://indico.cern.ch/event/1164125" TargetMode="External"/><Relationship Id="rId7" Type="http://schemas.openxmlformats.org/officeDocument/2006/relationships/hyperlink" Target="https://indico.cern.ch/event/948465/contributions/4323568" TargetMode="External"/><Relationship Id="rId2" Type="http://schemas.openxmlformats.org/officeDocument/2006/relationships/hyperlink" Target="https://indico.cern.ch/event/116410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1051/epjconf/202125103045" TargetMode="External"/><Relationship Id="rId5" Type="http://schemas.openxmlformats.org/officeDocument/2006/relationships/hyperlink" Target="https://agenda.infn.it/event/28874/contributions/169193" TargetMode="External"/><Relationship Id="rId4" Type="http://schemas.openxmlformats.org/officeDocument/2006/relationships/hyperlink" Target="https://indico.cern.ch/event/946409" TargetMode="External"/><Relationship Id="rId9" Type="http://schemas.openxmlformats.org/officeDocument/2006/relationships/hyperlink" Target="https://github.com/madgraph5/madgraph4gp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>
                <a:solidFill>
                  <a:schemeClr val="dk1"/>
                </a:solidFill>
              </a:rPr>
              <a:t>MadGraph5_aMC@NLO (MG5aMC)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>
                <a:solidFill>
                  <a:schemeClr val="dk1"/>
                </a:solidFill>
              </a:rPr>
              <a:t>as a benchmark for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3200" b="1" dirty="0">
                <a:solidFill>
                  <a:schemeClr val="dk1"/>
                </a:solidFill>
              </a:rPr>
              <a:t>GPUs and vector CPUs</a:t>
            </a:r>
            <a:endParaRPr lang="en-GB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 IT)</a:t>
            </a:r>
            <a:endParaRPr lang="en-GB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20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HEPscore Workshop, Tuesday 20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September 2022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https://indico.cern.ch/event/1170924/contributions/4954511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Many thanks to S. Roiser, O. Mattelaer and the whole madgraph4gpu team!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i="1" dirty="0">
                <a:solidFill>
                  <a:schemeClr val="dk1"/>
                </a:solidFill>
              </a:rPr>
              <a:t>And many thanks to S. Ponce, H. Grasland, S. Lantz, L. Atzori, D. Giordano for useful discussions on SIMD!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43" y="86766"/>
            <a:ext cx="1136914" cy="977601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BB2AFBE6-61B9-4FA4-E0B6-EF46F5E0A2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-9621"/>
            <a:ext cx="1304014" cy="130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82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3FA16-8E80-0CDC-94B3-D8D74ED19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r>
              <a:rPr lang="en-US" sz="4400" dirty="0"/>
              <a:t>SIMD on CPU (C++)</a:t>
            </a:r>
          </a:p>
          <a:p>
            <a:pPr marL="15240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5964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16FB-8FC5-1CAA-9350-5B977AB20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516381"/>
          </a:xfrm>
        </p:spPr>
        <p:txBody>
          <a:bodyPr/>
          <a:lstStyle/>
          <a:p>
            <a:r>
              <a:rPr lang="en-US" dirty="0"/>
              <a:t>4-core Silver 4216, double precision (double)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77533-CF0E-41D6-CD2E-1BABDD4A9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429000"/>
            <a:ext cx="9144000" cy="25640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Both plots - with respect to throughput of no-SIMD (blue)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SSE4 (yellow) ~ x2 (two 8-byte doubles in a 128-bit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AVX2 (green) ~ x4 (four 8-byte doubles in a 256-bit register) </a:t>
            </a:r>
          </a:p>
          <a:p>
            <a:pPr lvl="1"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</a:rPr>
              <a:t>512y (red) ~x4</a:t>
            </a:r>
            <a:r>
              <a:rPr lang="en-US" i="1" dirty="0">
                <a:solidFill>
                  <a:srgbClr val="FF0000"/>
                </a:solidFill>
              </a:rPr>
              <a:t> is 10% higher than AVX2 (same register width + AVX512 set): “BEST”</a:t>
            </a:r>
          </a:p>
          <a:p>
            <a:pPr lvl="1">
              <a:spcBef>
                <a:spcPts val="0"/>
              </a:spcBef>
            </a:pPr>
            <a:r>
              <a:rPr lang="en-US" dirty="0"/>
              <a:t>512z (purple) is worse than AVX2 or 512y (?! will come back to this...)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Right plot, absolute scale is ratio to one-core no-SIMD: total speedup ~ x16 because 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x4 from SIMD (512y)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x4 from 4 cores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A6D08C4-A07A-E5A3-8A2D-535558D3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94"/>
            <a:ext cx="9144000" cy="23150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/>
              <p:nvPr/>
            </p:nvSpPr>
            <p:spPr>
              <a:xfrm>
                <a:off x="3224464" y="1483895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464" y="1483895"/>
                <a:ext cx="1155031" cy="276999"/>
              </a:xfrm>
              <a:prstGeom prst="rect">
                <a:avLst/>
              </a:prstGeom>
              <a:blipFill>
                <a:blip r:embed="rId3"/>
                <a:stretch>
                  <a:fillRect l="-5291" t="-28261" r="-476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/>
              <p:nvPr/>
            </p:nvSpPr>
            <p:spPr>
              <a:xfrm>
                <a:off x="7748337" y="1483894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337" y="1483894"/>
                <a:ext cx="1155031" cy="276999"/>
              </a:xfrm>
              <a:prstGeom prst="rect">
                <a:avLst/>
              </a:prstGeom>
              <a:blipFill>
                <a:blip r:embed="rId4"/>
                <a:stretch>
                  <a:fillRect l="-5263" t="-28261" r="-421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969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16FB-8FC5-1CAA-9350-5B977AB20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516381"/>
          </a:xfrm>
        </p:spPr>
        <p:txBody>
          <a:bodyPr/>
          <a:lstStyle/>
          <a:p>
            <a:r>
              <a:rPr lang="en-US" dirty="0"/>
              <a:t>4-core Silver 4216, single precision (float)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77533-CF0E-41D6-CD2E-1BABDD4A9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429000"/>
            <a:ext cx="9144000" cy="25640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Both plots - with respect to throughput of no-SIMD (blue)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SSE4 (yellow) ~ x4 (four 8-byte floats in a 128-bit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AVX2 (green) ~ x8 (eight 8-byte floats in a 256-bit register) </a:t>
            </a:r>
          </a:p>
          <a:p>
            <a:pPr lvl="1"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</a:rPr>
              <a:t>512y (red) ~ x8 </a:t>
            </a:r>
            <a:r>
              <a:rPr lang="en-US" i="1" dirty="0">
                <a:solidFill>
                  <a:srgbClr val="FF0000"/>
                </a:solidFill>
              </a:rPr>
              <a:t>is 10% higher than AVX2 (same register width + AVX512 set): “BEST”</a:t>
            </a:r>
          </a:p>
          <a:p>
            <a:pPr lvl="1">
              <a:spcBef>
                <a:spcPts val="0"/>
              </a:spcBef>
            </a:pPr>
            <a:r>
              <a:rPr lang="en-US" dirty="0"/>
              <a:t>512z (purple) is worse than AVX2 or 512y (?! will come back to this...)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Right plot, absolute scale is ratio to one-core no-SIMD: total speedup ~ x32 because 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x8 from SIMD (512y)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x4 from 4 cores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F5ADC7E-8BD5-835F-35FC-EB2B294E5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3509"/>
            <a:ext cx="9144000" cy="2299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/>
              <p:nvPr/>
            </p:nvSpPr>
            <p:spPr>
              <a:xfrm>
                <a:off x="3224464" y="1483895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464" y="1483895"/>
                <a:ext cx="1155031" cy="276999"/>
              </a:xfrm>
              <a:prstGeom prst="rect">
                <a:avLst/>
              </a:prstGeom>
              <a:blipFill>
                <a:blip r:embed="rId3"/>
                <a:stretch>
                  <a:fillRect l="-5291" t="-28261" r="-476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/>
              <p:nvPr/>
            </p:nvSpPr>
            <p:spPr>
              <a:xfrm>
                <a:off x="7748337" y="1483894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337" y="1483894"/>
                <a:ext cx="1155031" cy="276999"/>
              </a:xfrm>
              <a:prstGeom prst="rect">
                <a:avLst/>
              </a:prstGeom>
              <a:blipFill>
                <a:blip r:embed="rId4"/>
                <a:stretch>
                  <a:fillRect l="-5263" t="-28261" r="-421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173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16FB-8FC5-1CAA-9350-5B977AB20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516381"/>
          </a:xfrm>
        </p:spPr>
        <p:txBody>
          <a:bodyPr/>
          <a:lstStyle/>
          <a:p>
            <a:r>
              <a:rPr lang="en-US" dirty="0"/>
              <a:t>4-core Silver 4216, double precision (double)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0F77533-CF0E-41D6-CD2E-1BABDD4A949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3969594"/>
                <a:ext cx="9144000" cy="2023431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dirty="0"/>
                  <a:t>Compare the four physics processes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one order of magnitude slower throughput on each extra gluon – more Feynman diagrams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>
                    <a:sym typeface="Symbol" panose="05050102010706020507" pitchFamily="18" charset="2"/>
                  </a:rPr>
                  <a:t>and gg</a:t>
                </a:r>
                <a:r>
                  <a:rPr lang="en-US" dirty="0"/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is even one order of magnitude slower than </a:t>
                </a:r>
                <a:r>
                  <a:rPr lang="en-US" dirty="0"/>
                  <a:t>e</a:t>
                </a:r>
                <a:r>
                  <a:rPr lang="en-US" baseline="30000" dirty="0"/>
                  <a:t>+</a:t>
                </a:r>
                <a:r>
                  <a:rPr lang="en-US" dirty="0"/>
                  <a:t>e</a:t>
                </a:r>
                <a:r>
                  <a:rPr lang="en-US" baseline="30000" dirty="0"/>
                  <a:t>-</a:t>
                </a:r>
                <a:r>
                  <a:rPr lang="en-US" dirty="0"/>
                  <a:t>→</a:t>
                </a:r>
                <a:r>
                  <a:rPr lang="en-US" dirty="0">
                    <a:sym typeface="Symbol" panose="05050102010706020507" pitchFamily="18" charset="2"/>
                  </a:rPr>
                  <a:t></a:t>
                </a:r>
                <a:r>
                  <a:rPr lang="en-US" baseline="30000" dirty="0"/>
                  <a:t>+</a:t>
                </a:r>
                <a:r>
                  <a:rPr lang="en-US" dirty="0">
                    <a:sym typeface="Symbol" panose="05050102010706020507" pitchFamily="18" charset="2"/>
                  </a:rPr>
                  <a:t></a:t>
                </a:r>
                <a:r>
                  <a:rPr lang="en-US" baseline="30000" dirty="0"/>
                  <a:t>-</a:t>
                </a:r>
                <a:r>
                  <a:rPr lang="en-US" dirty="0">
                    <a:sym typeface="Symbol" panose="05050102010706020507" pitchFamily="18" charset="2"/>
                  </a:rPr>
                  <a:t> </a:t>
                </a:r>
                <a:endParaRPr lang="en-US" dirty="0"/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Focus on </a:t>
                </a:r>
                <a:r>
                  <a:rPr lang="en-US" i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gg</a:t>
                </a:r>
                <a:r>
                  <a:rPr lang="en-US" i="1" dirty="0">
                    <a:solidFill>
                      <a:srgbClr val="FF0000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gg for any realistic (and LHC-relevant) benchmarking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e</a:t>
                </a:r>
                <a:r>
                  <a:rPr lang="en-US" baseline="30000" dirty="0"/>
                  <a:t>+</a:t>
                </a:r>
                <a:r>
                  <a:rPr lang="en-US" dirty="0"/>
                  <a:t>e</a:t>
                </a:r>
                <a:r>
                  <a:rPr lang="en-US" baseline="30000" dirty="0"/>
                  <a:t>-</a:t>
                </a:r>
                <a:r>
                  <a:rPr lang="en-US" dirty="0"/>
                  <a:t>→</a:t>
                </a:r>
                <a:r>
                  <a:rPr lang="en-US" dirty="0">
                    <a:sym typeface="Symbol" panose="05050102010706020507" pitchFamily="18" charset="2"/>
                  </a:rPr>
                  <a:t></a:t>
                </a:r>
                <a:r>
                  <a:rPr lang="en-US" baseline="30000" dirty="0"/>
                  <a:t>+</a:t>
                </a:r>
                <a:r>
                  <a:rPr lang="en-US" dirty="0">
                    <a:sym typeface="Symbol" panose="05050102010706020507" pitchFamily="18" charset="2"/>
                  </a:rPr>
                  <a:t></a:t>
                </a:r>
                <a:r>
                  <a:rPr lang="en-US" baseline="30000" dirty="0"/>
                  <a:t>-</a:t>
                </a:r>
                <a:r>
                  <a:rPr lang="en-US" dirty="0"/>
                  <a:t> is limited by memory access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>
                    <a:sym typeface="Symbol" panose="05050102010706020507" pitchFamily="18" charset="2"/>
                  </a:rPr>
                  <a:t>gg</a:t>
                </a:r>
                <a:r>
                  <a:rPr lang="en-US" dirty="0"/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gg is limited by computations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both on the CPU and later on the GPU</a:t>
                </a:r>
              </a:p>
              <a:p>
                <a:pPr marL="584200" lvl="1" indent="0">
                  <a:spcBef>
                    <a:spcPts val="0"/>
                  </a:spcBef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0F77533-CF0E-41D6-CD2E-1BABDD4A9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3969594"/>
                <a:ext cx="9144000" cy="2023431"/>
              </a:xfrm>
              <a:blipFill>
                <a:blip r:embed="rId2"/>
                <a:stretch>
                  <a:fillRect b="-7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B9888B5-2511-E8A9-76BA-D2D612455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930" y="800807"/>
            <a:ext cx="5596139" cy="295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14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16FB-8FC5-1CAA-9350-5B977AB20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115"/>
            <a:ext cx="9144000" cy="516381"/>
          </a:xfrm>
        </p:spPr>
        <p:txBody>
          <a:bodyPr/>
          <a:lstStyle/>
          <a:p>
            <a:r>
              <a:rPr lang="en-US" dirty="0"/>
              <a:t>2x16-core 2xHT Gold 6130, double precision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77533-CF0E-41D6-CD2E-1BABDD4A9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966502"/>
            <a:ext cx="9144000" cy="30265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Both plots - with respect to throughput of no-SIMD (blue)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SSE4 (yellow) ~ x2 (two 8-byte doubles in a 128-bit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AVX2 (green) ~ x4 (four 8-byte doubles in a 256-bit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512y (red) ~x4 is 10% higher than AVX2 (same register width + AVX512 set): “BEST”</a:t>
            </a:r>
          </a:p>
          <a:p>
            <a:pPr lvl="1"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</a:rPr>
              <a:t>512z (purple) ~ x6-x8 </a:t>
            </a:r>
            <a:r>
              <a:rPr lang="en-US" i="1" dirty="0">
                <a:solidFill>
                  <a:srgbClr val="FF0000"/>
                </a:solidFill>
              </a:rPr>
              <a:t>(eight 8-byte doubles in a 512-bit register): “BEST”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AVX512/zmm much better on Gold 6130 (two FMA units) than on Silver 4216 (one FMA unit)!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The speedup of 512z is lower than x8 (and decreases with #cores) – clock slowdown?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Right plot, ratio to one-core no-SIMD: total no-HT speedup ~ x150 because 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x6 from SIMD (512z)... lower than x8 but not bad!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x25 from 32 cores... lower than x32 but not bad!</a:t>
            </a:r>
          </a:p>
          <a:p>
            <a:pPr lvl="1">
              <a:spcBef>
                <a:spcPts val="0"/>
              </a:spcBef>
            </a:pPr>
            <a:r>
              <a:rPr lang="en-US" dirty="0"/>
              <a:t>HT also gains a tiny bit more...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0F4F3FA-014B-3A3D-C236-5A419F626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7044"/>
            <a:ext cx="9144000" cy="2299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/>
              <p:nvPr/>
            </p:nvSpPr>
            <p:spPr>
              <a:xfrm>
                <a:off x="3224464" y="1339517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985849-7ED9-0D28-5FDE-83F14C100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464" y="1339517"/>
                <a:ext cx="1155031" cy="276999"/>
              </a:xfrm>
              <a:prstGeom prst="rect">
                <a:avLst/>
              </a:prstGeom>
              <a:blipFill>
                <a:blip r:embed="rId3"/>
                <a:stretch>
                  <a:fillRect l="-5291" t="-28889" r="-4762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/>
              <p:nvPr/>
            </p:nvSpPr>
            <p:spPr>
              <a:xfrm>
                <a:off x="7748337" y="1339516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647D-A50D-2463-8669-94A1B78E3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337" y="1339516"/>
                <a:ext cx="1155031" cy="276999"/>
              </a:xfrm>
              <a:prstGeom prst="rect">
                <a:avLst/>
              </a:prstGeom>
              <a:blipFill>
                <a:blip r:embed="rId4"/>
                <a:stretch>
                  <a:fillRect l="-5263" t="-28889" r="-4211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510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16FB-8FC5-1CAA-9350-5B977AB20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115"/>
            <a:ext cx="9144000" cy="516381"/>
          </a:xfrm>
        </p:spPr>
        <p:txBody>
          <a:bodyPr/>
          <a:lstStyle/>
          <a:p>
            <a:r>
              <a:rPr lang="en-US" dirty="0"/>
              <a:t>2x16-core 2xHT Gold 6130, single precision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77533-CF0E-41D6-CD2E-1BABDD4A9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966502"/>
            <a:ext cx="9144000" cy="30265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Both plots - with respect to throughput of no-SIMD (blue)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SSE4 (yellow) ~ x4 (four 8-byte floats in a 128-bit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AVX2 (green) ~ x8 (eight 8-byte floats in a 256-bit register)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512y (red) ~x8 is 10% higher than AVX2 (same register width + AVX512 set): “BEST”</a:t>
            </a:r>
          </a:p>
          <a:p>
            <a:pPr lvl="1"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</a:rPr>
              <a:t>512z (purple) ~ x12-x16</a:t>
            </a:r>
            <a:r>
              <a:rPr lang="en-US" i="1" dirty="0">
                <a:solidFill>
                  <a:srgbClr val="FF0000"/>
                </a:solidFill>
              </a:rPr>
              <a:t> (sixteen 8-byte floats in a 512-bit register): “BEST”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AVX512/zmm much better on Gold 6130 (two FMA units) than on Silver 4216 (one FMA unit)!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The speedup of 512z is lower than x16 (and decreases with #cores) – clock slowdown?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Right plot, ratio to one-core no-SIMD: total no-HT speedup ~ x300 because 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x12 from SIMD (512z)... lower than x16 but not bad!</a:t>
            </a:r>
          </a:p>
          <a:p>
            <a:pPr lvl="1">
              <a:spcBef>
                <a:spcPts val="0"/>
              </a:spcBef>
            </a:pPr>
            <a:r>
              <a:rPr lang="en-US" dirty="0"/>
              <a:t>~ x25 from 32 cores... lower than x32 but not bad!</a:t>
            </a:r>
          </a:p>
          <a:p>
            <a:pPr lvl="1">
              <a:spcBef>
                <a:spcPts val="0"/>
              </a:spcBef>
            </a:pPr>
            <a:r>
              <a:rPr lang="en-US" dirty="0"/>
              <a:t>HT also gains a tiny bit more...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626074C2-C407-72EB-BB17-ABA0AD8D8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1842"/>
            <a:ext cx="9144000" cy="2299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6C8889-0C98-3365-A34A-5D5376126873}"/>
                  </a:ext>
                </a:extLst>
              </p:cNvPr>
              <p:cNvSpPr txBox="1"/>
              <p:nvPr/>
            </p:nvSpPr>
            <p:spPr>
              <a:xfrm>
                <a:off x="3224464" y="1339517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6C8889-0C98-3365-A34A-5D5376126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464" y="1339517"/>
                <a:ext cx="1155031" cy="276999"/>
              </a:xfrm>
              <a:prstGeom prst="rect">
                <a:avLst/>
              </a:prstGeom>
              <a:blipFill>
                <a:blip r:embed="rId3"/>
                <a:stretch>
                  <a:fillRect l="-5291" t="-28889" r="-4762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D44BF5-033E-BA4D-2168-A97F1C4BBFD3}"/>
                  </a:ext>
                </a:extLst>
              </p:cNvPr>
              <p:cNvSpPr txBox="1"/>
              <p:nvPr/>
            </p:nvSpPr>
            <p:spPr>
              <a:xfrm>
                <a:off x="7748337" y="1339516"/>
                <a:ext cx="1155031" cy="27699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sz="1800" b="1" dirty="0">
                    <a:sym typeface="Symbol" panose="05050102010706020507" pitchFamily="18" charset="2"/>
                  </a:rPr>
                  <a:t>gg</a:t>
                </a:r>
                <a:r>
                  <a:rPr lang="en-US" sz="1800" b="1" dirty="0"/>
                  <a:t>→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1800" b="1" dirty="0"/>
                  <a:t>gg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D44BF5-033E-BA4D-2168-A97F1C4BB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337" y="1339516"/>
                <a:ext cx="1155031" cy="276999"/>
              </a:xfrm>
              <a:prstGeom prst="rect">
                <a:avLst/>
              </a:prstGeom>
              <a:blipFill>
                <a:blip r:embed="rId4"/>
                <a:stretch>
                  <a:fillRect l="-5263" t="-28889" r="-4211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992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DBD54-6955-E84C-979C-53E319384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2x8-core 2xHT Haswell E5-2630, double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9DDEA-ABA9-1FAE-0EED-7BA352FC1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400" y="3616297"/>
            <a:ext cx="8791199" cy="2421552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Best is AVX2 – Haswell does not support AVX512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C2D5CCF-0315-E08B-06CF-A14D7B883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2819"/>
            <a:ext cx="9144000" cy="229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83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51129-7490-1C9E-D52A-2A8CE58ED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412107"/>
          </a:xfrm>
        </p:spPr>
        <p:txBody>
          <a:bodyPr/>
          <a:lstStyle/>
          <a:p>
            <a:r>
              <a:rPr lang="en-US" dirty="0"/>
              <a:t>Gold 6130, double – compare four processes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A4E99-32E1-4C83-971C-547FE0839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5366" y="878660"/>
            <a:ext cx="3475834" cy="5114366"/>
          </a:xfrm>
        </p:spPr>
        <p:txBody>
          <a:bodyPr/>
          <a:lstStyle/>
          <a:p>
            <a:r>
              <a:rPr lang="en-US" dirty="0"/>
              <a:t>The relative benefit of 512y and 512z is different in different processes</a:t>
            </a:r>
          </a:p>
          <a:p>
            <a:pPr lvl="1"/>
            <a:r>
              <a:rPr lang="en-US" dirty="0"/>
              <a:t>512y is best for </a:t>
            </a:r>
            <a:r>
              <a:rPr lang="en-US" dirty="0" err="1"/>
              <a:t>gg→tt</a:t>
            </a:r>
            <a:endParaRPr lang="en-US" dirty="0"/>
          </a:p>
          <a:p>
            <a:pPr lvl="1"/>
            <a:r>
              <a:rPr lang="en-US" dirty="0"/>
              <a:t>Complex interplay of data access and computation?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Even for the same type of GEN workload using the same software, different processes stress different parts of the hardware...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52400" indent="0">
              <a:buNone/>
            </a:pPr>
            <a:endParaRPr lang="en-US" sz="1050" dirty="0"/>
          </a:p>
          <a:p>
            <a:pPr marL="152400" indent="0">
              <a:buNone/>
            </a:pPr>
            <a:r>
              <a:rPr lang="en-US" sz="1050" dirty="0"/>
              <a:t>Note: throughput increase for overcommit in ggttgg is a measurement bug (processes run too few events)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461E446-0533-B18F-A3F2-8BCD9CE35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8660"/>
            <a:ext cx="5289175" cy="52491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332716-BD9A-640B-D26C-C638F8926CBD}"/>
                  </a:ext>
                </a:extLst>
              </p:cNvPr>
              <p:cNvSpPr txBox="1"/>
              <p:nvPr/>
            </p:nvSpPr>
            <p:spPr>
              <a:xfrm>
                <a:off x="4344814" y="5104694"/>
                <a:ext cx="836785" cy="21544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b="1" dirty="0">
                    <a:sym typeface="Symbol" panose="05050102010706020507" pitchFamily="18" charset="2"/>
                  </a:rPr>
                  <a:t>gg</a:t>
                </a:r>
                <a:r>
                  <a:rPr lang="en-US" b="1" dirty="0"/>
                  <a:t>→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b="1" dirty="0"/>
                  <a:t>gg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332716-BD9A-640B-D26C-C638F8926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814" y="5104694"/>
                <a:ext cx="836785" cy="215444"/>
              </a:xfrm>
              <a:prstGeom prst="rect">
                <a:avLst/>
              </a:prstGeom>
              <a:blipFill>
                <a:blip r:embed="rId3"/>
                <a:stretch>
                  <a:fillRect l="-8759" t="-25000" r="-8759" b="-47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A7AC927-E20A-672F-9A29-D05295EA6FC7}"/>
                  </a:ext>
                </a:extLst>
              </p:cNvPr>
              <p:cNvSpPr txBox="1"/>
              <p:nvPr/>
            </p:nvSpPr>
            <p:spPr>
              <a:xfrm>
                <a:off x="4344813" y="3777917"/>
                <a:ext cx="836785" cy="21544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b="1" dirty="0">
                    <a:sym typeface="Symbol" panose="05050102010706020507" pitchFamily="18" charset="2"/>
                  </a:rPr>
                  <a:t>gg</a:t>
                </a:r>
                <a:r>
                  <a:rPr lang="en-US" b="1" dirty="0"/>
                  <a:t>→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b="1" dirty="0"/>
                  <a:t>g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A7AC927-E20A-672F-9A29-D05295EA6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813" y="3777917"/>
                <a:ext cx="836785" cy="215444"/>
              </a:xfrm>
              <a:prstGeom prst="rect">
                <a:avLst/>
              </a:prstGeom>
              <a:blipFill>
                <a:blip r:embed="rId4"/>
                <a:stretch>
                  <a:fillRect l="-2190" t="-28571" r="-11679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F3C565-769D-41FA-5BE3-E03A29E0B25A}"/>
                  </a:ext>
                </a:extLst>
              </p:cNvPr>
              <p:cNvSpPr txBox="1"/>
              <p:nvPr/>
            </p:nvSpPr>
            <p:spPr>
              <a:xfrm>
                <a:off x="4344813" y="2451140"/>
                <a:ext cx="836785" cy="21544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b="1" dirty="0">
                    <a:sym typeface="Symbol" panose="05050102010706020507" pitchFamily="18" charset="2"/>
                  </a:rPr>
                  <a:t>gg</a:t>
                </a:r>
                <a:r>
                  <a:rPr lang="en-US" b="1" dirty="0"/>
                  <a:t>→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endParaRPr lang="en-US" b="1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0F3C565-769D-41FA-5BE3-E03A29E0B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813" y="2451140"/>
                <a:ext cx="836785" cy="215444"/>
              </a:xfrm>
              <a:prstGeom prst="rect">
                <a:avLst/>
              </a:prstGeom>
              <a:blipFill>
                <a:blip r:embed="rId5"/>
                <a:stretch>
                  <a:fillRect t="-25714" r="-18248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00EEE17-8D56-6D49-1C32-4E4922A611C1}"/>
              </a:ext>
            </a:extLst>
          </p:cNvPr>
          <p:cNvSpPr txBox="1"/>
          <p:nvPr/>
        </p:nvSpPr>
        <p:spPr>
          <a:xfrm>
            <a:off x="4344813" y="1160223"/>
            <a:ext cx="836785" cy="215444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b="1" dirty="0">
                <a:sym typeface="Symbol" panose="05050102010706020507" pitchFamily="18" charset="2"/>
              </a:rPr>
              <a:t>e</a:t>
            </a:r>
            <a:r>
              <a:rPr lang="en-US" b="1" baseline="30000" dirty="0">
                <a:sym typeface="Symbol" panose="05050102010706020507" pitchFamily="18" charset="2"/>
              </a:rPr>
              <a:t>+</a:t>
            </a:r>
            <a:r>
              <a:rPr lang="en-US" b="1" dirty="0">
                <a:sym typeface="Symbol" panose="05050102010706020507" pitchFamily="18" charset="2"/>
              </a:rPr>
              <a:t>e</a:t>
            </a:r>
            <a:r>
              <a:rPr lang="en-US" b="1" baseline="30000" dirty="0">
                <a:sym typeface="Symbol" panose="05050102010706020507" pitchFamily="18" charset="2"/>
              </a:rPr>
              <a:t>-</a:t>
            </a:r>
            <a:r>
              <a:rPr lang="en-US" sz="1100" b="1" dirty="0"/>
              <a:t>→</a:t>
            </a:r>
            <a:r>
              <a:rPr lang="en-US" b="1" dirty="0">
                <a:sym typeface="Symbol" panose="05050102010706020507" pitchFamily="18" charset="2"/>
              </a:rPr>
              <a:t></a:t>
            </a:r>
            <a:r>
              <a:rPr lang="en-US" b="1" baseline="30000" dirty="0">
                <a:sym typeface="Symbol" panose="05050102010706020507" pitchFamily="18" charset="2"/>
              </a:rPr>
              <a:t>+</a:t>
            </a:r>
            <a:r>
              <a:rPr lang="en-US" b="1" dirty="0">
                <a:sym typeface="Symbol" panose="05050102010706020507" pitchFamily="18" charset="2"/>
              </a:rPr>
              <a:t></a:t>
            </a:r>
            <a:r>
              <a:rPr lang="en-US" b="1" baseline="30000" dirty="0">
                <a:sym typeface="Symbol" panose="05050102010706020507" pitchFamily="18" charset="2"/>
              </a:rPr>
              <a:t>-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3390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3D22-A972-710A-AFE5-D27BCF5C5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459483"/>
          </a:xfrm>
        </p:spPr>
        <p:txBody>
          <a:bodyPr/>
          <a:lstStyle/>
          <a:p>
            <a:r>
              <a:rPr lang="en-US" dirty="0"/>
              <a:t>Correlation plot (à la HEPscore vs HS06)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CD2E0-83CF-16F3-89A0-BE989639E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822557"/>
            <a:ext cx="428685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Blue curve: no SIMD</a:t>
            </a:r>
          </a:p>
          <a:p>
            <a:pPr lvl="1">
              <a:spcBef>
                <a:spcPts val="0"/>
              </a:spcBef>
            </a:pPr>
            <a:r>
              <a:rPr lang="en-US" dirty="0"/>
              <a:t>essentially a straight line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three nodes have similar frequencies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power per core very similar</a:t>
            </a:r>
          </a:p>
          <a:p>
            <a:pPr lvl="3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Focus on brown curve: best SIMD</a:t>
            </a:r>
          </a:p>
          <a:p>
            <a:pPr lvl="1">
              <a:spcBef>
                <a:spcPts val="0"/>
              </a:spcBef>
            </a:pPr>
            <a:r>
              <a:rPr lang="en-US" dirty="0"/>
              <a:t>Silver (reference) has best=512y</a:t>
            </a:r>
          </a:p>
          <a:p>
            <a:pPr lvl="1">
              <a:spcBef>
                <a:spcPts val="0"/>
              </a:spcBef>
            </a:pPr>
            <a:r>
              <a:rPr lang="en-US" dirty="0"/>
              <a:t>Haswell has best=avx2</a:t>
            </a:r>
          </a:p>
          <a:p>
            <a:pPr lvl="2">
              <a:spcBef>
                <a:spcPts val="0"/>
              </a:spcBef>
            </a:pPr>
            <a:r>
              <a:rPr lang="en-US" i="1" u="sng" dirty="0"/>
              <a:t>No support for AVX512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Haswell ~10% below the diagonal</a:t>
            </a:r>
          </a:p>
          <a:p>
            <a:pPr lvl="1">
              <a:spcBef>
                <a:spcPts val="0"/>
              </a:spcBef>
            </a:pPr>
            <a:r>
              <a:rPr lang="en-US" dirty="0"/>
              <a:t>Gold has best best=512z</a:t>
            </a:r>
          </a:p>
          <a:p>
            <a:pPr lvl="2">
              <a:spcBef>
                <a:spcPts val="0"/>
              </a:spcBef>
            </a:pPr>
            <a:r>
              <a:rPr lang="en-US" i="1" u="sng" dirty="0"/>
              <a:t>Two FMA units instead of one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Gold ~50% above the diagonal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FB9A65-AE81-C242-B950-79E7C13B2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13" y="720956"/>
            <a:ext cx="4200525" cy="3848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803594-FD7C-E4B2-31D5-422E2EF29D81}"/>
              </a:ext>
            </a:extLst>
          </p:cNvPr>
          <p:cNvSpPr txBox="1"/>
          <p:nvPr/>
        </p:nvSpPr>
        <p:spPr>
          <a:xfrm>
            <a:off x="172801" y="4622542"/>
            <a:ext cx="1532964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Silver </a:t>
            </a:r>
          </a:p>
          <a:p>
            <a:pPr algn="ctr"/>
            <a:r>
              <a:rPr lang="en-US" dirty="0"/>
              <a:t>(reference node)</a:t>
            </a:r>
          </a:p>
          <a:p>
            <a:pPr algn="ctr"/>
            <a:r>
              <a:rPr lang="en-US" dirty="0"/>
              <a:t>Best is 512y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413FAD-BA30-B13D-BD77-C2B18A256DBB}"/>
              </a:ext>
            </a:extLst>
          </p:cNvPr>
          <p:cNvSpPr txBox="1"/>
          <p:nvPr/>
        </p:nvSpPr>
        <p:spPr>
          <a:xfrm>
            <a:off x="3030071" y="1244004"/>
            <a:ext cx="1156447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Gold</a:t>
            </a:r>
          </a:p>
          <a:p>
            <a:pPr algn="ctr"/>
            <a:r>
              <a:rPr lang="en-US" dirty="0"/>
              <a:t>Best is 512z</a:t>
            </a:r>
          </a:p>
          <a:p>
            <a:pPr algn="ctr"/>
            <a:r>
              <a:rPr lang="en-US" dirty="0"/>
              <a:t>~1.5 x 512y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F03DBC-C547-82D3-86BF-AE53B6D4ED5A}"/>
              </a:ext>
            </a:extLst>
          </p:cNvPr>
          <p:cNvSpPr txBox="1"/>
          <p:nvPr/>
        </p:nvSpPr>
        <p:spPr>
          <a:xfrm>
            <a:off x="2106706" y="4622542"/>
            <a:ext cx="1156447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Haswell</a:t>
            </a:r>
          </a:p>
          <a:p>
            <a:pPr algn="ctr"/>
            <a:r>
              <a:rPr lang="en-US" dirty="0"/>
              <a:t>Best is avx2</a:t>
            </a:r>
          </a:p>
          <a:p>
            <a:pPr algn="ctr"/>
            <a:r>
              <a:rPr lang="en-US" dirty="0"/>
              <a:t>~0.9 x 512y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A54DCC3-BF34-90CA-838C-E3C90FB0641C}"/>
              </a:ext>
            </a:extLst>
          </p:cNvPr>
          <p:cNvSpPr/>
          <p:nvPr/>
        </p:nvSpPr>
        <p:spPr>
          <a:xfrm>
            <a:off x="2622174" y="1387093"/>
            <a:ext cx="219635" cy="313764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62A96A2-C220-3964-A154-3B6772D503E4}"/>
              </a:ext>
            </a:extLst>
          </p:cNvPr>
          <p:cNvSpPr/>
          <p:nvPr/>
        </p:nvSpPr>
        <p:spPr>
          <a:xfrm>
            <a:off x="901179" y="3870318"/>
            <a:ext cx="219635" cy="313764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359093-DE05-490E-8C52-9F1CCC4633D8}"/>
              </a:ext>
            </a:extLst>
          </p:cNvPr>
          <p:cNvSpPr/>
          <p:nvPr/>
        </p:nvSpPr>
        <p:spPr>
          <a:xfrm>
            <a:off x="1539915" y="3368293"/>
            <a:ext cx="219635" cy="313764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4123833-B2E9-582E-8ABD-959D6B109EAA}"/>
              </a:ext>
            </a:extLst>
          </p:cNvPr>
          <p:cNvCxnSpPr>
            <a:cxnSpLocks/>
            <a:stCxn id="13" idx="4"/>
            <a:endCxn id="9" idx="0"/>
          </p:cNvCxnSpPr>
          <p:nvPr/>
        </p:nvCxnSpPr>
        <p:spPr>
          <a:xfrm flipH="1">
            <a:off x="939283" y="4184082"/>
            <a:ext cx="71714" cy="43846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C096D2-CB36-117C-72E0-DEE80C6F819A}"/>
              </a:ext>
            </a:extLst>
          </p:cNvPr>
          <p:cNvCxnSpPr>
            <a:cxnSpLocks/>
            <a:stCxn id="14" idx="5"/>
            <a:endCxn id="11" idx="0"/>
          </p:cNvCxnSpPr>
          <p:nvPr/>
        </p:nvCxnSpPr>
        <p:spPr>
          <a:xfrm>
            <a:off x="1727385" y="3636107"/>
            <a:ext cx="957545" cy="98643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E762D0-22E8-52AD-9203-DBCF7C7EE4D0}"/>
              </a:ext>
            </a:extLst>
          </p:cNvPr>
          <p:cNvCxnSpPr>
            <a:cxnSpLocks/>
            <a:stCxn id="10" idx="1"/>
            <a:endCxn id="12" idx="6"/>
          </p:cNvCxnSpPr>
          <p:nvPr/>
        </p:nvCxnSpPr>
        <p:spPr>
          <a:xfrm flipH="1" flipV="1">
            <a:off x="2841809" y="1543975"/>
            <a:ext cx="188262" cy="69361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DDACE530-DC60-3489-A8E7-7950A14BA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2748" y="4775769"/>
            <a:ext cx="5006109" cy="1170874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838070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3FA16-8E80-0CDC-94B3-D8D74ED19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r>
              <a:rPr lang="en-US" sz="4400" dirty="0"/>
              <a:t>GPU (CUDA)</a:t>
            </a:r>
          </a:p>
          <a:p>
            <a:pPr marL="152400" indent="0" algn="ctr">
              <a:buNone/>
            </a:pPr>
            <a:r>
              <a:rPr lang="en-US" sz="2000" dirty="0"/>
              <a:t>and heterogenous (GPU/CUDA + CPU/Fortran)</a:t>
            </a:r>
          </a:p>
          <a:p>
            <a:pPr marL="15240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5115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55D0B-3F1D-8623-108A-EA11503D1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is Madgraph5_aMC@NLO (MG5aMC)?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A12F1-CDE6-0471-31FA-233CE86A3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MC physics event generator routinely used by ATLAS, CMS and others</a:t>
            </a:r>
          </a:p>
          <a:p>
            <a:pPr lvl="1"/>
            <a:r>
              <a:rPr lang="en-GB" dirty="0"/>
              <a:t>One of the many GEN steps in the LHC experiment production workflows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 highly flexible software application supporting many physics scenarios</a:t>
            </a:r>
          </a:p>
          <a:p>
            <a:pPr lvl="1"/>
            <a:r>
              <a:rPr lang="en-GB" dirty="0"/>
              <a:t>The relevant code for a given collision process is auto-generated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D26774-D90A-78A6-BA6A-E3EA0032F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605" y="2007133"/>
            <a:ext cx="3481466" cy="156178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6D1659C-DFD6-82FD-E016-913F87900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676" y="2124986"/>
            <a:ext cx="1304014" cy="130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40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E5907-4A0B-C2A1-5ED4-8DDF27E5C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GPU vs CPU throughput with the same output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C638E-65E2-A1D3-22CA-8A2FEF13F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5019971"/>
            <a:ext cx="9144000" cy="492770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One full NVidia V100 GPU vs 1 typical CPU core gives a O(100)-O(1000) speedup</a:t>
            </a:r>
          </a:p>
          <a:p>
            <a:pPr lvl="1"/>
            <a:r>
              <a:rPr lang="en-US" dirty="0"/>
              <a:t>Internally, maximizing the throughput depends on a lot of fine tuning...</a:t>
            </a:r>
          </a:p>
          <a:p>
            <a:pPr lvl="1"/>
            <a:r>
              <a:rPr lang="en-US" dirty="0"/>
              <a:t>Note also that float performance is x2 double performance (twice the number of FLOPs)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49C5BD-8965-4F7C-3CDA-8A5142671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314" y="928800"/>
            <a:ext cx="6616378" cy="37238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1EBA9AB-C79D-5B18-CD0A-1E364406E933}"/>
              </a:ext>
            </a:extLst>
          </p:cNvPr>
          <p:cNvSpPr/>
          <p:nvPr/>
        </p:nvSpPr>
        <p:spPr>
          <a:xfrm>
            <a:off x="1879601" y="3094019"/>
            <a:ext cx="3676073" cy="1558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90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483B7B5-E974-5A07-9925-292A61339813}"/>
              </a:ext>
            </a:extLst>
          </p:cNvPr>
          <p:cNvGrpSpPr>
            <a:grpSpLocks noChangeAspect="1"/>
          </p:cNvGrpSpPr>
          <p:nvPr/>
        </p:nvGrpSpPr>
        <p:grpSpPr>
          <a:xfrm>
            <a:off x="238787" y="756987"/>
            <a:ext cx="6295941" cy="2783467"/>
            <a:chOff x="1926577" y="1008244"/>
            <a:chExt cx="10265423" cy="453839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9001BD4-6EDB-E814-B4C7-8302E4B737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6577" y="1008244"/>
              <a:ext cx="10265423" cy="4538396"/>
              <a:chOff x="1766150" y="1666900"/>
              <a:chExt cx="8467725" cy="3743625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7465223-2C22-928D-547F-EA2BD509FA1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766150" y="1666900"/>
                <a:ext cx="8467725" cy="3743625"/>
                <a:chOff x="1862137" y="2414587"/>
                <a:chExt cx="8467725" cy="3743625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DF85EEDB-0770-83F1-4316-517F4914D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862137" y="2414587"/>
                  <a:ext cx="8467725" cy="2028825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81DEB2B8-FD2C-BFA3-7A6D-677A63F7C0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928712" y="4472287"/>
                  <a:ext cx="8391525" cy="1685925"/>
                </a:xfrm>
                <a:prstGeom prst="rect">
                  <a:avLst/>
                </a:prstGeom>
              </p:spPr>
            </p:pic>
          </p:grp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FC5A97F-F937-B4A5-8C59-F106171581F5}"/>
                  </a:ext>
                </a:extLst>
              </p:cNvPr>
              <p:cNvSpPr/>
              <p:nvPr/>
            </p:nvSpPr>
            <p:spPr>
              <a:xfrm>
                <a:off x="9108636" y="1707554"/>
                <a:ext cx="964920" cy="3564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1A423C9-932E-DACC-CF01-09FD2C9D657D}"/>
                </a:ext>
              </a:extLst>
            </p:cNvPr>
            <p:cNvSpPr/>
            <p:nvPr/>
          </p:nvSpPr>
          <p:spPr>
            <a:xfrm>
              <a:off x="2141241" y="3181739"/>
              <a:ext cx="3787324" cy="6071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4" name="Title 23">
            <a:extLst>
              <a:ext uri="{FF2B5EF4-FFF2-40B4-BE49-F238E27FC236}">
                <a16:creationId xmlns:a16="http://schemas.microsoft.com/office/drawing/2014/main" id="{7246C5DC-DC67-F072-0318-69240310F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463569"/>
          </a:xfrm>
        </p:spPr>
        <p:txBody>
          <a:bodyPr/>
          <a:lstStyle/>
          <a:p>
            <a:r>
              <a:rPr lang="en-US" dirty="0"/>
              <a:t>O(100) speedup? Don’t forget Amdahl! 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462A094-C7F7-D8FC-493C-19B253C47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3598500"/>
            <a:ext cx="8791199" cy="2358955"/>
          </a:xfrm>
        </p:spPr>
        <p:txBody>
          <a:bodyPr/>
          <a:lstStyle/>
          <a:p>
            <a:r>
              <a:rPr lang="en-US" dirty="0"/>
              <a:t>Current production MG5aMC (MadEvent/Fortran + MEs/Fortran)</a:t>
            </a:r>
          </a:p>
          <a:p>
            <a:pPr lvl="1"/>
            <a:r>
              <a:rPr lang="en-US" dirty="0"/>
              <a:t>Matrix Element calculation is 95% of the overall time</a:t>
            </a:r>
          </a:p>
          <a:p>
            <a:pPr lvl="3"/>
            <a:endParaRPr lang="en-US" dirty="0"/>
          </a:p>
          <a:p>
            <a:r>
              <a:rPr lang="en-US" dirty="0"/>
              <a:t>Prototype new MG5aMC (MadEvent/Fortran + MEs/CUDA)</a:t>
            </a:r>
          </a:p>
          <a:p>
            <a:pPr lvl="1"/>
            <a:r>
              <a:rPr lang="en-US" dirty="0"/>
              <a:t>Using a GPU speeds up the ME calculation by a factor 100 here (can do even better)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The overall speedup is only a factor 20  - Amdahl’s law: 1 / (1.00 - 0.95)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Currently, the bottleneck in our full prototype is still on the CPU (MadEvent)</a:t>
            </a:r>
          </a:p>
        </p:txBody>
      </p:sp>
    </p:spTree>
    <p:extLst>
      <p:ext uri="{BB962C8B-B14F-4D97-AF65-F5344CB8AC3E}">
        <p14:creationId xmlns:p14="http://schemas.microsoft.com/office/powerpoint/2010/main" val="776139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E7C9-BDDF-D728-DCD7-3BEB7929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NVidia V100 on a 4-core Silver CPU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446828B-510B-FA7A-FB18-F50918036EA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3943927"/>
                <a:ext cx="9144000" cy="204909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dirty="0"/>
                  <a:t>Blue curve: one single CPU process using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For </a:t>
                </a:r>
                <a:r>
                  <a:rPr lang="en-US" sz="1600" i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gg</a:t>
                </a:r>
                <a:r>
                  <a:rPr lang="en-US" sz="1600" i="1" dirty="0">
                    <a:solidFill>
                      <a:srgbClr val="FF0000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i="1" dirty="0">
                    <a:solidFill>
                      <a:srgbClr val="FF0000"/>
                    </a:solidFill>
                  </a:rPr>
                  <a:t>gg, you need at least ~16k events to reach the throughput plateau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The numbers in the table on the previous slides are the throughput ~ at this plateau 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Yellow, Green, Red curves: 2, 4, 8 CPU processes using the GPU at the same time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Fewer events in each GPU grid are needed if several CPU processes use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(Why total throughput increases beyond the </a:t>
                </a:r>
                <a:r>
                  <a:rPr lang="en-US" dirty="0" err="1"/>
                  <a:t>nCPU</a:t>
                </a:r>
                <a:r>
                  <a:rPr lang="en-US" dirty="0"/>
                  <a:t>=1 plateau is not understood yet!...)</a:t>
                </a:r>
              </a:p>
              <a:p>
                <a:pPr lvl="1">
                  <a:spcBef>
                    <a:spcPts val="0"/>
                  </a:spcBef>
                </a:pPr>
                <a:endParaRPr lang="en-US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446828B-510B-FA7A-FB18-F50918036E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3943927"/>
                <a:ext cx="9144000" cy="204909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E309323-D21A-1262-92F4-184FB6391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73" y="928800"/>
            <a:ext cx="5441636" cy="28525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E75B11-F0A8-BE83-D3FD-27DDE0F9FAD4}"/>
              </a:ext>
            </a:extLst>
          </p:cNvPr>
          <p:cNvSpPr txBox="1"/>
          <p:nvPr/>
        </p:nvSpPr>
        <p:spPr>
          <a:xfrm>
            <a:off x="5363127" y="1403928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Throughput variation as a function of </a:t>
            </a:r>
            <a:r>
              <a:rPr lang="en-US" sz="1600" i="1" dirty="0"/>
              <a:t>GPU grid size (#blocks * #threads)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This is the number of events processed in parallel in one cycle</a:t>
            </a:r>
          </a:p>
        </p:txBody>
      </p:sp>
    </p:spTree>
    <p:extLst>
      <p:ext uri="{BB962C8B-B14F-4D97-AF65-F5344CB8AC3E}">
        <p14:creationId xmlns:p14="http://schemas.microsoft.com/office/powerpoint/2010/main" val="3185904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9E7C9-BDDF-D728-DCD7-3BEB7929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613691"/>
          </a:xfrm>
        </p:spPr>
        <p:txBody>
          <a:bodyPr/>
          <a:lstStyle/>
          <a:p>
            <a:r>
              <a:rPr lang="en-US" dirty="0"/>
              <a:t>256 vs 32 threads per GPU block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6828B-510B-FA7A-FB18-F50918036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9214" y="986118"/>
            <a:ext cx="4314786" cy="5006908"/>
          </a:xfrm>
        </p:spPr>
        <p:txBody>
          <a:bodyPr/>
          <a:lstStyle/>
          <a:p>
            <a:r>
              <a:rPr lang="en-US" dirty="0"/>
              <a:t>Very similar results, ~no change</a:t>
            </a:r>
          </a:p>
          <a:p>
            <a:endParaRPr lang="en-US" dirty="0"/>
          </a:p>
          <a:p>
            <a:r>
              <a:rPr lang="en-US" dirty="0"/>
              <a:t>Some fine tuning possible of course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27DF05-91E0-5EBF-ED4F-A575C6E3A2B7}"/>
              </a:ext>
            </a:extLst>
          </p:cNvPr>
          <p:cNvGrpSpPr>
            <a:grpSpLocks noChangeAspect="1"/>
          </p:cNvGrpSpPr>
          <p:nvPr/>
        </p:nvGrpSpPr>
        <p:grpSpPr>
          <a:xfrm>
            <a:off x="78313" y="1085979"/>
            <a:ext cx="4784102" cy="4960837"/>
            <a:chOff x="284910" y="1021975"/>
            <a:chExt cx="5665928" cy="58752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E8DF87F-0A21-6EBF-A3FD-196D9CE26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261" y="3906363"/>
              <a:ext cx="5565254" cy="299085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1470A32-DBF5-0C85-CB4D-301A8F9C7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4910" y="1021975"/>
              <a:ext cx="5665928" cy="29701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46707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1C021-7E65-61AB-8116-B25BDCA1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NVidia V100 on a 4-core Silver CPU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F7716-322C-3704-EFE5-28A500957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574474"/>
            <a:ext cx="9088582" cy="2418552"/>
          </a:xfrm>
        </p:spPr>
        <p:txBody>
          <a:bodyPr/>
          <a:lstStyle/>
          <a:p>
            <a:r>
              <a:rPr lang="en-US" dirty="0"/>
              <a:t>The same four curves as before – with the x-axis redefined</a:t>
            </a:r>
          </a:p>
          <a:p>
            <a:pPr lvl="1"/>
            <a:r>
              <a:rPr lang="en-US" dirty="0"/>
              <a:t>Total throughput as a function of GPU grid size per CPU process times #processes</a:t>
            </a:r>
          </a:p>
          <a:p>
            <a:pPr lvl="2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Using several processes reaches the same throughput faster, with a small overhead</a:t>
            </a:r>
          </a:p>
          <a:p>
            <a:pPr lvl="1"/>
            <a:r>
              <a:rPr lang="en-US" dirty="0"/>
              <a:t>(Does it even allow you to reach higher throughputs? To be understood...)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503C4A-793E-618E-E391-331E4EED116F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55668"/>
            <a:ext cx="9144000" cy="2373793"/>
            <a:chOff x="0" y="955668"/>
            <a:chExt cx="9144000" cy="23737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CEE011-C35F-E35D-8394-089CB2BAB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55668"/>
              <a:ext cx="9144000" cy="236482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6414A43-FFFE-8528-C510-8B7372C08A1C}"/>
                </a:ext>
              </a:extLst>
            </p:cNvPr>
            <p:cNvSpPr/>
            <p:nvPr/>
          </p:nvSpPr>
          <p:spPr>
            <a:xfrm>
              <a:off x="7342094" y="3146612"/>
              <a:ext cx="573741" cy="182849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959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9519-BAC9-9CDD-3553-ED058B224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58"/>
            <a:ext cx="9144000" cy="494270"/>
          </a:xfrm>
        </p:spPr>
        <p:txBody>
          <a:bodyPr/>
          <a:lstStyle/>
          <a:p>
            <a:r>
              <a:rPr lang="en-GB" sz="3200" dirty="0"/>
              <a:t>Why is this relevant? Heterogeneous apps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4146D-E532-BED3-9FA5-061E4A3A0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032701"/>
            <a:ext cx="9144000" cy="2960325"/>
          </a:xfrm>
        </p:spPr>
        <p:txBody>
          <a:bodyPr/>
          <a:lstStyle/>
          <a:p>
            <a:r>
              <a:rPr lang="en-GB" dirty="0"/>
              <a:t>Remember: in our current CPU+GPUoffload prototype, the bottleneck is the CPU!</a:t>
            </a:r>
          </a:p>
          <a:p>
            <a:pPr lvl="3"/>
            <a:endParaRPr lang="en-GB" dirty="0"/>
          </a:p>
          <a:p>
            <a:r>
              <a:rPr lang="en-GB" dirty="0"/>
              <a:t>One likely development in the future:</a:t>
            </a:r>
          </a:p>
          <a:p>
            <a:pPr lvl="1"/>
            <a:r>
              <a:rPr lang="en-GB" i="1" dirty="0">
                <a:solidFill>
                  <a:srgbClr val="FF0000"/>
                </a:solidFill>
              </a:rPr>
              <a:t>spread out the MadEvent Fortran processing to several CPU cores in parallel</a:t>
            </a:r>
          </a:p>
          <a:p>
            <a:pPr lvl="1"/>
            <a:r>
              <a:rPr lang="en-GB" dirty="0"/>
              <a:t>use smaller GPU grids in each CPU process</a:t>
            </a:r>
          </a:p>
          <a:p>
            <a:pPr lvl="1"/>
            <a:r>
              <a:rPr lang="en-GB" dirty="0"/>
              <a:t>as per the previous slide, the overall GPU throughput should be the same (or higher?)</a:t>
            </a:r>
          </a:p>
          <a:p>
            <a:pPr lvl="3"/>
            <a:endParaRPr lang="en-GB" dirty="0"/>
          </a:p>
          <a:p>
            <a:r>
              <a:rPr lang="en-GB" i="1" dirty="0">
                <a:solidFill>
                  <a:srgbClr val="FF0000"/>
                </a:solidFill>
              </a:rPr>
              <a:t>The message: tuning a heterogenous CPU+GPU system depends on the application!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49B50961-0CC8-36BA-C2DE-454FF16C9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045" y="691764"/>
            <a:ext cx="4270192" cy="18511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2F868E-0CA2-5A19-BAD0-48F0D2450EBA}"/>
              </a:ext>
            </a:extLst>
          </p:cNvPr>
          <p:cNvSpPr txBox="1"/>
          <p:nvPr/>
        </p:nvSpPr>
        <p:spPr>
          <a:xfrm>
            <a:off x="-95355" y="1181554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Previous numbers are from v0.6 container</a:t>
            </a:r>
          </a:p>
          <a:p>
            <a:pPr algn="ctr"/>
            <a:r>
              <a:rPr lang="en-US" sz="1600" dirty="0"/>
              <a:t>(standalone app)</a:t>
            </a:r>
          </a:p>
          <a:p>
            <a:pPr algn="ctr"/>
            <a:r>
              <a:rPr lang="en-US" sz="1600" dirty="0"/>
              <a:t>Everything on the GPU!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D2D8B0-983C-F32F-9A2A-36933921E7F5}"/>
              </a:ext>
            </a:extLst>
          </p:cNvPr>
          <p:cNvSpPr txBox="1"/>
          <p:nvPr/>
        </p:nvSpPr>
        <p:spPr>
          <a:xfrm>
            <a:off x="6650182" y="1135373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Production MadEvent app is heterogeneous: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MEs on the GPU,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MadEvent on the CPU</a:t>
            </a:r>
          </a:p>
        </p:txBody>
      </p:sp>
    </p:spTree>
    <p:extLst>
      <p:ext uri="{BB962C8B-B14F-4D97-AF65-F5344CB8AC3E}">
        <p14:creationId xmlns:p14="http://schemas.microsoft.com/office/powerpoint/2010/main" val="3044841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C9F99-E398-40BA-9656-D93E7FCF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thoughts on GPU benchmarks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197F8-1C1C-AE92-823A-3AE155C333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Benchmarking GPUs for a realistic workload is in itself a complex task</a:t>
            </a:r>
          </a:p>
          <a:p>
            <a:pPr lvl="1"/>
            <a:r>
              <a:rPr lang="en-US" dirty="0"/>
              <a:t>“Filling” a GPU depends on non trivial details of the hardware and the application</a:t>
            </a:r>
          </a:p>
          <a:p>
            <a:pPr lvl="1"/>
            <a:r>
              <a:rPr lang="en-US" dirty="0"/>
              <a:t>Number of blocks, threads per block, register pressure, occupancy...</a:t>
            </a:r>
          </a:p>
          <a:p>
            <a:endParaRPr lang="en-US" dirty="0"/>
          </a:p>
          <a:p>
            <a:r>
              <a:rPr lang="en-US" dirty="0"/>
              <a:t>Heterogeneous performance depends even more heavily on the application</a:t>
            </a:r>
          </a:p>
          <a:p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We are probably better off benchmarking CPUs and GPUs separately?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331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A2F19-08AB-B6A7-195B-6D8D39342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513707"/>
          </a:xfrm>
        </p:spPr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F60D2-0366-6869-6B2D-4EB03CCB3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37491"/>
            <a:ext cx="9180945" cy="5055535"/>
          </a:xfrm>
        </p:spPr>
        <p:txBody>
          <a:bodyPr/>
          <a:lstStyle/>
          <a:p>
            <a:r>
              <a:rPr lang="en-US" dirty="0"/>
              <a:t>MC matrix element generators are a perfect fit for data parallelism (GPUs, SIMD)</a:t>
            </a:r>
          </a:p>
          <a:p>
            <a:pPr lvl="3"/>
            <a:endParaRPr lang="en-US" dirty="0"/>
          </a:p>
          <a:p>
            <a:r>
              <a:rPr lang="en-US" dirty="0"/>
              <a:t>A HEP-workloads container based on the standalone madgraph4gpu exists</a:t>
            </a:r>
          </a:p>
          <a:p>
            <a:pPr lvl="1"/>
            <a:r>
              <a:rPr lang="en-US" dirty="0"/>
              <a:t>And makes it possible to easily collect a lot of useful information</a:t>
            </a:r>
          </a:p>
          <a:p>
            <a:pPr lvl="3"/>
            <a:endParaRPr lang="en-US" dirty="0"/>
          </a:p>
          <a:p>
            <a:r>
              <a:rPr lang="en-US" dirty="0"/>
              <a:t>CPU benchmarking is a complex multi-dimensional problem!</a:t>
            </a:r>
          </a:p>
          <a:p>
            <a:pPr lvl="1"/>
            <a:r>
              <a:rPr lang="en-US" dirty="0"/>
              <a:t>Heavily-vectorized workloads stress non obvious CPU features (e.g. how many FMA units?)</a:t>
            </a:r>
          </a:p>
          <a:p>
            <a:r>
              <a:rPr lang="en-US" dirty="0"/>
              <a:t>For heterogenous applications, better benchmark GPUs and CPUs separately?</a:t>
            </a:r>
          </a:p>
          <a:p>
            <a:pPr lvl="1"/>
            <a:r>
              <a:rPr lang="en-US" dirty="0"/>
              <a:t>Fine tuning the performance of these applications is heavily application-dependent</a:t>
            </a:r>
          </a:p>
          <a:p>
            <a:pPr lvl="3"/>
            <a:endParaRPr lang="en-US" dirty="0"/>
          </a:p>
          <a:p>
            <a:r>
              <a:rPr lang="en-US" dirty="0"/>
              <a:t>Our priority now is to complete the functionality of the full MadEvent-based app</a:t>
            </a:r>
          </a:p>
          <a:p>
            <a:pPr lvl="1"/>
            <a:r>
              <a:rPr lang="en-US" dirty="0"/>
              <a:t>This will be the basis of a software release usable by the LHC experiments</a:t>
            </a:r>
          </a:p>
          <a:p>
            <a:r>
              <a:rPr lang="en-US" dirty="0"/>
              <a:t>Once that is done, a new HEP-workloads container will be built on top of that</a:t>
            </a:r>
          </a:p>
          <a:p>
            <a:pPr lvl="1"/>
            <a:r>
              <a:rPr lang="en-US" dirty="0"/>
              <a:t>Analysis performance using that (possibly with Vincenzo’s tool) will be very interesting</a:t>
            </a:r>
          </a:p>
        </p:txBody>
      </p:sp>
    </p:spTree>
    <p:extLst>
      <p:ext uri="{BB962C8B-B14F-4D97-AF65-F5344CB8AC3E}">
        <p14:creationId xmlns:p14="http://schemas.microsoft.com/office/powerpoint/2010/main" val="1934637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3FA16-8E80-0CDC-94B3-D8D74ED19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endParaRPr lang="en-US" sz="4400" dirty="0"/>
          </a:p>
          <a:p>
            <a:pPr marL="152400" indent="0" algn="ctr">
              <a:buNone/>
            </a:pPr>
            <a:r>
              <a:rPr lang="en-US" sz="4400" dirty="0"/>
              <a:t>Backup slides</a:t>
            </a:r>
          </a:p>
          <a:p>
            <a:pPr marL="15240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75529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C787C-C2C0-65E2-8648-B7AAF7999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 few useful links for reference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511B6-1DEF-0202-C970-379F04AAA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144800"/>
            <a:ext cx="8924243" cy="4848226"/>
          </a:xfrm>
        </p:spPr>
        <p:txBody>
          <a:bodyPr/>
          <a:lstStyle/>
          <a:p>
            <a:r>
              <a:rPr lang="en-GB" sz="1800" dirty="0"/>
              <a:t>Previous talks about the MG5aMC benchmark container</a:t>
            </a:r>
          </a:p>
          <a:p>
            <a:pPr lvl="1"/>
            <a:r>
              <a:rPr lang="en-GB" sz="1600" dirty="0"/>
              <a:t>HEPiX benchmarking WG, 30 Aug 2022, </a:t>
            </a:r>
            <a:r>
              <a:rPr lang="en-GB" sz="1600" i="1" dirty="0">
                <a:solidFill>
                  <a:schemeClr val="dk1"/>
                </a:solidFill>
                <a:hlinkClick r:id="rId2"/>
              </a:rPr>
              <a:t>https://indico.cern.ch/event/1164106</a:t>
            </a:r>
            <a:endParaRPr lang="en-GB" sz="1600" i="1" dirty="0">
              <a:solidFill>
                <a:schemeClr val="dk1"/>
              </a:solidFill>
            </a:endParaRPr>
          </a:p>
          <a:p>
            <a:pPr lvl="1"/>
            <a:r>
              <a:rPr lang="en-GB" sz="1600" dirty="0"/>
              <a:t>HEPiX benchmarking WG, 23 Aug 2022, </a:t>
            </a: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https://indico.cern.ch/event/1164125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lvl="1"/>
            <a:r>
              <a:rPr lang="en-GB" sz="1600" dirty="0"/>
              <a:t>HEPiX benchmarking WG, 05 Nov 2020, </a:t>
            </a:r>
            <a:r>
              <a:rPr lang="en-GB" sz="1600" i="1" dirty="0">
                <a:solidFill>
                  <a:schemeClr val="dk1"/>
                </a:solidFill>
                <a:hlinkClick r:id="rId4"/>
              </a:rPr>
              <a:t>https://indico.cern.ch/event/946409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lvl="3"/>
            <a:endParaRPr lang="en-GB" sz="1200" dirty="0"/>
          </a:p>
          <a:p>
            <a:r>
              <a:rPr lang="en-GB" sz="1800" dirty="0"/>
              <a:t>Conference talks and papers about MG5aMC on GPUs and vector CPUs</a:t>
            </a:r>
          </a:p>
          <a:p>
            <a:pPr lvl="1"/>
            <a:r>
              <a:rPr lang="en-GB" sz="1600" dirty="0"/>
              <a:t>ICHEP, 08 July 2022, </a:t>
            </a:r>
            <a:r>
              <a:rPr lang="en-GB" sz="1600" i="1" dirty="0">
                <a:hlinkClick r:id="rId5"/>
              </a:rPr>
              <a:t>https://agenda.infn.it/event/28874/contributions/169193</a:t>
            </a:r>
            <a:endParaRPr lang="en-GB" sz="1600" i="1" dirty="0"/>
          </a:p>
          <a:p>
            <a:pPr lvl="1"/>
            <a:r>
              <a:rPr lang="en-GB" sz="1600" dirty="0"/>
              <a:t>vCHEP paper, 23 Aug 2021, </a:t>
            </a:r>
            <a:r>
              <a:rPr lang="LID4096" sz="1600" i="1" dirty="0">
                <a:hlinkClick r:id="rId6"/>
              </a:rPr>
              <a:t>https://doi.org/10.1051/epjconf/202125103045</a:t>
            </a:r>
            <a:endParaRPr lang="en-GB" sz="1600" i="1" dirty="0"/>
          </a:p>
          <a:p>
            <a:pPr lvl="1"/>
            <a:r>
              <a:rPr lang="en-GB" sz="1600" dirty="0"/>
              <a:t>vCHEP, 15 May 2021, </a:t>
            </a:r>
            <a:r>
              <a:rPr lang="en-GB" sz="1600" i="1" dirty="0">
                <a:solidFill>
                  <a:schemeClr val="dk1"/>
                </a:solidFill>
                <a:hlinkClick r:id="rId7"/>
              </a:rPr>
              <a:t>https://indico.cern.ch/event/948465/contributions/4323568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  <a:endParaRPr lang="en-GB" sz="1600" dirty="0"/>
          </a:p>
          <a:p>
            <a:pPr lvl="1"/>
            <a:r>
              <a:rPr lang="en-GB" sz="1600" dirty="0"/>
              <a:t>HSF Workshop, 20 Nov 2020, </a:t>
            </a:r>
            <a:r>
              <a:rPr lang="en-GB" sz="1600" i="1" dirty="0">
                <a:hlinkClick r:id="rId8"/>
              </a:rPr>
              <a:t>https://indico.cern.ch/event/941278/contributions/4101793</a:t>
            </a:r>
            <a:r>
              <a:rPr lang="en-GB" sz="1600" i="1" dirty="0"/>
              <a:t> </a:t>
            </a:r>
          </a:p>
          <a:p>
            <a:pPr lvl="3"/>
            <a:endParaRPr lang="en-GB" sz="1200" dirty="0"/>
          </a:p>
          <a:p>
            <a:r>
              <a:rPr lang="en-GB" sz="1800" dirty="0"/>
              <a:t>Software repository of madgraph4gpu</a:t>
            </a:r>
          </a:p>
          <a:p>
            <a:pPr lvl="1"/>
            <a:r>
              <a:rPr lang="en-GB" sz="1600" dirty="0"/>
              <a:t>Project repository: </a:t>
            </a:r>
            <a:r>
              <a:rPr lang="en-US" sz="1600" dirty="0">
                <a:hlinkClick r:id="rId9"/>
              </a:rPr>
              <a:t>https://github.com/madgraph5/madgraph4gpu</a:t>
            </a:r>
            <a:endParaRPr lang="en-GB" sz="1600" dirty="0"/>
          </a:p>
          <a:p>
            <a:pPr marL="152400" indent="0">
              <a:buNone/>
            </a:pPr>
            <a:endParaRPr lang="LID4096" sz="1800" dirty="0"/>
          </a:p>
        </p:txBody>
      </p:sp>
    </p:spTree>
    <p:extLst>
      <p:ext uri="{BB962C8B-B14F-4D97-AF65-F5344CB8AC3E}">
        <p14:creationId xmlns:p14="http://schemas.microsoft.com/office/powerpoint/2010/main" val="213717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55D0B-3F1D-8623-108A-EA11503D1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394879"/>
          </a:xfrm>
        </p:spPr>
        <p:txBody>
          <a:bodyPr/>
          <a:lstStyle/>
          <a:p>
            <a:r>
              <a:rPr lang="en-GB" sz="3200" dirty="0"/>
              <a:t>What is madgraph4gpu?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A12F1-CDE6-0471-31FA-233CE86A3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82595"/>
            <a:ext cx="9191708" cy="511043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An ongoing project (since 2020) to speed up MG5aMC and port it to GPUs</a:t>
            </a:r>
          </a:p>
          <a:p>
            <a:pPr lvl="1">
              <a:spcBef>
                <a:spcPts val="0"/>
              </a:spcBef>
            </a:pPr>
            <a:r>
              <a:rPr lang="en-GB" dirty="0"/>
              <a:t>Specifically: </a:t>
            </a:r>
            <a:r>
              <a:rPr lang="en-GB" i="1" dirty="0">
                <a:solidFill>
                  <a:srgbClr val="FF0000"/>
                </a:solidFill>
              </a:rPr>
              <a:t>speed up "matrix elements" (ME) calculations: scattering amplitudes</a:t>
            </a:r>
          </a:p>
          <a:p>
            <a:pPr lvl="1">
              <a:spcBef>
                <a:spcPts val="0"/>
              </a:spcBef>
            </a:pPr>
            <a:r>
              <a:rPr lang="en-GB" dirty="0"/>
              <a:t>No production release for the experiments yet, but hopefully soon...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dirty="0"/>
              <a:t> 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endParaRPr lang="en-GB" dirty="0"/>
          </a:p>
          <a:p>
            <a:pPr marL="152400" indent="0">
              <a:spcBef>
                <a:spcPts val="0"/>
              </a:spcBef>
              <a:buNone/>
            </a:pPr>
            <a:endParaRPr lang="en-GB" dirty="0"/>
          </a:p>
          <a:p>
            <a:pPr marL="152400" indent="0">
              <a:spcBef>
                <a:spcPts val="0"/>
              </a:spcBef>
              <a:buNone/>
            </a:pPr>
            <a:endParaRPr lang="en-GB" dirty="0"/>
          </a:p>
          <a:p>
            <a:pPr marL="152400" indent="0">
              <a:spcBef>
                <a:spcPts val="0"/>
              </a:spcBef>
              <a:buNone/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The software behind the HEP-workloads container described in this talk!</a:t>
            </a:r>
          </a:p>
          <a:p>
            <a:pPr lvl="1">
              <a:spcBef>
                <a:spcPts val="0"/>
              </a:spcBef>
            </a:pPr>
            <a:r>
              <a:rPr lang="en-GB" dirty="0"/>
              <a:t>I will only describe here the implementation in CUDA/C++ (but others exist) 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Last status update was at ICHEP (July), next one will be at ACAT (October)</a:t>
            </a:r>
          </a:p>
          <a:p>
            <a:pPr lvl="1">
              <a:spcBef>
                <a:spcPts val="0"/>
              </a:spcBef>
            </a:pPr>
            <a:r>
              <a:rPr lang="en-GB" dirty="0"/>
              <a:t>New results in this talk with respect to the ICHEP talk include:</a:t>
            </a:r>
          </a:p>
          <a:p>
            <a:pPr lvl="2">
              <a:spcBef>
                <a:spcPts val="0"/>
              </a:spcBef>
            </a:pPr>
            <a:r>
              <a:rPr lang="en-GB" dirty="0"/>
              <a:t>C++/CPU performance with several CPU processes in parallel</a:t>
            </a:r>
          </a:p>
          <a:p>
            <a:pPr lvl="2">
              <a:spcBef>
                <a:spcPts val="0"/>
              </a:spcBef>
            </a:pPr>
            <a:r>
              <a:rPr lang="en-GB" dirty="0"/>
              <a:t>C++/CPU performance on Intel Gold 6130 using gcc11 (and with many CPU processes)</a:t>
            </a:r>
          </a:p>
          <a:p>
            <a:pPr lvl="2">
              <a:spcBef>
                <a:spcPts val="0"/>
              </a:spcBef>
            </a:pPr>
            <a:r>
              <a:rPr lang="en-GB" dirty="0"/>
              <a:t>CUDA/GPU performance with several CPU processes in parallel</a:t>
            </a:r>
          </a:p>
          <a:p>
            <a:pPr lvl="1">
              <a:spcBef>
                <a:spcPts val="0"/>
              </a:spcBef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634255-4C82-D3E7-A400-E4DFB4CC5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11" y="2053539"/>
            <a:ext cx="4401801" cy="13301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5DAD9A-BCCD-E30E-1CF8-CAADD878F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325" y="1935399"/>
            <a:ext cx="2814763" cy="158306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7770666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77785F-19C2-0918-AFF4-6056C27F2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9248"/>
            <a:ext cx="9144000" cy="51464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17953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F99CC0-4D41-A0D6-E3D0-E4E3D946E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2"/>
            <a:ext cx="8105005" cy="607718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126498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25A892-2E8C-513F-EAD7-7579A98EB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6146"/>
            <a:ext cx="9144000" cy="51464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405327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0498E6-6D54-719E-E649-941DE1735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038"/>
            <a:ext cx="9144000" cy="51464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66790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E2D27B-3692-800A-D4D6-B2760F413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074"/>
            <a:ext cx="9144000" cy="51464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186161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EE7FB2-F932-0D33-5D99-B3BC3DECF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074"/>
            <a:ext cx="9144000" cy="51464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262963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9519-BAC9-9CDD-3553-ED058B224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"Standalone" and "MadEvent" applications</a:t>
            </a:r>
            <a:endParaRPr lang="LID4096" sz="3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7C4788-CF64-C19C-BF77-82B6FB3D22AF}"/>
              </a:ext>
            </a:extLst>
          </p:cNvPr>
          <p:cNvGrpSpPr/>
          <p:nvPr/>
        </p:nvGrpSpPr>
        <p:grpSpPr>
          <a:xfrm>
            <a:off x="370715" y="1742620"/>
            <a:ext cx="1976631" cy="2595156"/>
            <a:chOff x="5046712" y="400594"/>
            <a:chExt cx="1976631" cy="2595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4514DA4-B3EF-3C15-2853-316F89EDDF17}"/>
                </a:ext>
              </a:extLst>
            </p:cNvPr>
            <p:cNvSpPr/>
            <p:nvPr/>
          </p:nvSpPr>
          <p:spPr>
            <a:xfrm>
              <a:off x="5046712" y="400594"/>
              <a:ext cx="1976631" cy="2595156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78CFEEA-8F19-9DF3-502C-EB11DA4284D3}"/>
                </a:ext>
              </a:extLst>
            </p:cNvPr>
            <p:cNvSpPr txBox="1"/>
            <p:nvPr/>
          </p:nvSpPr>
          <p:spPr>
            <a:xfrm>
              <a:off x="5152315" y="499373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 / 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cuRAND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AC1B7A-B25E-191F-7848-635397CFBB32}"/>
                </a:ext>
              </a:extLst>
            </p:cNvPr>
            <p:cNvSpPr txBox="1"/>
            <p:nvPr/>
          </p:nvSpPr>
          <p:spPr>
            <a:xfrm>
              <a:off x="5152314" y="1341292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 / 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RAMBO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047D6F1-199A-1407-877F-B65EDE59BD55}"/>
                </a:ext>
              </a:extLst>
            </p:cNvPr>
            <p:cNvSpPr txBox="1"/>
            <p:nvPr/>
          </p:nvSpPr>
          <p:spPr>
            <a:xfrm>
              <a:off x="5152315" y="2183211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 / 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SIGMAKIN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685A8E2-099E-C8BF-9449-34E9B3FDE6FB}"/>
                </a:ext>
              </a:extLst>
            </p:cNvPr>
            <p:cNvGrpSpPr/>
            <p:nvPr/>
          </p:nvGrpSpPr>
          <p:grpSpPr>
            <a:xfrm>
              <a:off x="5851122" y="2054283"/>
              <a:ext cx="391384" cy="226331"/>
              <a:chOff x="5734958" y="2556917"/>
              <a:chExt cx="416905" cy="230782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BE0B178-73C7-6B49-D6FD-6358B22E7D0D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7C17F73E-5C14-440F-D0DB-D24D8DDABC1F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AAC5F40-3179-888C-0A18-D3DD2CD50E4E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47C018EC-1C81-B78F-63EA-61FA8E4D18FB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A3D80AD7-A070-C777-7C6E-5542F33D0486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57D00590-ECAB-0A2A-4620-FEB7BEDF5D3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93D6E31-B0D4-4E50-3303-373FAC2D1FD9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9F59BE0C-421F-8F59-13D6-F474793FC56A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F69D24D-22FB-4C76-A9F9-6013AC4D6DEC}"/>
                </a:ext>
              </a:extLst>
            </p:cNvPr>
            <p:cNvGrpSpPr/>
            <p:nvPr/>
          </p:nvGrpSpPr>
          <p:grpSpPr>
            <a:xfrm>
              <a:off x="5767856" y="1144949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B320A79-06D9-EAE6-DF15-7C9D7688A6F8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1709BDF9-5F8D-D127-CBC8-BF8A33D8BD90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1DA1C739-20CE-B554-4252-4ED7A53B3850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EACCF629-E807-E2B9-BFAF-0D27ED8A4883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9DD148D5-E953-37D4-0367-454F21FCCB9A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C8B491E4-FBDA-ACAF-C3E5-DE72C4613295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D5F57040-EAD9-DF6A-2564-362891DE863F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D0239743-0CE1-B264-C6FD-402E05929F3B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2570D7D9-9436-0C9D-0148-CB643F36F5E4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E1B2CD22-6906-1E65-5EC8-110A681CB178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AACB5BDE-B85F-C09C-1CAC-AA3C393A0DBF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025CEE7-FE1F-AE05-915F-B0F2F717AC81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EDC1DC9-25D0-CDD7-8505-ACED6E4DBC7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EE3B257-C57F-4110-B1F3-9F938EBFFCF0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D31718D6-A4C0-1DC0-4E56-25D5578688D4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55518AD-655C-4CAA-2988-0C3CE4C5518D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637F25C-D292-65AC-9AFE-162D54540CCA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FA7922-DF09-0C3D-7AE3-33C4964C15D1}"/>
              </a:ext>
            </a:extLst>
          </p:cNvPr>
          <p:cNvGrpSpPr/>
          <p:nvPr/>
        </p:nvGrpSpPr>
        <p:grpSpPr>
          <a:xfrm>
            <a:off x="6796653" y="1742620"/>
            <a:ext cx="1976631" cy="2595156"/>
            <a:chOff x="5046712" y="400594"/>
            <a:chExt cx="1976631" cy="259515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AC036AB-FA73-5174-570D-51BFD90F9922}"/>
                </a:ext>
              </a:extLst>
            </p:cNvPr>
            <p:cNvSpPr/>
            <p:nvPr/>
          </p:nvSpPr>
          <p:spPr>
            <a:xfrm>
              <a:off x="5046712" y="400594"/>
              <a:ext cx="1976631" cy="25951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9C6D3D0-4F1D-AB71-8F1A-A87E5B1F7B04}"/>
                </a:ext>
              </a:extLst>
            </p:cNvPr>
            <p:cNvSpPr txBox="1"/>
            <p:nvPr/>
          </p:nvSpPr>
          <p:spPr>
            <a:xfrm>
              <a:off x="5152315" y="499373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B9616BC-525E-C230-695D-95FC291D8CA5}"/>
                </a:ext>
              </a:extLst>
            </p:cNvPr>
            <p:cNvSpPr txBox="1"/>
            <p:nvPr/>
          </p:nvSpPr>
          <p:spPr>
            <a:xfrm>
              <a:off x="5152314" y="1341292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BAA229F-5E95-09D4-1B47-4A1BE35799EF}"/>
                </a:ext>
              </a:extLst>
            </p:cNvPr>
            <p:cNvSpPr txBox="1"/>
            <p:nvPr/>
          </p:nvSpPr>
          <p:spPr>
            <a:xfrm>
              <a:off x="5152315" y="2183211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 / 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SIGMAKIN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FB84DAA-DFC7-FCD1-41C6-8468B5EA6AC7}"/>
                </a:ext>
              </a:extLst>
            </p:cNvPr>
            <p:cNvGrpSpPr/>
            <p:nvPr/>
          </p:nvGrpSpPr>
          <p:grpSpPr>
            <a:xfrm>
              <a:off x="5851122" y="2054283"/>
              <a:ext cx="391384" cy="226331"/>
              <a:chOff x="5734958" y="2556917"/>
              <a:chExt cx="416905" cy="230782"/>
            </a:xfrm>
          </p:grpSpPr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51180BC6-A30B-1848-D1AA-ED0E2291697D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8D373EC7-DACF-3708-85FE-48F977A6EFCF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7F91BBF6-13F7-A5A6-D173-FDC88E65CE4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F170084E-504C-6970-6694-7335591EEB48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824E9C1E-2FDE-5208-A55F-57FC5F39C7D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7D0C4709-8EED-8ED1-4D65-309465DCE40C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DD9DE3DF-ED2C-935D-F55F-92E62DE9B7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45BFEE45-1AAA-BF02-3B77-E545C675CCFF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6A1E99F-FFCB-7160-2817-AEA67DD262BA}"/>
                </a:ext>
              </a:extLst>
            </p:cNvPr>
            <p:cNvGrpSpPr/>
            <p:nvPr/>
          </p:nvGrpSpPr>
          <p:grpSpPr>
            <a:xfrm>
              <a:off x="5767856" y="1144949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71F5376-F7C4-0124-D03D-75C74BEBE51E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28679BB8-3573-E50B-FE3F-26BD896BD223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9B56B930-73F7-76F0-4A28-2253DBA8DF80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F3A61637-0AB8-C2E7-B647-CC4C74621079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E947B8C4-E019-3FD3-B7BB-0606B91E6E5E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35BDBAE0-FB53-9DBD-D8E7-FFA1BEA0DA6B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1C024317-589B-A6EB-053D-54C53DA76461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69313D96-A3F6-6286-CDD3-35617A35FB2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CEAA1FDA-474A-0EB6-62A7-4C01975D2BA2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FAC6D51-0D40-60CE-DEB3-A85CB6B7C84F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CF6A6B9-B2D4-C1F3-9E1F-82B6F6D7E213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90FD9D-E7AF-AB18-8729-87937DCF1193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891EA64E-0E1E-D9B3-0888-65AADCE0C7F4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882F08A-5AD8-C2F4-2B29-401416640373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AD78EEC-7B6C-50D4-D72A-70585467E52A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3880373-3BBB-34A0-18B3-96D32D69AE87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A5E9E95-FFF5-BFF7-C064-4DC4CB0F9FF9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BE1C98B-E1CA-325C-23CD-19C2052F165F}"/>
              </a:ext>
            </a:extLst>
          </p:cNvPr>
          <p:cNvGrpSpPr/>
          <p:nvPr/>
        </p:nvGrpSpPr>
        <p:grpSpPr>
          <a:xfrm>
            <a:off x="3658384" y="1264034"/>
            <a:ext cx="1827231" cy="3030858"/>
            <a:chOff x="4983870" y="2438745"/>
            <a:chExt cx="1827231" cy="3030858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52342DB-216A-39E8-7DEC-AAAD27A221A5}"/>
                </a:ext>
              </a:extLst>
            </p:cNvPr>
            <p:cNvSpPr/>
            <p:nvPr/>
          </p:nvSpPr>
          <p:spPr>
            <a:xfrm>
              <a:off x="4983870" y="2438745"/>
              <a:ext cx="1827231" cy="289090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19238A1-F0A1-4BFD-38C2-6B5452609F5A}"/>
                </a:ext>
              </a:extLst>
            </p:cNvPr>
            <p:cNvSpPr txBox="1"/>
            <p:nvPr/>
          </p:nvSpPr>
          <p:spPr>
            <a:xfrm>
              <a:off x="5078043" y="2538582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PSEUDO RANDOM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NUMBERS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A42D071-A510-4E71-D79A-E546EBB3F500}"/>
                </a:ext>
              </a:extLst>
            </p:cNvPr>
            <p:cNvSpPr txBox="1"/>
            <p:nvPr/>
          </p:nvSpPr>
          <p:spPr>
            <a:xfrm>
              <a:off x="5078042" y="3323351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PHASE SPACE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SAMPLING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E0FAA10-356C-076A-9C0D-E51F34C67493}"/>
                </a:ext>
              </a:extLst>
            </p:cNvPr>
            <p:cNvSpPr txBox="1"/>
            <p:nvPr/>
          </p:nvSpPr>
          <p:spPr>
            <a:xfrm>
              <a:off x="5078044" y="4329504"/>
              <a:ext cx="1670898" cy="66014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CALCULATION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D1BC9EA-EBCD-3FF5-E505-1FA27B163AD4}"/>
                </a:ext>
              </a:extLst>
            </p:cNvPr>
            <p:cNvGrpSpPr/>
            <p:nvPr/>
          </p:nvGrpSpPr>
          <p:grpSpPr>
            <a:xfrm>
              <a:off x="5636433" y="3115578"/>
              <a:ext cx="570427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BEB2D2B6-8DD6-A101-6735-2125443C02D8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31" name="Straight Arrow Connector 130">
                  <a:extLst>
                    <a:ext uri="{FF2B5EF4-FFF2-40B4-BE49-F238E27FC236}">
                      <a16:creationId xmlns:a16="http://schemas.microsoft.com/office/drawing/2014/main" id="{D2BE8ACE-E46B-928E-4E7C-2D0404ACC6CE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Arrow Connector 131">
                  <a:extLst>
                    <a:ext uri="{FF2B5EF4-FFF2-40B4-BE49-F238E27FC236}">
                      <a16:creationId xmlns:a16="http://schemas.microsoft.com/office/drawing/2014/main" id="{08CE947C-B024-7E5D-BA19-205156D5FB58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31799F10-B228-34C6-77FD-268F8AAE66C6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Arrow Connector 133">
                  <a:extLst>
                    <a:ext uri="{FF2B5EF4-FFF2-40B4-BE49-F238E27FC236}">
                      <a16:creationId xmlns:a16="http://schemas.microsoft.com/office/drawing/2014/main" id="{E285D8B8-0581-4551-7408-9D0A2985BC0D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EAF373EE-D989-85C0-2C91-B80B1251D2FC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8B77009B-F965-386C-132C-DBFC2E224E58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2B56696A-2A4B-181F-7F66-7860A8EF5AFF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>
                  <a:extLst>
                    <a:ext uri="{FF2B5EF4-FFF2-40B4-BE49-F238E27FC236}">
                      <a16:creationId xmlns:a16="http://schemas.microsoft.com/office/drawing/2014/main" id="{5323BB09-9D26-B866-D8DA-01AD29B49A75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282843B-067B-2A3B-F04A-54D582C98CDE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53C594-8F6F-323B-D7A7-7A737FEF8A20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98E30345-CD43-F5D0-8A29-47232004C797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4802E134-B058-86B8-4ACD-B29268B186E5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120B5E1-17A9-8AC0-0893-D90D4433B912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2E506AB3-8C9E-D7BC-AF89-5A74428F91DC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3D45F3B2-A14B-C230-F9DD-78E6932AB717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A5310D99-5781-0E9C-346A-511EA002F861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74" name="Rounded Rectangle 129">
              <a:extLst>
                <a:ext uri="{FF2B5EF4-FFF2-40B4-BE49-F238E27FC236}">
                  <a16:creationId xmlns:a16="http://schemas.microsoft.com/office/drawing/2014/main" id="{9D6972EC-470B-C37D-B456-CEBAF1DAAE6C}"/>
                </a:ext>
              </a:extLst>
            </p:cNvPr>
            <p:cNvSpPr/>
            <p:nvPr/>
          </p:nvSpPr>
          <p:spPr>
            <a:xfrm>
              <a:off x="5069682" y="5039404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5" name="Rounded Rectangle 100">
              <a:extLst>
                <a:ext uri="{FF2B5EF4-FFF2-40B4-BE49-F238E27FC236}">
                  <a16:creationId xmlns:a16="http://schemas.microsoft.com/office/drawing/2014/main" id="{D8A7BB77-304D-ED1B-2903-03CB18D15A89}"/>
                </a:ext>
              </a:extLst>
            </p:cNvPr>
            <p:cNvSpPr/>
            <p:nvPr/>
          </p:nvSpPr>
          <p:spPr>
            <a:xfrm>
              <a:off x="5074040" y="4045017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26A1040-8E73-7A23-E184-D0D587DD4851}"/>
                </a:ext>
              </a:extLst>
            </p:cNvPr>
            <p:cNvGrpSpPr/>
            <p:nvPr/>
          </p:nvGrpSpPr>
          <p:grpSpPr>
            <a:xfrm>
              <a:off x="5718095" y="3854866"/>
              <a:ext cx="400159" cy="226331"/>
              <a:chOff x="5734958" y="2556917"/>
              <a:chExt cx="416905" cy="230782"/>
            </a:xfrm>
          </p:grpSpPr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5CA1ED60-A814-6F55-096F-82D446C8F59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96EF3E35-663B-C4E1-7CB4-E4FCF7E06955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624FA1AC-AB3A-6294-1918-E1EB60C90E4D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56065DE5-4121-3857-71E8-2634B221B7B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9E49B9AE-DCF9-1E54-D060-208D1266D0A6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846EEAFA-26FC-1727-2676-234A6DFE04E2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132C3739-506D-7039-1141-0DAD31A8DDCC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2F52CD42-D413-0091-9551-37576EBD014E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7AE7D9A-D6F7-F567-C29C-1A3A2C63A191}"/>
                </a:ext>
              </a:extLst>
            </p:cNvPr>
            <p:cNvGrpSpPr/>
            <p:nvPr/>
          </p:nvGrpSpPr>
          <p:grpSpPr>
            <a:xfrm>
              <a:off x="5719699" y="4231857"/>
              <a:ext cx="400159" cy="226331"/>
              <a:chOff x="5734958" y="2556917"/>
              <a:chExt cx="416905" cy="230782"/>
            </a:xfrm>
          </p:grpSpPr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6794D58D-C121-8C1A-DD0E-80B74D134FA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CB3087FD-D8A6-39DF-EB55-DD223D6E26F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3C09CB29-B1D2-3CBC-9626-602B4D733E8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0257E1FD-C787-B2DE-13AC-A848B5E4AD70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08AE867F-7B4D-5D07-1697-C6BDC824748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BD3C9B5A-D977-2622-1A58-19BB73BABF04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B0013AD1-5186-0F0C-FCB4-A04B71F475F2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BD0378D-1804-CB16-0B95-C003E7F88D17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0B6C0C9-50A3-9BEA-643B-C863CAC862FB}"/>
                </a:ext>
              </a:extLst>
            </p:cNvPr>
            <p:cNvGrpSpPr/>
            <p:nvPr/>
          </p:nvGrpSpPr>
          <p:grpSpPr>
            <a:xfrm>
              <a:off x="5718096" y="4855894"/>
              <a:ext cx="400159" cy="226331"/>
              <a:chOff x="5734958" y="2556917"/>
              <a:chExt cx="416905" cy="230782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546760AC-D31F-D01B-3533-8EB0CC8FF37C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0EA91B8A-5E5A-0F4F-660A-E8CA3636489B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F773CDF5-A568-199F-F8A9-CFF4CE6081BF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B14AEF1C-8584-6C68-C2E8-96BA9BABC637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15AE7F6D-BC74-0130-6C64-30651072FAFE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83E64C8E-CFAD-F4B0-F420-A3438683D1C4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03C20158-AAAF-2316-712E-AD5A816C4740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EDDE94EE-9F9B-FF64-B820-9A119F4C9FAF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347EC8C0-F756-BCFE-4E59-11C738F9DE64}"/>
                </a:ext>
              </a:extLst>
            </p:cNvPr>
            <p:cNvGrpSpPr/>
            <p:nvPr/>
          </p:nvGrpSpPr>
          <p:grpSpPr>
            <a:xfrm>
              <a:off x="5289371" y="5243272"/>
              <a:ext cx="400159" cy="226331"/>
              <a:chOff x="5734958" y="2556917"/>
              <a:chExt cx="416905" cy="230782"/>
            </a:xfrm>
          </p:grpSpPr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CCDB1228-A62B-129B-04AE-CA09E840804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500FD0DC-0BB6-DE4C-4477-C5A4FF2ABC1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FB678AC-3B86-8BBB-2B83-C6F77AC43CBD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A19A0F77-E103-8E57-AAFE-6A39D893587E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D35B448D-9723-37E6-686A-3572C64D8844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3AFE4FAB-CFE9-C020-5A52-3B97CEEFD5C8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BA220BC0-FEB1-599E-502A-C025B8190DD4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273E6577-1F78-B9CC-6AE7-9E92ADC15ADD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64C5D7E-A537-85AC-BB80-2F8C5A616595}"/>
                </a:ext>
              </a:extLst>
            </p:cNvPr>
            <p:cNvGrpSpPr/>
            <p:nvPr/>
          </p:nvGrpSpPr>
          <p:grpSpPr>
            <a:xfrm>
              <a:off x="6242539" y="5232077"/>
              <a:ext cx="400159" cy="226331"/>
              <a:chOff x="5734958" y="2556917"/>
              <a:chExt cx="416905" cy="230782"/>
            </a:xfrm>
          </p:grpSpPr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633E2FB3-7B7F-51FD-7030-8098AA6C99F4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BF490320-7574-0ADC-3013-4505E055267F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090D0655-2E67-F71A-5C75-0053A0F95EE2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08010D9E-4BBE-AE14-8324-206170342CC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863607DA-ED50-11C0-5D58-8C13CF96759A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ACD42B47-097C-5BEA-F7C3-D7DB1579A0A3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D8A04B8-181D-857F-0FC8-69BFF545961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9C365902-5814-60F7-1BD5-3F9CD7D3FE73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DA5BC41B-60E4-4CF3-3FEC-44F487579628}"/>
              </a:ext>
            </a:extLst>
          </p:cNvPr>
          <p:cNvSpPr txBox="1"/>
          <p:nvPr/>
        </p:nvSpPr>
        <p:spPr>
          <a:xfrm>
            <a:off x="338907" y="1128760"/>
            <a:ext cx="2099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1. STANDALONE</a:t>
            </a:r>
          </a:p>
          <a:p>
            <a:r>
              <a:rPr lang="en-GB" b="1" dirty="0"/>
              <a:t>(TOY APPLICATION)</a:t>
            </a:r>
            <a:endParaRPr lang="LID4096" b="1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BFAFE92-ED68-1C30-FDA5-A4C59EF6B66C}"/>
              </a:ext>
            </a:extLst>
          </p:cNvPr>
          <p:cNvSpPr txBox="1"/>
          <p:nvPr/>
        </p:nvSpPr>
        <p:spPr>
          <a:xfrm>
            <a:off x="3413405" y="920524"/>
            <a:ext cx="2349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GENERIC WORKFLOW</a:t>
            </a:r>
            <a:endParaRPr lang="LID4096" b="1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C90057AD-44B7-CFB4-8975-87CD89F6273C}"/>
              </a:ext>
            </a:extLst>
          </p:cNvPr>
          <p:cNvSpPr txBox="1"/>
          <p:nvPr/>
        </p:nvSpPr>
        <p:spPr>
          <a:xfrm>
            <a:off x="6938590" y="1170011"/>
            <a:ext cx="2099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2. MADEVENT</a:t>
            </a:r>
          </a:p>
          <a:p>
            <a:r>
              <a:rPr lang="en-GB" b="1" dirty="0"/>
              <a:t>(LHC PRODUCTION)</a:t>
            </a:r>
            <a:endParaRPr lang="LID4096" b="1" dirty="0"/>
          </a:p>
        </p:txBody>
      </p:sp>
      <p:sp>
        <p:nvSpPr>
          <p:cNvPr id="142" name="Right Arrow 96">
            <a:extLst>
              <a:ext uri="{FF2B5EF4-FFF2-40B4-BE49-F238E27FC236}">
                <a16:creationId xmlns:a16="http://schemas.microsoft.com/office/drawing/2014/main" id="{A7135DB4-8E9D-83A8-C404-977B4C3E74D1}"/>
              </a:ext>
            </a:extLst>
          </p:cNvPr>
          <p:cNvSpPr/>
          <p:nvPr/>
        </p:nvSpPr>
        <p:spPr>
          <a:xfrm rot="9701767">
            <a:off x="2253909" y="1242656"/>
            <a:ext cx="1340015" cy="143225"/>
          </a:xfrm>
          <a:prstGeom prst="rightArrow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3" name="Right Arrow 96">
            <a:extLst>
              <a:ext uri="{FF2B5EF4-FFF2-40B4-BE49-F238E27FC236}">
                <a16:creationId xmlns:a16="http://schemas.microsoft.com/office/drawing/2014/main" id="{3DAE12A0-D62B-5F40-9ED3-982D6B6C0631}"/>
              </a:ext>
            </a:extLst>
          </p:cNvPr>
          <p:cNvSpPr/>
          <p:nvPr/>
        </p:nvSpPr>
        <p:spPr>
          <a:xfrm rot="743004">
            <a:off x="5577221" y="1200659"/>
            <a:ext cx="1340015" cy="143225"/>
          </a:xfrm>
          <a:prstGeom prst="rightArrow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644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65499B-A2A6-9D9A-4CE1-E257EB16E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"/>
            <a:ext cx="8104094" cy="607650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9818095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16AE40-D5B5-0443-56F9-E1EF68024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"/>
            <a:ext cx="8104094" cy="607650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400605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EA486C-85BC-B41B-2889-6F9BCCF2E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"/>
            <a:ext cx="8093047" cy="606822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8881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55D0B-3F1D-8623-108A-EA11503D1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64615"/>
          </a:xfrm>
        </p:spPr>
        <p:txBody>
          <a:bodyPr/>
          <a:lstStyle/>
          <a:p>
            <a:r>
              <a:rPr lang="en-GB" sz="3200" dirty="0"/>
              <a:t>Why a HEP-workloads container </a:t>
            </a:r>
            <a:br>
              <a:rPr lang="en-GB" sz="3200" dirty="0"/>
            </a:br>
            <a:r>
              <a:rPr lang="en-GB" sz="3200" dirty="0"/>
              <a:t>based on madgraph4gpu?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A12F1-CDE6-0471-31FA-233CE86A3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15941"/>
            <a:ext cx="9144000" cy="4677085"/>
          </a:xfrm>
        </p:spPr>
        <p:txBody>
          <a:bodyPr/>
          <a:lstStyle/>
          <a:p>
            <a:r>
              <a:rPr lang="en-GB" dirty="0"/>
              <a:t>Interesting for future </a:t>
            </a:r>
            <a:r>
              <a:rPr lang="en-GB" i="1" dirty="0">
                <a:solidFill>
                  <a:srgbClr val="FF0000"/>
                </a:solidFill>
              </a:rPr>
              <a:t>HEPscore extensions to GPUs</a:t>
            </a:r>
          </a:p>
          <a:p>
            <a:pPr lvl="1"/>
            <a:r>
              <a:rPr lang="en-GB" dirty="0"/>
              <a:t>Potentially a future GPU workload consuming significant Grid resources?</a:t>
            </a:r>
          </a:p>
          <a:p>
            <a:pPr lvl="3"/>
            <a:endParaRPr lang="en-GB" dirty="0"/>
          </a:p>
          <a:p>
            <a:r>
              <a:rPr lang="en-GB" dirty="0"/>
              <a:t>Interesting for future </a:t>
            </a:r>
            <a:r>
              <a:rPr lang="en-GB" i="1" dirty="0">
                <a:solidFill>
                  <a:srgbClr val="FF0000"/>
                </a:solidFill>
              </a:rPr>
              <a:t>HEPscore extensions for vectorisation on CPUs</a:t>
            </a:r>
          </a:p>
          <a:p>
            <a:pPr lvl="1"/>
            <a:r>
              <a:rPr lang="en-GB" dirty="0"/>
              <a:t>Huge (up to x16) overall performance differences between no-SIMD and SIMD </a:t>
            </a:r>
          </a:p>
          <a:p>
            <a:pPr lvl="2"/>
            <a:r>
              <a:rPr lang="en-GB" dirty="0"/>
              <a:t>The current HEPscore workloads are largely insensitive to SIMD (i.e. exploit it poorly)</a:t>
            </a:r>
          </a:p>
          <a:p>
            <a:pPr lvl="1"/>
            <a:r>
              <a:rPr lang="en-GB" dirty="0"/>
              <a:t>Benchmarking is a multi-dimensional problem: AVX512 support, FMA units etc...</a:t>
            </a:r>
          </a:p>
          <a:p>
            <a:pPr lvl="3"/>
            <a:endParaRPr lang="en-GB" dirty="0"/>
          </a:p>
          <a:p>
            <a:r>
              <a:rPr lang="en-GB" dirty="0"/>
              <a:t>Interesting for future </a:t>
            </a:r>
            <a:r>
              <a:rPr lang="en-GB" i="1" dirty="0">
                <a:solidFill>
                  <a:srgbClr val="FF0000"/>
                </a:solidFill>
              </a:rPr>
              <a:t>HEPscore extensions to heterogeneous processing</a:t>
            </a:r>
          </a:p>
          <a:p>
            <a:pPr lvl="1"/>
            <a:r>
              <a:rPr lang="en-GB" dirty="0"/>
              <a:t>Work in progress on understanding how to keep both the CPU and the GPU busy</a:t>
            </a:r>
          </a:p>
          <a:p>
            <a:pPr lvl="3"/>
            <a:endParaRPr lang="en-GB" dirty="0"/>
          </a:p>
          <a:p>
            <a:r>
              <a:rPr lang="en-GB" dirty="0"/>
              <a:t>With one essential perk: </a:t>
            </a:r>
            <a:r>
              <a:rPr lang="en-GB" i="1" dirty="0">
                <a:solidFill>
                  <a:srgbClr val="FF0000"/>
                </a:solidFill>
              </a:rPr>
              <a:t>cross-platform reproducibility of results</a:t>
            </a:r>
          </a:p>
          <a:p>
            <a:pPr lvl="1"/>
            <a:r>
              <a:rPr lang="en-GB" dirty="0"/>
              <a:t>The exact same results can be obtained on GPUs, CPUs or </a:t>
            </a:r>
            <a:r>
              <a:rPr lang="en-GB" dirty="0" err="1"/>
              <a:t>CPUs+GPUs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3060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001F51-33B0-630C-7439-B1F509650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2"/>
            <a:ext cx="8116960" cy="608615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6963943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8F3BE4-DDE6-6EE3-B2CC-C39BAF2B9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2"/>
            <a:ext cx="8105005" cy="607718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1749039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30F4D8-6E07-934E-FD59-56A49CDCD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"/>
            <a:ext cx="8122024" cy="608995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9704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83ECF-876A-DE28-7752-AD17A4F9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39757"/>
            <a:ext cx="8791199" cy="925231"/>
          </a:xfrm>
        </p:spPr>
        <p:txBody>
          <a:bodyPr/>
          <a:lstStyle/>
          <a:p>
            <a:r>
              <a:rPr lang="en-GB" sz="3200" dirty="0"/>
              <a:t>Why MG5aMC on GPUs and vector CPUs?</a:t>
            </a:r>
            <a:br>
              <a:rPr lang="en-GB" sz="3200" dirty="0"/>
            </a:br>
            <a:r>
              <a:rPr lang="en-GB" sz="3200" dirty="0"/>
              <a:t>An ideal fit for (event-level) </a:t>
            </a:r>
            <a:r>
              <a:rPr lang="en-GB" sz="3200" i="1" dirty="0"/>
              <a:t>data parallelism!</a:t>
            </a:r>
            <a:endParaRPr lang="LID4096" sz="32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C4FCB6-1B95-6254-E505-A9FE54808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4988"/>
            <a:ext cx="9144000" cy="51427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5851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83ECF-876A-DE28-7752-AD17A4F9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486319"/>
          </a:xfrm>
        </p:spPr>
        <p:txBody>
          <a:bodyPr/>
          <a:lstStyle/>
          <a:p>
            <a:r>
              <a:rPr lang="en-GB" sz="3200" dirty="0"/>
              <a:t>Most other HEP workloads are not so lucky</a:t>
            </a:r>
            <a:endParaRPr lang="LID4096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C8D75F-7461-77C7-7AFE-FC8ADB1E6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640"/>
            <a:ext cx="9144000" cy="51427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48937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9519-BAC9-9CDD-3553-ED058B224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94270"/>
          </a:xfrm>
        </p:spPr>
        <p:txBody>
          <a:bodyPr/>
          <a:lstStyle/>
          <a:p>
            <a:r>
              <a:rPr lang="en-GB" sz="3200" dirty="0"/>
              <a:t>"Standalone" and "MadEvent" applications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4146D-E532-BED3-9FA5-061E4A3A0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429000"/>
            <a:ext cx="9144000" cy="2564026"/>
          </a:xfrm>
        </p:spPr>
        <p:txBody>
          <a:bodyPr/>
          <a:lstStyle/>
          <a:p>
            <a:r>
              <a:rPr lang="en-GB" dirty="0"/>
              <a:t>We are working on two applications in parallel</a:t>
            </a:r>
          </a:p>
          <a:p>
            <a:pPr lvl="1"/>
            <a:r>
              <a:rPr lang="en-GB" dirty="0"/>
              <a:t>1. Standalone: used since 2020 to optimize the ME calculation (all CUDA/C++)</a:t>
            </a:r>
          </a:p>
          <a:p>
            <a:pPr lvl="1"/>
            <a:r>
              <a:rPr lang="en-GB" dirty="0"/>
              <a:t>2. MadEvent: current main focus, future production version for the experiments</a:t>
            </a:r>
          </a:p>
          <a:p>
            <a:pPr lvl="2"/>
            <a:r>
              <a:rPr lang="en-GB" dirty="0"/>
              <a:t>Inject the new/faster CUDA/C++ ME calculation into the existing Fortran framework</a:t>
            </a:r>
          </a:p>
          <a:p>
            <a:pPr lvl="3"/>
            <a:endParaRPr lang="en-GB" dirty="0"/>
          </a:p>
          <a:p>
            <a:r>
              <a:rPr lang="en-GB" i="1" dirty="0">
                <a:solidFill>
                  <a:srgbClr val="FF0000"/>
                </a:solidFill>
              </a:rPr>
              <a:t>The current HEP-workloads container (v0.6) is based on the standalone app</a:t>
            </a:r>
          </a:p>
          <a:p>
            <a:pPr lvl="1"/>
            <a:r>
              <a:rPr lang="en-GB" dirty="0"/>
              <a:t>Eventually, the MadEvent app will also be integrated into HEP-workloads </a:t>
            </a:r>
          </a:p>
          <a:p>
            <a:pPr lvl="1"/>
            <a:endParaRPr lang="en-GB" dirty="0"/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49B50961-0CC8-36BA-C2DE-454FF16C9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798" y="691764"/>
            <a:ext cx="6007210" cy="260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41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5350-8579-C7F7-CD1C-4CEADA4BE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221557"/>
            <a:ext cx="8791199" cy="388044"/>
          </a:xfrm>
        </p:spPr>
        <p:txBody>
          <a:bodyPr/>
          <a:lstStyle/>
          <a:p>
            <a:r>
              <a:rPr lang="en-US" sz="3200" dirty="0"/>
              <a:t>A few details on the v0.6 container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0905CF8-196B-DE25-9CE4-EE70696AFC3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80000" y="810126"/>
                <a:ext cx="8964000" cy="5214984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1800" dirty="0"/>
                  <a:t>It includes different software builds covering the combinations of many options: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Four physics processes: e</a:t>
                </a:r>
                <a:r>
                  <a:rPr lang="en-US" sz="1600" baseline="30000" dirty="0"/>
                  <a:t>+</a:t>
                </a:r>
                <a:r>
                  <a:rPr lang="en-US" sz="1600" dirty="0"/>
                  <a:t>e</a:t>
                </a:r>
                <a:r>
                  <a:rPr lang="en-US" sz="1600" baseline="30000" dirty="0"/>
                  <a:t>-</a:t>
                </a:r>
                <a:r>
                  <a:rPr lang="en-US" sz="1600" dirty="0"/>
                  <a:t>→</a:t>
                </a:r>
                <a:r>
                  <a:rPr lang="en-US" sz="1600" dirty="0">
                    <a:sym typeface="Symbol" panose="05050102010706020507" pitchFamily="18" charset="2"/>
                  </a:rPr>
                  <a:t></a:t>
                </a:r>
                <a:r>
                  <a:rPr lang="en-US" sz="1600" baseline="30000" dirty="0"/>
                  <a:t>+</a:t>
                </a:r>
                <a:r>
                  <a:rPr lang="en-US" sz="1600" dirty="0">
                    <a:sym typeface="Symbol" panose="05050102010706020507" pitchFamily="18" charset="2"/>
                  </a:rPr>
                  <a:t></a:t>
                </a:r>
                <a:r>
                  <a:rPr lang="en-US" sz="1600" baseline="30000" dirty="0"/>
                  <a:t>-</a:t>
                </a:r>
                <a:r>
                  <a:rPr lang="en-US" sz="1600" dirty="0">
                    <a:sym typeface="Symbol" panose="05050102010706020507" pitchFamily="18" charset="2"/>
                  </a:rPr>
                  <a:t>, gg</a:t>
                </a:r>
                <a:r>
                  <a:rPr lang="en-US" sz="1600" dirty="0"/>
                  <a:t>→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/>
                  <a:t>, </a:t>
                </a:r>
                <a:r>
                  <a:rPr lang="en-US" sz="1600" dirty="0">
                    <a:sym typeface="Symbol" panose="05050102010706020507" pitchFamily="18" charset="2"/>
                  </a:rPr>
                  <a:t>gg</a:t>
                </a:r>
                <a:r>
                  <a:rPr lang="en-US" sz="1600" dirty="0"/>
                  <a:t>→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/>
                  <a:t>g, </a:t>
                </a:r>
                <a:r>
                  <a:rPr lang="en-US" sz="1600" dirty="0">
                    <a:sym typeface="Symbol" panose="05050102010706020507" pitchFamily="18" charset="2"/>
                  </a:rPr>
                  <a:t>gg</a:t>
                </a:r>
                <a:r>
                  <a:rPr lang="en-US" sz="1600" dirty="0"/>
                  <a:t>→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/>
                  <a:t>gg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Two floating point precisions: double and single (float)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One CUDA build for GPU and five C++ builds for CPU with different SIMD scenarios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US" sz="1400" dirty="0"/>
                  <a:t>“none”, “sse4”, “avx2”, “512y” (AVX512, 256-bit ymm registers), “512z” (AVX512, 512-bit zmm)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US" sz="1400" dirty="0"/>
                  <a:t>For the same process and precision, all six builds give the same physics results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(Experimental) Two builds with and without “aggressive inlining” of C++ functions</a:t>
                </a:r>
              </a:p>
              <a:p>
                <a:pPr lvl="3">
                  <a:spcBef>
                    <a:spcPts val="0"/>
                  </a:spcBef>
                </a:pPr>
                <a:endParaRPr lang="en-US" sz="1200" dirty="0"/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It is highly configurable: it is possible to run only a subset of the tests above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And it is possible to change other parameters (e.g. numbers of GPU blocks and threads)</a:t>
                </a:r>
              </a:p>
              <a:p>
                <a:pPr lvl="3">
                  <a:spcBef>
                    <a:spcPts val="0"/>
                  </a:spcBef>
                </a:pPr>
                <a:endParaRPr lang="en-US" sz="1200" dirty="0"/>
              </a:p>
              <a:p>
                <a:pPr>
                  <a:spcBef>
                    <a:spcPts val="0"/>
                  </a:spcBef>
                </a:pPr>
                <a:r>
                  <a:rPr lang="en-US" sz="1800" i="1" dirty="0">
                    <a:solidFill>
                      <a:srgbClr val="FF0000"/>
                    </a:solidFill>
                  </a:rPr>
                  <a:t>Recommendation: run the CPU and GPU benchmarks separately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CPU benchmarking: use $(nproc) copies of the single-threaded benchmarks (all SIMDs)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dirty="0"/>
                  <a:t>GPU benchmarking: use a single copy (1 CPU process)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US" sz="1400" dirty="0"/>
                  <a:t>A (rough!) different tuning of GPU blocks and threads exists for each physics process</a:t>
                </a:r>
              </a:p>
              <a:p>
                <a:pPr lvl="3">
                  <a:spcBef>
                    <a:spcPts val="0"/>
                  </a:spcBef>
                </a:pPr>
                <a:endParaRPr lang="en-US" sz="1200" dirty="0"/>
              </a:p>
              <a:p>
                <a:pPr>
                  <a:spcBef>
                    <a:spcPts val="0"/>
                  </a:spcBef>
                </a:pPr>
                <a:r>
                  <a:rPr lang="en-US" sz="1600" dirty="0"/>
                  <a:t>Many different scores may be produced in each benchmark run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400" i="1" dirty="0">
                    <a:solidFill>
                      <a:srgbClr val="FF0000"/>
                    </a:solidFill>
                  </a:rPr>
                  <a:t>Suggestion: use ggttgg-d-inl0 as the most relevant scores (“cuda” for GPU, “cpp-best” for CPU)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400" dirty="0"/>
                  <a:t>But computing, storing and comparing the different benchmarks is very interesting!</a:t>
                </a:r>
              </a:p>
              <a:p>
                <a:pPr>
                  <a:spcBef>
                    <a:spcPts val="0"/>
                  </a:spcBef>
                </a:pPr>
                <a:endParaRPr lang="en-US" sz="18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0905CF8-196B-DE25-9CE4-EE70696AFC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80000" y="810126"/>
                <a:ext cx="8964000" cy="521498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76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00C5E-86F8-3435-C9A1-226FC46E6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Are we efficiently exploiting the hardware?</a:t>
            </a:r>
            <a:br>
              <a:rPr lang="en-US" sz="3200" dirty="0"/>
            </a:br>
            <a:r>
              <a:rPr lang="en-US" sz="1400" dirty="0"/>
              <a:t>(a.k.a. estimating “realized potential” [Markus Schulz])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90EE4-7861-F0DF-E3CB-039A649D8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In the following I present the results of a few tests using the v0.6 container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Out of the many </a:t>
            </a:r>
            <a:r>
              <a:rPr lang="en-US" i="1" dirty="0"/>
              <a:t>independent</a:t>
            </a:r>
            <a:r>
              <a:rPr lang="en-US" dirty="0"/>
              <a:t> dimensions of efficiency I will try to probe only two</a:t>
            </a:r>
          </a:p>
          <a:p>
            <a:pPr lvl="1">
              <a:spcBef>
                <a:spcPts val="0"/>
              </a:spcBef>
            </a:pPr>
            <a:r>
              <a:rPr lang="en-US" dirty="0"/>
              <a:t>(...After Vincenzo’s talk yesterday I realize there’s so many other ways to study this!...)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Data parallelism (SIMD and SIMT): lockstep processing on multiple data</a:t>
            </a:r>
          </a:p>
          <a:p>
            <a:pPr lvl="1">
              <a:spcBef>
                <a:spcPts val="0"/>
              </a:spcBef>
            </a:pPr>
            <a:r>
              <a:rPr lang="en-US" dirty="0"/>
              <a:t>CPU, AVX512 example: 512-bit “zmm” registers fit 8 (8-byte) doubles or 16 floats (4-byte)</a:t>
            </a:r>
          </a:p>
          <a:p>
            <a:pPr lvl="2">
              <a:spcBef>
                <a:spcPts val="0"/>
              </a:spcBef>
            </a:pPr>
            <a:r>
              <a:rPr lang="en-US" dirty="0"/>
              <a:t>Compare no-SIMD to “512z” (AVX512/zmm) SIMD builds, maximum speedup is x8 and x16</a:t>
            </a:r>
          </a:p>
          <a:p>
            <a:pPr lvl="1">
              <a:spcBef>
                <a:spcPts val="0"/>
              </a:spcBef>
            </a:pPr>
            <a:r>
              <a:rPr lang="en-US" dirty="0"/>
              <a:t>GPU, NVidia V100 example: every “warp” includes 32 threads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The number of GPU “threads per block” is hardcoded in madgraph4gpu to multiples of 32</a:t>
            </a:r>
          </a:p>
          <a:p>
            <a:pPr lvl="2">
              <a:spcBef>
                <a:spcPts val="0"/>
              </a:spcBef>
            </a:pPr>
            <a:r>
              <a:rPr lang="en-US" dirty="0"/>
              <a:t>Not shown in next slides: NVidia profiling tools show no thread divergence (branch efficiency 100%)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Task parallelism: filling the system with as many hardware threads as possible</a:t>
            </a:r>
          </a:p>
          <a:p>
            <a:pPr lvl="1">
              <a:spcBef>
                <a:spcPts val="0"/>
              </a:spcBef>
            </a:pPr>
            <a:r>
              <a:rPr lang="en-US" dirty="0"/>
              <a:t>CPU: increase #copies (single-threaded CPU processes) in parallel in the bmk-driver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throughput plateau around $(nproc) i.e. number of physical cores time hyper-threading</a:t>
            </a:r>
          </a:p>
          <a:p>
            <a:pPr lvl="1">
              <a:spcBef>
                <a:spcPts val="0"/>
              </a:spcBef>
            </a:pPr>
            <a:r>
              <a:rPr lang="en-US" dirty="0"/>
              <a:t>GPU: increase the GPU “grid size” (#blocks * #threads-per-block) in low-level options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throughput plateau depends (in ways I do not yet understand) on #SM, #threads-per-SM etc...</a:t>
            </a:r>
          </a:p>
          <a:p>
            <a:pPr lvl="2">
              <a:spcBef>
                <a:spcPts val="0"/>
              </a:spcBef>
            </a:pPr>
            <a:r>
              <a:rPr lang="en-US" dirty="0"/>
              <a:t>in addition: increase #copies (CPU processes, each with a GPU grid) in the bmk-driver</a:t>
            </a:r>
          </a:p>
          <a:p>
            <a:pPr lvl="3">
              <a:spcBef>
                <a:spcPts val="0"/>
              </a:spcBef>
            </a:pPr>
            <a:r>
              <a:rPr lang="en-US" dirty="0"/>
              <a:t>this is useful with a view to future heterogenous processing scenarios...</a:t>
            </a:r>
          </a:p>
        </p:txBody>
      </p:sp>
    </p:spTree>
    <p:extLst>
      <p:ext uri="{BB962C8B-B14F-4D97-AF65-F5344CB8AC3E}">
        <p14:creationId xmlns:p14="http://schemas.microsoft.com/office/powerpoint/2010/main" val="22066843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2982</Words>
  <Application>Microsoft Office PowerPoint</Application>
  <PresentationFormat>On-screen Show (4:3)</PresentationFormat>
  <Paragraphs>339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Cambria Math</vt:lpstr>
      <vt:lpstr>Tahoma</vt:lpstr>
      <vt:lpstr>CERN2015-AV-MasterLayout</vt:lpstr>
      <vt:lpstr>PowerPoint Presentation</vt:lpstr>
      <vt:lpstr>What is Madgraph5_aMC@NLO (MG5aMC)?</vt:lpstr>
      <vt:lpstr>What is madgraph4gpu?</vt:lpstr>
      <vt:lpstr>Why a HEP-workloads container  based on madgraph4gpu?</vt:lpstr>
      <vt:lpstr>Why MG5aMC on GPUs and vector CPUs? An ideal fit for (event-level) data parallelism!</vt:lpstr>
      <vt:lpstr>Most other HEP workloads are not so lucky</vt:lpstr>
      <vt:lpstr>"Standalone" and "MadEvent" applications</vt:lpstr>
      <vt:lpstr>A few details on the v0.6 container</vt:lpstr>
      <vt:lpstr>Are we efficiently exploiting the hardware? (a.k.a. estimating “realized potential” [Markus Schulz])</vt:lpstr>
      <vt:lpstr>PowerPoint Presentation</vt:lpstr>
      <vt:lpstr>4-core Silver 4216, double precision (double)</vt:lpstr>
      <vt:lpstr>4-core Silver 4216, single precision (float)</vt:lpstr>
      <vt:lpstr>4-core Silver 4216, double precision (double)</vt:lpstr>
      <vt:lpstr>2x16-core 2xHT Gold 6130, double precision</vt:lpstr>
      <vt:lpstr>2x16-core 2xHT Gold 6130, single precision</vt:lpstr>
      <vt:lpstr>2x8-core 2xHT Haswell E5-2630, double</vt:lpstr>
      <vt:lpstr>Gold 6130, double – compare four processes</vt:lpstr>
      <vt:lpstr>Correlation plot (à la HEPscore vs HS06)</vt:lpstr>
      <vt:lpstr>PowerPoint Presentation</vt:lpstr>
      <vt:lpstr>GPU vs CPU throughput with the same output</vt:lpstr>
      <vt:lpstr>O(100) speedup? Don’t forget Amdahl! </vt:lpstr>
      <vt:lpstr>One NVidia V100 on a 4-core Silver CPU</vt:lpstr>
      <vt:lpstr>256 vs 32 threads per GPU block</vt:lpstr>
      <vt:lpstr>One NVidia V100 on a 4-core Silver CPU</vt:lpstr>
      <vt:lpstr>Why is this relevant? Heterogeneous apps</vt:lpstr>
      <vt:lpstr>A few thoughts on GPU benchmarks</vt:lpstr>
      <vt:lpstr>Summary and outlook</vt:lpstr>
      <vt:lpstr>PowerPoint Presentation</vt:lpstr>
      <vt:lpstr>A few useful links for reference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"Standalone" and "MadEvent"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1609</cp:revision>
  <dcterms:modified xsi:type="dcterms:W3CDTF">2022-09-20T08:09:42Z</dcterms:modified>
</cp:coreProperties>
</file>