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80" r:id="rId3"/>
    <p:sldId id="339" r:id="rId4"/>
    <p:sldId id="328" r:id="rId5"/>
    <p:sldId id="326" r:id="rId6"/>
    <p:sldId id="330" r:id="rId7"/>
    <p:sldId id="334" r:id="rId8"/>
    <p:sldId id="338" r:id="rId9"/>
    <p:sldId id="335" r:id="rId10"/>
    <p:sldId id="331" r:id="rId11"/>
    <p:sldId id="349" r:id="rId12"/>
    <p:sldId id="353" r:id="rId13"/>
    <p:sldId id="354" r:id="rId14"/>
    <p:sldId id="329" r:id="rId15"/>
    <p:sldId id="356" r:id="rId16"/>
    <p:sldId id="357" r:id="rId17"/>
    <p:sldId id="359" r:id="rId18"/>
    <p:sldId id="361" r:id="rId19"/>
    <p:sldId id="360" r:id="rId20"/>
    <p:sldId id="325" r:id="rId21"/>
    <p:sldId id="358" r:id="rId22"/>
    <p:sldId id="333" r:id="rId23"/>
    <p:sldId id="345" r:id="rId24"/>
    <p:sldId id="351" r:id="rId25"/>
    <p:sldId id="346" r:id="rId26"/>
    <p:sldId id="348" r:id="rId27"/>
    <p:sldId id="352" r:id="rId28"/>
    <p:sldId id="362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EA8B00"/>
    <a:srgbClr val="0000FF"/>
    <a:srgbClr val="AC6600"/>
    <a:srgbClr val="FF9900"/>
    <a:srgbClr val="00F0E5"/>
    <a:srgbClr val="7979FF"/>
    <a:srgbClr val="FF7979"/>
    <a:srgbClr val="6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81" autoAdjust="0"/>
    <p:restoredTop sz="87101" autoAdjust="0"/>
  </p:normalViewPr>
  <p:slideViewPr>
    <p:cSldViewPr snapToGrid="0">
      <p:cViewPr varScale="1">
        <p:scale>
          <a:sx n="86" d="100"/>
          <a:sy n="86" d="100"/>
        </p:scale>
        <p:origin x="370" y="101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5642E-268B-44F8-8479-95827E3E326C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9B49E5-CFBC-47CE-8C9C-FE05C72BF3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334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PowA</a:t>
            </a:r>
            <a:r>
              <a:rPr lang="en-US" dirty="0"/>
              <a:t> (redacted for the </a:t>
            </a:r>
            <a:r>
              <a:rPr lang="en-US" dirty="0" err="1"/>
              <a:t>HEPiX</a:t>
            </a:r>
            <a:r>
              <a:rPr lang="en-US" dirty="0"/>
              <a:t> workshop)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CFA56-DF8D-4AFF-9953-9F009D79072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1504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TTbar</a:t>
            </a:r>
            <a:r>
              <a:rPr lang="en-US" dirty="0"/>
              <a:t> 1k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9B49E5-CFBC-47CE-8C9C-FE05C72BF30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2313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Profiles (ATLAS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TTbar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simulation 10k events)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CFA56-DF8D-4AFF-9953-9F009D79072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7329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Results 10k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9B49E5-CFBC-47CE-8C9C-FE05C72BF30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8154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Results 10k  bis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9B49E5-CFBC-47CE-8C9C-FE05C72BF30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7234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Obvious limitations (#)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CFA56-DF8D-4AFF-9953-9F009D79072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8715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Raw PDU power output of the two servers will be measured this Thursday and compared to the output of IPMI tool both in idle and during a job …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CFA56-DF8D-4AFF-9953-9F009D79072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9476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ARM server: </a:t>
            </a:r>
          </a:p>
          <a:p>
            <a:r>
              <a:rPr lang="en-GB" dirty="0"/>
              <a:t>Single socket Ampere </a:t>
            </a:r>
            <a:r>
              <a:rPr lang="en-GB" dirty="0" err="1"/>
              <a:t>Altra</a:t>
            </a:r>
            <a:r>
              <a:rPr lang="en-GB" dirty="0"/>
              <a:t> MAX Processor  </a:t>
            </a:r>
          </a:p>
          <a:p>
            <a:r>
              <a:rPr lang="en-GB" dirty="0"/>
              <a:t>Architecture:          aarch64  </a:t>
            </a:r>
          </a:p>
          <a:p>
            <a:r>
              <a:rPr lang="en-GB" dirty="0"/>
              <a:t>Byte Order:            Little Endian  </a:t>
            </a:r>
          </a:p>
          <a:p>
            <a:r>
              <a:rPr lang="en-GB" dirty="0"/>
              <a:t>CPU(s):                80  </a:t>
            </a:r>
          </a:p>
          <a:p>
            <a:r>
              <a:rPr lang="en-GB" dirty="0"/>
              <a:t>Vendor ID:               </a:t>
            </a:r>
          </a:p>
          <a:p>
            <a:r>
              <a:rPr lang="en-GB" dirty="0"/>
              <a:t>Model name:              </a:t>
            </a:r>
          </a:p>
          <a:p>
            <a:r>
              <a:rPr lang="en-GB" dirty="0"/>
              <a:t>Manufacturer:          </a:t>
            </a:r>
          </a:p>
          <a:p>
            <a:r>
              <a:rPr lang="en-GB" dirty="0"/>
              <a:t>Ampere(R)  Family:                ARMv8  </a:t>
            </a:r>
          </a:p>
          <a:p>
            <a:r>
              <a:rPr lang="en-GB" dirty="0"/>
              <a:t>External clock:        1.650 GHz  </a:t>
            </a:r>
          </a:p>
          <a:p>
            <a:r>
              <a:rPr lang="en-GB" dirty="0"/>
              <a:t>Max speed:             3.000 GHz  </a:t>
            </a:r>
          </a:p>
          <a:p>
            <a:r>
              <a:rPr lang="en-GB" dirty="0"/>
              <a:t>Speed:                 3.000 GHz  </a:t>
            </a:r>
          </a:p>
          <a:p>
            <a:r>
              <a:rPr lang="en-GB" dirty="0"/>
              <a:t>Core count:            80  </a:t>
            </a:r>
          </a:p>
          <a:p>
            <a:r>
              <a:rPr lang="en-GB" dirty="0"/>
              <a:t>Thread count:          80  </a:t>
            </a:r>
          </a:p>
          <a:p>
            <a:r>
              <a:rPr lang="en-GB" dirty="0"/>
              <a:t>TDP (*):               210W  (https://www.tomshardware.com/news/ampere-altra-max-80-ccore-arm-delidded)</a:t>
            </a:r>
          </a:p>
          <a:p>
            <a:endParaRPr lang="en-GB" dirty="0"/>
          </a:p>
          <a:p>
            <a:r>
              <a:rPr lang="en-GB" dirty="0"/>
              <a:t>AMD server: </a:t>
            </a:r>
          </a:p>
          <a:p>
            <a:r>
              <a:rPr lang="en-GB" dirty="0"/>
              <a:t>Single AMD EPYC 7003 series processor family  </a:t>
            </a:r>
          </a:p>
          <a:p>
            <a:r>
              <a:rPr lang="en-GB" dirty="0"/>
              <a:t>Architecture:          x86_64  </a:t>
            </a:r>
          </a:p>
          <a:p>
            <a:r>
              <a:rPr lang="en-GB" dirty="0"/>
              <a:t>Byte Order:            Little Endian  </a:t>
            </a:r>
          </a:p>
          <a:p>
            <a:r>
              <a:rPr lang="en-GB" dirty="0"/>
              <a:t>CPU(s):                96  </a:t>
            </a:r>
          </a:p>
          <a:p>
            <a:r>
              <a:rPr lang="en-GB" dirty="0"/>
              <a:t>Vendor ID:             </a:t>
            </a:r>
            <a:r>
              <a:rPr lang="en-GB" dirty="0" err="1"/>
              <a:t>AuthenticAMD</a:t>
            </a:r>
            <a:r>
              <a:rPr lang="en-GB" dirty="0"/>
              <a:t>  </a:t>
            </a:r>
          </a:p>
          <a:p>
            <a:r>
              <a:rPr lang="en-GB" dirty="0"/>
              <a:t>Model name:            AMD EPYC 7643 48-Core Processor  </a:t>
            </a:r>
          </a:p>
          <a:p>
            <a:r>
              <a:rPr lang="en-GB" dirty="0"/>
              <a:t>Manufacturer:          Advanced Micro Devices, Inc.  </a:t>
            </a:r>
          </a:p>
          <a:p>
            <a:r>
              <a:rPr lang="en-GB" dirty="0"/>
              <a:t>Family:                Zen  </a:t>
            </a:r>
          </a:p>
          <a:p>
            <a:r>
              <a:rPr lang="en-GB" dirty="0"/>
              <a:t>External clock:        100.000 MHz  </a:t>
            </a:r>
          </a:p>
          <a:p>
            <a:r>
              <a:rPr lang="en-GB" dirty="0"/>
              <a:t>Max speed:             3.625 GHz  </a:t>
            </a:r>
          </a:p>
          <a:p>
            <a:r>
              <a:rPr lang="en-GB" dirty="0"/>
              <a:t>Speed:                 2.300 GHz  </a:t>
            </a:r>
          </a:p>
          <a:p>
            <a:r>
              <a:rPr lang="en-GB" dirty="0"/>
              <a:t>Core count:            48  </a:t>
            </a:r>
          </a:p>
          <a:p>
            <a:r>
              <a:rPr lang="en-GB" dirty="0"/>
              <a:t>Thread count:          96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CFA56-DF8D-4AFF-9953-9F009D79072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0297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Benchmarks (new)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CFA56-DF8D-4AFF-9953-9F009D79072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3018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ideally:  kWh/</a:t>
            </a:r>
            <a:r>
              <a:rPr lang="en-US" dirty="0" err="1"/>
              <a:t>evt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CFA56-DF8D-4AFF-9953-9F009D79072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9353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Local HEP-Scores</a:t>
            </a:r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dirty="0" err="1"/>
              <a:t>bmkrun</a:t>
            </a:r>
            <a:r>
              <a:rPr lang="en-US" dirty="0"/>
              <a:t> v2.1</a:t>
            </a:r>
          </a:p>
          <a:p>
            <a:r>
              <a:rPr lang="en-US" dirty="0"/>
              <a:t> hep-score v1.4.0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CFA56-DF8D-4AFF-9953-9F009D79072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599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GidPP47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ACAT2022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CFA56-DF8D-4AFF-9953-9F009D79072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2594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ym typeface="Wingdings" panose="05000000000000000000" pitchFamily="2" charset="2"/>
              </a:rPr>
              <a:t>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9B49E5-CFBC-47CE-8C9C-FE05C72BF30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9793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do we do with all these data …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CFA56-DF8D-4AFF-9953-9F009D79072F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473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Are the GPUs influencing the prime number sieve?</a:t>
            </a:r>
          </a:p>
          <a:p>
            <a:r>
              <a:rPr lang="en-GB" dirty="0"/>
              <a:t>Its power usage does not seem to increase during the execution!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9B49E5-CFBC-47CE-8C9C-FE05C72BF30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3652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Profiles (C sieve)</a:t>
            </a:r>
          </a:p>
          <a:p>
            <a:endParaRPr lang="en-US" dirty="0"/>
          </a:p>
          <a:p>
            <a:r>
              <a:rPr lang="en-US" dirty="0"/>
              <a:t>(*) = bad run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CFA56-DF8D-4AFF-9953-9F009D79072F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344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Results (C sieve) + bad run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9B49E5-CFBC-47CE-8C9C-FE05C72BF30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5324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 with OMP code adapted from the original source:  </a:t>
            </a:r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https://gist.github.com/metallurgix/0dfafc03215ce89fc595</a:t>
            </a:r>
            <a:endParaRPr lang="en-GB" sz="1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9B49E5-CFBC-47CE-8C9C-FE05C72BF30C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5666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0" dirty="0"/>
              <a:t>Profiles (matrices of </a:t>
            </a:r>
            <a:r>
              <a:rPr lang="en-US" i="1" dirty="0"/>
              <a:t>double</a:t>
            </a:r>
            <a:r>
              <a:rPr lang="en-US" i="0" dirty="0"/>
              <a:t>)</a:t>
            </a: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CFA56-DF8D-4AFF-9953-9F009D79072F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81742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Mat. </a:t>
            </a:r>
            <a:r>
              <a:rPr lang="en-US" dirty="0" err="1"/>
              <a:t>Mult</a:t>
            </a:r>
            <a:r>
              <a:rPr lang="en-US" dirty="0"/>
              <a:t>. results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9B49E5-CFBC-47CE-8C9C-FE05C72BF30C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9063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CFA56-DF8D-4AFF-9953-9F009D79072F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199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Abstract (old)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CFA56-DF8D-4AFF-9953-9F009D79072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872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4 machines (2 good ones)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CFA56-DF8D-4AFF-9953-9F009D79072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647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TimeStamp</a:t>
            </a:r>
            <a:r>
              <a:rPr lang="en-US" dirty="0"/>
              <a:t>:  </a:t>
            </a:r>
            <a:r>
              <a:rPr lang="en-GB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date +"%F , %T"</a:t>
            </a:r>
            <a:endParaRPr lang="en-US" dirty="0"/>
          </a:p>
          <a:p>
            <a:r>
              <a:rPr lang="en-US" dirty="0"/>
              <a:t>CPU:   </a:t>
            </a:r>
            <a:r>
              <a:rPr lang="en-GB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top -bn1 </a:t>
            </a:r>
            <a:r>
              <a:rPr lang="en-GB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grep "</a:t>
            </a:r>
            <a:r>
              <a:rPr lang="en-GB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Cpu</a:t>
            </a:r>
            <a:r>
              <a:rPr lang="en-GB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(s)" </a:t>
            </a:r>
            <a:r>
              <a:rPr lang="en-GB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sed</a:t>
            </a:r>
            <a:r>
              <a:rPr lang="en-GB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"s/.*, *\([0-9.]*\)%* id.*/\1/" </a:t>
            </a:r>
            <a:r>
              <a:rPr lang="en-GB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awk '{print 100 - $1}'</a:t>
            </a:r>
            <a:endParaRPr lang="en-GB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RAM:  </a:t>
            </a:r>
            <a:r>
              <a:rPr lang="en-GB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free -t </a:t>
            </a:r>
            <a:r>
              <a:rPr lang="en-GB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awk 'FNR == 2 {</a:t>
            </a:r>
            <a:r>
              <a:rPr lang="en-GB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GB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("%.2f"), $3/$2*100}'</a:t>
            </a:r>
            <a:endParaRPr lang="en-US" dirty="0"/>
          </a:p>
          <a:p>
            <a:r>
              <a:rPr lang="en-US" dirty="0"/>
              <a:t>GPU:  </a:t>
            </a:r>
            <a:r>
              <a:rPr lang="en-GB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nvidia-smi</a:t>
            </a:r>
            <a:r>
              <a:rPr lang="en-GB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--query-</a:t>
            </a:r>
            <a:r>
              <a:rPr lang="en-GB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gpu</a:t>
            </a:r>
            <a:r>
              <a:rPr lang="en-GB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power.draw</a:t>
            </a:r>
            <a:r>
              <a:rPr lang="en-GB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--format=</a:t>
            </a:r>
            <a:r>
              <a:rPr lang="en-GB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csv,noheader,nounits</a:t>
            </a:r>
            <a:r>
              <a:rPr lang="en-GB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awk '{s+=$1} END {print s}’</a:t>
            </a:r>
            <a:endParaRPr lang="en-GB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Power (IPMI):  </a:t>
            </a:r>
            <a:r>
              <a:rPr lang="en-US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ipmitool</a:t>
            </a:r>
            <a:r>
              <a:rPr 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dcmi</a:t>
            </a:r>
            <a:r>
              <a:rPr 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power reading </a:t>
            </a:r>
            <a:r>
              <a:rPr lang="en-US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grep "Instantaneous power reading:"</a:t>
            </a:r>
            <a:endParaRPr 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GB" dirty="0"/>
              <a:t>Power (tx2mon):  </a:t>
            </a:r>
            <a:r>
              <a:rPr lang="fr-FR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tx2mon -T -d 10 -f $READFILE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; </a:t>
            </a:r>
            <a:r>
              <a:rPr 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tail -2 </a:t>
            </a:r>
            <a:r>
              <a:rPr lang="en-US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${READFILE}</a:t>
            </a:r>
            <a:r>
              <a:rPr 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head -1 | cut -d',' -f71 </a:t>
            </a:r>
            <a:endParaRPr 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CFA56-DF8D-4AFF-9953-9F009D79072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2575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Jobs &amp; Results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CFA56-DF8D-4AFF-9953-9F009D79072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6342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# unless you bother the right people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CFA56-DF8D-4AFF-9953-9F009D79072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266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FullG4MT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CFA56-DF8D-4AFF-9953-9F009D79072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4509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Version and settings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CFA56-DF8D-4AFF-9953-9F009D79072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033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C7300-0601-4245-B720-B8E23002B8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5DE739-C2BD-4948-98B6-292817615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412A5-BAA0-4A05-9F0A-4909B01AF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7FF46-B1A0-4F2B-8B36-D8C04CA6AF38}" type="datetime1">
              <a:rPr lang="en-GB" smtClean="0"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4304C8-5D70-4DCB-936C-182ED42F4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1D31F-6868-421D-A9FC-15368EF7C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A9A6-BA52-4EB8-B683-470FB43D08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354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99F73-F600-435B-BEF7-ADF4AC21D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A3DAFC-DDE7-456B-878A-038A8A85F5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AFE24-2D4E-4018-AD36-20A9B613E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60FB-0B55-4119-A11C-9F1B21341884}" type="datetime1">
              <a:rPr lang="en-GB" smtClean="0"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C02572-E5EF-4806-BBDA-210BBA91E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02D3B7-D22C-4AA7-90BC-93C459E20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A9A6-BA52-4EB8-B683-470FB43D08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519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933AFD-6522-4AF2-A385-84ED6814BE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712AFD-11F2-41F3-8E67-DD888566F0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90292-F2B9-41F4-87C1-30090D7CB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4EFE-F3B4-4B5D-8F82-54FDFC9E9CAB}" type="datetime1">
              <a:rPr lang="en-GB" smtClean="0"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1D236-4473-4D92-A953-2D63AE8DC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567DBD-4B67-4C13-83D0-8FE8B7B33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A9A6-BA52-4EB8-B683-470FB43D08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310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AE4EC-0B54-4006-9AD9-0F02B5182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83A06A-600C-4F80-BC7F-1619ACE5CB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C2A20-948F-403B-A85E-85BB70E67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1171-D847-4D4F-A66A-245B7A52BA40}" type="datetime1">
              <a:rPr lang="en-GB" smtClean="0"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0B9A9F-2C49-4646-B218-EE65104AC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3FAB32-F808-4BAD-896D-A7615C360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A9A6-BA52-4EB8-B683-470FB43D08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10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15413-1463-4990-873B-81ABA9032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CFC0AC-87EA-4FB4-BF6A-92F7DBC0F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1E30CD-B741-4F55-AF25-4AE2494E8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FD21D-3FEF-452B-9D9F-293D52B95F6A}" type="datetime1">
              <a:rPr lang="en-GB" smtClean="0"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504BD-7F96-41A6-88AC-D7299A3BB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B9830-8D38-46B5-AC92-24DD6825C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A9A6-BA52-4EB8-B683-470FB43D08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538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C28C9-0DF0-4E5F-8E6F-0B7EE91CC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FC32C-73BF-4DCB-BD08-241C9CA872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6BED65-997C-48FA-AC71-A98DF45FDB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DD5649-5B64-47EF-8914-1C4201E6D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E6697-2FC0-4D0D-BBD1-237A143015A7}" type="datetime1">
              <a:rPr lang="en-GB" smtClean="0"/>
              <a:t>20/09/2022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040AAF-C797-4E47-BA16-8DB334F20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D850DC-AE88-4872-9266-A84AF7653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A9A6-BA52-4EB8-B683-470FB43D08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7814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13088-A85E-4AC7-BC3C-9A8C6E337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5A990-C2EB-4E88-A819-88D9C56B90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FDA884-2197-43E8-98EB-2319DC0CC5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6B35D5-B89F-4765-9A91-4F0A711F97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CB880C-A8FE-486C-9529-C63CB34FD6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4CE36F-96E1-45F4-9DF6-902BFA360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EB31-510B-403A-8336-FCB609107987}" type="datetime1">
              <a:rPr lang="en-GB" smtClean="0"/>
              <a:t>20/09/2022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372367-D3B4-469F-B3F0-BC820FF04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2C5A20-15DD-44EF-9499-1E6E47FE3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A9A6-BA52-4EB8-B683-470FB43D08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081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4B589-3469-4104-A81B-720A6A456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01553E-FC99-472A-8C4C-6244EE1C0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740C-8E1D-4CD8-BF9A-1898945547FD}" type="datetime1">
              <a:rPr lang="en-GB" smtClean="0"/>
              <a:t>20/09/2022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3FB3AF-D884-4D82-8547-C43BA766B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01C478-A57D-437D-B5BA-7EE94E356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A9A6-BA52-4EB8-B683-470FB43D08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795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D18451-075E-49C4-AEC5-AF7B91DDB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8B70C-FE6A-4FCF-AD05-9194579777BF}" type="datetime1">
              <a:rPr lang="en-GB" smtClean="0"/>
              <a:t>20/09/2022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369384-0C35-494E-BEA2-EBAAD6397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D6C319-26BF-4907-95F5-4A645AD44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A9A6-BA52-4EB8-B683-470FB43D08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34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36E31-0E07-4A5B-B524-4724FFC29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D996A-1DC4-42BD-9A8F-695F7A2009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68C1AC-8FFB-40E9-9FA4-2646702B75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2EEFB2-B0CE-4157-AEC2-E8F2D7377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A90B-53E4-493E-8DCC-959592354F2A}" type="datetime1">
              <a:rPr lang="en-GB" smtClean="0"/>
              <a:t>20/09/2022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BF0442-1CC3-4F7A-9352-C43BF09C6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B60E6-E4D7-4686-ADAA-655BD5FB0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A9A6-BA52-4EB8-B683-470FB43D08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134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CEAD7-E529-4487-87EE-6A06D63E1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0B66E5-6A69-4EE1-BE98-5C6284D798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7FE088-A9AE-4259-8285-0A8EA07F5A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3EA103-A560-4C94-B003-B7BCEC880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3E9CD-C174-4BB7-90DD-AEC2BBB823C9}" type="datetime1">
              <a:rPr lang="en-GB" smtClean="0"/>
              <a:t>20/09/2022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9DC04B-F554-474B-A226-0F067BC43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F43F5-CBB6-4756-AE83-1A8BACF22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A9A6-BA52-4EB8-B683-470FB43D08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806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1B704D-685B-44CD-8C75-9067E1FB3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03C2FA-DCD0-49C1-8739-FE8F7F0B7F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49001D-B9FA-4167-A461-B3611BC232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7746B-57D5-4AB2-A167-B332907BBEEE}" type="datetime1">
              <a:rPr lang="en-GB" smtClean="0"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C3607-A56B-4DC0-927C-872DE2083C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008BD0-2E4D-4BB9-AA60-770EBA790F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6A9A6-BA52-4EB8-B683-470FB43D08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8692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128343/contributions/4787174/attachments/2412950/4129612/PowA_GridPP47.pdf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28343/contributions/4787174/attachments/2412950/4129612/PowA_GridPP47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The University of Edinburgh The University of Glasgow The University of  Durham Status and Future Plans">
            <a:extLst>
              <a:ext uri="{FF2B5EF4-FFF2-40B4-BE49-F238E27FC236}">
                <a16:creationId xmlns:a16="http://schemas.microsoft.com/office/drawing/2014/main" id="{D05AF132-E336-44CB-8A22-2FAE1DB8BF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317"/>
          <a:stretch/>
        </p:blipFill>
        <p:spPr bwMode="auto">
          <a:xfrm>
            <a:off x="-1" y="1"/>
            <a:ext cx="994787" cy="108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8E0A5C4-917B-42AF-B928-6BDA10FE76C9}"/>
              </a:ext>
            </a:extLst>
          </p:cNvPr>
          <p:cNvSpPr txBox="1"/>
          <p:nvPr/>
        </p:nvSpPr>
        <p:spPr>
          <a:xfrm>
            <a:off x="-2377" y="82236"/>
            <a:ext cx="121920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Power Efficiency: x86 vs ARM</a:t>
            </a:r>
          </a:p>
          <a:p>
            <a:pPr algn="ctr"/>
            <a:r>
              <a:rPr lang="en-US" sz="4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(recap and outlook)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246A2A-75EA-408C-B8CF-271F0A3D5153}"/>
              </a:ext>
            </a:extLst>
          </p:cNvPr>
          <p:cNvSpPr txBox="1"/>
          <p:nvPr/>
        </p:nvSpPr>
        <p:spPr>
          <a:xfrm>
            <a:off x="-2377" y="6513533"/>
            <a:ext cx="12192000" cy="36933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48000">
                <a:srgbClr val="FF0000"/>
              </a:gs>
              <a:gs pos="87000">
                <a:srgbClr val="FFC000"/>
              </a:gs>
            </a:gsLst>
            <a:lin ang="162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Emanuele Simili</a:t>
            </a:r>
            <a:r>
              <a:rPr lang="en-US" b="1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b="1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HEPiX</a:t>
            </a: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WorkShop</a:t>
            </a: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            20 September 2022</a:t>
            </a:r>
            <a:endParaRPr lang="en-GB" b="1" dirty="0">
              <a:solidFill>
                <a:schemeClr val="accent5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219FB42-B149-552A-E9E4-42F00BCE0C9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1" b="12541"/>
          <a:stretch/>
        </p:blipFill>
        <p:spPr>
          <a:xfrm>
            <a:off x="3277069" y="1891551"/>
            <a:ext cx="5185613" cy="4235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249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53AAE5D-9136-41A2-BC35-328538F17C2A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Results (ATLAS 1k)</a:t>
            </a:r>
            <a:endParaRPr lang="en-GB" sz="4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hape 136">
            <a:extLst>
              <a:ext uri="{FF2B5EF4-FFF2-40B4-BE49-F238E27FC236}">
                <a16:creationId xmlns:a16="http://schemas.microsoft.com/office/drawing/2014/main" id="{3E59832A-87DC-468B-99F5-F2FE58DD0C7A}"/>
              </a:ext>
            </a:extLst>
          </p:cNvPr>
          <p:cNvSpPr txBox="1">
            <a:spLocks/>
          </p:cNvSpPr>
          <p:nvPr/>
        </p:nvSpPr>
        <p:spPr>
          <a:xfrm>
            <a:off x="0" y="1114176"/>
            <a:ext cx="8274424" cy="10270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First look into an ATLAS simulation (</a:t>
            </a:r>
            <a:r>
              <a:rPr kumimoji="0" lang="en-US" sz="240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TTbar</a:t>
            </a: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1k events), comparing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DELL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Epyc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ARM+GPU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B8CA839-E7B2-41B3-BA69-9C449002B2AE}"/>
              </a:ext>
            </a:extLst>
          </p:cNvPr>
          <p:cNvGraphicFramePr>
            <a:graphicFrameLocks noGrp="1"/>
          </p:cNvGraphicFramePr>
          <p:nvPr/>
        </p:nvGraphicFramePr>
        <p:xfrm>
          <a:off x="135643" y="1932628"/>
          <a:ext cx="7828096" cy="1120140"/>
        </p:xfrm>
        <a:graphic>
          <a:graphicData uri="http://schemas.openxmlformats.org/drawingml/2006/table">
            <a:tbl>
              <a:tblPr/>
              <a:tblGrid>
                <a:gridCol w="1137275">
                  <a:extLst>
                    <a:ext uri="{9D8B030D-6E8A-4147-A177-3AD203B41FA5}">
                      <a16:colId xmlns:a16="http://schemas.microsoft.com/office/drawing/2014/main" val="1303823731"/>
                    </a:ext>
                  </a:extLst>
                </a:gridCol>
                <a:gridCol w="891285">
                  <a:extLst>
                    <a:ext uri="{9D8B030D-6E8A-4147-A177-3AD203B41FA5}">
                      <a16:colId xmlns:a16="http://schemas.microsoft.com/office/drawing/2014/main" val="643424679"/>
                    </a:ext>
                  </a:extLst>
                </a:gridCol>
                <a:gridCol w="917053">
                  <a:extLst>
                    <a:ext uri="{9D8B030D-6E8A-4147-A177-3AD203B41FA5}">
                      <a16:colId xmlns:a16="http://schemas.microsoft.com/office/drawing/2014/main" val="3425719786"/>
                    </a:ext>
                  </a:extLst>
                </a:gridCol>
                <a:gridCol w="1219979">
                  <a:extLst>
                    <a:ext uri="{9D8B030D-6E8A-4147-A177-3AD203B41FA5}">
                      <a16:colId xmlns:a16="http://schemas.microsoft.com/office/drawing/2014/main" val="4248774803"/>
                    </a:ext>
                  </a:extLst>
                </a:gridCol>
                <a:gridCol w="1038280">
                  <a:extLst>
                    <a:ext uri="{9D8B030D-6E8A-4147-A177-3AD203B41FA5}">
                      <a16:colId xmlns:a16="http://schemas.microsoft.com/office/drawing/2014/main" val="3288195138"/>
                    </a:ext>
                  </a:extLst>
                </a:gridCol>
                <a:gridCol w="631620">
                  <a:extLst>
                    <a:ext uri="{9D8B030D-6E8A-4147-A177-3AD203B41FA5}">
                      <a16:colId xmlns:a16="http://schemas.microsoft.com/office/drawing/2014/main" val="1124673871"/>
                    </a:ext>
                  </a:extLst>
                </a:gridCol>
                <a:gridCol w="648925">
                  <a:extLst>
                    <a:ext uri="{9D8B030D-6E8A-4147-A177-3AD203B41FA5}">
                      <a16:colId xmlns:a16="http://schemas.microsoft.com/office/drawing/2014/main" val="3202340701"/>
                    </a:ext>
                  </a:extLst>
                </a:gridCol>
                <a:gridCol w="1343679">
                  <a:extLst>
                    <a:ext uri="{9D8B030D-6E8A-4147-A177-3AD203B41FA5}">
                      <a16:colId xmlns:a16="http://schemas.microsoft.com/office/drawing/2014/main" val="63935136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TTbar 1k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68903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18397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threads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 (h)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Tot. Energy (kW*h)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 Power (W)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Idle (W)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GPU (W)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Above Idle (kW*h)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284516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DELL Epyc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0.197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0.1007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458634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ARM+GPU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0.278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0.0879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71677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  GPU subtracted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0.69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0.232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401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208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0.0000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6090296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995F5BAC-6E9F-45FE-9837-FA9DB0061D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4489"/>
          <a:stretch/>
        </p:blipFill>
        <p:spPr>
          <a:xfrm>
            <a:off x="135643" y="5084405"/>
            <a:ext cx="3211273" cy="1720745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8971B2C4-DAA5-4BA5-AF47-186FD0985EF2}"/>
              </a:ext>
            </a:extLst>
          </p:cNvPr>
          <p:cNvGrpSpPr/>
          <p:nvPr/>
        </p:nvGrpSpPr>
        <p:grpSpPr>
          <a:xfrm>
            <a:off x="3586723" y="4311092"/>
            <a:ext cx="4723561" cy="2546908"/>
            <a:chOff x="3552557" y="4305266"/>
            <a:chExt cx="4723561" cy="254690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C9B9262-D8C8-40CF-99D5-E448478CCE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52557" y="4305266"/>
              <a:ext cx="4723561" cy="2546908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D91F05B-0557-4BF5-8037-F5979D03A71D}"/>
                </a:ext>
              </a:extLst>
            </p:cNvPr>
            <p:cNvCxnSpPr>
              <a:cxnSpLocks/>
            </p:cNvCxnSpPr>
            <p:nvPr/>
          </p:nvCxnSpPr>
          <p:spPr>
            <a:xfrm>
              <a:off x="6055316" y="4762919"/>
              <a:ext cx="0" cy="1813480"/>
            </a:xfrm>
            <a:prstGeom prst="line">
              <a:avLst/>
            </a:prstGeom>
            <a:ln w="25400">
              <a:solidFill>
                <a:schemeClr val="accent5"/>
              </a:solidFill>
              <a:prstDash val="sysDot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0D1505F-A31C-46CF-8B1A-59E75E87E1AF}"/>
              </a:ext>
            </a:extLst>
          </p:cNvPr>
          <p:cNvGraphicFramePr>
            <a:graphicFrameLocks noGrp="1"/>
          </p:cNvGraphicFramePr>
          <p:nvPr/>
        </p:nvGraphicFramePr>
        <p:xfrm>
          <a:off x="8346144" y="1106323"/>
          <a:ext cx="3695364" cy="4905223"/>
        </p:xfrm>
        <a:graphic>
          <a:graphicData uri="http://schemas.openxmlformats.org/drawingml/2006/table">
            <a:tbl>
              <a:tblPr/>
              <a:tblGrid>
                <a:gridCol w="1190501">
                  <a:extLst>
                    <a:ext uri="{9D8B030D-6E8A-4147-A177-3AD203B41FA5}">
                      <a16:colId xmlns:a16="http://schemas.microsoft.com/office/drawing/2014/main" val="2878012031"/>
                    </a:ext>
                  </a:extLst>
                </a:gridCol>
                <a:gridCol w="789948">
                  <a:extLst>
                    <a:ext uri="{9D8B030D-6E8A-4147-A177-3AD203B41FA5}">
                      <a16:colId xmlns:a16="http://schemas.microsoft.com/office/drawing/2014/main" val="2794899243"/>
                    </a:ext>
                  </a:extLst>
                </a:gridCol>
                <a:gridCol w="973629">
                  <a:extLst>
                    <a:ext uri="{9D8B030D-6E8A-4147-A177-3AD203B41FA5}">
                      <a16:colId xmlns:a16="http://schemas.microsoft.com/office/drawing/2014/main" val="496573808"/>
                    </a:ext>
                  </a:extLst>
                </a:gridCol>
                <a:gridCol w="741286">
                  <a:extLst>
                    <a:ext uri="{9D8B030D-6E8A-4147-A177-3AD203B41FA5}">
                      <a16:colId xmlns:a16="http://schemas.microsoft.com/office/drawing/2014/main" val="255402342"/>
                    </a:ext>
                  </a:extLst>
                </a:gridCol>
              </a:tblGrid>
              <a:tr h="14582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DELL Epyx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ARM+GPU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8538733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TTbar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1,000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1,000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events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926635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time: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00 00:38:00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00 00:41:31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min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5890318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2,280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2,491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sec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1604156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 event: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2.2800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2.4910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sec/event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6205113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0.44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event/sec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1056638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energy: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709,200.00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1,001,640.00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Joules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3684907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0.28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kW*h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585947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Energy/Event: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709.20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1,001.64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J/event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824685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0.1970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0.2782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W*h/event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7067244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Average Power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307.01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402.27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3571604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Max Power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366.00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468.00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1131147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Min Power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151.00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268.00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553570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Idle (estimate)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152.00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275.00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5798036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GPUs (average)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67.27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752042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9953356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Idle subtracted: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152.00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275.00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235686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energy: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362,640.00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316,615.00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Joules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8964794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kW*h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3963102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Energy/Event: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362.64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316.61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J/event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894438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0.101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W*h/event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92821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Average Power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155.01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127.27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974044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1023366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GPU subtracted: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67.27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4626536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GPU Total: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167,499.30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Joules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6339684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kW*h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6898429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energy: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834,140.70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Joules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4640961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0.23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kW*h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015435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Energy/Event: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834.14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J/event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715490"/>
                  </a:ext>
                </a:extLst>
              </a:tr>
              <a:tr h="139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0.23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W*h/event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9226682"/>
                  </a:ext>
                </a:extLst>
              </a:tr>
              <a:tr h="14582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Average Power</a:t>
                      </a:r>
                    </a:p>
                  </a:txBody>
                  <a:tcPr marL="5833" marR="5833" marT="58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335.00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</a:t>
                      </a:r>
                    </a:p>
                  </a:txBody>
                  <a:tcPr marL="5833" marR="5833" marT="5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6952378"/>
                  </a:ext>
                </a:extLst>
              </a:tr>
            </a:tbl>
          </a:graphicData>
        </a:graphic>
      </p:graphicFrame>
      <p:sp>
        <p:nvSpPr>
          <p:cNvPr id="12" name="Shape 136">
            <a:extLst>
              <a:ext uri="{FF2B5EF4-FFF2-40B4-BE49-F238E27FC236}">
                <a16:creationId xmlns:a16="http://schemas.microsoft.com/office/drawing/2014/main" id="{A501A000-8FCC-41FF-A9A9-B1A8C8CA0F35}"/>
              </a:ext>
            </a:extLst>
          </p:cNvPr>
          <p:cNvSpPr txBox="1">
            <a:spLocks/>
          </p:cNvSpPr>
          <p:nvPr/>
        </p:nvSpPr>
        <p:spPr>
          <a:xfrm>
            <a:off x="1398498" y="3429000"/>
            <a:ext cx="6947646" cy="8309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(*)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The energy/event tends to decrease with a larger simulation. E.g., total energy of the 10k simulation is about 4 times the 1k …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D1643C-FBE8-4F36-BE2E-6897A5E4029F}"/>
              </a:ext>
            </a:extLst>
          </p:cNvPr>
          <p:cNvSpPr txBox="1"/>
          <p:nvPr/>
        </p:nvSpPr>
        <p:spPr>
          <a:xfrm>
            <a:off x="9186582" y="4035317"/>
            <a:ext cx="5042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(*)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4389C9-D835-68A6-33F8-4F91BC25A87C}"/>
              </a:ext>
            </a:extLst>
          </p:cNvPr>
          <p:cNvSpPr txBox="1"/>
          <p:nvPr/>
        </p:nvSpPr>
        <p:spPr>
          <a:xfrm>
            <a:off x="9880847" y="6285232"/>
            <a:ext cx="20773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What a large idle !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0509370-8D29-1042-C5F8-08C82C4EB37D}"/>
              </a:ext>
            </a:extLst>
          </p:cNvPr>
          <p:cNvSpPr/>
          <p:nvPr/>
        </p:nvSpPr>
        <p:spPr>
          <a:xfrm>
            <a:off x="10563828" y="3098305"/>
            <a:ext cx="1092553" cy="2663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992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EFB7F343-C660-49F8-BB47-10934356E9EA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Profiles (ATLAS 10k)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B3AD18-E59F-4CCA-A848-B2EC1421EB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083"/>
          <a:stretch/>
        </p:blipFill>
        <p:spPr>
          <a:xfrm>
            <a:off x="2856596" y="1964339"/>
            <a:ext cx="9335404" cy="18960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EA65113-8C26-49B8-A11F-C9F224B32CE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628"/>
          <a:stretch/>
        </p:blipFill>
        <p:spPr>
          <a:xfrm>
            <a:off x="1" y="924160"/>
            <a:ext cx="2922494" cy="184593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C9A7D4F-9AE0-44DB-BD27-15BECC323F4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083"/>
          <a:stretch/>
        </p:blipFill>
        <p:spPr>
          <a:xfrm>
            <a:off x="2856595" y="4635821"/>
            <a:ext cx="9263685" cy="19089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A140C4B-81DF-4B41-A09D-01224513A9A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997"/>
          <a:stretch/>
        </p:blipFill>
        <p:spPr>
          <a:xfrm>
            <a:off x="0" y="3872944"/>
            <a:ext cx="2922494" cy="1856404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BBF4252-A67B-41BD-94F7-0260C8F21151}"/>
              </a:ext>
            </a:extLst>
          </p:cNvPr>
          <p:cNvGrpSpPr/>
          <p:nvPr/>
        </p:nvGrpSpPr>
        <p:grpSpPr>
          <a:xfrm>
            <a:off x="770965" y="2159604"/>
            <a:ext cx="2085631" cy="3243633"/>
            <a:chOff x="851647" y="1837730"/>
            <a:chExt cx="2183407" cy="3243633"/>
          </a:xfrm>
        </p:grpSpPr>
        <p:sp>
          <p:nvSpPr>
            <p:cNvPr id="11" name="Shape 136">
              <a:extLst>
                <a:ext uri="{FF2B5EF4-FFF2-40B4-BE49-F238E27FC236}">
                  <a16:creationId xmlns:a16="http://schemas.microsoft.com/office/drawing/2014/main" id="{21190441-0105-461D-AFD5-FAD403AD17CD}"/>
                </a:ext>
              </a:extLst>
            </p:cNvPr>
            <p:cNvSpPr txBox="1">
              <a:spLocks/>
            </p:cNvSpPr>
            <p:nvPr/>
          </p:nvSpPr>
          <p:spPr>
            <a:xfrm>
              <a:off x="851647" y="4606772"/>
              <a:ext cx="2183407" cy="47459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R="0" lvl="0" algn="l" defTabSz="914400" rtl="0" eaLnBrk="1" fontAlgn="auto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ARM+GPU</a:t>
              </a:r>
            </a:p>
          </p:txBody>
        </p:sp>
        <p:sp>
          <p:nvSpPr>
            <p:cNvPr id="13" name="Shape 136">
              <a:extLst>
                <a:ext uri="{FF2B5EF4-FFF2-40B4-BE49-F238E27FC236}">
                  <a16:creationId xmlns:a16="http://schemas.microsoft.com/office/drawing/2014/main" id="{DDAF8E5C-A088-4B4E-BA9B-B48FE45CE6D7}"/>
                </a:ext>
              </a:extLst>
            </p:cNvPr>
            <p:cNvSpPr txBox="1">
              <a:spLocks/>
            </p:cNvSpPr>
            <p:nvPr/>
          </p:nvSpPr>
          <p:spPr>
            <a:xfrm>
              <a:off x="851647" y="1837730"/>
              <a:ext cx="2183407" cy="51125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R="0" lvl="0" algn="l" defTabSz="914400" rtl="0" eaLnBrk="1" fontAlgn="auto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DELL </a:t>
              </a:r>
              <a:r>
                <a:rPr lang="en-US" sz="2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Epyc</a:t>
              </a:r>
              <a:endParaRPr lang="en-US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E775D07-AD19-908D-518D-93C52E4DB6D8}"/>
              </a:ext>
            </a:extLst>
          </p:cNvPr>
          <p:cNvCxnSpPr/>
          <p:nvPr/>
        </p:nvCxnSpPr>
        <p:spPr>
          <a:xfrm>
            <a:off x="6320901" y="3124940"/>
            <a:ext cx="2805344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816CFB-5EAC-3169-2CED-93BF392AF23B}"/>
              </a:ext>
            </a:extLst>
          </p:cNvPr>
          <p:cNvCxnSpPr>
            <a:cxnSpLocks/>
          </p:cNvCxnSpPr>
          <p:nvPr/>
        </p:nvCxnSpPr>
        <p:spPr>
          <a:xfrm>
            <a:off x="6393402" y="5585533"/>
            <a:ext cx="2661821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AD34256-1E41-F3F9-4751-13DED5266AC7}"/>
              </a:ext>
            </a:extLst>
          </p:cNvPr>
          <p:cNvSpPr txBox="1"/>
          <p:nvPr/>
        </p:nvSpPr>
        <p:spPr>
          <a:xfrm>
            <a:off x="7048871" y="5880473"/>
            <a:ext cx="20773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What a large idle !</a:t>
            </a:r>
          </a:p>
        </p:txBody>
      </p:sp>
    </p:spTree>
    <p:extLst>
      <p:ext uri="{BB962C8B-B14F-4D97-AF65-F5344CB8AC3E}">
        <p14:creationId xmlns:p14="http://schemas.microsoft.com/office/powerpoint/2010/main" val="4112669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6B2C45F-1A38-447E-A0A6-6620AE034006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(ATLAS 10k)</a:t>
            </a:r>
            <a:endParaRPr lang="en-GB" sz="4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EFC4319-880A-4224-AC92-EEB483EE1728}"/>
              </a:ext>
            </a:extLst>
          </p:cNvPr>
          <p:cNvGrpSpPr/>
          <p:nvPr/>
        </p:nvGrpSpPr>
        <p:grpSpPr>
          <a:xfrm>
            <a:off x="5414682" y="4054622"/>
            <a:ext cx="5127180" cy="2773920"/>
            <a:chOff x="7064820" y="1017807"/>
            <a:chExt cx="5127180" cy="277392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BCD9633-CF15-4F66-9E5E-292489780A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64820" y="1017807"/>
              <a:ext cx="5127180" cy="2773920"/>
            </a:xfrm>
            <a:prstGeom prst="rect">
              <a:avLst/>
            </a:prstGeom>
          </p:spPr>
        </p:pic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8BCC503B-47F3-4437-94B7-AA32A7FB30D1}"/>
                </a:ext>
              </a:extLst>
            </p:cNvPr>
            <p:cNvCxnSpPr>
              <a:cxnSpLocks/>
            </p:cNvCxnSpPr>
            <p:nvPr/>
          </p:nvCxnSpPr>
          <p:spPr>
            <a:xfrm>
              <a:off x="10036137" y="1507253"/>
              <a:ext cx="0" cy="2076463"/>
            </a:xfrm>
            <a:prstGeom prst="line">
              <a:avLst/>
            </a:prstGeom>
            <a:ln w="25400">
              <a:solidFill>
                <a:schemeClr val="accent5"/>
              </a:solidFill>
              <a:prstDash val="sysDot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DDDEA11E-C259-4D5B-89D9-2FAA624527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3283" y="1775245"/>
            <a:ext cx="5077573" cy="2045191"/>
          </a:xfrm>
          <a:prstGeom prst="rect">
            <a:avLst/>
          </a:prstGeom>
        </p:spPr>
      </p:pic>
      <p:sp>
        <p:nvSpPr>
          <p:cNvPr id="12" name="Shape 136">
            <a:extLst>
              <a:ext uri="{FF2B5EF4-FFF2-40B4-BE49-F238E27FC236}">
                <a16:creationId xmlns:a16="http://schemas.microsoft.com/office/drawing/2014/main" id="{88C6C247-0456-4489-8768-53939602B104}"/>
              </a:ext>
            </a:extLst>
          </p:cNvPr>
          <p:cNvSpPr txBox="1">
            <a:spLocks/>
          </p:cNvSpPr>
          <p:nvPr/>
        </p:nvSpPr>
        <p:spPr>
          <a:xfrm>
            <a:off x="0" y="808304"/>
            <a:ext cx="12140856" cy="10270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 both cases, the execution times are very similar, especially after subtracting the GPU.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DELL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Epyc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looks slightly more energy efficient.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5615EAB-04F4-435C-A9E9-862B0FEFFD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695999"/>
            <a:ext cx="5414682" cy="2162001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14D3CD1-4F67-43A6-8C0F-D393F7F566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810725"/>
              </p:ext>
            </p:extLst>
          </p:nvPr>
        </p:nvGraphicFramePr>
        <p:xfrm>
          <a:off x="136718" y="1761881"/>
          <a:ext cx="6926565" cy="2400300"/>
        </p:xfrm>
        <a:graphic>
          <a:graphicData uri="http://schemas.openxmlformats.org/drawingml/2006/table">
            <a:tbl>
              <a:tblPr/>
              <a:tblGrid>
                <a:gridCol w="1063647">
                  <a:extLst>
                    <a:ext uri="{9D8B030D-6E8A-4147-A177-3AD203B41FA5}">
                      <a16:colId xmlns:a16="http://schemas.microsoft.com/office/drawing/2014/main" val="2916545988"/>
                    </a:ext>
                  </a:extLst>
                </a:gridCol>
                <a:gridCol w="502023">
                  <a:extLst>
                    <a:ext uri="{9D8B030D-6E8A-4147-A177-3AD203B41FA5}">
                      <a16:colId xmlns:a16="http://schemas.microsoft.com/office/drawing/2014/main" val="573259754"/>
                    </a:ext>
                  </a:extLst>
                </a:gridCol>
                <a:gridCol w="545602">
                  <a:extLst>
                    <a:ext uri="{9D8B030D-6E8A-4147-A177-3AD203B41FA5}">
                      <a16:colId xmlns:a16="http://schemas.microsoft.com/office/drawing/2014/main" val="3363274866"/>
                    </a:ext>
                  </a:extLst>
                </a:gridCol>
                <a:gridCol w="1151689">
                  <a:extLst>
                    <a:ext uri="{9D8B030D-6E8A-4147-A177-3AD203B41FA5}">
                      <a16:colId xmlns:a16="http://schemas.microsoft.com/office/drawing/2014/main" val="4129080121"/>
                    </a:ext>
                  </a:extLst>
                </a:gridCol>
                <a:gridCol w="1066142">
                  <a:extLst>
                    <a:ext uri="{9D8B030D-6E8A-4147-A177-3AD203B41FA5}">
                      <a16:colId xmlns:a16="http://schemas.microsoft.com/office/drawing/2014/main" val="3359279298"/>
                    </a:ext>
                  </a:extLst>
                </a:gridCol>
                <a:gridCol w="865821">
                  <a:extLst>
                    <a:ext uri="{9D8B030D-6E8A-4147-A177-3AD203B41FA5}">
                      <a16:colId xmlns:a16="http://schemas.microsoft.com/office/drawing/2014/main" val="3127587784"/>
                    </a:ext>
                  </a:extLst>
                </a:gridCol>
                <a:gridCol w="594879">
                  <a:extLst>
                    <a:ext uri="{9D8B030D-6E8A-4147-A177-3AD203B41FA5}">
                      <a16:colId xmlns:a16="http://schemas.microsoft.com/office/drawing/2014/main" val="3986969572"/>
                    </a:ext>
                  </a:extLst>
                </a:gridCol>
                <a:gridCol w="1136762">
                  <a:extLst>
                    <a:ext uri="{9D8B030D-6E8A-4147-A177-3AD203B41FA5}">
                      <a16:colId xmlns:a16="http://schemas.microsoft.com/office/drawing/2014/main" val="115353253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TTbar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39599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844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threads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 (h)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Tot. Energy (kW*h)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 Power (W)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Idle (W)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GPU (W)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Above Idle (kW*h)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199066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DELL Epyc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0.858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0.4908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109839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ARM+GPU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0.4338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8509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  GPU subtracted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2.48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0.949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407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207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0.0000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566478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322846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Charginos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31909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69768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threads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 (h)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Tot. Energy (kW*h)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 Power (W)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Idle (W)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GPU (W)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Above Idle (kW*h)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966998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DELL Epyc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0.555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0.3182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057645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ARM+GPU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0.3223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27525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  GPU subtracted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1.86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0.683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396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194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0.0000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7133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00331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CB4814D-46FA-4EEA-9017-B31CB5F55B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0955" y="1560449"/>
            <a:ext cx="5127180" cy="27739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B2C45F-1A38-447E-A0A6-6620AE034006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(ATLAS 10k)</a:t>
            </a:r>
            <a:endParaRPr lang="en-GB" sz="4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hape 136">
            <a:extLst>
              <a:ext uri="{FF2B5EF4-FFF2-40B4-BE49-F238E27FC236}">
                <a16:creationId xmlns:a16="http://schemas.microsoft.com/office/drawing/2014/main" id="{88C6C247-0456-4489-8768-53939602B104}"/>
              </a:ext>
            </a:extLst>
          </p:cNvPr>
          <p:cNvSpPr txBox="1">
            <a:spLocks/>
          </p:cNvSpPr>
          <p:nvPr/>
        </p:nvSpPr>
        <p:spPr>
          <a:xfrm>
            <a:off x="-1" y="864194"/>
            <a:ext cx="12110477" cy="10270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Or … to account for the different idle consumption, we can subtract it from the total and compare the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energy in excess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of idle: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…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F5F434DC-F719-4B7B-B2B3-60EA9A0CFB79}"/>
              </a:ext>
            </a:extLst>
          </p:cNvPr>
          <p:cNvGraphicFramePr>
            <a:graphicFrameLocks noGrp="1"/>
          </p:cNvGraphicFramePr>
          <p:nvPr/>
        </p:nvGraphicFramePr>
        <p:xfrm>
          <a:off x="81523" y="1603228"/>
          <a:ext cx="6704757" cy="2400300"/>
        </p:xfrm>
        <a:graphic>
          <a:graphicData uri="http://schemas.openxmlformats.org/drawingml/2006/table">
            <a:tbl>
              <a:tblPr/>
              <a:tblGrid>
                <a:gridCol w="1029586">
                  <a:extLst>
                    <a:ext uri="{9D8B030D-6E8A-4147-A177-3AD203B41FA5}">
                      <a16:colId xmlns:a16="http://schemas.microsoft.com/office/drawing/2014/main" val="2916545988"/>
                    </a:ext>
                  </a:extLst>
                </a:gridCol>
                <a:gridCol w="485947">
                  <a:extLst>
                    <a:ext uri="{9D8B030D-6E8A-4147-A177-3AD203B41FA5}">
                      <a16:colId xmlns:a16="http://schemas.microsoft.com/office/drawing/2014/main" val="573259754"/>
                    </a:ext>
                  </a:extLst>
                </a:gridCol>
                <a:gridCol w="528130">
                  <a:extLst>
                    <a:ext uri="{9D8B030D-6E8A-4147-A177-3AD203B41FA5}">
                      <a16:colId xmlns:a16="http://schemas.microsoft.com/office/drawing/2014/main" val="3363274866"/>
                    </a:ext>
                  </a:extLst>
                </a:gridCol>
                <a:gridCol w="1200720">
                  <a:extLst>
                    <a:ext uri="{9D8B030D-6E8A-4147-A177-3AD203B41FA5}">
                      <a16:colId xmlns:a16="http://schemas.microsoft.com/office/drawing/2014/main" val="4129080121"/>
                    </a:ext>
                  </a:extLst>
                </a:gridCol>
                <a:gridCol w="946090">
                  <a:extLst>
                    <a:ext uri="{9D8B030D-6E8A-4147-A177-3AD203B41FA5}">
                      <a16:colId xmlns:a16="http://schemas.microsoft.com/office/drawing/2014/main" val="3359279298"/>
                    </a:ext>
                  </a:extLst>
                </a:gridCol>
                <a:gridCol w="838095">
                  <a:extLst>
                    <a:ext uri="{9D8B030D-6E8A-4147-A177-3AD203B41FA5}">
                      <a16:colId xmlns:a16="http://schemas.microsoft.com/office/drawing/2014/main" val="3127587784"/>
                    </a:ext>
                  </a:extLst>
                </a:gridCol>
                <a:gridCol w="575829">
                  <a:extLst>
                    <a:ext uri="{9D8B030D-6E8A-4147-A177-3AD203B41FA5}">
                      <a16:colId xmlns:a16="http://schemas.microsoft.com/office/drawing/2014/main" val="3986969572"/>
                    </a:ext>
                  </a:extLst>
                </a:gridCol>
                <a:gridCol w="1100360">
                  <a:extLst>
                    <a:ext uri="{9D8B030D-6E8A-4147-A177-3AD203B41FA5}">
                      <a16:colId xmlns:a16="http://schemas.microsoft.com/office/drawing/2014/main" val="115353253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TTbar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39599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844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threads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 (h)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Tot. Energy (kW*h)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 Power (W)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Idle (W)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GPU (W)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Above Idle (kW*h)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199066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DELL Epyc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0.858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0.4908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109839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ARM+GPU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0.4338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8509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  GPU subtracted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2.48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0.949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407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207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566478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322846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Charginos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31909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69768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threads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 (h)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Tot. Energy (kW*h)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 Power (W)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Idle (W)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GPU (W)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Above Idle (kW*h)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966998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DELL Epyc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0.555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0.3182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057645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ARM+GPU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0.3223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27525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  GPU subtracted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1.86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0.683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396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194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7133658"/>
                  </a:ext>
                </a:extLst>
              </a:tr>
            </a:tbl>
          </a:graphicData>
        </a:graphic>
      </p:graphicFrame>
      <p:sp>
        <p:nvSpPr>
          <p:cNvPr id="2" name="Oval 1">
            <a:extLst>
              <a:ext uri="{FF2B5EF4-FFF2-40B4-BE49-F238E27FC236}">
                <a16:creationId xmlns:a16="http://schemas.microsoft.com/office/drawing/2014/main" id="{EA61167F-742B-4BDD-84FA-ADF5041A2454}"/>
              </a:ext>
            </a:extLst>
          </p:cNvPr>
          <p:cNvSpPr/>
          <p:nvPr/>
        </p:nvSpPr>
        <p:spPr>
          <a:xfrm>
            <a:off x="5647764" y="1786676"/>
            <a:ext cx="1220039" cy="10270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C169555-43B1-4E56-8685-1EB3B0F4B3EE}"/>
              </a:ext>
            </a:extLst>
          </p:cNvPr>
          <p:cNvSpPr/>
          <p:nvPr/>
        </p:nvSpPr>
        <p:spPr>
          <a:xfrm>
            <a:off x="5647764" y="3159881"/>
            <a:ext cx="1220039" cy="10270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Shape 136">
            <a:extLst>
              <a:ext uri="{FF2B5EF4-FFF2-40B4-BE49-F238E27FC236}">
                <a16:creationId xmlns:a16="http://schemas.microsoft.com/office/drawing/2014/main" id="{31855BE0-C7F2-4A90-915B-B227CBFC96BC}"/>
              </a:ext>
            </a:extLst>
          </p:cNvPr>
          <p:cNvSpPr txBox="1">
            <a:spLocks/>
          </p:cNvSpPr>
          <p:nvPr/>
        </p:nvSpPr>
        <p:spPr>
          <a:xfrm>
            <a:off x="-1" y="4920171"/>
            <a:ext cx="11770659" cy="17137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When we subtract the idle, the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ARM+GPU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machine looks slightly more power efficient.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However, this procedure might be questionable …</a:t>
            </a:r>
          </a:p>
        </p:txBody>
      </p:sp>
    </p:spTree>
    <p:extLst>
      <p:ext uri="{BB962C8B-B14F-4D97-AF65-F5344CB8AC3E}">
        <p14:creationId xmlns:p14="http://schemas.microsoft.com/office/powerpoint/2010/main" val="2109374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36">
            <a:extLst>
              <a:ext uri="{FF2B5EF4-FFF2-40B4-BE49-F238E27FC236}">
                <a16:creationId xmlns:a16="http://schemas.microsoft.com/office/drawing/2014/main" id="{FE8AF429-2B70-4232-87BF-2B63CC0D4713}"/>
              </a:ext>
            </a:extLst>
          </p:cNvPr>
          <p:cNvSpPr txBox="1">
            <a:spLocks/>
          </p:cNvSpPr>
          <p:nvPr/>
        </p:nvSpPr>
        <p:spPr>
          <a:xfrm>
            <a:off x="100360" y="832637"/>
            <a:ext cx="11885451" cy="6025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(#)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There were obvious limitations to this approach, which relied on resources at two different geographical locations: local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x86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machines (Glasgow) &amp; remote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ARM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machines at Leicester.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buFontTx/>
              <a:buChar char="-"/>
              <a:defRPr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In Glasgow I have full sys-admin control, at Leicester I was just a normal user with limited privileges. Therefore, I had limited control over the activity of these remote machines, and indeed we could see different levels of usage depending on the day/time.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Machines have very different hardware, in particular the ARM+GPU node at Leicester that can run ATLAS had 2 powerful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Nvidia Ampere GPUs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just sitting and increasing the idle.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Power measurements were mainly read by </a:t>
            </a:r>
            <a:r>
              <a:rPr lang="en-US" sz="2200" i="1" dirty="0">
                <a:latin typeface="Arial" panose="020B0604020202020204" pitchFamily="34" charset="0"/>
                <a:cs typeface="Arial" panose="020B0604020202020204" pitchFamily="34" charset="0"/>
              </a:rPr>
              <a:t>IPMI tools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interacting with different hardware, and in one case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with a custom tool (</a:t>
            </a:r>
            <a:r>
              <a:rPr kumimoji="0" lang="en-US" sz="2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tx2mon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on Cavium). So, readings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might not be directly comparable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and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there was no validation of power data (e.g., an external power-meter).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The ARM+GPU machine was accessed through </a:t>
            </a:r>
            <a:r>
              <a:rPr lang="en-US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Slurm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(which adds an extra layer). </a:t>
            </a:r>
            <a:b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I could send my job requests with the flag </a:t>
            </a:r>
            <a:r>
              <a:rPr lang="en-US" sz="2200" i="1" dirty="0">
                <a:latin typeface="Arial" panose="020B0604020202020204" pitchFamily="34" charset="0"/>
                <a:cs typeface="Arial" panose="020B0604020202020204" pitchFamily="34" charset="0"/>
              </a:rPr>
              <a:t>--exclusive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, which gave me some sort of priority.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Cooling was totally neglected: more watts go in, more heat comes out. This might be an important factor for the overall power required by the data center (including coolers).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BEA139-6209-4A21-AE53-8E7BEF1FCE29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Limitations (old)</a:t>
            </a:r>
            <a:endParaRPr lang="en-GB" sz="4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348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36">
            <a:extLst>
              <a:ext uri="{FF2B5EF4-FFF2-40B4-BE49-F238E27FC236}">
                <a16:creationId xmlns:a16="http://schemas.microsoft.com/office/drawing/2014/main" id="{FE8AF429-2B70-4232-87BF-2B63CC0D4713}"/>
              </a:ext>
            </a:extLst>
          </p:cNvPr>
          <p:cNvSpPr txBox="1">
            <a:spLocks/>
          </p:cNvSpPr>
          <p:nvPr/>
        </p:nvSpPr>
        <p:spPr>
          <a:xfrm>
            <a:off x="130097" y="832637"/>
            <a:ext cx="11931805" cy="60237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To address the limitation of our previous study on efficiency and power consumption (ref.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GridPP47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), we have purchased two new servers with almost identical hardware specs but different CPU architectures: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arm64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x86_64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This will allow us to re-run the various benchmarks while comparing power consumption in a very controlled environment, where all variables can be accounted for (e.g., </a:t>
            </a:r>
            <a:r>
              <a:rPr lang="en-US" sz="2400" u="sng" dirty="0">
                <a:latin typeface="Arial" panose="020B0604020202020204" pitchFamily="34" charset="0"/>
                <a:cs typeface="Arial" panose="020B0604020202020204" pitchFamily="34" charset="0"/>
              </a:rPr>
              <a:t>raw PDU power output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cooling, …), and where we have access to the full range of machine metrics (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node_exporter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As we have done before, we will run different benchmarks including BASH scripts, compiled C programs, ATLAS simulations (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and possibly HEP-Score (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Results will hopefully make more sense than previous ones (</a:t>
            </a:r>
            <a:r>
              <a:rPr lang="en-US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), and they will be presented at ACAT 2022 next month (</a:t>
            </a:r>
            <a:r>
              <a:rPr lang="en-US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(*) 	This time we have ATLAS people to provide an actual workload</a:t>
            </a:r>
            <a:endParaRPr lang="en-US" sz="8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(**) 	ARM builds of some benchmarks are already available (CMS, ATLAS)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(***)	E.g., we already see a huge difference in idle (AMD almost twice than ARM)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8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(****) 	Both servers arrived (with huge delay), and work is in progress</a:t>
            </a:r>
            <a:endParaRPr 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BEA139-6209-4A21-AE53-8E7BEF1FCE29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Outlook</a:t>
            </a:r>
            <a:endParaRPr lang="en-GB" sz="4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9526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36">
            <a:extLst>
              <a:ext uri="{FF2B5EF4-FFF2-40B4-BE49-F238E27FC236}">
                <a16:creationId xmlns:a16="http://schemas.microsoft.com/office/drawing/2014/main" id="{FE8AF429-2B70-4232-87BF-2B63CC0D4713}"/>
              </a:ext>
            </a:extLst>
          </p:cNvPr>
          <p:cNvSpPr txBox="1">
            <a:spLocks/>
          </p:cNvSpPr>
          <p:nvPr/>
        </p:nvSpPr>
        <p:spPr>
          <a:xfrm>
            <a:off x="100360" y="832637"/>
            <a:ext cx="12091639" cy="31978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x86_64: Single AMD EPYC 7003 series processor family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Server: 	AMD EPYC 7003 UP Server System (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SuperMicro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CPU: 		AMD EPYC 7643 48 core 96 Thread 2.3GHz processor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RAM: 		256GB (16 x 16 GB) DDR4 3200MHz ECC Registered memory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Storage: 	3.84TB Samsung PM9A3 M.2 (2280)</a:t>
            </a:r>
            <a:endParaRPr 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arm64: 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Single socket Ampere Altra MAX Processor 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Server: 	ARM 1U Rackmount Server system 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CPU: 		ARM Q80-30 80 core 210W TDP processor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RAM: 		256GB (16 x 16 GB) DDR4 3200MHz ECC Registered memory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Storage: 	3.84TB Samsung PM9A3 M.2 (2280)</a:t>
            </a:r>
            <a:endParaRPr 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BEA139-6209-4A21-AE53-8E7BEF1FCE29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Purchased Hardware</a:t>
            </a:r>
            <a:endParaRPr lang="en-GB" sz="4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hape 136">
            <a:extLst>
              <a:ext uri="{FF2B5EF4-FFF2-40B4-BE49-F238E27FC236}">
                <a16:creationId xmlns:a16="http://schemas.microsoft.com/office/drawing/2014/main" id="{583CC4F8-21E1-76C6-2769-3865243E3ECB}"/>
              </a:ext>
            </a:extLst>
          </p:cNvPr>
          <p:cNvSpPr txBox="1">
            <a:spLocks/>
          </p:cNvSpPr>
          <p:nvPr/>
        </p:nvSpPr>
        <p:spPr>
          <a:xfrm>
            <a:off x="100360" y="4743867"/>
            <a:ext cx="12091640" cy="21124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DELL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Epyc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(Glasgow)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DELL PowerEdge C6525 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2 * 32cores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Epyc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x86_64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CPUs &amp; 512GB RAM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(128 threads)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HP Xeon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(Glasgow)  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HP ProLiant DL60 Gen9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2 * 10cores Xeon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x86_64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CPUs and 156GB RAM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(40 threads)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74C77E-48B8-9180-AE56-99C02D8AF0CF}"/>
              </a:ext>
            </a:extLst>
          </p:cNvPr>
          <p:cNvSpPr txBox="1"/>
          <p:nvPr/>
        </p:nvSpPr>
        <p:spPr>
          <a:xfrm>
            <a:off x="0" y="4048217"/>
            <a:ext cx="5690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Already available @ Glasgow:</a:t>
            </a:r>
            <a:endParaRPr lang="en-GB" sz="2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D3FAD5-B1DA-0D5F-8982-42B312DE5B61}"/>
              </a:ext>
            </a:extLst>
          </p:cNvPr>
          <p:cNvSpPr txBox="1"/>
          <p:nvPr/>
        </p:nvSpPr>
        <p:spPr>
          <a:xfrm>
            <a:off x="7523720" y="6013910"/>
            <a:ext cx="21263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… old and cranky</a:t>
            </a:r>
          </a:p>
        </p:txBody>
      </p:sp>
    </p:spTree>
    <p:extLst>
      <p:ext uri="{BB962C8B-B14F-4D97-AF65-F5344CB8AC3E}">
        <p14:creationId xmlns:p14="http://schemas.microsoft.com/office/powerpoint/2010/main" val="378199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36">
            <a:extLst>
              <a:ext uri="{FF2B5EF4-FFF2-40B4-BE49-F238E27FC236}">
                <a16:creationId xmlns:a16="http://schemas.microsoft.com/office/drawing/2014/main" id="{FE8AF429-2B70-4232-87BF-2B63CC0D4713}"/>
              </a:ext>
            </a:extLst>
          </p:cNvPr>
          <p:cNvSpPr txBox="1">
            <a:spLocks/>
          </p:cNvSpPr>
          <p:nvPr/>
        </p:nvSpPr>
        <p:spPr>
          <a:xfrm>
            <a:off x="122662" y="882319"/>
            <a:ext cx="12069337" cy="59756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Available benchmarks </a:t>
            </a: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(already implemented/tested)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Prime number sieve (BASH script)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Prime number sieve (C with OMP)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buFontTx/>
              <a:buChar char="-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Large Matrix Multiplication (C with OMP) and/or other compiled operations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Full G4MT ATLAS Simulation (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in progress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Other benchmarks </a:t>
            </a: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(to implement/test)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HEP-Score / HEP Benchmark suite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if available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/O bound jobs (e.g., run ATLAS analysis on a remote data set)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CPU intensive Python tasks (e.g.,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PyTorch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on CPU)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Other experiments …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    I am still open to any suggestions and criticism on what / how I should run !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BEA139-6209-4A21-AE53-8E7BEF1FCE29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Benchmarks (new)</a:t>
            </a:r>
            <a:endParaRPr lang="en-GB" sz="4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4648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36">
            <a:extLst>
              <a:ext uri="{FF2B5EF4-FFF2-40B4-BE49-F238E27FC236}">
                <a16:creationId xmlns:a16="http://schemas.microsoft.com/office/drawing/2014/main" id="{FE8AF429-2B70-4232-87BF-2B63CC0D4713}"/>
              </a:ext>
            </a:extLst>
          </p:cNvPr>
          <p:cNvSpPr txBox="1">
            <a:spLocks/>
          </p:cNvSpPr>
          <p:nvPr/>
        </p:nvSpPr>
        <p:spPr>
          <a:xfrm>
            <a:off x="122662" y="882320"/>
            <a:ext cx="11844437" cy="52965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 started talking with the HEP-Score Working Group before the summer, because of mutual interest and partial overlap with my current research on power efficiency: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 wish to use HEP-Score as </a:t>
            </a:r>
            <a:r>
              <a:rPr kumimoji="0" lang="en-US" sz="240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kumimoji="0" 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standard HEP workload to rate different architectures</a:t>
            </a:r>
            <a:r>
              <a:rPr kumimoji="0" lang="en-US" sz="240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on power consumption and execution efficiency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 can help testing the HEP-Score on different architectures (x86, ARM, and hopefully GPU - we already have one waiting :)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It would be good to include the power readings in the standard output of HEP-Score (peak / idle power and integrated energy consumption for a given load)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*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This is becoming increasingly important for future hardware procurement !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BEA139-6209-4A21-AE53-8E7BEF1FCE29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HEP-Score &amp; me</a:t>
            </a:r>
            <a:endParaRPr lang="en-GB" sz="4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Green Energy Png Photos - Solar Panel Solar Energy Logo, Transparent Png ,  Transparent Png Image - PNGitem">
            <a:extLst>
              <a:ext uri="{FF2B5EF4-FFF2-40B4-BE49-F238E27FC236}">
                <a16:creationId xmlns:a16="http://schemas.microsoft.com/office/drawing/2014/main" id="{DDAFBED1-22B8-8A23-0F7A-6A6CF8185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3104" y="5563136"/>
            <a:ext cx="1121108" cy="1013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7891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36">
            <a:extLst>
              <a:ext uri="{FF2B5EF4-FFF2-40B4-BE49-F238E27FC236}">
                <a16:creationId xmlns:a16="http://schemas.microsoft.com/office/drawing/2014/main" id="{FE8AF429-2B70-4232-87BF-2B63CC0D4713}"/>
              </a:ext>
            </a:extLst>
          </p:cNvPr>
          <p:cNvSpPr txBox="1">
            <a:spLocks/>
          </p:cNvSpPr>
          <p:nvPr/>
        </p:nvSpPr>
        <p:spPr>
          <a:xfrm>
            <a:off x="0" y="882319"/>
            <a:ext cx="12192000" cy="59756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So far, I have been able to successfully run the HEP-score on all types of hardware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Glasgow (except ARM). Results submitted to the global Kibana dashboard at CERN.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Local HEP-score results (UKI-SCOTGRID-GLASGOW):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24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d20</a:t>
            </a:r>
            <a:r>
              <a:rPr kumimoji="0" lang="it-IT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(DELL </a:t>
            </a:r>
            <a:r>
              <a:rPr kumimoji="0" lang="it-IT" sz="2400" i="0" u="sng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PowerEdge</a:t>
            </a:r>
            <a:r>
              <a:rPr kumimoji="0" lang="it-IT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C6525, 2020)				score: 2060.4333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24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d21</a:t>
            </a:r>
            <a:r>
              <a:rPr kumimoji="0" lang="it-IT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(DELL </a:t>
            </a:r>
            <a:r>
              <a:rPr kumimoji="0" lang="it-IT" sz="2400" i="0" u="sng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PowerEdge</a:t>
            </a:r>
            <a:r>
              <a:rPr kumimoji="0" lang="it-IT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C6525, 2021)				score: 1983.4387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24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d22</a:t>
            </a:r>
            <a:r>
              <a:rPr kumimoji="0" lang="it-IT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(DELL </a:t>
            </a:r>
            <a:r>
              <a:rPr kumimoji="0" lang="it-IT" sz="2400" i="0" u="sng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PowerEdge</a:t>
            </a:r>
            <a:r>
              <a:rPr kumimoji="0" lang="it-IT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C6525, 2022)				score: 2141.87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24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h17</a:t>
            </a:r>
            <a:r>
              <a:rPr kumimoji="0" lang="it-IT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(HP </a:t>
            </a:r>
            <a:r>
              <a:rPr kumimoji="0" lang="it-IT" sz="2400" i="0" u="sng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ProLiant</a:t>
            </a:r>
            <a:r>
              <a:rPr kumimoji="0" lang="it-IT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DL60 Gen9, 2017)				score: 451.9846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24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h16</a:t>
            </a:r>
            <a:r>
              <a:rPr kumimoji="0" lang="it-IT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(HP </a:t>
            </a:r>
            <a:r>
              <a:rPr kumimoji="0" lang="it-IT" sz="2400" i="0" u="sng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ProLiant</a:t>
            </a:r>
            <a:r>
              <a:rPr kumimoji="0" lang="it-IT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DL60 Gen9, 2016)				score: 368.671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24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s15</a:t>
            </a:r>
            <a:r>
              <a:rPr kumimoji="0" lang="it-IT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kumimoji="0" lang="it-IT" sz="2400" i="0" u="sng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SuperMicro</a:t>
            </a:r>
            <a:r>
              <a:rPr kumimoji="0" lang="it-IT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SYS-6028TR-HTR, 2015) 			score: 389.7718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24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GPU</a:t>
            </a:r>
            <a:r>
              <a:rPr kumimoji="0" lang="it-IT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(DELL </a:t>
            </a:r>
            <a:r>
              <a:rPr kumimoji="0" lang="it-IT" sz="2400" i="0" u="sng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PowerEdge</a:t>
            </a:r>
            <a:r>
              <a:rPr kumimoji="0" lang="it-IT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R7525 + 2x Nvidia A100, 2022) 	score: 1906.9971 (</a:t>
            </a:r>
            <a:r>
              <a:rPr kumimoji="0" lang="it-IT" sz="20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CPU </a:t>
            </a:r>
            <a:r>
              <a:rPr kumimoji="0" lang="it-IT" sz="2000" i="0" u="sng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kumimoji="0" lang="it-IT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 did not calculate the total score of our site just yet …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BEA139-6209-4A21-AE53-8E7BEF1FCE29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HEP-Scores @ Glasgow</a:t>
            </a:r>
            <a:endParaRPr lang="en-GB" sz="4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18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DAFF005-865A-4CD4-A1F5-8528F967B1AB}"/>
              </a:ext>
            </a:extLst>
          </p:cNvPr>
          <p:cNvSpPr/>
          <p:nvPr/>
        </p:nvSpPr>
        <p:spPr>
          <a:xfrm>
            <a:off x="171846" y="1462245"/>
            <a:ext cx="9091939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Power comparison </a:t>
            </a:r>
            <a:r>
              <a:rPr lang="en-US" sz="3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x86_64</a:t>
            </a:r>
            <a:r>
              <a:rPr lang="en-US" sz="3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&amp; </a:t>
            </a:r>
            <a:r>
              <a:rPr lang="en-US" sz="3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arm64</a:t>
            </a:r>
            <a:br>
              <a:rPr lang="en-US" sz="3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sz="3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 Available hardware (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Glasgow +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Leichester</a:t>
            </a:r>
            <a:r>
              <a:rPr lang="en-US" sz="3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  <a:br>
              <a:rPr lang="en-US" sz="3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sz="3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 Power reading &amp; exporter tools</a:t>
            </a:r>
            <a:br>
              <a:rPr lang="en-US" sz="3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sz="3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 Benchmarks &amp; results (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ATLAS</a:t>
            </a:r>
            <a:r>
              <a:rPr lang="en-US" sz="3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  <a:br>
              <a:rPr lang="en-US" sz="3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sz="3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 Limitations 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Outlook </a:t>
            </a:r>
            <a:br>
              <a:rPr lang="en-US" sz="3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sz="3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 New hardware at Glasgow</a:t>
            </a:r>
            <a:br>
              <a:rPr lang="en-US" sz="3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sz="3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 Looking forward to HEP-Score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1D5B479-B629-460C-BB68-54882B5F11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9051" y="666974"/>
            <a:ext cx="2412290" cy="75786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A8D3E26-EE20-4BA5-B749-CA3AE891F9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9051" y="4955429"/>
            <a:ext cx="2533620" cy="752072"/>
          </a:xfrm>
          <a:prstGeom prst="rect">
            <a:avLst/>
          </a:prstGeom>
        </p:spPr>
      </p:pic>
      <p:pic>
        <p:nvPicPr>
          <p:cNvPr id="23" name="Picture 2" descr="The University of Edinburgh The University of Glasgow The University of  Durham Status and Future Plans">
            <a:extLst>
              <a:ext uri="{FF2B5EF4-FFF2-40B4-BE49-F238E27FC236}">
                <a16:creationId xmlns:a16="http://schemas.microsoft.com/office/drawing/2014/main" id="{1161EEA2-7641-4F1F-A39A-B713A0BD4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9051" y="1568027"/>
            <a:ext cx="2286784" cy="917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A9396F4-14C0-4573-8559-370D2558289A}"/>
              </a:ext>
            </a:extLst>
          </p:cNvPr>
          <p:cNvSpPr txBox="1"/>
          <p:nvPr/>
        </p:nvSpPr>
        <p:spPr>
          <a:xfrm>
            <a:off x="0" y="0"/>
            <a:ext cx="12192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 </a:t>
            </a:r>
          </a:p>
          <a:p>
            <a:pPr algn="ctr"/>
            <a:r>
              <a:rPr lang="en-US" sz="2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(transitional talk)</a:t>
            </a:r>
            <a:endParaRPr lang="en-GB" sz="2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New UoL logo — University of Leicester">
            <a:extLst>
              <a:ext uri="{FF2B5EF4-FFF2-40B4-BE49-F238E27FC236}">
                <a16:creationId xmlns:a16="http://schemas.microsoft.com/office/drawing/2014/main" id="{151E2D39-CAE5-43F2-ACBF-9D5F3F6631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9052" y="2827243"/>
            <a:ext cx="2581102" cy="687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TLAS Logo - CERN Document Server">
            <a:extLst>
              <a:ext uri="{FF2B5EF4-FFF2-40B4-BE49-F238E27FC236}">
                <a16:creationId xmlns:a16="http://schemas.microsoft.com/office/drawing/2014/main" id="{824B4CAF-6516-46E5-8617-CF134C0941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1130" y="3515201"/>
            <a:ext cx="2594705" cy="1365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4EE1F87-86B5-A4E6-8099-95400B13CBB9}"/>
              </a:ext>
            </a:extLst>
          </p:cNvPr>
          <p:cNvSpPr txBox="1"/>
          <p:nvPr/>
        </p:nvSpPr>
        <p:spPr>
          <a:xfrm>
            <a:off x="0" y="6080955"/>
            <a:ext cx="12192000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Original slides:</a:t>
            </a:r>
          </a:p>
          <a:p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https://indico.cern.ch/event/1128343/contributions/4787174/attachments/2412950/4129612/PowA_GridPP47.pdf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15611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TextBox 696">
            <a:extLst>
              <a:ext uri="{FF2B5EF4-FFF2-40B4-BE49-F238E27FC236}">
                <a16:creationId xmlns:a16="http://schemas.microsoft.com/office/drawing/2014/main" id="{8AB7DDD3-1C5F-4459-BF69-724FEA67023F}"/>
              </a:ext>
            </a:extLst>
          </p:cNvPr>
          <p:cNvSpPr txBox="1"/>
          <p:nvPr/>
        </p:nvSpPr>
        <p:spPr>
          <a:xfrm>
            <a:off x="0" y="2598003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Thanks.</a:t>
            </a:r>
            <a:endParaRPr lang="en-GB" sz="4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907D33-0955-A992-20B5-358ABA92B84F}"/>
              </a:ext>
            </a:extLst>
          </p:cNvPr>
          <p:cNvSpPr txBox="1"/>
          <p:nvPr/>
        </p:nvSpPr>
        <p:spPr>
          <a:xfrm>
            <a:off x="-2377" y="6513533"/>
            <a:ext cx="12192000" cy="36933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48000">
                <a:srgbClr val="FF0000"/>
              </a:gs>
              <a:gs pos="87000">
                <a:srgbClr val="FFC000"/>
              </a:gs>
            </a:gsLst>
            <a:lin ang="162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Emanuele Simili</a:t>
            </a:r>
            <a:r>
              <a:rPr lang="en-US" b="1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b="1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HEPiX</a:t>
            </a: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WorkShop</a:t>
            </a: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            20 September 2022</a:t>
            </a:r>
            <a:endParaRPr lang="en-GB" b="1" dirty="0">
              <a:solidFill>
                <a:schemeClr val="accent5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3577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36">
            <a:extLst>
              <a:ext uri="{FF2B5EF4-FFF2-40B4-BE49-F238E27FC236}">
                <a16:creationId xmlns:a16="http://schemas.microsoft.com/office/drawing/2014/main" id="{FE8AF429-2B70-4232-87BF-2B63CC0D4713}"/>
              </a:ext>
            </a:extLst>
          </p:cNvPr>
          <p:cNvSpPr txBox="1">
            <a:spLocks/>
          </p:cNvSpPr>
          <p:nvPr/>
        </p:nvSpPr>
        <p:spPr>
          <a:xfrm>
            <a:off x="78059" y="882320"/>
            <a:ext cx="12113940" cy="11337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Local power readings and resource usage is extracted by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node_exporter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(which can be customized with any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metric). 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BEA139-6209-4A21-AE53-8E7BEF1FCE29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Visualization (local)</a:t>
            </a:r>
            <a:endParaRPr lang="en-GB" sz="4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9A9A47-A4D7-45CA-BA94-4FD55C3D220E}"/>
              </a:ext>
            </a:extLst>
          </p:cNvPr>
          <p:cNvSpPr txBox="1"/>
          <p:nvPr/>
        </p:nvSpPr>
        <p:spPr>
          <a:xfrm>
            <a:off x="8680110" y="3275803"/>
            <a:ext cx="2532184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WorkerNode</a:t>
            </a:r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View</a:t>
            </a:r>
            <a:endParaRPr lang="en-GB" sz="20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A41BA6B-4F65-428E-B789-DC7939B3E3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7" t="34161" b="43879"/>
          <a:stretch/>
        </p:blipFill>
        <p:spPr>
          <a:xfrm>
            <a:off x="7214477" y="3901571"/>
            <a:ext cx="5061399" cy="29488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DFF7E1A-D4F1-4FB5-A451-932F61A5BC1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84" t="3725" b="87088"/>
          <a:stretch/>
        </p:blipFill>
        <p:spPr>
          <a:xfrm>
            <a:off x="7549425" y="1355831"/>
            <a:ext cx="4176410" cy="17304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D1D66F3-6F35-4D0C-8855-1EB2780B20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0072" y="1711429"/>
            <a:ext cx="2022826" cy="5146571"/>
          </a:xfrm>
          <a:prstGeom prst="rect">
            <a:avLst/>
          </a:prstGeom>
        </p:spPr>
      </p:pic>
      <p:pic>
        <p:nvPicPr>
          <p:cNvPr id="16" name="Picture 15" descr="A picture containing clipart&#10;&#10;Description automatically generated">
            <a:extLst>
              <a:ext uri="{FF2B5EF4-FFF2-40B4-BE49-F238E27FC236}">
                <a16:creationId xmlns:a16="http://schemas.microsoft.com/office/drawing/2014/main" id="{ABDE1B7D-CC8F-48A3-84E1-6E12B83F173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562478">
            <a:off x="6029838" y="2787930"/>
            <a:ext cx="1855218" cy="816712"/>
          </a:xfrm>
          <a:prstGeom prst="rect">
            <a:avLst/>
          </a:prstGeom>
        </p:spPr>
      </p:pic>
      <p:pic>
        <p:nvPicPr>
          <p:cNvPr id="17" name="Picture 16" descr="A picture containing clipart&#10;&#10;Description automatically generated">
            <a:extLst>
              <a:ext uri="{FF2B5EF4-FFF2-40B4-BE49-F238E27FC236}">
                <a16:creationId xmlns:a16="http://schemas.microsoft.com/office/drawing/2014/main" id="{BECE41EC-18ED-4743-A286-3F446095B68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152906" flipV="1">
            <a:off x="6380758" y="3680052"/>
            <a:ext cx="1855218" cy="61870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9DB7009-2F86-5033-A36B-2241B579309E}"/>
              </a:ext>
            </a:extLst>
          </p:cNvPr>
          <p:cNvSpPr txBox="1"/>
          <p:nvPr/>
        </p:nvSpPr>
        <p:spPr>
          <a:xfrm>
            <a:off x="317810" y="2548859"/>
            <a:ext cx="4534223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Data is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colourfully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visualised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in a custom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Grafana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dashboard,</a:t>
            </a:r>
          </a:p>
          <a:p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 can be exported to CSV format via the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Prometheus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API and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analysed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in ROOT</a:t>
            </a:r>
          </a:p>
          <a:p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1263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36">
            <a:extLst>
              <a:ext uri="{FF2B5EF4-FFF2-40B4-BE49-F238E27FC236}">
                <a16:creationId xmlns:a16="http://schemas.microsoft.com/office/drawing/2014/main" id="{0D171964-E8FC-49C5-A09E-9D4D2BE91472}"/>
              </a:ext>
            </a:extLst>
          </p:cNvPr>
          <p:cNvSpPr txBox="1">
            <a:spLocks/>
          </p:cNvSpPr>
          <p:nvPr/>
        </p:nvSpPr>
        <p:spPr>
          <a:xfrm>
            <a:off x="0" y="882319"/>
            <a:ext cx="11897589" cy="22831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Eratostene’s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prime number sieve in C compiled with OMP to find primes up to 100 M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Code from the web</a:t>
            </a:r>
            <a:r>
              <a:rPr lang="en-US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(*)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Compiled on each machine with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gcc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and the OMP library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buFontTx/>
              <a:buChar char="-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It is executed while collecting metrics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3AAE5D-9136-41A2-BC35-328538F17C2A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 Sieve</a:t>
            </a:r>
            <a:endParaRPr lang="en-GB" sz="4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485F64-9DAC-4E52-ADED-BEAAB7F6FF78}"/>
              </a:ext>
            </a:extLst>
          </p:cNvPr>
          <p:cNvSpPr txBox="1"/>
          <p:nvPr/>
        </p:nvSpPr>
        <p:spPr>
          <a:xfrm>
            <a:off x="463922" y="3319339"/>
            <a:ext cx="357915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$ ./get2IPMI.sh &gt; ipminfo.csv</a:t>
            </a:r>
          </a:p>
          <a:p>
            <a:endParaRPr lang="en-GB" dirty="0"/>
          </a:p>
          <a:p>
            <a:r>
              <a:rPr lang="en-GB" dirty="0"/>
              <a:t>$  </a:t>
            </a:r>
            <a:r>
              <a:rPr lang="en-GB" dirty="0" err="1"/>
              <a:t>gcc</a:t>
            </a:r>
            <a:r>
              <a:rPr lang="en-GB" dirty="0"/>
              <a:t> -</a:t>
            </a:r>
            <a:r>
              <a:rPr lang="en-GB" dirty="0" err="1"/>
              <a:t>fopenmp</a:t>
            </a:r>
            <a:r>
              <a:rPr lang="en-GB" dirty="0"/>
              <a:t> </a:t>
            </a:r>
            <a:r>
              <a:rPr lang="en-GB" dirty="0" err="1"/>
              <a:t>mtprime.c</a:t>
            </a:r>
            <a:endParaRPr lang="en-GB" dirty="0"/>
          </a:p>
          <a:p>
            <a:endParaRPr lang="en-GB" dirty="0"/>
          </a:p>
          <a:p>
            <a:r>
              <a:rPr lang="en-GB" dirty="0"/>
              <a:t>$ ./</a:t>
            </a:r>
            <a:r>
              <a:rPr lang="en-GB" dirty="0" err="1"/>
              <a:t>a.out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E8DAF1-F98D-42B6-96E6-02C92379FA04}"/>
              </a:ext>
            </a:extLst>
          </p:cNvPr>
          <p:cNvSpPr txBox="1"/>
          <p:nvPr/>
        </p:nvSpPr>
        <p:spPr>
          <a:xfrm>
            <a:off x="4598894" y="4016189"/>
            <a:ext cx="7440706" cy="18158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#include</a:t>
            </a:r>
            <a:r>
              <a:rPr lang="en-GB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GB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omp.h</a:t>
            </a:r>
            <a:r>
              <a:rPr lang="en-GB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6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...</a:t>
            </a:r>
            <a:endParaRPr lang="en-GB" sz="16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GB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#pragma</a:t>
            </a:r>
            <a:r>
              <a:rPr lang="en-GB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omp</a:t>
            </a:r>
            <a:r>
              <a:rPr lang="en-GB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parallel</a:t>
            </a:r>
            <a:r>
              <a:rPr lang="en-GB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GB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schedule</a:t>
            </a:r>
            <a:r>
              <a:rPr lang="en-GB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dynamic</a:t>
            </a:r>
            <a:r>
              <a:rPr lang="en-GB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GB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reduction</a:t>
            </a:r>
            <a:r>
              <a:rPr lang="en-GB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(+ : </a:t>
            </a:r>
            <a:r>
              <a:rPr lang="en-GB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primes</a:t>
            </a:r>
            <a:r>
              <a:rPr lang="en-GB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)</a:t>
            </a:r>
            <a:endParaRPr lang="en-GB" sz="16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en-GB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num</a:t>
            </a:r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GB" sz="16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GB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num</a:t>
            </a:r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&lt;= limit; </a:t>
            </a:r>
            <a:r>
              <a:rPr lang="en-GB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num</a:t>
            </a:r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++) </a:t>
            </a:r>
          </a:p>
          <a:p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{ </a:t>
            </a:r>
          </a:p>
          <a:p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...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AEC9181-A8D3-43B2-B2A6-380D399A95C9}"/>
              </a:ext>
            </a:extLst>
          </p:cNvPr>
          <p:cNvCxnSpPr>
            <a:cxnSpLocks/>
          </p:cNvCxnSpPr>
          <p:nvPr/>
        </p:nvCxnSpPr>
        <p:spPr>
          <a:xfrm>
            <a:off x="3257547" y="4125973"/>
            <a:ext cx="1197911" cy="0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B075EE6-45BD-46F6-A66C-5C848DA7ACBB}"/>
              </a:ext>
            </a:extLst>
          </p:cNvPr>
          <p:cNvSpPr txBox="1"/>
          <p:nvPr/>
        </p:nvSpPr>
        <p:spPr>
          <a:xfrm>
            <a:off x="387727" y="6334780"/>
            <a:ext cx="45159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https://stackoverflow.com/questions/9244481/how-to-get-100-cpu-usage-from-a-c-program</a:t>
            </a:r>
            <a:endParaRPr lang="en-GB" sz="1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4E1414-8816-4047-A230-8EAC09C3FA2B}"/>
              </a:ext>
            </a:extLst>
          </p:cNvPr>
          <p:cNvSpPr txBox="1"/>
          <p:nvPr/>
        </p:nvSpPr>
        <p:spPr>
          <a:xfrm>
            <a:off x="1" y="6334780"/>
            <a:ext cx="4639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(*)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31776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EDDBA58-15C2-47E5-8653-57681B861E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126"/>
          <a:stretch/>
        </p:blipFill>
        <p:spPr>
          <a:xfrm>
            <a:off x="2701335" y="3958379"/>
            <a:ext cx="6376629" cy="14127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2E79C56-3D0A-4E8F-A49F-EA17AAC005E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16" r="1307"/>
          <a:stretch/>
        </p:blipFill>
        <p:spPr>
          <a:xfrm>
            <a:off x="2701336" y="3751363"/>
            <a:ext cx="9477932" cy="16198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D9128DA-6581-411E-9422-89BE6A328E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32" y="3709585"/>
            <a:ext cx="2678809" cy="16185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08DD9C-BF4A-4517-86AE-56DF6DF4F78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1846"/>
          <a:stretch/>
        </p:blipFill>
        <p:spPr>
          <a:xfrm>
            <a:off x="-12733" y="2472251"/>
            <a:ext cx="2688604" cy="141279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EFB7F343-C660-49F8-BB47-10934356E9EA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Profiles (C sieve)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38F854-E31E-40B3-BD9B-19F7D0D18A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01337" y="740405"/>
            <a:ext cx="6376630" cy="16198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89DD00D-4DF8-4B25-BC2C-7063224ED46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1371"/>
          <a:stretch/>
        </p:blipFill>
        <p:spPr>
          <a:xfrm>
            <a:off x="2701336" y="2438563"/>
            <a:ext cx="6378557" cy="14464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2CC345B-6D70-438A-A15D-E150C9118C5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11130"/>
          <a:stretch/>
        </p:blipFill>
        <p:spPr>
          <a:xfrm>
            <a:off x="2701336" y="5409877"/>
            <a:ext cx="6376629" cy="144648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CF1F873-3364-4982-88CB-B43E3363FE2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740405"/>
            <a:ext cx="2688604" cy="15987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80B512E-8B30-4730-8E4D-AA481A41442C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13127"/>
          <a:stretch/>
        </p:blipFill>
        <p:spPr>
          <a:xfrm>
            <a:off x="3115" y="5443564"/>
            <a:ext cx="2698219" cy="1412795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C13A40D2-12BC-4695-BF93-558E05E5C214}"/>
              </a:ext>
            </a:extLst>
          </p:cNvPr>
          <p:cNvGrpSpPr/>
          <p:nvPr/>
        </p:nvGrpSpPr>
        <p:grpSpPr>
          <a:xfrm>
            <a:off x="623342" y="1783942"/>
            <a:ext cx="2103457" cy="4669179"/>
            <a:chOff x="851647" y="1837730"/>
            <a:chExt cx="2202069" cy="4669179"/>
          </a:xfrm>
        </p:grpSpPr>
        <p:sp>
          <p:nvSpPr>
            <p:cNvPr id="17" name="Shape 136">
              <a:extLst>
                <a:ext uri="{FF2B5EF4-FFF2-40B4-BE49-F238E27FC236}">
                  <a16:creationId xmlns:a16="http://schemas.microsoft.com/office/drawing/2014/main" id="{12630884-8CA0-4184-AB84-A2ACBD371D8D}"/>
                </a:ext>
              </a:extLst>
            </p:cNvPr>
            <p:cNvSpPr txBox="1">
              <a:spLocks/>
            </p:cNvSpPr>
            <p:nvPr/>
          </p:nvSpPr>
          <p:spPr>
            <a:xfrm>
              <a:off x="851647" y="6054965"/>
              <a:ext cx="2202069" cy="45194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R="0" lvl="0" algn="l" defTabSz="914400" rtl="0" eaLnBrk="1" fontAlgn="auto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ARM</a:t>
              </a:r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Shape 136">
              <a:extLst>
                <a:ext uri="{FF2B5EF4-FFF2-40B4-BE49-F238E27FC236}">
                  <a16:creationId xmlns:a16="http://schemas.microsoft.com/office/drawing/2014/main" id="{C4A8D275-DBAB-4BFE-A7AA-DCC07632716B}"/>
                </a:ext>
              </a:extLst>
            </p:cNvPr>
            <p:cNvSpPr txBox="1">
              <a:spLocks/>
            </p:cNvSpPr>
            <p:nvPr/>
          </p:nvSpPr>
          <p:spPr>
            <a:xfrm>
              <a:off x="851647" y="4606772"/>
              <a:ext cx="2183407" cy="47459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R="0" lvl="0" algn="l" defTabSz="914400" rtl="0" eaLnBrk="1" fontAlgn="auto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ARM+GPU</a:t>
              </a:r>
            </a:p>
          </p:txBody>
        </p:sp>
        <p:sp>
          <p:nvSpPr>
            <p:cNvPr id="19" name="Shape 136">
              <a:extLst>
                <a:ext uri="{FF2B5EF4-FFF2-40B4-BE49-F238E27FC236}">
                  <a16:creationId xmlns:a16="http://schemas.microsoft.com/office/drawing/2014/main" id="{E8344565-C991-425D-ADD8-A94B98F55135}"/>
                </a:ext>
              </a:extLst>
            </p:cNvPr>
            <p:cNvSpPr txBox="1">
              <a:spLocks/>
            </p:cNvSpPr>
            <p:nvPr/>
          </p:nvSpPr>
          <p:spPr>
            <a:xfrm>
              <a:off x="851647" y="3322707"/>
              <a:ext cx="2183407" cy="49271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R="0" lvl="0" algn="l" defTabSz="914400" rtl="0" eaLnBrk="1" fontAlgn="auto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HP Xeon</a:t>
              </a:r>
            </a:p>
          </p:txBody>
        </p:sp>
        <p:sp>
          <p:nvSpPr>
            <p:cNvPr id="20" name="Shape 136">
              <a:extLst>
                <a:ext uri="{FF2B5EF4-FFF2-40B4-BE49-F238E27FC236}">
                  <a16:creationId xmlns:a16="http://schemas.microsoft.com/office/drawing/2014/main" id="{10389CF1-C03C-45F5-940D-D1008A384BAA}"/>
                </a:ext>
              </a:extLst>
            </p:cNvPr>
            <p:cNvSpPr txBox="1">
              <a:spLocks/>
            </p:cNvSpPr>
            <p:nvPr/>
          </p:nvSpPr>
          <p:spPr>
            <a:xfrm>
              <a:off x="851647" y="1837730"/>
              <a:ext cx="2183407" cy="51125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R="0" lvl="0" algn="l" defTabSz="914400" rtl="0" eaLnBrk="1" fontAlgn="auto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DELL </a:t>
              </a:r>
              <a:r>
                <a:rPr lang="en-US" sz="2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Epyc</a:t>
              </a:r>
              <a:endParaRPr lang="en-US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88C7BFA-C445-41D3-BC5E-847D4189494F}"/>
              </a:ext>
            </a:extLst>
          </p:cNvPr>
          <p:cNvSpPr txBox="1"/>
          <p:nvPr/>
        </p:nvSpPr>
        <p:spPr>
          <a:xfrm>
            <a:off x="8491818" y="3919675"/>
            <a:ext cx="517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(*)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95087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D69969-1813-44D4-B50F-F1F7F5F388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411" y="3673321"/>
            <a:ext cx="5114987" cy="27739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0E3EADD-93FF-4F6C-A080-F1E20750A939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(C sieve)</a:t>
            </a:r>
            <a:endParaRPr lang="en-GB" sz="4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7E4A960-18F7-4CAD-9159-4AA622B66543}"/>
              </a:ext>
            </a:extLst>
          </p:cNvPr>
          <p:cNvGrpSpPr/>
          <p:nvPr/>
        </p:nvGrpSpPr>
        <p:grpSpPr>
          <a:xfrm>
            <a:off x="5409398" y="3673321"/>
            <a:ext cx="5133277" cy="2773920"/>
            <a:chOff x="5990122" y="2122427"/>
            <a:chExt cx="5133277" cy="277392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A556AE8-7010-49F4-B354-42CDF621C3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90122" y="2122427"/>
              <a:ext cx="5133277" cy="2773920"/>
            </a:xfrm>
            <a:prstGeom prst="rect">
              <a:avLst/>
            </a:prstGeom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B61ADE5-654D-4B45-AC22-CC8F692A7474}"/>
                </a:ext>
              </a:extLst>
            </p:cNvPr>
            <p:cNvCxnSpPr>
              <a:cxnSpLocks/>
            </p:cNvCxnSpPr>
            <p:nvPr/>
          </p:nvCxnSpPr>
          <p:spPr>
            <a:xfrm>
              <a:off x="10057908" y="2533859"/>
              <a:ext cx="0" cy="2076463"/>
            </a:xfrm>
            <a:prstGeom prst="line">
              <a:avLst/>
            </a:prstGeom>
            <a:ln w="25400">
              <a:solidFill>
                <a:schemeClr val="accent5"/>
              </a:solidFill>
              <a:prstDash val="sysDot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Shape 136">
            <a:extLst>
              <a:ext uri="{FF2B5EF4-FFF2-40B4-BE49-F238E27FC236}">
                <a16:creationId xmlns:a16="http://schemas.microsoft.com/office/drawing/2014/main" id="{A8AA6988-4535-44C8-92BD-0947CE8832F2}"/>
              </a:ext>
            </a:extLst>
          </p:cNvPr>
          <p:cNvSpPr txBox="1">
            <a:spLocks/>
          </p:cNvSpPr>
          <p:nvPr/>
        </p:nvSpPr>
        <p:spPr>
          <a:xfrm>
            <a:off x="0" y="958871"/>
            <a:ext cx="8181423" cy="9375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Also with compiled code, it looks like the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ARM+GPU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machine is the best at finding primes …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7F9B1E-5EAF-4422-B8D8-57FB96DEAF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0319" y="977968"/>
            <a:ext cx="4561681" cy="1826169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9A391A0-A631-494A-943E-B92C87929C1B}"/>
              </a:ext>
            </a:extLst>
          </p:cNvPr>
          <p:cNvGraphicFramePr>
            <a:graphicFrameLocks noGrp="1"/>
          </p:cNvGraphicFramePr>
          <p:nvPr/>
        </p:nvGraphicFramePr>
        <p:xfrm>
          <a:off x="167940" y="1866621"/>
          <a:ext cx="7604460" cy="1485900"/>
        </p:xfrm>
        <a:graphic>
          <a:graphicData uri="http://schemas.openxmlformats.org/drawingml/2006/table">
            <a:tbl>
              <a:tblPr/>
              <a:tblGrid>
                <a:gridCol w="991688">
                  <a:extLst>
                    <a:ext uri="{9D8B030D-6E8A-4147-A177-3AD203B41FA5}">
                      <a16:colId xmlns:a16="http://schemas.microsoft.com/office/drawing/2014/main" val="3260545952"/>
                    </a:ext>
                  </a:extLst>
                </a:gridCol>
                <a:gridCol w="991688">
                  <a:extLst>
                    <a:ext uri="{9D8B030D-6E8A-4147-A177-3AD203B41FA5}">
                      <a16:colId xmlns:a16="http://schemas.microsoft.com/office/drawing/2014/main" val="1495102262"/>
                    </a:ext>
                  </a:extLst>
                </a:gridCol>
                <a:gridCol w="1239610">
                  <a:extLst>
                    <a:ext uri="{9D8B030D-6E8A-4147-A177-3AD203B41FA5}">
                      <a16:colId xmlns:a16="http://schemas.microsoft.com/office/drawing/2014/main" val="2113141"/>
                    </a:ext>
                  </a:extLst>
                </a:gridCol>
                <a:gridCol w="1239610">
                  <a:extLst>
                    <a:ext uri="{9D8B030D-6E8A-4147-A177-3AD203B41FA5}">
                      <a16:colId xmlns:a16="http://schemas.microsoft.com/office/drawing/2014/main" val="21035146"/>
                    </a:ext>
                  </a:extLst>
                </a:gridCol>
                <a:gridCol w="1239610">
                  <a:extLst>
                    <a:ext uri="{9D8B030D-6E8A-4147-A177-3AD203B41FA5}">
                      <a16:colId xmlns:a16="http://schemas.microsoft.com/office/drawing/2014/main" val="4086884702"/>
                    </a:ext>
                  </a:extLst>
                </a:gridCol>
                <a:gridCol w="1239610">
                  <a:extLst>
                    <a:ext uri="{9D8B030D-6E8A-4147-A177-3AD203B41FA5}">
                      <a16:colId xmlns:a16="http://schemas.microsoft.com/office/drawing/2014/main" val="2323663923"/>
                    </a:ext>
                  </a:extLst>
                </a:gridCol>
                <a:gridCol w="662644">
                  <a:extLst>
                    <a:ext uri="{9D8B030D-6E8A-4147-A177-3AD203B41FA5}">
                      <a16:colId xmlns:a16="http://schemas.microsoft.com/office/drawing/2014/main" val="1455091455"/>
                    </a:ext>
                  </a:extLst>
                </a:gridCol>
              </a:tblGrid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 Numbers C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72742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0673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threads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 (h)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Tot. Energy (kW*h)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 Power (W)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Idle (W)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GPU (W)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883185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DELL Epyc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337678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HP Xeon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13.29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314294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ARM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1.468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456856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ARM+GPU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97370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  GPU subtracted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2.30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0.710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329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209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461600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71C1817E-66FA-43F4-B4AD-2EE10EE04370}"/>
              </a:ext>
            </a:extLst>
          </p:cNvPr>
          <p:cNvSpPr txBox="1"/>
          <p:nvPr/>
        </p:nvSpPr>
        <p:spPr>
          <a:xfrm>
            <a:off x="5409397" y="6550223"/>
            <a:ext cx="13499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EA8B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1st run (bad)</a:t>
            </a:r>
            <a:endParaRPr lang="en-GB" sz="1400" b="1" dirty="0">
              <a:solidFill>
                <a:srgbClr val="EA8B0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2EEA3DE-A388-4752-A5AD-FFB47431D554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6759388" y="6161216"/>
            <a:ext cx="2366683" cy="542896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2FC4617-79DC-408C-8EF5-1FE1D5D39777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4984376" y="6161216"/>
            <a:ext cx="425021" cy="542896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47469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36">
            <a:extLst>
              <a:ext uri="{FF2B5EF4-FFF2-40B4-BE49-F238E27FC236}">
                <a16:creationId xmlns:a16="http://schemas.microsoft.com/office/drawing/2014/main" id="{9716207E-65BD-40E8-B6D2-1B8ACD875C2F}"/>
              </a:ext>
            </a:extLst>
          </p:cNvPr>
          <p:cNvSpPr txBox="1">
            <a:spLocks/>
          </p:cNvSpPr>
          <p:nvPr/>
        </p:nvSpPr>
        <p:spPr>
          <a:xfrm>
            <a:off x="0" y="882320"/>
            <a:ext cx="11897589" cy="207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Large Matrix Multiplication in C with OMP using two 20k x 20k random matrices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Code is a modified version of a GitHub example </a:t>
            </a:r>
            <a:r>
              <a:rPr lang="en-US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(*)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Compiled with the OMP library and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mcmodel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=large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flag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Tried 2 types of matrices: integers and floating point (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double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25D845-DAFF-4E49-8096-D81D5993A4C6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Matrix Multiplication</a:t>
            </a:r>
            <a:endParaRPr lang="en-GB" sz="4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7D0822-B034-4A2E-B0A7-FA02AA0F139A}"/>
              </a:ext>
            </a:extLst>
          </p:cNvPr>
          <p:cNvSpPr txBox="1"/>
          <p:nvPr/>
        </p:nvSpPr>
        <p:spPr>
          <a:xfrm>
            <a:off x="387727" y="3180305"/>
            <a:ext cx="563207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$ ./get2IPMI.sh &gt; ipminfo.csv</a:t>
            </a:r>
          </a:p>
          <a:p>
            <a:endParaRPr lang="en-GB" dirty="0"/>
          </a:p>
          <a:p>
            <a:r>
              <a:rPr lang="en-GB" dirty="0"/>
              <a:t>$ </a:t>
            </a:r>
            <a:r>
              <a:rPr lang="en-GB" dirty="0" err="1"/>
              <a:t>gcc</a:t>
            </a:r>
            <a:r>
              <a:rPr lang="en-GB" dirty="0"/>
              <a:t> -</a:t>
            </a:r>
            <a:r>
              <a:rPr lang="en-GB" dirty="0" err="1"/>
              <a:t>fopenmp</a:t>
            </a:r>
            <a:r>
              <a:rPr lang="en-GB" dirty="0"/>
              <a:t> -</a:t>
            </a:r>
            <a:r>
              <a:rPr lang="en-GB" dirty="0" err="1"/>
              <a:t>mcmodel</a:t>
            </a:r>
            <a:r>
              <a:rPr lang="en-GB" dirty="0"/>
              <a:t>=large </a:t>
            </a:r>
            <a:r>
              <a:rPr lang="en-GB" dirty="0" err="1"/>
              <a:t>matmul.c</a:t>
            </a:r>
            <a:endParaRPr lang="en-GB" dirty="0"/>
          </a:p>
          <a:p>
            <a:endParaRPr lang="en-GB" dirty="0"/>
          </a:p>
          <a:p>
            <a:r>
              <a:rPr lang="en-GB" dirty="0"/>
              <a:t>$ ./</a:t>
            </a:r>
            <a:r>
              <a:rPr lang="en-GB" dirty="0" err="1"/>
              <a:t>a.out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412C82-86FE-4207-981D-6F4369C6C9F8}"/>
              </a:ext>
            </a:extLst>
          </p:cNvPr>
          <p:cNvSpPr txBox="1"/>
          <p:nvPr/>
        </p:nvSpPr>
        <p:spPr>
          <a:xfrm>
            <a:off x="5576047" y="3540739"/>
            <a:ext cx="6615952" cy="32932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#include</a:t>
            </a:r>
            <a:r>
              <a:rPr lang="en-GB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GB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omp.h</a:t>
            </a:r>
            <a:r>
              <a:rPr lang="en-GB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6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...</a:t>
            </a:r>
            <a:endParaRPr lang="en-GB" sz="16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#define</a:t>
            </a:r>
            <a:r>
              <a:rPr lang="en-GB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 N </a:t>
            </a:r>
            <a:r>
              <a:rPr lang="en-GB" sz="16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20000</a:t>
            </a:r>
            <a:endParaRPr lang="en-GB" sz="16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...</a:t>
            </a:r>
            <a:b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b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GB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#pragma</a:t>
            </a:r>
            <a:r>
              <a:rPr lang="en-GB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omp</a:t>
            </a:r>
            <a:r>
              <a:rPr lang="en-GB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parallel</a:t>
            </a:r>
            <a:r>
              <a:rPr lang="en-GB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GB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en-GB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GB" sz="16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GB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</a:t>
            </a:r>
            <a:r>
              <a:rPr lang="en-GB" sz="16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GB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k</a:t>
            </a:r>
            <a:r>
              <a:rPr lang="en-GB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GB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shared</a:t>
            </a:r>
            <a:r>
              <a:rPr lang="en-GB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</a:t>
            </a:r>
            <a:r>
              <a:rPr lang="en-GB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GB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B</a:t>
            </a:r>
            <a:r>
              <a:rPr lang="en-GB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GB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</a:t>
            </a:r>
            <a:r>
              <a:rPr lang="en-GB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)</a:t>
            </a:r>
            <a:endParaRPr lang="en-GB" sz="16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en-GB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GB" sz="16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GB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&lt; N; ++</a:t>
            </a:r>
            <a:r>
              <a:rPr lang="en-GB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</a:p>
          <a:p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{</a:t>
            </a:r>
          </a:p>
          <a:p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(j = </a:t>
            </a:r>
            <a:r>
              <a:rPr lang="en-GB" sz="16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 j &lt; N; ++j) </a:t>
            </a:r>
          </a:p>
          <a:p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{</a:t>
            </a:r>
          </a:p>
          <a:p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(k = </a:t>
            </a:r>
            <a:r>
              <a:rPr lang="en-GB" sz="16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; k &lt; N; ++k) </a:t>
            </a:r>
          </a:p>
          <a:p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    {</a:t>
            </a:r>
          </a:p>
          <a:p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en-GB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</a:t>
            </a:r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GB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][j] += </a:t>
            </a:r>
            <a:r>
              <a:rPr lang="en-GB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</a:t>
            </a:r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GB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][k] * </a:t>
            </a:r>
            <a:r>
              <a:rPr lang="en-GB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B</a:t>
            </a:r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[k][j];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CAC08F5-D32C-485A-9A88-F1D1794D4642}"/>
              </a:ext>
            </a:extLst>
          </p:cNvPr>
          <p:cNvCxnSpPr>
            <a:cxnSpLocks/>
          </p:cNvCxnSpPr>
          <p:nvPr/>
        </p:nvCxnSpPr>
        <p:spPr>
          <a:xfrm>
            <a:off x="4598895" y="3917576"/>
            <a:ext cx="806824" cy="0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FAF9D1D-5433-45B8-AA3A-7D0EFF328A81}"/>
              </a:ext>
            </a:extLst>
          </p:cNvPr>
          <p:cNvSpPr txBox="1"/>
          <p:nvPr/>
        </p:nvSpPr>
        <p:spPr>
          <a:xfrm>
            <a:off x="387727" y="6334780"/>
            <a:ext cx="37539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https://gist.github.com/metallurgix/0dfafc03215ce89fc595</a:t>
            </a:r>
            <a:endParaRPr lang="en-GB" sz="1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BD540F-7A78-40F4-AE21-56C849E2DAA5}"/>
              </a:ext>
            </a:extLst>
          </p:cNvPr>
          <p:cNvSpPr txBox="1"/>
          <p:nvPr/>
        </p:nvSpPr>
        <p:spPr>
          <a:xfrm>
            <a:off x="1" y="6334780"/>
            <a:ext cx="4639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(*)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00553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3473320-8FDF-4167-97A4-52843DE100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278" y="5157913"/>
            <a:ext cx="2928897" cy="170008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40066FE-C36A-44F4-8B31-41861DEAC2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847" y="3672761"/>
            <a:ext cx="2935328" cy="176918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EFB7F343-C660-49F8-BB47-10934356E9EA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Profiles (mat. </a:t>
            </a:r>
            <a:r>
              <a:rPr lang="en-US" sz="4800" b="1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</a:t>
            </a:r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45EEB4-05F3-40B5-9201-BD2B14C5233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5910"/>
          <a:stretch/>
        </p:blipFill>
        <p:spPr>
          <a:xfrm>
            <a:off x="3035050" y="2532866"/>
            <a:ext cx="9156947" cy="14946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7ADC570-5881-426A-B333-E456181404C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9871"/>
          <a:stretch/>
        </p:blipFill>
        <p:spPr>
          <a:xfrm>
            <a:off x="3035052" y="5250506"/>
            <a:ext cx="9156948" cy="160585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1FD5E9C-B11B-4E72-9FEE-37577572C8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35052" y="832635"/>
            <a:ext cx="9156946" cy="17881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B80746-EE79-49F2-96DF-A50ACE37442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2506" r="1157"/>
          <a:stretch/>
        </p:blipFill>
        <p:spPr>
          <a:xfrm>
            <a:off x="3035053" y="3835954"/>
            <a:ext cx="9156944" cy="16059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99A83BE-1A39-4F79-868A-206ADDB5C0C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518" y="2135867"/>
            <a:ext cx="2928897" cy="17000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4BCE0D7-E178-400D-8D3E-2710F1E4575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7520" y="832635"/>
            <a:ext cx="2971655" cy="1769189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88570744-CE37-4B62-B864-CF4F4FDF9183}"/>
              </a:ext>
            </a:extLst>
          </p:cNvPr>
          <p:cNvGrpSpPr/>
          <p:nvPr/>
        </p:nvGrpSpPr>
        <p:grpSpPr>
          <a:xfrm>
            <a:off x="1083238" y="1837973"/>
            <a:ext cx="2103457" cy="4669179"/>
            <a:chOff x="851647" y="1837730"/>
            <a:chExt cx="2202069" cy="4669179"/>
          </a:xfrm>
        </p:grpSpPr>
        <p:sp>
          <p:nvSpPr>
            <p:cNvPr id="18" name="Shape 136">
              <a:extLst>
                <a:ext uri="{FF2B5EF4-FFF2-40B4-BE49-F238E27FC236}">
                  <a16:creationId xmlns:a16="http://schemas.microsoft.com/office/drawing/2014/main" id="{F96DF91B-2C19-4980-A1C0-CC99B7E16D23}"/>
                </a:ext>
              </a:extLst>
            </p:cNvPr>
            <p:cNvSpPr txBox="1">
              <a:spLocks/>
            </p:cNvSpPr>
            <p:nvPr/>
          </p:nvSpPr>
          <p:spPr>
            <a:xfrm>
              <a:off x="851647" y="6054965"/>
              <a:ext cx="2202069" cy="45194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R="0" lvl="0" algn="l" defTabSz="914400" rtl="0" eaLnBrk="1" fontAlgn="auto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ARM</a:t>
              </a:r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Shape 136">
              <a:extLst>
                <a:ext uri="{FF2B5EF4-FFF2-40B4-BE49-F238E27FC236}">
                  <a16:creationId xmlns:a16="http://schemas.microsoft.com/office/drawing/2014/main" id="{D91D2AB2-7E1D-499D-B398-1928710FDCA2}"/>
                </a:ext>
              </a:extLst>
            </p:cNvPr>
            <p:cNvSpPr txBox="1">
              <a:spLocks/>
            </p:cNvSpPr>
            <p:nvPr/>
          </p:nvSpPr>
          <p:spPr>
            <a:xfrm>
              <a:off x="851647" y="4606772"/>
              <a:ext cx="2183407" cy="47459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R="0" lvl="0" algn="l" defTabSz="914400" rtl="0" eaLnBrk="1" fontAlgn="auto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ARM+GPU</a:t>
              </a:r>
            </a:p>
          </p:txBody>
        </p:sp>
        <p:sp>
          <p:nvSpPr>
            <p:cNvPr id="20" name="Shape 136">
              <a:extLst>
                <a:ext uri="{FF2B5EF4-FFF2-40B4-BE49-F238E27FC236}">
                  <a16:creationId xmlns:a16="http://schemas.microsoft.com/office/drawing/2014/main" id="{7251A6F6-C884-4ED7-9827-E5313E2DDA62}"/>
                </a:ext>
              </a:extLst>
            </p:cNvPr>
            <p:cNvSpPr txBox="1">
              <a:spLocks/>
            </p:cNvSpPr>
            <p:nvPr/>
          </p:nvSpPr>
          <p:spPr>
            <a:xfrm>
              <a:off x="851647" y="3322707"/>
              <a:ext cx="2183407" cy="49271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R="0" lvl="0" algn="l" defTabSz="914400" rtl="0" eaLnBrk="1" fontAlgn="auto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HP Xeon</a:t>
              </a:r>
            </a:p>
          </p:txBody>
        </p:sp>
        <p:sp>
          <p:nvSpPr>
            <p:cNvPr id="21" name="Shape 136">
              <a:extLst>
                <a:ext uri="{FF2B5EF4-FFF2-40B4-BE49-F238E27FC236}">
                  <a16:creationId xmlns:a16="http://schemas.microsoft.com/office/drawing/2014/main" id="{E69750D2-78D1-46C7-9E2E-8D0EF3BCAA99}"/>
                </a:ext>
              </a:extLst>
            </p:cNvPr>
            <p:cNvSpPr txBox="1">
              <a:spLocks/>
            </p:cNvSpPr>
            <p:nvPr/>
          </p:nvSpPr>
          <p:spPr>
            <a:xfrm>
              <a:off x="851647" y="1837730"/>
              <a:ext cx="2183407" cy="51125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R="0" lvl="0" algn="l" defTabSz="914400" rtl="0" eaLnBrk="1" fontAlgn="auto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DELL </a:t>
              </a:r>
              <a:r>
                <a:rPr lang="en-US" sz="2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Epyc</a:t>
              </a:r>
              <a:endParaRPr lang="en-US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76ED1743-605F-2C69-6742-5ADE1E6EDF37}"/>
              </a:ext>
            </a:extLst>
          </p:cNvPr>
          <p:cNvSpPr/>
          <p:nvPr/>
        </p:nvSpPr>
        <p:spPr>
          <a:xfrm>
            <a:off x="738911" y="1833039"/>
            <a:ext cx="347257" cy="299149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45ACC1E1-A22C-0460-3558-7DADCCBD1AFF}"/>
              </a:ext>
            </a:extLst>
          </p:cNvPr>
          <p:cNvSpPr/>
          <p:nvPr/>
        </p:nvSpPr>
        <p:spPr>
          <a:xfrm>
            <a:off x="735981" y="4607015"/>
            <a:ext cx="347257" cy="299149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9386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FAEA70F-212C-4D3B-8894-FC8751DF2F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002" y="4087032"/>
            <a:ext cx="5114987" cy="27739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8159D6D-1D59-421B-91FA-DE1516E78468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(mat. </a:t>
            </a:r>
            <a:r>
              <a:rPr lang="en-US" sz="4800" b="1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</a:t>
            </a:r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en-GB" sz="4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6816DCD-812A-4EF1-AFBE-563204D5E4E6}"/>
              </a:ext>
            </a:extLst>
          </p:cNvPr>
          <p:cNvGrpSpPr/>
          <p:nvPr/>
        </p:nvGrpSpPr>
        <p:grpSpPr>
          <a:xfrm>
            <a:off x="5261431" y="4087032"/>
            <a:ext cx="5133277" cy="2773920"/>
            <a:chOff x="5261431" y="4087032"/>
            <a:chExt cx="5133277" cy="277392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7260B20-B2C1-4F62-8867-3BF7274634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61431" y="4087032"/>
              <a:ext cx="5133277" cy="2773920"/>
            </a:xfrm>
            <a:prstGeom prst="rect">
              <a:avLst/>
            </a:prstGeom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8FC6134-5BAA-47E0-896B-31F53E5BBBA7}"/>
                </a:ext>
              </a:extLst>
            </p:cNvPr>
            <p:cNvCxnSpPr>
              <a:cxnSpLocks/>
            </p:cNvCxnSpPr>
            <p:nvPr/>
          </p:nvCxnSpPr>
          <p:spPr>
            <a:xfrm>
              <a:off x="8665226" y="4676528"/>
              <a:ext cx="0" cy="1686252"/>
            </a:xfrm>
            <a:prstGeom prst="line">
              <a:avLst/>
            </a:prstGeom>
            <a:ln w="25400">
              <a:solidFill>
                <a:schemeClr val="accent5"/>
              </a:solidFill>
              <a:prstDash val="sysDot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3313582D-2AFB-4C18-962B-5222653001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5497" y="1694330"/>
            <a:ext cx="5626504" cy="2247832"/>
          </a:xfrm>
          <a:prstGeom prst="rect">
            <a:avLst/>
          </a:prstGeom>
        </p:spPr>
      </p:pic>
      <p:sp>
        <p:nvSpPr>
          <p:cNvPr id="10" name="Shape 136">
            <a:extLst>
              <a:ext uri="{FF2B5EF4-FFF2-40B4-BE49-F238E27FC236}">
                <a16:creationId xmlns:a16="http://schemas.microsoft.com/office/drawing/2014/main" id="{5F9C9A64-B74E-4E00-A5DC-E5E011887648}"/>
              </a:ext>
            </a:extLst>
          </p:cNvPr>
          <p:cNvSpPr txBox="1">
            <a:spLocks/>
          </p:cNvSpPr>
          <p:nvPr/>
        </p:nvSpPr>
        <p:spPr>
          <a:xfrm>
            <a:off x="0" y="850542"/>
            <a:ext cx="10939346" cy="9375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When memory usage is involved, the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DELL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Epyc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machine outperforms the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ARM+GPU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 speed and energy efficiency …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2020096-9105-4AC1-9C70-246FB454ECBF}"/>
              </a:ext>
            </a:extLst>
          </p:cNvPr>
          <p:cNvGraphicFramePr>
            <a:graphicFrameLocks noGrp="1"/>
          </p:cNvGraphicFramePr>
          <p:nvPr/>
        </p:nvGraphicFramePr>
        <p:xfrm>
          <a:off x="119111" y="1610086"/>
          <a:ext cx="6165148" cy="2513614"/>
        </p:xfrm>
        <a:graphic>
          <a:graphicData uri="http://schemas.openxmlformats.org/drawingml/2006/table">
            <a:tbl>
              <a:tblPr/>
              <a:tblGrid>
                <a:gridCol w="985090">
                  <a:extLst>
                    <a:ext uri="{9D8B030D-6E8A-4147-A177-3AD203B41FA5}">
                      <a16:colId xmlns:a16="http://schemas.microsoft.com/office/drawing/2014/main" val="3230873434"/>
                    </a:ext>
                  </a:extLst>
                </a:gridCol>
                <a:gridCol w="509492">
                  <a:extLst>
                    <a:ext uri="{9D8B030D-6E8A-4147-A177-3AD203B41FA5}">
                      <a16:colId xmlns:a16="http://schemas.microsoft.com/office/drawing/2014/main" val="2962874468"/>
                    </a:ext>
                  </a:extLst>
                </a:gridCol>
                <a:gridCol w="783694">
                  <a:extLst>
                    <a:ext uri="{9D8B030D-6E8A-4147-A177-3AD203B41FA5}">
                      <a16:colId xmlns:a16="http://schemas.microsoft.com/office/drawing/2014/main" val="356343182"/>
                    </a:ext>
                  </a:extLst>
                </a:gridCol>
                <a:gridCol w="1084533">
                  <a:extLst>
                    <a:ext uri="{9D8B030D-6E8A-4147-A177-3AD203B41FA5}">
                      <a16:colId xmlns:a16="http://schemas.microsoft.com/office/drawing/2014/main" val="159737695"/>
                    </a:ext>
                  </a:extLst>
                </a:gridCol>
                <a:gridCol w="934113">
                  <a:extLst>
                    <a:ext uri="{9D8B030D-6E8A-4147-A177-3AD203B41FA5}">
                      <a16:colId xmlns:a16="http://schemas.microsoft.com/office/drawing/2014/main" val="1106451215"/>
                    </a:ext>
                  </a:extLst>
                </a:gridCol>
                <a:gridCol w="934113">
                  <a:extLst>
                    <a:ext uri="{9D8B030D-6E8A-4147-A177-3AD203B41FA5}">
                      <a16:colId xmlns:a16="http://schemas.microsoft.com/office/drawing/2014/main" val="796397152"/>
                    </a:ext>
                  </a:extLst>
                </a:gridCol>
                <a:gridCol w="934113">
                  <a:extLst>
                    <a:ext uri="{9D8B030D-6E8A-4147-A177-3AD203B41FA5}">
                      <a16:colId xmlns:a16="http://schemas.microsoft.com/office/drawing/2014/main" val="3114639335"/>
                    </a:ext>
                  </a:extLst>
                </a:gridCol>
              </a:tblGrid>
              <a:tr h="7449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double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Matrix</a:t>
                      </a: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3631635"/>
                  </a:ext>
                </a:extLst>
              </a:tr>
              <a:tr h="7449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4660151"/>
                  </a:ext>
                </a:extLst>
              </a:tr>
              <a:tr h="15442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Machine</a:t>
                      </a:r>
                    </a:p>
                  </a:txBody>
                  <a:tcPr marL="6334" marR="6334" marT="63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threads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 (h)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Energy (kW*h)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Peak Power (W)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Idle (W)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GPU (W)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4094798"/>
                  </a:ext>
                </a:extLst>
              </a:tr>
              <a:tr h="10372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DELL </a:t>
                      </a: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Epyc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128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0.40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0.140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395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152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244764"/>
                  </a:ext>
                </a:extLst>
              </a:tr>
              <a:tr h="7449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 Xeon</a:t>
                      </a:r>
                    </a:p>
                  </a:txBody>
                  <a:tcPr marL="6334" marR="6334" marT="63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2.02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0.369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188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043000"/>
                  </a:ext>
                </a:extLst>
              </a:tr>
              <a:tr h="7449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ARM</a:t>
                      </a:r>
                    </a:p>
                  </a:txBody>
                  <a:tcPr marL="6334" marR="6334" marT="63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224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2.14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0.327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173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128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7937977"/>
                  </a:ext>
                </a:extLst>
              </a:tr>
              <a:tr h="10372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ARM+GPU</a:t>
                      </a:r>
                    </a:p>
                  </a:txBody>
                  <a:tcPr marL="6334" marR="6334" marT="63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1.01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0.455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475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278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6268136"/>
                  </a:ext>
                </a:extLst>
              </a:tr>
              <a:tr h="15442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GPU subtracted</a:t>
                      </a:r>
                    </a:p>
                  </a:txBody>
                  <a:tcPr marL="6334" marR="6334" marT="63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1.01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0.387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354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197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4892443"/>
                  </a:ext>
                </a:extLst>
              </a:tr>
              <a:tr h="7449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7591672"/>
                  </a:ext>
                </a:extLst>
              </a:tr>
              <a:tr h="10372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Matrix</a:t>
                      </a: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1750601"/>
                  </a:ext>
                </a:extLst>
              </a:tr>
              <a:tr h="7449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4" marR="6334" marT="63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3911653"/>
                  </a:ext>
                </a:extLst>
              </a:tr>
              <a:tr h="15442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Machine</a:t>
                      </a:r>
                    </a:p>
                  </a:txBody>
                  <a:tcPr marL="6334" marR="6334" marT="63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threads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 (h)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Energy (kW*h)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Peak Power (W)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Idle (W)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GPU (W)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0119694"/>
                  </a:ext>
                </a:extLst>
              </a:tr>
              <a:tr h="10372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DELL Epyc</a:t>
                      </a:r>
                    </a:p>
                  </a:txBody>
                  <a:tcPr marL="6334" marR="6334" marT="63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128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0.38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0.118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368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149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7551771"/>
                  </a:ext>
                </a:extLst>
              </a:tr>
              <a:tr h="7449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 Xeon</a:t>
                      </a:r>
                    </a:p>
                  </a:txBody>
                  <a:tcPr marL="6334" marR="6334" marT="63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1.10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0.199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184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3990807"/>
                  </a:ext>
                </a:extLst>
              </a:tr>
              <a:tr h="7449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ARM</a:t>
                      </a:r>
                    </a:p>
                  </a:txBody>
                  <a:tcPr marL="6334" marR="6334" marT="63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224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2.05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0.299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166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128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1571638"/>
                  </a:ext>
                </a:extLst>
              </a:tr>
              <a:tr h="10372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ARM+GPU</a:t>
                      </a:r>
                    </a:p>
                  </a:txBody>
                  <a:tcPr marL="6334" marR="6334" marT="63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0.72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0.272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393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272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3635893"/>
                  </a:ext>
                </a:extLst>
              </a:tr>
              <a:tr h="15442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GPU subtracted</a:t>
                      </a:r>
                    </a:p>
                  </a:txBody>
                  <a:tcPr marL="6334" marR="6334" marT="63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0.72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0.223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325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6334" marR="6334" marT="63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25273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39890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36">
            <a:extLst>
              <a:ext uri="{FF2B5EF4-FFF2-40B4-BE49-F238E27FC236}">
                <a16:creationId xmlns:a16="http://schemas.microsoft.com/office/drawing/2014/main" id="{FE8AF429-2B70-4232-87BF-2B63CC0D4713}"/>
              </a:ext>
            </a:extLst>
          </p:cNvPr>
          <p:cNvSpPr txBox="1">
            <a:spLocks/>
          </p:cNvSpPr>
          <p:nvPr/>
        </p:nvSpPr>
        <p:spPr>
          <a:xfrm>
            <a:off x="414359" y="2249253"/>
            <a:ext cx="12039599" cy="17989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err="1"/>
              <a:t>TimeStamp</a:t>
            </a:r>
            <a:r>
              <a:rPr lang="en-US" sz="1600" dirty="0"/>
              <a:t>:  </a:t>
            </a:r>
            <a:r>
              <a:rPr lang="en-GB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date +"%F , %T"</a:t>
            </a:r>
            <a:endParaRPr lang="en-US" sz="1600" dirty="0"/>
          </a:p>
          <a:p>
            <a:r>
              <a:rPr lang="en-US" sz="1600" dirty="0"/>
              <a:t>CPU:   </a:t>
            </a:r>
            <a:r>
              <a:rPr lang="en-GB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top -bn1 </a:t>
            </a:r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grep "</a:t>
            </a:r>
            <a:r>
              <a:rPr lang="en-GB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Cpu</a:t>
            </a:r>
            <a:r>
              <a:rPr lang="en-GB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(s)" </a:t>
            </a:r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sed</a:t>
            </a:r>
            <a:r>
              <a:rPr lang="en-GB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"s/.*, *\([0-9.]*\)%* id.*/\1/" </a:t>
            </a:r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awk '{print 100 - $1}'</a:t>
            </a:r>
            <a:endParaRPr lang="en-GB" sz="16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/>
              <a:t>RAM:  </a:t>
            </a:r>
            <a:r>
              <a:rPr lang="en-GB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free -t </a:t>
            </a:r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awk 'FNR == 2 {</a:t>
            </a:r>
            <a:r>
              <a:rPr lang="en-GB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GB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("%.2f"), $3/$2*100}'</a:t>
            </a:r>
            <a:endParaRPr lang="en-US" sz="1600" dirty="0"/>
          </a:p>
          <a:p>
            <a:r>
              <a:rPr lang="en-US" sz="1600" dirty="0"/>
              <a:t>GPU:  </a:t>
            </a:r>
            <a:r>
              <a:rPr lang="en-GB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nvidia-smi</a:t>
            </a:r>
            <a:r>
              <a:rPr lang="en-GB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--query-</a:t>
            </a:r>
            <a:r>
              <a:rPr lang="en-GB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gpu</a:t>
            </a:r>
            <a:r>
              <a:rPr lang="en-GB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power.draw</a:t>
            </a:r>
            <a:r>
              <a:rPr lang="en-GB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--format=</a:t>
            </a:r>
            <a:r>
              <a:rPr lang="en-GB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csv,noheader,nounits</a:t>
            </a:r>
            <a:r>
              <a:rPr lang="en-GB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awk '{s+=$1} END {print s}’</a:t>
            </a:r>
            <a:endParaRPr lang="en-GB" sz="16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/>
              <a:t>Power (IPMI):  </a:t>
            </a:r>
            <a:r>
              <a:rPr lang="en-US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ipmitool</a:t>
            </a:r>
            <a:r>
              <a:rPr lang="en-US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dcmi</a:t>
            </a:r>
            <a:r>
              <a:rPr lang="en-US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power reading </a:t>
            </a:r>
            <a:r>
              <a:rPr lang="en-US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US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grep "Instantaneous power reading:"</a:t>
            </a:r>
            <a:endParaRPr lang="en-US" sz="16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600" dirty="0"/>
              <a:t>Power (tx2mon):  </a:t>
            </a:r>
            <a:r>
              <a:rPr lang="fr-FR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tx2mon -T -d 10 -f $READFILE</a:t>
            </a:r>
            <a:r>
              <a:rPr lang="en-US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; </a:t>
            </a:r>
            <a:r>
              <a:rPr lang="en-US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tail -2 </a:t>
            </a:r>
            <a:r>
              <a:rPr lang="en-US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${READFILE}</a:t>
            </a:r>
            <a:r>
              <a:rPr lang="en-US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US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head -1 | cut -d',' -f71 </a:t>
            </a:r>
            <a:endParaRPr lang="en-US" sz="16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BEA139-6209-4A21-AE53-8E7BEF1FCE29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 Readings, etc.</a:t>
            </a:r>
            <a:endParaRPr lang="en-GB" sz="4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373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36">
            <a:extLst>
              <a:ext uri="{FF2B5EF4-FFF2-40B4-BE49-F238E27FC236}">
                <a16:creationId xmlns:a16="http://schemas.microsoft.com/office/drawing/2014/main" id="{FE8AF429-2B70-4232-87BF-2B63CC0D4713}"/>
              </a:ext>
            </a:extLst>
          </p:cNvPr>
          <p:cNvSpPr txBox="1">
            <a:spLocks/>
          </p:cNvSpPr>
          <p:nvPr/>
        </p:nvSpPr>
        <p:spPr>
          <a:xfrm>
            <a:off x="78058" y="937141"/>
            <a:ext cx="12113941" cy="41478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Leveraging the hardware available at Glasgow and Leicester, we have compared the power efficiency and execution speed of different architectures under similar loads. 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study was limited in scope, it only involved two remote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arm64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machines and two local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x86_64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machines of different generations.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Various benchmarks have been executed and several job profiles were collected (memory, CPU, power). The benchmarks included a BASH script, compiled C code and two different types of ATLAS full Geant4 MT simulations (where possible).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 substantial differences in power consumption were found among the architectures under exam, despite these being expected from different generations of processors.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Results are far from conclusive. Moreover, the whole study suffered from some obvious limitations </a:t>
            </a:r>
            <a:r>
              <a:rPr 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(#)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which must be addressed in the future ...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BEA139-6209-4A21-AE53-8E7BEF1FCE29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Abstract (old)</a:t>
            </a:r>
            <a:endParaRPr lang="en-GB" sz="4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C2BBFCB-6BE5-1C73-C932-9433A455AA9E}"/>
              </a:ext>
            </a:extLst>
          </p:cNvPr>
          <p:cNvSpPr/>
          <p:nvPr/>
        </p:nvSpPr>
        <p:spPr>
          <a:xfrm>
            <a:off x="0" y="5225144"/>
            <a:ext cx="12192000" cy="16312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ScotGrid</a:t>
            </a: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 Glasgow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			Emanuele Simili, Gordon Stewart, Samuel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Skipsey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David Britton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Special Thanks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			Davide Costanzo (Sheffield),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Oana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Boeriu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(CERN), Johannes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Elmsheuser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(CERN),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			Jon Wakelin (Leicester) and the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Excalibur Project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293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36">
            <a:extLst>
              <a:ext uri="{FF2B5EF4-FFF2-40B4-BE49-F238E27FC236}">
                <a16:creationId xmlns:a16="http://schemas.microsoft.com/office/drawing/2014/main" id="{FE8AF429-2B70-4232-87BF-2B63CC0D4713}"/>
              </a:ext>
            </a:extLst>
          </p:cNvPr>
          <p:cNvSpPr txBox="1">
            <a:spLocks/>
          </p:cNvSpPr>
          <p:nvPr/>
        </p:nvSpPr>
        <p:spPr>
          <a:xfrm>
            <a:off x="111512" y="1258836"/>
            <a:ext cx="12080488" cy="53302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DELL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Epyc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(Glasgow)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DELL PowerEdge C6525 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2 * 32cores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Epyc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x86_64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CPUs &amp; 512GB RAM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(128 threads)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HP Xeon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(Glasgow)  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HP ProLiant DL60 Gen9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2 * 10cores Xeon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x86_64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CPUs and 156GB RAM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(40 threads) 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ARM+GPU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(Leicester)  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Ampere Q80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Neoverse-N1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arm64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CPU &amp; 512GB RAM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(80 threads)</a:t>
            </a:r>
            <a:r>
              <a:rPr lang="pt-BR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	+ 2 * Nvidia A100 (40GB) GPUs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ARM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(Leicester)   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HPE CN99XX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2 * 112cores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arm64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Cavium ThunderX2 CPUs &amp; 256GB RAM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(224 threads)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BEA139-6209-4A21-AE53-8E7BEF1FCE29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 Hardware (old)</a:t>
            </a:r>
            <a:endParaRPr lang="en-GB" sz="4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tar: 5 Points 1">
            <a:extLst>
              <a:ext uri="{FF2B5EF4-FFF2-40B4-BE49-F238E27FC236}">
                <a16:creationId xmlns:a16="http://schemas.microsoft.com/office/drawing/2014/main" id="{5C8F0C5B-E159-4B91-B3AF-B1A44839B056}"/>
              </a:ext>
            </a:extLst>
          </p:cNvPr>
          <p:cNvSpPr/>
          <p:nvPr/>
        </p:nvSpPr>
        <p:spPr>
          <a:xfrm>
            <a:off x="9529482" y="1739153"/>
            <a:ext cx="528918" cy="50650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4155193F-1F04-461B-A268-B32F7C5CA4EA}"/>
              </a:ext>
            </a:extLst>
          </p:cNvPr>
          <p:cNvSpPr/>
          <p:nvPr/>
        </p:nvSpPr>
        <p:spPr>
          <a:xfrm>
            <a:off x="9529482" y="4249270"/>
            <a:ext cx="528918" cy="50650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5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36">
            <a:extLst>
              <a:ext uri="{FF2B5EF4-FFF2-40B4-BE49-F238E27FC236}">
                <a16:creationId xmlns:a16="http://schemas.microsoft.com/office/drawing/2014/main" id="{FE8AF429-2B70-4232-87BF-2B63CC0D4713}"/>
              </a:ext>
            </a:extLst>
          </p:cNvPr>
          <p:cNvSpPr txBox="1">
            <a:spLocks/>
          </p:cNvSpPr>
          <p:nvPr/>
        </p:nvSpPr>
        <p:spPr>
          <a:xfrm>
            <a:off x="0" y="1006380"/>
            <a:ext cx="12039599" cy="53675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Power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readings were achieved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by two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custom scripts, to collect and export metrics such as CPU, RAM and IPMI Power Usage: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90000"/>
              </a:lnSpc>
              <a:spcBef>
                <a:spcPts val="1800"/>
              </a:spcBef>
              <a:buFontTx/>
              <a:buAutoNum type="arabicParenR"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Every 30 seconds, a </a:t>
            </a:r>
            <a:r>
              <a:rPr lang="en-US" sz="2400" u="sng" dirty="0" err="1">
                <a:latin typeface="Arial" panose="020B0604020202020204" pitchFamily="34" charset="0"/>
                <a:cs typeface="Arial" panose="020B0604020202020204" pitchFamily="34" charset="0"/>
              </a:rPr>
              <a:t>cron</a:t>
            </a:r>
            <a:r>
              <a:rPr lang="en-US" sz="2400" u="sng" dirty="0">
                <a:latin typeface="Arial" panose="020B0604020202020204" pitchFamily="34" charset="0"/>
                <a:cs typeface="Arial" panose="020B0604020202020204" pitchFamily="34" charset="0"/>
              </a:rPr>
              <a:t> job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root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exports IPMI power reading with timestamp to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/ipmidump.txt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(… because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IPMItool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requires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root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privileges).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Cavium ARM machine has a custom Kernel module (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tx2mon </a:t>
            </a:r>
            <a:r>
              <a:rPr lang="en-US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in place of IPMI.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AutoNum type="arabicParenR"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Before starting the job, I (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user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run a background </a:t>
            </a:r>
            <a:r>
              <a:rPr lang="en-US" sz="2400" u="sng" dirty="0">
                <a:latin typeface="Arial" panose="020B0604020202020204" pitchFamily="34" charset="0"/>
                <a:cs typeface="Arial" panose="020B0604020202020204" pitchFamily="34" charset="0"/>
              </a:rPr>
              <a:t>script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that grabs these IPMI readings, attaches more info (CPU, RAM) and appends them to a CSV file.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On the ARM+GPU machine I use also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nvidia-smi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to grab the GPUs’ power usage.</a:t>
            </a:r>
          </a:p>
          <a:p>
            <a:pPr>
              <a:lnSpc>
                <a:spcPct val="90000"/>
              </a:lnSpc>
              <a:spcBef>
                <a:spcPts val="1800"/>
              </a:spcBef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When the job is done, the CSV file is exported to Excel for analysis and visualization.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So … most of the analysis was painfully done in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MS Excel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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1800"/>
              </a:spcBef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exact same apparatus has been installed on both remote and local machines, in order to get the same type of data for an easier comparison.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BEA139-6209-4A21-AE53-8E7BEF1FCE29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 Readings</a:t>
            </a:r>
            <a:endParaRPr lang="en-GB" sz="4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E6E927-D9F8-42D9-86E8-5C3839D61337}"/>
              </a:ext>
            </a:extLst>
          </p:cNvPr>
          <p:cNvSpPr txBox="1"/>
          <p:nvPr/>
        </p:nvSpPr>
        <p:spPr>
          <a:xfrm>
            <a:off x="387726" y="6488668"/>
            <a:ext cx="45070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https://github.com/Marvell-SPBU/tx2mon</a:t>
            </a:r>
            <a:endParaRPr lang="en-GB" sz="1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CD295F-D275-4BAB-B5DB-D4990C5D4BB1}"/>
              </a:ext>
            </a:extLst>
          </p:cNvPr>
          <p:cNvSpPr txBox="1"/>
          <p:nvPr/>
        </p:nvSpPr>
        <p:spPr>
          <a:xfrm>
            <a:off x="0" y="6488668"/>
            <a:ext cx="4639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(*)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FD67FA6-EFD6-9DA9-E255-428A3121718B}"/>
              </a:ext>
            </a:extLst>
          </p:cNvPr>
          <p:cNvSpPr txBox="1"/>
          <p:nvPr/>
        </p:nvSpPr>
        <p:spPr>
          <a:xfrm>
            <a:off x="8828736" y="4927677"/>
            <a:ext cx="28542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Next time will use ROOT !</a:t>
            </a:r>
          </a:p>
        </p:txBody>
      </p:sp>
    </p:spTree>
    <p:extLst>
      <p:ext uri="{BB962C8B-B14F-4D97-AF65-F5344CB8AC3E}">
        <p14:creationId xmlns:p14="http://schemas.microsoft.com/office/powerpoint/2010/main" val="3309583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36">
            <a:extLst>
              <a:ext uri="{FF2B5EF4-FFF2-40B4-BE49-F238E27FC236}">
                <a16:creationId xmlns:a16="http://schemas.microsoft.com/office/drawing/2014/main" id="{FE8AF429-2B70-4232-87BF-2B63CC0D4713}"/>
              </a:ext>
            </a:extLst>
          </p:cNvPr>
          <p:cNvSpPr txBox="1">
            <a:spLocks/>
          </p:cNvSpPr>
          <p:nvPr/>
        </p:nvSpPr>
        <p:spPr>
          <a:xfrm>
            <a:off x="111512" y="893471"/>
            <a:ext cx="12080488" cy="2977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Various benchmarks were attempted, where possible. 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All benchmarks used some sort of multithreading (OMP, G4MT):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Prime number sieve (BASH script):  prime numbers up to 1 M (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78’498 primes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Prime number sieve (C with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OMP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):  prime numbers up to 100 M (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5’761’455 primes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buFontTx/>
              <a:buChar char="-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Large Matrix Multiplication (C with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OMP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):  20k * 20k random matrix (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&amp; 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double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Full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G4MT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ATLAS Simulation (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TTbar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&amp; 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Charginos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):  1k and 10k events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BEA139-6209-4A21-AE53-8E7BEF1FCE29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Benchmarks &amp; Results (old)</a:t>
            </a:r>
            <a:endParaRPr lang="en-GB" sz="4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9DFD8B3-98D3-4E00-B6E0-E47FECE855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57068"/>
              </p:ext>
            </p:extLst>
          </p:nvPr>
        </p:nvGraphicFramePr>
        <p:xfrm>
          <a:off x="965783" y="4148530"/>
          <a:ext cx="10140182" cy="2110230"/>
        </p:xfrm>
        <a:graphic>
          <a:graphicData uri="http://schemas.openxmlformats.org/drawingml/2006/table">
            <a:tbl>
              <a:tblPr/>
              <a:tblGrid>
                <a:gridCol w="1107890">
                  <a:extLst>
                    <a:ext uri="{9D8B030D-6E8A-4147-A177-3AD203B41FA5}">
                      <a16:colId xmlns:a16="http://schemas.microsoft.com/office/drawing/2014/main" val="3792081888"/>
                    </a:ext>
                  </a:extLst>
                </a:gridCol>
                <a:gridCol w="2353392">
                  <a:extLst>
                    <a:ext uri="{9D8B030D-6E8A-4147-A177-3AD203B41FA5}">
                      <a16:colId xmlns:a16="http://schemas.microsoft.com/office/drawing/2014/main" val="2932049730"/>
                    </a:ext>
                  </a:extLst>
                </a:gridCol>
                <a:gridCol w="1669725">
                  <a:extLst>
                    <a:ext uri="{9D8B030D-6E8A-4147-A177-3AD203B41FA5}">
                      <a16:colId xmlns:a16="http://schemas.microsoft.com/office/drawing/2014/main" val="3407750983"/>
                    </a:ext>
                  </a:extLst>
                </a:gridCol>
                <a:gridCol w="1669725">
                  <a:extLst>
                    <a:ext uri="{9D8B030D-6E8A-4147-A177-3AD203B41FA5}">
                      <a16:colId xmlns:a16="http://schemas.microsoft.com/office/drawing/2014/main" val="2606750320"/>
                    </a:ext>
                  </a:extLst>
                </a:gridCol>
                <a:gridCol w="1669725">
                  <a:extLst>
                    <a:ext uri="{9D8B030D-6E8A-4147-A177-3AD203B41FA5}">
                      <a16:colId xmlns:a16="http://schemas.microsoft.com/office/drawing/2014/main" val="918793736"/>
                    </a:ext>
                  </a:extLst>
                </a:gridCol>
                <a:gridCol w="1669725">
                  <a:extLst>
                    <a:ext uri="{9D8B030D-6E8A-4147-A177-3AD203B41FA5}">
                      <a16:colId xmlns:a16="http://schemas.microsoft.com/office/drawing/2014/main" val="3026348578"/>
                    </a:ext>
                  </a:extLst>
                </a:gridCol>
              </a:tblGrid>
              <a:tr h="23447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x86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arm64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7307701"/>
                  </a:ext>
                </a:extLst>
              </a:tr>
              <a:tr h="23447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DELL PowerEdge C6525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HP ProLiant DL60 Gen9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HPE CN99XX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Ampere Q80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387764"/>
                  </a:ext>
                </a:extLst>
              </a:tr>
              <a:tr h="23447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bash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 Number Sieve (bash)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4.45 kW*h , 18 h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3.14 kW*h , 23 h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4.55 kW*h , 31 h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0.68 kW*h , 2 h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0232252"/>
                  </a:ext>
                </a:extLst>
              </a:tr>
              <a:tr h="23447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compiled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 Number Sieve (C + OMP)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1.2 kW*h , 5 h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2.3 kW*h , 13 h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1.5 kW*h , 9 h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0.8 kW*h , 2 h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5581607"/>
                  </a:ext>
                </a:extLst>
              </a:tr>
              <a:tr h="23447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Large Matrix Multiplication (int)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0.14 kW*h , 30 min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0.37 kW*h , 2 h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0.33 kW*h , 2 h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0.45 kW*h , 1 h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7522435"/>
                  </a:ext>
                </a:extLst>
              </a:tr>
              <a:tr h="23447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Large Matrix Multiplication (float)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0.12 kW*h , 30 min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0.2 kW*h , 1 h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0.3 kW*h , 2 h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0.27 kW*h , 45 min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9652034"/>
                  </a:ext>
                </a:extLst>
              </a:tr>
              <a:tr h="23447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AthSimulation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ATLAS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TTbar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(1k events)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0.2 kW*h , 35 min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skipped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71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not possible</a:t>
                      </a:r>
                    </a:p>
                  </a:txBody>
                  <a:tcPr marL="7620" marR="7620" marT="762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0.23 kW*h , 35 min </a:t>
                      </a:r>
                    </a:p>
                  </a:txBody>
                  <a:tcPr marL="7620" marR="7620" marT="762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5576413"/>
                  </a:ext>
                </a:extLst>
              </a:tr>
              <a:tr h="23447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ATLAS TTbar (10k events)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0.86 kW*h , 2 h 30 min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skipped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71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not possible</a:t>
                      </a:r>
                    </a:p>
                  </a:txBody>
                  <a:tcPr marL="7620" marR="7620" marT="762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0.95 kW*h , 2 h 30 min </a:t>
                      </a:r>
                    </a:p>
                  </a:txBody>
                  <a:tcPr marL="7620" marR="7620" marT="762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4605895"/>
                  </a:ext>
                </a:extLst>
              </a:tr>
              <a:tr h="23447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ATLAS Decaying Charginos (10k events)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0.55 kW*h , 1 h 30 min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skipped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71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not possible</a:t>
                      </a:r>
                    </a:p>
                  </a:txBody>
                  <a:tcPr marL="7620" marR="7620" marT="762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0.68 kW*h , 1 h 45 min </a:t>
                      </a:r>
                    </a:p>
                  </a:txBody>
                  <a:tcPr marL="7620" marR="7620" marT="762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146930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46E284A-AB51-7363-9D92-489FF8049DEE}"/>
              </a:ext>
            </a:extLst>
          </p:cNvPr>
          <p:cNvSpPr txBox="1"/>
          <p:nvPr/>
        </p:nvSpPr>
        <p:spPr>
          <a:xfrm>
            <a:off x="0" y="6487028"/>
            <a:ext cx="121919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 will not present all sets of results here.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Please refer to the original slides presented at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GridPP47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435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36">
            <a:extLst>
              <a:ext uri="{FF2B5EF4-FFF2-40B4-BE49-F238E27FC236}">
                <a16:creationId xmlns:a16="http://schemas.microsoft.com/office/drawing/2014/main" id="{FE8AF429-2B70-4232-87BF-2B63CC0D4713}"/>
              </a:ext>
            </a:extLst>
          </p:cNvPr>
          <p:cNvSpPr txBox="1">
            <a:spLocks/>
          </p:cNvSpPr>
          <p:nvPr/>
        </p:nvSpPr>
        <p:spPr>
          <a:xfrm>
            <a:off x="0" y="832638"/>
            <a:ext cx="11381173" cy="60253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We tried full ATLAS simulation as our HEP benchmark. It has been challenging: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Athena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is a colossal piece of software, and we had very limited experience with it </a:t>
            </a:r>
            <a:r>
              <a:rPr lang="en-US" sz="2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(*)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It was not easy to run it standalone by a non root user …</a:t>
            </a:r>
            <a:b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- It relies on CVMFS and picks up packages from several repos</a:t>
            </a:r>
            <a:b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- It uses Singularity (we found it easier to run in a container)</a:t>
            </a:r>
            <a:endParaRPr 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As a non-initiated ATLAS user, it has been hard to find a </a:t>
            </a:r>
            <a:r>
              <a:rPr lang="en-US" sz="2200" u="sng" dirty="0">
                <a:latin typeface="Arial" panose="020B0604020202020204" pitchFamily="34" charset="0"/>
                <a:cs typeface="Arial" panose="020B0604020202020204" pitchFamily="34" charset="0"/>
              </a:rPr>
              <a:t>stable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version …</a:t>
            </a:r>
            <a:b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- Stable releases are not compiled for ARM (</a:t>
            </a:r>
            <a:r>
              <a:rPr lang="en-US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https://bigpanda.cern.ch/globalview/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- I had to rely on </a:t>
            </a:r>
            <a:r>
              <a:rPr lang="en-US" sz="2200" i="1" dirty="0">
                <a:latin typeface="Arial" panose="020B0604020202020204" pitchFamily="34" charset="0"/>
                <a:cs typeface="Arial" panose="020B0604020202020204" pitchFamily="34" charset="0"/>
              </a:rPr>
              <a:t>nightly builds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, which eventually disappear after a month </a:t>
            </a:r>
            <a:r>
              <a:rPr lang="en-US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(#)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buFontTx/>
              <a:buChar char="-"/>
              <a:defRPr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Also, not sure we used the best workload …</a:t>
            </a:r>
            <a:b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- Full G4 </a:t>
            </a:r>
            <a:r>
              <a:rPr lang="en-US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TTbar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200" i="1" dirty="0">
                <a:latin typeface="Arial" panose="020B0604020202020204" pitchFamily="34" charset="0"/>
                <a:cs typeface="Arial" panose="020B0604020202020204" pitchFamily="34" charset="0"/>
              </a:rPr>
              <a:t>Decaying </a:t>
            </a:r>
            <a:r>
              <a:rPr lang="en-US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Charginos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test jobs (</a:t>
            </a:r>
            <a:r>
              <a:rPr lang="en-US" sz="2200" dirty="0">
                <a:solidFill>
                  <a:srgbClr val="EA8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.</a:t>
            </a:r>
            <a:r>
              <a:rPr lang="en-US" sz="2200" dirty="0" err="1">
                <a:solidFill>
                  <a:srgbClr val="EA8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- Hand-crafted combination of flags o achieve multithreading </a:t>
            </a:r>
            <a:b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- There was no validation of the produced data (ROOT file readable)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(*)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 Luckily, a new colleague has just joined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ScotGrid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Glasgow, he used to work in  ATLAS. </a:t>
            </a:r>
            <a:b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     He will help to define an ATLAS workload that works on both architectures.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(#)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 Unless you bother the right people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BEA139-6209-4A21-AE53-8E7BEF1FCE29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ATLAS</a:t>
            </a:r>
            <a:endParaRPr lang="en-GB" sz="4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1F49C0-34B6-4222-B12E-6AD5302DDF7B}"/>
              </a:ext>
            </a:extLst>
          </p:cNvPr>
          <p:cNvSpPr txBox="1"/>
          <p:nvPr/>
        </p:nvSpPr>
        <p:spPr>
          <a:xfrm>
            <a:off x="9107156" y="4269857"/>
            <a:ext cx="3084844" cy="12618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ATHENA_CORE_NUMBER=128</a:t>
            </a:r>
          </a:p>
          <a:p>
            <a:endParaRPr lang="en-GB" sz="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Sim_tf.py \ …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--simulator 'FullG4MT’ 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--multithreaded True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F8AA9E49-7EB1-AB17-9ED4-DB4A196B7FA7}"/>
              </a:ext>
            </a:extLst>
          </p:cNvPr>
          <p:cNvCxnSpPr>
            <a:cxnSpLocks/>
          </p:cNvCxnSpPr>
          <p:nvPr/>
        </p:nvCxnSpPr>
        <p:spPr>
          <a:xfrm>
            <a:off x="8043169" y="5001159"/>
            <a:ext cx="944714" cy="0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0831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BBEA139-6209-4A21-AE53-8E7BEF1FCE29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Inputs</a:t>
            </a:r>
            <a:endParaRPr lang="en-GB" sz="4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13DFC1F-6B45-45BF-94C1-3C31FFCE0AD1}"/>
              </a:ext>
            </a:extLst>
          </p:cNvPr>
          <p:cNvGrpSpPr/>
          <p:nvPr/>
        </p:nvGrpSpPr>
        <p:grpSpPr>
          <a:xfrm>
            <a:off x="0" y="832637"/>
            <a:ext cx="8521484" cy="4708981"/>
            <a:chOff x="0" y="832637"/>
            <a:chExt cx="8521484" cy="470898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908D0DB-3CE3-4E96-8F78-F35A42C8B90E}"/>
                </a:ext>
              </a:extLst>
            </p:cNvPr>
            <p:cNvSpPr txBox="1"/>
            <p:nvPr/>
          </p:nvSpPr>
          <p:spPr>
            <a:xfrm>
              <a:off x="0" y="832637"/>
              <a:ext cx="8521484" cy="4708981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solidFill>
                <a:srgbClr val="FFFF00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200" b="0" dirty="0">
                  <a:solidFill>
                    <a:srgbClr val="6A9955"/>
                  </a:solidFill>
                  <a:effectLst/>
                  <a:latin typeface="Consolas" panose="020B0609020204030204" pitchFamily="49" charset="0"/>
                </a:rPr>
                <a:t>#!/bin/sh</a:t>
              </a:r>
              <a:endPara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endParaRPr>
            </a:p>
            <a:p>
              <a:br>
                <a:rPr lang="en-US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</a:br>
              <a:r>
                <a:rPr lang="en-US" sz="1200" b="0" dirty="0">
                  <a:solidFill>
                    <a:srgbClr val="569CD6"/>
                  </a:solidFill>
                  <a:effectLst/>
                  <a:latin typeface="Consolas" panose="020B0609020204030204" pitchFamily="49" charset="0"/>
                </a:rPr>
                <a:t>export</a:t>
              </a:r>
              <a:r>
                <a:rPr lang="en-US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ATHENA_CORE_NUMBER=128</a:t>
              </a:r>
            </a:p>
            <a:p>
              <a:r>
                <a:rPr lang="en-US" sz="1200" b="0" dirty="0">
                  <a:solidFill>
                    <a:srgbClr val="569CD6"/>
                  </a:solidFill>
                  <a:effectLst/>
                  <a:latin typeface="Consolas" panose="020B0609020204030204" pitchFamily="49" charset="0"/>
                </a:rPr>
                <a:t>export</a:t>
              </a:r>
              <a:r>
                <a:rPr lang="en-US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TRF_ECHO=1</a:t>
              </a:r>
            </a:p>
            <a:p>
              <a:r>
                <a:rPr lang="en-US" sz="1200" b="0" dirty="0">
                  <a:solidFill>
                    <a:srgbClr val="569CD6"/>
                  </a:solidFill>
                  <a:effectLst/>
                  <a:latin typeface="Consolas" panose="020B0609020204030204" pitchFamily="49" charset="0"/>
                </a:rPr>
                <a:t>export</a:t>
              </a:r>
              <a:r>
                <a:rPr lang="en-US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MAXEVENTS=10000</a:t>
              </a:r>
            </a:p>
            <a:p>
              <a:endPara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endParaRP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Sim_tf.py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</a:t>
              </a:r>
              <a:r>
                <a:rPr lang="en-GB" sz="1200" b="0" dirty="0" err="1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conditionsTag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'default:OFLCOND-MC16-SDR-14'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</a:t>
              </a:r>
              <a:r>
                <a:rPr lang="en-GB" sz="1200" b="0" dirty="0" err="1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physicsList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'FTFP_BERT_ATL'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</a:t>
              </a:r>
              <a:r>
                <a:rPr lang="en-GB" sz="1200" b="0" dirty="0" err="1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truthStrategy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'MC15aPlus'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--simulator 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'FullG4MT'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</a:t>
              </a:r>
              <a:r>
                <a:rPr lang="en-GB" sz="1200" b="0" dirty="0" err="1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postInclude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'</a:t>
              </a:r>
              <a:r>
                <a:rPr lang="en-GB" sz="1200" b="0" dirty="0" err="1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default:PyJobTransforms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/UseFrontier.py'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</a:t>
              </a:r>
              <a:r>
                <a:rPr lang="en-GB" sz="1200" b="0" dirty="0" err="1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preInclude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'</a:t>
              </a:r>
              <a:r>
                <a:rPr lang="en-GB" sz="1200" b="0" dirty="0" err="1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EVNTtoHITS:SimulationJobOptions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/</a:t>
              </a:r>
              <a:r>
                <a:rPr lang="en-GB" sz="1200" b="0" dirty="0" err="1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preInclude.BeamPipeKill.py,SimulationJobOptions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/preInclude.FrozenShowersFCalOnly.py'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</a:t>
              </a:r>
              <a:r>
                <a:rPr lang="en-GB" sz="1200" b="0" dirty="0" err="1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preExec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'</a:t>
              </a:r>
              <a:r>
                <a:rPr lang="en-GB" sz="1200" b="0" dirty="0" err="1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EVNTtoHITS:simFlags.TightMuonStepping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=True'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</a:t>
              </a:r>
              <a:r>
                <a:rPr lang="en-GB" sz="1200" b="0" dirty="0" err="1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DataRunNumber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'284500'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</a:t>
              </a:r>
              <a:r>
                <a:rPr lang="en-GB" sz="1200" b="0" dirty="0" err="1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geometryVersion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'default:ATLAS-R2-2016-01-00-01'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</a:t>
              </a:r>
              <a:r>
                <a:rPr lang="en-GB" sz="1200" b="0" dirty="0" err="1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inputEVNTFile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"/</a:t>
              </a:r>
              <a:r>
                <a:rPr lang="en-GB" sz="1200" b="0" dirty="0" err="1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cvmfs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/atlas-nightlies.cern.ch/repo/data/data-art/</a:t>
              </a:r>
              <a:r>
                <a:rPr lang="en-GB" sz="1200" b="0" dirty="0" err="1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SimCoreTests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/valid1.410000.PowhegPythiaEvtGen_P2012_ttbar_hdamp172p5_nonallhad.evgen.EVNT.e4993.EVNT.08166201._000012.pool.root.1"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</a:t>
              </a:r>
              <a:r>
                <a:rPr lang="en-GB" sz="1200" b="0" dirty="0" err="1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outputHITSFile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"TTbar2022.HITS.pool.root"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</a:t>
              </a:r>
              <a:r>
                <a:rPr lang="en-GB" sz="1200" b="0" dirty="0" err="1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imf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False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</a:t>
              </a:r>
              <a:r>
                <a:rPr lang="en-GB" sz="1200" b="0" dirty="0" err="1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maxEvents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GB" sz="1200" b="0" dirty="0">
                  <a:solidFill>
                    <a:srgbClr val="9CDCFE"/>
                  </a:solidFill>
                  <a:effectLst/>
                  <a:latin typeface="Consolas" panose="020B0609020204030204" pitchFamily="49" charset="0"/>
                </a:rPr>
                <a:t>$MAXEVENTS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--multithreaded True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F25702C-8BA0-468E-8E7B-26EB62215124}"/>
                </a:ext>
              </a:extLst>
            </p:cNvPr>
            <p:cNvSpPr txBox="1"/>
            <p:nvPr/>
          </p:nvSpPr>
          <p:spPr>
            <a:xfrm>
              <a:off x="6840071" y="832637"/>
              <a:ext cx="16814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TTbar_10k.sh</a:t>
              </a:r>
              <a:endParaRPr lang="en-GB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FD031DB-CE8D-4C3C-A376-3196F6B7FBE4}"/>
              </a:ext>
            </a:extLst>
          </p:cNvPr>
          <p:cNvGrpSpPr/>
          <p:nvPr/>
        </p:nvGrpSpPr>
        <p:grpSpPr>
          <a:xfrm>
            <a:off x="3670516" y="2332045"/>
            <a:ext cx="8521484" cy="4524315"/>
            <a:chOff x="3670516" y="2332045"/>
            <a:chExt cx="8521484" cy="452431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20D9662-6A75-4505-A001-290C1B2A3FC1}"/>
                </a:ext>
              </a:extLst>
            </p:cNvPr>
            <p:cNvSpPr txBox="1"/>
            <p:nvPr/>
          </p:nvSpPr>
          <p:spPr>
            <a:xfrm>
              <a:off x="3670516" y="2332045"/>
              <a:ext cx="8521484" cy="4524315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solidFill>
                <a:srgbClr val="FFFF00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200" b="0" dirty="0">
                  <a:solidFill>
                    <a:srgbClr val="6A9955"/>
                  </a:solidFill>
                  <a:effectLst/>
                  <a:latin typeface="Consolas" panose="020B0609020204030204" pitchFamily="49" charset="0"/>
                </a:rPr>
                <a:t>#!/bin/sh</a:t>
              </a:r>
              <a:endParaRPr lang="en-US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endParaRPr>
            </a:p>
            <a:p>
              <a:br>
                <a:rPr lang="en-US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</a:br>
              <a:r>
                <a:rPr lang="en-US" sz="1200" b="0" dirty="0">
                  <a:solidFill>
                    <a:srgbClr val="569CD6"/>
                  </a:solidFill>
                  <a:effectLst/>
                  <a:latin typeface="Consolas" panose="020B0609020204030204" pitchFamily="49" charset="0"/>
                </a:rPr>
                <a:t>export</a:t>
              </a:r>
              <a:r>
                <a:rPr lang="en-US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ATHENA_CORE_NUMBER=128</a:t>
              </a:r>
            </a:p>
            <a:p>
              <a:r>
                <a:rPr lang="en-US" sz="1200" b="0" dirty="0">
                  <a:solidFill>
                    <a:srgbClr val="569CD6"/>
                  </a:solidFill>
                  <a:effectLst/>
                  <a:latin typeface="Consolas" panose="020B0609020204030204" pitchFamily="49" charset="0"/>
                </a:rPr>
                <a:t>export</a:t>
              </a:r>
              <a:r>
                <a:rPr lang="en-US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TRF_ECHO=1</a:t>
              </a:r>
            </a:p>
            <a:p>
              <a:r>
                <a:rPr lang="en-US" sz="1200" b="0" dirty="0">
                  <a:solidFill>
                    <a:srgbClr val="569CD6"/>
                  </a:solidFill>
                  <a:effectLst/>
                  <a:latin typeface="Consolas" panose="020B0609020204030204" pitchFamily="49" charset="0"/>
                </a:rPr>
                <a:t>export</a:t>
              </a:r>
              <a:r>
                <a:rPr lang="en-US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MAXEVENTS=10000</a:t>
              </a:r>
            </a:p>
            <a:p>
              <a:endParaRPr lang="en-GB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endParaRP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Sim_tf.py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</a:t>
              </a:r>
              <a:r>
                <a:rPr lang="en-GB" sz="1200" b="0" dirty="0" err="1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conditionsTag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'default:OFLCOND-MC16-SDR-14'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</a:t>
              </a:r>
              <a:r>
                <a:rPr lang="en-GB" sz="1200" b="0" dirty="0" err="1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physicsList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'FTFP_BERT_ATL'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</a:t>
              </a:r>
              <a:r>
                <a:rPr lang="en-GB" sz="1200" b="0" dirty="0" err="1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truthStrategy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'MC15aPlusLLP'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--simulator 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'FullG4MT'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</a:t>
              </a:r>
              <a:r>
                <a:rPr lang="en-GB" sz="1200" b="0" dirty="0" err="1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postInclude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'</a:t>
              </a:r>
              <a:r>
                <a:rPr lang="en-GB" sz="1200" b="0" dirty="0" err="1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default:PyJobTransforms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/UseFrontier.py'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</a:t>
              </a:r>
              <a:r>
                <a:rPr lang="en-GB" sz="1200" b="0" dirty="0" err="1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preInclude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'</a:t>
              </a:r>
              <a:r>
                <a:rPr lang="en-GB" sz="1200" b="0" dirty="0" err="1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EVNTtoHITS:SimulationJobOptions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/</a:t>
              </a:r>
              <a:r>
                <a:rPr lang="en-GB" sz="1200" b="0" dirty="0" err="1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preInclude.BeamPipeKill.py,SimulationJobOptions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/preInclude.FrozenShowersFCalOnly.py'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</a:t>
              </a:r>
              <a:r>
                <a:rPr lang="en-GB" sz="1200" b="0" dirty="0" err="1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DataRunNumber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'284500'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</a:t>
              </a:r>
              <a:r>
                <a:rPr lang="en-GB" sz="1200" b="0" dirty="0" err="1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geometryVersion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'default:ATLAS-R2-2016-01-00-01'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</a:t>
              </a:r>
              <a:r>
                <a:rPr lang="en-GB" sz="1200" b="0" dirty="0" err="1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inputEVNTFile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"/</a:t>
              </a:r>
              <a:r>
                <a:rPr lang="en-GB" sz="1200" b="0" dirty="0" err="1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cvmfs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/atlas-nightlies.cern.ch/repo/data/data-art/</a:t>
              </a:r>
              <a:r>
                <a:rPr lang="en-GB" sz="1200" b="0" dirty="0" err="1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SimCoreTests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/mc15_13TeV.448307.MGPy8EG_A14N23LO_mAMSB_C1C1_5000_208000_LL4p0_MET60.evgen.EVNT.e6962.EVNT.15631425._000001.pool.root.1"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</a:t>
              </a:r>
              <a:r>
                <a:rPr lang="en-GB" sz="1200" b="0" dirty="0" err="1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outputHITSFile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"</a:t>
              </a:r>
              <a:r>
                <a:rPr lang="en-GB" sz="1200" b="0" dirty="0" err="1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DeCh_HITS.pool.root</a:t>
              </a:r>
              <a:r>
                <a:rPr lang="en-GB" sz="1200" b="0" dirty="0">
                  <a:solidFill>
                    <a:srgbClr val="CE9178"/>
                  </a:solidFill>
                  <a:effectLst/>
                  <a:latin typeface="Consolas" panose="020B0609020204030204" pitchFamily="49" charset="0"/>
                </a:rPr>
                <a:t>"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</a:t>
              </a:r>
              <a:r>
                <a:rPr lang="en-GB" sz="1200" b="0" dirty="0" err="1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maxEvents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</a:t>
              </a:r>
              <a:r>
                <a:rPr lang="en-GB" sz="1200" b="0" dirty="0">
                  <a:solidFill>
                    <a:srgbClr val="9CDCFE"/>
                  </a:solidFill>
                  <a:effectLst/>
                  <a:latin typeface="Consolas" panose="020B0609020204030204" pitchFamily="49" charset="0"/>
                </a:rPr>
                <a:t>$MAXEVENTS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</a:t>
              </a:r>
              <a:r>
                <a:rPr lang="en-GB" sz="1200" b="0" dirty="0" err="1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imf</a:t>
              </a:r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 False \</a:t>
              </a:r>
            </a:p>
            <a:p>
              <a:r>
                <a:rPr lang="en-GB" sz="1200" b="0" dirty="0">
                  <a:solidFill>
                    <a:srgbClr val="D4D4D4"/>
                  </a:solidFill>
                  <a:effectLst/>
                  <a:latin typeface="Consolas" panose="020B0609020204030204" pitchFamily="49" charset="0"/>
                </a:rPr>
                <a:t>--multithreaded True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ED73A47-FF79-42C4-9DC4-DE0CA949D494}"/>
                </a:ext>
              </a:extLst>
            </p:cNvPr>
            <p:cNvSpPr txBox="1"/>
            <p:nvPr/>
          </p:nvSpPr>
          <p:spPr>
            <a:xfrm>
              <a:off x="10506634" y="2332045"/>
              <a:ext cx="168536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dirty="0" err="1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DeCh</a:t>
              </a:r>
              <a:r>
                <a:rPr lang="en-US" sz="1800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_10k.sh</a:t>
              </a:r>
              <a:endParaRPr lang="en-GB" dirty="0">
                <a:solidFill>
                  <a:srgbClr val="FFFF00"/>
                </a:solidFill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1035DC0-3CD3-4CD9-81DA-7F90B202A1B1}"/>
              </a:ext>
            </a:extLst>
          </p:cNvPr>
          <p:cNvSpPr txBox="1"/>
          <p:nvPr/>
        </p:nvSpPr>
        <p:spPr>
          <a:xfrm>
            <a:off x="4761571" y="1305769"/>
            <a:ext cx="6861717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00CC"/>
                </a:solidFill>
                <a:effectLst/>
                <a:latin typeface="Consolas" panose="020B0609020204030204" pitchFamily="49" charset="0"/>
              </a:rPr>
              <a:t>/cvmfs/atlas-nightlies.cern.ch/repo/sw/master_AthSimulation_x86_64-centos7-gcc11-opt/2022-01-29T2101/AthSimulation/22.0.53/InstallArea/x86_64-centos7-gcc11-opt/bin/test_RUN3_FullG4_ttbar_2evts.sh </a:t>
            </a:r>
          </a:p>
        </p:txBody>
      </p:sp>
    </p:spTree>
    <p:extLst>
      <p:ext uri="{BB962C8B-B14F-4D97-AF65-F5344CB8AC3E}">
        <p14:creationId xmlns:p14="http://schemas.microsoft.com/office/powerpoint/2010/main" val="217606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36">
            <a:extLst>
              <a:ext uri="{FF2B5EF4-FFF2-40B4-BE49-F238E27FC236}">
                <a16:creationId xmlns:a16="http://schemas.microsoft.com/office/drawing/2014/main" id="{FE8AF429-2B70-4232-87BF-2B63CC0D4713}"/>
              </a:ext>
            </a:extLst>
          </p:cNvPr>
          <p:cNvSpPr txBox="1">
            <a:spLocks/>
          </p:cNvSpPr>
          <p:nvPr/>
        </p:nvSpPr>
        <p:spPr>
          <a:xfrm>
            <a:off x="-1" y="832638"/>
            <a:ext cx="12191999" cy="1388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chosen version of the software: 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AthSimulation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/22.0.53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(nightly builds were available for both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x86_64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aarch64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BEA139-6209-4A21-AE53-8E7BEF1FCE29}"/>
              </a:ext>
            </a:extLst>
          </p:cNvPr>
          <p:cNvSpPr txBox="1"/>
          <p:nvPr/>
        </p:nvSpPr>
        <p:spPr>
          <a:xfrm>
            <a:off x="0" y="164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ATLAS Simulations</a:t>
            </a:r>
            <a:endParaRPr lang="en-GB" sz="48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FDBF19-4BED-484C-AFCB-42A97C327089}"/>
              </a:ext>
            </a:extLst>
          </p:cNvPr>
          <p:cNvSpPr txBox="1"/>
          <p:nvPr/>
        </p:nvSpPr>
        <p:spPr>
          <a:xfrm>
            <a:off x="161365" y="4623147"/>
            <a:ext cx="1164515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$ export ATLAS_LOCAL_ROOT_BASE=/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cvmfs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/atlas.cern.ch/repo/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ATLASLocalRootBase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$ alias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setupATLAS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='source ${ATLAS_LOCAL_ROOT_BASE}/user/atlasLocalSetup.sh’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setupATLAS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-c centos7  </a:t>
            </a:r>
          </a:p>
          <a:p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Singularity&gt;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asetup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AthSimulation,master,r2022-01-29T2101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Singularity&gt; ./TTbar_10k.sh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09B250-726C-4B30-9918-DE810A32DDF9}"/>
              </a:ext>
            </a:extLst>
          </p:cNvPr>
          <p:cNvSpPr txBox="1"/>
          <p:nvPr/>
        </p:nvSpPr>
        <p:spPr>
          <a:xfrm>
            <a:off x="2246998" y="3075416"/>
            <a:ext cx="9945002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Using </a:t>
            </a:r>
            <a:r>
              <a:rPr lang="en-GB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AthSimulation</a:t>
            </a:r>
            <a:r>
              <a:rPr lang="en-GB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/22.0.53 [</a:t>
            </a:r>
            <a:r>
              <a:rPr lang="en-GB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cmake</a:t>
            </a:r>
            <a:r>
              <a:rPr lang="en-GB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] with platform aarch64-centos7-gcc8-opt at</a:t>
            </a:r>
          </a:p>
          <a:p>
            <a:r>
              <a:rPr lang="en-GB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/</a:t>
            </a:r>
            <a:r>
              <a:rPr lang="en-GB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cvmfs</a:t>
            </a:r>
            <a:r>
              <a:rPr lang="en-GB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/atlas-nightlies.cern.ch/repo/</a:t>
            </a:r>
            <a:r>
              <a:rPr lang="en-GB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sw</a:t>
            </a:r>
            <a:r>
              <a:rPr lang="en-GB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/master_AthSimulation_aarch64-centos7-gcc8-opt/2022-01-29T2101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2CE033-FABC-4D9C-8885-975FE355C036}"/>
              </a:ext>
            </a:extLst>
          </p:cNvPr>
          <p:cNvSpPr txBox="1"/>
          <p:nvPr/>
        </p:nvSpPr>
        <p:spPr>
          <a:xfrm>
            <a:off x="2246996" y="2289214"/>
            <a:ext cx="9945002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Using </a:t>
            </a:r>
            <a:r>
              <a:rPr lang="en-GB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AthSimulation</a:t>
            </a:r>
            <a:r>
              <a:rPr lang="en-GB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/22.0.53 [</a:t>
            </a:r>
            <a:r>
              <a:rPr lang="en-GB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cmake</a:t>
            </a:r>
            <a:r>
              <a:rPr lang="en-GB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] with platform x86_64-centos7-gcc11-opt at </a:t>
            </a:r>
          </a:p>
          <a:p>
            <a:r>
              <a:rPr lang="en-GB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/</a:t>
            </a:r>
            <a:r>
              <a:rPr lang="en-GB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cvmfs</a:t>
            </a:r>
            <a:r>
              <a:rPr lang="en-GB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/atlas-nightlies.cern.ch/repo/</a:t>
            </a:r>
            <a:r>
              <a:rPr lang="en-GB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sw</a:t>
            </a:r>
            <a:r>
              <a:rPr lang="en-GB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/master_AthSimulation_x86_64-centos7-gcc11-opt/2022-01-29T2101</a:t>
            </a:r>
          </a:p>
        </p:txBody>
      </p:sp>
      <p:sp>
        <p:nvSpPr>
          <p:cNvPr id="11" name="Shape 136">
            <a:extLst>
              <a:ext uri="{FF2B5EF4-FFF2-40B4-BE49-F238E27FC236}">
                <a16:creationId xmlns:a16="http://schemas.microsoft.com/office/drawing/2014/main" id="{8115153A-4594-4C4E-BB8B-6C3ADB02B319}"/>
              </a:ext>
            </a:extLst>
          </p:cNvPr>
          <p:cNvSpPr txBox="1">
            <a:spLocks/>
          </p:cNvSpPr>
          <p:nvPr/>
        </p:nvSpPr>
        <p:spPr>
          <a:xfrm>
            <a:off x="0" y="4002791"/>
            <a:ext cx="9637059" cy="5445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90000"/>
              </a:lnSpc>
              <a:spcBef>
                <a:spcPts val="1800"/>
              </a:spcBef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Setting up the ATLAS framework with Singularity and CVMFS: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8E24F93-A471-47C5-A6F2-B1FA05D4EC96}"/>
              </a:ext>
            </a:extLst>
          </p:cNvPr>
          <p:cNvGrpSpPr/>
          <p:nvPr/>
        </p:nvGrpSpPr>
        <p:grpSpPr>
          <a:xfrm>
            <a:off x="161365" y="2311086"/>
            <a:ext cx="2085631" cy="1296562"/>
            <a:chOff x="851647" y="1837730"/>
            <a:chExt cx="2183407" cy="1296562"/>
          </a:xfrm>
        </p:grpSpPr>
        <p:sp>
          <p:nvSpPr>
            <p:cNvPr id="12" name="Shape 136">
              <a:extLst>
                <a:ext uri="{FF2B5EF4-FFF2-40B4-BE49-F238E27FC236}">
                  <a16:creationId xmlns:a16="http://schemas.microsoft.com/office/drawing/2014/main" id="{8B45914D-02A5-4C48-8B8F-81948B50B3EA}"/>
                </a:ext>
              </a:extLst>
            </p:cNvPr>
            <p:cNvSpPr txBox="1">
              <a:spLocks/>
            </p:cNvSpPr>
            <p:nvPr/>
          </p:nvSpPr>
          <p:spPr>
            <a:xfrm>
              <a:off x="851647" y="2659701"/>
              <a:ext cx="2183407" cy="47459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R="0" lvl="0" algn="l" defTabSz="914400" rtl="0" eaLnBrk="1" fontAlgn="auto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ARM+GPU</a:t>
              </a:r>
            </a:p>
          </p:txBody>
        </p:sp>
        <p:sp>
          <p:nvSpPr>
            <p:cNvPr id="13" name="Shape 136">
              <a:extLst>
                <a:ext uri="{FF2B5EF4-FFF2-40B4-BE49-F238E27FC236}">
                  <a16:creationId xmlns:a16="http://schemas.microsoft.com/office/drawing/2014/main" id="{FFC30F09-DD83-456D-895E-6234FE93E538}"/>
                </a:ext>
              </a:extLst>
            </p:cNvPr>
            <p:cNvSpPr txBox="1">
              <a:spLocks/>
            </p:cNvSpPr>
            <p:nvPr/>
          </p:nvSpPr>
          <p:spPr>
            <a:xfrm>
              <a:off x="851647" y="1837730"/>
              <a:ext cx="2183407" cy="51125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R="0" lvl="0" algn="l" defTabSz="914400" rtl="0" eaLnBrk="1" fontAlgn="auto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DELL </a:t>
              </a:r>
              <a:r>
                <a:rPr lang="en-US" sz="2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Epyc</a:t>
              </a:r>
              <a:endParaRPr lang="en-US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8496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38100">
          <a:solidFill>
            <a:srgbClr val="FF0000"/>
          </a:solidFill>
          <a:prstDash val="sysDot"/>
          <a:tailEnd type="stealth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4859</Words>
  <Application>Microsoft Office PowerPoint</Application>
  <PresentationFormat>Widescreen</PresentationFormat>
  <Paragraphs>822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Consolas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Emanuele</dc:creator>
  <cp:lastModifiedBy>Emanuele</cp:lastModifiedBy>
  <cp:revision>315</cp:revision>
  <cp:lastPrinted>2021-08-31T16:56:55Z</cp:lastPrinted>
  <dcterms:created xsi:type="dcterms:W3CDTF">2020-08-12T13:35:54Z</dcterms:created>
  <dcterms:modified xsi:type="dcterms:W3CDTF">2022-09-20T11:31:58Z</dcterms:modified>
</cp:coreProperties>
</file>