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1"/>
    <p:sldMasterId id="2147483700" r:id="rId2"/>
  </p:sldMasterIdLst>
  <p:notesMasterIdLst>
    <p:notesMasterId r:id="rId11"/>
  </p:notesMasterIdLst>
  <p:handoutMasterIdLst>
    <p:handoutMasterId r:id="rId12"/>
  </p:handoutMasterIdLst>
  <p:sldIdLst>
    <p:sldId id="257" r:id="rId3"/>
    <p:sldId id="330" r:id="rId4"/>
    <p:sldId id="350" r:id="rId5"/>
    <p:sldId id="351" r:id="rId6"/>
    <p:sldId id="354" r:id="rId7"/>
    <p:sldId id="352" r:id="rId8"/>
    <p:sldId id="343" r:id="rId9"/>
    <p:sldId id="27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3088"/>
    <a:srgbClr val="F08900"/>
    <a:srgbClr val="FF6900"/>
    <a:srgbClr val="1E5DF8"/>
    <a:srgbClr val="626262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459AA6-BAB3-CB49-AA3A-463713D0D5C6}" v="49" dt="2022-09-19T12:03:05.2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55"/>
    <p:restoredTop sz="94786"/>
  </p:normalViewPr>
  <p:slideViewPr>
    <p:cSldViewPr snapToGrid="0" snapToObjects="1">
      <p:cViewPr varScale="1">
        <p:scale>
          <a:sx n="110" d="100"/>
          <a:sy n="110" d="100"/>
        </p:scale>
        <p:origin x="184" y="28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8FFA334-088A-234C-ADBB-6C7BB315DF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05BC48-C97F-484F-89A8-806F108B10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11D46-9CE9-B041-815F-A1F5F5613F8A}" type="datetimeFigureOut">
              <a:rPr lang="en-US" smtClean="0"/>
              <a:t>9/19/22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C2C45F-303A-1548-A712-9D3173ADBB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A55EB-EA47-5A4A-BFE7-CE278E191F4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9CA25-3822-EF4C-85D4-8CF62D01656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590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9/19/22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pic>
        <p:nvPicPr>
          <p:cNvPr id="8" name="Picture 2" descr="Image result for GridPP logo">
            <a:extLst>
              <a:ext uri="{FF2B5EF4-FFF2-40B4-BE49-F238E27FC236}">
                <a16:creationId xmlns:a16="http://schemas.microsoft.com/office/drawing/2014/main" id="{AE7D702E-A38C-E946-AF4E-DF2978317C4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Alastair Dewhurst, 9th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7902/contributions/4559113/attachments/2323542/3957180/ProcurementCPU20211006.pdf" TargetMode="External"/><Relationship Id="rId2" Type="http://schemas.openxmlformats.org/officeDocument/2006/relationships/hyperlink" Target="https://indico.cern.ch/event/1072128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grayscl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b="1" spc="-1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RAL experience with </a:t>
            </a:r>
            <a:r>
              <a:rPr lang="en-US" sz="4000" b="1" spc="-15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HEPScore</a:t>
            </a:r>
            <a:endParaRPr lang="en-US" sz="4000" b="1" spc="-1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4245077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Alastair Dewhurst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1028" name="Picture 4" descr="1,517 Black Ribbon Death Stock Photos, Pictures &amp; Royalty-Free Images -  iStock">
            <a:extLst>
              <a:ext uri="{FF2B5EF4-FFF2-40B4-BE49-F238E27FC236}">
                <a16:creationId xmlns:a16="http://schemas.microsoft.com/office/drawing/2014/main" id="{CA6F2888-D15D-0822-7A4B-0421AF50B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02008" y="4304108"/>
            <a:ext cx="237555" cy="35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D8FCB-BEBD-6845-86B6-C841D084D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year’s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D44FE-74FB-194C-84A1-783E36685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5"/>
            <a:ext cx="10515600" cy="1809072"/>
          </a:xfrm>
        </p:spPr>
        <p:txBody>
          <a:bodyPr>
            <a:normAutofit/>
          </a:bodyPr>
          <a:lstStyle/>
          <a:p>
            <a:r>
              <a:rPr lang="en-US" dirty="0"/>
              <a:t>In 2021 the RAL Tier-1 used </a:t>
            </a:r>
            <a:r>
              <a:rPr lang="en-US" dirty="0" err="1"/>
              <a:t>HEPScore</a:t>
            </a:r>
            <a:r>
              <a:rPr lang="en-US" dirty="0"/>
              <a:t> to decide on what hardware to procure:</a:t>
            </a:r>
          </a:p>
          <a:p>
            <a:pPr lvl="1"/>
            <a:r>
              <a:rPr lang="en-US" dirty="0">
                <a:hlinkClick r:id="rId2"/>
              </a:rPr>
              <a:t>HEPiX Benchmarking WG meeting on 23</a:t>
            </a:r>
            <a:r>
              <a:rPr lang="en-US" baseline="30000" dirty="0">
                <a:hlinkClick r:id="rId2"/>
              </a:rPr>
              <a:t>rd</a:t>
            </a:r>
            <a:r>
              <a:rPr lang="en-US" dirty="0">
                <a:hlinkClick r:id="rId2"/>
              </a:rPr>
              <a:t> Septembe 2021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hlinkClick r:id="rId3"/>
              </a:rPr>
              <a:t>HEP-SCORE deployment TF meeting on 6</a:t>
            </a:r>
            <a:r>
              <a:rPr lang="en-US" baseline="30000" dirty="0">
                <a:hlinkClick r:id="rId3"/>
              </a:rPr>
              <a:t>th</a:t>
            </a:r>
            <a:r>
              <a:rPr lang="en-US" dirty="0">
                <a:hlinkClick r:id="rId3"/>
              </a:rPr>
              <a:t> October 2021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DE005-24FF-FF4B-947A-9C0B820E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B7CE9DE-105A-F140-A92F-0B6B5FB60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839" y="6272213"/>
            <a:ext cx="4318322" cy="365125"/>
          </a:xfrm>
        </p:spPr>
        <p:txBody>
          <a:bodyPr/>
          <a:lstStyle/>
          <a:p>
            <a:r>
              <a:rPr lang="en-US" dirty="0"/>
              <a:t>Alastair Dewhurst, 19</a:t>
            </a:r>
            <a:r>
              <a:rPr lang="en-US" baseline="30000" dirty="0"/>
              <a:t>th</a:t>
            </a:r>
            <a:r>
              <a:rPr lang="en-US" dirty="0"/>
              <a:t> September 2022</a:t>
            </a:r>
          </a:p>
        </p:txBody>
      </p:sp>
      <p:pic>
        <p:nvPicPr>
          <p:cNvPr id="4" name="Picture 3" descr="Chart, bar chart&#10;&#10;Description automatically generated">
            <a:extLst>
              <a:ext uri="{FF2B5EF4-FFF2-40B4-BE49-F238E27FC236}">
                <a16:creationId xmlns:a16="http://schemas.microsoft.com/office/drawing/2014/main" id="{6A697634-B2DF-D2C8-799D-C0C6A9FC3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094946"/>
            <a:ext cx="4896160" cy="2943121"/>
          </a:xfrm>
          <a:prstGeom prst="rect">
            <a:avLst/>
          </a:prstGeom>
        </p:spPr>
      </p:pic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17039F99-8ABD-93B6-F50D-4336DE4F72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7642" y="3094946"/>
            <a:ext cx="4896162" cy="294312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55C92A1-8CB8-5A85-BACC-836AD13455DC}"/>
              </a:ext>
            </a:extLst>
          </p:cNvPr>
          <p:cNvSpPr/>
          <p:nvPr/>
        </p:nvSpPr>
        <p:spPr>
          <a:xfrm rot="1434362">
            <a:off x="4305782" y="3530278"/>
            <a:ext cx="1347555" cy="9375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5FE65B6-87E5-33CC-B52C-C64BB2AE9E1E}"/>
              </a:ext>
            </a:extLst>
          </p:cNvPr>
          <p:cNvSpPr/>
          <p:nvPr/>
        </p:nvSpPr>
        <p:spPr>
          <a:xfrm rot="1434362">
            <a:off x="9987988" y="3821574"/>
            <a:ext cx="1347555" cy="9375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D4E9BE-5FFF-9D33-593B-B42A54DA8304}"/>
              </a:ext>
            </a:extLst>
          </p:cNvPr>
          <p:cNvSpPr txBox="1"/>
          <p:nvPr/>
        </p:nvSpPr>
        <p:spPr>
          <a:xfrm>
            <a:off x="4480282" y="5948651"/>
            <a:ext cx="448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Significant improvement for top end CPUs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65993BC-D5B4-AB24-3063-D6D3F1A373C5}"/>
              </a:ext>
            </a:extLst>
          </p:cNvPr>
          <p:cNvCxnSpPr>
            <a:cxnSpLocks/>
          </p:cNvCxnSpPr>
          <p:nvPr/>
        </p:nvCxnSpPr>
        <p:spPr>
          <a:xfrm flipH="1" flipV="1">
            <a:off x="5509549" y="4409954"/>
            <a:ext cx="896953" cy="15386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6B5A3C-93D4-1D9F-7757-71BF93F70B12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8588415" y="4400318"/>
            <a:ext cx="1503465" cy="154833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39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D8FCB-BEBD-6845-86B6-C841D084D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D44FE-74FB-194C-84A1-783E36685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ordered the hardware required to meet April 2022 pledges in August 2021.</a:t>
            </a:r>
          </a:p>
          <a:p>
            <a:r>
              <a:rPr lang="en-US" dirty="0"/>
              <a:t>Most of it turned up in December 2021, unfortunately the network cards didn’t arrive until August 2022!</a:t>
            </a:r>
          </a:p>
          <a:p>
            <a:r>
              <a:rPr lang="en-US" dirty="0"/>
              <a:t>The hardware went into production at the end of August as part of our </a:t>
            </a:r>
            <a:r>
              <a:rPr lang="en-US" dirty="0" err="1"/>
              <a:t>HTCondor</a:t>
            </a:r>
            <a:r>
              <a:rPr lang="en-US" dirty="0"/>
              <a:t> 9 and Rocky 8 upgrade.</a:t>
            </a:r>
          </a:p>
          <a:p>
            <a:pPr lvl="1"/>
            <a:r>
              <a:rPr lang="en-US" dirty="0"/>
              <a:t>We will be re-benchmarking a server from each generation of hardware.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DE005-24FF-FF4B-947A-9C0B820E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B7CE9DE-105A-F140-A92F-0B6B5FB60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839" y="6272213"/>
            <a:ext cx="4318322" cy="365125"/>
          </a:xfrm>
        </p:spPr>
        <p:txBody>
          <a:bodyPr/>
          <a:lstStyle/>
          <a:p>
            <a:r>
              <a:rPr lang="en-US" dirty="0"/>
              <a:t>Alastair Dewhurst, 19</a:t>
            </a:r>
            <a:r>
              <a:rPr lang="en-US" baseline="30000" dirty="0"/>
              <a:t>th</a:t>
            </a:r>
            <a:r>
              <a:rPr lang="en-US" dirty="0"/>
              <a:t>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970359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D8FCB-BEBD-6845-86B6-C841D084D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year’s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D44FE-74FB-194C-84A1-783E36685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236015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This year’s procurement was directly awarded again:</a:t>
            </a:r>
          </a:p>
          <a:p>
            <a:pPr lvl="1"/>
            <a:r>
              <a:rPr lang="en-US" dirty="0"/>
              <a:t>Supply chain issues were still a big concern.</a:t>
            </a:r>
          </a:p>
          <a:p>
            <a:pPr lvl="1"/>
            <a:r>
              <a:rPr lang="en-US" dirty="0"/>
              <a:t>Russia’s invasion of the Ukraine added further uncertainty.</a:t>
            </a:r>
          </a:p>
          <a:p>
            <a:r>
              <a:rPr lang="en-US" dirty="0"/>
              <a:t>No new high end CPUs were on the market so we purchased the same CPUs as last year.</a:t>
            </a:r>
          </a:p>
          <a:p>
            <a:r>
              <a:rPr lang="en-US" dirty="0"/>
              <a:t>We changed from a single 7.68TB SSD to a 480GB SSD for OS and 6.4TB </a:t>
            </a:r>
            <a:r>
              <a:rPr lang="en-US" dirty="0" err="1"/>
              <a:t>NVMe</a:t>
            </a:r>
            <a:r>
              <a:rPr lang="en-US" dirty="0"/>
              <a:t> for local scratch space.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DE005-24FF-FF4B-947A-9C0B820E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B7CE9DE-105A-F140-A92F-0B6B5FB60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839" y="6272213"/>
            <a:ext cx="4318322" cy="365125"/>
          </a:xfrm>
        </p:spPr>
        <p:txBody>
          <a:bodyPr/>
          <a:lstStyle/>
          <a:p>
            <a:r>
              <a:rPr lang="en-US" dirty="0"/>
              <a:t>Alastair Dewhurst, 19</a:t>
            </a:r>
            <a:r>
              <a:rPr lang="en-US" baseline="30000" dirty="0"/>
              <a:t>th</a:t>
            </a:r>
            <a:r>
              <a:rPr lang="en-US" dirty="0"/>
              <a:t> September 2022</a:t>
            </a:r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D0EF4460-733E-9330-7877-4D1770DF0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778" y="3646025"/>
            <a:ext cx="4653022" cy="232411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14426BE-3A30-A35D-CA76-6EF3EF679ACC}"/>
              </a:ext>
            </a:extLst>
          </p:cNvPr>
          <p:cNvSpPr txBox="1">
            <a:spLocks/>
          </p:cNvSpPr>
          <p:nvPr/>
        </p:nvSpPr>
        <p:spPr>
          <a:xfrm>
            <a:off x="838200" y="3646025"/>
            <a:ext cx="5736220" cy="2360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This year’s hardware ordered in July.</a:t>
            </a:r>
          </a:p>
          <a:p>
            <a:pPr lvl="1"/>
            <a:r>
              <a:rPr lang="en-US" sz="2000" dirty="0"/>
              <a:t>Using an exchange rate held since May.</a:t>
            </a:r>
          </a:p>
          <a:p>
            <a:r>
              <a:rPr lang="en-US" sz="2400" dirty="0"/>
              <a:t>We have delivery date of 10th October.</a:t>
            </a:r>
          </a:p>
          <a:p>
            <a:pPr lvl="1"/>
            <a:r>
              <a:rPr lang="en-US" sz="2000" dirty="0"/>
              <a:t>Next years procurement hopefully in production by Christmas!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584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D8FCB-BEBD-6845-86B6-C841D084D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Real jobs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D44FE-74FB-194C-84A1-783E36685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5971122" cy="4802410"/>
          </a:xfrm>
        </p:spPr>
        <p:txBody>
          <a:bodyPr>
            <a:normAutofit fontScale="92500"/>
          </a:bodyPr>
          <a:lstStyle/>
          <a:p>
            <a:r>
              <a:rPr lang="en-US" dirty="0"/>
              <a:t>RAL used to heavily optimize its procurement on HS06.</a:t>
            </a:r>
          </a:p>
          <a:p>
            <a:pPr lvl="1"/>
            <a:r>
              <a:rPr lang="en-US" dirty="0"/>
              <a:t>Our Compute was under powered in other areas.</a:t>
            </a:r>
          </a:p>
          <a:p>
            <a:r>
              <a:rPr lang="en-US" dirty="0"/>
              <a:t>Real jobs are not on average as CPU intense or as heavily debugged as benchmarks.</a:t>
            </a:r>
          </a:p>
          <a:p>
            <a:r>
              <a:rPr lang="en-US" dirty="0"/>
              <a:t>E.g. Recent ATLAS </a:t>
            </a:r>
            <a:r>
              <a:rPr lang="en-US" dirty="0" err="1"/>
              <a:t>Evgen</a:t>
            </a:r>
            <a:r>
              <a:rPr lang="en-US" dirty="0"/>
              <a:t> task was continuously writing a 40byte file.</a:t>
            </a:r>
          </a:p>
          <a:p>
            <a:pPr lvl="1"/>
            <a:r>
              <a:rPr lang="en-US" dirty="0"/>
              <a:t>ATLAS fixed the problem once reported.</a:t>
            </a:r>
          </a:p>
          <a:p>
            <a:pPr lvl="1"/>
            <a:r>
              <a:rPr lang="en-US" dirty="0"/>
              <a:t>We still ran lower efficiency jobs for a while.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DE005-24FF-FF4B-947A-9C0B820E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B7CE9DE-105A-F140-A92F-0B6B5FB60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839" y="6272213"/>
            <a:ext cx="4318322" cy="365125"/>
          </a:xfrm>
        </p:spPr>
        <p:txBody>
          <a:bodyPr/>
          <a:lstStyle/>
          <a:p>
            <a:r>
              <a:rPr lang="en-US" dirty="0"/>
              <a:t>Alastair Dewhurst, 19</a:t>
            </a:r>
            <a:r>
              <a:rPr lang="en-US" baseline="30000" dirty="0"/>
              <a:t>th</a:t>
            </a:r>
            <a:r>
              <a:rPr lang="en-US" dirty="0"/>
              <a:t> September 2022</a:t>
            </a:r>
          </a:p>
        </p:txBody>
      </p:sp>
      <p:pic>
        <p:nvPicPr>
          <p:cNvPr id="9" name="Picture 8" descr="Chart, bar chart&#10;&#10;Description automatically generated">
            <a:extLst>
              <a:ext uri="{FF2B5EF4-FFF2-40B4-BE49-F238E27FC236}">
                <a16:creationId xmlns:a16="http://schemas.microsoft.com/office/drawing/2014/main" id="{6C607438-3B99-05AA-EDE7-1A1F28846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0631" y="3032941"/>
            <a:ext cx="4732438" cy="3239272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DB783E83-42A2-D74B-8172-1EEDF5256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5434" y="975611"/>
            <a:ext cx="4643649" cy="142034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0BC646-E200-BE3B-D272-B07BC97C2667}"/>
              </a:ext>
            </a:extLst>
          </p:cNvPr>
          <p:cNvSpPr txBox="1"/>
          <p:nvPr/>
        </p:nvSpPr>
        <p:spPr>
          <a:xfrm>
            <a:off x="6612173" y="606279"/>
            <a:ext cx="5528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Job Efficiency at RAL April 2020 to March 2022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2DEFD4-2266-A827-0A6F-63DB64BBB6D7}"/>
              </a:ext>
            </a:extLst>
          </p:cNvPr>
          <p:cNvSpPr txBox="1"/>
          <p:nvPr/>
        </p:nvSpPr>
        <p:spPr>
          <a:xfrm>
            <a:off x="6950631" y="2722678"/>
            <a:ext cx="5164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ATLAS Job Efficiency for a “problem” </a:t>
            </a:r>
            <a:r>
              <a:rPr lang="en-US" dirty="0" err="1"/>
              <a:t>Evgen</a:t>
            </a:r>
            <a:r>
              <a:rPr lang="en-US" dirty="0"/>
              <a:t> task</a:t>
            </a:r>
          </a:p>
        </p:txBody>
      </p:sp>
    </p:spTree>
    <p:extLst>
      <p:ext uri="{BB962C8B-B14F-4D97-AF65-F5344CB8AC3E}">
        <p14:creationId xmlns:p14="http://schemas.microsoft.com/office/powerpoint/2010/main" val="2052893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D8FCB-BEBD-6845-86B6-C841D084D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year’s procurement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D44FE-74FB-194C-84A1-783E36685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Next year we hope to return to using a tender.</a:t>
            </a:r>
          </a:p>
          <a:p>
            <a:pPr lvl="1"/>
            <a:r>
              <a:rPr lang="en-US" dirty="0"/>
              <a:t>Hope there will be significant competition between new Intel and AMD CPUs.</a:t>
            </a:r>
          </a:p>
          <a:p>
            <a:pPr lvl="1"/>
            <a:r>
              <a:rPr lang="en-US" dirty="0" err="1"/>
              <a:t>HEPScore</a:t>
            </a:r>
            <a:r>
              <a:rPr lang="en-US" dirty="0"/>
              <a:t> will help us select the best CPU, however there are many other requirements.</a:t>
            </a:r>
          </a:p>
          <a:p>
            <a:r>
              <a:rPr lang="en-US" dirty="0"/>
              <a:t>I think it is reasonably likely that we will be purchasing Liquid to Chip cooling.</a:t>
            </a:r>
          </a:p>
          <a:p>
            <a:pPr lvl="1"/>
            <a:r>
              <a:rPr lang="en-US" dirty="0"/>
              <a:t>Better PUE, performance and density</a:t>
            </a:r>
          </a:p>
          <a:p>
            <a:pPr lvl="1"/>
            <a:r>
              <a:rPr lang="en-US" dirty="0"/>
              <a:t>Will we be able to record the type of cooling in the database?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DE005-24FF-FF4B-947A-9C0B820E8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5B7CE9DE-105A-F140-A92F-0B6B5FB60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839" y="6272213"/>
            <a:ext cx="4318322" cy="365125"/>
          </a:xfrm>
        </p:spPr>
        <p:txBody>
          <a:bodyPr/>
          <a:lstStyle/>
          <a:p>
            <a:r>
              <a:rPr lang="en-US" dirty="0"/>
              <a:t>Alastair Dewhurst, 19</a:t>
            </a:r>
            <a:r>
              <a:rPr lang="en-US" baseline="30000" dirty="0"/>
              <a:t>th</a:t>
            </a:r>
            <a:r>
              <a:rPr lang="en-US" dirty="0"/>
              <a:t>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032548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9B060-DB68-4746-B6B4-730F822C2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/ Suggestions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F6FE1-7146-754F-BD56-781C334DC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4"/>
            <a:ext cx="10515600" cy="4721387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HEPScore</a:t>
            </a:r>
            <a:r>
              <a:rPr lang="en-US" dirty="0"/>
              <a:t> has changed for the better what we decide to purchase.</a:t>
            </a:r>
          </a:p>
          <a:p>
            <a:pPr lvl="1"/>
            <a:r>
              <a:rPr lang="en-US" dirty="0"/>
              <a:t>Compared to HS06 it’s easier to run, more flexible and more insightful.</a:t>
            </a:r>
          </a:p>
          <a:p>
            <a:pPr lvl="1"/>
            <a:r>
              <a:rPr lang="en-US" dirty="0"/>
              <a:t>The 32bit requirement of HS06 was skewing results.</a:t>
            </a:r>
          </a:p>
          <a:p>
            <a:r>
              <a:rPr lang="en-US" dirty="0" err="1"/>
              <a:t>HEPScore</a:t>
            </a:r>
            <a:r>
              <a:rPr lang="en-US" dirty="0"/>
              <a:t> will allow us to compare diverse types of hardware.</a:t>
            </a:r>
          </a:p>
          <a:p>
            <a:pPr lvl="1"/>
            <a:r>
              <a:rPr lang="en-US" dirty="0"/>
              <a:t>E.g. x86 vs ARM vs GPU</a:t>
            </a:r>
          </a:p>
          <a:p>
            <a:r>
              <a:rPr lang="en-US" dirty="0" err="1"/>
              <a:t>HEPScore</a:t>
            </a:r>
            <a:r>
              <a:rPr lang="en-US" dirty="0"/>
              <a:t> is still “just” a benchmark and doesn’t account for operational reality.</a:t>
            </a:r>
          </a:p>
          <a:p>
            <a:pPr lvl="1"/>
            <a:r>
              <a:rPr lang="en-US" dirty="0"/>
              <a:t>E.g. RAL has purchased more memory per core than VOs specify for 5+ years.</a:t>
            </a:r>
          </a:p>
          <a:p>
            <a:r>
              <a:rPr lang="en-US" dirty="0"/>
              <a:t>We don’t want to over optimize for one fixed benchmark.  Suggestion:</a:t>
            </a:r>
          </a:p>
          <a:p>
            <a:pPr lvl="1"/>
            <a:r>
              <a:rPr lang="en-US" dirty="0"/>
              <a:t>Release a new </a:t>
            </a:r>
            <a:r>
              <a:rPr lang="en-US" dirty="0" err="1"/>
              <a:t>HEPScore</a:t>
            </a:r>
            <a:r>
              <a:rPr lang="en-US" dirty="0"/>
              <a:t> annually (in April) that sites can use to guide procurement if they so choose.</a:t>
            </a:r>
          </a:p>
          <a:p>
            <a:pPr lvl="1"/>
            <a:r>
              <a:rPr lang="en-US" dirty="0"/>
              <a:t>Pick a Golden </a:t>
            </a:r>
            <a:r>
              <a:rPr lang="en-US" dirty="0" err="1"/>
              <a:t>HEPScore</a:t>
            </a:r>
            <a:r>
              <a:rPr lang="en-US" dirty="0"/>
              <a:t> for official use per X years / LHC Run.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D041-7BE1-8449-9401-3B534A9AF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EF10E-E669-C2EB-93FE-D56963DA1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36839" y="6272213"/>
            <a:ext cx="4318322" cy="365125"/>
          </a:xfrm>
        </p:spPr>
        <p:txBody>
          <a:bodyPr/>
          <a:lstStyle/>
          <a:p>
            <a:r>
              <a:rPr lang="en-US" dirty="0"/>
              <a:t>Alastair Dewhurst, 19</a:t>
            </a:r>
            <a:r>
              <a:rPr lang="en-US" baseline="30000" dirty="0"/>
              <a:t>th</a:t>
            </a:r>
            <a:r>
              <a:rPr lang="en-US" dirty="0"/>
              <a:t>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536198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32927</TotalTime>
  <Words>627</Words>
  <Application>Microsoft Macintosh PowerPoint</Application>
  <PresentationFormat>Widescreen</PresentationFormat>
  <Paragraphs>65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Regular</vt:lpstr>
      <vt:lpstr>Calibri</vt:lpstr>
      <vt:lpstr>Wingdings</vt:lpstr>
      <vt:lpstr>Font and logo master</vt:lpstr>
      <vt:lpstr>Font WITHOUT logo master</vt:lpstr>
      <vt:lpstr>PowerPoint Presentation</vt:lpstr>
      <vt:lpstr>Last year’s procurement</vt:lpstr>
      <vt:lpstr>Current Status</vt:lpstr>
      <vt:lpstr>This year’s procurement</vt:lpstr>
      <vt:lpstr>Real jobs</vt:lpstr>
      <vt:lpstr>Next year’s procurement</vt:lpstr>
      <vt:lpstr>Conclusion / Suggestions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Dewhurst, Alastair (STFC,RAL,SC)</dc:creator>
  <cp:lastModifiedBy>Dewhurst, Alastair (STFC,RAL,SC)</cp:lastModifiedBy>
  <cp:revision>123</cp:revision>
  <dcterms:created xsi:type="dcterms:W3CDTF">2020-03-09T09:47:27Z</dcterms:created>
  <dcterms:modified xsi:type="dcterms:W3CDTF">2022-09-19T12:24:50Z</dcterms:modified>
</cp:coreProperties>
</file>