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921" r:id="rId3"/>
    <p:sldId id="923" r:id="rId4"/>
    <p:sldId id="944" r:id="rId5"/>
    <p:sldId id="922" r:id="rId6"/>
    <p:sldId id="946" r:id="rId7"/>
    <p:sldId id="945" r:id="rId8"/>
    <p:sldId id="924" r:id="rId9"/>
    <p:sldId id="918" r:id="rId10"/>
    <p:sldId id="91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432FF"/>
    <a:srgbClr val="E2246C"/>
    <a:srgbClr val="7D0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181" autoAdjust="0"/>
    <p:restoredTop sz="99850" autoAdjust="0"/>
  </p:normalViewPr>
  <p:slideViewPr>
    <p:cSldViewPr snapToGrid="0" snapToObjects="1">
      <p:cViewPr varScale="1">
        <p:scale>
          <a:sx n="124" d="100"/>
          <a:sy n="124" d="100"/>
        </p:scale>
        <p:origin x="124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6/13/22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6/13/22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Electron cloud meeting, 13.06.2022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52"/>
            <a:ext cx="8229600" cy="422828"/>
          </a:xfrm>
        </p:spPr>
        <p:txBody>
          <a:bodyPr/>
          <a:lstStyle>
            <a:lvl1pPr>
              <a:defRPr sz="280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2800"/>
            <a:ext cx="8229600" cy="5313364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5251"/>
            <a:ext cx="82296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36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5304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dimd.web.cern.ch/uinZvgrdR1yQDg4JSlKvPg" TargetMode="External"/><Relationship Id="rId2" Type="http://schemas.openxmlformats.org/officeDocument/2006/relationships/hyperlink" Target="https://cernbox.cern.ch/index.php/s/BoBlj4rrf2blCC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yCOMPLETE/LHCMeasurementTools/wik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972" y="2434380"/>
            <a:ext cx="8132057" cy="1470025"/>
          </a:xfrm>
        </p:spPr>
        <p:txBody>
          <a:bodyPr>
            <a:noAutofit/>
          </a:bodyPr>
          <a:lstStyle/>
          <a:p>
            <a:r>
              <a:rPr lang="en-GB" b="1" dirty="0"/>
              <a:t>LHC scrubbing planning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5972" y="3832233"/>
            <a:ext cx="8230498" cy="163745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L.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Mether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686AD40-9BF7-3843-94A2-71BB87B98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2225" y="5469690"/>
            <a:ext cx="5879551" cy="1152195"/>
          </a:xfrm>
        </p:spPr>
        <p:txBody>
          <a:bodyPr/>
          <a:lstStyle/>
          <a:p>
            <a:r>
              <a:rPr lang="en-GB" sz="1600" dirty="0">
                <a:solidFill>
                  <a:schemeClr val="tx2"/>
                </a:solidFill>
                <a:latin typeface="Calibri Light"/>
                <a:cs typeface="Calibri Light"/>
              </a:rPr>
              <a:t>Electron cloud meeting</a:t>
            </a:r>
            <a:b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</a:br>
            <a: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  <a:t>13 June 2022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E69A2-D2F0-7245-8C78-C970382F1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7413D-FC1F-7C4D-B358-E93F42254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Scrubbing shift schedule</a:t>
            </a:r>
          </a:p>
          <a:p>
            <a:pPr lvl="1"/>
            <a:r>
              <a:rPr lang="en-GB" dirty="0"/>
              <a:t>A first draft for the scrubbing shift schedule is now available in the </a:t>
            </a:r>
            <a:r>
              <a:rPr lang="en-GB" dirty="0" err="1"/>
              <a:t>cernbox</a:t>
            </a:r>
            <a:r>
              <a:rPr lang="en-GB" dirty="0"/>
              <a:t> folder:</a:t>
            </a:r>
            <a:br>
              <a:rPr lang="en-GB" dirty="0"/>
            </a:br>
            <a:r>
              <a:rPr lang="en-GB" dirty="0">
                <a:hlinkClick r:id="rId2"/>
              </a:rPr>
              <a:t>https://cernbox.cern.ch/index.php/s/BoBlj4rrf2blCCl</a:t>
            </a:r>
            <a:endParaRPr lang="en-GB" dirty="0"/>
          </a:p>
          <a:p>
            <a:pPr lvl="1"/>
            <a:r>
              <a:rPr lang="en-GB" dirty="0"/>
              <a:t>Please have a look and let me know of any issues</a:t>
            </a:r>
          </a:p>
          <a:p>
            <a:pPr lvl="1"/>
            <a:endParaRPr lang="en-GB" dirty="0"/>
          </a:p>
          <a:p>
            <a:r>
              <a:rPr lang="en-GB" dirty="0" err="1"/>
              <a:t>CodiMD</a:t>
            </a:r>
            <a:r>
              <a:rPr lang="en-GB" dirty="0"/>
              <a:t> page with useful information for scrubbing shifters </a:t>
            </a:r>
          </a:p>
          <a:p>
            <a:pPr lvl="1"/>
            <a:r>
              <a:rPr lang="en-GB" dirty="0"/>
              <a:t>The page is available here </a:t>
            </a:r>
            <a:r>
              <a:rPr lang="en-GB" dirty="0">
                <a:hlinkClick r:id="rId3"/>
              </a:rPr>
              <a:t>https://codimd.web.cern.ch/uinZvgrdR1yQDg4JSlKvPg</a:t>
            </a:r>
            <a:endParaRPr lang="en-GB" dirty="0"/>
          </a:p>
          <a:p>
            <a:pPr lvl="1"/>
            <a:r>
              <a:rPr lang="en-GB" dirty="0"/>
              <a:t>It has been updated with recent information</a:t>
            </a:r>
          </a:p>
          <a:p>
            <a:pPr lvl="1"/>
            <a:r>
              <a:rPr lang="en-GB" dirty="0"/>
              <a:t>Please suggest further information that could be useful to add if you can think of something, or feel free to modify it yourself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75D2B-8FF5-BF4A-BD0F-5DD64D31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2ED7E-468A-B74B-B070-47FD0DADB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44C12-ADAC-7249-BC6A-C673861A6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4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2FB0E-6A6C-144E-8E77-C1A24587A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40683-39A6-F24B-B712-591898203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At the moment, the scrubbing looks set to </a:t>
            </a:r>
            <a:r>
              <a:rPr lang="en-GB" b="1" dirty="0"/>
              <a:t>start on Wednesday 15 June</a:t>
            </a:r>
            <a:r>
              <a:rPr lang="en-GB" dirty="0"/>
              <a:t> in the morning</a:t>
            </a:r>
          </a:p>
          <a:p>
            <a:r>
              <a:rPr lang="en-GB" dirty="0"/>
              <a:t>Duration of first block and schedule for the rest of scrubbing not yet fully clear at this point</a:t>
            </a:r>
          </a:p>
          <a:p>
            <a:r>
              <a:rPr lang="en-GB" dirty="0"/>
              <a:t>Injection of single trains will be set up on Tuesday morning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94EE9-F9D9-9C45-A5D5-2F152569D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8BCAF-23EF-F24F-A8BC-ECEB63D75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2F139A-58D4-0C43-8FB4-DD8C0C38B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9" name="Table 5">
            <a:extLst>
              <a:ext uri="{FF2B5EF4-FFF2-40B4-BE49-F238E27FC236}">
                <a16:creationId xmlns:a16="http://schemas.microsoft.com/office/drawing/2014/main" id="{3B6AB08F-2E54-8643-B645-880E0FE012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110753"/>
              </p:ext>
            </p:extLst>
          </p:nvPr>
        </p:nvGraphicFramePr>
        <p:xfrm>
          <a:off x="2257232" y="3159444"/>
          <a:ext cx="493776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158172873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3344711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133963355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979206540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85612558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1083750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W 23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W 24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W 25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W 26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W 27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134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13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27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852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Tue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28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494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Wed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29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9923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Thu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16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48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Fri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17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24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87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Sat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18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802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Sun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19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074489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E79AF17-EEBE-BE4A-B175-88125FACFBE3}"/>
              </a:ext>
            </a:extLst>
          </p:cNvPr>
          <p:cNvSpPr txBox="1"/>
          <p:nvPr/>
        </p:nvSpPr>
        <p:spPr>
          <a:xfrm>
            <a:off x="6371192" y="2868205"/>
            <a:ext cx="821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5"/>
                </a:solidFill>
              </a:rPr>
              <a:t>July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C61D3C-B68A-8348-BC9C-13C59AFA6F9C}"/>
              </a:ext>
            </a:extLst>
          </p:cNvPr>
          <p:cNvSpPr txBox="1"/>
          <p:nvPr/>
        </p:nvSpPr>
        <p:spPr>
          <a:xfrm>
            <a:off x="2253035" y="2860437"/>
            <a:ext cx="4118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2"/>
                </a:solidFill>
              </a:rPr>
              <a:t>June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FE8E08-B6AF-714C-B86F-8D1573CF90DD}"/>
              </a:ext>
            </a:extLst>
          </p:cNvPr>
          <p:cNvSpPr txBox="1"/>
          <p:nvPr/>
        </p:nvSpPr>
        <p:spPr>
          <a:xfrm>
            <a:off x="3082559" y="3603647"/>
            <a:ext cx="613185" cy="276999"/>
          </a:xfrm>
          <a:prstGeom prst="rect">
            <a:avLst/>
          </a:prstGeom>
          <a:solidFill>
            <a:srgbClr val="FF0000">
              <a:alpha val="5991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Whit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E0F647-3E88-2349-8A44-8CD78921E383}"/>
              </a:ext>
            </a:extLst>
          </p:cNvPr>
          <p:cNvSpPr txBox="1"/>
          <p:nvPr/>
        </p:nvSpPr>
        <p:spPr>
          <a:xfrm rot="5400000">
            <a:off x="4519956" y="4849881"/>
            <a:ext cx="735410" cy="307777"/>
          </a:xfrm>
          <a:prstGeom prst="rect">
            <a:avLst/>
          </a:prstGeom>
          <a:solidFill>
            <a:schemeClr val="accent3">
              <a:alpha val="59914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LHC II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C169A6-663F-A645-BC8D-93E21402E41B}"/>
              </a:ext>
            </a:extLst>
          </p:cNvPr>
          <p:cNvSpPr txBox="1"/>
          <p:nvPr/>
        </p:nvSpPr>
        <p:spPr>
          <a:xfrm rot="5400000">
            <a:off x="3308661" y="4881333"/>
            <a:ext cx="1515437" cy="307777"/>
          </a:xfrm>
          <a:prstGeom prst="rect">
            <a:avLst/>
          </a:prstGeom>
          <a:solidFill>
            <a:schemeClr val="accent3">
              <a:alpha val="59914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LHC  Scrubbing 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99D755-C6CC-4643-8F3E-94BC5B18E449}"/>
              </a:ext>
            </a:extLst>
          </p:cNvPr>
          <p:cNvSpPr txBox="1"/>
          <p:nvPr/>
        </p:nvSpPr>
        <p:spPr>
          <a:xfrm rot="5400000">
            <a:off x="5341237" y="4849881"/>
            <a:ext cx="735410" cy="307777"/>
          </a:xfrm>
          <a:prstGeom prst="rect">
            <a:avLst/>
          </a:prstGeom>
          <a:solidFill>
            <a:schemeClr val="accent3">
              <a:alpha val="59914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LHC III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ADF19B-CEE6-3E47-BC65-9281C301F086}"/>
              </a:ext>
            </a:extLst>
          </p:cNvPr>
          <p:cNvSpPr txBox="1"/>
          <p:nvPr/>
        </p:nvSpPr>
        <p:spPr>
          <a:xfrm rot="5400000">
            <a:off x="6161027" y="5586780"/>
            <a:ext cx="738389" cy="307777"/>
          </a:xfrm>
          <a:prstGeom prst="rect">
            <a:avLst/>
          </a:prstGeom>
          <a:solidFill>
            <a:schemeClr val="accent3">
              <a:alpha val="59914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LHC IV</a:t>
            </a:r>
          </a:p>
        </p:txBody>
      </p:sp>
      <p:sp>
        <p:nvSpPr>
          <p:cNvPr id="20" name="5-point Star 19">
            <a:extLst>
              <a:ext uri="{FF2B5EF4-FFF2-40B4-BE49-F238E27FC236}">
                <a16:creationId xmlns:a16="http://schemas.microsoft.com/office/drawing/2014/main" id="{B82D9952-7036-3D43-8DFA-DB91F50D81C6}"/>
              </a:ext>
            </a:extLst>
          </p:cNvPr>
          <p:cNvSpPr/>
          <p:nvPr/>
        </p:nvSpPr>
        <p:spPr>
          <a:xfrm>
            <a:off x="4125863" y="3535300"/>
            <a:ext cx="307778" cy="311972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A90F7C-4373-E74C-96DF-0C332FC274AF}"/>
              </a:ext>
            </a:extLst>
          </p:cNvPr>
          <p:cNvSpPr txBox="1"/>
          <p:nvPr/>
        </p:nvSpPr>
        <p:spPr>
          <a:xfrm>
            <a:off x="3905314" y="3847272"/>
            <a:ext cx="820798" cy="461665"/>
          </a:xfrm>
          <a:prstGeom prst="rect">
            <a:avLst/>
          </a:prstGeom>
          <a:solidFill>
            <a:schemeClr val="accent6">
              <a:lumMod val="60000"/>
              <a:lumOff val="40000"/>
              <a:alpha val="59914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b="1" dirty="0"/>
              <a:t>Injection setup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EF3134-1AB1-D941-A4A9-9418CACF5A4C}"/>
              </a:ext>
            </a:extLst>
          </p:cNvPr>
          <p:cNvSpPr txBox="1"/>
          <p:nvPr/>
        </p:nvSpPr>
        <p:spPr>
          <a:xfrm>
            <a:off x="4735571" y="5803212"/>
            <a:ext cx="611957" cy="276999"/>
          </a:xfrm>
          <a:prstGeom prst="rect">
            <a:avLst/>
          </a:prstGeom>
          <a:solidFill>
            <a:schemeClr val="bg1">
              <a:lumMod val="75000"/>
              <a:alpha val="59914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FMD2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11EDF2-4732-DF42-94AF-765F57D99D0F}"/>
              </a:ext>
            </a:extLst>
          </p:cNvPr>
          <p:cNvSpPr txBox="1"/>
          <p:nvPr/>
        </p:nvSpPr>
        <p:spPr>
          <a:xfrm>
            <a:off x="4735571" y="5409403"/>
            <a:ext cx="611957" cy="276999"/>
          </a:xfrm>
          <a:prstGeom prst="rect">
            <a:avLst/>
          </a:prstGeom>
          <a:solidFill>
            <a:schemeClr val="bg1">
              <a:lumMod val="75000"/>
              <a:alpha val="59914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FMD1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A01C55-B06B-644D-8C6B-64E5706C4159}"/>
              </a:ext>
            </a:extLst>
          </p:cNvPr>
          <p:cNvSpPr txBox="1"/>
          <p:nvPr/>
        </p:nvSpPr>
        <p:spPr>
          <a:xfrm>
            <a:off x="5566138" y="5409742"/>
            <a:ext cx="611957" cy="276999"/>
          </a:xfrm>
          <a:prstGeom prst="rect">
            <a:avLst/>
          </a:prstGeom>
          <a:solidFill>
            <a:schemeClr val="bg1">
              <a:lumMod val="75000"/>
              <a:alpha val="59914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FMD3</a:t>
            </a:r>
          </a:p>
        </p:txBody>
      </p:sp>
    </p:spTree>
    <p:extLst>
      <p:ext uri="{BB962C8B-B14F-4D97-AF65-F5344CB8AC3E}">
        <p14:creationId xmlns:p14="http://schemas.microsoft.com/office/powerpoint/2010/main" val="231652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2FB0E-6A6C-144E-8E77-C1A24587A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40683-39A6-F24B-B712-591898203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At the moment, the scrubbing looks set to </a:t>
            </a:r>
            <a:r>
              <a:rPr lang="en-GB" b="1" dirty="0"/>
              <a:t>start on Wednesday 15 June</a:t>
            </a:r>
            <a:r>
              <a:rPr lang="en-GB" dirty="0"/>
              <a:t> in the morning</a:t>
            </a:r>
          </a:p>
          <a:p>
            <a:r>
              <a:rPr lang="en-GB" dirty="0"/>
              <a:t>Duration of first block and schedule for the rest of scrubbing not yet fully clear at this point</a:t>
            </a:r>
          </a:p>
          <a:p>
            <a:r>
              <a:rPr lang="en-GB" dirty="0"/>
              <a:t>Injection of single trains will be set up on Tuesday morning, starting with 12 bunches and then moving on to 72-bunch trains</a:t>
            </a:r>
          </a:p>
          <a:p>
            <a:r>
              <a:rPr lang="en-GB" dirty="0"/>
              <a:t>A break in scrubbing is scheduled for Friday morning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94EE9-F9D9-9C45-A5D5-2F152569D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8BCAF-23EF-F24F-A8BC-ECEB63D75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2F139A-58D4-0C43-8FB4-DD8C0C38B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B1A133-3A47-2548-81C4-F61B3FCE2C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039" b="21090"/>
          <a:stretch/>
        </p:blipFill>
        <p:spPr>
          <a:xfrm>
            <a:off x="686432" y="2439564"/>
            <a:ext cx="8000368" cy="38403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3A26F1B-479E-CA41-920B-FD60F2A8089B}"/>
              </a:ext>
            </a:extLst>
          </p:cNvPr>
          <p:cNvSpPr txBox="1"/>
          <p:nvPr/>
        </p:nvSpPr>
        <p:spPr>
          <a:xfrm>
            <a:off x="1684962" y="5668753"/>
            <a:ext cx="6462445" cy="290258"/>
          </a:xfrm>
          <a:prstGeom prst="rect">
            <a:avLst/>
          </a:prstGeom>
          <a:solidFill>
            <a:srgbClr val="FF0000">
              <a:alpha val="29804"/>
            </a:srgbClr>
          </a:solidFill>
        </p:spPr>
        <p:txBody>
          <a:bodyPr wrap="square" rtlCol="0">
            <a:spAutoFit/>
          </a:bodyPr>
          <a:lstStyle/>
          <a:p>
            <a:pPr algn="ctr"/>
            <a:endParaRPr lang="en-GB" sz="5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7FC8C3-00E9-BF4A-B512-8B672626D3F9}"/>
              </a:ext>
            </a:extLst>
          </p:cNvPr>
          <p:cNvSpPr txBox="1"/>
          <p:nvPr/>
        </p:nvSpPr>
        <p:spPr>
          <a:xfrm>
            <a:off x="1684961" y="2573663"/>
            <a:ext cx="6462445" cy="290258"/>
          </a:xfrm>
          <a:prstGeom prst="rect">
            <a:avLst/>
          </a:prstGeom>
          <a:solidFill>
            <a:srgbClr val="FF0000">
              <a:alpha val="29804"/>
            </a:srgbClr>
          </a:solidFill>
        </p:spPr>
        <p:txBody>
          <a:bodyPr wrap="square" rtlCol="0">
            <a:spAutoFit/>
          </a:bodyPr>
          <a:lstStyle/>
          <a:p>
            <a:pPr algn="ctr"/>
            <a:endParaRPr lang="en-GB" sz="500" b="1" dirty="0"/>
          </a:p>
        </p:txBody>
      </p:sp>
    </p:spTree>
    <p:extLst>
      <p:ext uri="{BB962C8B-B14F-4D97-AF65-F5344CB8AC3E}">
        <p14:creationId xmlns:p14="http://schemas.microsoft.com/office/powerpoint/2010/main" val="39366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4AB14-6D5F-4340-B870-897B5B937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F1370E-EA0A-2E48-A819-1C45F1561A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Scrub using 25 ns beams with the standard production scheme </a:t>
                </a:r>
              </a:p>
              <a:p>
                <a:pPr lvl="1"/>
                <a:r>
                  <a:rPr lang="en-GB" dirty="0"/>
                  <a:t>Over the duration of the scrubbing, the total number of bunches and the number of bunches per injection will be ramped up, as allowed by the evolving limitations</a:t>
                </a:r>
              </a:p>
              <a:p>
                <a:pPr lvl="1"/>
                <a:r>
                  <a:rPr lang="en-GB" dirty="0"/>
                  <a:t>Beam characteristics: 1.2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dirty="0"/>
                  <a:t> 10</a:t>
                </a:r>
                <a:r>
                  <a:rPr lang="en-GB" baseline="30000" dirty="0"/>
                  <a:t>11</a:t>
                </a:r>
                <a:r>
                  <a:rPr lang="en-GB" dirty="0"/>
                  <a:t> p/bunch, transverse emittances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GB" dirty="0"/>
                  <a:t> 2.5 µm</a:t>
                </a:r>
              </a:p>
              <a:p>
                <a:pPr marL="457200" lvl="1" indent="0">
                  <a:buNone/>
                </a:pPr>
                <a:endParaRPr lang="en-GB" sz="1000" dirty="0"/>
              </a:p>
              <a:p>
                <a:r>
                  <a:rPr lang="en-GB" dirty="0"/>
                  <a:t>Start scrubbing with single-train injections </a:t>
                </a:r>
                <a:r>
                  <a:rPr lang="en-GB" dirty="0">
                    <a:sym typeface="Wingdings" pitchFamily="2" charset="2"/>
                  </a:rPr>
                  <a:t>(roughly first half of the scrubbing, Wk. 24) </a:t>
                </a:r>
                <a:endParaRPr lang="en-GB" dirty="0"/>
              </a:p>
              <a:p>
                <a:pPr lvl="1"/>
                <a:r>
                  <a:rPr lang="en-GB" dirty="0"/>
                  <a:t>Start with short trains (24 b.) and gradually increase up to 72-bunch trains</a:t>
                </a:r>
                <a:endParaRPr lang="en-GB" dirty="0">
                  <a:sym typeface="Wingdings" pitchFamily="2" charset="2"/>
                </a:endParaRPr>
              </a:p>
              <a:p>
                <a:pPr lvl="1"/>
                <a:r>
                  <a:rPr lang="en-GB" dirty="0">
                    <a:sym typeface="Wingdings" pitchFamily="2" charset="2"/>
                  </a:rPr>
                  <a:t>Machine protection checklist required at ~500 bunches</a:t>
                </a:r>
              </a:p>
              <a:p>
                <a:pPr marL="457200" lvl="1" indent="0">
                  <a:buNone/>
                </a:pPr>
                <a:endParaRPr lang="en-GB" sz="1000" dirty="0">
                  <a:sym typeface="Wingdings" pitchFamily="2" charset="2"/>
                </a:endParaRPr>
              </a:p>
              <a:p>
                <a:r>
                  <a:rPr lang="en-GB" dirty="0">
                    <a:sym typeface="Wingdings" pitchFamily="2" charset="2"/>
                  </a:rPr>
                  <a:t>Move to multi-train injection (roughly half-way through the scrubbing, Wk. 25)</a:t>
                </a:r>
              </a:p>
              <a:p>
                <a:pPr lvl="1"/>
                <a:r>
                  <a:rPr lang="en-GB" dirty="0">
                    <a:sym typeface="Wingdings" pitchFamily="2" charset="2"/>
                  </a:rPr>
                  <a:t>Gradually increase number of bunches per injection: 144  216  288 bunches</a:t>
                </a:r>
              </a:p>
              <a:p>
                <a:pPr lvl="1"/>
                <a:r>
                  <a:rPr lang="en-GB" dirty="0">
                    <a:sym typeface="Wingdings" pitchFamily="2" charset="2"/>
                  </a:rPr>
                  <a:t>Setup of multi-train injections needed before this step</a:t>
                </a:r>
              </a:p>
              <a:p>
                <a:pPr marL="457200" lvl="1" indent="0">
                  <a:buNone/>
                </a:pPr>
                <a:endParaRPr lang="en-GB" dirty="0">
                  <a:sym typeface="Wingdings" pitchFamily="2" charset="2"/>
                </a:endParaRPr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>
                  <a:sym typeface="Wingdings" pitchFamily="2" charset="2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F1370E-EA0A-2E48-A819-1C45F1561A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63" t="-2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A800B-F8BE-6040-BA06-352CB7EF0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2AAF3-9332-A644-A715-0D8CA7F1F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7E800-EE9D-F740-8ADA-4335F3640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D847C2-8A75-10E2-C0F5-1B3F5090BBAA}"/>
              </a:ext>
            </a:extLst>
          </p:cNvPr>
          <p:cNvGrpSpPr>
            <a:grpSpLocks noChangeAspect="1"/>
          </p:cNvGrpSpPr>
          <p:nvPr/>
        </p:nvGrpSpPr>
        <p:grpSpPr>
          <a:xfrm>
            <a:off x="891199" y="4108062"/>
            <a:ext cx="7949190" cy="2325589"/>
            <a:chOff x="1376737" y="4463200"/>
            <a:chExt cx="7411113" cy="216817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85DB215-65AE-6847-BB0A-55CED28FE4A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76737" y="4463200"/>
              <a:ext cx="7411113" cy="2168171"/>
              <a:chOff x="-1810" y="1742099"/>
              <a:chExt cx="9054467" cy="264894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1B2C98D3-BCCD-874C-AB93-9B9DBAFA6F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810" y="1742099"/>
                <a:ext cx="7578434" cy="2648945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C439901-B60B-8F4B-881C-127B89C0D5E8}"/>
                  </a:ext>
                </a:extLst>
              </p:cNvPr>
              <p:cNvSpPr txBox="1"/>
              <p:nvPr/>
            </p:nvSpPr>
            <p:spPr>
              <a:xfrm>
                <a:off x="562859" y="1990870"/>
                <a:ext cx="806932" cy="319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[50 ns]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1563FE3-BDC2-EE4E-A879-FF081204CAA9}"/>
                  </a:ext>
                </a:extLst>
              </p:cNvPr>
              <p:cNvSpPr/>
              <p:nvPr/>
            </p:nvSpPr>
            <p:spPr>
              <a:xfrm>
                <a:off x="1355648" y="2006430"/>
                <a:ext cx="514886" cy="25816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46800" rIns="0" bIns="46800" rtlCol="0" anchor="ctr"/>
              <a:lstStyle/>
              <a:p>
                <a:pPr algn="ctr"/>
                <a:r>
                  <a:rPr lang="en-US" sz="1100" dirty="0">
                    <a:solidFill>
                      <a:schemeClr val="accent2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41F3F81-DC0E-C946-8653-2B37E0579C45}"/>
                  </a:ext>
                </a:extLst>
              </p:cNvPr>
              <p:cNvSpPr/>
              <p:nvPr/>
            </p:nvSpPr>
            <p:spPr>
              <a:xfrm>
                <a:off x="1865040" y="2006430"/>
                <a:ext cx="1097902" cy="258166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46800" rIns="0" bIns="46800" rtlCol="0" anchor="ctr"/>
              <a:lstStyle/>
              <a:p>
                <a:pPr algn="ctr"/>
                <a:r>
                  <a:rPr lang="en-US" sz="1100" dirty="0">
                    <a:solidFill>
                      <a:schemeClr val="accent2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36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0D1CA5F-9CF3-4443-B21E-DD326632592C}"/>
                  </a:ext>
                </a:extLst>
              </p:cNvPr>
              <p:cNvSpPr/>
              <p:nvPr/>
            </p:nvSpPr>
            <p:spPr>
              <a:xfrm>
                <a:off x="2963064" y="2006430"/>
                <a:ext cx="291356" cy="25816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46800" rIns="0" bIns="46800" rtlCol="0" anchor="ctr"/>
              <a:lstStyle/>
              <a:p>
                <a:pPr algn="ctr"/>
                <a:r>
                  <a:rPr lang="en-US" sz="1100" dirty="0">
                    <a:solidFill>
                      <a:schemeClr val="accent2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B9730CD-CF07-A645-A644-F59307C54098}"/>
                  </a:ext>
                </a:extLst>
              </p:cNvPr>
              <p:cNvSpPr/>
              <p:nvPr/>
            </p:nvSpPr>
            <p:spPr>
              <a:xfrm>
                <a:off x="3252030" y="2006430"/>
                <a:ext cx="233548" cy="2581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46800" rIns="0" bIns="46800" rtlCol="0" anchor="ctr"/>
              <a:lstStyle/>
              <a:p>
                <a:pPr algn="ct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30BC52D-BD01-A747-A75B-A878FD7E759B}"/>
                  </a:ext>
                </a:extLst>
              </p:cNvPr>
              <p:cNvSpPr/>
              <p:nvPr/>
            </p:nvSpPr>
            <p:spPr>
              <a:xfrm>
                <a:off x="3476498" y="2006430"/>
                <a:ext cx="970979" cy="25816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46800" rIns="0" bIns="46800" rtlCol="0" anchor="ctr"/>
              <a:lstStyle/>
              <a:p>
                <a:pPr algn="ct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72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3839445-22B1-2B4C-9D0F-CE535976E534}"/>
                  </a:ext>
                </a:extLst>
              </p:cNvPr>
              <p:cNvSpPr/>
              <p:nvPr/>
            </p:nvSpPr>
            <p:spPr>
              <a:xfrm>
                <a:off x="4443929" y="2006430"/>
                <a:ext cx="2874530" cy="25816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46800" rIns="0" bIns="46800" rtlCol="0" anchor="ctr"/>
              <a:lstStyle/>
              <a:p>
                <a:pPr algn="ct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144b 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BEE4A22-0529-3C4E-8DF0-DB13EC6ED4C1}"/>
                  </a:ext>
                </a:extLst>
              </p:cNvPr>
              <p:cNvSpPr txBox="1"/>
              <p:nvPr/>
            </p:nvSpPr>
            <p:spPr>
              <a:xfrm>
                <a:off x="7315093" y="3066571"/>
                <a:ext cx="1737564" cy="9400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Major faults, tests and commissioning activities removed from the timeline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90EADD06-9362-C341-8CD1-4922DFFBB210}"/>
                  </a:ext>
                </a:extLst>
              </p:cNvPr>
              <p:cNvSpPr/>
              <p:nvPr/>
            </p:nvSpPr>
            <p:spPr>
              <a:xfrm>
                <a:off x="7375050" y="2003406"/>
                <a:ext cx="1023135" cy="258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46800" rIns="0" bIns="46800" rtlCol="0" anchor="ctr"/>
              <a:lstStyle/>
              <a:p>
                <a:r>
                  <a:rPr lang="en-US" sz="1100" dirty="0">
                    <a:solidFill>
                      <a:schemeClr val="accent2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Train length</a:t>
                </a: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B93661D-B2AC-554C-B9E0-BD09F1F1A3AF}"/>
                </a:ext>
              </a:extLst>
            </p:cNvPr>
            <p:cNvSpPr/>
            <p:nvPr/>
          </p:nvSpPr>
          <p:spPr>
            <a:xfrm>
              <a:off x="1838920" y="4911346"/>
              <a:ext cx="239225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Scrubbing progress in 2015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484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AFE51-D899-7648-94D0-9D103BFCD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Equipment readiness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15AAF-1AE9-AC47-9877-59E813377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Experts for various devices have been contacted to ensure readiness for the scrubbing run</a:t>
            </a:r>
          </a:p>
          <a:p>
            <a:endParaRPr lang="en-GB" dirty="0"/>
          </a:p>
          <a:p>
            <a:r>
              <a:rPr lang="en-GB" dirty="0"/>
              <a:t>MKI vacuum interlock thresholds have been increased in advance of the scrubbing</a:t>
            </a:r>
          </a:p>
          <a:p>
            <a:pPr lvl="1"/>
            <a:r>
              <a:rPr lang="en-GB" dirty="0"/>
              <a:t>A procedure for increasing interlocks further has been prepared</a:t>
            </a:r>
          </a:p>
          <a:p>
            <a:pPr lvl="1"/>
            <a:r>
              <a:rPr lang="en-GB" dirty="0"/>
              <a:t>A list of experts to contact during the scrubbing has been provided</a:t>
            </a:r>
          </a:p>
          <a:p>
            <a:endParaRPr lang="en-GB" dirty="0"/>
          </a:p>
          <a:p>
            <a:r>
              <a:rPr lang="en-GB" dirty="0"/>
              <a:t>Vacuum experts will be monitoring the levels around the ring during the scrubbing run</a:t>
            </a:r>
          </a:p>
          <a:p>
            <a:pPr lvl="1"/>
            <a:r>
              <a:rPr lang="en-GB" dirty="0"/>
              <a:t>A list of experts to contact in case of issues has been provided</a:t>
            </a:r>
          </a:p>
          <a:p>
            <a:pPr lvl="1"/>
            <a:endParaRPr lang="en-GB" dirty="0"/>
          </a:p>
          <a:p>
            <a:r>
              <a:rPr lang="en-GB" dirty="0"/>
              <a:t>The ADT should be ready to be used in high-bandwidth mode with short damping times (setup took place on Saturday morning)</a:t>
            </a:r>
          </a:p>
          <a:p>
            <a:pPr lvl="1"/>
            <a:r>
              <a:rPr lang="en-GB" dirty="0"/>
              <a:t>The ADT team is ready assist if needed during the scrubbing run</a:t>
            </a:r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84DEB-1EAB-8841-A830-1EA0A5158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63268-D806-8344-A6EF-8FE8512EE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AF973-2B35-6649-8653-AA17FDF35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1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B274C-4FD9-9543-8F45-47D58C7AB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Equipment readiness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CE9C06-1E14-BB45-B668-F3A1D8859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12799"/>
            <a:ext cx="8229600" cy="5620851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 algn="r">
              <a:buNone/>
            </a:pPr>
            <a:endParaRPr lang="en-GB" dirty="0">
              <a:solidFill>
                <a:schemeClr val="tx2"/>
              </a:solidFill>
            </a:endParaRPr>
          </a:p>
          <a:p>
            <a:pPr marL="0" indent="0" algn="r">
              <a:buNone/>
            </a:pPr>
            <a:r>
              <a:rPr lang="en-GB" dirty="0">
                <a:solidFill>
                  <a:schemeClr val="tx2"/>
                </a:solidFill>
              </a:rPr>
              <a:t>MKI team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B0127-9909-8045-81E9-17092E408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197B9-8D83-154C-83FF-36C0B54BA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541F81-C110-FC4D-B7C6-90AAF8ABE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818591-DBB8-A144-BEC5-064818930E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481" b="9692"/>
          <a:stretch/>
        </p:blipFill>
        <p:spPr>
          <a:xfrm>
            <a:off x="5791" y="812799"/>
            <a:ext cx="9122828" cy="514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848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AFE51-D899-7648-94D0-9D103BFCD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Equipment readiness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15AAF-1AE9-AC47-9877-59E813377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Experts for various devices have been contacted to ensure readiness for the scrubbing run</a:t>
            </a:r>
          </a:p>
          <a:p>
            <a:endParaRPr lang="en-GB" dirty="0"/>
          </a:p>
          <a:p>
            <a:r>
              <a:rPr lang="en-GB" dirty="0"/>
              <a:t>MKI vacuum interlock thresholds have been increased in advance of the scrubbing</a:t>
            </a:r>
          </a:p>
          <a:p>
            <a:pPr lvl="1"/>
            <a:r>
              <a:rPr lang="en-GB" dirty="0"/>
              <a:t>A procedure for increasing interlocks further has been prepared</a:t>
            </a:r>
          </a:p>
          <a:p>
            <a:pPr lvl="1"/>
            <a:r>
              <a:rPr lang="en-GB" dirty="0"/>
              <a:t>A list of experts to contact during the scrubbing has been provided</a:t>
            </a:r>
          </a:p>
          <a:p>
            <a:endParaRPr lang="en-GB" dirty="0"/>
          </a:p>
          <a:p>
            <a:r>
              <a:rPr lang="en-GB" dirty="0"/>
              <a:t>Vacuum experts will be monitoring the levels around the ring during the scrubbing run</a:t>
            </a:r>
          </a:p>
          <a:p>
            <a:pPr lvl="1"/>
            <a:r>
              <a:rPr lang="en-GB" dirty="0"/>
              <a:t>A list of experts to contact in case of issues has been provided</a:t>
            </a:r>
          </a:p>
          <a:p>
            <a:pPr lvl="1"/>
            <a:endParaRPr lang="en-GB" dirty="0"/>
          </a:p>
          <a:p>
            <a:r>
              <a:rPr lang="en-GB" dirty="0"/>
              <a:t>The ADT should be ready to be used in high-bandwidth mode with short damping times (setup took place on Saturday morning)</a:t>
            </a:r>
          </a:p>
          <a:p>
            <a:pPr lvl="1"/>
            <a:r>
              <a:rPr lang="en-GB" dirty="0"/>
              <a:t>The ADT team is ready assist if needed during the scrubbing run</a:t>
            </a:r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84DEB-1EAB-8841-A830-1EA0A5158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63268-D806-8344-A6EF-8FE8512EE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AF973-2B35-6649-8653-AA17FDF35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4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F9F6E-EA39-8B47-9649-03E88E2D2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Diagnostic equipment readiness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CA6FE3A-56FF-5C4A-9D45-856DA64886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err="1"/>
                  <a:t>ADTObsBox</a:t>
                </a:r>
                <a:r>
                  <a:rPr lang="en-GB" dirty="0"/>
                  <a:t> scripts tested at the end of last week</a:t>
                </a:r>
              </a:p>
              <a:p>
                <a:pPr lvl="1"/>
                <a:r>
                  <a:rPr lang="en-GB" dirty="0"/>
                  <a:t>Scripts accessing data from the circular buffer are confirmed to work</a:t>
                </a:r>
              </a:p>
              <a:p>
                <a:pPr lvl="1"/>
                <a:r>
                  <a:rPr lang="en-GB" dirty="0"/>
                  <a:t>Scripts for automatic triggering at injection do not work currently</a:t>
                </a:r>
              </a:p>
              <a:p>
                <a:pPr lvl="2"/>
                <a:r>
                  <a:rPr lang="en-GB" dirty="0"/>
                  <a:t>Hopefully the issues can be solved by Wednesday (require ADT expert help)</a:t>
                </a:r>
              </a:p>
              <a:p>
                <a:pPr lvl="2"/>
                <a:r>
                  <a:rPr lang="en-GB" dirty="0"/>
                  <a:t>The data is available in the circular buffer, but would need to be accessed manually if issues not fixed</a:t>
                </a:r>
              </a:p>
              <a:p>
                <a:pPr lvl="2"/>
                <a:r>
                  <a:rPr lang="en-GB" dirty="0"/>
                  <a:t>As a back-up solution there is the permanently saved injection buffer (5000 turns)</a:t>
                </a:r>
              </a:p>
              <a:p>
                <a:endParaRPr lang="en-GB" dirty="0"/>
              </a:p>
              <a:p>
                <a:r>
                  <a:rPr lang="en-GB" dirty="0"/>
                  <a:t>Still waiting confirmation from RF on the state of the stable phase measurement</a:t>
                </a:r>
              </a:p>
              <a:p>
                <a:endParaRPr lang="en-GB" dirty="0"/>
              </a:p>
              <a:p>
                <a:r>
                  <a:rPr lang="en-GB" dirty="0"/>
                  <a:t>The BSRT has not been calibrated, but should be accurate to within ~0.3 microns</a:t>
                </a:r>
              </a:p>
              <a:p>
                <a:pPr lvl="1"/>
                <a:r>
                  <a:rPr lang="en-GB" dirty="0"/>
                  <a:t>Comparison with wire scanner data could be useful</a:t>
                </a:r>
              </a:p>
              <a:p>
                <a:pPr lvl="1"/>
                <a:endParaRPr lang="en-GB" dirty="0"/>
              </a:p>
              <a:p>
                <a:r>
                  <a:rPr lang="en-GB" dirty="0"/>
                  <a:t>Wire scanners can most likely not be used with 4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dirty="0"/>
                  <a:t> 72 bunches</a:t>
                </a:r>
              </a:p>
              <a:p>
                <a:pPr lvl="1"/>
                <a:r>
                  <a:rPr lang="en-GB" dirty="0"/>
                  <a:t>Intensity limitation 2.7e13 p (TBC!)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CA6FE3A-56FF-5C4A-9D45-856DA64886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09" t="-2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4830C-1065-2548-9C6A-DA035D4AE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C1D00-B0FE-A343-BF82-4FD008133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7E4B3-0916-9349-B827-48E6745E3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2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6BBDF-AB87-AB41-9C7D-7B9D6902F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e-cloud follow-up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83265-CD25-B247-99AD-19788E2E7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An overview of the different tool repositories and their purpose can be found on </a:t>
            </a:r>
            <a:r>
              <a:rPr lang="en-GB" dirty="0" err="1"/>
              <a:t>github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>
                <a:hlinkClick r:id="rId2"/>
              </a:rPr>
              <a:t>https://github.com/PyCOMPLETE/LHCMeasurementTools/wiki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new instrumented cells have been added to the heat load variable lists</a:t>
            </a:r>
          </a:p>
          <a:p>
            <a:pPr lvl="1"/>
            <a:r>
              <a:rPr lang="en-GB" dirty="0"/>
              <a:t>Both standard and Coriolis calculated values are downloaded and can be plotted</a:t>
            </a:r>
          </a:p>
          <a:p>
            <a:pPr lvl="1"/>
            <a:r>
              <a:rPr lang="en-GB" dirty="0"/>
              <a:t>Thanks to Benjamin for the variable names</a:t>
            </a:r>
          </a:p>
          <a:p>
            <a:endParaRPr lang="en-GB" dirty="0"/>
          </a:p>
          <a:p>
            <a:r>
              <a:rPr lang="en-GB" dirty="0"/>
              <a:t>Update of heat load recalculation tools in progress with new calibration data and updated calculation provided by Benjamin</a:t>
            </a:r>
          </a:p>
          <a:p>
            <a:endParaRPr lang="en-GB" dirty="0"/>
          </a:p>
          <a:p>
            <a:r>
              <a:rPr lang="en-GB" dirty="0"/>
              <a:t>Further updates to be done:</a:t>
            </a:r>
          </a:p>
          <a:p>
            <a:pPr lvl="1"/>
            <a:r>
              <a:rPr lang="en-GB" dirty="0"/>
              <a:t>Update </a:t>
            </a:r>
            <a:r>
              <a:rPr lang="en-GB" dirty="0">
                <a:solidFill>
                  <a:srgbClr val="FF0000"/>
                </a:solidFill>
              </a:rPr>
              <a:t>scripts for cell-by-cell analysis</a:t>
            </a:r>
          </a:p>
          <a:p>
            <a:pPr lvl="1"/>
            <a:r>
              <a:rPr lang="en-GB" dirty="0"/>
              <a:t>Add BSRT calibration and published emittances to downloads from NXCALS</a:t>
            </a:r>
          </a:p>
          <a:p>
            <a:pPr lvl="1"/>
            <a:r>
              <a:rPr lang="en-GB" dirty="0"/>
              <a:t>Modify BSRT plotting script to plot published or recalculated emittances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Heat load dictionaries</a:t>
            </a:r>
            <a:r>
              <a:rPr lang="en-GB" dirty="0"/>
              <a:t> for long term follow-up still need updating </a:t>
            </a:r>
          </a:p>
          <a:p>
            <a:pPr lvl="1"/>
            <a:r>
              <a:rPr lang="en-GB" dirty="0"/>
              <a:t>Rewrite using pandas </a:t>
            </a:r>
            <a:r>
              <a:rPr lang="en-GB" dirty="0" err="1"/>
              <a:t>dataframes</a:t>
            </a:r>
            <a:r>
              <a:rPr lang="en-GB" dirty="0"/>
              <a:t>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1AA26-BDA1-C94C-906A-0399B84DA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LHC scrubbing planning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0AC73-6709-2847-8AA7-1915A874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13.06.2022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A5FA4-C6FF-E84F-89B9-57F6B56FD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3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74914</TotalTime>
  <Words>1035</Words>
  <Application>Microsoft Macintosh PowerPoint</Application>
  <PresentationFormat>On-screen Show (4:3)</PresentationFormat>
  <Paragraphs>211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LHC scrubbing planning</vt:lpstr>
      <vt:lpstr>Schedule</vt:lpstr>
      <vt:lpstr>Schedule</vt:lpstr>
      <vt:lpstr>Strategy</vt:lpstr>
      <vt:lpstr>Equipment readiness</vt:lpstr>
      <vt:lpstr>Equipment readiness</vt:lpstr>
      <vt:lpstr>Equipment readiness</vt:lpstr>
      <vt:lpstr>Diagnostic equipment readiness</vt:lpstr>
      <vt:lpstr>Status of e-cloud follow-up tools</vt:lpstr>
      <vt:lpstr>Scrubbing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1347</cp:revision>
  <dcterms:created xsi:type="dcterms:W3CDTF">2017-07-07T12:54:19Z</dcterms:created>
  <dcterms:modified xsi:type="dcterms:W3CDTF">2022-06-13T09:07:47Z</dcterms:modified>
</cp:coreProperties>
</file>