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1" r:id="rId2"/>
  </p:sldMasterIdLst>
  <p:notesMasterIdLst>
    <p:notesMasterId r:id="rId13"/>
  </p:notesMasterIdLst>
  <p:handoutMasterIdLst>
    <p:handoutMasterId r:id="rId14"/>
  </p:handoutMasterIdLst>
  <p:sldIdLst>
    <p:sldId id="256" r:id="rId3"/>
    <p:sldId id="287" r:id="rId4"/>
    <p:sldId id="288" r:id="rId5"/>
    <p:sldId id="289" r:id="rId6"/>
    <p:sldId id="292" r:id="rId7"/>
    <p:sldId id="290" r:id="rId8"/>
    <p:sldId id="293" r:id="rId9"/>
    <p:sldId id="295" r:id="rId10"/>
    <p:sldId id="294" r:id="rId11"/>
    <p:sldId id="291" r:id="rId12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204">
          <p15:clr>
            <a:srgbClr val="A4A3A4"/>
          </p15:clr>
        </p15:guide>
        <p15:guide id="2" orient="horz" pos="476">
          <p15:clr>
            <a:srgbClr val="A4A3A4"/>
          </p15:clr>
        </p15:guide>
        <p15:guide id="3" orient="horz" pos="1443">
          <p15:clr>
            <a:srgbClr val="A4A3A4"/>
          </p15:clr>
        </p15:guide>
        <p15:guide id="4" orient="horz" pos="966">
          <p15:clr>
            <a:srgbClr val="A4A3A4"/>
          </p15:clr>
        </p15:guide>
        <p15:guide id="5" orient="horz" pos="1876">
          <p15:clr>
            <a:srgbClr val="A4A3A4"/>
          </p15:clr>
        </p15:guide>
        <p15:guide id="6" orient="horz" pos="3616">
          <p15:clr>
            <a:srgbClr val="A4A3A4"/>
          </p15:clr>
        </p15:guide>
        <p15:guide id="7" pos="2190">
          <p15:clr>
            <a:srgbClr val="A4A3A4"/>
          </p15:clr>
        </p15:guide>
        <p15:guide id="8" pos="2188">
          <p15:clr>
            <a:srgbClr val="A4A3A4"/>
          </p15:clr>
        </p15:guide>
        <p15:guide id="9" pos="5026">
          <p15:clr>
            <a:srgbClr val="A4A3A4"/>
          </p15:clr>
        </p15:guide>
        <p15:guide id="10" pos="2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5125"/>
    <a:srgbClr val="F37C23"/>
    <a:srgbClr val="3C5A77"/>
    <a:srgbClr val="BC5F2B"/>
    <a:srgbClr val="32547A"/>
    <a:srgbClr val="B8561A"/>
    <a:srgbClr val="B65A1F"/>
    <a:srgbClr val="5680AB"/>
    <a:srgbClr val="7A7A7A"/>
    <a:srgbClr val="6FA8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35" autoAdjust="0"/>
    <p:restoredTop sz="94400"/>
  </p:normalViewPr>
  <p:slideViewPr>
    <p:cSldViewPr snapToGrid="0" snapToObjects="1">
      <p:cViewPr>
        <p:scale>
          <a:sx n="75" d="100"/>
          <a:sy n="75" d="100"/>
        </p:scale>
        <p:origin x="318" y="270"/>
      </p:cViewPr>
      <p:guideLst>
        <p:guide orient="horz" pos="4204"/>
        <p:guide orient="horz" pos="476"/>
        <p:guide orient="horz" pos="1443"/>
        <p:guide orient="horz" pos="966"/>
        <p:guide orient="horz" pos="1876"/>
        <p:guide orient="horz" pos="3616"/>
        <p:guide pos="2190"/>
        <p:guide pos="2188"/>
        <p:guide pos="5026"/>
        <p:guide pos="28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B589245-636E-234E-BFAD-9607949806CA}" type="datetimeFigureOut">
              <a:rPr lang="en-US"/>
              <a:pPr>
                <a:defRPr/>
              </a:pPr>
              <a:t>6/16/2022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62F3B233-32CA-1B4D-AFEE-D703F5CA5C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28637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129BCED8-DCF3-A94B-99F8-D2FB79A8911E}" type="datetimeFigureOut">
              <a:rPr lang="en-US"/>
              <a:pPr>
                <a:defRPr/>
              </a:pPr>
              <a:t>6/16/2022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EEA82294-BF3E-954A-9E49-35D72A5F00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7418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Geneva" charset="0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30416"/>
            <a:ext cx="8218488" cy="1143000"/>
          </a:xfrm>
          <a:prstGeom prst="rect">
            <a:avLst/>
          </a:prstGeom>
        </p:spPr>
        <p:txBody>
          <a:bodyPr vert="horz" lIns="0" tIns="0" rIns="0" bIns="0" anchor="b" anchorCtr="0"/>
          <a:lstStyle>
            <a:lvl1pPr algn="l">
              <a:defRPr sz="3200" b="1" i="0" baseline="0">
                <a:solidFill>
                  <a:srgbClr val="E95125"/>
                </a:solidFill>
                <a:latin typeface="Helvetica"/>
                <a:cs typeface="Helvetica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54025" y="2696827"/>
            <a:ext cx="8221663" cy="1721069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FontTx/>
              <a:buNone/>
              <a:defRPr sz="2200" b="0" i="0" baseline="0">
                <a:solidFill>
                  <a:srgbClr val="E95125"/>
                </a:solidFill>
                <a:latin typeface="Helvetica"/>
                <a:cs typeface="Helvetica"/>
              </a:defRPr>
            </a:lvl1pPr>
            <a:lvl2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2pPr>
            <a:lvl3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3pPr>
            <a:lvl4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4pPr>
            <a:lvl5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5592" y="6064369"/>
            <a:ext cx="2211062" cy="509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20231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54026" y="462518"/>
            <a:ext cx="8229600" cy="647102"/>
          </a:xfrm>
          <a:prstGeom prst="rect">
            <a:avLst/>
          </a:prstGeom>
        </p:spPr>
        <p:txBody>
          <a:bodyPr vert="horz" lIns="0" tIns="0" rIns="0" bIns="0">
            <a:normAutofit/>
          </a:bodyPr>
          <a:lstStyle>
            <a:lvl1pPr algn="l">
              <a:defRPr sz="4000" b="1" i="0" baseline="0">
                <a:solidFill>
                  <a:srgbClr val="E95125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11"/>
          </p:nvPr>
        </p:nvSpPr>
        <p:spPr>
          <a:xfrm>
            <a:off x="454029" y="1207770"/>
            <a:ext cx="8232771" cy="5070302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3C5A77"/>
                </a:solidFill>
                <a:latin typeface="Helvetica"/>
              </a:defRPr>
            </a:lvl1pPr>
            <a:lvl2pPr marL="541338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3C5A77"/>
                </a:solidFill>
                <a:latin typeface="Helvetica"/>
              </a:defRPr>
            </a:lvl2pPr>
            <a:lvl3pPr marL="898525" indent="-2730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3C5A77"/>
                </a:solidFill>
                <a:latin typeface="Helvetica"/>
              </a:defRPr>
            </a:lvl3pPr>
            <a:lvl4pPr marL="11652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3C5A77"/>
                </a:solidFill>
                <a:latin typeface="Helvetica"/>
              </a:defRPr>
            </a:lvl4pPr>
            <a:lvl5pPr marL="14319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3C5A77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879219" y="6549548"/>
            <a:ext cx="998567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 smtClean="0">
                <a:latin typeface="Helvetica"/>
                <a:cs typeface="Helvetica"/>
              </a:rPr>
              <a:t>June 18, 2021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434931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it-IT" dirty="0" smtClean="0"/>
              <a:t>-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6" y="6549548"/>
            <a:ext cx="425194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9684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457200" y="462518"/>
            <a:ext cx="8229600" cy="647102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4400" b="1" i="0" baseline="0">
                <a:solidFill>
                  <a:srgbClr val="E95125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879219" y="6549548"/>
            <a:ext cx="998567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 smtClean="0">
                <a:latin typeface="Helvetica"/>
                <a:cs typeface="Helvetica"/>
              </a:rPr>
              <a:t>June 18, 2021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434931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it-IT" dirty="0" smtClean="0"/>
              <a:t>-</a:t>
            </a:r>
            <a:endParaRPr lang="en-GB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6" y="6549548"/>
            <a:ext cx="425194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1"/>
          </p:nvPr>
        </p:nvSpPr>
        <p:spPr>
          <a:xfrm>
            <a:off x="454026" y="1207770"/>
            <a:ext cx="3990750" cy="5031626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3C5A77"/>
                </a:solidFill>
                <a:latin typeface="Helvetica"/>
              </a:defRPr>
            </a:lvl1pPr>
            <a:lvl2pPr marL="541338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3C5A77"/>
                </a:solidFill>
                <a:latin typeface="Helvetica"/>
              </a:defRPr>
            </a:lvl2pPr>
            <a:lvl3pPr marL="898525" indent="-2730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3C5A77"/>
                </a:solidFill>
                <a:latin typeface="Helvetica"/>
              </a:defRPr>
            </a:lvl3pPr>
            <a:lvl4pPr marL="11652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3C5A77"/>
                </a:solidFill>
                <a:latin typeface="Helvetica"/>
              </a:defRPr>
            </a:lvl4pPr>
            <a:lvl5pPr marL="14319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3C5A77"/>
                </a:solidFill>
                <a:latin typeface="Helvetica"/>
              </a:defRPr>
            </a:lvl5pPr>
          </a:lstStyle>
          <a:p>
            <a:pPr marL="256032" marR="0" lvl="0" indent="-265176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2"/>
          </p:nvPr>
        </p:nvSpPr>
        <p:spPr>
          <a:xfrm>
            <a:off x="4696050" y="1215721"/>
            <a:ext cx="3990750" cy="5031626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3C5A77"/>
                </a:solidFill>
                <a:latin typeface="Helvetica"/>
              </a:defRPr>
            </a:lvl1pPr>
            <a:lvl2pPr marL="541338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3C5A77"/>
                </a:solidFill>
                <a:latin typeface="Helvetica"/>
              </a:defRPr>
            </a:lvl2pPr>
            <a:lvl3pPr marL="898525" indent="-2730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3C5A77"/>
                </a:solidFill>
                <a:latin typeface="Helvetica"/>
              </a:defRPr>
            </a:lvl3pPr>
            <a:lvl4pPr marL="11652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3C5A77"/>
                </a:solidFill>
                <a:latin typeface="Helvetica"/>
              </a:defRPr>
            </a:lvl4pPr>
            <a:lvl5pPr marL="14319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3C5A77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82063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4" y="5521482"/>
            <a:ext cx="4003605" cy="73751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E95125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4683195" y="5521482"/>
            <a:ext cx="4003605" cy="73751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E95125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457200" y="462518"/>
            <a:ext cx="8229600" cy="647102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4400" b="1" i="0" baseline="0">
                <a:solidFill>
                  <a:srgbClr val="E95125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879219" y="6549548"/>
            <a:ext cx="998567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 smtClean="0">
                <a:latin typeface="Helvetica"/>
                <a:cs typeface="Helvetica"/>
              </a:rPr>
              <a:t>June 18, 2021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434931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it-IT" dirty="0" smtClean="0"/>
              <a:t>-</a:t>
            </a:r>
            <a:endParaRPr lang="en-GB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6" y="6549548"/>
            <a:ext cx="425194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idx="11"/>
          </p:nvPr>
        </p:nvSpPr>
        <p:spPr>
          <a:xfrm>
            <a:off x="470059" y="1206941"/>
            <a:ext cx="3990750" cy="4180116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3C5A77"/>
                </a:solidFill>
                <a:latin typeface="Helvetica"/>
              </a:defRPr>
            </a:lvl1pPr>
            <a:lvl2pPr marL="541338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3C5A77"/>
                </a:solidFill>
                <a:latin typeface="Helvetica"/>
              </a:defRPr>
            </a:lvl2pPr>
            <a:lvl3pPr marL="898525" indent="-2730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3C5A77"/>
                </a:solidFill>
                <a:latin typeface="Helvetica"/>
              </a:defRPr>
            </a:lvl3pPr>
            <a:lvl4pPr marL="11652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3C5A77"/>
                </a:solidFill>
                <a:latin typeface="Helvetica"/>
              </a:defRPr>
            </a:lvl4pPr>
            <a:lvl5pPr marL="14319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3C5A77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7" name="Content Placeholder 2"/>
          <p:cNvSpPr>
            <a:spLocks noGrp="1"/>
          </p:cNvSpPr>
          <p:nvPr>
            <p:ph idx="14"/>
          </p:nvPr>
        </p:nvSpPr>
        <p:spPr>
          <a:xfrm>
            <a:off x="4696050" y="1206941"/>
            <a:ext cx="3990750" cy="4180116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3C5A77"/>
                </a:solidFill>
                <a:latin typeface="Helvetica"/>
              </a:defRPr>
            </a:lvl1pPr>
            <a:lvl2pPr marL="541338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3C5A77"/>
                </a:solidFill>
                <a:latin typeface="Helvetica"/>
              </a:defRPr>
            </a:lvl2pPr>
            <a:lvl3pPr marL="898525" indent="-2730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3C5A77"/>
                </a:solidFill>
                <a:latin typeface="Helvetica"/>
              </a:defRPr>
            </a:lvl3pPr>
            <a:lvl4pPr marL="11652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3C5A77"/>
                </a:solidFill>
                <a:latin typeface="Helvetica"/>
              </a:defRPr>
            </a:lvl4pPr>
            <a:lvl5pPr marL="14319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3C5A77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19620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457200" y="1238250"/>
            <a:ext cx="8229600" cy="5009097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3C5A77"/>
                </a:solidFill>
                <a:latin typeface="Helvetica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457200" y="462518"/>
            <a:ext cx="8229600" cy="647102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4400" b="1" i="0" baseline="0">
                <a:solidFill>
                  <a:srgbClr val="E95125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879219" y="6549548"/>
            <a:ext cx="998567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 smtClean="0">
                <a:latin typeface="Helvetica"/>
                <a:cs typeface="Helvetica"/>
              </a:rPr>
              <a:t>June 18, 2021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434931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it-IT" dirty="0" smtClean="0"/>
              <a:t>-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6" y="6549548"/>
            <a:ext cx="425194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0782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237106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3C5A77"/>
                </a:solidFill>
                <a:latin typeface="Helvetica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879219" y="6549548"/>
            <a:ext cx="998567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 smtClean="0">
                <a:latin typeface="Helvetica"/>
                <a:cs typeface="Helvetica"/>
              </a:rPr>
              <a:t>June 18, 2021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434931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it-IT" dirty="0" smtClean="0"/>
              <a:t>-</a:t>
            </a:r>
            <a:endParaRPr lang="en-GB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6" y="6549548"/>
            <a:ext cx="425194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80887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/>
          <p:cNvSpPr>
            <a:spLocks noGrp="1"/>
          </p:cNvSpPr>
          <p:nvPr>
            <p:ph type="body" idx="11"/>
          </p:nvPr>
        </p:nvSpPr>
        <p:spPr>
          <a:xfrm>
            <a:off x="457204" y="5340612"/>
            <a:ext cx="3017520" cy="915332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>
              <a:buNone/>
              <a:defRPr sz="1600" b="0" i="0" baseline="0">
                <a:solidFill>
                  <a:srgbClr val="E95125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3716338" y="1208366"/>
            <a:ext cx="4959767" cy="5047578"/>
          </a:xfrm>
          <a:prstGeom prst="rect">
            <a:avLst/>
          </a:prstGeom>
        </p:spPr>
        <p:txBody>
          <a:bodyPr vert="horz" lIns="0" rIns="0"/>
          <a:lstStyle>
            <a:lvl1pPr marL="0" indent="0">
              <a:buFontTx/>
              <a:buNone/>
              <a:defRPr>
                <a:solidFill>
                  <a:srgbClr val="3C5A77"/>
                </a:solidFill>
                <a:latin typeface="Helvetica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2518"/>
            <a:ext cx="8229600" cy="647102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4400" b="1" i="0" baseline="0">
                <a:solidFill>
                  <a:srgbClr val="E95125"/>
                </a:solidFill>
                <a:latin typeface="Helvetica"/>
              </a:defRPr>
            </a:lvl1pPr>
          </a:lstStyle>
          <a:p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879219" y="6549548"/>
            <a:ext cx="998567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 smtClean="0">
                <a:latin typeface="Helvetica"/>
                <a:cs typeface="Helvetica"/>
              </a:rPr>
              <a:t>June 18, 2021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434931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it-IT" dirty="0" smtClean="0"/>
              <a:t>-</a:t>
            </a:r>
            <a:endParaRPr lang="en-GB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6" y="6549548"/>
            <a:ext cx="425194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6"/>
          </p:nvPr>
        </p:nvSpPr>
        <p:spPr>
          <a:xfrm>
            <a:off x="470059" y="1206941"/>
            <a:ext cx="3004665" cy="4046976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3C5A77"/>
                </a:solidFill>
                <a:latin typeface="Helvetica"/>
              </a:defRPr>
            </a:lvl1pPr>
            <a:lvl2pPr marL="541338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3C5A77"/>
                </a:solidFill>
                <a:latin typeface="Helvetica"/>
              </a:defRPr>
            </a:lvl2pPr>
            <a:lvl3pPr marL="898525" indent="-2730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3C5A77"/>
                </a:solidFill>
                <a:latin typeface="Helvetica"/>
              </a:defRPr>
            </a:lvl3pPr>
            <a:lvl4pPr marL="11652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3C5A77"/>
                </a:solidFill>
                <a:latin typeface="Helvetica"/>
              </a:defRPr>
            </a:lvl4pPr>
            <a:lvl5pPr marL="14319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3C5A77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45480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4025" y="1227137"/>
            <a:ext cx="8229600" cy="4487650"/>
          </a:xfrm>
          <a:prstGeom prst="rect">
            <a:avLst/>
          </a:prstGeom>
        </p:spPr>
        <p:txBody>
          <a:bodyPr lIns="0" rIns="0"/>
          <a:lstStyle>
            <a:lvl1pPr marL="0" indent="0">
              <a:buNone/>
              <a:defRPr sz="3200">
                <a:solidFill>
                  <a:srgbClr val="3C5A77"/>
                </a:solidFill>
                <a:latin typeface="Helvetica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1"/>
          </p:nvPr>
        </p:nvSpPr>
        <p:spPr>
          <a:xfrm>
            <a:off x="457204" y="5839748"/>
            <a:ext cx="8229596" cy="439738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>
              <a:buNone/>
              <a:defRPr sz="1600" b="0" i="0" baseline="0">
                <a:solidFill>
                  <a:srgbClr val="E95125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458988"/>
            <a:ext cx="8229600" cy="701902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4400" b="1" i="0" baseline="0">
                <a:solidFill>
                  <a:srgbClr val="E95125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879219" y="6549548"/>
            <a:ext cx="998567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 smtClean="0">
                <a:latin typeface="Helvetica"/>
                <a:cs typeface="Helvetica"/>
              </a:rPr>
              <a:t>June 18, 2021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434931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it-IT" dirty="0" smtClean="0"/>
              <a:t>-</a:t>
            </a:r>
            <a:endParaRPr lang="en-GB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6" y="6549548"/>
            <a:ext cx="425194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24122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C07A1-56C0-4BB1-AA55-0B6A91363388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33E5E-1A26-47B9-977A-D609C5E506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3586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4.jpg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5.png"/><Relationship Id="rId4" Type="http://schemas.openxmlformats.org/officeDocument/2006/relationships/slideLayout" Target="../slideLayouts/slideLayout5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457200" y="5760720"/>
            <a:ext cx="8229600" cy="0"/>
          </a:xfrm>
          <a:prstGeom prst="line">
            <a:avLst/>
          </a:prstGeom>
          <a:ln>
            <a:solidFill>
              <a:srgbClr val="E9512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57200" y="472239"/>
            <a:ext cx="8229600" cy="0"/>
          </a:xfrm>
          <a:prstGeom prst="line">
            <a:avLst/>
          </a:prstGeom>
          <a:ln>
            <a:solidFill>
              <a:srgbClr val="E9512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23082" y="5953373"/>
            <a:ext cx="1370067" cy="578035"/>
          </a:xfrm>
          <a:prstGeom prst="rect">
            <a:avLst/>
          </a:prstGeom>
        </p:spPr>
      </p:pic>
      <p:grpSp>
        <p:nvGrpSpPr>
          <p:cNvPr id="3" name="Group 2"/>
          <p:cNvGrpSpPr/>
          <p:nvPr userDrawn="1"/>
        </p:nvGrpSpPr>
        <p:grpSpPr>
          <a:xfrm>
            <a:off x="5095044" y="240226"/>
            <a:ext cx="3598105" cy="199542"/>
            <a:chOff x="5136243" y="672026"/>
            <a:chExt cx="3598105" cy="199542"/>
          </a:xfrm>
        </p:grpSpPr>
        <p:pic>
          <p:nvPicPr>
            <p:cNvPr id="9" name="Picture 8"/>
            <p:cNvPicPr>
              <a:picLocks noChangeAspect="1"/>
            </p:cNvPicPr>
            <p:nvPr userDrawn="1"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136243" y="682088"/>
              <a:ext cx="1690006" cy="189480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 userDrawn="1"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847491" y="672026"/>
              <a:ext cx="1886857" cy="189480"/>
            </a:xfrm>
            <a:prstGeom prst="rect">
              <a:avLst/>
            </a:prstGeom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hf hdr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Geneva" charset="0"/>
          <a:cs typeface="Geneva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Geneva" charset="0"/>
          <a:cs typeface="Geneva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Geneva" charset="0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Geneva" charset="0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79219" y="6549548"/>
            <a:ext cx="998567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 smtClean="0">
                <a:latin typeface="Helvetica"/>
                <a:cs typeface="Helvetica"/>
              </a:rPr>
              <a:t>18 June 2021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4892514" cy="170720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en-US" dirty="0" smtClean="0"/>
              <a:t>-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6" y="6549548"/>
            <a:ext cx="425194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57200" y="6357635"/>
            <a:ext cx="8229600" cy="0"/>
          </a:xfrm>
          <a:prstGeom prst="line">
            <a:avLst/>
          </a:prstGeom>
          <a:ln>
            <a:solidFill>
              <a:srgbClr val="E9512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31175" y="6489520"/>
            <a:ext cx="561974" cy="23709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7012" y="6523558"/>
            <a:ext cx="1021049" cy="23540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0" r:id="rId2"/>
    <p:sldLayoutId id="2147483681" r:id="rId3"/>
    <p:sldLayoutId id="2147483682" r:id="rId4"/>
    <p:sldLayoutId id="2147483683" r:id="rId5"/>
    <p:sldLayoutId id="2147483685" r:id="rId6"/>
    <p:sldLayoutId id="2147483686" r:id="rId7"/>
    <p:sldLayoutId id="2147483687" r:id="rId8"/>
  </p:sldLayoutIdLst>
  <p:hf hdr="0"/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Geneva" charset="0"/>
          <a:cs typeface="Geneva" charset="0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Geneva" charset="0"/>
          <a:cs typeface="Geneva" charset="0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Geneva" charset="0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Geneva" charset="0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000" dirty="0"/>
              <a:t/>
            </a:r>
            <a:br>
              <a:rPr lang="en-GB" sz="2000" dirty="0"/>
            </a:br>
            <a:r>
              <a:rPr lang="en-GB" sz="2000" dirty="0" smtClean="0"/>
              <a:t>protoDUNE 2 – Daphne Integration in the SC</a:t>
            </a:r>
            <a:endParaRPr lang="en-GB" sz="200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A1FB029-BC96-4879-B53D-2889EC053EA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7200" y="2547358"/>
            <a:ext cx="8221663" cy="1721069"/>
          </a:xfrm>
        </p:spPr>
        <p:txBody>
          <a:bodyPr/>
          <a:lstStyle/>
          <a:p>
            <a:r>
              <a:rPr lang="en-US" sz="1400" dirty="0" smtClean="0"/>
              <a:t>CERN </a:t>
            </a:r>
            <a:r>
              <a:rPr lang="en-US" sz="1400" dirty="0" smtClean="0"/>
              <a:t>17</a:t>
            </a:r>
            <a:r>
              <a:rPr lang="en-US" sz="1400" dirty="0" smtClean="0"/>
              <a:t>/06/2022</a:t>
            </a:r>
            <a:endParaRPr lang="en-US" sz="1400" dirty="0"/>
          </a:p>
        </p:txBody>
      </p:sp>
      <p:sp>
        <p:nvSpPr>
          <p:cNvPr id="3" name="TextBox 2"/>
          <p:cNvSpPr txBox="1"/>
          <p:nvPr/>
        </p:nvSpPr>
        <p:spPr>
          <a:xfrm>
            <a:off x="7552591" y="5468815"/>
            <a:ext cx="20749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Xavier Pons</a:t>
            </a:r>
          </a:p>
          <a:p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741762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580568"/>
            <a:ext cx="4499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protoDUNE 1 – naming convention (R. </a:t>
            </a:r>
            <a:r>
              <a:rPr lang="en-US" dirty="0" err="1" smtClean="0"/>
              <a:t>Acciari</a:t>
            </a:r>
            <a:r>
              <a:rPr lang="en-US" dirty="0" smtClean="0"/>
              <a:t>)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7862" y="1084414"/>
            <a:ext cx="6796088" cy="5007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8067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25752"/>
            <a:ext cx="4715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Installation of the Daphne boards in the cryostat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2550" y="425807"/>
            <a:ext cx="3330499" cy="556451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56260" y="816064"/>
            <a:ext cx="422060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4 units (or 5) Daphne 1U crate will be installed in the old SSP’s mini –12U rack on top of the cryostat </a:t>
            </a:r>
          </a:p>
          <a:p>
            <a:endParaRPr lang="en-US" dirty="0" smtClean="0"/>
          </a:p>
          <a:p>
            <a:r>
              <a:rPr lang="en-US" dirty="0" smtClean="0"/>
              <a:t>Constraint in the cable length of the warm cable from the flange to Daphne =&gt; maximum length 3 meters</a:t>
            </a:r>
          </a:p>
          <a:p>
            <a:endParaRPr lang="en-US" dirty="0"/>
          </a:p>
          <a:p>
            <a:r>
              <a:rPr lang="en-US" dirty="0" smtClean="0"/>
              <a:t>The best option is to use the mini-racks close to the flange, so the ones used for old APA1 and APA5</a:t>
            </a:r>
          </a:p>
          <a:p>
            <a:endParaRPr lang="en-US" dirty="0"/>
          </a:p>
          <a:p>
            <a:r>
              <a:rPr lang="en-US" dirty="0" smtClean="0"/>
              <a:t>According protoDUNE1 convention</a:t>
            </a:r>
          </a:p>
          <a:p>
            <a:endParaRPr lang="en-US" dirty="0"/>
          </a:p>
          <a:p>
            <a:r>
              <a:rPr lang="en-US" dirty="0"/>
              <a:t>A</a:t>
            </a:r>
            <a:r>
              <a:rPr lang="en-US" dirty="0" smtClean="0"/>
              <a:t>PA 1 =&gt; PD US-</a:t>
            </a:r>
            <a:r>
              <a:rPr lang="en-US" dirty="0" err="1" smtClean="0"/>
              <a:t>Ras</a:t>
            </a:r>
            <a:endParaRPr lang="en-US" dirty="0" smtClean="0"/>
          </a:p>
          <a:p>
            <a:r>
              <a:rPr lang="en-US" dirty="0" smtClean="0"/>
              <a:t>APA 5 =&gt; PD US-Das</a:t>
            </a:r>
            <a:endParaRPr lang="en-GB" dirty="0"/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6621780" y="2606040"/>
            <a:ext cx="563880" cy="75438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185660" y="3360420"/>
            <a:ext cx="800091" cy="276999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Old APA 1</a:t>
            </a:r>
            <a:endParaRPr lang="en-GB" sz="1200" dirty="0">
              <a:solidFill>
                <a:schemeClr val="bg1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6842760" y="762000"/>
            <a:ext cx="495300" cy="445314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338060" y="623500"/>
            <a:ext cx="800091" cy="276999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Old APA 5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2010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3809" y="1207314"/>
            <a:ext cx="7404342" cy="421005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225752"/>
            <a:ext cx="4715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Installation of the Daphne boards in the cryostat</a:t>
            </a:r>
            <a:endParaRPr lang="en-GB" dirty="0"/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4823460" y="3714075"/>
            <a:ext cx="577215" cy="1056045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071110" y="4770120"/>
            <a:ext cx="800091" cy="276999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Old APA 1</a:t>
            </a:r>
            <a:endParaRPr lang="en-GB" sz="1200" dirty="0">
              <a:solidFill>
                <a:schemeClr val="bg1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2997515" y="1862524"/>
            <a:ext cx="158120" cy="50998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766060" y="1585525"/>
            <a:ext cx="800091" cy="276999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Old APA 5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7566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6391" y="1380392"/>
            <a:ext cx="4963537" cy="475122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09550" y="225752"/>
            <a:ext cx="36418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DAPHNE 48V power supply proposal </a:t>
            </a:r>
          </a:p>
          <a:p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86458" y="1171022"/>
            <a:ext cx="455588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To use the old Photon Detector MPOD power supply</a:t>
            </a:r>
          </a:p>
          <a:p>
            <a:endParaRPr lang="en-US" sz="1600" dirty="0" smtClean="0"/>
          </a:p>
          <a:p>
            <a:r>
              <a:rPr lang="en-US" sz="1600" dirty="0" smtClean="0"/>
              <a:t>There is spare free connector Module OMPV 8060 (8x60V)</a:t>
            </a:r>
          </a:p>
          <a:p>
            <a:endParaRPr lang="en-US" sz="1600" dirty="0"/>
          </a:p>
          <a:p>
            <a:r>
              <a:rPr lang="en-US" sz="1600" dirty="0" smtClean="0"/>
              <a:t>Slot 3 – Second Connector </a:t>
            </a:r>
            <a:r>
              <a:rPr lang="en-US" sz="1600" dirty="0" smtClean="0"/>
              <a:t>Capacity 4 channels</a:t>
            </a:r>
          </a:p>
          <a:p>
            <a:endParaRPr lang="en-US" sz="1600" dirty="0"/>
          </a:p>
          <a:p>
            <a:endParaRPr lang="en-US" sz="1600" dirty="0" smtClean="0"/>
          </a:p>
          <a:p>
            <a:endParaRPr lang="en-US" sz="1600" dirty="0" smtClean="0"/>
          </a:p>
          <a:p>
            <a:r>
              <a:rPr lang="en-US" sz="1600" dirty="0" smtClean="0"/>
              <a:t>The idea is with one single cable from the </a:t>
            </a:r>
          </a:p>
          <a:p>
            <a:r>
              <a:rPr lang="en-US" sz="1600" dirty="0" smtClean="0"/>
              <a:t>MPOD SUB-D 37 connector and then spited at the mini-crate to SUB-D 9 (X4) mapped for DAPHNE</a:t>
            </a:r>
          </a:p>
          <a:p>
            <a:r>
              <a:rPr lang="en-US" sz="1600" dirty="0" smtClean="0"/>
              <a:t>Shield continuity to all connectors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531830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9550" y="225752"/>
            <a:ext cx="36418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DAPHNE 48V power supply proposal </a:t>
            </a:r>
          </a:p>
          <a:p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147418" y="1734902"/>
            <a:ext cx="45558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Cable length </a:t>
            </a:r>
          </a:p>
          <a:p>
            <a:endParaRPr lang="en-US" sz="1600" dirty="0"/>
          </a:p>
          <a:p>
            <a:r>
              <a:rPr lang="en-US" sz="1600" dirty="0" err="1" smtClean="0"/>
              <a:t>RaS</a:t>
            </a:r>
            <a:r>
              <a:rPr lang="en-US" sz="1600" dirty="0" smtClean="0"/>
              <a:t> Side (Old APA1) =&gt; 10 meters</a:t>
            </a:r>
          </a:p>
          <a:p>
            <a:endParaRPr lang="en-US" sz="1600" dirty="0"/>
          </a:p>
          <a:p>
            <a:r>
              <a:rPr lang="en-US" sz="1600" dirty="0" err="1" smtClean="0"/>
              <a:t>DaS</a:t>
            </a:r>
            <a:r>
              <a:rPr lang="en-US" sz="1600" dirty="0" smtClean="0"/>
              <a:t> Side (Old APA5) =&gt; 18 meters</a:t>
            </a:r>
            <a:endParaRPr lang="en-GB" sz="1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9167" y="458152"/>
            <a:ext cx="3933825" cy="5667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201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0020" y="225752"/>
            <a:ext cx="5442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Daphne power supply and interlock in the WINCC OA SC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899" y="1158240"/>
            <a:ext cx="5215677" cy="408432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6200" y="937260"/>
            <a:ext cx="3695699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power supply channels for DAPHNE will be controlled and monitored with WINCC OA Slow Controls like in the Cold-Box</a:t>
            </a:r>
          </a:p>
          <a:p>
            <a:endParaRPr lang="en-US" dirty="0"/>
          </a:p>
          <a:p>
            <a:r>
              <a:rPr lang="en-US" dirty="0" smtClean="0"/>
              <a:t>Software Interlocks between DAPHNE, purity monitor and LED’s cameras can be implemented like in protoDUNE1</a:t>
            </a:r>
          </a:p>
          <a:p>
            <a:endParaRPr lang="en-US" dirty="0"/>
          </a:p>
          <a:p>
            <a:r>
              <a:rPr lang="en-US" dirty="0" smtClean="0"/>
              <a:t>Hardware interlock can be implemented if the MPOD module allows it reference   OMPV 8060</a:t>
            </a:r>
            <a:r>
              <a:rPr lang="en-US" dirty="0" smtClean="0">
                <a:solidFill>
                  <a:srgbClr val="FF0000"/>
                </a:solidFill>
              </a:rPr>
              <a:t>I</a:t>
            </a:r>
            <a:r>
              <a:rPr lang="en-US" dirty="0" smtClean="0"/>
              <a:t> </a:t>
            </a:r>
          </a:p>
          <a:p>
            <a:r>
              <a:rPr lang="en-US" dirty="0" smtClean="0"/>
              <a:t>Otherwise by cutting the power of the MPOD by DCS-DDSS PLC</a:t>
            </a:r>
          </a:p>
          <a:p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1386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0020" y="225752"/>
            <a:ext cx="43438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Daphne Current interlock through OPC UA??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9722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0020" y="225752"/>
            <a:ext cx="2523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Wiener  MPV8060 8X60v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2427" y="225752"/>
            <a:ext cx="4904373" cy="313830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620" y="693327"/>
            <a:ext cx="3281680" cy="280512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6700" y="3498447"/>
            <a:ext cx="3276600" cy="281241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27838" y="3498447"/>
            <a:ext cx="4958962" cy="2681146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3782427" y="2362200"/>
            <a:ext cx="4904373" cy="3937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2837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0020" y="225752"/>
            <a:ext cx="16482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</a:t>
            </a:r>
            <a:r>
              <a:rPr lang="en-US" dirty="0" smtClean="0"/>
              <a:t> mini-rack 12 U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2700" y="1333499"/>
            <a:ext cx="5736656" cy="4292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6581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une Template_051215">
  <a:themeElements>
    <a:clrScheme name="DUNE">
      <a:dk1>
        <a:srgbClr val="BC5F2B"/>
      </a:dk1>
      <a:lt1>
        <a:sysClr val="window" lastClr="FFFFFF"/>
      </a:lt1>
      <a:dk2>
        <a:srgbClr val="3C5A77"/>
      </a:dk2>
      <a:lt2>
        <a:srgbClr val="F37C23"/>
      </a:lt2>
      <a:accent1>
        <a:srgbClr val="4F81BD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LBNF Content-Footer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DUNE_Template</Template>
  <TotalTime>16084</TotalTime>
  <Words>307</Words>
  <Application>Microsoft Office PowerPoint</Application>
  <PresentationFormat>On-screen Show (4:3)</PresentationFormat>
  <Paragraphs>48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Geneva</vt:lpstr>
      <vt:lpstr>Helvetica</vt:lpstr>
      <vt:lpstr>Lucida Grande</vt:lpstr>
      <vt:lpstr>Dune Template_051215</vt:lpstr>
      <vt:lpstr>LBNF Content-Footer Theme</vt:lpstr>
      <vt:lpstr> protoDUNE 2 – Daphne Integration in the SC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Sandbox Studio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 Consortium Activities  (Slides for Eric James presentation to US DUNE of 12/14/2018)</dc:title>
  <dc:subject/>
  <dc:creator>Marco Verzocchi x3289 14304N</dc:creator>
  <cp:keywords/>
  <dc:description>Modified by A. Weber</dc:description>
  <cp:lastModifiedBy>Xavier Pons</cp:lastModifiedBy>
  <cp:revision>170</cp:revision>
  <dcterms:created xsi:type="dcterms:W3CDTF">2018-12-12T03:45:49Z</dcterms:created>
  <dcterms:modified xsi:type="dcterms:W3CDTF">2022-06-17T14:17:16Z</dcterms:modified>
  <cp:category/>
</cp:coreProperties>
</file>