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2" r:id="rId5"/>
    <p:sldMasterId id="2147483724" r:id="rId6"/>
  </p:sldMasterIdLst>
  <p:notesMasterIdLst>
    <p:notesMasterId r:id="rId31"/>
  </p:notesMasterIdLst>
  <p:handoutMasterIdLst>
    <p:handoutMasterId r:id="rId32"/>
  </p:handoutMasterIdLst>
  <p:sldIdLst>
    <p:sldId id="273" r:id="rId7"/>
    <p:sldId id="311" r:id="rId8"/>
    <p:sldId id="349" r:id="rId9"/>
    <p:sldId id="360" r:id="rId10"/>
    <p:sldId id="361" r:id="rId11"/>
    <p:sldId id="362" r:id="rId12"/>
    <p:sldId id="363" r:id="rId13"/>
    <p:sldId id="364" r:id="rId14"/>
    <p:sldId id="365" r:id="rId15"/>
    <p:sldId id="366" r:id="rId16"/>
    <p:sldId id="367" r:id="rId17"/>
    <p:sldId id="368" r:id="rId18"/>
    <p:sldId id="350" r:id="rId19"/>
    <p:sldId id="353" r:id="rId20"/>
    <p:sldId id="354" r:id="rId21"/>
    <p:sldId id="356" r:id="rId22"/>
    <p:sldId id="357" r:id="rId23"/>
    <p:sldId id="358" r:id="rId24"/>
    <p:sldId id="351" r:id="rId25"/>
    <p:sldId id="359" r:id="rId26"/>
    <p:sldId id="352" r:id="rId27"/>
    <p:sldId id="369" r:id="rId28"/>
    <p:sldId id="370" r:id="rId29"/>
    <p:sldId id="290" r:id="rId30"/>
  </p:sldIdLst>
  <p:sldSz cx="12192000" cy="6858000"/>
  <p:notesSz cx="7099300" cy="102346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309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5535" userDrawn="1">
          <p15:clr>
            <a:srgbClr val="A4A3A4"/>
          </p15:clr>
        </p15:guide>
        <p15:guide id="12" pos="5443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3840" userDrawn="1">
          <p15:clr>
            <a:srgbClr val="A4A3A4"/>
          </p15:clr>
        </p15:guide>
        <p15:guide id="17" pos="412" userDrawn="1">
          <p15:clr>
            <a:srgbClr val="A4A3A4"/>
          </p15:clr>
        </p15:guide>
        <p15:guide id="18" pos="7380" userDrawn="1">
          <p15:clr>
            <a:srgbClr val="A4A3A4"/>
          </p15:clr>
        </p15:guide>
        <p15:guide id="19" pos="7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7EBB"/>
    <a:srgbClr val="9BBB59"/>
    <a:srgbClr val="7C35B1"/>
    <a:srgbClr val="6EAC44"/>
    <a:srgbClr val="000000"/>
    <a:srgbClr val="6DA64E"/>
    <a:srgbClr val="8669AA"/>
    <a:srgbClr val="727272"/>
    <a:srgbClr val="5E85CB"/>
    <a:srgbClr val="3D6C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50" autoAdjust="0"/>
    <p:restoredTop sz="91345" autoAdjust="0"/>
  </p:normalViewPr>
  <p:slideViewPr>
    <p:cSldViewPr snapToGrid="0" showGuides="1">
      <p:cViewPr varScale="1">
        <p:scale>
          <a:sx n="115" d="100"/>
          <a:sy n="115" d="100"/>
        </p:scale>
        <p:origin x="288" y="102"/>
      </p:cViewPr>
      <p:guideLst>
        <p:guide orient="horz" pos="1620"/>
        <p:guide pos="2880"/>
        <p:guide orient="horz" pos="3083"/>
        <p:guide pos="309"/>
        <p:guide orient="horz" pos="2074"/>
        <p:guide pos="5535"/>
        <p:guide pos="5443"/>
        <p:guide orient="horz" pos="2160"/>
        <p:guide orient="horz" pos="4111"/>
        <p:guide orient="horz" pos="2765"/>
        <p:guide pos="3840"/>
        <p:guide pos="412"/>
        <p:guide pos="7380"/>
        <p:guide pos="7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3396" y="60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15/06/2022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15/06/2022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76250" y="1277938"/>
            <a:ext cx="61468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373597" y="2598318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3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2" name="Picture 9" descr="cea_logo_small2.jpg">
            <a:extLst>
              <a:ext uri="{FF2B5EF4-FFF2-40B4-BE49-F238E27FC236}">
                <a16:creationId xmlns:a16="http://schemas.microsoft.com/office/drawing/2014/main" id="{61A89C60-6BFE-4912-9B9B-D56E846D59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01" y="908146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9468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2719" y="1358084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33367" y="1358085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1310932" y="2332809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02399" y="1358085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6228757" y="2332809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Espace réservé pour une image  4">
            <a:extLst>
              <a:ext uri="{FF2B5EF4-FFF2-40B4-BE49-F238E27FC236}">
                <a16:creationId xmlns:a16="http://schemas.microsoft.com/office/drawing/2014/main" id="{B755FE5F-FBAE-4CEA-8895-84E4F212E51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228757" y="1358084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8" name="Espace réservé pour une image  4">
            <a:extLst>
              <a:ext uri="{FF2B5EF4-FFF2-40B4-BE49-F238E27FC236}">
                <a16:creationId xmlns:a16="http://schemas.microsoft.com/office/drawing/2014/main" id="{22ADC67F-E797-4291-A8E3-0F55CBC9501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622719" y="2599419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8B209393-3874-4ED2-8083-767200A49E1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333367" y="2599420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30" name="Connecteur droit 9">
            <a:extLst>
              <a:ext uri="{FF2B5EF4-FFF2-40B4-BE49-F238E27FC236}">
                <a16:creationId xmlns:a16="http://schemas.microsoft.com/office/drawing/2014/main" id="{89635DC8-0DE1-45BF-B660-9978E7ECF557}"/>
              </a:ext>
            </a:extLst>
          </p:cNvPr>
          <p:cNvCxnSpPr/>
          <p:nvPr userDrawn="1"/>
        </p:nvCxnSpPr>
        <p:spPr>
          <a:xfrm flipH="1">
            <a:off x="1310932" y="3574144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Espace réservé du texte 7">
            <a:extLst>
              <a:ext uri="{FF2B5EF4-FFF2-40B4-BE49-F238E27FC236}">
                <a16:creationId xmlns:a16="http://schemas.microsoft.com/office/drawing/2014/main" id="{9946E2AE-62D6-4FF6-ADAD-DB3C797B84E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802399" y="2599420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51" name="Connecteur droit 11">
            <a:extLst>
              <a:ext uri="{FF2B5EF4-FFF2-40B4-BE49-F238E27FC236}">
                <a16:creationId xmlns:a16="http://schemas.microsoft.com/office/drawing/2014/main" id="{F1FD97AF-E44C-4020-83DE-C9ED10C337D5}"/>
              </a:ext>
            </a:extLst>
          </p:cNvPr>
          <p:cNvCxnSpPr/>
          <p:nvPr userDrawn="1"/>
        </p:nvCxnSpPr>
        <p:spPr>
          <a:xfrm flipH="1">
            <a:off x="6228757" y="3574144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Espace réservé pour une image  4">
            <a:extLst>
              <a:ext uri="{FF2B5EF4-FFF2-40B4-BE49-F238E27FC236}">
                <a16:creationId xmlns:a16="http://schemas.microsoft.com/office/drawing/2014/main" id="{C7A6CB66-2EE7-4D61-B8D8-B792649D951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28757" y="2599419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59" name="Espace réservé pour une image  4">
            <a:extLst>
              <a:ext uri="{FF2B5EF4-FFF2-40B4-BE49-F238E27FC236}">
                <a16:creationId xmlns:a16="http://schemas.microsoft.com/office/drawing/2014/main" id="{3796C7BE-5840-414D-923B-EAC0AD68146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622719" y="3979165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60" name="Espace réservé du texte 7">
            <a:extLst>
              <a:ext uri="{FF2B5EF4-FFF2-40B4-BE49-F238E27FC236}">
                <a16:creationId xmlns:a16="http://schemas.microsoft.com/office/drawing/2014/main" id="{CE59C844-7624-436B-B75F-12C324F1688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333367" y="3979166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1" name="Connecteur droit 9">
            <a:extLst>
              <a:ext uri="{FF2B5EF4-FFF2-40B4-BE49-F238E27FC236}">
                <a16:creationId xmlns:a16="http://schemas.microsoft.com/office/drawing/2014/main" id="{9B1F7315-6020-43F3-A5F2-9D49CFABB18F}"/>
              </a:ext>
            </a:extLst>
          </p:cNvPr>
          <p:cNvCxnSpPr/>
          <p:nvPr userDrawn="1"/>
        </p:nvCxnSpPr>
        <p:spPr>
          <a:xfrm flipH="1">
            <a:off x="1310932" y="4953890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2" name="Espace réservé du texte 7">
            <a:extLst>
              <a:ext uri="{FF2B5EF4-FFF2-40B4-BE49-F238E27FC236}">
                <a16:creationId xmlns:a16="http://schemas.microsoft.com/office/drawing/2014/main" id="{4B68E589-D2AB-420B-BDA7-B7843429653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802399" y="3979166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3" name="Connecteur droit 11">
            <a:extLst>
              <a:ext uri="{FF2B5EF4-FFF2-40B4-BE49-F238E27FC236}">
                <a16:creationId xmlns:a16="http://schemas.microsoft.com/office/drawing/2014/main" id="{29D8923A-A92A-409D-890D-0ADA5FE8AE8B}"/>
              </a:ext>
            </a:extLst>
          </p:cNvPr>
          <p:cNvCxnSpPr/>
          <p:nvPr userDrawn="1"/>
        </p:nvCxnSpPr>
        <p:spPr>
          <a:xfrm flipH="1">
            <a:off x="6228757" y="4953890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Espace réservé pour une image  4">
            <a:extLst>
              <a:ext uri="{FF2B5EF4-FFF2-40B4-BE49-F238E27FC236}">
                <a16:creationId xmlns:a16="http://schemas.microsoft.com/office/drawing/2014/main" id="{C520D07C-5182-487C-93B4-740F5F6694B7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228757" y="3979165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65" name="Espace réservé pour une image  4">
            <a:extLst>
              <a:ext uri="{FF2B5EF4-FFF2-40B4-BE49-F238E27FC236}">
                <a16:creationId xmlns:a16="http://schemas.microsoft.com/office/drawing/2014/main" id="{88E492D9-B1FB-497C-AE54-9777D95A617A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4626660" y="5228680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66" name="Espace réservé du texte 7">
            <a:extLst>
              <a:ext uri="{FF2B5EF4-FFF2-40B4-BE49-F238E27FC236}">
                <a16:creationId xmlns:a16="http://schemas.microsoft.com/office/drawing/2014/main" id="{7EC16F37-C59A-4483-A7AC-A499B083B30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337308" y="5228681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7" name="Connecteur droit 9">
            <a:extLst>
              <a:ext uri="{FF2B5EF4-FFF2-40B4-BE49-F238E27FC236}">
                <a16:creationId xmlns:a16="http://schemas.microsoft.com/office/drawing/2014/main" id="{E75DD157-1B84-4D38-B8C3-CEF8C99055BA}"/>
              </a:ext>
            </a:extLst>
          </p:cNvPr>
          <p:cNvCxnSpPr/>
          <p:nvPr userDrawn="1"/>
        </p:nvCxnSpPr>
        <p:spPr>
          <a:xfrm flipH="1">
            <a:off x="1314873" y="6203405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8" name="Espace réservé du texte 7">
            <a:extLst>
              <a:ext uri="{FF2B5EF4-FFF2-40B4-BE49-F238E27FC236}">
                <a16:creationId xmlns:a16="http://schemas.microsoft.com/office/drawing/2014/main" id="{31812CFC-354D-4188-A115-40F9E1BE959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806340" y="5228681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9" name="Connecteur droit 11">
            <a:extLst>
              <a:ext uri="{FF2B5EF4-FFF2-40B4-BE49-F238E27FC236}">
                <a16:creationId xmlns:a16="http://schemas.microsoft.com/office/drawing/2014/main" id="{DF7F2929-78B2-469D-8E02-2703095EC7FF}"/>
              </a:ext>
            </a:extLst>
          </p:cNvPr>
          <p:cNvCxnSpPr/>
          <p:nvPr userDrawn="1"/>
        </p:nvCxnSpPr>
        <p:spPr>
          <a:xfrm flipH="1">
            <a:off x="6232698" y="6203405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0" name="Espace réservé pour une image  4">
            <a:extLst>
              <a:ext uri="{FF2B5EF4-FFF2-40B4-BE49-F238E27FC236}">
                <a16:creationId xmlns:a16="http://schemas.microsoft.com/office/drawing/2014/main" id="{803C1564-8FCE-41DC-879F-588392A66C6B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6232698" y="5228680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0902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359965" y="2277417"/>
            <a:ext cx="6354635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1322359" y="4403564"/>
            <a:ext cx="9130864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4359965" y="3140287"/>
            <a:ext cx="6285653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39916" y="3564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6" name="Picture 9" descr="cea_logo_small2.jpg">
            <a:extLst>
              <a:ext uri="{FF2B5EF4-FFF2-40B4-BE49-F238E27FC236}">
                <a16:creationId xmlns:a16="http://schemas.microsoft.com/office/drawing/2014/main" id="{9ACC02E3-8987-4096-B349-1EDE0C3CF67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718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12192000" cy="5998464"/>
          </a:xfrm>
          <a:prstGeom prst="rect">
            <a:avLst/>
          </a:prstGeom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  <p:pic>
        <p:nvPicPr>
          <p:cNvPr id="9" name="Picture 9" descr="cea_logo_small2.jpg">
            <a:extLst>
              <a:ext uri="{FF2B5EF4-FFF2-40B4-BE49-F238E27FC236}">
                <a16:creationId xmlns:a16="http://schemas.microsoft.com/office/drawing/2014/main" id="{E3F4C435-57FD-44D7-87B7-AFBBAF1474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149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829779" y="1143001"/>
            <a:ext cx="3668184" cy="163194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1" name="Picture 9" descr="cea_logo_small2.jpg">
            <a:extLst>
              <a:ext uri="{FF2B5EF4-FFF2-40B4-BE49-F238E27FC236}">
                <a16:creationId xmlns:a16="http://schemas.microsoft.com/office/drawing/2014/main" id="{2FD105EA-94EE-46C1-B868-95A7A374C9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9585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73908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23489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5684" y="1835150"/>
            <a:ext cx="5842000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38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655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829779" y="1143001"/>
            <a:ext cx="3668184" cy="163194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1" name="Picture 9" descr="cea_logo_small2.jpg">
            <a:extLst>
              <a:ext uri="{FF2B5EF4-FFF2-40B4-BE49-F238E27FC236}">
                <a16:creationId xmlns:a16="http://schemas.microsoft.com/office/drawing/2014/main" id="{EAA2C111-6F79-47B2-B9C7-2600B24884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783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0667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829779" y="1143001"/>
            <a:ext cx="3668184" cy="1631947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1" name="Picture 9" descr="cea_logo_small2.jpg">
            <a:extLst>
              <a:ext uri="{FF2B5EF4-FFF2-40B4-BE49-F238E27FC236}">
                <a16:creationId xmlns:a16="http://schemas.microsoft.com/office/drawing/2014/main" id="{68C201E4-093D-4AEE-A767-CB9D97D23D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50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27964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5684" y="1835150"/>
            <a:ext cx="5842000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48433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134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286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75259" y="1835212"/>
            <a:ext cx="2029261" cy="1950713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2336050" y="1835213"/>
            <a:ext cx="1971551" cy="118408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4446232" y="1835151"/>
            <a:ext cx="1571453" cy="128098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4437705" y="3298825"/>
            <a:ext cx="1579355" cy="1138108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2343153" y="3201989"/>
            <a:ext cx="1955921" cy="58393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75684" y="3968620"/>
            <a:ext cx="2023533" cy="51792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75684" y="4673601"/>
            <a:ext cx="2023533" cy="51792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2336049" y="3968619"/>
            <a:ext cx="1955800" cy="1222904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4425952" y="4619627"/>
            <a:ext cx="1591733" cy="57189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4000" y="1600805"/>
            <a:ext cx="5842000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476587" y="196178"/>
            <a:ext cx="109728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7691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3" y="1293436"/>
            <a:ext cx="105156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8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1288" y="-25707"/>
            <a:ext cx="1293967" cy="783772"/>
          </a:xfrm>
          <a:prstGeom prst="rect">
            <a:avLst/>
          </a:prstGeom>
          <a:solidFill>
            <a:srgbClr val="BC141C"/>
          </a:solidFill>
          <a:ln>
            <a:solidFill>
              <a:srgbClr val="BC141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5860499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8791538" y="6666682"/>
            <a:ext cx="2111537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baseline="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15 </a:t>
            </a:r>
            <a:r>
              <a:rPr lang="fr-FR" sz="1100" baseline="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June</a:t>
            </a:r>
            <a:r>
              <a:rPr lang="fr-FR" sz="1100" baseline="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2022</a:t>
            </a:r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869" y="6635131"/>
            <a:ext cx="5509931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56407" y="6667743"/>
            <a:ext cx="2963485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pPr algn="ctr"/>
            <a:r>
              <a:rPr lang="fr-FR" sz="1100" dirty="0" smtClean="0">
                <a:latin typeface="Calibri" panose="020F0502020204030204" pitchFamily="34" charset="0"/>
              </a:rPr>
              <a:t>CryoSoft</a:t>
            </a:r>
            <a:r>
              <a:rPr lang="fr-FR" sz="1100" baseline="0" dirty="0" smtClean="0">
                <a:latin typeface="Calibri" panose="020F0502020204030204" pitchFamily="34" charset="0"/>
              </a:rPr>
              <a:t> </a:t>
            </a:r>
            <a:r>
              <a:rPr lang="fr-FR" sz="1100" baseline="0" dirty="0" err="1" smtClean="0">
                <a:latin typeface="Calibri" panose="020F0502020204030204" pitchFamily="34" charset="0"/>
              </a:rPr>
              <a:t>Users</a:t>
            </a:r>
            <a:r>
              <a:rPr lang="fr-FR" sz="1100" baseline="0" dirty="0" smtClean="0">
                <a:latin typeface="Calibri" panose="020F0502020204030204" pitchFamily="34" charset="0"/>
              </a:rPr>
              <a:t>’ Meeting – Q. LE COZ, B. LACROIX </a:t>
            </a:r>
            <a:endParaRPr lang="fr-FR" sz="1100" dirty="0">
              <a:latin typeface="Calibri" panose="020F0502020204030204" pitchFamily="34" charset="0"/>
            </a:endParaRPr>
          </a:p>
        </p:txBody>
      </p:sp>
      <p:pic>
        <p:nvPicPr>
          <p:cNvPr id="14" name="Picture 9" descr="cea_logo_small2.jpg">
            <a:extLst>
              <a:ext uri="{FF2B5EF4-FFF2-40B4-BE49-F238E27FC236}">
                <a16:creationId xmlns:a16="http://schemas.microsoft.com/office/drawing/2014/main" id="{E3A1A842-E559-4871-963A-CC87460B1B6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4" y="54881"/>
            <a:ext cx="753461" cy="6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705" r:id="rId3"/>
    <p:sldLayoutId id="2147483710" r:id="rId4"/>
    <p:sldLayoutId id="2147483706" r:id="rId5"/>
    <p:sldLayoutId id="2147483709" r:id="rId6"/>
    <p:sldLayoutId id="2147483711" r:id="rId7"/>
    <p:sldLayoutId id="2147483708" r:id="rId8"/>
    <p:sldLayoutId id="2147483707" r:id="rId9"/>
    <p:sldLayoutId id="2147483732" r:id="rId10"/>
    <p:sldLayoutId id="2147483701" r:id="rId11"/>
    <p:sldLayoutId id="2147483702" r:id="rId12"/>
  </p:sldLayoutIdLst>
  <p:timing>
    <p:tnLst>
      <p:par>
        <p:cTn id="1" dur="indefinite" restart="never" nodeType="tmRoot"/>
      </p:par>
    </p:tnLst>
  </p:timing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3" y="1293436"/>
            <a:ext cx="105156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8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1288" y="-25707"/>
            <a:ext cx="1293967" cy="783772"/>
          </a:xfrm>
          <a:prstGeom prst="rect">
            <a:avLst/>
          </a:prstGeom>
          <a:solidFill>
            <a:srgbClr val="BC141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5860499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8791538" y="6666682"/>
            <a:ext cx="2111537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15 juin 2022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869" y="6635131"/>
            <a:ext cx="5509931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5017146" y="6658218"/>
            <a:ext cx="2833643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 smtClean="0">
                <a:latin typeface="Calibri" panose="020F0502020204030204" pitchFamily="34" charset="0"/>
              </a:rPr>
              <a:t>WPMAG Final Meeting 2020</a:t>
            </a:r>
            <a:r>
              <a:rPr lang="fr-FR" sz="1100" baseline="0" dirty="0" smtClean="0">
                <a:latin typeface="Calibri" panose="020F0502020204030204" pitchFamily="34" charset="0"/>
              </a:rPr>
              <a:t> – CEA TH analyses</a:t>
            </a:r>
            <a:endParaRPr lang="fr-FR" sz="1100" dirty="0">
              <a:latin typeface="Calibri" panose="020F0502020204030204" pitchFamily="34" charset="0"/>
            </a:endParaRPr>
          </a:p>
        </p:txBody>
      </p:sp>
      <p:pic>
        <p:nvPicPr>
          <p:cNvPr id="14" name="Picture 9" descr="cea_logo_small2.jpg">
            <a:extLst>
              <a:ext uri="{FF2B5EF4-FFF2-40B4-BE49-F238E27FC236}">
                <a16:creationId xmlns:a16="http://schemas.microsoft.com/office/drawing/2014/main" id="{D93EF9F4-AE34-49DC-97D0-FAD9D8820AC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4" y="54881"/>
            <a:ext cx="753461" cy="6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46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9" r:id="rId3"/>
    <p:sldLayoutId id="2147483717" r:id="rId4"/>
    <p:sldLayoutId id="2147483718" r:id="rId5"/>
  </p:sldLayoutIdLst>
  <p:timing>
    <p:tnLst>
      <p:par>
        <p:cTn id="1" dur="indefinite" restart="never" nodeType="tmRoot"/>
      </p:par>
    </p:tnLst>
  </p:timing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3" y="1293436"/>
            <a:ext cx="105156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8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1288" y="-25707"/>
            <a:ext cx="1293967" cy="783772"/>
          </a:xfrm>
          <a:prstGeom prst="rect">
            <a:avLst/>
          </a:prstGeom>
          <a:solidFill>
            <a:srgbClr val="BC141C"/>
          </a:solidFill>
          <a:ln>
            <a:solidFill>
              <a:srgbClr val="BC141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5860499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8791538" y="6666682"/>
            <a:ext cx="2111537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15 juin 2022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869" y="6635131"/>
            <a:ext cx="5509931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5017144" y="6658218"/>
            <a:ext cx="2833643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 smtClean="0">
                <a:latin typeface="Calibri" panose="020F0502020204030204" pitchFamily="34" charset="0"/>
              </a:rPr>
              <a:t>WPMAG Final Meeting 2020</a:t>
            </a:r>
            <a:r>
              <a:rPr lang="fr-FR" sz="1100" baseline="0" dirty="0" smtClean="0">
                <a:latin typeface="Calibri" panose="020F0502020204030204" pitchFamily="34" charset="0"/>
              </a:rPr>
              <a:t> – CEA TH analyses</a:t>
            </a:r>
            <a:endParaRPr lang="fr-FR" sz="1100" dirty="0">
              <a:latin typeface="Calibri" panose="020F0502020204030204" pitchFamily="34" charset="0"/>
            </a:endParaRPr>
          </a:p>
        </p:txBody>
      </p:sp>
      <p:pic>
        <p:nvPicPr>
          <p:cNvPr id="14" name="Picture 9" descr="cea_logo_small2.jpg">
            <a:extLst>
              <a:ext uri="{FF2B5EF4-FFF2-40B4-BE49-F238E27FC236}">
                <a16:creationId xmlns:a16="http://schemas.microsoft.com/office/drawing/2014/main" id="{4F291D3A-8C0C-4FFD-BCAB-01B375405E0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4" y="54881"/>
            <a:ext cx="753461" cy="6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76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1" r:id="rId3"/>
    <p:sldLayoutId id="2147483729" r:id="rId4"/>
    <p:sldLayoutId id="2147483730" r:id="rId5"/>
  </p:sldLayoutIdLst>
  <p:timing>
    <p:tnLst>
      <p:par>
        <p:cTn id="1" dur="indefinite" restart="never" nodeType="tmRoot"/>
      </p:par>
    </p:tnLst>
  </p:timing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gif"/><Relationship Id="rId7" Type="http://schemas.openxmlformats.org/officeDocument/2006/relationships/image" Target="../media/image40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0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.emf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6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0" y="3191455"/>
            <a:ext cx="12192000" cy="1143608"/>
          </a:xfrm>
        </p:spPr>
        <p:txBody>
          <a:bodyPr/>
          <a:lstStyle/>
          <a:p>
            <a:pPr algn="ctr"/>
            <a:r>
              <a:rPr lang="en-US" sz="3200" dirty="0"/>
              <a:t>Code </a:t>
            </a:r>
            <a:r>
              <a:rPr lang="en-US" sz="3200" dirty="0" smtClean="0"/>
              <a:t>customization:</a:t>
            </a:r>
          </a:p>
          <a:p>
            <a:pPr algn="ctr"/>
            <a:r>
              <a:rPr lang="en-US" sz="3200" dirty="0" smtClean="0"/>
              <a:t>TACTICS, THEA transverse thermal coupling, THEA automation</a:t>
            </a:r>
            <a:endParaRPr lang="en-US" sz="32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3736675" y="1388551"/>
            <a:ext cx="5847272" cy="1092312"/>
          </a:xfrm>
        </p:spPr>
        <p:txBody>
          <a:bodyPr/>
          <a:lstStyle/>
          <a:p>
            <a:pPr algn="ctr">
              <a:spcBef>
                <a:spcPts val="600"/>
              </a:spcBef>
            </a:pPr>
            <a:r>
              <a:rPr lang="en-US" sz="3200" b="1" dirty="0" smtClean="0"/>
              <a:t>CryoSoft Users’ Meeting</a:t>
            </a:r>
          </a:p>
          <a:p>
            <a:pPr algn="ctr">
              <a:spcBef>
                <a:spcPts val="600"/>
              </a:spcBef>
            </a:pPr>
            <a:r>
              <a:rPr lang="en-US" sz="3200" b="1" dirty="0"/>
              <a:t>15 June </a:t>
            </a:r>
            <a:r>
              <a:rPr lang="en-US" sz="3200" b="1" dirty="0" smtClean="0"/>
              <a:t>2022</a:t>
            </a:r>
            <a:endParaRPr lang="en-US" sz="3200" b="1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1485900" y="4335063"/>
            <a:ext cx="9220200" cy="1254408"/>
          </a:xfrm>
        </p:spPr>
        <p:txBody>
          <a:bodyPr/>
          <a:lstStyle/>
          <a:p>
            <a:pPr algn="ctr"/>
            <a:r>
              <a:rPr lang="en-US" sz="2400" b="1" dirty="0"/>
              <a:t>B. </a:t>
            </a:r>
            <a:r>
              <a:rPr lang="en-US" sz="2400" b="1" dirty="0" err="1"/>
              <a:t>Lacroix</a:t>
            </a:r>
            <a:r>
              <a:rPr lang="en-US" sz="2400" b="1" dirty="0"/>
              <a:t>, Q. Le </a:t>
            </a:r>
            <a:r>
              <a:rPr lang="en-US" sz="2400" b="1" dirty="0" smtClean="0"/>
              <a:t>Coz (ASSYSTEM),</a:t>
            </a:r>
          </a:p>
          <a:p>
            <a:pPr algn="ctr"/>
            <a:r>
              <a:rPr lang="en-US" sz="2400" b="1" dirty="0" smtClean="0"/>
              <a:t>Q. </a:t>
            </a:r>
            <a:r>
              <a:rPr lang="en-US" sz="2400" b="1" dirty="0" err="1" smtClean="0"/>
              <a:t>Gorit</a:t>
            </a:r>
            <a:r>
              <a:rPr lang="en-US" sz="2400" b="1" dirty="0" smtClean="0"/>
              <a:t>, A. Louzguiti, S</a:t>
            </a:r>
            <a:r>
              <a:rPr lang="en-US" sz="2400" b="1" dirty="0"/>
              <a:t>. </a:t>
            </a:r>
            <a:r>
              <a:rPr lang="en-US" sz="2400" b="1" dirty="0" smtClean="0"/>
              <a:t>Nicollet, F. </a:t>
            </a:r>
            <a:r>
              <a:rPr lang="en-US" sz="2400" b="1" dirty="0" err="1" smtClean="0"/>
              <a:t>Nunio</a:t>
            </a:r>
            <a:r>
              <a:rPr lang="en-US" sz="2400" b="1" dirty="0"/>
              <a:t> </a:t>
            </a:r>
            <a:r>
              <a:rPr lang="en-US" sz="2400" b="1" dirty="0" smtClean="0"/>
              <a:t>(CEA/IRFU), A</a:t>
            </a:r>
            <a:r>
              <a:rPr lang="en-US" sz="2400" b="1" dirty="0"/>
              <a:t>. </a:t>
            </a:r>
            <a:r>
              <a:rPr lang="en-US" sz="2400" b="1" dirty="0" smtClean="0"/>
              <a:t>Torre, </a:t>
            </a:r>
            <a:r>
              <a:rPr lang="en-US" sz="2400" b="1" dirty="0"/>
              <a:t>L. </a:t>
            </a:r>
            <a:r>
              <a:rPr lang="en-US" sz="2400" b="1" dirty="0" smtClean="0"/>
              <a:t>Zani</a:t>
            </a:r>
            <a:endParaRPr lang="en-US" sz="2400" b="1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565" y="259118"/>
            <a:ext cx="1525815" cy="957278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8564" y="1388551"/>
            <a:ext cx="1525815" cy="92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60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Quench methodology – Heat flux at quench fronts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124450" y="4862130"/>
                <a:ext cx="6715125" cy="7002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d>
                        <m:d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fr-FR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d>
                      <m:r>
                        <a:rPr lang="fr-FR" sz="18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1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1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</m:e>
                      </m:d>
                      <m:r>
                        <a:rPr lang="fr-FR" sz="1800" i="1">
                          <a:latin typeface="Cambria Math" panose="02040503050406030204" pitchFamily="18" charset="0"/>
                        </a:rPr>
                        <m:t>∗ </m:t>
                      </m:r>
                      <m:f>
                        <m:f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1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)−</m:t>
                          </m:r>
                          <m:sSub>
                            <m:sSub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1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1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+1)−</m:t>
                          </m:r>
                          <m:sSub>
                            <m:sSub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1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fr-FR" sz="1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4450" y="4862130"/>
                <a:ext cx="6715125" cy="70025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5057775" y="859044"/>
            <a:ext cx="3800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Linear interpolations between sections: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057774" y="3803559"/>
            <a:ext cx="66389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Specific treatment of the flux exchange:</a:t>
            </a:r>
          </a:p>
          <a:p>
            <a:endParaRPr lang="en-US" sz="1600" dirty="0" smtClean="0"/>
          </a:p>
          <a:p>
            <a:r>
              <a:rPr lang="en-US" sz="1600" dirty="0" smtClean="0"/>
              <a:t>If a quench front is detected between 2 consecutives Cast3M cross-sections, the following correction is applied:</a:t>
            </a:r>
          </a:p>
        </p:txBody>
      </p:sp>
      <p:sp>
        <p:nvSpPr>
          <p:cNvPr id="10" name="ZoneTexte 7"/>
          <p:cNvSpPr txBox="1"/>
          <p:nvPr/>
        </p:nvSpPr>
        <p:spPr>
          <a:xfrm>
            <a:off x="6030040" y="5710347"/>
            <a:ext cx="2941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Better numerical stability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More realistic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36" y="859044"/>
            <a:ext cx="4672417" cy="260568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336" y="3803559"/>
            <a:ext cx="4672417" cy="26103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124451" y="1386065"/>
                <a:ext cx="5467350" cy="6090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d>
                        <m:d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fr-FR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d>
                      <m:r>
                        <a:rPr lang="fr-FR" sz="18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1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1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</m:e>
                      </m:d>
                      <m:r>
                        <a:rPr lang="fr-FR" sz="1800" i="1">
                          <a:latin typeface="Cambria Math" panose="02040503050406030204" pitchFamily="18" charset="0"/>
                        </a:rPr>
                        <m:t>∗ </m:t>
                      </m:r>
                      <m:f>
                        <m:f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180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fr-FR" sz="18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4451" y="1386065"/>
                <a:ext cx="5467350" cy="6090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244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Quench methodology – Application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946" y="1245783"/>
            <a:ext cx="3356107" cy="23676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26" y="4168190"/>
            <a:ext cx="4136537" cy="228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935" y="795438"/>
            <a:ext cx="1785027" cy="307129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135" y="783128"/>
            <a:ext cx="542485" cy="307408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935107" y="3776027"/>
            <a:ext cx="2285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Temperature field map in the jacket and insulation of the two first turns of the pancake at the middle of the quench initiation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0" name="ZoneTexte 9"/>
          <p:cNvSpPr txBox="1"/>
          <p:nvPr/>
        </p:nvSpPr>
        <p:spPr>
          <a:xfrm>
            <a:off x="5293903" y="4607679"/>
            <a:ext cx="4125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The </a:t>
            </a:r>
            <a:r>
              <a:rPr lang="en-US" sz="1200" b="1" dirty="0"/>
              <a:t>maximum temperature difference over the jacket thickness is 21.904 K</a:t>
            </a:r>
            <a:r>
              <a:rPr lang="en-US" sz="1200" b="1" dirty="0" smtClean="0"/>
              <a:t>.</a:t>
            </a:r>
            <a:endParaRPr lang="en-US" sz="1200" dirty="0"/>
          </a:p>
          <a:p>
            <a:r>
              <a:rPr lang="en-US" sz="1200" b="1" dirty="0"/>
              <a:t>The maximum temperature difference through the 2 mm insulation thickness is 39.879 K.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972588" y="3838624"/>
            <a:ext cx="5426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Temperature field map over the whole pancake (100 cross sections) at 100 s.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6630439" y="3446058"/>
            <a:ext cx="1155480" cy="563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04" y="947097"/>
            <a:ext cx="3378174" cy="2736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Connecteur droit avec flèche 13"/>
          <p:cNvCxnSpPr/>
          <p:nvPr/>
        </p:nvCxnSpPr>
        <p:spPr>
          <a:xfrm>
            <a:off x="2540519" y="1712908"/>
            <a:ext cx="2753384" cy="3067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lus 14"/>
          <p:cNvSpPr/>
          <p:nvPr/>
        </p:nvSpPr>
        <p:spPr>
          <a:xfrm>
            <a:off x="5995026" y="1952036"/>
            <a:ext cx="72000" cy="72000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Plus 15"/>
          <p:cNvSpPr/>
          <p:nvPr/>
        </p:nvSpPr>
        <p:spPr>
          <a:xfrm>
            <a:off x="5999002" y="2121845"/>
            <a:ext cx="72000" cy="72000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Plus 16"/>
          <p:cNvSpPr/>
          <p:nvPr/>
        </p:nvSpPr>
        <p:spPr>
          <a:xfrm>
            <a:off x="5999002" y="2181625"/>
            <a:ext cx="72000" cy="72000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Plus 17"/>
          <p:cNvSpPr/>
          <p:nvPr/>
        </p:nvSpPr>
        <p:spPr>
          <a:xfrm>
            <a:off x="5999002" y="2358600"/>
            <a:ext cx="72000" cy="72000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991050" y="2358816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 smtClean="0"/>
              <a:t>T1-In</a:t>
            </a:r>
            <a:endParaRPr lang="en-US" sz="8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6007386" y="2139841"/>
            <a:ext cx="5148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 smtClean="0"/>
              <a:t>T1-Out</a:t>
            </a:r>
            <a:endParaRPr lang="en-US" sz="800" b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5649690" y="1804184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 smtClean="0"/>
              <a:t>T2-In</a:t>
            </a:r>
            <a:endParaRPr lang="en-US" sz="800" b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5555901" y="2004450"/>
            <a:ext cx="5148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 smtClean="0"/>
              <a:t>T2-Out</a:t>
            </a:r>
            <a:endParaRPr lang="en-US" sz="800" b="1" dirty="0"/>
          </a:p>
        </p:txBody>
      </p:sp>
      <p:sp>
        <p:nvSpPr>
          <p:cNvPr id="23" name="ZoneTexte 7"/>
          <p:cNvSpPr txBox="1"/>
          <p:nvPr/>
        </p:nvSpPr>
        <p:spPr>
          <a:xfrm>
            <a:off x="5592540" y="5590005"/>
            <a:ext cx="6180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Better assessment of the hotspot value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The temperature map in the coil from a TACTICS simulation can be directly used in Cast3M as thermal load for mechanical simulations.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64280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Results examples</a:t>
            </a:r>
            <a:endParaRPr lang="en-US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6" y="1062371"/>
            <a:ext cx="4800958" cy="338697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595" y="1066741"/>
            <a:ext cx="4802338" cy="3387951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460" y="1061398"/>
            <a:ext cx="4809912" cy="3393294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02" r="8119"/>
          <a:stretch/>
        </p:blipFill>
        <p:spPr>
          <a:xfrm>
            <a:off x="6267450" y="1055828"/>
            <a:ext cx="581026" cy="3398688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128" y="5438470"/>
            <a:ext cx="999182" cy="369639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0" t="10965" r="41360" b="10554"/>
          <a:stretch/>
        </p:blipFill>
        <p:spPr>
          <a:xfrm>
            <a:off x="8705167" y="4732131"/>
            <a:ext cx="627954" cy="631082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1517764" y="4735248"/>
            <a:ext cx="69160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Q</a:t>
            </a:r>
            <a:r>
              <a:rPr lang="en-US" sz="1400" dirty="0"/>
              <a:t>. Le Coz, et al., </a:t>
            </a:r>
            <a:r>
              <a:rPr lang="en-US" sz="1400" dirty="0" smtClean="0"/>
              <a:t>“Towards </a:t>
            </a:r>
            <a:r>
              <a:rPr lang="en-US" sz="1400" dirty="0"/>
              <a:t>a multi-physic platform for fusion magnet design - Application to DEMO </a:t>
            </a:r>
            <a:r>
              <a:rPr lang="en-US" sz="1400" dirty="0" smtClean="0"/>
              <a:t>TF coil”, Fusion </a:t>
            </a:r>
            <a:r>
              <a:rPr lang="en-US" sz="1400" dirty="0"/>
              <a:t>Eng. Des. (2017), http://</a:t>
            </a:r>
            <a:r>
              <a:rPr lang="en-US" sz="1400" dirty="0" smtClean="0"/>
              <a:t>dx.doi.org/10.1016/j.fusengdes.2017.03.076</a:t>
            </a:r>
          </a:p>
          <a:p>
            <a:endParaRPr lang="fr-FR" sz="1400" dirty="0"/>
          </a:p>
          <a:p>
            <a:r>
              <a:rPr lang="en-US" sz="1400" dirty="0" smtClean="0"/>
              <a:t>Q</a:t>
            </a:r>
            <a:r>
              <a:rPr lang="en-US" sz="1400" dirty="0"/>
              <a:t>. Le Coz, et al., </a:t>
            </a:r>
            <a:r>
              <a:rPr lang="en-US" sz="1400" dirty="0" smtClean="0"/>
              <a:t>“Quench </a:t>
            </a:r>
            <a:r>
              <a:rPr lang="en-US" sz="1400" dirty="0"/>
              <a:t>simulation of a DEMO TF coil using a quasi-3D coupling </a:t>
            </a:r>
            <a:r>
              <a:rPr lang="en-US" sz="1400" dirty="0" smtClean="0"/>
              <a:t>tool”, </a:t>
            </a:r>
            <a:r>
              <a:rPr lang="en-US" sz="1400" dirty="0"/>
              <a:t>IEEE Transactions on Applied Superconductivity Vol. 28 n°3, Art. n° 4203105 (2018</a:t>
            </a:r>
            <a:r>
              <a:rPr lang="en-US" sz="1400" dirty="0" smtClean="0"/>
              <a:t>)</a:t>
            </a:r>
          </a:p>
          <a:p>
            <a:endParaRPr lang="fr-FR" sz="1400" dirty="0"/>
          </a:p>
          <a:p>
            <a:r>
              <a:rPr lang="en-US" sz="1400" dirty="0" smtClean="0"/>
              <a:t>Q</a:t>
            </a:r>
            <a:r>
              <a:rPr lang="en-US" sz="1400" dirty="0"/>
              <a:t>. Le Coz, et al., “TACTICS: overview of a multi-physic analysis tool for fusion magnet design and application to DEMO TF coil,” submitted for publication in Cryogenics</a:t>
            </a: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" t="6379" r="4193"/>
          <a:stretch/>
        </p:blipFill>
        <p:spPr>
          <a:xfrm>
            <a:off x="8414778" y="5840033"/>
            <a:ext cx="1234990" cy="634413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501606" y="813707"/>
            <a:ext cx="3537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Burn simulation on DEMO TF WP#3</a:t>
            </a:r>
            <a:endParaRPr lang="en-US" sz="1800" dirty="0"/>
          </a:p>
        </p:txBody>
      </p:sp>
      <p:sp>
        <p:nvSpPr>
          <p:cNvPr id="32" name="Rectangle 31"/>
          <p:cNvSpPr/>
          <p:nvPr/>
        </p:nvSpPr>
        <p:spPr>
          <a:xfrm>
            <a:off x="99785" y="844808"/>
            <a:ext cx="4442132" cy="357046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880085" y="844808"/>
            <a:ext cx="2149365" cy="357046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347981" y="844809"/>
            <a:ext cx="4529694" cy="356519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ZoneTexte 34"/>
          <p:cNvSpPr txBox="1"/>
          <p:nvPr/>
        </p:nvSpPr>
        <p:spPr>
          <a:xfrm>
            <a:off x="4945928" y="813883"/>
            <a:ext cx="2036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Quench simulation on DEMO TF WP#4</a:t>
            </a:r>
            <a:endParaRPr lang="en-US" sz="1800" dirty="0"/>
          </a:p>
        </p:txBody>
      </p:sp>
      <p:sp>
        <p:nvSpPr>
          <p:cNvPr id="36" name="ZoneTexte 35"/>
          <p:cNvSpPr txBox="1"/>
          <p:nvPr/>
        </p:nvSpPr>
        <p:spPr>
          <a:xfrm>
            <a:off x="7813863" y="817996"/>
            <a:ext cx="361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FSD simulation on DEMO TF WP#4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7918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850308" y="1879473"/>
            <a:ext cx="888958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1 – TACTICS, co-simulation of THEA / Cast3M</a:t>
            </a:r>
          </a:p>
          <a:p>
            <a:pPr>
              <a:lnSpc>
                <a:spcPts val="3000"/>
              </a:lnSpc>
            </a:pPr>
            <a:endParaRPr lang="en-US" sz="2000" b="1" dirty="0" smtClean="0"/>
          </a:p>
          <a:p>
            <a:pPr>
              <a:lnSpc>
                <a:spcPts val="3000"/>
              </a:lnSpc>
            </a:pP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2 – Introduction of transverse thermal coupling in THEA</a:t>
            </a:r>
          </a:p>
          <a:p>
            <a:pPr>
              <a:lnSpc>
                <a:spcPts val="3000"/>
              </a:lnSpc>
            </a:pPr>
            <a:endParaRPr lang="en-US" sz="20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3 – THEA-MADMACS, a tool for fast generation of tokamak CICC design</a:t>
            </a:r>
          </a:p>
          <a:p>
            <a:pPr>
              <a:lnSpc>
                <a:spcPts val="3000"/>
              </a:lnSpc>
            </a:pPr>
            <a:endParaRPr lang="en-US" sz="20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4 – THEA customization for automatic generation of important results (</a:t>
            </a:r>
            <a:r>
              <a:rPr lang="el-GR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Δ</a:t>
            </a:r>
            <a:r>
              <a:rPr lang="en-US" sz="2000" b="1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</a:t>
            </a:r>
            <a:r>
              <a:rPr lang="en-US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…)</a:t>
            </a:r>
            <a:endParaRPr lang="en-US" sz="20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5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14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83579"/>
            <a:ext cx="10517859" cy="404392"/>
          </a:xfrm>
        </p:spPr>
        <p:txBody>
          <a:bodyPr/>
          <a:lstStyle/>
          <a:p>
            <a:pPr algn="ctr"/>
            <a:r>
              <a:rPr lang="en-US" sz="2400" dirty="0"/>
              <a:t>Introduction of transverse thermal coupling in THEA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51766" y="810884"/>
            <a:ext cx="12094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2400"/>
              </a:lnSpc>
              <a:buClr>
                <a:srgbClr val="6DA64E"/>
              </a:buClr>
              <a:buFont typeface="Wingdings" panose="05000000000000000000" pitchFamily="2" charset="2"/>
              <a:buChar char="Ø"/>
            </a:pPr>
            <a:r>
              <a:rPr lang="fr-FR" sz="1600" dirty="0" smtClean="0"/>
              <a:t>At Chats-AS 2015 (</a:t>
            </a:r>
            <a:r>
              <a:rPr lang="fr-FR" sz="1600" dirty="0" err="1" smtClean="0"/>
              <a:t>Bologna</a:t>
            </a:r>
            <a:r>
              <a:rPr lang="fr-FR" sz="1600" dirty="0" smtClean="0"/>
              <a:t>), </a:t>
            </a:r>
            <a:r>
              <a:rPr lang="fr-FR" sz="1600" b="1" dirty="0" smtClean="0"/>
              <a:t>S. Izquierdo Bermudez</a:t>
            </a:r>
            <a:r>
              <a:rPr lang="fr-FR" sz="1600" dirty="0" smtClean="0"/>
              <a:t> (CERN) </a:t>
            </a:r>
            <a:r>
              <a:rPr lang="fr-FR" sz="1600" dirty="0" err="1" smtClean="0"/>
              <a:t>showed</a:t>
            </a:r>
            <a:r>
              <a:rPr lang="fr-FR" sz="1600" dirty="0" smtClean="0"/>
              <a:t> </a:t>
            </a:r>
            <a:r>
              <a:rPr lang="fr-FR" sz="1600" dirty="0" err="1" smtClean="0"/>
              <a:t>that</a:t>
            </a:r>
            <a:r>
              <a:rPr lang="fr-FR" sz="1600" dirty="0" smtClean="0"/>
              <a:t>:</a:t>
            </a:r>
          </a:p>
          <a:p>
            <a:pPr marL="449263" lvl="1" indent="-182563">
              <a:lnSpc>
                <a:spcPts val="2400"/>
              </a:lnSpc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err="1"/>
              <a:t>it</a:t>
            </a:r>
            <a:r>
              <a:rPr lang="fr-FR" sz="1600" dirty="0"/>
              <a:t> </a:t>
            </a:r>
            <a:r>
              <a:rPr lang="fr-FR" sz="1600" dirty="0" err="1"/>
              <a:t>is</a:t>
            </a:r>
            <a:r>
              <a:rPr lang="fr-FR" sz="1600" dirty="0"/>
              <a:t> possible to </a:t>
            </a:r>
            <a:r>
              <a:rPr lang="fr-FR" sz="1600" dirty="0" err="1"/>
              <a:t>introduce</a:t>
            </a:r>
            <a:r>
              <a:rPr lang="fr-FR" sz="1600" dirty="0"/>
              <a:t> </a:t>
            </a:r>
            <a:r>
              <a:rPr lang="fr-FR" sz="1600" b="1" dirty="0"/>
              <a:t>transverse thermal </a:t>
            </a:r>
            <a:r>
              <a:rPr lang="fr-FR" sz="1600" b="1" dirty="0" err="1"/>
              <a:t>coupling</a:t>
            </a:r>
            <a:r>
              <a:rPr lang="fr-FR" sz="1600" dirty="0"/>
              <a:t> in </a:t>
            </a:r>
            <a:r>
              <a:rPr lang="fr-FR" sz="1600" dirty="0" smtClean="0"/>
              <a:t>THEA, </a:t>
            </a:r>
            <a:r>
              <a:rPr lang="fr-FR" sz="1600" dirty="0" err="1" smtClean="0"/>
              <a:t>notably</a:t>
            </a:r>
            <a:r>
              <a:rPr lang="fr-FR" sz="1600" dirty="0" smtClean="0"/>
              <a:t> </a:t>
            </a:r>
            <a:r>
              <a:rPr lang="fr-FR" sz="1600" dirty="0" err="1" smtClean="0"/>
              <a:t>from</a:t>
            </a:r>
            <a:r>
              <a:rPr lang="fr-FR" sz="1600" dirty="0" smtClean="0"/>
              <a:t> </a:t>
            </a:r>
            <a:r>
              <a:rPr lang="fr-FR" sz="1600" b="1" dirty="0" err="1" smtClean="0"/>
              <a:t>turn</a:t>
            </a:r>
            <a:r>
              <a:rPr lang="fr-FR" sz="1600" b="1" dirty="0" smtClean="0"/>
              <a:t> to </a:t>
            </a:r>
            <a:r>
              <a:rPr lang="fr-FR" sz="1600" b="1" dirty="0" err="1" smtClean="0"/>
              <a:t>turn</a:t>
            </a:r>
            <a:r>
              <a:rPr lang="fr-FR" sz="1600" dirty="0" smtClean="0"/>
              <a:t> </a:t>
            </a:r>
            <a:r>
              <a:rPr lang="fr-FR" sz="1600" dirty="0" err="1" smtClean="0"/>
              <a:t>inside</a:t>
            </a:r>
            <a:r>
              <a:rPr lang="fr-FR" sz="1600" dirty="0" smtClean="0"/>
              <a:t> a conductor</a:t>
            </a:r>
          </a:p>
          <a:p>
            <a:pPr marL="449263" lvl="1" indent="-182563">
              <a:lnSpc>
                <a:spcPts val="2400"/>
              </a:lnSpc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err="1"/>
              <a:t>r</a:t>
            </a:r>
            <a:r>
              <a:rPr lang="fr-FR" sz="1600" dirty="0" err="1" smtClean="0"/>
              <a:t>equired</a:t>
            </a:r>
            <a:r>
              <a:rPr lang="fr-FR" sz="1600" dirty="0" smtClean="0"/>
              <a:t> </a:t>
            </a:r>
            <a:r>
              <a:rPr lang="fr-FR" sz="1600" b="1" dirty="0" err="1" smtClean="0"/>
              <a:t>developments</a:t>
            </a:r>
            <a:r>
              <a:rPr lang="fr-FR" sz="1600" b="1" dirty="0" smtClean="0"/>
              <a:t> are </a:t>
            </a:r>
            <a:r>
              <a:rPr lang="fr-FR" sz="1600" b="1" dirty="0" err="1" smtClean="0"/>
              <a:t>limited</a:t>
            </a:r>
            <a:r>
              <a:rPr lang="fr-FR" sz="1600" dirty="0" smtClean="0"/>
              <a:t> if the </a:t>
            </a:r>
            <a:r>
              <a:rPr lang="fr-FR" sz="1600" dirty="0" err="1" smtClean="0"/>
              <a:t>approach</a:t>
            </a:r>
            <a:r>
              <a:rPr lang="fr-FR" sz="1600" dirty="0" smtClean="0"/>
              <a:t> </a:t>
            </a:r>
            <a:r>
              <a:rPr lang="fr-FR" sz="1600" dirty="0" err="1" smtClean="0"/>
              <a:t>focuses</a:t>
            </a:r>
            <a:r>
              <a:rPr lang="fr-FR" sz="1600" dirty="0" smtClean="0"/>
              <a:t> on </a:t>
            </a:r>
            <a:r>
              <a:rPr lang="fr-FR" sz="1600" b="1" dirty="0" err="1" smtClean="0"/>
              <a:t>steady</a:t>
            </a:r>
            <a:r>
              <a:rPr lang="fr-FR" sz="1600" b="1" dirty="0" smtClean="0"/>
              <a:t> state</a:t>
            </a:r>
            <a:r>
              <a:rPr lang="fr-FR" sz="1600" dirty="0" smtClean="0"/>
              <a:t> (</a:t>
            </a:r>
            <a:r>
              <a:rPr lang="fr-FR" sz="1600" dirty="0" err="1" smtClean="0"/>
              <a:t>approach</a:t>
            </a:r>
            <a:r>
              <a:rPr lang="fr-FR" sz="1600" dirty="0" smtClean="0"/>
              <a:t> </a:t>
            </a:r>
            <a:r>
              <a:rPr lang="fr-FR" sz="1600" dirty="0" err="1" smtClean="0"/>
              <a:t>based</a:t>
            </a:r>
            <a:r>
              <a:rPr lang="fr-FR" sz="1600" dirty="0" smtClean="0"/>
              <a:t> on thermal </a:t>
            </a:r>
            <a:r>
              <a:rPr lang="fr-FR" sz="1600" dirty="0" err="1" smtClean="0"/>
              <a:t>resistances</a:t>
            </a:r>
            <a:r>
              <a:rPr lang="fr-FR" sz="1600" dirty="0" smtClean="0"/>
              <a:t>)</a:t>
            </a:r>
          </a:p>
          <a:p>
            <a:pPr marL="285750" indent="-285750" algn="l">
              <a:lnSpc>
                <a:spcPts val="2400"/>
              </a:lnSpc>
              <a:spcBef>
                <a:spcPts val="1200"/>
              </a:spcBef>
              <a:buClr>
                <a:srgbClr val="6DA64E"/>
              </a:buClr>
              <a:buFont typeface="Wingdings" panose="05000000000000000000" pitchFamily="2" charset="2"/>
              <a:buChar char="Ø"/>
            </a:pPr>
            <a:r>
              <a:rPr lang="fr-FR" sz="1600" dirty="0" smtClean="0"/>
              <a:t>The </a:t>
            </a:r>
            <a:r>
              <a:rPr lang="fr-FR" sz="1600" dirty="0" err="1" smtClean="0"/>
              <a:t>method</a:t>
            </a:r>
            <a:r>
              <a:rPr lang="fr-FR" sz="1600" dirty="0" smtClean="0"/>
              <a:t> </a:t>
            </a:r>
            <a:r>
              <a:rPr lang="fr-FR" sz="1600" dirty="0" err="1" smtClean="0"/>
              <a:t>was</a:t>
            </a:r>
            <a:r>
              <a:rPr lang="fr-FR" sz="1600" dirty="0" smtClean="0"/>
              <a:t> </a:t>
            </a:r>
            <a:r>
              <a:rPr lang="fr-FR" sz="1600" b="1" dirty="0" err="1" smtClean="0"/>
              <a:t>implemented</a:t>
            </a:r>
            <a:r>
              <a:rPr lang="fr-FR" sz="1600" b="1" dirty="0" smtClean="0"/>
              <a:t> in THEA</a:t>
            </a:r>
            <a:r>
              <a:rPr lang="fr-FR" sz="1600" dirty="0" smtClean="0"/>
              <a:t> and </a:t>
            </a:r>
            <a:r>
              <a:rPr lang="fr-FR" sz="1600" dirty="0" err="1" smtClean="0"/>
              <a:t>investigated</a:t>
            </a:r>
            <a:r>
              <a:rPr lang="fr-FR" sz="1600" dirty="0" smtClean="0"/>
              <a:t> </a:t>
            </a:r>
            <a:r>
              <a:rPr lang="fr-FR" sz="1600" b="1" dirty="0" smtClean="0"/>
              <a:t>at CEA/IRFM</a:t>
            </a:r>
            <a:endParaRPr lang="fr-FR" sz="16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07"/>
          <a:stretch/>
        </p:blipFill>
        <p:spPr>
          <a:xfrm>
            <a:off x="1594768" y="2290784"/>
            <a:ext cx="3082726" cy="265223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/>
          <a:srcRect l="24420" r="52267" b="-642"/>
          <a:stretch/>
        </p:blipFill>
        <p:spPr>
          <a:xfrm>
            <a:off x="223168" y="2290784"/>
            <a:ext cx="1371600" cy="266902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601"/>
          <a:stretch/>
        </p:blipFill>
        <p:spPr>
          <a:xfrm>
            <a:off x="4613482" y="2307567"/>
            <a:ext cx="1435612" cy="2652237"/>
          </a:xfrm>
          <a:prstGeom prst="rect">
            <a:avLst/>
          </a:prstGeom>
        </p:spPr>
      </p:pic>
      <p:sp>
        <p:nvSpPr>
          <p:cNvPr id="18" name="Flèche à angle droit 17"/>
          <p:cNvSpPr/>
          <p:nvPr/>
        </p:nvSpPr>
        <p:spPr>
          <a:xfrm rot="5400000">
            <a:off x="2264594" y="4910770"/>
            <a:ext cx="520554" cy="481013"/>
          </a:xfrm>
          <a:prstGeom prst="bentUpArrow">
            <a:avLst>
              <a:gd name="adj1" fmla="val 15099"/>
              <a:gd name="adj2" fmla="val 21535"/>
              <a:gd name="adj3" fmla="val 43812"/>
            </a:avLst>
          </a:prstGeom>
          <a:solidFill>
            <a:srgbClr val="7C35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4" name="Flèche à angle droit 23"/>
          <p:cNvSpPr/>
          <p:nvPr/>
        </p:nvSpPr>
        <p:spPr>
          <a:xfrm rot="5400000">
            <a:off x="3308951" y="5274151"/>
            <a:ext cx="1285519" cy="519215"/>
          </a:xfrm>
          <a:prstGeom prst="bentUpArrow">
            <a:avLst>
              <a:gd name="adj1" fmla="val 15099"/>
              <a:gd name="adj2" fmla="val 21535"/>
              <a:gd name="adj3" fmla="val 43812"/>
            </a:avLst>
          </a:prstGeom>
          <a:solidFill>
            <a:srgbClr val="9BBB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2774903" y="5069406"/>
            <a:ext cx="718867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ts val="2400"/>
              </a:lnSpc>
              <a:buClr>
                <a:srgbClr val="6DA64E"/>
              </a:buClr>
            </a:pPr>
            <a:r>
              <a:rPr lang="fr-FR" sz="1400" b="1" dirty="0" smtClean="0">
                <a:solidFill>
                  <a:srgbClr val="7C35B1"/>
                </a:solidFill>
                <a:cs typeface="Times New Roman" panose="02020603050405020304" pitchFamily="18" charset="0"/>
              </a:rPr>
              <a:t>R</a:t>
            </a:r>
            <a:r>
              <a:rPr lang="fr-FR" sz="1400" b="1" baseline="-25000" dirty="0" smtClean="0">
                <a:solidFill>
                  <a:srgbClr val="7C35B1"/>
                </a:solidFill>
                <a:cs typeface="Times New Roman" panose="02020603050405020304" pitchFamily="18" charset="0"/>
              </a:rPr>
              <a:t>th1</a:t>
            </a:r>
            <a:r>
              <a:rPr lang="fr-FR" sz="1400" dirty="0" smtClean="0">
                <a:solidFill>
                  <a:srgbClr val="7C35B1"/>
                </a:solidFill>
                <a:cs typeface="Times New Roman" panose="02020603050405020304" pitchFamily="18" charset="0"/>
              </a:rPr>
              <a:t>: </a:t>
            </a:r>
            <a:r>
              <a:rPr lang="fr-FR" sz="800" dirty="0" smtClean="0">
                <a:solidFill>
                  <a:srgbClr val="7C35B1"/>
                </a:solidFill>
                <a:cs typeface="Times New Roman" panose="02020603050405020304" pitchFamily="18" charset="0"/>
              </a:rPr>
              <a:t>●</a:t>
            </a:r>
            <a:r>
              <a:rPr lang="fr-FR" sz="1400" dirty="0" smtClean="0">
                <a:solidFill>
                  <a:srgbClr val="7C35B1"/>
                </a:solidFill>
                <a:cs typeface="Times New Roman" panose="02020603050405020304" pitchFamily="18" charset="0"/>
              </a:rPr>
              <a:t> </a:t>
            </a:r>
            <a:r>
              <a:rPr lang="fr-FR" sz="1400" b="1" dirty="0" err="1">
                <a:solidFill>
                  <a:srgbClr val="7C35B1"/>
                </a:solidFill>
                <a:cs typeface="Times New Roman" panose="02020603050405020304" pitchFamily="18" charset="0"/>
              </a:rPr>
              <a:t>C</a:t>
            </a:r>
            <a:r>
              <a:rPr lang="fr-FR" sz="1400" b="1" dirty="0" err="1" smtClean="0">
                <a:solidFill>
                  <a:srgbClr val="7C35B1"/>
                </a:solidFill>
                <a:cs typeface="Times New Roman" panose="02020603050405020304" pitchFamily="18" charset="0"/>
              </a:rPr>
              <a:t>oupling</a:t>
            </a:r>
            <a:r>
              <a:rPr lang="fr-FR" sz="1400" b="1" dirty="0" smtClean="0">
                <a:solidFill>
                  <a:srgbClr val="7C35B1"/>
                </a:solidFill>
                <a:cs typeface="Times New Roman" panose="02020603050405020304" pitchFamily="18" charset="0"/>
              </a:rPr>
              <a:t> jacket to jacket</a:t>
            </a:r>
            <a:r>
              <a:rPr lang="fr-FR" sz="1400" dirty="0" smtClean="0">
                <a:solidFill>
                  <a:srgbClr val="7C35B1"/>
                </a:solidFill>
                <a:cs typeface="Times New Roman" panose="02020603050405020304" pitchFamily="18" charset="0"/>
              </a:rPr>
              <a:t> (modification of </a:t>
            </a:r>
            <a:r>
              <a:rPr lang="fr-FR" sz="1400" dirty="0" err="1" smtClean="0">
                <a:solidFill>
                  <a:srgbClr val="7C35B1"/>
                </a:solidFill>
                <a:cs typeface="Times New Roman" panose="02020603050405020304" pitchFamily="18" charset="0"/>
              </a:rPr>
              <a:t>UserSHeating.f</a:t>
            </a:r>
            <a:r>
              <a:rPr lang="fr-FR" sz="1400" dirty="0" smtClean="0">
                <a:solidFill>
                  <a:srgbClr val="7C35B1"/>
                </a:solidFill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ts val="2400"/>
              </a:lnSpc>
              <a:buClr>
                <a:srgbClr val="6DA64E"/>
              </a:buClr>
            </a:pPr>
            <a:r>
              <a:rPr lang="fr-FR" sz="1400" b="1" dirty="0">
                <a:solidFill>
                  <a:schemeClr val="bg1"/>
                </a:solidFill>
                <a:cs typeface="Times New Roman" panose="02020603050405020304" pitchFamily="18" charset="0"/>
              </a:rPr>
              <a:t>R</a:t>
            </a:r>
            <a:r>
              <a:rPr lang="fr-FR" sz="1400" b="1" baseline="-25000" dirty="0">
                <a:solidFill>
                  <a:schemeClr val="bg1"/>
                </a:solidFill>
                <a:cs typeface="Times New Roman" panose="02020603050405020304" pitchFamily="18" charset="0"/>
              </a:rPr>
              <a:t>th1</a:t>
            </a:r>
            <a:r>
              <a:rPr lang="fr-FR" sz="1400" dirty="0">
                <a:solidFill>
                  <a:schemeClr val="bg1"/>
                </a:solidFill>
                <a:cs typeface="Times New Roman" panose="02020603050405020304" pitchFamily="18" charset="0"/>
              </a:rPr>
              <a:t>: </a:t>
            </a:r>
            <a:r>
              <a:rPr lang="fr-FR" sz="800" dirty="0">
                <a:solidFill>
                  <a:srgbClr val="7C35B1"/>
                </a:solidFill>
                <a:cs typeface="Times New Roman" panose="02020603050405020304" pitchFamily="18" charset="0"/>
              </a:rPr>
              <a:t>●</a:t>
            </a:r>
            <a:r>
              <a:rPr lang="fr-FR" sz="1400" dirty="0">
                <a:solidFill>
                  <a:srgbClr val="7C35B1"/>
                </a:solidFill>
                <a:cs typeface="Times New Roman" panose="02020603050405020304" pitchFamily="18" charset="0"/>
              </a:rPr>
              <a:t> T</a:t>
            </a:r>
            <a:r>
              <a:rPr lang="fr-FR" sz="1400" dirty="0" smtClean="0">
                <a:solidFill>
                  <a:srgbClr val="7C35B1"/>
                </a:solidFill>
                <a:cs typeface="Times New Roman" panose="02020603050405020304" pitchFamily="18" charset="0"/>
              </a:rPr>
              <a:t>hermal </a:t>
            </a:r>
            <a:r>
              <a:rPr lang="fr-FR" sz="1400" dirty="0" err="1" smtClean="0">
                <a:solidFill>
                  <a:srgbClr val="7C35B1"/>
                </a:solidFill>
                <a:cs typeface="Times New Roman" panose="02020603050405020304" pitchFamily="18" charset="0"/>
              </a:rPr>
              <a:t>resistance</a:t>
            </a:r>
            <a:r>
              <a:rPr lang="fr-FR" sz="1400" dirty="0" smtClean="0">
                <a:solidFill>
                  <a:srgbClr val="7C35B1"/>
                </a:solidFill>
                <a:cs typeface="Times New Roman" panose="02020603050405020304" pitchFamily="18" charset="0"/>
              </a:rPr>
              <a:t> = </a:t>
            </a:r>
            <a:r>
              <a:rPr lang="fr-FR" sz="1400" dirty="0" err="1" smtClean="0">
                <a:solidFill>
                  <a:srgbClr val="7C35B1"/>
                </a:solidFill>
                <a:cs typeface="Times New Roman" panose="02020603050405020304" pitchFamily="18" charset="0"/>
              </a:rPr>
              <a:t>insulation</a:t>
            </a:r>
            <a:r>
              <a:rPr lang="fr-FR" sz="1400" dirty="0" smtClean="0">
                <a:solidFill>
                  <a:srgbClr val="7C35B1"/>
                </a:solidFill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solidFill>
                  <a:srgbClr val="7C35B1"/>
                </a:solidFill>
                <a:cs typeface="Times New Roman" panose="02020603050405020304" pitchFamily="18" charset="0"/>
              </a:rPr>
              <a:t>only</a:t>
            </a:r>
            <a:endParaRPr lang="fr-FR" sz="1400" dirty="0" smtClean="0">
              <a:solidFill>
                <a:srgbClr val="7C35B1"/>
              </a:solidFill>
              <a:cs typeface="Times New Roman" panose="02020603050405020304" pitchFamily="18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211318" y="5815883"/>
            <a:ext cx="718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400"/>
              </a:lnSpc>
              <a:buClr>
                <a:srgbClr val="6DA64E"/>
              </a:buClr>
            </a:pPr>
            <a:r>
              <a:rPr lang="fr-FR" sz="1400" b="1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R</a:t>
            </a:r>
            <a:r>
              <a:rPr lang="fr-FR" sz="1400" b="1" baseline="-25000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th2</a:t>
            </a:r>
            <a:r>
              <a:rPr lang="fr-FR" sz="1400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: </a:t>
            </a:r>
            <a:r>
              <a:rPr lang="fr-FR" sz="800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●</a:t>
            </a:r>
            <a:r>
              <a:rPr lang="fr-FR" sz="1400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solidFill>
                  <a:srgbClr val="9BBB59"/>
                </a:solidFill>
                <a:cs typeface="Times New Roman" panose="02020603050405020304" pitchFamily="18" charset="0"/>
              </a:rPr>
              <a:t>C</a:t>
            </a:r>
            <a:r>
              <a:rPr lang="fr-FR" sz="1400" dirty="0" err="1" smtClean="0">
                <a:solidFill>
                  <a:srgbClr val="9BBB59"/>
                </a:solidFill>
                <a:cs typeface="Times New Roman" panose="02020603050405020304" pitchFamily="18" charset="0"/>
              </a:rPr>
              <a:t>oupling</a:t>
            </a:r>
            <a:r>
              <a:rPr lang="fr-FR" sz="1400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 </a:t>
            </a:r>
            <a:r>
              <a:rPr lang="fr-FR" sz="1400" b="1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bundle to bundle</a:t>
            </a:r>
            <a:r>
              <a:rPr lang="fr-FR" sz="1400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 (modification of </a:t>
            </a:r>
            <a:r>
              <a:rPr lang="fr-FR" sz="1400" dirty="0" err="1" smtClean="0">
                <a:solidFill>
                  <a:srgbClr val="9BBB59"/>
                </a:solidFill>
                <a:cs typeface="Times New Roman" panose="02020603050405020304" pitchFamily="18" charset="0"/>
              </a:rPr>
              <a:t>UserHHeating.f</a:t>
            </a:r>
            <a:r>
              <a:rPr lang="fr-FR" sz="1400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ts val="2400"/>
              </a:lnSpc>
              <a:buClr>
                <a:srgbClr val="6DA64E"/>
              </a:buClr>
            </a:pPr>
            <a:r>
              <a:rPr lang="fr-FR" sz="1400" b="1" dirty="0">
                <a:solidFill>
                  <a:schemeClr val="bg1"/>
                </a:solidFill>
                <a:cs typeface="Times New Roman" panose="02020603050405020304" pitchFamily="18" charset="0"/>
              </a:rPr>
              <a:t>R</a:t>
            </a:r>
            <a:r>
              <a:rPr lang="fr-FR" sz="1400" b="1" baseline="-25000" dirty="0">
                <a:solidFill>
                  <a:schemeClr val="bg1"/>
                </a:solidFill>
                <a:cs typeface="Times New Roman" panose="02020603050405020304" pitchFamily="18" charset="0"/>
              </a:rPr>
              <a:t>th1</a:t>
            </a:r>
            <a:r>
              <a:rPr lang="fr-FR" sz="1400" dirty="0">
                <a:solidFill>
                  <a:schemeClr val="bg1"/>
                </a:solidFill>
                <a:cs typeface="Times New Roman" panose="02020603050405020304" pitchFamily="18" charset="0"/>
              </a:rPr>
              <a:t>: </a:t>
            </a:r>
            <a:r>
              <a:rPr lang="fr-FR" sz="800" dirty="0">
                <a:solidFill>
                  <a:srgbClr val="9BBB59"/>
                </a:solidFill>
                <a:cs typeface="Times New Roman" panose="02020603050405020304" pitchFamily="18" charset="0"/>
              </a:rPr>
              <a:t>●</a:t>
            </a:r>
            <a:r>
              <a:rPr lang="fr-FR" sz="1400" dirty="0">
                <a:solidFill>
                  <a:srgbClr val="9BBB59"/>
                </a:solidFill>
                <a:cs typeface="Times New Roman" panose="02020603050405020304" pitchFamily="18" charset="0"/>
              </a:rPr>
              <a:t> T</a:t>
            </a:r>
            <a:r>
              <a:rPr lang="fr-FR" sz="1400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hermal </a:t>
            </a:r>
            <a:r>
              <a:rPr lang="fr-FR" sz="1400" dirty="0" err="1" smtClean="0">
                <a:solidFill>
                  <a:srgbClr val="9BBB59"/>
                </a:solidFill>
                <a:cs typeface="Times New Roman" panose="02020603050405020304" pitchFamily="18" charset="0"/>
              </a:rPr>
              <a:t>resistance</a:t>
            </a:r>
            <a:r>
              <a:rPr lang="fr-FR" sz="1400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 = </a:t>
            </a:r>
            <a:r>
              <a:rPr lang="fr-FR" sz="1400" dirty="0" err="1" smtClean="0">
                <a:solidFill>
                  <a:srgbClr val="9BBB59"/>
                </a:solidFill>
                <a:cs typeface="Times New Roman" panose="02020603050405020304" pitchFamily="18" charset="0"/>
              </a:rPr>
              <a:t>insulation</a:t>
            </a:r>
            <a:r>
              <a:rPr lang="fr-FR" sz="1400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 + jackets (×2) + HTC bundle/jacket </a:t>
            </a:r>
            <a:r>
              <a:rPr lang="fr-FR" sz="1400" dirty="0">
                <a:solidFill>
                  <a:srgbClr val="9BBB59"/>
                </a:solidFill>
                <a:cs typeface="Times New Roman" panose="02020603050405020304" pitchFamily="18" charset="0"/>
              </a:rPr>
              <a:t>(×2)</a:t>
            </a:r>
            <a:r>
              <a:rPr lang="fr-FR" sz="1400" dirty="0" smtClean="0">
                <a:solidFill>
                  <a:srgbClr val="9BBB59"/>
                </a:solidFill>
                <a:cs typeface="Times New Roman" panose="02020603050405020304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Shape 131"/>
              <p:cNvSpPr/>
              <p:nvPr/>
            </p:nvSpPr>
            <p:spPr>
              <a:xfrm>
                <a:off x="6248400" y="2430352"/>
                <a:ext cx="5468849" cy="263995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>
                <a:lvl1pPr algn="just">
                  <a:defRPr sz="1000"/>
                </a:lvl1pPr>
              </a:lstStyle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𝛷</m:t>
                          </m:r>
                        </m:e>
                        <m:sub>
                          <m:r>
                            <a:rPr lang="fr-FR" sz="16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𝑡𝑟</m:t>
                          </m:r>
                        </m:sub>
                      </m:sSub>
                      <m:r>
                        <a:rPr lang="fr-FR" sz="1600" i="1">
                          <a:solidFill>
                            <a:srgbClr val="C00000"/>
                          </a:solidFill>
                          <a:latin typeface="Cambria Math"/>
                        </a:rPr>
                        <m:t> =0</m:t>
                      </m:r>
                    </m:oMath>
                  </m:oMathPara>
                </a14:m>
                <a:endParaRPr lang="en-US" sz="2000" dirty="0">
                  <a:solidFill>
                    <a:srgbClr val="C00000"/>
                  </a:solidFill>
                </a:endParaRPr>
              </a:p>
              <a:p>
                <a:pPr algn="l"/>
                <a:endParaRPr lang="en-US" i="1" dirty="0" smtClean="0">
                  <a:latin typeface="Cambria Math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7C35B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rgbClr val="7C35B1"/>
                              </a:solidFill>
                              <a:latin typeface="Cambria Math"/>
                            </a:rPr>
                            <m:t>𝛷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rgbClr val="7C35B1"/>
                              </a:solidFill>
                              <a:latin typeface="Cambria Math"/>
                            </a:rPr>
                            <m:t>𝑡𝑟</m:t>
                          </m:r>
                        </m:sub>
                      </m:sSub>
                      <m:r>
                        <a:rPr lang="fr-FR" sz="1600" i="1">
                          <a:solidFill>
                            <a:srgbClr val="7C35B1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solidFill>
                                <a:srgbClr val="7C35B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en-US" sz="1600" i="1">
                                  <a:solidFill>
                                    <a:srgbClr val="7C35B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1">
                                  <a:solidFill>
                                    <a:srgbClr val="7C35B1"/>
                                  </a:solidFill>
                                  <a:latin typeface="Cambria Math"/>
                                </a:rPr>
                                <m:t>𝑊</m:t>
                              </m:r>
                            </m:num>
                            <m:den>
                              <m:r>
                                <a:rPr lang="fr-FR" sz="1600" i="1">
                                  <a:solidFill>
                                    <a:srgbClr val="7C35B1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  <m:r>
                        <a:rPr lang="fr-FR" sz="1600" i="1">
                          <a:solidFill>
                            <a:srgbClr val="7C35B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7C35B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rgbClr val="7C35B1"/>
                              </a:solidFill>
                              <a:latin typeface="Cambria Math"/>
                            </a:rPr>
                            <m:t>𝛥</m:t>
                          </m:r>
                          <m:r>
                            <a:rPr lang="fr-FR" sz="1600" i="1">
                              <a:solidFill>
                                <a:srgbClr val="7C35B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rgbClr val="7C35B1"/>
                              </a:solidFill>
                              <a:latin typeface="Cambria Math"/>
                            </a:rPr>
                            <m:t>𝑗𝑎𝑐𝑘𝑒𝑡</m:t>
                          </m:r>
                          <m:r>
                            <a:rPr lang="fr-FR" sz="1600" b="0" i="1" smtClean="0">
                              <a:solidFill>
                                <a:srgbClr val="7C35B1"/>
                              </a:solidFill>
                              <a:latin typeface="Cambria Math"/>
                            </a:rPr>
                            <m:t> 1↔2</m:t>
                          </m:r>
                        </m:sub>
                      </m:sSub>
                      <m:r>
                        <a:rPr lang="fr-FR" sz="1600" b="0" i="1" smtClean="0">
                          <a:solidFill>
                            <a:srgbClr val="7C35B1"/>
                          </a:solidFill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7C35B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7C35B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solidFill>
                                    <a:srgbClr val="7C35B1"/>
                                  </a:solidFill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fr-FR" sz="1600" i="1">
                                  <a:solidFill>
                                    <a:srgbClr val="7C35B1"/>
                                  </a:solidFill>
                                  <a:latin typeface="Cambria Math"/>
                                </a:rPr>
                                <m:t>𝑖𝑛𝑠𝑢𝑙</m:t>
                              </m:r>
                            </m:sub>
                          </m:sSub>
                          <m:r>
                            <a:rPr lang="fr-FR" sz="1600" i="1">
                              <a:solidFill>
                                <a:srgbClr val="7C35B1"/>
                              </a:solidFill>
                              <a:latin typeface="Cambria Math"/>
                            </a:rPr>
                            <m:t>∗</m:t>
                          </m:r>
                          <m:r>
                            <a:rPr lang="fr-FR" sz="1600" i="1">
                              <a:solidFill>
                                <a:srgbClr val="7C35B1"/>
                              </a:solidFill>
                              <a:latin typeface="Cambria Math"/>
                            </a:rPr>
                            <m:t>𝐿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rgbClr val="7C35B1"/>
                              </a:solidFill>
                              <a:latin typeface="Cambria Math"/>
                            </a:rPr>
                            <m:t>2∗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7C35B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solidFill>
                                    <a:srgbClr val="7C35B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1600" i="1">
                                  <a:solidFill>
                                    <a:srgbClr val="7C35B1"/>
                                  </a:solidFill>
                                  <a:latin typeface="Cambria Math"/>
                                </a:rPr>
                                <m:t>𝑖𝑛𝑠𝑢𝑙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  <a:p>
                <a:pPr algn="l"/>
                <a:endParaRPr lang="fr-FR" sz="2000" baseline="-25000" dirty="0" smtClean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9BBB5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rgbClr val="9BBB59"/>
                              </a:solidFill>
                              <a:latin typeface="Cambria Math"/>
                            </a:rPr>
                            <m:t>𝛷</m:t>
                          </m:r>
                        </m:e>
                        <m:sub>
                          <m:r>
                            <a:rPr lang="fr-FR" sz="1600" i="1">
                              <a:solidFill>
                                <a:srgbClr val="9BBB59"/>
                              </a:solidFill>
                              <a:latin typeface="Cambria Math"/>
                            </a:rPr>
                            <m:t>𝑡𝑟</m:t>
                          </m:r>
                        </m:sub>
                      </m:sSub>
                      <m:r>
                        <a:rPr lang="fr-FR" sz="1600" i="1">
                          <a:solidFill>
                            <a:srgbClr val="9BBB59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solidFill>
                                <a:srgbClr val="9BBB5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en-US" sz="1600" i="1">
                                  <a:solidFill>
                                    <a:srgbClr val="9BBB5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𝑊</m:t>
                              </m:r>
                            </m:num>
                            <m:den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  <m:r>
                        <a:rPr lang="fr-FR" sz="1600" i="1">
                          <a:solidFill>
                            <a:srgbClr val="9BBB5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9BBB5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9BBB5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𝛥</m:t>
                              </m:r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h𝑒𝑙𝑖𝑢𝑚</m:t>
                              </m:r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 1↔2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9BBB5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9BBB5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∗</m:t>
                              </m:r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den>
                          </m:f>
                          <m:r>
                            <a:rPr lang="fr-FR" sz="1600" i="1">
                              <a:solidFill>
                                <a:srgbClr val="9BBB59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9BBB5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2∗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9BBB5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𝑗𝑎𝑐𝑘𝑒𝑡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9BBB5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𝑗𝑎𝑐𝑘𝑒𝑡</m:t>
                                  </m:r>
                                </m:sub>
                              </m:sSub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∗</m:t>
                              </m:r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den>
                          </m:f>
                          <m:r>
                            <a:rPr lang="fr-FR" sz="1600" i="1">
                              <a:solidFill>
                                <a:srgbClr val="9BBB59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9BBB5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2∗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9BBB5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𝑖𝑛𝑠𝑢𝑙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9BBB5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𝑖𝑛𝑠𝑢𝑙</m:t>
                                  </m:r>
                                </m:sub>
                              </m:sSub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∗</m:t>
                              </m:r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den>
                          </m:f>
                          <m:r>
                            <a:rPr lang="fr-FR" sz="1600" i="1">
                              <a:solidFill>
                                <a:srgbClr val="9BBB59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9BBB5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9BBB5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rgbClr val="9BBB59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∗</m:t>
                              </m:r>
                              <m:r>
                                <a:rPr lang="fr-FR" sz="1600" i="1">
                                  <a:solidFill>
                                    <a:srgbClr val="9BBB59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fr-FR" sz="1600" dirty="0" smtClean="0">
                  <a:solidFill>
                    <a:srgbClr val="9BBB59"/>
                  </a:solidFill>
                </a:endParaRPr>
              </a:p>
              <a:p>
                <a:pPr algn="l"/>
                <a:endParaRPr lang="fr-FR" sz="1600" baseline="-25000" dirty="0" smtClean="0">
                  <a:solidFill>
                    <a:srgbClr val="92D050"/>
                  </a:solidFill>
                </a:endParaRPr>
              </a:p>
              <a:p>
                <a:pPr algn="l"/>
                <a:endParaRPr lang="fr-FR" baseline="-25000" dirty="0" smtClean="0">
                  <a:solidFill>
                    <a:srgbClr val="92D050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𝛷</m:t>
                          </m:r>
                        </m:e>
                        <m:sub>
                          <m:r>
                            <a:rPr lang="fr-FR" sz="16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𝑡𝑟</m:t>
                          </m:r>
                        </m:sub>
                      </m:sSub>
                      <m:r>
                        <a:rPr lang="fr-FR" sz="1600" i="1">
                          <a:solidFill>
                            <a:srgbClr val="0070C0"/>
                          </a:solidFill>
                          <a:latin typeface="Cambria Math"/>
                        </a:rPr>
                        <m:t> →</m:t>
                      </m:r>
                      <m:r>
                        <a:rPr lang="fr-FR" sz="1600" i="1">
                          <a:solidFill>
                            <a:srgbClr val="0070C0"/>
                          </a:solidFill>
                          <a:latin typeface="Cambria Math"/>
                        </a:rPr>
                        <m:t>𝐹𝐸𝑀</m:t>
                      </m:r>
                    </m:oMath>
                  </m:oMathPara>
                </a14:m>
                <a:endParaRPr lang="fr-FR" sz="2000" baseline="-25000" dirty="0">
                  <a:solidFill>
                    <a:srgbClr val="0070C0"/>
                  </a:solidFill>
                </a:endParaRPr>
              </a:p>
              <a:p>
                <a:pPr algn="l"/>
                <a:endParaRPr lang="fr-FR" sz="1600" baseline="-25000" dirty="0" smtClean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27" name="Shape 1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2430352"/>
                <a:ext cx="5468849" cy="26399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37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ZoneTexte 25"/>
          <p:cNvSpPr txBox="1"/>
          <p:nvPr/>
        </p:nvSpPr>
        <p:spPr>
          <a:xfrm>
            <a:off x="51766" y="4908186"/>
            <a:ext cx="12094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3" lvl="1" indent="-200025">
              <a:spcBef>
                <a:spcPts val="12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err="1" smtClean="0"/>
              <a:t>Results</a:t>
            </a:r>
            <a:r>
              <a:rPr lang="fr-FR" sz="1600" dirty="0" smtClean="0"/>
              <a:t> at End Of Burn</a:t>
            </a:r>
            <a:endParaRPr lang="fr-FR" sz="16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" t="14284" r="80619" b="8450"/>
          <a:stretch/>
        </p:blipFill>
        <p:spPr>
          <a:xfrm rot="5400000">
            <a:off x="6561489" y="-462561"/>
            <a:ext cx="2074468" cy="6174032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15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83579"/>
            <a:ext cx="10517859" cy="404392"/>
          </a:xfrm>
        </p:spPr>
        <p:txBody>
          <a:bodyPr/>
          <a:lstStyle/>
          <a:p>
            <a:pPr algn="ctr"/>
            <a:r>
              <a:rPr lang="en-US" sz="2400" dirty="0"/>
              <a:t>Introduction of transverse thermal coupling in THEA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51766" y="776380"/>
            <a:ext cx="12094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Bef>
                <a:spcPts val="1200"/>
              </a:spcBef>
              <a:buClr>
                <a:srgbClr val="6DA64E"/>
              </a:buClr>
            </a:pPr>
            <a:r>
              <a:rPr lang="fr-FR" sz="1600" dirty="0" err="1"/>
              <a:t>Several</a:t>
            </a:r>
            <a:r>
              <a:rPr lang="fr-FR" sz="1600" dirty="0"/>
              <a:t> simulations </a:t>
            </a:r>
            <a:r>
              <a:rPr lang="fr-FR" sz="1600" dirty="0" err="1"/>
              <a:t>were</a:t>
            </a:r>
            <a:r>
              <a:rPr lang="fr-FR" sz="1600" dirty="0"/>
              <a:t> </a:t>
            </a:r>
            <a:r>
              <a:rPr lang="fr-FR" sz="1600" dirty="0" err="1"/>
              <a:t>performed</a:t>
            </a:r>
            <a:r>
              <a:rPr lang="fr-FR" sz="1600" dirty="0"/>
              <a:t> for </a:t>
            </a:r>
            <a:r>
              <a:rPr lang="fr-FR" sz="1600" b="1" dirty="0" err="1"/>
              <a:t>validating</a:t>
            </a:r>
            <a:r>
              <a:rPr lang="fr-FR" sz="1600" b="1" dirty="0"/>
              <a:t> THEA modifications</a:t>
            </a:r>
            <a:r>
              <a:rPr lang="fr-FR" sz="1600" dirty="0"/>
              <a:t> and </a:t>
            </a:r>
            <a:r>
              <a:rPr lang="fr-FR" sz="1600" b="1" dirty="0"/>
              <a:t>for </a:t>
            </a:r>
            <a:r>
              <a:rPr lang="fr-FR" sz="1600" b="1" dirty="0" err="1"/>
              <a:t>comparing</a:t>
            </a:r>
            <a:r>
              <a:rPr lang="fr-FR" sz="1600" dirty="0"/>
              <a:t> the </a:t>
            </a:r>
            <a:r>
              <a:rPr lang="fr-FR" sz="1600" dirty="0" err="1"/>
              <a:t>different</a:t>
            </a:r>
            <a:r>
              <a:rPr lang="fr-FR" sz="1600" dirty="0"/>
              <a:t> </a:t>
            </a:r>
            <a:r>
              <a:rPr lang="fr-FR" sz="1600" dirty="0" err="1" smtClean="0"/>
              <a:t>approaches</a:t>
            </a:r>
            <a:endParaRPr lang="fr-FR" sz="1600" dirty="0" smtClean="0"/>
          </a:p>
          <a:p>
            <a:pPr marL="542925" indent="-285750" algn="l">
              <a:spcBef>
                <a:spcPts val="1200"/>
              </a:spcBef>
              <a:buClr>
                <a:srgbClr val="6DA64E"/>
              </a:buClr>
              <a:buFont typeface="Wingdings" panose="05000000000000000000" pitchFamily="2" charset="2"/>
              <a:buChar char="Ø"/>
            </a:pPr>
            <a:r>
              <a:rPr lang="fr-FR" sz="1600" b="1" u="sng" dirty="0" smtClean="0"/>
              <a:t>Quasi </a:t>
            </a:r>
            <a:r>
              <a:rPr lang="fr-FR" sz="1600" b="1" u="sng" dirty="0" err="1" smtClean="0"/>
              <a:t>steady</a:t>
            </a:r>
            <a:r>
              <a:rPr lang="fr-FR" sz="1600" b="1" u="sng" dirty="0" smtClean="0"/>
              <a:t> state</a:t>
            </a:r>
            <a:r>
              <a:rPr lang="fr-FR" sz="1600" dirty="0" smtClean="0"/>
              <a:t> simulation:  computation of a 2 </a:t>
            </a:r>
            <a:r>
              <a:rPr lang="fr-FR" sz="1600" dirty="0" err="1" smtClean="0"/>
              <a:t>hour</a:t>
            </a:r>
            <a:r>
              <a:rPr lang="fr-FR" sz="1600" dirty="0" smtClean="0"/>
              <a:t> </a:t>
            </a:r>
            <a:r>
              <a:rPr lang="fr-FR" sz="1600" b="1" dirty="0" smtClean="0"/>
              <a:t>burn scenario on EU-DEMO TF conductor</a:t>
            </a:r>
            <a:endParaRPr lang="fr-FR" sz="1600" dirty="0"/>
          </a:p>
          <a:p>
            <a:pPr marL="449263" lvl="1" indent="-200025">
              <a:spcBef>
                <a:spcPts val="12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CEA design w/o radial plate – 1 pancake </a:t>
            </a:r>
            <a:r>
              <a:rPr lang="fr-FR" sz="1600" dirty="0" err="1"/>
              <a:t>with</a:t>
            </a:r>
            <a:r>
              <a:rPr lang="fr-FR" sz="1600" dirty="0"/>
              <a:t> 8 </a:t>
            </a:r>
            <a:r>
              <a:rPr lang="fr-FR" sz="1600" dirty="0" err="1"/>
              <a:t>turns</a:t>
            </a:r>
            <a:r>
              <a:rPr lang="fr-FR" sz="1600" dirty="0"/>
              <a:t> </a:t>
            </a:r>
            <a:r>
              <a:rPr lang="fr-FR" sz="1600" dirty="0" err="1" smtClean="0"/>
              <a:t>modelled</a:t>
            </a:r>
            <a:r>
              <a:rPr lang="fr-FR" sz="1600" dirty="0" smtClean="0"/>
              <a:t> – Square </a:t>
            </a:r>
            <a:r>
              <a:rPr lang="fr-FR" sz="1600" dirty="0" err="1" smtClean="0"/>
              <a:t>cable</a:t>
            </a:r>
            <a:r>
              <a:rPr lang="fr-FR" sz="1600" dirty="0" smtClean="0"/>
              <a:t> size = 48.6 mm, jacket thickness = 11.1 mm</a:t>
            </a:r>
            <a:endParaRPr lang="fr-FR" sz="1600" dirty="0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8" t="18801" r="32117" b="13960"/>
          <a:stretch/>
        </p:blipFill>
        <p:spPr>
          <a:xfrm rot="16200000">
            <a:off x="966520" y="2199105"/>
            <a:ext cx="2212366" cy="1804244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2817741" y="2739606"/>
            <a:ext cx="1855891" cy="192881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2314" y="3901727"/>
            <a:ext cx="4444358" cy="2569925"/>
          </a:xfrm>
          <a:prstGeom prst="rect">
            <a:avLst/>
          </a:prstGeom>
        </p:spPr>
      </p:pic>
      <p:sp>
        <p:nvSpPr>
          <p:cNvPr id="10" name="Flèche droite 9"/>
          <p:cNvSpPr/>
          <p:nvPr/>
        </p:nvSpPr>
        <p:spPr>
          <a:xfrm>
            <a:off x="7771988" y="4948033"/>
            <a:ext cx="586596" cy="258860"/>
          </a:xfrm>
          <a:prstGeom prst="rightArrow">
            <a:avLst>
              <a:gd name="adj1" fmla="val 30074"/>
              <a:gd name="adj2" fmla="val 80447"/>
            </a:avLst>
          </a:prstGeom>
          <a:solidFill>
            <a:srgbClr val="6DA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8358584" y="3969467"/>
                <a:ext cx="3464764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975" indent="-180975">
                  <a:lnSpc>
                    <a:spcPts val="2400"/>
                  </a:lnSpc>
                  <a:spcBef>
                    <a:spcPts val="1200"/>
                  </a:spcBef>
                  <a:buClr>
                    <a:srgbClr val="6DA64E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 smtClean="0"/>
                  <a:t>In </a:t>
                </a:r>
                <a:r>
                  <a:rPr lang="fr-FR" sz="1600" dirty="0" err="1" smtClean="0"/>
                  <a:t>steady</a:t>
                </a:r>
                <a:r>
                  <a:rPr lang="fr-FR" sz="1600" dirty="0" smtClean="0"/>
                  <a:t> conditions (end of burn), </a:t>
                </a:r>
                <a:r>
                  <a:rPr lang="fr-FR" sz="1600" b="1" dirty="0" smtClean="0"/>
                  <a:t>bundle/bundle </a:t>
                </a:r>
                <a:r>
                  <a:rPr lang="fr-FR" sz="1600" b="1" dirty="0" err="1" smtClean="0"/>
                  <a:t>coupling</a:t>
                </a:r>
                <a:r>
                  <a:rPr lang="fr-FR" sz="1600" b="1" dirty="0" smtClean="0"/>
                  <a:t> (R</a:t>
                </a:r>
                <a:r>
                  <a:rPr lang="fr-FR" sz="1600" b="1" baseline="-25000" dirty="0" smtClean="0"/>
                  <a:t>th2</a:t>
                </a:r>
                <a:r>
                  <a:rPr lang="fr-FR" sz="1600" b="1" dirty="0" smtClean="0"/>
                  <a:t>)</a:t>
                </a:r>
                <a:r>
                  <a:rPr lang="fr-FR" sz="1600" b="1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 </m:t>
                    </m:r>
                  </m:oMath>
                </a14:m>
                <a:r>
                  <a:rPr lang="fr-FR" sz="1600" b="1" dirty="0" smtClean="0"/>
                  <a:t>F.E.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approach</a:t>
                </a:r>
                <a:r>
                  <a:rPr lang="fr-FR" sz="1600" dirty="0" smtClean="0"/>
                  <a:t> (TACTICS)</a:t>
                </a:r>
              </a:p>
              <a:p>
                <a:pPr marL="180975" indent="-180975">
                  <a:lnSpc>
                    <a:spcPts val="2400"/>
                  </a:lnSpc>
                  <a:spcBef>
                    <a:spcPts val="1200"/>
                  </a:spcBef>
                  <a:buClr>
                    <a:srgbClr val="6DA64E"/>
                  </a:buClr>
                  <a:buFont typeface="Arial" panose="020B0604020202020204" pitchFamily="34" charset="0"/>
                  <a:buChar char="•"/>
                </a:pPr>
                <a:r>
                  <a:rPr lang="fr-FR" sz="1600" dirty="0" smtClean="0"/>
                  <a:t>Due to </a:t>
                </a:r>
                <a:r>
                  <a:rPr lang="fr-FR" sz="1600" b="1" dirty="0" smtClean="0"/>
                  <a:t>large</a:t>
                </a:r>
                <a:r>
                  <a:rPr lang="fr-FR" sz="1600" dirty="0" smtClean="0"/>
                  <a:t> value of </a:t>
                </a:r>
                <a:r>
                  <a:rPr lang="fr-FR" sz="1600" b="1" dirty="0" smtClean="0"/>
                  <a:t>jacket thickness</a:t>
                </a:r>
                <a:r>
                  <a:rPr lang="fr-FR" sz="1600" dirty="0" smtClean="0"/>
                  <a:t> (11 mm), </a:t>
                </a:r>
                <a:r>
                  <a:rPr lang="fr-FR" sz="1600" b="1" dirty="0" smtClean="0"/>
                  <a:t>R</a:t>
                </a:r>
                <a:r>
                  <a:rPr lang="fr-FR" sz="1600" b="1" baseline="-25000" dirty="0" smtClean="0"/>
                  <a:t>th1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which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only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considers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insulation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is</a:t>
                </a:r>
                <a:r>
                  <a:rPr lang="fr-FR" sz="1600" dirty="0" smtClean="0"/>
                  <a:t> </a:t>
                </a:r>
                <a:r>
                  <a:rPr lang="fr-FR" sz="1600" b="1" dirty="0" smtClean="0"/>
                  <a:t>not </a:t>
                </a:r>
                <a:r>
                  <a:rPr lang="fr-FR" sz="1600" b="1" dirty="0" err="1" smtClean="0"/>
                  <a:t>suitable</a:t>
                </a:r>
                <a:endParaRPr lang="fr-FR" sz="1600" b="1" dirty="0" smtClean="0"/>
              </a:p>
              <a:p>
                <a:pPr>
                  <a:lnSpc>
                    <a:spcPts val="2400"/>
                  </a:lnSpc>
                  <a:spcBef>
                    <a:spcPts val="1200"/>
                  </a:spcBef>
                  <a:buClr>
                    <a:srgbClr val="6DA64E"/>
                  </a:buClr>
                </a:pPr>
                <a:endParaRPr lang="fr-FR" sz="1600" dirty="0"/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8584" y="3969467"/>
                <a:ext cx="3464764" cy="2554545"/>
              </a:xfrm>
              <a:prstGeom prst="rect">
                <a:avLst/>
              </a:prstGeom>
              <a:blipFill>
                <a:blip r:embed="rId5"/>
                <a:stretch>
                  <a:fillRect l="-703" r="-7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783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16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83579"/>
            <a:ext cx="10517859" cy="404392"/>
          </a:xfrm>
        </p:spPr>
        <p:txBody>
          <a:bodyPr/>
          <a:lstStyle/>
          <a:p>
            <a:pPr algn="ctr"/>
            <a:r>
              <a:rPr lang="en-US" sz="2400" dirty="0"/>
              <a:t>Introduction of transverse thermal coupling in THEA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51766" y="776380"/>
            <a:ext cx="8595347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2925" indent="-285750">
              <a:spcBef>
                <a:spcPts val="1200"/>
              </a:spcBef>
              <a:buClr>
                <a:srgbClr val="6DA64E"/>
              </a:buClr>
              <a:buFont typeface="Wingdings" panose="05000000000000000000" pitchFamily="2" charset="2"/>
              <a:buChar char="Ø"/>
            </a:pPr>
            <a:r>
              <a:rPr lang="fr-FR" sz="1600" b="1" u="sng" dirty="0" smtClean="0"/>
              <a:t>Slow </a:t>
            </a:r>
            <a:r>
              <a:rPr lang="fr-FR" sz="1600" b="1" u="sng" dirty="0" err="1" smtClean="0"/>
              <a:t>transient</a:t>
            </a:r>
            <a:r>
              <a:rPr lang="fr-FR" sz="1600" dirty="0" smtClean="0"/>
              <a:t> simulation:  computation of </a:t>
            </a:r>
            <a:r>
              <a:rPr lang="en-US" sz="1600" b="1" dirty="0" smtClean="0"/>
              <a:t>acceptance test </a:t>
            </a:r>
            <a:r>
              <a:rPr lang="en-US" sz="1600" b="1" dirty="0"/>
              <a:t>of </a:t>
            </a:r>
            <a:r>
              <a:rPr lang="en-US" sz="1600" b="1" dirty="0" smtClean="0"/>
              <a:t>JT-60SA TFC</a:t>
            </a:r>
            <a:r>
              <a:rPr lang="en-US" sz="1600" dirty="0" smtClean="0"/>
              <a:t> in Cold Test Facility</a:t>
            </a:r>
            <a:endParaRPr lang="fr-FR" sz="1600" dirty="0"/>
          </a:p>
          <a:p>
            <a:pPr marL="714375" lvl="1" indent="-200025">
              <a:lnSpc>
                <a:spcPts val="1200"/>
              </a:lnSpc>
              <a:spcBef>
                <a:spcPts val="12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Simulation of </a:t>
            </a:r>
            <a:r>
              <a:rPr lang="en-US" sz="1600" b="1" dirty="0"/>
              <a:t>initial phase</a:t>
            </a:r>
            <a:r>
              <a:rPr lang="en-US" sz="1600" dirty="0"/>
              <a:t> of acceptance test of </a:t>
            </a:r>
            <a:r>
              <a:rPr lang="en-US" sz="1600" dirty="0" smtClean="0"/>
              <a:t>TFC-02: </a:t>
            </a:r>
            <a:r>
              <a:rPr lang="en-US" sz="1600" b="1" dirty="0" smtClean="0"/>
              <a:t>inlet temperature ramp-up</a:t>
            </a:r>
            <a:endParaRPr lang="en-US" sz="1600" dirty="0" smtClean="0"/>
          </a:p>
          <a:p>
            <a:pPr marL="514350" lvl="1">
              <a:lnSpc>
                <a:spcPts val="1200"/>
              </a:lnSpc>
              <a:spcBef>
                <a:spcPts val="600"/>
              </a:spcBef>
              <a:buClr>
                <a:srgbClr val="6DA64E"/>
              </a:buClr>
            </a:pPr>
            <a:r>
              <a:rPr lang="en-US" sz="1600" dirty="0" smtClean="0"/>
              <a:t>    for controlled quench test</a:t>
            </a:r>
          </a:p>
          <a:p>
            <a:pPr marL="714375" lvl="1" indent="-200025">
              <a:lnSpc>
                <a:spcPts val="1200"/>
              </a:lnSpc>
              <a:spcBef>
                <a:spcPts val="18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b="1" dirty="0" err="1"/>
              <a:t>Experimental</a:t>
            </a:r>
            <a:r>
              <a:rPr lang="fr-FR" sz="1600" b="1" dirty="0"/>
              <a:t> </a:t>
            </a:r>
            <a:r>
              <a:rPr lang="fr-FR" sz="1600" b="1" dirty="0" err="1"/>
              <a:t>inlet</a:t>
            </a:r>
            <a:r>
              <a:rPr lang="fr-FR" sz="1600" b="1" dirty="0"/>
              <a:t> </a:t>
            </a:r>
            <a:r>
              <a:rPr lang="fr-FR" sz="1600" b="1" dirty="0" err="1"/>
              <a:t>temperature</a:t>
            </a:r>
            <a:r>
              <a:rPr lang="fr-FR" sz="1600" dirty="0"/>
              <a:t> </a:t>
            </a:r>
            <a:r>
              <a:rPr lang="fr-FR" sz="1600" dirty="0" err="1"/>
              <a:t>ramp</a:t>
            </a:r>
            <a:r>
              <a:rPr lang="fr-FR" sz="1600" dirty="0"/>
              <a:t>-up </a:t>
            </a:r>
            <a:r>
              <a:rPr lang="fr-FR" sz="1600" b="1" dirty="0" err="1"/>
              <a:t>imposed</a:t>
            </a:r>
            <a:r>
              <a:rPr lang="fr-FR" sz="1600" b="1" dirty="0"/>
              <a:t> in </a:t>
            </a:r>
            <a:r>
              <a:rPr lang="fr-FR" sz="1600" b="1" dirty="0" err="1" smtClean="0"/>
              <a:t>models</a:t>
            </a:r>
            <a:endParaRPr lang="fr-FR" sz="1600" b="1" dirty="0" smtClean="0"/>
          </a:p>
          <a:p>
            <a:pPr marL="714375" lvl="1" indent="-200025">
              <a:lnSpc>
                <a:spcPts val="1200"/>
              </a:lnSpc>
              <a:spcBef>
                <a:spcPts val="18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FF0000"/>
                </a:solidFill>
              </a:rPr>
              <a:t>THEA</a:t>
            </a:r>
            <a:r>
              <a:rPr lang="fr-FR" sz="1600" b="1" dirty="0" smtClean="0"/>
              <a:t>, </a:t>
            </a:r>
            <a:r>
              <a:rPr lang="fr-FR" sz="1600" b="1" dirty="0" smtClean="0">
                <a:solidFill>
                  <a:srgbClr val="7C35B1"/>
                </a:solidFill>
              </a:rPr>
              <a:t>THEA-R</a:t>
            </a:r>
            <a:r>
              <a:rPr lang="fr-FR" sz="1600" b="1" baseline="-25000" dirty="0" smtClean="0">
                <a:solidFill>
                  <a:srgbClr val="7C35B1"/>
                </a:solidFill>
              </a:rPr>
              <a:t>th1</a:t>
            </a:r>
            <a:r>
              <a:rPr lang="fr-FR" sz="1600" b="1" dirty="0" smtClean="0"/>
              <a:t> and </a:t>
            </a:r>
            <a:r>
              <a:rPr lang="fr-FR" sz="1600" b="1" dirty="0" smtClean="0">
                <a:solidFill>
                  <a:srgbClr val="9BBB59"/>
                </a:solidFill>
              </a:rPr>
              <a:t>THEA-R</a:t>
            </a:r>
            <a:r>
              <a:rPr lang="fr-FR" sz="1600" b="1" baseline="-25000" dirty="0" smtClean="0">
                <a:solidFill>
                  <a:srgbClr val="9BBB59"/>
                </a:solidFill>
              </a:rPr>
              <a:t>th2</a:t>
            </a:r>
            <a:r>
              <a:rPr lang="fr-FR" sz="1600" dirty="0" smtClean="0"/>
              <a:t> simulations </a:t>
            </a:r>
            <a:r>
              <a:rPr lang="fr-FR" sz="1600" b="1" dirty="0" err="1" smtClean="0"/>
              <a:t>performed</a:t>
            </a:r>
            <a:r>
              <a:rPr lang="fr-FR" sz="1600" dirty="0" smtClean="0"/>
              <a:t> – TACTICS simulation not </a:t>
            </a:r>
            <a:r>
              <a:rPr lang="fr-FR" sz="1600" dirty="0" err="1" smtClean="0"/>
              <a:t>performed</a:t>
            </a:r>
            <a:endParaRPr lang="fr-FR" sz="1600" dirty="0"/>
          </a:p>
          <a:p>
            <a:pPr marL="714375" lvl="1" indent="-200025">
              <a:lnSpc>
                <a:spcPts val="1200"/>
              </a:lnSpc>
              <a:spcBef>
                <a:spcPts val="18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err="1"/>
              <a:t>Comparison</a:t>
            </a:r>
            <a:r>
              <a:rPr lang="fr-FR" sz="1600" dirty="0"/>
              <a:t> of </a:t>
            </a:r>
            <a:r>
              <a:rPr lang="fr-FR" sz="1600" b="1" dirty="0" err="1"/>
              <a:t>outlet</a:t>
            </a:r>
            <a:r>
              <a:rPr lang="fr-FR" sz="1600" b="1" dirty="0"/>
              <a:t> </a:t>
            </a:r>
            <a:r>
              <a:rPr lang="fr-FR" sz="1600" b="1" dirty="0" err="1" smtClean="0"/>
              <a:t>temperatures</a:t>
            </a:r>
            <a:r>
              <a:rPr lang="fr-FR" sz="1600" b="1" dirty="0" smtClean="0"/>
              <a:t>: </a:t>
            </a:r>
            <a:r>
              <a:rPr lang="fr-FR" sz="1600" b="1" dirty="0" err="1" smtClean="0"/>
              <a:t>models</a:t>
            </a:r>
            <a:r>
              <a:rPr lang="fr-FR" sz="1600" b="1" dirty="0" smtClean="0"/>
              <a:t> </a:t>
            </a:r>
            <a:r>
              <a:rPr lang="fr-FR" sz="1600" b="1" dirty="0"/>
              <a:t>versus </a:t>
            </a:r>
            <a:r>
              <a:rPr lang="fr-FR" sz="1600" b="1" dirty="0" err="1" smtClean="0"/>
              <a:t>experiment</a:t>
            </a:r>
            <a:endParaRPr lang="fr-FR" sz="1600" b="1" dirty="0"/>
          </a:p>
          <a:p>
            <a:pPr marL="514350" lvl="1">
              <a:lnSpc>
                <a:spcPts val="1200"/>
              </a:lnSpc>
              <a:spcBef>
                <a:spcPts val="1200"/>
              </a:spcBef>
              <a:buClr>
                <a:srgbClr val="6DA64E"/>
              </a:buClr>
            </a:pPr>
            <a:endParaRPr lang="en-US" sz="1600" dirty="0" smtClean="0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Flèche droite 9"/>
          <p:cNvSpPr/>
          <p:nvPr/>
        </p:nvSpPr>
        <p:spPr>
          <a:xfrm>
            <a:off x="6924424" y="4344185"/>
            <a:ext cx="586596" cy="258860"/>
          </a:xfrm>
          <a:prstGeom prst="rightArrow">
            <a:avLst>
              <a:gd name="adj1" fmla="val 30074"/>
              <a:gd name="adj2" fmla="val 80447"/>
            </a:avLst>
          </a:prstGeom>
          <a:solidFill>
            <a:srgbClr val="6DA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7648950" y="3245530"/>
            <a:ext cx="40287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lnSpc>
                <a:spcPts val="2400"/>
              </a:lnSpc>
              <a:spcBef>
                <a:spcPts val="12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smtClean="0"/>
              <a:t>Introduction of </a:t>
            </a:r>
            <a:r>
              <a:rPr lang="fr-FR" sz="1600" b="1" dirty="0" smtClean="0"/>
              <a:t>transverse flux </a:t>
            </a:r>
            <a:r>
              <a:rPr lang="fr-FR" sz="1600" b="1" dirty="0" err="1" smtClean="0"/>
              <a:t>improves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consistency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experimental</a:t>
            </a:r>
            <a:r>
              <a:rPr lang="fr-FR" sz="1600" dirty="0" smtClean="0"/>
              <a:t> </a:t>
            </a:r>
            <a:r>
              <a:rPr lang="fr-FR" sz="1600" dirty="0" err="1" smtClean="0"/>
              <a:t>T</a:t>
            </a:r>
            <a:r>
              <a:rPr lang="fr-FR" sz="1600" baseline="-25000" dirty="0" err="1" smtClean="0"/>
              <a:t>outlet</a:t>
            </a:r>
            <a:endParaRPr lang="fr-FR" sz="1600" baseline="-25000" dirty="0" smtClean="0"/>
          </a:p>
          <a:p>
            <a:pPr marL="180975" indent="-180975">
              <a:lnSpc>
                <a:spcPts val="2400"/>
              </a:lnSpc>
              <a:spcBef>
                <a:spcPts val="12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smtClean="0"/>
              <a:t>Bundle/bundle (R</a:t>
            </a:r>
            <a:r>
              <a:rPr lang="fr-FR" sz="1600" baseline="-25000" dirty="0" smtClean="0"/>
              <a:t>th2</a:t>
            </a:r>
            <a:r>
              <a:rPr lang="fr-FR" sz="1600" dirty="0" smtClean="0"/>
              <a:t>)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slightly</a:t>
            </a:r>
            <a:r>
              <a:rPr lang="fr-FR" sz="1600" dirty="0" smtClean="0"/>
              <a:t> </a:t>
            </a:r>
            <a:r>
              <a:rPr lang="fr-FR" sz="1600" dirty="0" err="1" smtClean="0"/>
              <a:t>better</a:t>
            </a:r>
            <a:r>
              <a:rPr lang="fr-FR" sz="1600" dirty="0" smtClean="0"/>
              <a:t> </a:t>
            </a:r>
            <a:r>
              <a:rPr lang="fr-FR" sz="1600" dirty="0" err="1" smtClean="0"/>
              <a:t>than</a:t>
            </a:r>
            <a:r>
              <a:rPr lang="fr-FR" sz="1600" dirty="0" smtClean="0"/>
              <a:t> jacket/jacket (R</a:t>
            </a:r>
            <a:r>
              <a:rPr lang="fr-FR" sz="1600" baseline="-25000" dirty="0" smtClean="0"/>
              <a:t>th1</a:t>
            </a:r>
            <a:r>
              <a:rPr lang="fr-FR" sz="1600" dirty="0" smtClean="0"/>
              <a:t>) </a:t>
            </a:r>
            <a:r>
              <a:rPr lang="fr-FR" sz="1600" dirty="0" err="1" smtClean="0"/>
              <a:t>coupling</a:t>
            </a:r>
            <a:r>
              <a:rPr lang="fr-FR" sz="1600" dirty="0" smtClean="0"/>
              <a:t>, but </a:t>
            </a:r>
            <a:r>
              <a:rPr lang="fr-FR" sz="1600" b="1" dirty="0" err="1" smtClean="0"/>
              <a:t>both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approaches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results</a:t>
            </a:r>
            <a:r>
              <a:rPr lang="fr-FR" sz="1600" b="1" dirty="0" smtClean="0"/>
              <a:t> are close</a:t>
            </a:r>
          </a:p>
          <a:p>
            <a:pPr marL="180975" indent="-180975">
              <a:lnSpc>
                <a:spcPts val="2400"/>
              </a:lnSpc>
              <a:spcBef>
                <a:spcPts val="12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smtClean="0"/>
              <a:t>A </a:t>
            </a:r>
            <a:r>
              <a:rPr lang="fr-FR" sz="1600" b="1" dirty="0" err="1" smtClean="0"/>
              <a:t>discrepancy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remains</a:t>
            </a:r>
            <a:r>
              <a:rPr lang="fr-FR" sz="1600" dirty="0" smtClean="0"/>
              <a:t> </a:t>
            </a:r>
            <a:r>
              <a:rPr lang="fr-FR" sz="1600" dirty="0" err="1" smtClean="0"/>
              <a:t>between</a:t>
            </a:r>
            <a:r>
              <a:rPr lang="fr-FR" sz="1600" dirty="0" smtClean="0"/>
              <a:t> </a:t>
            </a:r>
            <a:r>
              <a:rPr lang="fr-FR" sz="1600" dirty="0" err="1" smtClean="0"/>
              <a:t>models</a:t>
            </a:r>
            <a:r>
              <a:rPr lang="fr-FR" sz="1600" dirty="0" smtClean="0"/>
              <a:t> and </a:t>
            </a:r>
            <a:r>
              <a:rPr lang="fr-FR" sz="1600" dirty="0" err="1" smtClean="0"/>
              <a:t>experiment</a:t>
            </a:r>
            <a:r>
              <a:rPr lang="fr-FR" sz="1600" dirty="0" smtClean="0"/>
              <a:t> </a:t>
            </a:r>
            <a:r>
              <a:rPr lang="fr-FR" sz="1600" dirty="0" err="1" smtClean="0"/>
              <a:t>after</a:t>
            </a:r>
            <a:r>
              <a:rPr lang="fr-FR" sz="1600" dirty="0" smtClean="0"/>
              <a:t> transit time (~ 1200 s)</a:t>
            </a:r>
          </a:p>
          <a:p>
            <a:pPr>
              <a:lnSpc>
                <a:spcPts val="2400"/>
              </a:lnSpc>
              <a:spcBef>
                <a:spcPts val="1200"/>
              </a:spcBef>
              <a:buClr>
                <a:srgbClr val="6DA64E"/>
              </a:buClr>
            </a:pPr>
            <a:endParaRPr lang="fr-FR" sz="1600" dirty="0"/>
          </a:p>
        </p:txBody>
      </p:sp>
      <p:pic>
        <p:nvPicPr>
          <p:cNvPr id="16" name="Picture 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013" y="1066949"/>
            <a:ext cx="1597025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75"/>
          <p:cNvSpPr txBox="1">
            <a:spLocks noChangeArrowheads="1"/>
          </p:cNvSpPr>
          <p:nvPr/>
        </p:nvSpPr>
        <p:spPr bwMode="auto">
          <a:xfrm>
            <a:off x="9399588" y="1528912"/>
            <a:ext cx="922337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86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200" b="1"/>
              <a:t>Cable</a:t>
            </a:r>
          </a:p>
          <a:p>
            <a:pPr algn="r">
              <a:lnSpc>
                <a:spcPct val="86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200" b="1"/>
              <a:t>18</a:t>
            </a:r>
            <a:r>
              <a:rPr lang="fr-FR" altLang="fr-FR" sz="1200" b="1">
                <a:cs typeface="Arial" panose="020B0604020202020204" pitchFamily="34" charset="0"/>
              </a:rPr>
              <a:t>×22 mm</a:t>
            </a:r>
          </a:p>
        </p:txBody>
      </p:sp>
      <p:sp>
        <p:nvSpPr>
          <p:cNvPr id="18" name="Text Box 77"/>
          <p:cNvSpPr txBox="1">
            <a:spLocks noChangeArrowheads="1"/>
          </p:cNvSpPr>
          <p:nvPr/>
        </p:nvSpPr>
        <p:spPr bwMode="auto">
          <a:xfrm>
            <a:off x="8851900" y="958999"/>
            <a:ext cx="1441450" cy="40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86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200" b="1" dirty="0" smtClean="0"/>
              <a:t>Conductor</a:t>
            </a:r>
            <a:endParaRPr lang="fr-FR" altLang="fr-FR" sz="1200" b="1" dirty="0"/>
          </a:p>
          <a:p>
            <a:pPr algn="r">
              <a:lnSpc>
                <a:spcPct val="86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200" b="1" dirty="0"/>
              <a:t>22</a:t>
            </a:r>
            <a:r>
              <a:rPr lang="fr-FR" altLang="fr-FR" sz="1200" b="1" dirty="0">
                <a:cs typeface="Arial" panose="020B0604020202020204" pitchFamily="34" charset="0"/>
              </a:rPr>
              <a:t>×26 mm</a:t>
            </a:r>
          </a:p>
        </p:txBody>
      </p:sp>
      <p:sp>
        <p:nvSpPr>
          <p:cNvPr id="19" name="Line 84"/>
          <p:cNvSpPr>
            <a:spLocks noChangeShapeType="1"/>
          </p:cNvSpPr>
          <p:nvPr/>
        </p:nvSpPr>
        <p:spPr bwMode="auto">
          <a:xfrm>
            <a:off x="10264775" y="1252687"/>
            <a:ext cx="288925" cy="123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" name="Line 85"/>
          <p:cNvSpPr>
            <a:spLocks noChangeShapeType="1"/>
          </p:cNvSpPr>
          <p:nvPr/>
        </p:nvSpPr>
        <p:spPr bwMode="auto">
          <a:xfrm>
            <a:off x="10290175" y="1765449"/>
            <a:ext cx="355600" cy="57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" name="Line 87"/>
          <p:cNvSpPr>
            <a:spLocks noChangeShapeType="1"/>
          </p:cNvSpPr>
          <p:nvPr/>
        </p:nvSpPr>
        <p:spPr bwMode="auto">
          <a:xfrm flipV="1">
            <a:off x="10267950" y="2187724"/>
            <a:ext cx="420688" cy="58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Text Box 88"/>
          <p:cNvSpPr txBox="1">
            <a:spLocks noChangeArrowheads="1"/>
          </p:cNvSpPr>
          <p:nvPr/>
        </p:nvSpPr>
        <p:spPr bwMode="auto">
          <a:xfrm>
            <a:off x="8691459" y="1928962"/>
            <a:ext cx="1619354" cy="43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200" b="1" dirty="0" smtClean="0"/>
              <a:t>SS jacket</a:t>
            </a:r>
            <a:r>
              <a:rPr lang="fr-FR" altLang="fr-FR" sz="1200" b="1" dirty="0" smtClean="0">
                <a:cs typeface="Arial" panose="020B0604020202020204" pitchFamily="34" charset="0"/>
              </a:rPr>
              <a:t> </a:t>
            </a:r>
            <a:r>
              <a:rPr lang="fr-FR" altLang="fr-FR" sz="1200" b="1" dirty="0">
                <a:cs typeface="Arial" panose="020B0604020202020204" pitchFamily="34" charset="0"/>
              </a:rPr>
              <a:t>thickness</a:t>
            </a:r>
          </a:p>
          <a:p>
            <a:pPr algn="r">
              <a:lnSpc>
                <a:spcPct val="86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200" b="1" dirty="0" smtClean="0">
                <a:cs typeface="Arial" panose="020B0604020202020204" pitchFamily="34" charset="0"/>
              </a:rPr>
              <a:t>= 2 mm</a:t>
            </a:r>
            <a:endParaRPr lang="fr-FR" altLang="fr-FR" sz="1200" b="1" dirty="0">
              <a:cs typeface="Arial" panose="020B0604020202020204" pitchFamily="34" charset="0"/>
            </a:endParaRPr>
          </a:p>
        </p:txBody>
      </p:sp>
      <p:sp>
        <p:nvSpPr>
          <p:cNvPr id="27" name="Text Box 88"/>
          <p:cNvSpPr txBox="1">
            <a:spLocks noChangeArrowheads="1"/>
          </p:cNvSpPr>
          <p:nvPr/>
        </p:nvSpPr>
        <p:spPr bwMode="auto">
          <a:xfrm>
            <a:off x="3614743" y="6186631"/>
            <a:ext cx="68480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200" dirty="0" smtClean="0">
                <a:latin typeface="+mn-lt"/>
              </a:rPr>
              <a:t>Time (s)</a:t>
            </a:r>
            <a:endParaRPr lang="fr-FR" altLang="fr-F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8" name="Text Box 88"/>
          <p:cNvSpPr txBox="1">
            <a:spLocks noChangeArrowheads="1"/>
          </p:cNvSpPr>
          <p:nvPr/>
        </p:nvSpPr>
        <p:spPr bwMode="auto">
          <a:xfrm>
            <a:off x="803547" y="4345305"/>
            <a:ext cx="46839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200" dirty="0" smtClean="0">
                <a:latin typeface="+mn-lt"/>
              </a:rPr>
              <a:t>T (K)</a:t>
            </a:r>
            <a:endParaRPr lang="fr-FR" altLang="fr-FR" sz="12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059" y="2918137"/>
            <a:ext cx="5452596" cy="3328876"/>
          </a:xfrm>
          <a:prstGeom prst="rect">
            <a:avLst/>
          </a:prstGeom>
        </p:spPr>
      </p:pic>
      <p:cxnSp>
        <p:nvCxnSpPr>
          <p:cNvPr id="11" name="Connecteur droit avec flèche 10"/>
          <p:cNvCxnSpPr/>
          <p:nvPr/>
        </p:nvCxnSpPr>
        <p:spPr>
          <a:xfrm flipH="1" flipV="1">
            <a:off x="4232275" y="3841984"/>
            <a:ext cx="1357643" cy="87773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H="1" flipV="1">
            <a:off x="4689475" y="4394240"/>
            <a:ext cx="900443" cy="558761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H="1" flipV="1">
            <a:off x="4349439" y="4473615"/>
            <a:ext cx="1240479" cy="740882"/>
          </a:xfrm>
          <a:prstGeom prst="straightConnector1">
            <a:avLst/>
          </a:prstGeom>
          <a:ln>
            <a:solidFill>
              <a:srgbClr val="9BBB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H="1" flipV="1">
            <a:off x="4010025" y="4603045"/>
            <a:ext cx="1579894" cy="891472"/>
          </a:xfrm>
          <a:prstGeom prst="straightConnector1">
            <a:avLst/>
          </a:prstGeom>
          <a:ln>
            <a:solidFill>
              <a:srgbClr val="7C35B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flipH="1" flipV="1">
            <a:off x="3866436" y="4794250"/>
            <a:ext cx="1723483" cy="9549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20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17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83579"/>
            <a:ext cx="10517859" cy="404392"/>
          </a:xfrm>
        </p:spPr>
        <p:txBody>
          <a:bodyPr/>
          <a:lstStyle/>
          <a:p>
            <a:pPr algn="ctr"/>
            <a:r>
              <a:rPr lang="en-US" sz="2400" dirty="0"/>
              <a:t>Introduction of transverse thermal coupling in THEA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51766" y="763680"/>
            <a:ext cx="11711609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2925" indent="-285750">
              <a:spcBef>
                <a:spcPts val="1200"/>
              </a:spcBef>
              <a:buClr>
                <a:srgbClr val="6DA64E"/>
              </a:buClr>
              <a:buFont typeface="Wingdings" panose="05000000000000000000" pitchFamily="2" charset="2"/>
              <a:buChar char="Ø"/>
            </a:pPr>
            <a:r>
              <a:rPr lang="fr-FR" sz="1600" b="1" u="sng" dirty="0" err="1" smtClean="0"/>
              <a:t>Fast</a:t>
            </a:r>
            <a:r>
              <a:rPr lang="fr-FR" sz="1600" b="1" u="sng" dirty="0" smtClean="0"/>
              <a:t> </a:t>
            </a:r>
            <a:r>
              <a:rPr lang="fr-FR" sz="1600" b="1" u="sng" dirty="0" err="1" smtClean="0"/>
              <a:t>transient</a:t>
            </a:r>
            <a:r>
              <a:rPr lang="fr-FR" sz="1600" dirty="0" smtClean="0"/>
              <a:t> simulation:  computation of </a:t>
            </a:r>
            <a:r>
              <a:rPr lang="en-US" sz="1600" b="1" dirty="0" smtClean="0"/>
              <a:t>quench scenario</a:t>
            </a:r>
            <a:r>
              <a:rPr lang="en-US" sz="1600" dirty="0" smtClean="0"/>
              <a:t> in EU-DEMO TF conductor</a:t>
            </a:r>
            <a:endParaRPr lang="fr-FR" sz="1600" dirty="0"/>
          </a:p>
          <a:p>
            <a:pPr marL="714375" lvl="1" indent="-200025">
              <a:lnSpc>
                <a:spcPts val="1200"/>
              </a:lnSpc>
              <a:spcBef>
                <a:spcPts val="9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smtClean="0"/>
              <a:t>Quench </a:t>
            </a:r>
            <a:r>
              <a:rPr lang="fr-FR" sz="1600" dirty="0" err="1" smtClean="0"/>
              <a:t>triggered</a:t>
            </a:r>
            <a:r>
              <a:rPr lang="fr-FR" sz="1600" dirty="0" smtClean="0"/>
              <a:t> on central pancake,</a:t>
            </a:r>
            <a:r>
              <a:rPr lang="fr-FR" sz="1600" b="1" dirty="0" smtClean="0"/>
              <a:t> </a:t>
            </a:r>
            <a:r>
              <a:rPr lang="fr-FR" sz="1600" dirty="0" err="1" smtClean="0"/>
              <a:t>current</a:t>
            </a:r>
            <a:r>
              <a:rPr lang="fr-FR" sz="1600" dirty="0" smtClean="0"/>
              <a:t> </a:t>
            </a:r>
            <a:r>
              <a:rPr lang="fr-FR" sz="1600" b="1" dirty="0" smtClean="0"/>
              <a:t>FSD </a:t>
            </a:r>
            <a:r>
              <a:rPr lang="fr-FR" sz="1600" b="1" dirty="0" err="1" smtClean="0"/>
              <a:t>imposed</a:t>
            </a:r>
            <a:r>
              <a:rPr lang="fr-FR" sz="1600" b="1" dirty="0" smtClean="0"/>
              <a:t> 3 s </a:t>
            </a:r>
            <a:r>
              <a:rPr lang="fr-FR" sz="1600" b="1" dirty="0" err="1" smtClean="0"/>
              <a:t>after</a:t>
            </a:r>
            <a:r>
              <a:rPr lang="fr-FR" sz="1600" b="1" dirty="0" smtClean="0"/>
              <a:t> quench initiation</a:t>
            </a:r>
            <a:r>
              <a:rPr lang="fr-FR" sz="1600" dirty="0" smtClean="0"/>
              <a:t> (quench </a:t>
            </a:r>
            <a:r>
              <a:rPr lang="fr-FR" sz="1600" dirty="0" err="1" smtClean="0"/>
              <a:t>detection</a:t>
            </a:r>
            <a:r>
              <a:rPr lang="fr-FR" sz="1600" dirty="0" smtClean="0"/>
              <a:t> not </a:t>
            </a:r>
            <a:r>
              <a:rPr lang="fr-FR" sz="1600" dirty="0" err="1" smtClean="0"/>
              <a:t>modelled</a:t>
            </a:r>
            <a:r>
              <a:rPr lang="fr-FR" sz="1600" dirty="0" smtClean="0"/>
              <a:t>)</a:t>
            </a:r>
          </a:p>
          <a:p>
            <a:pPr marL="714375" lvl="1" indent="-200025">
              <a:lnSpc>
                <a:spcPts val="1200"/>
              </a:lnSpc>
              <a:spcBef>
                <a:spcPts val="9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FF0000"/>
                </a:solidFill>
              </a:rPr>
              <a:t>THEA</a:t>
            </a:r>
            <a:r>
              <a:rPr lang="fr-FR" sz="1600" b="1" dirty="0" smtClean="0"/>
              <a:t>, </a:t>
            </a:r>
            <a:r>
              <a:rPr lang="fr-FR" sz="1600" b="1" dirty="0" smtClean="0">
                <a:solidFill>
                  <a:srgbClr val="9BBB59"/>
                </a:solidFill>
              </a:rPr>
              <a:t>R</a:t>
            </a:r>
            <a:r>
              <a:rPr lang="fr-FR" sz="1600" b="1" baseline="-25000" dirty="0" smtClean="0">
                <a:solidFill>
                  <a:srgbClr val="9BBB59"/>
                </a:solidFill>
              </a:rPr>
              <a:t>th2</a:t>
            </a:r>
            <a:r>
              <a:rPr lang="fr-FR" sz="1600" b="1" dirty="0" smtClean="0"/>
              <a:t> and </a:t>
            </a:r>
            <a:r>
              <a:rPr lang="fr-FR" sz="1600" b="1" dirty="0" smtClean="0">
                <a:solidFill>
                  <a:srgbClr val="4A7EBB"/>
                </a:solidFill>
              </a:rPr>
              <a:t>TACTICS</a:t>
            </a:r>
            <a:r>
              <a:rPr lang="fr-FR" sz="1600" b="1" dirty="0" smtClean="0"/>
              <a:t> </a:t>
            </a:r>
            <a:r>
              <a:rPr lang="fr-FR" sz="1600" dirty="0" smtClean="0"/>
              <a:t>simulations </a:t>
            </a:r>
            <a:r>
              <a:rPr lang="fr-FR" sz="1600" b="1" dirty="0" err="1" smtClean="0"/>
              <a:t>performed</a:t>
            </a:r>
            <a:r>
              <a:rPr lang="fr-FR" sz="1600" dirty="0" smtClean="0"/>
              <a:t> – R</a:t>
            </a:r>
            <a:r>
              <a:rPr lang="fr-FR" sz="1600" baseline="-25000" dirty="0" smtClean="0"/>
              <a:t>th1</a:t>
            </a:r>
            <a:r>
              <a:rPr lang="fr-FR" sz="1600" dirty="0" smtClean="0"/>
              <a:t> simulation not </a:t>
            </a:r>
            <a:r>
              <a:rPr lang="fr-FR" sz="1600" dirty="0" err="1" smtClean="0"/>
              <a:t>performed</a:t>
            </a:r>
            <a:endParaRPr lang="fr-FR" sz="1600" dirty="0"/>
          </a:p>
          <a:p>
            <a:pPr marL="714375" lvl="1" indent="-200025">
              <a:lnSpc>
                <a:spcPts val="1200"/>
              </a:lnSpc>
              <a:spcBef>
                <a:spcPts val="9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b="1" dirty="0" err="1"/>
              <a:t>Comparison</a:t>
            </a:r>
            <a:r>
              <a:rPr lang="fr-FR" sz="1600" b="1" dirty="0"/>
              <a:t> of </a:t>
            </a:r>
            <a:r>
              <a:rPr lang="fr-FR" sz="1600" b="1" dirty="0" err="1" smtClean="0"/>
              <a:t>models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results</a:t>
            </a:r>
            <a:r>
              <a:rPr lang="fr-FR" sz="1600" dirty="0" smtClean="0"/>
              <a:t>, </a:t>
            </a:r>
            <a:r>
              <a:rPr lang="fr-FR" sz="1600" dirty="0" err="1" smtClean="0"/>
              <a:t>considering</a:t>
            </a:r>
            <a:r>
              <a:rPr lang="fr-FR" sz="1600" dirty="0" smtClean="0"/>
              <a:t> TACTICS </a:t>
            </a:r>
            <a:r>
              <a:rPr lang="fr-FR" sz="1600" dirty="0" err="1" smtClean="0"/>
              <a:t>ones</a:t>
            </a:r>
            <a:r>
              <a:rPr lang="fr-FR" sz="1600" dirty="0" smtClean="0"/>
              <a:t> as </a:t>
            </a:r>
            <a:r>
              <a:rPr lang="fr-FR" sz="1600" dirty="0" err="1" smtClean="0"/>
              <a:t>reference</a:t>
            </a:r>
            <a:endParaRPr lang="fr-FR" sz="1600" dirty="0"/>
          </a:p>
          <a:p>
            <a:pPr marL="514350" lvl="1">
              <a:lnSpc>
                <a:spcPts val="1200"/>
              </a:lnSpc>
              <a:spcBef>
                <a:spcPts val="1200"/>
              </a:spcBef>
              <a:buClr>
                <a:srgbClr val="6DA64E"/>
              </a:buClr>
            </a:pPr>
            <a:endParaRPr lang="en-US" sz="1600" dirty="0" smtClean="0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Flèche droite 9"/>
          <p:cNvSpPr/>
          <p:nvPr/>
        </p:nvSpPr>
        <p:spPr>
          <a:xfrm>
            <a:off x="5054964" y="3981159"/>
            <a:ext cx="586596" cy="258860"/>
          </a:xfrm>
          <a:prstGeom prst="rightArrow">
            <a:avLst>
              <a:gd name="adj1" fmla="val 30074"/>
              <a:gd name="adj2" fmla="val 80447"/>
            </a:avLst>
          </a:prstGeom>
          <a:solidFill>
            <a:srgbClr val="6DA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5907570" y="2275471"/>
            <a:ext cx="6086877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lnSpc>
                <a:spcPts val="2400"/>
              </a:lnSpc>
              <a:spcBef>
                <a:spcPts val="12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Transverse thermal diffusion drives quench initiation on the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turn:</a:t>
            </a:r>
            <a:endParaRPr lang="en-US" sz="1600" dirty="0"/>
          </a:p>
          <a:p>
            <a:pPr marL="534988" lvl="1" indent="-285750">
              <a:spcBef>
                <a:spcPts val="300"/>
              </a:spcBef>
              <a:buClr>
                <a:srgbClr val="6DA64E"/>
              </a:buClr>
              <a:buFont typeface="Wingdings" panose="05000000000000000000" pitchFamily="2" charset="2"/>
              <a:buChar char="ü"/>
            </a:pPr>
            <a:r>
              <a:rPr lang="en-US" sz="1600" dirty="0" smtClean="0"/>
              <a:t>at 18.4 </a:t>
            </a:r>
            <a:r>
              <a:rPr lang="en-US" sz="1600" dirty="0"/>
              <a:t>s with </a:t>
            </a:r>
            <a:r>
              <a:rPr lang="en-US" sz="1600" dirty="0" smtClean="0"/>
              <a:t>THEA-</a:t>
            </a:r>
            <a:r>
              <a:rPr lang="en-US" sz="1600" dirty="0" err="1" smtClean="0"/>
              <a:t>Rth</a:t>
            </a:r>
            <a:endParaRPr lang="en-US" sz="1600" dirty="0" smtClean="0"/>
          </a:p>
          <a:p>
            <a:pPr marL="534988" lvl="1" indent="-285750">
              <a:spcBef>
                <a:spcPts val="300"/>
              </a:spcBef>
              <a:buClr>
                <a:srgbClr val="6DA64E"/>
              </a:buClr>
              <a:buFont typeface="Wingdings" panose="05000000000000000000" pitchFamily="2" charset="2"/>
              <a:buChar char="ü"/>
            </a:pPr>
            <a:r>
              <a:rPr lang="en-US" sz="1600" dirty="0"/>
              <a:t>at </a:t>
            </a:r>
            <a:r>
              <a:rPr lang="en-US" sz="1600" dirty="0" smtClean="0"/>
              <a:t>41.8 </a:t>
            </a:r>
            <a:r>
              <a:rPr lang="en-US" sz="1600" dirty="0"/>
              <a:t>s with TACTICS</a:t>
            </a:r>
          </a:p>
          <a:p>
            <a:pPr marL="534988" lvl="1" indent="-285750">
              <a:spcBef>
                <a:spcPts val="300"/>
              </a:spcBef>
              <a:buClr>
                <a:srgbClr val="6DA64E"/>
              </a:buClr>
              <a:buFont typeface="Wingdings" panose="05000000000000000000" pitchFamily="2" charset="2"/>
              <a:buChar char="ü"/>
            </a:pPr>
            <a:r>
              <a:rPr lang="en-US" sz="1600" dirty="0" smtClean="0"/>
              <a:t>No quench on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turn with THEA standard</a:t>
            </a:r>
            <a:endParaRPr lang="en-US" sz="1600" dirty="0"/>
          </a:p>
          <a:p>
            <a:pPr marL="180975" indent="-180975">
              <a:spcBef>
                <a:spcPts val="6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The initiation of the quench by transverse diffusion happens </a:t>
            </a:r>
            <a:r>
              <a:rPr lang="en-US" sz="1600" b="1" dirty="0"/>
              <a:t>faster with the thermal resistance</a:t>
            </a:r>
            <a:r>
              <a:rPr lang="en-US" sz="1600" dirty="0"/>
              <a:t> model because the </a:t>
            </a:r>
            <a:r>
              <a:rPr lang="en-US" sz="1600" b="1" dirty="0"/>
              <a:t>diffusion is not accounted </a:t>
            </a:r>
            <a:r>
              <a:rPr lang="en-US" sz="1600" b="1" dirty="0" smtClean="0"/>
              <a:t>for</a:t>
            </a:r>
            <a:r>
              <a:rPr lang="en-US" sz="1600" dirty="0" smtClean="0"/>
              <a:t>.</a:t>
            </a:r>
          </a:p>
          <a:p>
            <a:pPr marL="180975" indent="-180975">
              <a:spcBef>
                <a:spcPts val="6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So </a:t>
            </a:r>
            <a:r>
              <a:rPr lang="en-US" sz="1600" dirty="0"/>
              <a:t>the hypothesis of a negligible time constant of the diffusion through jacket and insulation makes the second quench initiation happen 23.4 s sooner than it </a:t>
            </a:r>
            <a:r>
              <a:rPr lang="en-US" sz="1600" dirty="0" smtClean="0"/>
              <a:t>should</a:t>
            </a:r>
          </a:p>
          <a:p>
            <a:pPr marL="180975" indent="-180975">
              <a:spcBef>
                <a:spcPts val="600"/>
              </a:spcBef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THEA standard is conservative</a:t>
            </a:r>
            <a:r>
              <a:rPr lang="en-US" sz="1600" dirty="0" smtClean="0"/>
              <a:t> for such a scenario</a:t>
            </a:r>
            <a:endParaRPr lang="en-US" sz="1600" dirty="0"/>
          </a:p>
          <a:p>
            <a:pPr>
              <a:lnSpc>
                <a:spcPts val="2400"/>
              </a:lnSpc>
              <a:spcBef>
                <a:spcPts val="1200"/>
              </a:spcBef>
              <a:buClr>
                <a:srgbClr val="6DA64E"/>
              </a:buClr>
            </a:pPr>
            <a:endParaRPr lang="fr-FR" sz="1600" dirty="0"/>
          </a:p>
        </p:txBody>
      </p:sp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869" y="1976120"/>
            <a:ext cx="3989842" cy="4527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82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18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83579"/>
            <a:ext cx="10517859" cy="404392"/>
          </a:xfrm>
        </p:spPr>
        <p:txBody>
          <a:bodyPr/>
          <a:lstStyle/>
          <a:p>
            <a:pPr algn="ctr"/>
            <a:r>
              <a:rPr lang="en-US" sz="2400" dirty="0"/>
              <a:t>Introduction of transverse thermal coupling in THEA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51766" y="810884"/>
            <a:ext cx="1209423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2400"/>
              </a:lnSpc>
              <a:buClr>
                <a:srgbClr val="6DA64E"/>
              </a:buClr>
              <a:buFont typeface="Wingdings" panose="05000000000000000000" pitchFamily="2" charset="2"/>
              <a:buChar char="Ø"/>
            </a:pPr>
            <a:r>
              <a:rPr lang="fr-FR" sz="1600" dirty="0" smtClean="0"/>
              <a:t>Introduction in THEA of transverse thermal </a:t>
            </a:r>
            <a:r>
              <a:rPr lang="fr-FR" sz="1600" dirty="0" err="1" smtClean="0"/>
              <a:t>coupling</a:t>
            </a:r>
            <a:r>
              <a:rPr lang="fr-FR" sz="1600" dirty="0" smtClean="0"/>
              <a:t> </a:t>
            </a:r>
            <a:r>
              <a:rPr lang="fr-FR" sz="1600" dirty="0" err="1" smtClean="0"/>
              <a:t>based</a:t>
            </a:r>
            <a:r>
              <a:rPr lang="fr-FR" sz="1600" dirty="0" smtClean="0"/>
              <a:t> on thermal </a:t>
            </a:r>
            <a:r>
              <a:rPr lang="fr-FR" sz="1600" dirty="0" err="1" smtClean="0"/>
              <a:t>resistance</a:t>
            </a:r>
            <a:r>
              <a:rPr lang="fr-FR" sz="1600" dirty="0" err="1"/>
              <a:t>s</a:t>
            </a:r>
            <a:r>
              <a:rPr lang="fr-FR" sz="1600" dirty="0" smtClean="0"/>
              <a:t>:</a:t>
            </a:r>
          </a:p>
          <a:p>
            <a:pPr marL="534988" indent="-285750" algn="l" defTabSz="534988">
              <a:lnSpc>
                <a:spcPts val="2400"/>
              </a:lnSpc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b="1" dirty="0" err="1" smtClean="0"/>
              <a:t>recommended</a:t>
            </a:r>
            <a:r>
              <a:rPr lang="fr-FR" sz="1600" b="1" dirty="0" smtClean="0"/>
              <a:t> for quasi </a:t>
            </a:r>
            <a:r>
              <a:rPr lang="fr-FR" sz="1600" b="1" dirty="0" err="1" smtClean="0"/>
              <a:t>steady</a:t>
            </a:r>
            <a:r>
              <a:rPr lang="fr-FR" sz="1600" b="1" dirty="0" smtClean="0"/>
              <a:t> simulation</a:t>
            </a:r>
            <a:r>
              <a:rPr lang="fr-FR" sz="1600" dirty="0" smtClean="0"/>
              <a:t> (DT</a:t>
            </a:r>
            <a:r>
              <a:rPr lang="fr-FR" sz="1600" baseline="-25000" dirty="0" smtClean="0"/>
              <a:t>ma</a:t>
            </a:r>
            <a:r>
              <a:rPr lang="fr-FR" sz="1600" dirty="0" smtClean="0"/>
              <a:t> computation in long burn scenario)</a:t>
            </a:r>
          </a:p>
          <a:p>
            <a:pPr marL="534988" indent="-285750" algn="l" defTabSz="534988">
              <a:lnSpc>
                <a:spcPts val="2400"/>
              </a:lnSpc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err="1" smtClean="0"/>
              <a:t>can</a:t>
            </a:r>
            <a:r>
              <a:rPr lang="fr-FR" sz="1600" dirty="0" smtClean="0"/>
              <a:t> </a:t>
            </a:r>
            <a:r>
              <a:rPr lang="fr-FR" sz="1600" b="1" dirty="0" err="1" smtClean="0"/>
              <a:t>improve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accuracy</a:t>
            </a:r>
            <a:r>
              <a:rPr lang="fr-FR" sz="1600" b="1" dirty="0" smtClean="0"/>
              <a:t> in case of slow </a:t>
            </a:r>
            <a:r>
              <a:rPr lang="fr-FR" sz="1600" b="1" dirty="0" err="1" smtClean="0"/>
              <a:t>transient</a:t>
            </a:r>
            <a:r>
              <a:rPr lang="fr-FR" sz="1600" dirty="0" smtClean="0"/>
              <a:t> scenario</a:t>
            </a:r>
          </a:p>
          <a:p>
            <a:pPr marL="534988" indent="-285750" algn="l" defTabSz="534988">
              <a:lnSpc>
                <a:spcPts val="2400"/>
              </a:lnSpc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err="1" smtClean="0"/>
              <a:t>is</a:t>
            </a:r>
            <a:r>
              <a:rPr lang="fr-FR" sz="1600" dirty="0" smtClean="0"/>
              <a:t> not </a:t>
            </a:r>
            <a:r>
              <a:rPr lang="fr-FR" sz="1600" dirty="0" err="1" smtClean="0"/>
              <a:t>recommended</a:t>
            </a:r>
            <a:r>
              <a:rPr lang="fr-FR" sz="1600" dirty="0" smtClean="0"/>
              <a:t> for </a:t>
            </a:r>
            <a:r>
              <a:rPr lang="fr-FR" sz="1600" b="1" dirty="0" err="1" smtClean="0"/>
              <a:t>fast</a:t>
            </a:r>
            <a:r>
              <a:rPr lang="fr-FR" sz="1600" b="1" dirty="0" smtClean="0"/>
              <a:t> scenario</a:t>
            </a:r>
            <a:r>
              <a:rPr lang="fr-FR" sz="1600" dirty="0" smtClean="0"/>
              <a:t> </a:t>
            </a:r>
            <a:r>
              <a:rPr lang="fr-FR" sz="1600" dirty="0" err="1" smtClean="0"/>
              <a:t>such</a:t>
            </a:r>
            <a:r>
              <a:rPr lang="fr-FR" sz="1600" dirty="0" smtClean="0"/>
              <a:t> as quench, for </a:t>
            </a:r>
            <a:r>
              <a:rPr lang="fr-FR" sz="1600" dirty="0" err="1" smtClean="0"/>
              <a:t>which</a:t>
            </a:r>
            <a:r>
              <a:rPr lang="fr-FR" sz="1600" dirty="0" smtClean="0"/>
              <a:t> </a:t>
            </a:r>
            <a:r>
              <a:rPr lang="fr-FR" sz="1600" b="1" dirty="0" smtClean="0"/>
              <a:t>THEA </a:t>
            </a:r>
            <a:r>
              <a:rPr lang="fr-FR" sz="1600" b="1" dirty="0" err="1" smtClean="0"/>
              <a:t>is</a:t>
            </a:r>
            <a:r>
              <a:rPr lang="fr-FR" sz="1600" b="1" dirty="0" smtClean="0"/>
              <a:t> conservative and </a:t>
            </a:r>
            <a:r>
              <a:rPr lang="fr-FR" sz="1600" b="1" dirty="0" err="1" smtClean="0"/>
              <a:t>thus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prefered</a:t>
            </a:r>
            <a:r>
              <a:rPr lang="fr-FR" sz="1600" dirty="0" smtClean="0"/>
              <a:t>  </a:t>
            </a:r>
          </a:p>
          <a:p>
            <a:pPr marL="285750" indent="-285750" algn="l">
              <a:lnSpc>
                <a:spcPts val="2400"/>
              </a:lnSpc>
              <a:spcBef>
                <a:spcPts val="1200"/>
              </a:spcBef>
              <a:buClr>
                <a:srgbClr val="6DA64E"/>
              </a:buClr>
              <a:buFont typeface="Wingdings" panose="05000000000000000000" pitchFamily="2" charset="2"/>
              <a:buChar char="Ø"/>
            </a:pPr>
            <a:r>
              <a:rPr lang="fr-FR" sz="1600" b="1" dirty="0" smtClean="0"/>
              <a:t>A. Louzguiti </a:t>
            </a:r>
            <a:r>
              <a:rPr lang="fr-FR" sz="1600" b="1" dirty="0" err="1" smtClean="0"/>
              <a:t>suggests</a:t>
            </a:r>
            <a:r>
              <a:rPr lang="fr-FR" sz="1600" dirty="0" smtClean="0"/>
              <a:t> a </a:t>
            </a:r>
            <a:r>
              <a:rPr lang="fr-FR" sz="1600" dirty="0" err="1" smtClean="0"/>
              <a:t>similar</a:t>
            </a:r>
            <a:r>
              <a:rPr lang="fr-FR" sz="1600" dirty="0" smtClean="0"/>
              <a:t> </a:t>
            </a:r>
            <a:r>
              <a:rPr lang="fr-FR" sz="1600" dirty="0" err="1" smtClean="0"/>
              <a:t>method</a:t>
            </a:r>
            <a:r>
              <a:rPr lang="fr-FR" sz="1600" dirty="0" smtClean="0"/>
              <a:t> for </a:t>
            </a:r>
            <a:r>
              <a:rPr lang="fr-FR" sz="1600" b="1" dirty="0" err="1" smtClean="0"/>
              <a:t>introducing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transient</a:t>
            </a:r>
            <a:r>
              <a:rPr lang="fr-FR" sz="1600" b="1" dirty="0" smtClean="0"/>
              <a:t> thermal </a:t>
            </a:r>
            <a:r>
              <a:rPr lang="fr-FR" sz="1600" b="1" dirty="0" err="1" smtClean="0"/>
              <a:t>coupling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consideration</a:t>
            </a:r>
            <a:r>
              <a:rPr lang="fr-FR" sz="1600" dirty="0" smtClean="0"/>
              <a:t> of thermal diffusion and </a:t>
            </a:r>
            <a:r>
              <a:rPr lang="fr-FR" sz="1600" dirty="0" err="1" smtClean="0"/>
              <a:t>thus</a:t>
            </a:r>
            <a:r>
              <a:rPr lang="fr-FR" sz="1600" dirty="0" smtClean="0"/>
              <a:t> </a:t>
            </a:r>
            <a:r>
              <a:rPr lang="fr-FR" sz="1600" b="1" dirty="0" err="1" smtClean="0"/>
              <a:t>valid</a:t>
            </a:r>
            <a:r>
              <a:rPr lang="fr-FR" sz="1600" b="1" dirty="0" smtClean="0"/>
              <a:t> in </a:t>
            </a:r>
            <a:r>
              <a:rPr lang="fr-FR" sz="1600" b="1" dirty="0" err="1" smtClean="0"/>
              <a:t>transient</a:t>
            </a:r>
            <a:r>
              <a:rPr lang="fr-FR" sz="1600" b="1" dirty="0" smtClean="0"/>
              <a:t> conditions</a:t>
            </a:r>
            <a:r>
              <a:rPr lang="fr-FR" sz="1600" dirty="0" smtClean="0"/>
              <a:t>. This </a:t>
            </a:r>
            <a:r>
              <a:rPr lang="fr-FR" sz="1600" dirty="0" err="1" smtClean="0"/>
              <a:t>approach</a:t>
            </a:r>
            <a:r>
              <a:rPr lang="fr-FR" sz="1600" dirty="0" smtClean="0"/>
              <a:t> </a:t>
            </a:r>
            <a:r>
              <a:rPr lang="fr-FR" sz="1600" dirty="0" err="1" smtClean="0"/>
              <a:t>would</a:t>
            </a:r>
            <a:r>
              <a:rPr lang="fr-FR" sz="1600" dirty="0" smtClean="0"/>
              <a:t>: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4514" y="2773908"/>
            <a:ext cx="75998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4988" indent="-285750" defTabSz="534988">
              <a:lnSpc>
                <a:spcPts val="2400"/>
              </a:lnSpc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based</a:t>
            </a:r>
            <a:r>
              <a:rPr lang="fr-FR" sz="1600" dirty="0" smtClean="0"/>
              <a:t> on </a:t>
            </a:r>
            <a:r>
              <a:rPr lang="fr-FR" sz="1600" dirty="0" err="1" smtClean="0"/>
              <a:t>modelling</a:t>
            </a:r>
            <a:r>
              <a:rPr lang="fr-FR" sz="1600" dirty="0" smtClean="0"/>
              <a:t> </a:t>
            </a:r>
            <a:r>
              <a:rPr lang="fr-FR" sz="1600" b="1" dirty="0" smtClean="0"/>
              <a:t>3 pancakes in a single THEA </a:t>
            </a:r>
            <a:r>
              <a:rPr lang="fr-FR" sz="1600" b="1" dirty="0" err="1" smtClean="0"/>
              <a:t>calculation</a:t>
            </a:r>
            <a:r>
              <a:rPr lang="fr-FR" sz="1600" dirty="0" smtClean="0"/>
              <a:t>, for </a:t>
            </a:r>
            <a:r>
              <a:rPr lang="fr-FR" sz="1600" dirty="0" err="1" smtClean="0"/>
              <a:t>accessing</a:t>
            </a:r>
            <a:r>
              <a:rPr lang="fr-FR" sz="1600" dirty="0" smtClean="0"/>
              <a:t> </a:t>
            </a:r>
            <a:r>
              <a:rPr lang="fr-FR" sz="1600" dirty="0" err="1" smtClean="0"/>
              <a:t>neighbouring</a:t>
            </a:r>
            <a:r>
              <a:rPr lang="fr-FR" sz="1600" dirty="0" smtClean="0"/>
              <a:t> pancakes </a:t>
            </a:r>
            <a:r>
              <a:rPr lang="fr-FR" sz="1600" dirty="0" err="1" smtClean="0"/>
              <a:t>temperatures</a:t>
            </a:r>
            <a:r>
              <a:rPr lang="fr-FR" sz="1600" dirty="0" smtClean="0"/>
              <a:t> in memory mode</a:t>
            </a:r>
            <a:endParaRPr lang="fr-FR" sz="1600" dirty="0"/>
          </a:p>
          <a:p>
            <a:pPr marL="534988" indent="-285750" defTabSz="534988">
              <a:lnSpc>
                <a:spcPts val="2400"/>
              </a:lnSpc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err="1" smtClean="0"/>
              <a:t>consider</a:t>
            </a:r>
            <a:r>
              <a:rPr lang="fr-FR" sz="1600" dirty="0" smtClean="0"/>
              <a:t> </a:t>
            </a:r>
            <a:r>
              <a:rPr lang="fr-FR" sz="1600" dirty="0" err="1" smtClean="0"/>
              <a:t>transient</a:t>
            </a:r>
            <a:r>
              <a:rPr lang="fr-FR" sz="1600" dirty="0" smtClean="0"/>
              <a:t> thermal </a:t>
            </a:r>
            <a:r>
              <a:rPr lang="fr-FR" sz="1600" dirty="0" err="1" smtClean="0"/>
              <a:t>equation</a:t>
            </a:r>
            <a:r>
              <a:rPr lang="fr-FR" sz="1600" dirty="0" smtClean="0"/>
              <a:t>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thermal </a:t>
            </a:r>
            <a:r>
              <a:rPr lang="fr-FR" sz="1600" b="1" dirty="0" err="1" smtClean="0"/>
              <a:t>capacity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terms</a:t>
            </a:r>
            <a:endParaRPr lang="fr-FR" sz="1600" b="1" dirty="0"/>
          </a:p>
          <a:p>
            <a:pPr marL="534988" indent="-285750" defTabSz="534988">
              <a:lnSpc>
                <a:spcPts val="2400"/>
              </a:lnSpc>
              <a:buClr>
                <a:srgbClr val="6DA64E"/>
              </a:buClr>
              <a:buFont typeface="Arial" panose="020B0604020202020204" pitchFamily="34" charset="0"/>
              <a:buChar char="•"/>
            </a:pPr>
            <a:r>
              <a:rPr lang="fr-FR" sz="1600" dirty="0" err="1" smtClean="0"/>
              <a:t>require</a:t>
            </a:r>
            <a:r>
              <a:rPr lang="fr-FR" sz="1600" dirty="0" smtClean="0"/>
              <a:t> </a:t>
            </a:r>
            <a:r>
              <a:rPr lang="fr-FR" sz="1600" dirty="0" err="1" smtClean="0"/>
              <a:t>modelling</a:t>
            </a:r>
            <a:r>
              <a:rPr lang="fr-FR" sz="1600" dirty="0" smtClean="0"/>
              <a:t> </a:t>
            </a:r>
            <a:r>
              <a:rPr lang="fr-FR" sz="1600" b="1" smtClean="0"/>
              <a:t>current transport </a:t>
            </a:r>
            <a:r>
              <a:rPr lang="fr-FR" sz="1600" b="1" dirty="0" smtClean="0"/>
              <a:t>in </a:t>
            </a:r>
            <a:r>
              <a:rPr lang="fr-FR" sz="1600" b="1" dirty="0" err="1" smtClean="0"/>
              <a:t>series</a:t>
            </a:r>
            <a:r>
              <a:rPr lang="fr-FR" sz="1600" b="1" dirty="0" smtClean="0"/>
              <a:t> in the 3 pancakes</a:t>
            </a:r>
          </a:p>
          <a:p>
            <a:pPr marL="801688" lvl="1" indent="-285750" defTabSz="534988">
              <a:lnSpc>
                <a:spcPts val="2400"/>
              </a:lnSpc>
              <a:buClr>
                <a:srgbClr val="6DA64E"/>
              </a:buClr>
              <a:buFont typeface="Wingdings" panose="05000000000000000000" pitchFamily="2" charset="2"/>
              <a:buChar char="ü"/>
            </a:pPr>
            <a:r>
              <a:rPr lang="fr-FR" sz="1600" dirty="0" smtClean="0"/>
              <a:t>For </a:t>
            </a:r>
            <a:r>
              <a:rPr lang="fr-FR" sz="1600" dirty="0" err="1" smtClean="0"/>
              <a:t>now</a:t>
            </a:r>
            <a:r>
              <a:rPr lang="fr-FR" sz="1600" dirty="0" smtClean="0"/>
              <a:t>, </a:t>
            </a:r>
            <a:r>
              <a:rPr lang="fr-FR" sz="1600" dirty="0" err="1" smtClean="0"/>
              <a:t>this</a:t>
            </a:r>
            <a:r>
              <a:rPr lang="fr-FR" sz="1600" dirty="0" smtClean="0"/>
              <a:t> latter point </a:t>
            </a:r>
            <a:r>
              <a:rPr lang="fr-FR" sz="1600" dirty="0" err="1" smtClean="0"/>
              <a:t>can</a:t>
            </a:r>
            <a:r>
              <a:rPr lang="fr-FR" sz="1600" dirty="0" smtClean="0"/>
              <a:t> not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resolved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b="1" dirty="0" smtClean="0"/>
              <a:t>THEA+POWER</a:t>
            </a:r>
            <a:r>
              <a:rPr lang="fr-FR" sz="1600" dirty="0" smtClean="0"/>
              <a:t> (</a:t>
            </a:r>
            <a:r>
              <a:rPr lang="fr-FR" sz="1600" dirty="0" err="1" smtClean="0"/>
              <a:t>would</a:t>
            </a:r>
            <a:r>
              <a:rPr lang="fr-FR" sz="1600" dirty="0" smtClean="0"/>
              <a:t> </a:t>
            </a:r>
            <a:r>
              <a:rPr lang="fr-FR" sz="1600" dirty="0" err="1" smtClean="0"/>
              <a:t>reduire</a:t>
            </a:r>
            <a:r>
              <a:rPr lang="fr-FR" sz="1600" dirty="0" smtClean="0"/>
              <a:t> </a:t>
            </a:r>
            <a:r>
              <a:rPr lang="fr-FR" sz="1600" dirty="0" err="1" smtClean="0"/>
              <a:t>current</a:t>
            </a:r>
            <a:r>
              <a:rPr lang="fr-FR" sz="1600" dirty="0" smtClean="0"/>
              <a:t> to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associated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a thermal component </a:t>
            </a:r>
            <a:r>
              <a:rPr lang="fr-FR" sz="1600" dirty="0" err="1" smtClean="0"/>
              <a:t>instead</a:t>
            </a:r>
            <a:r>
              <a:rPr lang="fr-FR" sz="1600" dirty="0" smtClean="0"/>
              <a:t> of </a:t>
            </a:r>
            <a:r>
              <a:rPr lang="fr-FR" sz="1600" dirty="0" err="1" smtClean="0"/>
              <a:t>overall</a:t>
            </a:r>
            <a:r>
              <a:rPr lang="fr-FR" sz="1600" dirty="0" smtClean="0"/>
              <a:t> model)   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fr-F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1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confirmed</a:t>
            </a:r>
            <a:r>
              <a:rPr lang="fr-F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by Luca</a:t>
            </a:r>
          </a:p>
          <a:p>
            <a:pPr marL="801688" lvl="1" indent="-285750" defTabSz="534988">
              <a:lnSpc>
                <a:spcPts val="2400"/>
              </a:lnSpc>
              <a:buClr>
                <a:srgbClr val="6DA64E"/>
              </a:buClr>
              <a:buFont typeface="Wingdings" panose="05000000000000000000" pitchFamily="2" charset="2"/>
              <a:buChar char="ü"/>
            </a:pP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But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should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possible (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being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cautious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) to </a:t>
            </a:r>
            <a:r>
              <a:rPr lang="fr-FR" sz="1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modify</a:t>
            </a:r>
            <a:r>
              <a:rPr lang="fr-F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dedicated</a:t>
            </a:r>
            <a:r>
              <a:rPr lang="fr-F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code sources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current.f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801688" lvl="1" indent="-285750" defTabSz="534988">
              <a:lnSpc>
                <a:spcPts val="2400"/>
              </a:lnSpc>
              <a:buClr>
                <a:srgbClr val="6DA64E"/>
              </a:buClr>
              <a:buFont typeface="Wingdings" panose="05000000000000000000" pitchFamily="2" charset="2"/>
              <a:buChar char="ü"/>
            </a:pP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63071" indent="-285750" defTabSz="534988">
              <a:lnSpc>
                <a:spcPts val="2400"/>
              </a:lnSpc>
              <a:buClr>
                <a:srgbClr val="6DA64E"/>
              </a:buClr>
              <a:buFont typeface="Wingdings" panose="05000000000000000000" pitchFamily="2" charset="2"/>
              <a:buChar char="Ø"/>
            </a:pP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done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?...</a:t>
            </a:r>
          </a:p>
          <a:p>
            <a:pPr marL="801688" lvl="1" indent="-285750" defTabSz="534988">
              <a:lnSpc>
                <a:spcPts val="2400"/>
              </a:lnSpc>
              <a:buClr>
                <a:srgbClr val="6DA64E"/>
              </a:buClr>
              <a:buFont typeface="Wingdings" panose="05000000000000000000" pitchFamily="2" charset="2"/>
              <a:buChar char="ü"/>
            </a:pPr>
            <a:endParaRPr lang="fr-FR" sz="1600" dirty="0"/>
          </a:p>
        </p:txBody>
      </p:sp>
      <p:pic>
        <p:nvPicPr>
          <p:cNvPr id="3078" name="Picture 6" descr="Hard Work Icon #267058 - Free Icons Library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06777" y="5570762"/>
            <a:ext cx="988798" cy="98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22746" t="47679" r="70002" b="18794"/>
          <a:stretch/>
        </p:blipFill>
        <p:spPr>
          <a:xfrm>
            <a:off x="9039225" y="2773908"/>
            <a:ext cx="1187450" cy="3549650"/>
          </a:xfrm>
          <a:prstGeom prst="rect">
            <a:avLst/>
          </a:prstGeom>
        </p:spPr>
      </p:pic>
      <p:sp>
        <p:nvSpPr>
          <p:cNvPr id="6" name="Double flèche horizontale 5"/>
          <p:cNvSpPr/>
          <p:nvPr/>
        </p:nvSpPr>
        <p:spPr>
          <a:xfrm>
            <a:off x="9686924" y="3305175"/>
            <a:ext cx="365125" cy="117475"/>
          </a:xfrm>
          <a:prstGeom prst="leftRightArrow">
            <a:avLst>
              <a:gd name="adj1" fmla="val 25438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Double flèche horizontale 22"/>
          <p:cNvSpPr/>
          <p:nvPr/>
        </p:nvSpPr>
        <p:spPr>
          <a:xfrm rot="5400000">
            <a:off x="9450387" y="3546475"/>
            <a:ext cx="365125" cy="117475"/>
          </a:xfrm>
          <a:prstGeom prst="leftRightArrow">
            <a:avLst>
              <a:gd name="adj1" fmla="val 25438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Double flèche horizontale 25"/>
          <p:cNvSpPr/>
          <p:nvPr/>
        </p:nvSpPr>
        <p:spPr>
          <a:xfrm rot="5400000">
            <a:off x="9445624" y="3060700"/>
            <a:ext cx="365125" cy="117475"/>
          </a:xfrm>
          <a:prstGeom prst="leftRightArrow">
            <a:avLst>
              <a:gd name="adj1" fmla="val 25438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Double flèche horizontale 27"/>
          <p:cNvSpPr/>
          <p:nvPr/>
        </p:nvSpPr>
        <p:spPr>
          <a:xfrm>
            <a:off x="9213850" y="3305175"/>
            <a:ext cx="365125" cy="117475"/>
          </a:xfrm>
          <a:prstGeom prst="leftRightArrow">
            <a:avLst>
              <a:gd name="adj1" fmla="val 25438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9429750" y="2708503"/>
            <a:ext cx="395288" cy="3680460"/>
          </a:xfrm>
          <a:prstGeom prst="rect">
            <a:avLst/>
          </a:prstGeom>
          <a:noFill/>
          <a:ln w="190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1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19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850308" y="1879473"/>
            <a:ext cx="888958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1 – TACTICS, co-simulation of THEA / Cast3M</a:t>
            </a:r>
          </a:p>
          <a:p>
            <a:pPr>
              <a:lnSpc>
                <a:spcPts val="3000"/>
              </a:lnSpc>
            </a:pPr>
            <a:endParaRPr lang="en-US" sz="2000" b="1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 – Introduction of transverse thermal coupling in THEA</a:t>
            </a:r>
          </a:p>
          <a:p>
            <a:pPr>
              <a:lnSpc>
                <a:spcPts val="3000"/>
              </a:lnSpc>
            </a:pP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3 – THEA-MADMACS, a tool for fast generation of tokamak CICC design</a:t>
            </a:r>
          </a:p>
          <a:p>
            <a:pPr>
              <a:lnSpc>
                <a:spcPts val="3000"/>
              </a:lnSpc>
            </a:pPr>
            <a:endParaRPr lang="en-US" sz="20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4 – THEA customization for automatic generation of important results (</a:t>
            </a:r>
            <a:r>
              <a:rPr lang="el-GR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Δ</a:t>
            </a:r>
            <a:r>
              <a:rPr lang="en-US" sz="2000" b="1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</a:t>
            </a:r>
            <a:r>
              <a:rPr lang="en-US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…)</a:t>
            </a:r>
            <a:endParaRPr lang="en-US" sz="20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49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850308" y="1879473"/>
            <a:ext cx="888958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1 – TACTICS, co-simulation of THEA / Cast3M</a:t>
            </a:r>
          </a:p>
          <a:p>
            <a:pPr>
              <a:lnSpc>
                <a:spcPts val="3000"/>
              </a:lnSpc>
            </a:pPr>
            <a:endParaRPr lang="en-US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2 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– Introduction of transverse thermal coupling in </a:t>
            </a: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THEA</a:t>
            </a:r>
          </a:p>
          <a:p>
            <a:pPr>
              <a:lnSpc>
                <a:spcPts val="3000"/>
              </a:lnSpc>
            </a:pPr>
            <a:endParaRPr lang="en-US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3 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– THEA-MADMACS, a tool for fast generation of tokamak CICC </a:t>
            </a: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design</a:t>
            </a:r>
          </a:p>
          <a:p>
            <a:pPr>
              <a:lnSpc>
                <a:spcPts val="3000"/>
              </a:lnSpc>
            </a:pP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4 – THEA customization for automatic generation of important results (</a:t>
            </a:r>
            <a:r>
              <a:rPr lang="el-GR" sz="2000" b="1" dirty="0" smtClean="0">
                <a:solidFill>
                  <a:schemeClr val="bg2">
                    <a:lumMod val="10000"/>
                  </a:schemeClr>
                </a:solidFill>
              </a:rPr>
              <a:t>Δ</a:t>
            </a:r>
            <a:r>
              <a:rPr lang="en-US" sz="2000" b="1" dirty="0" err="1" smtClean="0">
                <a:solidFill>
                  <a:schemeClr val="bg2">
                    <a:lumMod val="10000"/>
                  </a:schemeClr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bg2">
                    <a:lumMod val="10000"/>
                  </a:schemeClr>
                </a:solidFill>
              </a:rPr>
              <a:t>ma</a:t>
            </a: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 …)</a:t>
            </a: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74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20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83579"/>
            <a:ext cx="10517859" cy="404392"/>
          </a:xfrm>
        </p:spPr>
        <p:txBody>
          <a:bodyPr/>
          <a:lstStyle/>
          <a:p>
            <a:pPr algn="ctr"/>
            <a:r>
              <a:rPr lang="en-US" sz="2400" dirty="0"/>
              <a:t>THEA-MADMACS, a tool for fast generation of tokamak CICC design</a:t>
            </a:r>
            <a:endParaRPr lang="en-US" dirty="0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" name="Rectangle à coins arrondis 14"/>
          <p:cNvSpPr/>
          <p:nvPr/>
        </p:nvSpPr>
        <p:spPr>
          <a:xfrm>
            <a:off x="1783839" y="975980"/>
            <a:ext cx="1703825" cy="1132514"/>
          </a:xfrm>
          <a:prstGeom prst="roundRect">
            <a:avLst/>
          </a:prstGeom>
          <a:solidFill>
            <a:srgbClr val="DCE6F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Pre</a:t>
            </a:r>
            <a:r>
              <a:rPr lang="fr-FR" sz="1100" dirty="0" smtClean="0">
                <a:solidFill>
                  <a:schemeClr val="tx1"/>
                </a:solidFill>
              </a:rPr>
              <a:t>-design</a:t>
            </a:r>
          </a:p>
          <a:p>
            <a:pPr algn="ctr"/>
            <a:r>
              <a:rPr lang="fr-FR" sz="1100" b="1" dirty="0" smtClean="0">
                <a:solidFill>
                  <a:schemeClr val="tx1"/>
                </a:solidFill>
              </a:rPr>
              <a:t>MADMACS</a:t>
            </a:r>
          </a:p>
        </p:txBody>
      </p:sp>
      <p:pic>
        <p:nvPicPr>
          <p:cNvPr id="16" name="Image 3" descr="Conducteur DEMO WP3-s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2079" r="12692"/>
          <a:stretch/>
        </p:blipFill>
        <p:spPr bwMode="auto">
          <a:xfrm>
            <a:off x="2200933" y="1462786"/>
            <a:ext cx="869635" cy="57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à coins arrondis 16"/>
          <p:cNvSpPr/>
          <p:nvPr/>
        </p:nvSpPr>
        <p:spPr>
          <a:xfrm>
            <a:off x="5011888" y="882512"/>
            <a:ext cx="1539301" cy="131944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Thermohydraulics</a:t>
            </a:r>
            <a:r>
              <a:rPr lang="fr-FR" sz="1100" dirty="0" smtClean="0">
                <a:solidFill>
                  <a:schemeClr val="tx1"/>
                </a:solidFill>
              </a:rPr>
              <a:t> </a:t>
            </a:r>
            <a:r>
              <a:rPr lang="fr-FR" sz="1100" b="1" dirty="0" smtClean="0">
                <a:solidFill>
                  <a:schemeClr val="tx1"/>
                </a:solidFill>
              </a:rPr>
              <a:t>THEA</a:t>
            </a:r>
          </a:p>
        </p:txBody>
      </p:sp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867" y="1373403"/>
            <a:ext cx="1318530" cy="749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Connecteur droit avec flèche 22"/>
          <p:cNvCxnSpPr/>
          <p:nvPr/>
        </p:nvCxnSpPr>
        <p:spPr>
          <a:xfrm>
            <a:off x="3715659" y="1437191"/>
            <a:ext cx="272422" cy="0"/>
          </a:xfrm>
          <a:prstGeom prst="straightConnector1">
            <a:avLst/>
          </a:prstGeom>
          <a:ln w="19050">
            <a:solidFill>
              <a:srgbClr val="0000FF"/>
            </a:solidFill>
            <a:headEnd type="none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4573745" y="1663412"/>
            <a:ext cx="272422" cy="0"/>
          </a:xfrm>
          <a:prstGeom prst="straightConnector1">
            <a:avLst/>
          </a:prstGeom>
          <a:ln w="19050">
            <a:solidFill>
              <a:srgbClr val="0000FF"/>
            </a:solidFill>
            <a:headEnd type="arrow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3465012" y="1056075"/>
            <a:ext cx="1270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err="1" smtClean="0">
                <a:solidFill>
                  <a:srgbClr val="0000FF"/>
                </a:solidFill>
              </a:rPr>
              <a:t>A</a:t>
            </a:r>
            <a:r>
              <a:rPr lang="fr-FR" sz="1600" baseline="-25000" dirty="0" err="1" smtClean="0">
                <a:solidFill>
                  <a:srgbClr val="0000FF"/>
                </a:solidFill>
              </a:rPr>
              <a:t>sc</a:t>
            </a:r>
            <a:r>
              <a:rPr lang="fr-FR" sz="1600" dirty="0" smtClean="0">
                <a:solidFill>
                  <a:srgbClr val="0000FF"/>
                </a:solidFill>
              </a:rPr>
              <a:t>, </a:t>
            </a:r>
            <a:r>
              <a:rPr lang="fr-FR" sz="1600" dirty="0" err="1" smtClean="0">
                <a:solidFill>
                  <a:srgbClr val="0000FF"/>
                </a:solidFill>
              </a:rPr>
              <a:t>A</a:t>
            </a:r>
            <a:r>
              <a:rPr lang="fr-FR" sz="1600" baseline="-25000" dirty="0" err="1" smtClean="0">
                <a:solidFill>
                  <a:srgbClr val="0000FF"/>
                </a:solidFill>
              </a:rPr>
              <a:t>Cu</a:t>
            </a:r>
            <a:r>
              <a:rPr lang="fr-FR" sz="1600" dirty="0" smtClean="0">
                <a:solidFill>
                  <a:srgbClr val="0000FF"/>
                </a:solidFill>
              </a:rPr>
              <a:t>, </a:t>
            </a:r>
            <a:r>
              <a:rPr lang="fr-FR" sz="1600" dirty="0" err="1" smtClean="0">
                <a:solidFill>
                  <a:srgbClr val="0000FF"/>
                </a:solidFill>
              </a:rPr>
              <a:t>A</a:t>
            </a:r>
            <a:r>
              <a:rPr lang="fr-FR" sz="1600" baseline="-25000" dirty="0" err="1" smtClean="0">
                <a:solidFill>
                  <a:srgbClr val="0000FF"/>
                </a:solidFill>
              </a:rPr>
              <a:t>he</a:t>
            </a:r>
            <a:r>
              <a:rPr lang="fr-FR" sz="1600" dirty="0" smtClean="0">
                <a:solidFill>
                  <a:srgbClr val="0000FF"/>
                </a:solidFill>
              </a:rPr>
              <a:t>…</a:t>
            </a:r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4526763" y="1664026"/>
            <a:ext cx="437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T</a:t>
            </a:r>
            <a:r>
              <a:rPr lang="fr-FR" sz="1600" baseline="-25000" dirty="0" smtClean="0">
                <a:solidFill>
                  <a:srgbClr val="0000FF"/>
                </a:solidFill>
              </a:rPr>
              <a:t>op</a:t>
            </a:r>
            <a:endParaRPr lang="en-US" sz="1600" baseline="-25000" dirty="0">
              <a:solidFill>
                <a:srgbClr val="0000FF"/>
              </a:solidFill>
            </a:endParaRPr>
          </a:p>
        </p:txBody>
      </p:sp>
      <p:sp>
        <p:nvSpPr>
          <p:cNvPr id="30" name="Flèche en arc 29"/>
          <p:cNvSpPr/>
          <p:nvPr/>
        </p:nvSpPr>
        <p:spPr>
          <a:xfrm rot="20537066" flipH="1">
            <a:off x="4202004" y="1875016"/>
            <a:ext cx="409983" cy="403698"/>
          </a:xfrm>
          <a:prstGeom prst="circularArrow">
            <a:avLst>
              <a:gd name="adj1" fmla="val 8939"/>
              <a:gd name="adj2" fmla="val 1142319"/>
              <a:gd name="adj3" fmla="val 5378278"/>
              <a:gd name="adj4" fmla="val 15272225"/>
              <a:gd name="adj5" fmla="val 12500"/>
            </a:avLst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2377717" y="2275815"/>
            <a:ext cx="4205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design at constant DT</a:t>
            </a:r>
            <a:r>
              <a:rPr lang="fr-FR" sz="1600" baseline="-25000" dirty="0" smtClean="0">
                <a:solidFill>
                  <a:srgbClr val="0000FF"/>
                </a:solidFill>
              </a:rPr>
              <a:t>ma</a:t>
            </a:r>
            <a:r>
              <a:rPr lang="fr-FR" sz="1600" dirty="0" smtClean="0">
                <a:solidFill>
                  <a:srgbClr val="0000FF"/>
                </a:solidFill>
              </a:rPr>
              <a:t> as a </a:t>
            </a:r>
            <a:r>
              <a:rPr lang="fr-FR" sz="1600" dirty="0" err="1" smtClean="0">
                <a:solidFill>
                  <a:srgbClr val="0000FF"/>
                </a:solidFill>
              </a:rPr>
              <a:t>function</a:t>
            </a:r>
            <a:r>
              <a:rPr lang="fr-FR" sz="1600" dirty="0" smtClean="0">
                <a:solidFill>
                  <a:srgbClr val="0000FF"/>
                </a:solidFill>
              </a:rPr>
              <a:t> of (∆P ; T</a:t>
            </a:r>
            <a:r>
              <a:rPr lang="fr-FR" sz="1600" baseline="-25000" dirty="0" smtClean="0">
                <a:solidFill>
                  <a:srgbClr val="0000FF"/>
                </a:solidFill>
              </a:rPr>
              <a:t>in</a:t>
            </a:r>
            <a:r>
              <a:rPr lang="fr-FR" sz="1600" dirty="0" smtClean="0">
                <a:solidFill>
                  <a:srgbClr val="0000FF"/>
                </a:solidFill>
              </a:rPr>
              <a:t>)</a:t>
            </a:r>
            <a:endParaRPr lang="en-US" sz="1600" dirty="0">
              <a:solidFill>
                <a:srgbClr val="0000FF"/>
              </a:solidFill>
            </a:endParaRPr>
          </a:p>
        </p:txBody>
      </p:sp>
      <p:cxnSp>
        <p:nvCxnSpPr>
          <p:cNvPr id="32" name="Connecteur droit avec flèche 31"/>
          <p:cNvCxnSpPr>
            <a:stCxn id="15" idx="3"/>
            <a:endCxn id="17" idx="1"/>
          </p:cNvCxnSpPr>
          <p:nvPr/>
        </p:nvCxnSpPr>
        <p:spPr>
          <a:xfrm>
            <a:off x="3487664" y="1542237"/>
            <a:ext cx="1524224" cy="0"/>
          </a:xfrm>
          <a:prstGeom prst="straightConnector1">
            <a:avLst/>
          </a:prstGeom>
          <a:ln w="38100" cmpd="dbl">
            <a:solidFill>
              <a:srgbClr val="0000FF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space réservé du texte 5"/>
          <p:cNvSpPr txBox="1">
            <a:spLocks/>
          </p:cNvSpPr>
          <p:nvPr/>
        </p:nvSpPr>
        <p:spPr>
          <a:xfrm>
            <a:off x="7379831" y="1226254"/>
            <a:ext cx="3897589" cy="70041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 smtClean="0"/>
              <a:t>Figure(s) of </a:t>
            </a:r>
            <a:r>
              <a:rPr lang="fr-FR" sz="1600" b="0" dirty="0" err="1" smtClean="0"/>
              <a:t>merit</a:t>
            </a:r>
            <a:r>
              <a:rPr lang="fr-FR" sz="1600" b="0" dirty="0" smtClean="0"/>
              <a:t> of TF </a:t>
            </a:r>
            <a:r>
              <a:rPr lang="fr-FR" sz="1600" b="0" dirty="0" err="1" smtClean="0"/>
              <a:t>magnet</a:t>
            </a:r>
            <a:endParaRPr lang="fr-FR" sz="1600" b="0" dirty="0" smtClean="0"/>
          </a:p>
          <a:p>
            <a:r>
              <a:rPr lang="fr-FR" sz="1600" b="0" dirty="0" smtClean="0"/>
              <a:t>(</a:t>
            </a:r>
            <a:r>
              <a:rPr lang="fr-FR" sz="1600" b="0" dirty="0" err="1" smtClean="0"/>
              <a:t>cost</a:t>
            </a:r>
            <a:r>
              <a:rPr lang="fr-FR" sz="1600" b="0" dirty="0" smtClean="0"/>
              <a:t> ~ </a:t>
            </a:r>
            <a:r>
              <a:rPr lang="fr-FR" sz="1600" b="0" dirty="0" err="1" smtClean="0"/>
              <a:t>cost</a:t>
            </a:r>
            <a:r>
              <a:rPr lang="fr-FR" sz="1600" b="0" dirty="0" smtClean="0"/>
              <a:t> of composite Nb</a:t>
            </a:r>
            <a:r>
              <a:rPr lang="fr-FR" sz="1600" b="0" baseline="-25000" dirty="0" smtClean="0"/>
              <a:t>3</a:t>
            </a:r>
            <a:r>
              <a:rPr lang="fr-FR" sz="1600" b="0" dirty="0" smtClean="0"/>
              <a:t>Sn strands, …)</a:t>
            </a:r>
          </a:p>
        </p:txBody>
      </p:sp>
      <p:sp>
        <p:nvSpPr>
          <p:cNvPr id="6" name="Rectangle 5"/>
          <p:cNvSpPr/>
          <p:nvPr/>
        </p:nvSpPr>
        <p:spPr>
          <a:xfrm>
            <a:off x="126522" y="1003627"/>
            <a:ext cx="17883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 smtClean="0"/>
              <a:t>MADMACS = </a:t>
            </a:r>
            <a:r>
              <a:rPr lang="fr-FR" sz="1600" dirty="0" err="1" smtClean="0"/>
              <a:t>MAgnet</a:t>
            </a:r>
            <a:r>
              <a:rPr lang="fr-FR" sz="1600" dirty="0" smtClean="0"/>
              <a:t> </a:t>
            </a:r>
            <a:r>
              <a:rPr lang="fr-FR" sz="1600" dirty="0"/>
              <a:t>Design </a:t>
            </a:r>
            <a:r>
              <a:rPr lang="fr-FR" sz="1600" dirty="0" err="1"/>
              <a:t>MACroscopic</a:t>
            </a:r>
            <a:r>
              <a:rPr lang="fr-FR" sz="1600" dirty="0"/>
              <a:t> Simulator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490" y="3211739"/>
            <a:ext cx="5296081" cy="2633411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5"/>
          <a:srcRect l="2308" r="24824" b="20807"/>
          <a:stretch/>
        </p:blipFill>
        <p:spPr>
          <a:xfrm>
            <a:off x="6884848" y="2289182"/>
            <a:ext cx="4877068" cy="3805152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6727705" y="5990387"/>
            <a:ext cx="54322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ts val="1800"/>
              </a:lnSpc>
              <a:buClr>
                <a:srgbClr val="6DA64E"/>
              </a:buClr>
              <a:buFont typeface="Wingdings" panose="05000000000000000000" pitchFamily="2" charset="2"/>
              <a:buChar char="Ø"/>
            </a:pPr>
            <a:r>
              <a:rPr lang="fr-FR" sz="1600" dirty="0" err="1" smtClean="0"/>
              <a:t>Example</a:t>
            </a:r>
            <a:r>
              <a:rPr lang="fr-FR" sz="1600" dirty="0" smtClean="0"/>
              <a:t> of application:</a:t>
            </a:r>
          </a:p>
          <a:p>
            <a:pPr algn="ctr">
              <a:lnSpc>
                <a:spcPts val="1800"/>
              </a:lnSpc>
              <a:buClr>
                <a:srgbClr val="6DA64E"/>
              </a:buClr>
            </a:pPr>
            <a:r>
              <a:rPr lang="fr-FR" sz="1600" dirty="0" smtClean="0"/>
              <a:t>impact of TH operating conditions on EU-DEMO TF </a:t>
            </a:r>
            <a:r>
              <a:rPr lang="fr-FR" sz="1600" dirty="0" err="1" smtClean="0"/>
              <a:t>magnet</a:t>
            </a:r>
            <a:r>
              <a:rPr lang="fr-FR" sz="1600" dirty="0" smtClean="0"/>
              <a:t> </a:t>
            </a:r>
            <a:r>
              <a:rPr lang="fr-FR" sz="1600" dirty="0" err="1" smtClean="0"/>
              <a:t>cost</a:t>
            </a:r>
            <a:endParaRPr lang="fr-FR" sz="1600" dirty="0" smtClean="0"/>
          </a:p>
        </p:txBody>
      </p:sp>
      <p:sp>
        <p:nvSpPr>
          <p:cNvPr id="37" name="ZoneTexte 36"/>
          <p:cNvSpPr txBox="1"/>
          <p:nvPr/>
        </p:nvSpPr>
        <p:spPr>
          <a:xfrm>
            <a:off x="8409949" y="2169486"/>
            <a:ext cx="232221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  <a:buClr>
                <a:srgbClr val="6DA64E"/>
              </a:buClr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 strand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cost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(M€)</a:t>
            </a:r>
          </a:p>
        </p:txBody>
      </p:sp>
      <p:sp>
        <p:nvSpPr>
          <p:cNvPr id="38" name="Flèche droite 37"/>
          <p:cNvSpPr/>
          <p:nvPr/>
        </p:nvSpPr>
        <p:spPr>
          <a:xfrm>
            <a:off x="6771501" y="1437191"/>
            <a:ext cx="586596" cy="258860"/>
          </a:xfrm>
          <a:prstGeom prst="rightArrow">
            <a:avLst>
              <a:gd name="adj1" fmla="val 30074"/>
              <a:gd name="adj2" fmla="val 80447"/>
            </a:avLst>
          </a:prstGeom>
          <a:solidFill>
            <a:srgbClr val="6DA6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18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21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850308" y="1879473"/>
            <a:ext cx="888958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1 – TACTICS, co-simulation of THEA / Cast3M</a:t>
            </a:r>
          </a:p>
          <a:p>
            <a:pPr>
              <a:lnSpc>
                <a:spcPts val="3000"/>
              </a:lnSpc>
            </a:pPr>
            <a:endParaRPr lang="en-US" sz="2000" b="1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 – Introduction of transverse thermal coupling in THEA</a:t>
            </a:r>
          </a:p>
          <a:p>
            <a:pPr>
              <a:lnSpc>
                <a:spcPts val="3000"/>
              </a:lnSpc>
            </a:pPr>
            <a:endParaRPr lang="en-US" sz="20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3 – THEA-MADMACS, a tool for fast generation of tokamak CICC design</a:t>
            </a:r>
          </a:p>
          <a:p>
            <a:pPr>
              <a:lnSpc>
                <a:spcPts val="3000"/>
              </a:lnSpc>
            </a:pPr>
            <a:endParaRPr lang="en-US" sz="20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4 – THEA customization for automatic generation of important results (</a:t>
            </a:r>
            <a:r>
              <a:rPr lang="el-GR" sz="2000" b="1" dirty="0" smtClean="0">
                <a:solidFill>
                  <a:schemeClr val="bg2">
                    <a:lumMod val="10000"/>
                  </a:schemeClr>
                </a:solidFill>
              </a:rPr>
              <a:t>Δ</a:t>
            </a:r>
            <a:r>
              <a:rPr lang="en-US" sz="2000" b="1" dirty="0" err="1" smtClean="0">
                <a:solidFill>
                  <a:schemeClr val="bg2">
                    <a:lumMod val="10000"/>
                  </a:schemeClr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bg2">
                    <a:lumMod val="10000"/>
                  </a:schemeClr>
                </a:solidFill>
              </a:rPr>
              <a:t>ma</a:t>
            </a: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 …)</a:t>
            </a: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24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22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Automatic result file</a:t>
            </a:r>
            <a:endParaRPr lang="en-US" dirty="0"/>
          </a:p>
        </p:txBody>
      </p:sp>
      <p:graphicFrame>
        <p:nvGraphicFramePr>
          <p:cNvPr id="13" name="Objet 12"/>
          <p:cNvGraphicFramePr>
            <a:graphicFrameLocks noChangeAspect="1"/>
          </p:cNvGraphicFramePr>
          <p:nvPr>
            <p:extLst/>
          </p:nvPr>
        </p:nvGraphicFramePr>
        <p:xfrm>
          <a:off x="10863262" y="5229087"/>
          <a:ext cx="3571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Objet d’environnement du Gestionnaire de liaisons" showAsIcon="1" r:id="rId3" imgW="357840" imgH="482400" progId="Package">
                  <p:embed/>
                </p:oleObj>
              </mc:Choice>
              <mc:Fallback>
                <p:oleObj name="Objet d’environnement du Gestionnaire de liaisons" showAsIcon="1" r:id="rId3" imgW="357840" imgH="482400" progId="Package">
                  <p:embed/>
                  <p:pic>
                    <p:nvPicPr>
                      <p:cNvPr id="13" name="Objet 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863262" y="5229087"/>
                        <a:ext cx="357188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104775" y="2181583"/>
            <a:ext cx="5833648" cy="3970318"/>
          </a:xfrm>
          <a:prstGeom prst="rect">
            <a:avLst/>
          </a:prstGeom>
          <a:noFill/>
          <a:ln w="25400">
            <a:solidFill>
              <a:schemeClr val="tx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kern="0" dirty="0" smtClean="0"/>
              <a:t>Thermal 1:</a:t>
            </a:r>
          </a:p>
          <a:p>
            <a:r>
              <a:rPr lang="en-US" sz="1400" kern="0" dirty="0" smtClean="0"/>
              <a:t>Tmax</a:t>
            </a:r>
            <a:r>
              <a:rPr lang="en-US" sz="1400" kern="0" dirty="0"/>
              <a:t>:   </a:t>
            </a:r>
            <a:r>
              <a:rPr lang="en-US" sz="1400" kern="0" dirty="0" smtClean="0"/>
              <a:t>   4.72723722 </a:t>
            </a:r>
            <a:r>
              <a:rPr lang="en-US" sz="1400" kern="0" dirty="0"/>
              <a:t>K, at Time:  6963.55664 s</a:t>
            </a:r>
            <a:r>
              <a:rPr lang="en-US" sz="1400" kern="0" dirty="0" smtClean="0"/>
              <a:t>, and </a:t>
            </a:r>
            <a:r>
              <a:rPr lang="en-US" sz="1400" kern="0" dirty="0"/>
              <a:t>position: 483.958069 </a:t>
            </a:r>
            <a:r>
              <a:rPr lang="en-US" sz="1400" kern="0" dirty="0" smtClean="0"/>
              <a:t>m</a:t>
            </a:r>
          </a:p>
          <a:p>
            <a:r>
              <a:rPr lang="en-US" sz="1400" kern="0" dirty="0" err="1" smtClean="0"/>
              <a:t>Tmamin</a:t>
            </a:r>
            <a:r>
              <a:rPr lang="en-US" sz="1400" kern="0" dirty="0"/>
              <a:t>: 1.85937166 K, at Time:  5910.55664 s, </a:t>
            </a:r>
            <a:r>
              <a:rPr lang="en-US" sz="1400" kern="0" dirty="0" smtClean="0"/>
              <a:t>and </a:t>
            </a:r>
            <a:r>
              <a:rPr lang="en-US" sz="1400" kern="0" dirty="0"/>
              <a:t>position: 11.9779625 </a:t>
            </a:r>
            <a:r>
              <a:rPr lang="en-US" sz="1400" kern="0" dirty="0" smtClean="0"/>
              <a:t>m</a:t>
            </a:r>
          </a:p>
          <a:p>
            <a:r>
              <a:rPr lang="en-US" sz="1400" kern="0" dirty="0" smtClean="0"/>
              <a:t>@Top</a:t>
            </a:r>
            <a:r>
              <a:rPr lang="en-US" sz="1400" kern="0" dirty="0"/>
              <a:t>:   </a:t>
            </a:r>
            <a:r>
              <a:rPr lang="en-US" sz="1400" kern="0" dirty="0" smtClean="0"/>
              <a:t>  4.50808382 </a:t>
            </a:r>
            <a:r>
              <a:rPr lang="en-US" sz="1400" kern="0" dirty="0"/>
              <a:t>K, at Tcs:   </a:t>
            </a:r>
            <a:r>
              <a:rPr lang="en-US" sz="1400" kern="0" dirty="0" smtClean="0"/>
              <a:t>  6.36745548 </a:t>
            </a:r>
            <a:r>
              <a:rPr lang="en-US" sz="1400" kern="0" dirty="0"/>
              <a:t>K, and Beff:     </a:t>
            </a:r>
            <a:r>
              <a:rPr lang="en-US" sz="1400" kern="0" dirty="0" smtClean="0"/>
              <a:t>   11.3208323 T</a:t>
            </a:r>
          </a:p>
          <a:p>
            <a:endParaRPr lang="en-US" sz="1400" kern="0" dirty="0"/>
          </a:p>
          <a:p>
            <a:r>
              <a:rPr lang="en-US" sz="1400" kern="0" dirty="0" smtClean="0"/>
              <a:t>Thermal 2:</a:t>
            </a:r>
          </a:p>
          <a:p>
            <a:r>
              <a:rPr lang="en-US" sz="1400" kern="0" dirty="0" smtClean="0"/>
              <a:t>Tmax</a:t>
            </a:r>
            <a:r>
              <a:rPr lang="en-US" sz="1400" kern="0" dirty="0"/>
              <a:t>:   </a:t>
            </a:r>
            <a:r>
              <a:rPr lang="en-US" sz="1400" kern="0" dirty="0" smtClean="0"/>
              <a:t>   4.72723675 </a:t>
            </a:r>
            <a:r>
              <a:rPr lang="en-US" sz="1400" kern="0" dirty="0"/>
              <a:t>K, at Time: </a:t>
            </a:r>
            <a:r>
              <a:rPr lang="en-US" sz="1400" kern="0" dirty="0" smtClean="0"/>
              <a:t> 6963.55664 </a:t>
            </a:r>
            <a:r>
              <a:rPr lang="en-US" sz="1400" kern="0" dirty="0"/>
              <a:t>s, and position: 483.958069 </a:t>
            </a:r>
            <a:r>
              <a:rPr lang="en-US" sz="1400" kern="0" dirty="0" smtClean="0"/>
              <a:t>m</a:t>
            </a:r>
          </a:p>
          <a:p>
            <a:endParaRPr lang="en-US" sz="1400" kern="0" dirty="0"/>
          </a:p>
          <a:p>
            <a:r>
              <a:rPr lang="en-US" sz="1400" kern="0" dirty="0" smtClean="0"/>
              <a:t>Thermal 3:</a:t>
            </a:r>
          </a:p>
          <a:p>
            <a:r>
              <a:rPr lang="en-US" sz="1400" kern="0" dirty="0" smtClean="0"/>
              <a:t>Tmax</a:t>
            </a:r>
            <a:r>
              <a:rPr lang="en-US" sz="1400" kern="0" dirty="0"/>
              <a:t>:   </a:t>
            </a:r>
            <a:r>
              <a:rPr lang="en-US" sz="1400" kern="0" dirty="0" smtClean="0"/>
              <a:t>  4.72736692 </a:t>
            </a:r>
            <a:r>
              <a:rPr lang="en-US" sz="1400" kern="0" dirty="0"/>
              <a:t>K, at Time:  6964.55664 s, and position: </a:t>
            </a:r>
            <a:r>
              <a:rPr lang="en-US" sz="1400" kern="0" dirty="0" smtClean="0"/>
              <a:t> 483.958069 m</a:t>
            </a:r>
          </a:p>
          <a:p>
            <a:endParaRPr lang="en-US" sz="1400" kern="0" dirty="0"/>
          </a:p>
          <a:p>
            <a:r>
              <a:rPr lang="en-US" sz="1400" kern="0" dirty="0" smtClean="0"/>
              <a:t>Hydraulic 1:</a:t>
            </a:r>
          </a:p>
          <a:p>
            <a:r>
              <a:rPr lang="en-US" sz="1400" kern="0" dirty="0" smtClean="0"/>
              <a:t>Tmax</a:t>
            </a:r>
            <a:r>
              <a:rPr lang="en-US" sz="1400" kern="0" dirty="0"/>
              <a:t>:   </a:t>
            </a:r>
            <a:r>
              <a:rPr lang="en-US" sz="1400" kern="0" dirty="0" smtClean="0"/>
              <a:t> 4.72723341 </a:t>
            </a:r>
            <a:r>
              <a:rPr lang="en-US" sz="1400" kern="0" dirty="0"/>
              <a:t>K, at Time:  </a:t>
            </a:r>
            <a:r>
              <a:rPr lang="en-US" sz="1400" kern="0" dirty="0" smtClean="0"/>
              <a:t> 6963.55664 </a:t>
            </a:r>
            <a:r>
              <a:rPr lang="en-US" sz="1400" kern="0" dirty="0"/>
              <a:t>s, and position: </a:t>
            </a:r>
            <a:r>
              <a:rPr lang="en-US" sz="1400" kern="0" dirty="0" smtClean="0"/>
              <a:t> 483.958069 m</a:t>
            </a:r>
          </a:p>
          <a:p>
            <a:r>
              <a:rPr lang="en-US" sz="1400" kern="0" dirty="0" err="1" smtClean="0"/>
              <a:t>Pmax</a:t>
            </a:r>
            <a:r>
              <a:rPr lang="en-US" sz="1400" kern="0" dirty="0"/>
              <a:t>:   </a:t>
            </a:r>
            <a:r>
              <a:rPr lang="en-US" sz="1400" kern="0" dirty="0" smtClean="0"/>
              <a:t> 600000.000 </a:t>
            </a:r>
            <a:r>
              <a:rPr lang="en-US" sz="1400" kern="0" dirty="0"/>
              <a:t>Pa, at Time: 9.9999E-06 s, </a:t>
            </a:r>
            <a:r>
              <a:rPr lang="en-US" sz="1400" kern="0" dirty="0" smtClean="0"/>
              <a:t> and </a:t>
            </a:r>
            <a:r>
              <a:rPr lang="en-US" sz="1400" kern="0" dirty="0"/>
              <a:t>position: </a:t>
            </a:r>
            <a:r>
              <a:rPr lang="en-US" sz="1400" kern="0" dirty="0" smtClean="0"/>
              <a:t>  0.00000000 m</a:t>
            </a:r>
          </a:p>
          <a:p>
            <a:endParaRPr lang="en-US" sz="1400" kern="0" dirty="0"/>
          </a:p>
          <a:p>
            <a:r>
              <a:rPr lang="en-US" sz="1400" kern="0" dirty="0" smtClean="0"/>
              <a:t>Hydraulic 2:</a:t>
            </a:r>
          </a:p>
          <a:p>
            <a:r>
              <a:rPr lang="en-US" sz="1400" kern="0" dirty="0" smtClean="0"/>
              <a:t>Tmax</a:t>
            </a:r>
            <a:r>
              <a:rPr lang="en-US" sz="1400" kern="0" dirty="0"/>
              <a:t>:   </a:t>
            </a:r>
            <a:r>
              <a:rPr lang="en-US" sz="1400" kern="0" dirty="0" smtClean="0"/>
              <a:t> 4.72635746 </a:t>
            </a:r>
            <a:r>
              <a:rPr lang="en-US" sz="1400" kern="0" dirty="0"/>
              <a:t>K, at Time:  </a:t>
            </a:r>
            <a:r>
              <a:rPr lang="en-US" sz="1400" kern="0" dirty="0" smtClean="0"/>
              <a:t> 6949.55664 </a:t>
            </a:r>
            <a:r>
              <a:rPr lang="en-US" sz="1400" kern="0" dirty="0"/>
              <a:t>s, and position: </a:t>
            </a:r>
            <a:r>
              <a:rPr lang="en-US" sz="1400" kern="0" dirty="0" smtClean="0"/>
              <a:t> 483.958069 m</a:t>
            </a:r>
          </a:p>
          <a:p>
            <a:r>
              <a:rPr lang="en-US" sz="1400" kern="0" dirty="0" err="1" smtClean="0"/>
              <a:t>Pmax</a:t>
            </a:r>
            <a:r>
              <a:rPr lang="en-US" sz="1400" kern="0" dirty="0"/>
              <a:t>:   </a:t>
            </a:r>
            <a:r>
              <a:rPr lang="en-US" sz="1400" kern="0" dirty="0" smtClean="0"/>
              <a:t> 600000.000 </a:t>
            </a:r>
            <a:r>
              <a:rPr lang="en-US" sz="1400" kern="0" dirty="0"/>
              <a:t>Pa, at Time: 9.9999E-06 s, </a:t>
            </a:r>
            <a:r>
              <a:rPr lang="en-US" sz="1400" kern="0" dirty="0" smtClean="0"/>
              <a:t> and </a:t>
            </a:r>
            <a:r>
              <a:rPr lang="en-US" sz="1400" kern="0" dirty="0"/>
              <a:t>position: </a:t>
            </a:r>
            <a:r>
              <a:rPr lang="en-US" sz="1400" kern="0" dirty="0" smtClean="0"/>
              <a:t>  0.00000000 </a:t>
            </a:r>
            <a:r>
              <a:rPr lang="en-US" sz="1400" kern="0" dirty="0"/>
              <a:t>m 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04775" y="972503"/>
            <a:ext cx="528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Automatic generation of a result file with the hotspot temperature, minimum temperature margins</a:t>
            </a:r>
            <a:endParaRPr lang="en-US" sz="18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691686" y="5228571"/>
            <a:ext cx="4223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Modification done in thea.f (version 2.2) →</a:t>
            </a:r>
          </a:p>
          <a:p>
            <a:pPr algn="l"/>
            <a:r>
              <a:rPr lang="en-US" sz="1800" dirty="0" smtClean="0"/>
              <a:t>(The modified script is embedded in the PowerPoint)</a:t>
            </a:r>
            <a:endParaRPr lang="en-US" sz="1800" dirty="0"/>
          </a:p>
        </p:txBody>
      </p:sp>
      <p:sp>
        <p:nvSpPr>
          <p:cNvPr id="17" name="ZoneTexte 16"/>
          <p:cNvSpPr txBox="1"/>
          <p:nvPr/>
        </p:nvSpPr>
        <p:spPr>
          <a:xfrm>
            <a:off x="6148761" y="1184981"/>
            <a:ext cx="55955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800" dirty="0" smtClean="0"/>
              <a:t>Hotspot temperature, minimal temperature margins are time and space dependent. Using </a:t>
            </a:r>
            <a:r>
              <a:rPr lang="en-US" sz="1800" dirty="0" err="1" smtClean="0"/>
              <a:t>theapost</a:t>
            </a:r>
            <a:r>
              <a:rPr lang="en-US" sz="1800" dirty="0" smtClean="0"/>
              <a:t> can be time consuming.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800" dirty="0" smtClean="0"/>
              <a:t>Automatically detect the number of components (Thermal and Hydraulic), and test if the Thermal is a superconductor or not to calculate ΔT</a:t>
            </a:r>
            <a:r>
              <a:rPr lang="en-US" sz="1800" baseline="-25000" dirty="0" smtClean="0"/>
              <a:t>ma</a:t>
            </a:r>
            <a:r>
              <a:rPr lang="en-US" sz="1800" dirty="0" smtClean="0"/>
              <a:t> min.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The values are scanned at each simulation step. The results are more accurate than when calculated on the interpolated stored values (can be significant when the </a:t>
            </a:r>
            <a:r>
              <a:rPr lang="en-US" sz="1800" dirty="0" err="1" smtClean="0"/>
              <a:t>OutputStep</a:t>
            </a:r>
            <a:r>
              <a:rPr lang="en-US" sz="1800" dirty="0" smtClean="0"/>
              <a:t> is larger than the MaximumStep).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6090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23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15" name="ZoneTexte 14"/>
          <p:cNvSpPr txBox="1"/>
          <p:nvPr/>
        </p:nvSpPr>
        <p:spPr>
          <a:xfrm>
            <a:off x="191885" y="1138758"/>
            <a:ext cx="116205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Question from our part: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What is the status of the development of </a:t>
            </a:r>
            <a:r>
              <a:rPr lang="en-US" sz="1800" dirty="0" err="1" smtClean="0"/>
              <a:t>MrX</a:t>
            </a:r>
            <a:r>
              <a:rPr lang="en-US" sz="1800" dirty="0" smtClean="0"/>
              <a:t>?</a:t>
            </a:r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Extract from the SuperMagnet notice:</a:t>
            </a:r>
          </a:p>
          <a:p>
            <a:pPr algn="l"/>
            <a:endParaRPr lang="en-US" sz="1800" dirty="0" smtClean="0"/>
          </a:p>
          <a:p>
            <a:r>
              <a:rPr lang="en-US" sz="1800" b="1" u="sng" dirty="0" err="1" smtClean="0"/>
              <a:t>MrX</a:t>
            </a:r>
            <a:r>
              <a:rPr lang="en-US" sz="1800" b="1" u="sng" dirty="0" smtClean="0"/>
              <a:t> coupling</a:t>
            </a:r>
          </a:p>
          <a:p>
            <a:r>
              <a:rPr lang="en-US" sz="1800" dirty="0" err="1" smtClean="0"/>
              <a:t>MrX</a:t>
            </a:r>
            <a:r>
              <a:rPr lang="en-US" sz="1800" dirty="0" smtClean="0"/>
              <a:t> provides a mechanism for generic data exchange from or to one of the codes coupled by SUPERMAGNET. </a:t>
            </a:r>
            <a:r>
              <a:rPr lang="en-US" sz="1800" dirty="0" err="1" smtClean="0"/>
              <a:t>MrX</a:t>
            </a:r>
            <a:r>
              <a:rPr lang="en-US" sz="1800" dirty="0" smtClean="0"/>
              <a:t> does not perform calculations, but can substitute to any of the coupling ends detailed earlier, to interface a data exchange to other codes that are running concurrently to SUPERMAGNET. Launched by SUPERMAGNET, </a:t>
            </a:r>
            <a:r>
              <a:rPr lang="en-US" sz="1800" dirty="0" err="1" smtClean="0"/>
              <a:t>MrX</a:t>
            </a:r>
            <a:r>
              <a:rPr lang="en-US" sz="1800" dirty="0" smtClean="0"/>
              <a:t> receives data from one of the CryoSoft codes, running a coupled simulation, and reformats it into an ASCII file with a given protocol that can be read and used by a concurrent simulation code. The concurrent simulation is then expected to produce coupling results that </a:t>
            </a:r>
            <a:r>
              <a:rPr lang="en-US" sz="1800" dirty="0" err="1" smtClean="0"/>
              <a:t>MrX</a:t>
            </a:r>
            <a:r>
              <a:rPr lang="en-US" sz="1800" dirty="0" smtClean="0"/>
              <a:t> reads and converts as appropriate to provide it to the coupled CryoSoft code.</a:t>
            </a:r>
          </a:p>
          <a:p>
            <a:endParaRPr lang="fr-FR" sz="1800" dirty="0"/>
          </a:p>
          <a:p>
            <a:r>
              <a:rPr lang="en-US" sz="1800" b="1" dirty="0" smtClean="0"/>
              <a:t>Note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At </a:t>
            </a:r>
            <a:r>
              <a:rPr lang="en-US" sz="1800" dirty="0">
                <a:solidFill>
                  <a:srgbClr val="C00000"/>
                </a:solidFill>
              </a:rPr>
              <a:t>the time of writing of this manual, </a:t>
            </a:r>
            <a:r>
              <a:rPr lang="en-US" sz="1800" dirty="0" err="1">
                <a:solidFill>
                  <a:srgbClr val="C00000"/>
                </a:solidFill>
              </a:rPr>
              <a:t>MrX</a:t>
            </a:r>
            <a:r>
              <a:rPr lang="en-US" sz="1800" dirty="0">
                <a:solidFill>
                  <a:srgbClr val="C00000"/>
                </a:solidFill>
              </a:rPr>
              <a:t> is in conceptual design and testing, and </a:t>
            </a:r>
            <a:r>
              <a:rPr lang="en-US" sz="1800" dirty="0" smtClean="0">
                <a:solidFill>
                  <a:srgbClr val="C00000"/>
                </a:solidFill>
              </a:rPr>
              <a:t>is not </a:t>
            </a:r>
            <a:r>
              <a:rPr lang="en-US" sz="1800" dirty="0">
                <a:solidFill>
                  <a:srgbClr val="C00000"/>
                </a:solidFill>
              </a:rPr>
              <a:t>yet available to the end user.</a:t>
            </a:r>
          </a:p>
        </p:txBody>
      </p:sp>
    </p:spTree>
    <p:extLst>
      <p:ext uri="{BB962C8B-B14F-4D97-AF65-F5344CB8AC3E}">
        <p14:creationId xmlns:p14="http://schemas.microsoft.com/office/powerpoint/2010/main" val="422072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2800769" y="2357971"/>
            <a:ext cx="8763803" cy="599869"/>
          </a:xfrm>
        </p:spPr>
        <p:txBody>
          <a:bodyPr/>
          <a:lstStyle/>
          <a:p>
            <a:pPr algn="ctr"/>
            <a:r>
              <a:rPr lang="en-US" dirty="0" smtClean="0"/>
              <a:t>Thank you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21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850308" y="1879473"/>
            <a:ext cx="888958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1 – TACTICS, co-simulation of THEA / Cast3M</a:t>
            </a:r>
          </a:p>
          <a:p>
            <a:pPr>
              <a:lnSpc>
                <a:spcPts val="3000"/>
              </a:lnSpc>
            </a:pPr>
            <a:endParaRPr lang="en-US" sz="2000" b="1" dirty="0" smtClean="0"/>
          </a:p>
          <a:p>
            <a:pPr>
              <a:lnSpc>
                <a:spcPts val="3000"/>
              </a:lnSpc>
            </a:pPr>
            <a:r>
              <a:rPr lang="en-US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 – Introduction of transverse thermal coupling in THEA</a:t>
            </a:r>
          </a:p>
          <a:p>
            <a:pPr>
              <a:lnSpc>
                <a:spcPts val="3000"/>
              </a:lnSpc>
            </a:pPr>
            <a:endParaRPr lang="en-US" sz="20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3 – THEA-MADMACS, a tool for fast generation of tokamak CICC design</a:t>
            </a:r>
          </a:p>
          <a:p>
            <a:pPr>
              <a:lnSpc>
                <a:spcPts val="3000"/>
              </a:lnSpc>
            </a:pPr>
            <a:endParaRPr lang="en-US" sz="20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lnSpc>
                <a:spcPts val="3000"/>
              </a:lnSpc>
            </a:pPr>
            <a:r>
              <a:rPr lang="en-US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4 – THEA customization for automatic generation of important results (</a:t>
            </a:r>
            <a:r>
              <a:rPr lang="el-GR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Δ</a:t>
            </a:r>
            <a:r>
              <a:rPr lang="en-US" sz="2000" b="1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</a:t>
            </a:r>
            <a:r>
              <a:rPr lang="en-US" sz="2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…)</a:t>
            </a:r>
            <a:endParaRPr lang="en-US" sz="20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68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Existing codes and justification for developing TACTICS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306" y="1637336"/>
            <a:ext cx="5559684" cy="195995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2781" y="804116"/>
            <a:ext cx="11531666" cy="5827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Superconducting magnet design (temperature margin criterion </a:t>
            </a:r>
            <a:r>
              <a:rPr lang="en-US" sz="1400" dirty="0" err="1" smtClean="0">
                <a:latin typeface="Symbol" panose="05050102010706020507" pitchFamily="18" charset="2"/>
              </a:rPr>
              <a:t>D</a:t>
            </a:r>
            <a:r>
              <a:rPr lang="en-US" sz="1400" dirty="0" err="1" smtClean="0"/>
              <a:t>T</a:t>
            </a:r>
            <a:r>
              <a:rPr lang="en-US" sz="1400" baseline="-25000" dirty="0" err="1" smtClean="0"/>
              <a:t>ma</a:t>
            </a:r>
            <a:r>
              <a:rPr lang="en-US" sz="1400" dirty="0" smtClean="0"/>
              <a:t> and hotspot temperature </a:t>
            </a:r>
            <a:r>
              <a:rPr lang="en-US" sz="1400" dirty="0" err="1" smtClean="0"/>
              <a:t>T</a:t>
            </a:r>
            <a:r>
              <a:rPr lang="en-US" sz="1400" baseline="-25000" dirty="0" err="1" smtClean="0"/>
              <a:t>hotspot</a:t>
            </a:r>
            <a:r>
              <a:rPr lang="en-US" sz="1400" dirty="0" smtClean="0"/>
              <a:t>) → </a:t>
            </a:r>
            <a:r>
              <a:rPr lang="en-US" sz="1400" dirty="0" smtClean="0">
                <a:solidFill>
                  <a:srgbClr val="0000FF"/>
                </a:solidFill>
              </a:rPr>
              <a:t>3D problem</a:t>
            </a:r>
            <a:r>
              <a:rPr lang="en-US" sz="1400" dirty="0" smtClean="0"/>
              <a:t> thermohydraulic / thermic</a:t>
            </a:r>
            <a:endParaRPr lang="en-US" sz="1400" dirty="0" smtClean="0">
              <a:solidFill>
                <a:srgbClr val="0000FF"/>
              </a:solidFill>
            </a:endParaRPr>
          </a:p>
          <a:p>
            <a:pPr marL="285750" lvl="1" indent="-285750">
              <a:spcAft>
                <a:spcPts val="400"/>
              </a:spcAft>
              <a:buFont typeface="Wingdings" panose="05000000000000000000" pitchFamily="2" charset="2"/>
              <a:buChar char="Ø"/>
            </a:pPr>
            <a:endParaRPr lang="en-US" sz="800" dirty="0" smtClean="0"/>
          </a:p>
          <a:p>
            <a:pPr marL="285750" lvl="1" indent="-285750"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Approach used </a:t>
            </a:r>
            <a:r>
              <a:rPr lang="en-US" sz="1400" u="sng" dirty="0" smtClean="0"/>
              <a:t>in all existing codes</a:t>
            </a:r>
            <a:r>
              <a:rPr lang="en-US" sz="1400" dirty="0" smtClean="0"/>
              <a:t> = TH conductor in 1D + transverse thermal resolution in the structures in 2D </a:t>
            </a:r>
            <a:r>
              <a:rPr lang="en-US" sz="1400" b="1" dirty="0" smtClean="0"/>
              <a:t>→ </a:t>
            </a:r>
            <a:r>
              <a:rPr lang="en-US" sz="1400" dirty="0" smtClean="0">
                <a:solidFill>
                  <a:srgbClr val="0000FF"/>
                </a:solidFill>
              </a:rPr>
              <a:t>quasi 3D model</a:t>
            </a:r>
          </a:p>
          <a:p>
            <a:pPr marL="285750" lvl="1" indent="-285750">
              <a:spcAft>
                <a:spcPts val="400"/>
              </a:spcAft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285750" lvl="1" indent="-285750">
              <a:spcAft>
                <a:spcPts val="400"/>
              </a:spcAft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285750" lvl="1" indent="-285750">
              <a:spcAft>
                <a:spcPts val="400"/>
              </a:spcAft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0" lvl="1">
              <a:spcAft>
                <a:spcPts val="400"/>
              </a:spcAft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285750" lvl="1" indent="-285750">
              <a:spcAft>
                <a:spcPts val="400"/>
              </a:spcAft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0" lvl="1">
              <a:spcAft>
                <a:spcPts val="400"/>
              </a:spcAft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285750" lvl="1" indent="-285750">
              <a:spcAft>
                <a:spcPts val="400"/>
              </a:spcAft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285750" lvl="1" indent="-285750">
              <a:spcAft>
                <a:spcPts val="400"/>
              </a:spcAft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285750" lvl="1" indent="-285750"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Existing codes: 	</a:t>
            </a:r>
            <a:r>
              <a:rPr lang="en-US" sz="1400" dirty="0" smtClean="0">
                <a:solidFill>
                  <a:srgbClr val="0000FF"/>
                </a:solidFill>
              </a:rPr>
              <a:t>SuperMagnet</a:t>
            </a:r>
            <a:r>
              <a:rPr lang="en-US" sz="1400" dirty="0" smtClean="0"/>
              <a:t> (THEA/Heater) - CryoSoft (L. Bottura, CERN)</a:t>
            </a:r>
          </a:p>
          <a:p>
            <a:pPr marL="0" lvl="1">
              <a:spcAft>
                <a:spcPts val="400"/>
              </a:spcAft>
            </a:pPr>
            <a:r>
              <a:rPr lang="en-US" sz="1400" dirty="0" smtClean="0"/>
              <a:t>			</a:t>
            </a:r>
            <a:r>
              <a:rPr lang="en-US" sz="1400" dirty="0" smtClean="0">
                <a:solidFill>
                  <a:srgbClr val="0000FF"/>
                </a:solidFill>
              </a:rPr>
              <a:t>Venecia</a:t>
            </a:r>
            <a:r>
              <a:rPr lang="en-US" sz="1400" dirty="0" smtClean="0"/>
              <a:t> - EFREMOV institute &amp; Alphysica (Russia)</a:t>
            </a:r>
          </a:p>
          <a:p>
            <a:pPr marL="0" lvl="1">
              <a:spcAft>
                <a:spcPts val="400"/>
              </a:spcAft>
            </a:pPr>
            <a:r>
              <a:rPr lang="en-US" sz="1400" dirty="0" smtClean="0"/>
              <a:t>			</a:t>
            </a:r>
            <a:r>
              <a:rPr lang="en-US" sz="1400" dirty="0" smtClean="0">
                <a:solidFill>
                  <a:srgbClr val="0000FF"/>
                </a:solidFill>
              </a:rPr>
              <a:t>4C</a:t>
            </a:r>
            <a:r>
              <a:rPr lang="en-US" sz="1400" dirty="0" smtClean="0"/>
              <a:t> - Politecnico di Torino (Italy)</a:t>
            </a:r>
          </a:p>
          <a:p>
            <a:pPr marL="0" lvl="1">
              <a:spcAft>
                <a:spcPts val="400"/>
              </a:spcAft>
            </a:pPr>
            <a:endParaRPr lang="en-US" sz="800" dirty="0" smtClean="0"/>
          </a:p>
          <a:p>
            <a:pPr marL="285750" indent="-285750"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Motivations for developing TACTICS (THEA 1D + Cast3M 2D):</a:t>
            </a:r>
          </a:p>
          <a:p>
            <a:pPr marL="622300" lvl="1" indent="-165100">
              <a:spcAft>
                <a:spcPts val="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</a:rPr>
              <a:t>Keep using THEA</a:t>
            </a:r>
            <a:r>
              <a:rPr lang="en-US" sz="1400" dirty="0" smtClean="0"/>
              <a:t> for 1D modeling of the conductor (code used at IRFM, open source);</a:t>
            </a:r>
          </a:p>
          <a:p>
            <a:pPr marL="622300" lvl="1" indent="-165100"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Benefit from </a:t>
            </a:r>
            <a:r>
              <a:rPr lang="en-US" sz="1400" dirty="0" smtClean="0">
                <a:solidFill>
                  <a:srgbClr val="0000FF"/>
                </a:solidFill>
              </a:rPr>
              <a:t>Cast3M</a:t>
            </a:r>
            <a:r>
              <a:rPr lang="en-US" sz="1400" dirty="0" smtClean="0"/>
              <a:t> advantages:</a:t>
            </a:r>
          </a:p>
          <a:p>
            <a:pPr marL="1200150" lvl="2" indent="-285750"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400" dirty="0" smtClean="0"/>
              <a:t>Ergonomic: mesh generation, user’s interface;</a:t>
            </a:r>
          </a:p>
          <a:p>
            <a:pPr marL="1200150" lvl="2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400" dirty="0" smtClean="0"/>
              <a:t>Evolved user’s language (GIBIANE): model description, setting the coupling;</a:t>
            </a:r>
          </a:p>
          <a:p>
            <a:pPr marL="1200150" lvl="2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400" dirty="0" smtClean="0"/>
              <a:t>Developer’s team available for debugging.</a:t>
            </a:r>
          </a:p>
          <a:p>
            <a:pPr marL="622300" lvl="1" indent="-165100">
              <a:spcAft>
                <a:spcPts val="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Cast3M can also compute </a:t>
            </a:r>
            <a:r>
              <a:rPr lang="en-US" sz="1400" dirty="0" smtClean="0">
                <a:solidFill>
                  <a:srgbClr val="0000FF"/>
                </a:solidFill>
              </a:rPr>
              <a:t>mechanics.</a:t>
            </a:r>
          </a:p>
        </p:txBody>
      </p:sp>
      <p:sp>
        <p:nvSpPr>
          <p:cNvPr id="6" name="Rectangle 5"/>
          <p:cNvSpPr/>
          <p:nvPr/>
        </p:nvSpPr>
        <p:spPr>
          <a:xfrm>
            <a:off x="7513269" y="2361020"/>
            <a:ext cx="1247108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200" b="1" i="1" dirty="0" smtClean="0"/>
              <a:t>TF coil</a:t>
            </a:r>
          </a:p>
          <a:p>
            <a:pPr algn="ctr">
              <a:spcBef>
                <a:spcPts val="600"/>
              </a:spcBef>
            </a:pPr>
            <a:r>
              <a:rPr lang="en-US" sz="1200" b="1" i="1" dirty="0" smtClean="0"/>
              <a:t>JT-60SA</a:t>
            </a:r>
            <a:endParaRPr lang="en-US" sz="1200" b="1" i="1" dirty="0"/>
          </a:p>
        </p:txBody>
      </p:sp>
    </p:spTree>
    <p:extLst>
      <p:ext uri="{BB962C8B-B14F-4D97-AF65-F5344CB8AC3E}">
        <p14:creationId xmlns:p14="http://schemas.microsoft.com/office/powerpoint/2010/main" val="288139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TACTICS - Presentation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44085" y="808289"/>
            <a:ext cx="65063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TACTICS: </a:t>
            </a:r>
            <a:r>
              <a:rPr lang="en-US" sz="1600" b="1" u="sng" dirty="0" smtClean="0"/>
              <a:t>T</a:t>
            </a:r>
            <a:r>
              <a:rPr lang="en-US" sz="1600" b="1" dirty="0" smtClean="0"/>
              <a:t>HE</a:t>
            </a:r>
            <a:r>
              <a:rPr lang="en-US" sz="1600" b="1" u="sng" dirty="0" smtClean="0"/>
              <a:t>A</a:t>
            </a:r>
            <a:r>
              <a:rPr lang="en-US" sz="1600" b="1" dirty="0" smtClean="0"/>
              <a:t>-</a:t>
            </a:r>
            <a:r>
              <a:rPr lang="en-US" sz="1600" b="1" u="sng" dirty="0" smtClean="0"/>
              <a:t>C</a:t>
            </a:r>
            <a:r>
              <a:rPr lang="en-US" sz="1600" b="1" dirty="0" smtClean="0"/>
              <a:t>as</a:t>
            </a:r>
            <a:r>
              <a:rPr lang="en-US" sz="1600" b="1" u="sng" dirty="0" smtClean="0"/>
              <a:t>t</a:t>
            </a:r>
            <a:r>
              <a:rPr lang="en-US" sz="1600" b="1" dirty="0" smtClean="0"/>
              <a:t>3M-S</a:t>
            </a:r>
            <a:r>
              <a:rPr lang="en-US" sz="1600" b="1" u="sng" dirty="0" smtClean="0"/>
              <a:t>i</a:t>
            </a:r>
            <a:r>
              <a:rPr lang="en-US" sz="1600" b="1" dirty="0" smtClean="0"/>
              <a:t>m</a:t>
            </a:r>
            <a:r>
              <a:rPr lang="en-US" sz="1600" b="1" u="sng" dirty="0" smtClean="0"/>
              <a:t>C</a:t>
            </a:r>
            <a:r>
              <a:rPr lang="en-US" sz="1600" b="1" dirty="0" smtClean="0"/>
              <a:t>ryogenic</a:t>
            </a:r>
            <a:r>
              <a:rPr lang="en-US" sz="1600" b="1" u="sng" dirty="0" smtClean="0"/>
              <a:t>s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Code </a:t>
            </a:r>
            <a:r>
              <a:rPr lang="en-US" sz="1600" dirty="0"/>
              <a:t>coupling for </a:t>
            </a:r>
            <a:r>
              <a:rPr lang="en-US" sz="1600" b="1" dirty="0"/>
              <a:t>transient pseudo-3D </a:t>
            </a:r>
            <a:r>
              <a:rPr lang="en-US" sz="1600" b="1" dirty="0" smtClean="0"/>
              <a:t>co-simulation</a:t>
            </a:r>
            <a:r>
              <a:rPr lang="en-US" sz="1600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THEA for 1D thermohydraulics in cables.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Cast3M for 2D finite element transverse thermal diffusion</a:t>
            </a:r>
            <a:r>
              <a:rPr lang="en-US" sz="160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err="1" smtClean="0"/>
              <a:t>Simcryogenics</a:t>
            </a:r>
            <a:r>
              <a:rPr lang="en-US" sz="1600" dirty="0" smtClean="0"/>
              <a:t> for the </a:t>
            </a:r>
            <a:r>
              <a:rPr lang="en-US" sz="1600" dirty="0" err="1" smtClean="0"/>
              <a:t>cryodistribution</a:t>
            </a:r>
            <a:endParaRPr lang="fr-FR" sz="1600" dirty="0" smtClean="0"/>
          </a:p>
          <a:p>
            <a:endParaRPr lang="fr-FR" sz="1600" dirty="0"/>
          </a:p>
          <a:p>
            <a:r>
              <a:rPr lang="fr-FR" sz="1600" u="sng" dirty="0" smtClean="0"/>
              <a:t>Purpose: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Better assessment of flux exchange between </a:t>
            </a:r>
            <a:r>
              <a:rPr lang="fr-FR" sz="1600" dirty="0" err="1" smtClean="0"/>
              <a:t>winding</a:t>
            </a:r>
            <a:r>
              <a:rPr lang="fr-FR" sz="1600" dirty="0" smtClean="0"/>
              <a:t> pack and casing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Modeling of the inter-</a:t>
            </a:r>
            <a:r>
              <a:rPr lang="fr-FR" sz="1600" dirty="0" err="1" smtClean="0"/>
              <a:t>turn</a:t>
            </a:r>
            <a:r>
              <a:rPr lang="fr-FR" sz="1600" dirty="0" smtClean="0"/>
              <a:t> / inter-pancake thermal </a:t>
            </a:r>
            <a:r>
              <a:rPr lang="fr-FR" sz="1600" dirty="0" err="1" smtClean="0"/>
              <a:t>coupling</a:t>
            </a:r>
            <a:endParaRPr lang="fr-FR" sz="16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9214955" y="3068161"/>
            <a:ext cx="2787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The interface between THEA and Cast3M is the inner surface of the conductor jacket.</a:t>
            </a:r>
            <a:endParaRPr lang="fr-FR" sz="16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991" y="810350"/>
            <a:ext cx="2701636" cy="3014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744" y="3939986"/>
            <a:ext cx="6215259" cy="260656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45" y="3417203"/>
            <a:ext cx="4541914" cy="298120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35022" y="3493101"/>
            <a:ext cx="2089573" cy="193511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3524595" y="3863478"/>
            <a:ext cx="2152149" cy="633108"/>
          </a:xfrm>
          <a:prstGeom prst="straightConnector1">
            <a:avLst/>
          </a:prstGeom>
          <a:ln w="254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4767" y="770511"/>
            <a:ext cx="1967716" cy="223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4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Presentation of Cast3M</a:t>
            </a:r>
            <a:endParaRPr lang="en-US" dirty="0"/>
          </a:p>
        </p:txBody>
      </p:sp>
      <p:sp>
        <p:nvSpPr>
          <p:cNvPr id="15" name="ZoneTexte 14"/>
          <p:cNvSpPr txBox="1"/>
          <p:nvPr/>
        </p:nvSpPr>
        <p:spPr>
          <a:xfrm>
            <a:off x="368897" y="784621"/>
            <a:ext cx="90577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Cast3M</a:t>
            </a:r>
            <a:r>
              <a:rPr lang="en-US" sz="1600" dirty="0" smtClean="0"/>
              <a:t> (CEA code)</a:t>
            </a:r>
          </a:p>
          <a:p>
            <a:r>
              <a:rPr lang="en-US" sz="1600" dirty="0" smtClean="0"/>
              <a:t>Transient finite elements code used to solve the 2D temperature in the structures of the coil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Geometry, meshes.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Models.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Thermal loads.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Initialization &amp; boundary conditions (co-simulation with THEA).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807" y="2342018"/>
            <a:ext cx="1371600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2"/>
          <a:stretch/>
        </p:blipFill>
        <p:spPr bwMode="auto">
          <a:xfrm>
            <a:off x="3362336" y="2415196"/>
            <a:ext cx="2662238" cy="1980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107"/>
          <a:stretch/>
        </p:blipFill>
        <p:spPr bwMode="auto">
          <a:xfrm>
            <a:off x="458134" y="2415196"/>
            <a:ext cx="1342762" cy="1980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Connecteur droit avec flèche 19"/>
          <p:cNvCxnSpPr>
            <a:cxnSpLocks/>
            <a:stCxn id="23" idx="0"/>
          </p:cNvCxnSpPr>
          <p:nvPr/>
        </p:nvCxnSpPr>
        <p:spPr bwMode="auto">
          <a:xfrm flipV="1">
            <a:off x="5580659" y="3817813"/>
            <a:ext cx="122452" cy="396432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ZoneTexte 20"/>
          <p:cNvSpPr txBox="1"/>
          <p:nvPr/>
        </p:nvSpPr>
        <p:spPr>
          <a:xfrm>
            <a:off x="639900" y="4386689"/>
            <a:ext cx="73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Times" pitchFamily="18" charset="0"/>
              </a:rPr>
              <a:t>Inner leg</a:t>
            </a:r>
            <a:endParaRPr lang="en-US" sz="1200" dirty="0">
              <a:solidFill>
                <a:srgbClr val="FF0000"/>
              </a:solidFill>
              <a:latin typeface="Times" pitchFamily="18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678952" y="4390129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  <a:latin typeface="Times" pitchFamily="18" charset="0"/>
              </a:rPr>
              <a:t>Outer leg</a:t>
            </a:r>
            <a:endParaRPr lang="en-US" sz="1200" dirty="0">
              <a:solidFill>
                <a:srgbClr val="00B050"/>
              </a:solidFill>
              <a:latin typeface="Times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958995" y="4214245"/>
            <a:ext cx="1243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latin typeface="Times" pitchFamily="18" charset="0"/>
              </a:rPr>
              <a:t>Casing cooling channels (CCC)</a:t>
            </a:r>
            <a:endParaRPr lang="en-US" sz="1200" dirty="0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165756" y="4386690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 pitchFamily="18" charset="0"/>
              </a:rPr>
              <a:t>TF coil</a:t>
            </a:r>
            <a:endParaRPr lang="en-US" sz="1200" dirty="0">
              <a:latin typeface="Times" pitchFamily="18" charset="0"/>
            </a:endParaRPr>
          </a:p>
        </p:txBody>
      </p:sp>
      <p:sp>
        <p:nvSpPr>
          <p:cNvPr id="25" name="Flèche courbée vers le bas 24"/>
          <p:cNvSpPr/>
          <p:nvPr/>
        </p:nvSpPr>
        <p:spPr>
          <a:xfrm rot="1148186" flipH="1">
            <a:off x="1573781" y="2936822"/>
            <a:ext cx="622697" cy="227999"/>
          </a:xfrm>
          <a:prstGeom prst="curvedDown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Flèche courbée vers le bas 25"/>
          <p:cNvSpPr/>
          <p:nvPr/>
        </p:nvSpPr>
        <p:spPr>
          <a:xfrm rot="20164042">
            <a:off x="2877995" y="3317522"/>
            <a:ext cx="598564" cy="227999"/>
          </a:xfrm>
          <a:prstGeom prst="curvedDown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" t="15119" r="55430" b="8929"/>
          <a:stretch/>
        </p:blipFill>
        <p:spPr>
          <a:xfrm>
            <a:off x="10076218" y="5163072"/>
            <a:ext cx="907690" cy="130770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7" t="14561" r="62910" b="10083"/>
          <a:stretch/>
        </p:blipFill>
        <p:spPr>
          <a:xfrm>
            <a:off x="8670396" y="4781388"/>
            <a:ext cx="974785" cy="1686044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37" t="9566" r="7790" b="11868"/>
          <a:stretch/>
        </p:blipFill>
        <p:spPr>
          <a:xfrm>
            <a:off x="10979538" y="4798640"/>
            <a:ext cx="326602" cy="169874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67" t="9559" r="7760" b="11877"/>
          <a:stretch/>
        </p:blipFill>
        <p:spPr>
          <a:xfrm>
            <a:off x="9610678" y="4798640"/>
            <a:ext cx="326602" cy="1698745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368898" y="2326753"/>
            <a:ext cx="5833424" cy="2336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365113" y="4753956"/>
            <a:ext cx="6051730" cy="18180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/>
              <p:cNvSpPr txBox="1"/>
              <p:nvPr/>
            </p:nvSpPr>
            <p:spPr>
              <a:xfrm>
                <a:off x="5452999" y="5156594"/>
                <a:ext cx="3311423" cy="806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Example of thermal load (DEMO)</a:t>
                </a:r>
                <a:endParaRPr lang="en-US" sz="16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𝑁𝐻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/>
                                </a:rPr>
                                <m:t>𝑊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600" i="1">
                          <a:latin typeface="Cambria Math"/>
                        </a:rPr>
                        <m:t>=50∙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exp</m:t>
                      </m:r>
                      <m:r>
                        <a:rPr lang="en-US" sz="1600" i="1">
                          <a:latin typeface="Cambria Math"/>
                        </a:rPr>
                        <m:t>(−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𝐶𝐴𝑆𝐸</m:t>
                              </m:r>
                            </m:sub>
                          </m:sSub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140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4" name="ZoneText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2999" y="5156594"/>
                <a:ext cx="3311423" cy="806183"/>
              </a:xfrm>
              <a:prstGeom prst="rect">
                <a:avLst/>
              </a:prstGeom>
              <a:blipFill>
                <a:blip r:embed="rId6"/>
                <a:stretch>
                  <a:fillRect l="-1105" t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7822129" y="2415196"/>
            <a:ext cx="3051870" cy="2193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949" y="2493449"/>
            <a:ext cx="2933943" cy="2046702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377191" y="4830006"/>
            <a:ext cx="46656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Models: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Isotropic thermal conductivity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Orthotropic thermal conductivity (insulation parts)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Convection models (boundary condition with THEA)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Mechanical models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326371" y="4753956"/>
            <a:ext cx="4632624" cy="13994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372" y="817873"/>
            <a:ext cx="1318753" cy="142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61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 animBg="1"/>
      <p:bldP spid="26" grpId="0" animBg="1"/>
      <p:bldP spid="31" grpId="0" animBg="1"/>
      <p:bldP spid="32" grpId="0" animBg="1"/>
      <p:bldP spid="34" grpId="0"/>
      <p:bldP spid="35" grpId="0" animBg="1"/>
      <p:bldP spid="37" grpId="0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TACTICS example – burn simulation</a:t>
            </a:r>
            <a:endParaRPr lang="en-US" dirty="0"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680" y="841782"/>
            <a:ext cx="4213158" cy="2972296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414" y="842834"/>
            <a:ext cx="4213158" cy="2972296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123" y="3634332"/>
            <a:ext cx="3959524" cy="2795356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154" y="3636031"/>
            <a:ext cx="3959524" cy="2795356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1938544" y="4030733"/>
            <a:ext cx="62602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145" y="955355"/>
            <a:ext cx="1447800" cy="180975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6798654" y="4030733"/>
            <a:ext cx="62602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ZoneTexte 36"/>
          <p:cNvSpPr txBox="1"/>
          <p:nvPr/>
        </p:nvSpPr>
        <p:spPr>
          <a:xfrm>
            <a:off x="2809552" y="861177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Inner leg I</a:t>
            </a:r>
            <a:r>
              <a:rPr lang="fr-FR" baseline="-25000" dirty="0" smtClean="0">
                <a:solidFill>
                  <a:srgbClr val="FF0000"/>
                </a:solidFill>
              </a:rPr>
              <a:t>4</a:t>
            </a:r>
            <a:endParaRPr lang="fr-FR" baseline="-25000" dirty="0">
              <a:solidFill>
                <a:srgbClr val="FF0000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7422713" y="861177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Outer leg O</a:t>
            </a:r>
            <a:r>
              <a:rPr lang="fr-FR" baseline="-25000" dirty="0" smtClean="0">
                <a:solidFill>
                  <a:srgbClr val="00B050"/>
                </a:solidFill>
              </a:rPr>
              <a:t>1</a:t>
            </a:r>
            <a:endParaRPr lang="fr-FR" baseline="-25000" dirty="0">
              <a:solidFill>
                <a:srgbClr val="00B050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3255142" y="3663794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C000"/>
                </a:solidFill>
              </a:rPr>
              <a:t>Central pancake</a:t>
            </a:r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569828" y="1872793"/>
            <a:ext cx="145702" cy="1135130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885013" y="2316779"/>
            <a:ext cx="125862" cy="1002736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Connecteur droit avec flèche 41"/>
          <p:cNvCxnSpPr>
            <a:endCxn id="39" idx="1"/>
          </p:cNvCxnSpPr>
          <p:nvPr/>
        </p:nvCxnSpPr>
        <p:spPr>
          <a:xfrm>
            <a:off x="1938544" y="3333974"/>
            <a:ext cx="1316598" cy="514486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8128664" y="3663794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7030A0"/>
                </a:solidFill>
              </a:rPr>
              <a:t>Lateral</a:t>
            </a:r>
            <a:r>
              <a:rPr lang="fr-FR" dirty="0" smtClean="0">
                <a:solidFill>
                  <a:srgbClr val="7030A0"/>
                </a:solidFill>
              </a:rPr>
              <a:t> pancake</a:t>
            </a:r>
            <a:endParaRPr lang="fr-FR" dirty="0">
              <a:solidFill>
                <a:srgbClr val="7030A0"/>
              </a:solidFill>
            </a:endParaRPr>
          </a:p>
        </p:txBody>
      </p:sp>
      <p:cxnSp>
        <p:nvCxnSpPr>
          <p:cNvPr id="44" name="Connecteur droit avec flèche 43"/>
          <p:cNvCxnSpPr>
            <a:stCxn id="40" idx="2"/>
            <a:endCxn id="39" idx="3"/>
          </p:cNvCxnSpPr>
          <p:nvPr/>
        </p:nvCxnSpPr>
        <p:spPr>
          <a:xfrm flipH="1">
            <a:off x="5119755" y="3007923"/>
            <a:ext cx="1522924" cy="840537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7597683" y="1872793"/>
            <a:ext cx="145702" cy="1135130"/>
          </a:xfrm>
          <a:prstGeom prst="rect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795639" y="2312055"/>
            <a:ext cx="125862" cy="1007460"/>
          </a:xfrm>
          <a:prstGeom prst="rect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Connecteur droit avec flèche 46"/>
          <p:cNvCxnSpPr>
            <a:endCxn id="43" idx="1"/>
          </p:cNvCxnSpPr>
          <p:nvPr/>
        </p:nvCxnSpPr>
        <p:spPr>
          <a:xfrm>
            <a:off x="2843763" y="3319515"/>
            <a:ext cx="5284901" cy="528945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>
            <a:stCxn id="45" idx="2"/>
            <a:endCxn id="43" idx="0"/>
          </p:cNvCxnSpPr>
          <p:nvPr/>
        </p:nvCxnSpPr>
        <p:spPr>
          <a:xfrm>
            <a:off x="7670534" y="3007923"/>
            <a:ext cx="1371201" cy="655871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23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5" grpId="0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Code communication on THEA side</a:t>
            </a:r>
            <a:endParaRPr lang="en-US" dirty="0"/>
          </a:p>
        </p:txBody>
      </p:sp>
      <p:cxnSp>
        <p:nvCxnSpPr>
          <p:cNvPr id="27" name="Connecteur droit 26"/>
          <p:cNvCxnSpPr>
            <a:stCxn id="75" idx="0"/>
          </p:cNvCxnSpPr>
          <p:nvPr/>
        </p:nvCxnSpPr>
        <p:spPr>
          <a:xfrm>
            <a:off x="4866541" y="918788"/>
            <a:ext cx="0" cy="5647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rot="5400000">
            <a:off x="4961233" y="2100405"/>
            <a:ext cx="1588" cy="2047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5067397" y="2063505"/>
            <a:ext cx="4236857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Writing THEA results in text files for Cast3M: </a:t>
            </a:r>
            <a:r>
              <a:rPr lang="en-US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en-US" sz="1400" b="1" i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</a:t>
            </a: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endParaRPr lang="en-US" sz="14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tabLst>
                <a:tab pos="450850" algn="l"/>
              </a:tabLst>
            </a:pP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H_Temperature(component, node)</a:t>
            </a:r>
          </a:p>
          <a:p>
            <a:pPr defTabSz="771525">
              <a:tabLst>
                <a:tab pos="450850" algn="l"/>
              </a:tabLst>
            </a:pP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US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H_htc</a:t>
            </a: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component,node</a:t>
            </a: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US" sz="1400" i="1" dirty="0" smtClean="0">
                <a:solidFill>
                  <a:srgbClr val="C00000"/>
                </a:solidFill>
              </a:rPr>
              <a:t>		</a:t>
            </a:r>
            <a:endParaRPr lang="en-US" sz="1400" i="1" dirty="0">
              <a:solidFill>
                <a:srgbClr val="C00000"/>
              </a:solidFill>
            </a:endParaRPr>
          </a:p>
        </p:txBody>
      </p:sp>
      <p:cxnSp>
        <p:nvCxnSpPr>
          <p:cNvPr id="50" name="Connecteur droit 49"/>
          <p:cNvCxnSpPr/>
          <p:nvPr/>
        </p:nvCxnSpPr>
        <p:spPr>
          <a:xfrm flipH="1">
            <a:off x="4869158" y="3278527"/>
            <a:ext cx="204789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5076923" y="3140026"/>
            <a:ext cx="50945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Writing of a flag for Cast3M to reprise (empty text file): </a:t>
            </a:r>
            <a:r>
              <a:rPr lang="en-US" sz="1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THEA_flag</a:t>
            </a:r>
            <a:endParaRPr lang="en-US" sz="1400" b="1" i="1" dirty="0">
              <a:solidFill>
                <a:srgbClr val="C00000"/>
              </a:solidFill>
            </a:endParaRPr>
          </a:p>
        </p:txBody>
      </p:sp>
      <p:cxnSp>
        <p:nvCxnSpPr>
          <p:cNvPr id="52" name="Connecteur droit 51"/>
          <p:cNvCxnSpPr/>
          <p:nvPr/>
        </p:nvCxnSpPr>
        <p:spPr>
          <a:xfrm flipH="1">
            <a:off x="4859633" y="3593734"/>
            <a:ext cx="204789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/>
          <p:cNvSpPr txBox="1"/>
          <p:nvPr/>
        </p:nvSpPr>
        <p:spPr>
          <a:xfrm>
            <a:off x="5067399" y="3455233"/>
            <a:ext cx="235018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8975"/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Pause, waiting for Cast3M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54" name="Flèche droite 53"/>
          <p:cNvSpPr/>
          <p:nvPr/>
        </p:nvSpPr>
        <p:spPr>
          <a:xfrm>
            <a:off x="7578285" y="3526226"/>
            <a:ext cx="2451296" cy="152266"/>
          </a:xfrm>
          <a:prstGeom prst="rightArrow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55" name="Rectangle 54"/>
          <p:cNvSpPr/>
          <p:nvPr/>
        </p:nvSpPr>
        <p:spPr>
          <a:xfrm>
            <a:off x="10372399" y="3453984"/>
            <a:ext cx="694918" cy="338690"/>
          </a:xfrm>
          <a:prstGeom prst="rect">
            <a:avLst/>
          </a:prstGeom>
          <a:noFill/>
          <a:ln w="190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cxnSp>
        <p:nvCxnSpPr>
          <p:cNvPr id="56" name="Connecteur droit avec flèche 55"/>
          <p:cNvCxnSpPr/>
          <p:nvPr/>
        </p:nvCxnSpPr>
        <p:spPr>
          <a:xfrm flipH="1">
            <a:off x="10911958" y="3799524"/>
            <a:ext cx="636" cy="369970"/>
          </a:xfrm>
          <a:prstGeom prst="straightConnector1">
            <a:avLst/>
          </a:prstGeom>
          <a:ln w="19050">
            <a:solidFill>
              <a:srgbClr val="0000CC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 flipV="1">
            <a:off x="10482604" y="3792674"/>
            <a:ext cx="0" cy="914400"/>
          </a:xfrm>
          <a:prstGeom prst="straightConnector1">
            <a:avLst/>
          </a:prstGeom>
          <a:ln w="19050">
            <a:solidFill>
              <a:srgbClr val="0000CC"/>
            </a:solidFill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10585287" y="4148063"/>
            <a:ext cx="117888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CC"/>
                </a:solidFill>
              </a:rPr>
              <a:t>Results: </a:t>
            </a:r>
            <a:r>
              <a:rPr lang="en-US" sz="1400" b="1" dirty="0" smtClean="0">
                <a:solidFill>
                  <a:srgbClr val="0000CC"/>
                </a:solidFill>
              </a:rPr>
              <a:t>φ</a:t>
            </a:r>
            <a:r>
              <a:rPr lang="en-US" sz="1400" b="1" baseline="-25000" dirty="0" smtClean="0">
                <a:solidFill>
                  <a:srgbClr val="0000CC"/>
                </a:solidFill>
              </a:rPr>
              <a:t>2D</a:t>
            </a:r>
            <a:endParaRPr lang="en-US" sz="1400" b="1" baseline="-25000" dirty="0">
              <a:solidFill>
                <a:srgbClr val="0000CC"/>
              </a:solidFill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6752889" y="4555629"/>
            <a:ext cx="122605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CC"/>
                </a:solidFill>
              </a:rPr>
              <a:t>Cast3M_Flag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60" name="Parallélogramme 59"/>
          <p:cNvSpPr/>
          <p:nvPr/>
        </p:nvSpPr>
        <p:spPr>
          <a:xfrm>
            <a:off x="6758247" y="4545762"/>
            <a:ext cx="1104318" cy="333375"/>
          </a:xfrm>
          <a:prstGeom prst="parallelogram">
            <a:avLst/>
          </a:prstGeom>
          <a:noFill/>
          <a:ln w="127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cxnSp>
        <p:nvCxnSpPr>
          <p:cNvPr id="61" name="Connecteur droit avec flèche 60"/>
          <p:cNvCxnSpPr/>
          <p:nvPr/>
        </p:nvCxnSpPr>
        <p:spPr>
          <a:xfrm flipH="1">
            <a:off x="7835515" y="4706746"/>
            <a:ext cx="2647089" cy="0"/>
          </a:xfrm>
          <a:prstGeom prst="straightConnector1">
            <a:avLst/>
          </a:prstGeom>
          <a:ln w="19050">
            <a:solidFill>
              <a:srgbClr val="0000CC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/>
          <p:cNvCxnSpPr/>
          <p:nvPr/>
        </p:nvCxnSpPr>
        <p:spPr>
          <a:xfrm>
            <a:off x="5534349" y="4706746"/>
            <a:ext cx="1248837" cy="0"/>
          </a:xfrm>
          <a:prstGeom prst="straightConnector1">
            <a:avLst/>
          </a:prstGeom>
          <a:ln w="19050">
            <a:solidFill>
              <a:srgbClr val="0000CC"/>
            </a:solidFill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>
            <a:off x="5529216" y="4697148"/>
            <a:ext cx="4232" cy="336060"/>
          </a:xfrm>
          <a:prstGeom prst="straightConnector1">
            <a:avLst/>
          </a:prstGeom>
          <a:ln w="19050">
            <a:solidFill>
              <a:srgbClr val="0000CC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>
          <a:xfrm flipH="1">
            <a:off x="4864196" y="5249203"/>
            <a:ext cx="204789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64"/>
          <p:cNvSpPr txBox="1"/>
          <p:nvPr/>
        </p:nvSpPr>
        <p:spPr>
          <a:xfrm>
            <a:off x="5067399" y="5108426"/>
            <a:ext cx="8910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8975"/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Reprise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5073947" y="5392596"/>
            <a:ext cx="135513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8975"/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Reading:	</a:t>
            </a:r>
            <a:r>
              <a:rPr lang="en-US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Φ</a:t>
            </a:r>
            <a:r>
              <a:rPr lang="en-US" sz="1400" b="1" i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2D</a:t>
            </a:r>
          </a:p>
        </p:txBody>
      </p:sp>
      <p:grpSp>
        <p:nvGrpSpPr>
          <p:cNvPr id="67" name="Groupe 66"/>
          <p:cNvGrpSpPr/>
          <p:nvPr/>
        </p:nvGrpSpPr>
        <p:grpSpPr>
          <a:xfrm flipH="1">
            <a:off x="5958436" y="5704339"/>
            <a:ext cx="255027" cy="126507"/>
            <a:chOff x="2818373" y="4154818"/>
            <a:chExt cx="557923" cy="471510"/>
          </a:xfrm>
        </p:grpSpPr>
        <p:cxnSp>
          <p:nvCxnSpPr>
            <p:cNvPr id="68" name="Connecteur droit avec flèche 67"/>
            <p:cNvCxnSpPr/>
            <p:nvPr/>
          </p:nvCxnSpPr>
          <p:spPr>
            <a:xfrm flipH="1" flipV="1">
              <a:off x="3375660" y="4154818"/>
              <a:ext cx="636" cy="471510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avec flèche 68"/>
            <p:cNvCxnSpPr/>
            <p:nvPr/>
          </p:nvCxnSpPr>
          <p:spPr>
            <a:xfrm flipH="1" flipV="1">
              <a:off x="2818373" y="4621980"/>
              <a:ext cx="557033" cy="636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ZoneTexte 69"/>
          <p:cNvSpPr txBox="1"/>
          <p:nvPr/>
        </p:nvSpPr>
        <p:spPr>
          <a:xfrm>
            <a:off x="6213463" y="5691179"/>
            <a:ext cx="287397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8975"/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Then applied with </a:t>
            </a:r>
            <a:r>
              <a:rPr lang="en-US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userHHeating.f</a:t>
            </a:r>
            <a:endParaRPr lang="en-US" sz="1400" dirty="0">
              <a:solidFill>
                <a:srgbClr val="0000CC"/>
              </a:solidFill>
            </a:endParaRPr>
          </a:p>
        </p:txBody>
      </p:sp>
      <p:cxnSp>
        <p:nvCxnSpPr>
          <p:cNvPr id="71" name="Connecteur droit 70"/>
          <p:cNvCxnSpPr/>
          <p:nvPr/>
        </p:nvCxnSpPr>
        <p:spPr>
          <a:xfrm flipH="1">
            <a:off x="4867371" y="6164783"/>
            <a:ext cx="204789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ZoneTexte 73"/>
          <p:cNvSpPr txBox="1"/>
          <p:nvPr/>
        </p:nvSpPr>
        <p:spPr>
          <a:xfrm>
            <a:off x="5076924" y="6032556"/>
            <a:ext cx="58858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8975"/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end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75" name="Triangle isocèle 74"/>
          <p:cNvSpPr/>
          <p:nvPr/>
        </p:nvSpPr>
        <p:spPr>
          <a:xfrm flipV="1">
            <a:off x="4819631" y="831479"/>
            <a:ext cx="93820" cy="87309"/>
          </a:xfrm>
          <a:prstGeom prst="triangle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76" name="Triangle isocèle 75"/>
          <p:cNvSpPr/>
          <p:nvPr/>
        </p:nvSpPr>
        <p:spPr>
          <a:xfrm flipV="1">
            <a:off x="4812821" y="6463894"/>
            <a:ext cx="93820" cy="87309"/>
          </a:xfrm>
          <a:prstGeom prst="triangle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ZoneTexte 76"/>
          <p:cNvSpPr txBox="1"/>
          <p:nvPr/>
        </p:nvSpPr>
        <p:spPr>
          <a:xfrm>
            <a:off x="5469639" y="3707943"/>
            <a:ext cx="3583187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8975"/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do while(.</a:t>
            </a:r>
            <a:r>
              <a:rPr lang="en-US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not.file_exists</a:t>
            </a: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defTabSz="688975"/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inquire(file=Cast3M_flag,EXIST=</a:t>
            </a:r>
            <a:r>
              <a:rPr lang="en-US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file_exists</a:t>
            </a: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defTabSz="688975"/>
            <a:r>
              <a:rPr lang="en-US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enddo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78" name="ZoneTexte 77"/>
          <p:cNvSpPr txBox="1"/>
          <p:nvPr/>
        </p:nvSpPr>
        <p:spPr>
          <a:xfrm>
            <a:off x="10352431" y="3455233"/>
            <a:ext cx="78886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8975"/>
            <a:r>
              <a:rPr lang="en-US" sz="1400" dirty="0" smtClean="0">
                <a:solidFill>
                  <a:srgbClr val="0000CC"/>
                </a:solidFill>
              </a:rPr>
              <a:t>Cast3M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4" name="Organigramme : Décision 3"/>
          <p:cNvSpPr/>
          <p:nvPr/>
        </p:nvSpPr>
        <p:spPr>
          <a:xfrm>
            <a:off x="4473090" y="1474918"/>
            <a:ext cx="773084" cy="444774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4420786" y="1061459"/>
            <a:ext cx="18951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subroutine </a:t>
            </a:r>
            <a:r>
              <a:rPr lang="en-US" sz="1400" dirty="0" err="1" smtClean="0"/>
              <a:t>RefreshFlux</a:t>
            </a:r>
            <a:endParaRPr lang="en-US" sz="1400" dirty="0"/>
          </a:p>
        </p:txBody>
      </p:sp>
      <p:sp>
        <p:nvSpPr>
          <p:cNvPr id="6" name="ZoneTexte 5"/>
          <p:cNvSpPr txBox="1"/>
          <p:nvPr/>
        </p:nvSpPr>
        <p:spPr>
          <a:xfrm>
            <a:off x="4630604" y="1547215"/>
            <a:ext cx="476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Test</a:t>
            </a:r>
            <a:endParaRPr lang="en-US" sz="1400" dirty="0"/>
          </a:p>
        </p:txBody>
      </p:sp>
      <p:sp>
        <p:nvSpPr>
          <p:cNvPr id="80" name="ZoneTexte 79"/>
          <p:cNvSpPr txBox="1"/>
          <p:nvPr/>
        </p:nvSpPr>
        <p:spPr>
          <a:xfrm>
            <a:off x="5334354" y="1549195"/>
            <a:ext cx="281040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Next communication step reached?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81" name="ZoneTexte 80"/>
          <p:cNvSpPr txBox="1"/>
          <p:nvPr/>
        </p:nvSpPr>
        <p:spPr>
          <a:xfrm>
            <a:off x="4842742" y="1835587"/>
            <a:ext cx="45956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yes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82" name="ZoneTexte 81"/>
          <p:cNvSpPr txBox="1"/>
          <p:nvPr/>
        </p:nvSpPr>
        <p:spPr>
          <a:xfrm>
            <a:off x="4142596" y="1434802"/>
            <a:ext cx="39991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</a:t>
            </a:r>
            <a:endParaRPr lang="en-US" sz="1400" i="1" dirty="0">
              <a:solidFill>
                <a:srgbClr val="C00000"/>
              </a:solidFill>
            </a:endParaRPr>
          </a:p>
        </p:txBody>
      </p:sp>
      <p:grpSp>
        <p:nvGrpSpPr>
          <p:cNvPr id="83" name="Groupe 82"/>
          <p:cNvGrpSpPr/>
          <p:nvPr/>
        </p:nvGrpSpPr>
        <p:grpSpPr>
          <a:xfrm flipH="1">
            <a:off x="7091137" y="2782830"/>
            <a:ext cx="255027" cy="126507"/>
            <a:chOff x="2818373" y="4154818"/>
            <a:chExt cx="557923" cy="471510"/>
          </a:xfrm>
        </p:grpSpPr>
        <p:cxnSp>
          <p:nvCxnSpPr>
            <p:cNvPr id="84" name="Connecteur droit avec flèche 83"/>
            <p:cNvCxnSpPr/>
            <p:nvPr/>
          </p:nvCxnSpPr>
          <p:spPr>
            <a:xfrm flipH="1" flipV="1">
              <a:off x="3375660" y="4154818"/>
              <a:ext cx="636" cy="471510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avec flèche 84"/>
            <p:cNvCxnSpPr/>
            <p:nvPr/>
          </p:nvCxnSpPr>
          <p:spPr>
            <a:xfrm flipH="1" flipV="1">
              <a:off x="2818373" y="4621980"/>
              <a:ext cx="557033" cy="636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ZoneTexte 85"/>
          <p:cNvSpPr txBox="1"/>
          <p:nvPr/>
        </p:nvSpPr>
        <p:spPr>
          <a:xfrm>
            <a:off x="7346165" y="2769670"/>
            <a:ext cx="356579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8975"/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each position of the Cast3M cross-sections</a:t>
            </a:r>
            <a:endParaRPr lang="en-US" sz="1400" dirty="0">
              <a:solidFill>
                <a:srgbClr val="0000CC"/>
              </a:solidFill>
            </a:endParaRPr>
          </a:p>
        </p:txBody>
      </p:sp>
      <p:cxnSp>
        <p:nvCxnSpPr>
          <p:cNvPr id="87" name="Connecteur droit 86"/>
          <p:cNvCxnSpPr/>
          <p:nvPr/>
        </p:nvCxnSpPr>
        <p:spPr>
          <a:xfrm flipH="1">
            <a:off x="4138323" y="1699713"/>
            <a:ext cx="1" cy="46406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/>
          <p:cNvCxnSpPr/>
          <p:nvPr/>
        </p:nvCxnSpPr>
        <p:spPr>
          <a:xfrm flipH="1">
            <a:off x="4128895" y="6336107"/>
            <a:ext cx="721310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/>
          <p:nvPr/>
        </p:nvCxnSpPr>
        <p:spPr>
          <a:xfrm flipH="1" flipV="1">
            <a:off x="4138217" y="1706732"/>
            <a:ext cx="346295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ZoneTexte 96"/>
          <p:cNvSpPr txBox="1"/>
          <p:nvPr/>
        </p:nvSpPr>
        <p:spPr>
          <a:xfrm>
            <a:off x="71385" y="918788"/>
            <a:ext cx="3641255" cy="24622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thea.f main loop:</a:t>
            </a:r>
          </a:p>
          <a:p>
            <a:endParaRPr lang="en-US" sz="14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c </a:t>
            </a:r>
            <a:r>
              <a:rPr lang="fr-FR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 time </a:t>
            </a:r>
            <a:r>
              <a:rPr lang="fr-FR" sz="14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stepping</a:t>
            </a:r>
            <a:r>
              <a:rPr lang="fr-FR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loop</a:t>
            </a:r>
            <a:endParaRPr lang="fr-FR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finish </a:t>
            </a:r>
            <a:r>
              <a:rPr lang="fr-FR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</a:t>
            </a:r>
            <a:r>
              <a:rPr lang="fr-FR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SimulationTime.ge.EndTime</a:t>
            </a:r>
            <a:endParaRPr lang="fr-FR" sz="14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do </a:t>
            </a:r>
            <a:r>
              <a:rPr lang="fr-FR" sz="14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fr-FR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(.</a:t>
            </a:r>
            <a:r>
              <a:rPr lang="fr-FR" sz="14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not.finish</a:t>
            </a:r>
            <a:r>
              <a:rPr lang="fr-FR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.and. 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Status.eq.0)</a:t>
            </a:r>
          </a:p>
          <a:p>
            <a:endParaRPr lang="fr-FR" sz="14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if(TACTICS) </a:t>
            </a:r>
            <a:r>
              <a:rPr lang="fr-FR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then</a:t>
            </a:r>
            <a:endParaRPr lang="fr-FR" sz="14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call </a:t>
            </a:r>
            <a:r>
              <a:rPr lang="fr-FR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RefreshFlux</a:t>
            </a:r>
            <a:endParaRPr lang="fr-FR" sz="14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endif</a:t>
            </a:r>
          </a:p>
          <a:p>
            <a:endParaRPr lang="fr-FR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…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98" name="ZoneTexte 97"/>
          <p:cNvSpPr txBox="1"/>
          <p:nvPr/>
        </p:nvSpPr>
        <p:spPr>
          <a:xfrm>
            <a:off x="142991" y="3727975"/>
            <a:ext cx="3293774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Bloc « Variables » in the input file </a:t>
            </a:r>
            <a:r>
              <a:rPr lang="fr-FR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used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</a:t>
            </a:r>
            <a:r>
              <a:rPr lang="fr-FR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identify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the </a:t>
            </a:r>
            <a:r>
              <a:rPr lang="fr-FR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conductors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endParaRPr lang="fr-FR" sz="14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Begin Variables</a:t>
            </a: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Integer    ID                       11</a:t>
            </a: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Real         </a:t>
            </a:r>
            <a:r>
              <a:rPr lang="fr-FR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Void        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0.32</a:t>
            </a: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Integer    NbTurn              10</a:t>
            </a: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Integer    </a:t>
            </a:r>
            <a:r>
              <a:rPr lang="fr-FR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NbSec      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8</a:t>
            </a: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Real         </a:t>
            </a:r>
            <a:r>
              <a:rPr lang="fr-FR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ComStep_TC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5.</a:t>
            </a: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Integer    </a:t>
            </a:r>
            <a:r>
              <a:rPr lang="fr-FR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Path       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0</a:t>
            </a: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Integer    CCC                   0</a:t>
            </a:r>
          </a:p>
          <a:p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End</a:t>
            </a:r>
          </a:p>
        </p:txBody>
      </p:sp>
    </p:spTree>
    <p:extLst>
      <p:ext uri="{BB962C8B-B14F-4D97-AF65-F5344CB8AC3E}">
        <p14:creationId xmlns:p14="http://schemas.microsoft.com/office/powerpoint/2010/main" val="269943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  <p:bldP spid="53" grpId="0"/>
      <p:bldP spid="54" grpId="0" animBg="1"/>
      <p:bldP spid="55" grpId="0" animBg="1"/>
      <p:bldP spid="58" grpId="0"/>
      <p:bldP spid="59" grpId="0"/>
      <p:bldP spid="60" grpId="0" animBg="1"/>
      <p:bldP spid="65" grpId="0"/>
      <p:bldP spid="66" grpId="0"/>
      <p:bldP spid="70" grpId="0"/>
      <p:bldP spid="74" grpId="0"/>
      <p:bldP spid="75" grpId="0" animBg="1"/>
      <p:bldP spid="76" grpId="0" animBg="1"/>
      <p:bldP spid="77" grpId="0"/>
      <p:bldP spid="78" grpId="0"/>
      <p:bldP spid="4" grpId="0" animBg="1"/>
      <p:bldP spid="23" grpId="0" animBg="1"/>
      <p:bldP spid="6" grpId="0"/>
      <p:bldP spid="80" grpId="0"/>
      <p:bldP spid="81" grpId="0"/>
      <p:bldP spid="82" grpId="0"/>
      <p:bldP spid="86" grpId="0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/>
          <a:p>
            <a:pPr algn="ctr"/>
            <a:r>
              <a:rPr lang="en-US" dirty="0" smtClean="0"/>
              <a:t>Quench methodology – current redistribution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29" y="3149804"/>
            <a:ext cx="6812809" cy="3179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7255418" y="5128605"/>
            <a:ext cx="4586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jacket is considered ‘thermally’ in Cast3M and ‘electrically’ in THEA to account for the current redistribution during a quench. </a:t>
            </a:r>
          </a:p>
        </p:txBody>
      </p:sp>
      <p:sp>
        <p:nvSpPr>
          <p:cNvPr id="6" name="ZoneTexte 7"/>
          <p:cNvSpPr txBox="1"/>
          <p:nvPr/>
        </p:nvSpPr>
        <p:spPr>
          <a:xfrm>
            <a:off x="7255418" y="3576742"/>
            <a:ext cx="45866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During </a:t>
            </a:r>
            <a:r>
              <a:rPr lang="en-US" sz="1600" dirty="0"/>
              <a:t>a quench, where the superconducting materials have transited, the current is redistributed; mainly in the copper wires, but a fraction of it also passes through the </a:t>
            </a:r>
            <a:r>
              <a:rPr lang="en-US" sz="1600" dirty="0" smtClean="0"/>
              <a:t>jacket.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746238" y="1018470"/>
            <a:ext cx="8570929" cy="173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49263" eaLnBrk="0" hangingPunct="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1400" dirty="0" smtClean="0">
                <a:ea typeface="Arial Unicode MS" pitchFamily="34" charset="-128"/>
                <a:cs typeface="Times New Roman" pitchFamily="18" charset="0"/>
              </a:rPr>
              <a:t>Quench: transition to the resistive state.</a:t>
            </a:r>
          </a:p>
          <a:p>
            <a:pPr marL="285750" indent="-285750" defTabSz="449263" eaLnBrk="0" hangingPunct="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1400" dirty="0" smtClean="0">
                <a:ea typeface="ＭＳ Ｐゴシック" pitchFamily="34" charset="-128"/>
              </a:rPr>
              <a:t>Can be caused by: disruption, conductor degradation, cryogenic incident…</a:t>
            </a:r>
          </a:p>
          <a:p>
            <a:pPr marL="285750" indent="-285750" algn="just" defTabSz="449263" eaLnBrk="0" hangingPunct="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1400" dirty="0" smtClean="0">
                <a:ea typeface="Arial Unicode MS" pitchFamily="34" charset="-128"/>
                <a:cs typeface="Times New Roman" pitchFamily="18" charset="0"/>
              </a:rPr>
              <a:t>Important temperature rise due to Joule effect.</a:t>
            </a:r>
          </a:p>
          <a:p>
            <a:pPr marL="285750" indent="-285750" defTabSz="449263" eaLnBrk="0" hangingPunct="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1400" dirty="0" smtClean="0">
                <a:ea typeface="Arial Unicode MS" pitchFamily="34" charset="-128"/>
                <a:cs typeface="Times New Roman" pitchFamily="18" charset="0"/>
              </a:rPr>
              <a:t>Risk of damage of the magnet if not detected in time.</a:t>
            </a:r>
          </a:p>
          <a:p>
            <a:pPr marL="714375" lvl="1" indent="-257175" defTabSz="449263" eaLnBrk="0" hangingPunct="0"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Arial Unicode MS" pitchFamily="34" charset="-128"/>
                <a:cs typeface="Times New Roman" pitchFamily="18" charset="0"/>
              </a:rPr>
              <a:t>Local hotspot temperature → </a:t>
            </a:r>
            <a:r>
              <a:rPr lang="en-US" sz="1400" dirty="0" smtClean="0">
                <a:solidFill>
                  <a:srgbClr val="0000FF"/>
                </a:solidFill>
              </a:rPr>
              <a:t>T</a:t>
            </a:r>
            <a:r>
              <a:rPr lang="en-US" sz="1400" baseline="-25000" dirty="0" smtClean="0">
                <a:solidFill>
                  <a:srgbClr val="0000FF"/>
                </a:solidFill>
              </a:rPr>
              <a:t>hot spot</a:t>
            </a:r>
            <a:r>
              <a:rPr lang="en-US" sz="1400" dirty="0" smtClean="0">
                <a:solidFill>
                  <a:srgbClr val="0000FF"/>
                </a:solidFill>
              </a:rPr>
              <a:t> &lt; 150 K</a:t>
            </a:r>
            <a:endParaRPr lang="en-US" sz="1400" dirty="0" smtClean="0">
              <a:solidFill>
                <a:srgbClr val="0000FF"/>
              </a:solidFill>
              <a:ea typeface="Arial Unicode MS" pitchFamily="34" charset="-128"/>
              <a:cs typeface="Times New Roman" pitchFamily="18" charset="0"/>
            </a:endParaRPr>
          </a:p>
          <a:p>
            <a:pPr marL="714375" indent="-257175" defTabSz="449263" eaLnBrk="0" hangingPunct="0"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Arial Unicode MS" pitchFamily="34" charset="-128"/>
                <a:cs typeface="Times New Roman" pitchFamily="18" charset="0"/>
              </a:rPr>
              <a:t>Pressure rise.</a:t>
            </a:r>
            <a:endParaRPr lang="en-US" sz="14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86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16-9.pptx" id="{78E284C9-E62E-4FC8-9A5E-19EE6A13D71E}" vid="{709D2C56-0C01-4A68-A325-4FFD430A3600}"/>
    </a:ext>
  </a:extLst>
</a:theme>
</file>

<file path=ppt/theme/theme2.xml><?xml version="1.0" encoding="utf-8"?>
<a:theme xmlns:a="http://schemas.openxmlformats.org/drawingml/2006/main" name="Template CEA 2019 Clair">
  <a:themeElements>
    <a:clrScheme name="CEA Défaut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BC42"/>
      </a:accent1>
      <a:accent2>
        <a:srgbClr val="D81159"/>
      </a:accent2>
      <a:accent3>
        <a:srgbClr val="8F2D56"/>
      </a:accent3>
      <a:accent4>
        <a:srgbClr val="689B42"/>
      </a:accent4>
      <a:accent5>
        <a:srgbClr val="218380"/>
      </a:accent5>
      <a:accent6>
        <a:srgbClr val="FFD29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16-9.pptx" id="{78E284C9-E62E-4FC8-9A5E-19EE6A13D71E}" vid="{5846DFC2-8D7E-4335-8C09-415EDC6C5089}"/>
    </a:ext>
  </a:extLst>
</a:theme>
</file>

<file path=ppt/theme/theme3.xml><?xml version="1.0" encoding="utf-8"?>
<a:theme xmlns:a="http://schemas.openxmlformats.org/drawingml/2006/main" name="Template CEA 2019 Marron">
  <a:themeElements>
    <a:clrScheme name="CEA Bleu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49728C"/>
      </a:accent1>
      <a:accent2>
        <a:srgbClr val="689BA6"/>
      </a:accent2>
      <a:accent3>
        <a:srgbClr val="C2F2F2"/>
      </a:accent3>
      <a:accent4>
        <a:srgbClr val="273D40"/>
      </a:accent4>
      <a:accent5>
        <a:srgbClr val="0084B4"/>
      </a:accent5>
      <a:accent6>
        <a:srgbClr val="93E2F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16-9.pptx" id="{78E284C9-E62E-4FC8-9A5E-19EE6A13D71E}" vid="{48DB1935-4DB2-49BA-AEDC-D8FE50F2938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AADB5F-8552-41F6-8E41-B7291DF52D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509A53C-8D88-4760-8267-C28D6D92D7C7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07AC35C-3B9B-457D-863A-1C1FD396D7D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OLYMPE_copil_3</Template>
  <TotalTime>15353</TotalTime>
  <Words>2723</Words>
  <Application>Microsoft Office PowerPoint</Application>
  <PresentationFormat>Grand écran</PresentationFormat>
  <Paragraphs>331</Paragraphs>
  <Slides>24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3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8" baseType="lpstr">
      <vt:lpstr>ＭＳ Ｐゴシック</vt:lpstr>
      <vt:lpstr>Arial</vt:lpstr>
      <vt:lpstr>Arial Unicode MS</vt:lpstr>
      <vt:lpstr>Calibri</vt:lpstr>
      <vt:lpstr>Cambria Math</vt:lpstr>
      <vt:lpstr>Symbol</vt:lpstr>
      <vt:lpstr>Times</vt:lpstr>
      <vt:lpstr>Times New Roman</vt:lpstr>
      <vt:lpstr>Wingdings</vt:lpstr>
      <vt:lpstr>Wingdings 3</vt:lpstr>
      <vt:lpstr>Template CEA 2019 Défaut</vt:lpstr>
      <vt:lpstr>Template CEA 2019 Clair</vt:lpstr>
      <vt:lpstr>Template CEA 2019 Marron</vt:lpstr>
      <vt:lpstr>Objet d’environnement du Gestionnaire de liaisons</vt:lpstr>
      <vt:lpstr>Présentation PowerPoint</vt:lpstr>
      <vt:lpstr>Content</vt:lpstr>
      <vt:lpstr>Content</vt:lpstr>
      <vt:lpstr>Existing codes and justification for developing TACTICS</vt:lpstr>
      <vt:lpstr>TACTICS - Presentation</vt:lpstr>
      <vt:lpstr>Presentation of Cast3M</vt:lpstr>
      <vt:lpstr>TACTICS example – burn simulation</vt:lpstr>
      <vt:lpstr>Code communication on THEA side</vt:lpstr>
      <vt:lpstr>Quench methodology – current redistribution</vt:lpstr>
      <vt:lpstr>Quench methodology – Heat flux at quench fronts</vt:lpstr>
      <vt:lpstr>Quench methodology – Application</vt:lpstr>
      <vt:lpstr>Results examples</vt:lpstr>
      <vt:lpstr>Content</vt:lpstr>
      <vt:lpstr>Introduction of transverse thermal coupling in THEA</vt:lpstr>
      <vt:lpstr>Introduction of transverse thermal coupling in THEA</vt:lpstr>
      <vt:lpstr>Introduction of transverse thermal coupling in THEA</vt:lpstr>
      <vt:lpstr>Introduction of transverse thermal coupling in THEA</vt:lpstr>
      <vt:lpstr>Introduction of transverse thermal coupling in THEA</vt:lpstr>
      <vt:lpstr>Content</vt:lpstr>
      <vt:lpstr>THEA-MADMACS, a tool for fast generation of tokamak CICC design</vt:lpstr>
      <vt:lpstr>Content</vt:lpstr>
      <vt:lpstr>Automatic result file</vt:lpstr>
      <vt:lpstr>Questions?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 COZ Quentin ASSYSTEM ENGINEERING AND</dc:creator>
  <cp:lastModifiedBy>LE COZ Quentin ASSYSTEM ENGINEERING AND</cp:lastModifiedBy>
  <cp:revision>323</cp:revision>
  <cp:lastPrinted>2020-12-15T10:05:04Z</cp:lastPrinted>
  <dcterms:created xsi:type="dcterms:W3CDTF">2020-06-08T13:16:52Z</dcterms:created>
  <dcterms:modified xsi:type="dcterms:W3CDTF">2022-06-15T13:23:04Z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