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293" r:id="rId4"/>
    <p:sldId id="296" r:id="rId5"/>
    <p:sldId id="294" r:id="rId6"/>
    <p:sldId id="297" r:id="rId7"/>
    <p:sldId id="295" r:id="rId8"/>
    <p:sldId id="298" r:id="rId9"/>
    <p:sldId id="299" r:id="rId10"/>
    <p:sldId id="300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760" userDrawn="1">
          <p15:clr>
            <a:srgbClr val="A4A3A4"/>
          </p15:clr>
        </p15:guide>
        <p15:guide id="2" orient="horz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mathot" initials="s" lastIdx="1" clrIdx="0">
    <p:extLst>
      <p:ext uri="{19B8F6BF-5375-455C-9EA6-DF929625EA0E}">
        <p15:presenceInfo xmlns:p15="http://schemas.microsoft.com/office/powerpoint/2012/main" userId="smath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A188"/>
    <a:srgbClr val="CC0099"/>
    <a:srgbClr val="FF9966"/>
    <a:srgbClr val="6666FF"/>
    <a:srgbClr val="669900"/>
    <a:srgbClr val="CEE1F2"/>
    <a:srgbClr val="4779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05" autoAdjust="0"/>
    <p:restoredTop sz="94660"/>
  </p:normalViewPr>
  <p:slideViewPr>
    <p:cSldViewPr snapToGrid="0">
      <p:cViewPr>
        <p:scale>
          <a:sx n="150" d="100"/>
          <a:sy n="150" d="100"/>
        </p:scale>
        <p:origin x="1164" y="486"/>
      </p:cViewPr>
      <p:guideLst>
        <p:guide pos="5760"/>
        <p:guide orient="horz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08C8A-54EA-4466-8751-71EB4EB95A1D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94007-E1A9-479B-97CC-E9AC44140F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271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279B2-8510-4445-A391-A100879258CF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9261F-1D78-4E64-AFD9-9F65A3CD96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856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36643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17254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52417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86600" y="486965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70C0"/>
                </a:solidFill>
              </a:defRPr>
            </a:lvl1pPr>
          </a:lstStyle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79138" cy="9359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9F8271-E33F-44E4-B209-784C0A8AF0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8190" y="65605"/>
            <a:ext cx="1618936" cy="7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504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6912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84853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44348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47863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07447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20763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01644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2F0C-1E61-497C-B2A7-5D39A8FAA688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8288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300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52F0C-1E61-497C-B2A7-5D39A8FAA688}" type="datetimeFigureOut">
              <a:rPr lang="en-GB" smtClean="0"/>
              <a:t>14/07/2022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5E02C-D033-40C7-A369-55EC347E0FD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Date Placeholder 8"/>
          <p:cNvSpPr txBox="1">
            <a:spLocks/>
          </p:cNvSpPr>
          <p:nvPr userDrawn="1"/>
        </p:nvSpPr>
        <p:spPr>
          <a:xfrm>
            <a:off x="0" y="4948366"/>
            <a:ext cx="2853733" cy="1570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" dirty="0"/>
              <a:t>S.</a:t>
            </a:r>
            <a:r>
              <a:rPr lang="en-US" sz="400" baseline="0" dirty="0"/>
              <a:t> Mathot – EN/MME </a:t>
            </a:r>
            <a:r>
              <a:rPr lang="en-US" sz="400" dirty="0"/>
              <a:t>–  23 </a:t>
            </a:r>
            <a:r>
              <a:rPr lang="en-US" sz="400" dirty="0" err="1"/>
              <a:t>Juin</a:t>
            </a:r>
            <a:r>
              <a:rPr lang="en-US" sz="400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69198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886001" y="1487582"/>
            <a:ext cx="5518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miniature proton accelerator for Science Gateway</a:t>
            </a:r>
          </a:p>
        </p:txBody>
      </p:sp>
      <p:sp>
        <p:nvSpPr>
          <p:cNvPr id="8" name="Rectangle 7"/>
          <p:cNvSpPr/>
          <p:nvPr/>
        </p:nvSpPr>
        <p:spPr>
          <a:xfrm>
            <a:off x="1245649" y="25199"/>
            <a:ext cx="635547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ELISA</a:t>
            </a:r>
          </a:p>
        </p:txBody>
      </p:sp>
      <p:sp>
        <p:nvSpPr>
          <p:cNvPr id="9" name="Rectangle 8"/>
          <p:cNvSpPr/>
          <p:nvPr/>
        </p:nvSpPr>
        <p:spPr>
          <a:xfrm>
            <a:off x="725833" y="717655"/>
            <a:ext cx="809337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32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xperimental </a:t>
            </a:r>
            <a:r>
              <a:rPr lang="en-US" sz="32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nac for </a:t>
            </a:r>
            <a:r>
              <a:rPr lang="en-US" sz="32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urface </a:t>
            </a:r>
            <a:r>
              <a:rPr lang="en-US" sz="32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nalysis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8169CC-03F2-4D46-8940-877E4A1216B4}"/>
              </a:ext>
            </a:extLst>
          </p:cNvPr>
          <p:cNvSpPr txBox="1"/>
          <p:nvPr/>
        </p:nvSpPr>
        <p:spPr>
          <a:xfrm>
            <a:off x="3011868" y="2732100"/>
            <a:ext cx="3193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Joint Technical Meeting</a:t>
            </a:r>
          </a:p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June 2022</a:t>
            </a:r>
          </a:p>
        </p:txBody>
      </p:sp>
    </p:spTree>
    <p:extLst>
      <p:ext uri="{BB962C8B-B14F-4D97-AF65-F5344CB8AC3E}">
        <p14:creationId xmlns:p14="http://schemas.microsoft.com/office/powerpoint/2010/main" val="3640502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799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6 - Integration @ Science Gateway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4376C-0C72-B0D8-48C1-97C286DB7551}"/>
              </a:ext>
            </a:extLst>
          </p:cNvPr>
          <p:cNvSpPr txBox="1"/>
          <p:nvPr/>
        </p:nvSpPr>
        <p:spPr>
          <a:xfrm>
            <a:off x="1102657" y="560785"/>
            <a:ext cx="683110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Questions / Discussions / Comments: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Does this barrier seem necessary for everyone?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Is the height of 1 m really a compromise to stop careless children and see the beam and the experiments clearly?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Does this barrier make it possible to envisage an environment closer to a real CERN beam line, with visible cable trays for example?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How to fix this barrier to the ground, what materials to use.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Does a detection system allowing power to be cut off on sensitive elements (Source, RF, etc.) if a person crosses the barrier seem sufficient? Which system(s) to use?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Should one or two gates be integrated allowing the operator to enter but also to quickly leave the area in the event of an emergency.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- How to ensure that the barrier is removable and transformable quickly?</a:t>
            </a:r>
          </a:p>
          <a:p>
            <a:pPr>
              <a:spcBef>
                <a:spcPts val="600"/>
              </a:spcBef>
            </a:pPr>
            <a:endParaRPr lang="en-GB" sz="1400" dirty="0"/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chemeClr val="accent5"/>
                </a:solidFill>
              </a:rPr>
              <a:t>-&gt; Questions to be discussed also during the next ELISA Safety Workshop devoted to layout. With security specialists, all volunteers are welcome to participate.</a:t>
            </a:r>
          </a:p>
        </p:txBody>
      </p:sp>
    </p:spTree>
    <p:extLst>
      <p:ext uri="{BB962C8B-B14F-4D97-AF65-F5344CB8AC3E}">
        <p14:creationId xmlns:p14="http://schemas.microsoft.com/office/powerpoint/2010/main" val="374358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13A9F3-A9BC-463E-8E82-E0A9B5E3DC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024952-A349-4738-A535-D94FFC3A842D}"/>
              </a:ext>
            </a:extLst>
          </p:cNvPr>
          <p:cNvSpPr txBox="1"/>
          <p:nvPr/>
        </p:nvSpPr>
        <p:spPr>
          <a:xfrm>
            <a:off x="1436526" y="206883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94112E-71BB-4D59-83A9-47B50252FC37}"/>
              </a:ext>
            </a:extLst>
          </p:cNvPr>
          <p:cNvSpPr txBox="1"/>
          <p:nvPr/>
        </p:nvSpPr>
        <p:spPr>
          <a:xfrm>
            <a:off x="1370891" y="1032867"/>
            <a:ext cx="560633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Comments on the last minutes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– Next steps</a:t>
            </a:r>
            <a:endParaRPr lang="en-U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 Source – Recent measurements (Eleonora)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RFQ module 2 &amp; antennas – RF measures (Mariangela)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– Electrical risks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@ Science Gateway – Last model</a:t>
            </a:r>
          </a:p>
        </p:txBody>
      </p:sp>
    </p:spTree>
    <p:extLst>
      <p:ext uri="{BB962C8B-B14F-4D97-AF65-F5344CB8AC3E}">
        <p14:creationId xmlns:p14="http://schemas.microsoft.com/office/powerpoint/2010/main" val="148381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643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Comments on the last minutes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6032F1-7CDD-3EBD-1AB0-236D3A967B66}"/>
              </a:ext>
            </a:extLst>
          </p:cNvPr>
          <p:cNvSpPr txBox="1"/>
          <p:nvPr/>
        </p:nvSpPr>
        <p:spPr>
          <a:xfrm>
            <a:off x="1067822" y="853031"/>
            <a:ext cx="5431169" cy="1941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1: Eric about the RF pulses measurement:</a:t>
            </a: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n-GB" sz="1200" dirty="0"/>
              <a:t>	- </a:t>
            </a:r>
            <a:r>
              <a:rPr lang="en-GB" sz="1200" i="1" dirty="0"/>
              <a:t>“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Eric explained that many RF behaviors can be explain and demonstrate using ELISA and a 1 GHz oscilloscope and that this is the best option. He proposes to provide the oscilloscope.”</a:t>
            </a: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n-US" sz="1200" i="1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expense must be cover by the ELISA project. To be decided in view of the budget and on the necessity to have this oscilloscope to adjust the RF amplifier.</a:t>
            </a:r>
            <a:endParaRPr lang="en-GB" sz="1200" dirty="0">
              <a:solidFill>
                <a:schemeClr val="accent6"/>
              </a:solidFill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8071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2810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Planning – Next steps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95769-BEF4-476E-B4EB-84D881D67412}"/>
              </a:ext>
            </a:extLst>
          </p:cNvPr>
          <p:cNvSpPr txBox="1"/>
          <p:nvPr/>
        </p:nvSpPr>
        <p:spPr>
          <a:xfrm>
            <a:off x="546185" y="3265013"/>
            <a:ext cx="83161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sym typeface="Wingdings" panose="05000000000000000000" pitchFamily="2" charset="2"/>
              </a:rPr>
              <a:t>--&gt; Assembly of the source on the RFQ will depend of the sources tests &amp; results (October ??)</a:t>
            </a:r>
          </a:p>
          <a:p>
            <a:r>
              <a:rPr lang="en-GB" sz="1400" dirty="0">
                <a:solidFill>
                  <a:schemeClr val="accent6"/>
                </a:solidFill>
                <a:sym typeface="Wingdings" panose="05000000000000000000" pitchFamily="2" charset="2"/>
              </a:rPr>
              <a:t>--&gt; Control of the source should start before, as well as for the vacuum system + chiller (August – September ??)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r>
              <a:rPr lang="en-GB" sz="1400" dirty="0">
                <a:solidFill>
                  <a:schemeClr val="accent1"/>
                </a:solidFill>
              </a:rPr>
              <a:t>--&gt; Delivery of the amplifier (still) for end of 2022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--&gt; Location for the RF tests not yet decided!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F433D5-5B1A-77C5-473F-FEC34BD40C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0" t="26389" r="50671" b="35409"/>
          <a:stretch/>
        </p:blipFill>
        <p:spPr>
          <a:xfrm>
            <a:off x="169043" y="1054718"/>
            <a:ext cx="8775950" cy="216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4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342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Proton source </a:t>
            </a:r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Eleonora</a:t>
            </a:r>
            <a:endParaRPr lang="en-GB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6A6AF4-82F5-B56C-08C5-497DEB55E88C}"/>
              </a:ext>
            </a:extLst>
          </p:cNvPr>
          <p:cNvSpPr txBox="1"/>
          <p:nvPr/>
        </p:nvSpPr>
        <p:spPr>
          <a:xfrm>
            <a:off x="2115612" y="1283574"/>
            <a:ext cx="3623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RF measures </a:t>
            </a:r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Mariangela</a:t>
            </a:r>
            <a:endParaRPr lang="en-GB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530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129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– Safety </a:t>
            </a:r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Electrical risks</a:t>
            </a:r>
            <a:endParaRPr lang="en-GB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3802EC-9E9B-6E2F-F6BA-D3080A062689}"/>
              </a:ext>
            </a:extLst>
          </p:cNvPr>
          <p:cNvSpPr txBox="1"/>
          <p:nvPr/>
        </p:nvSpPr>
        <p:spPr>
          <a:xfrm>
            <a:off x="564596" y="1006453"/>
            <a:ext cx="78307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  <a:sym typeface="Wingdings" panose="05000000000000000000" pitchFamily="2" charset="2"/>
              </a:rPr>
              <a:t>--&gt; Main outcome of the 1</a:t>
            </a:r>
            <a:r>
              <a:rPr lang="en-GB" sz="1400" baseline="30000" dirty="0">
                <a:solidFill>
                  <a:schemeClr val="accent6"/>
                </a:solidFill>
                <a:sym typeface="Wingdings" panose="05000000000000000000" pitchFamily="2" charset="2"/>
              </a:rPr>
              <a:t>th</a:t>
            </a:r>
            <a:r>
              <a:rPr lang="en-GB" sz="1400" dirty="0">
                <a:solidFill>
                  <a:schemeClr val="accent6"/>
                </a:solidFill>
                <a:sym typeface="Wingdings" panose="05000000000000000000" pitchFamily="2" charset="2"/>
              </a:rPr>
              <a:t> ELISA Safety workshop focused on the electrical risks:</a:t>
            </a:r>
          </a:p>
          <a:p>
            <a:r>
              <a:rPr lang="en-GB" sz="1400" dirty="0">
                <a:solidFill>
                  <a:schemeClr val="accent6"/>
                </a:solidFill>
                <a:sym typeface="Wingdings" panose="05000000000000000000" pitchFamily="2" charset="2"/>
              </a:rPr>
              <a:t>	 </a:t>
            </a:r>
          </a:p>
          <a:p>
            <a:r>
              <a:rPr lang="en-GB" sz="1400" dirty="0">
                <a:solidFill>
                  <a:schemeClr val="accent1"/>
                </a:solidFill>
                <a:sym typeface="Wingdings" panose="05000000000000000000" pitchFamily="2" charset="2"/>
              </a:rPr>
              <a:t>The electrical conformity of the ELISA installation must controlled / certified by an external company or organism accredited by the Swiss authorities. </a:t>
            </a:r>
          </a:p>
          <a:p>
            <a:r>
              <a:rPr lang="en-GB" sz="1400" dirty="0">
                <a:solidFill>
                  <a:schemeClr val="accent1"/>
                </a:solidFill>
                <a:sym typeface="Wingdings" panose="05000000000000000000" pitchFamily="2" charset="2"/>
              </a:rPr>
              <a:t>The idea is to have our electrical protections, described in the safety file, and  defined following recommendations from HSE specialists and from external consultants + the certification / control performed by the accredited company (or compagnies) for the constitution of a solid file to be presented to the local authorities (Cantonal Office) which give the authorization to receive the public. </a:t>
            </a:r>
          </a:p>
          <a:p>
            <a:endParaRPr lang="en-GB" sz="1400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r>
              <a:rPr lang="en-GB" sz="1400" dirty="0">
                <a:sym typeface="Wingdings" panose="05000000000000000000" pitchFamily="2" charset="2"/>
              </a:rPr>
              <a:t>--&gt; Contacted companies up to now: EFFITEC (meeting 22 of June) and </a:t>
            </a:r>
            <a:r>
              <a:rPr lang="en-GB" sz="1400" dirty="0" err="1">
                <a:sym typeface="Wingdings" panose="05000000000000000000" pitchFamily="2" charset="2"/>
              </a:rPr>
              <a:t>Electrosuisse</a:t>
            </a:r>
            <a:r>
              <a:rPr lang="en-GB" sz="1400" dirty="0">
                <a:sym typeface="Wingdings" panose="05000000000000000000" pitchFamily="2" charset="2"/>
              </a:rPr>
              <a:t> (meeting 5 of July)</a:t>
            </a:r>
          </a:p>
          <a:p>
            <a:endParaRPr lang="en-GB" sz="1400" dirty="0">
              <a:solidFill>
                <a:schemeClr val="accent6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4C1D69-B7F0-681C-72BD-E7EAC9750F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552" y="3653987"/>
            <a:ext cx="767115" cy="3436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262806-35D6-20D5-9E4D-513E0A08E442}"/>
              </a:ext>
            </a:extLst>
          </p:cNvPr>
          <p:cNvSpPr txBox="1"/>
          <p:nvPr/>
        </p:nvSpPr>
        <p:spPr>
          <a:xfrm>
            <a:off x="42959" y="4100875"/>
            <a:ext cx="1664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https://www.effitec.ch/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8DF8C8-261D-418A-A940-48D027A7E0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5318" y="3581286"/>
            <a:ext cx="875020" cy="5661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F159BA-82F3-7ACB-8189-C296D9D2B069}"/>
              </a:ext>
            </a:extLst>
          </p:cNvPr>
          <p:cNvSpPr txBox="1"/>
          <p:nvPr/>
        </p:nvSpPr>
        <p:spPr>
          <a:xfrm>
            <a:off x="1761293" y="4084719"/>
            <a:ext cx="2083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https://www.electrosuisse.ch/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6C7554-33E7-2D30-A197-76DFA57843C2}"/>
              </a:ext>
            </a:extLst>
          </p:cNvPr>
          <p:cNvSpPr txBox="1"/>
          <p:nvPr/>
        </p:nvSpPr>
        <p:spPr>
          <a:xfrm>
            <a:off x="3898396" y="3721983"/>
            <a:ext cx="49265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First discussions, with EFFITEC, were positive. The conformity with the legislation should be not a big problem. Next steps: For us, to prepare a complete schematic of the electrical installation.</a:t>
            </a:r>
          </a:p>
          <a:p>
            <a:r>
              <a:rPr lang="en-GB" sz="1400" dirty="0">
                <a:solidFill>
                  <a:schemeClr val="accent6"/>
                </a:solidFill>
              </a:rPr>
              <a:t>For then: To consult with other partners, authorities for also the non-ionizing radiation.</a:t>
            </a:r>
          </a:p>
        </p:txBody>
      </p:sp>
    </p:spTree>
    <p:extLst>
      <p:ext uri="{BB962C8B-B14F-4D97-AF65-F5344CB8AC3E}">
        <p14:creationId xmlns:p14="http://schemas.microsoft.com/office/powerpoint/2010/main" val="1644796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799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6 - Integration @ Science Gateway</a:t>
            </a:r>
          </a:p>
        </p:txBody>
      </p:sp>
      <p:pic>
        <p:nvPicPr>
          <p:cNvPr id="4" name="Picture 3" descr="A picture containing text, case, accessory&#10;&#10;Description automatically generated">
            <a:extLst>
              <a:ext uri="{FF2B5EF4-FFF2-40B4-BE49-F238E27FC236}">
                <a16:creationId xmlns:a16="http://schemas.microsoft.com/office/drawing/2014/main" id="{A3995EF2-A25B-7D15-99B7-8FD7E2C19D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8" t="13971" r="10840" b="15213"/>
          <a:stretch/>
        </p:blipFill>
        <p:spPr>
          <a:xfrm>
            <a:off x="718018" y="690106"/>
            <a:ext cx="7622046" cy="37632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F5A042-DDD0-9706-4823-FD97D676D1BE}"/>
              </a:ext>
            </a:extLst>
          </p:cNvPr>
          <p:cNvSpPr txBox="1"/>
          <p:nvPr/>
        </p:nvSpPr>
        <p:spPr>
          <a:xfrm>
            <a:off x="2536001" y="4569203"/>
            <a:ext cx="6331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Laurent Zuccalli (22.06.22): Implementation of a 1 m high barrier in front of the whole ELISA forbidden the access to the operator area for the public.</a:t>
            </a:r>
          </a:p>
        </p:txBody>
      </p:sp>
    </p:spTree>
    <p:extLst>
      <p:ext uri="{BB962C8B-B14F-4D97-AF65-F5344CB8AC3E}">
        <p14:creationId xmlns:p14="http://schemas.microsoft.com/office/powerpoint/2010/main" val="1416912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799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6 - Integration @ Science Gateway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1A70B9-DB75-58CB-9FB7-55CA3662C4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52" y="576870"/>
            <a:ext cx="7615182" cy="429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862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08C850-38A4-41B4-89A3-9CB426042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05E02C-D033-40C7-A369-55EC347E0FD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3960B-831E-4C86-82A7-311239426452}"/>
              </a:ext>
            </a:extLst>
          </p:cNvPr>
          <p:cNvSpPr txBox="1"/>
          <p:nvPr/>
        </p:nvSpPr>
        <p:spPr>
          <a:xfrm>
            <a:off x="2115612" y="51077"/>
            <a:ext cx="3799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6 - Integration @ Science Gateway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E0118AF-05BE-8FCA-9044-94E0B9B8A7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19595" r="22893" b="12012"/>
          <a:stretch/>
        </p:blipFill>
        <p:spPr>
          <a:xfrm>
            <a:off x="894253" y="810073"/>
            <a:ext cx="3142099" cy="164740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10F61F-D59C-F7D2-4BF7-286043E3544E}"/>
              </a:ext>
            </a:extLst>
          </p:cNvPr>
          <p:cNvCxnSpPr/>
          <p:nvPr/>
        </p:nvCxnSpPr>
        <p:spPr>
          <a:xfrm>
            <a:off x="1931392" y="1595597"/>
            <a:ext cx="179811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001F45-80ED-44C2-81F3-08687BA35A4B}"/>
              </a:ext>
            </a:extLst>
          </p:cNvPr>
          <p:cNvCxnSpPr>
            <a:cxnSpLocks/>
          </p:cNvCxnSpPr>
          <p:nvPr/>
        </p:nvCxnSpPr>
        <p:spPr>
          <a:xfrm>
            <a:off x="3729507" y="1602068"/>
            <a:ext cx="0" cy="809738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9EAB3DF-7339-9931-B870-79ADAC027294}"/>
              </a:ext>
            </a:extLst>
          </p:cNvPr>
          <p:cNvSpPr txBox="1"/>
          <p:nvPr/>
        </p:nvSpPr>
        <p:spPr>
          <a:xfrm>
            <a:off x="1164950" y="2411806"/>
            <a:ext cx="2413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Demonstration mode with operator</a:t>
            </a:r>
          </a:p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(1 m high barrier)</a:t>
            </a: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111E5FCA-86DD-1621-F498-C93CB5B1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19595" r="22893" b="12012"/>
          <a:stretch/>
        </p:blipFill>
        <p:spPr>
          <a:xfrm>
            <a:off x="4882313" y="810073"/>
            <a:ext cx="3142099" cy="164740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54F820-F951-7960-22D7-DE9165D1983B}"/>
              </a:ext>
            </a:extLst>
          </p:cNvPr>
          <p:cNvCxnSpPr/>
          <p:nvPr/>
        </p:nvCxnSpPr>
        <p:spPr>
          <a:xfrm>
            <a:off x="5919452" y="1595597"/>
            <a:ext cx="179811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9B6A7B2-F139-A078-2074-FEF43CF7E705}"/>
              </a:ext>
            </a:extLst>
          </p:cNvPr>
          <p:cNvCxnSpPr>
            <a:cxnSpLocks/>
          </p:cNvCxnSpPr>
          <p:nvPr/>
        </p:nvCxnSpPr>
        <p:spPr>
          <a:xfrm>
            <a:off x="7717567" y="1602068"/>
            <a:ext cx="0" cy="809738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CA1E2E4-FEFE-40CC-460F-8800545B4A7E}"/>
              </a:ext>
            </a:extLst>
          </p:cNvPr>
          <p:cNvSpPr txBox="1"/>
          <p:nvPr/>
        </p:nvSpPr>
        <p:spPr>
          <a:xfrm>
            <a:off x="4663610" y="2411806"/>
            <a:ext cx="3957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Demonstration mode without operator</a:t>
            </a:r>
          </a:p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(1 m high barrier + crossing detection and automatic cut-off)</a:t>
            </a: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18E20B-2804-0872-7AA7-213B7F588D1E}"/>
              </a:ext>
            </a:extLst>
          </p:cNvPr>
          <p:cNvCxnSpPr/>
          <p:nvPr/>
        </p:nvCxnSpPr>
        <p:spPr>
          <a:xfrm>
            <a:off x="5919451" y="1576163"/>
            <a:ext cx="1798115" cy="0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405183-448D-52C1-FAD2-33ADAC8E25E4}"/>
              </a:ext>
            </a:extLst>
          </p:cNvPr>
          <p:cNvCxnSpPr>
            <a:cxnSpLocks/>
          </p:cNvCxnSpPr>
          <p:nvPr/>
        </p:nvCxnSpPr>
        <p:spPr>
          <a:xfrm>
            <a:off x="7721982" y="1576163"/>
            <a:ext cx="0" cy="881314"/>
          </a:xfrm>
          <a:prstGeom prst="line">
            <a:avLst/>
          </a:prstGeom>
          <a:ln w="19050">
            <a:solidFill>
              <a:schemeClr val="accent4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588B1B4A-89DD-B43C-88AE-A2D1A4E2C0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0" t="24619" r="52137" b="64803"/>
          <a:stretch/>
        </p:blipFill>
        <p:spPr>
          <a:xfrm>
            <a:off x="6686701" y="1019176"/>
            <a:ext cx="292893" cy="254794"/>
          </a:xfrm>
          <a:prstGeom prst="rect">
            <a:avLst/>
          </a:prstGeom>
        </p:spPr>
      </p:pic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9BE63B25-137B-1F9A-0827-3AF4284F4E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0" t="24619" r="52137" b="64803"/>
          <a:stretch/>
        </p:blipFill>
        <p:spPr>
          <a:xfrm>
            <a:off x="7003408" y="1049306"/>
            <a:ext cx="292893" cy="254794"/>
          </a:xfrm>
          <a:prstGeom prst="rect">
            <a:avLst/>
          </a:prstGeom>
        </p:spPr>
      </p:pic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CEB9056F-24A1-C049-8052-AB3CFC860A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19595" r="22893" b="12012"/>
          <a:stretch/>
        </p:blipFill>
        <p:spPr>
          <a:xfrm>
            <a:off x="894253" y="3012466"/>
            <a:ext cx="3142099" cy="1647404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A691254-9615-8845-B0ED-34FC409981CF}"/>
              </a:ext>
            </a:extLst>
          </p:cNvPr>
          <p:cNvCxnSpPr>
            <a:cxnSpLocks/>
          </p:cNvCxnSpPr>
          <p:nvPr/>
        </p:nvCxnSpPr>
        <p:spPr>
          <a:xfrm>
            <a:off x="1931392" y="3797990"/>
            <a:ext cx="757833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7094FAB-ECF1-8A4E-860F-D7DC47CA7657}"/>
              </a:ext>
            </a:extLst>
          </p:cNvPr>
          <p:cNvSpPr txBox="1"/>
          <p:nvPr/>
        </p:nvSpPr>
        <p:spPr>
          <a:xfrm>
            <a:off x="702205" y="4659870"/>
            <a:ext cx="3583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Surface analysis mode with operator and collaborators</a:t>
            </a:r>
          </a:p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(1 m high barrier on more limited area)</a:t>
            </a:r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47BA31BF-31F8-3DF7-9CC6-FA9AFD7E40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8" t="29671" r="47356" b="61239"/>
          <a:stretch/>
        </p:blipFill>
        <p:spPr>
          <a:xfrm rot="3387911">
            <a:off x="3088633" y="3290449"/>
            <a:ext cx="180976" cy="218962"/>
          </a:xfrm>
          <a:prstGeom prst="rect">
            <a:avLst/>
          </a:prstGeom>
        </p:spPr>
      </p:pic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FC7591B6-330E-B755-3969-CF510C4429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8" t="29671" r="47356" b="61239"/>
          <a:stretch/>
        </p:blipFill>
        <p:spPr>
          <a:xfrm rot="8069752">
            <a:off x="3182255" y="3679797"/>
            <a:ext cx="180976" cy="21896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B36885F-34AD-C41D-DA8F-12752D6A0758}"/>
              </a:ext>
            </a:extLst>
          </p:cNvPr>
          <p:cNvSpPr txBox="1"/>
          <p:nvPr/>
        </p:nvSpPr>
        <p:spPr>
          <a:xfrm>
            <a:off x="4907885" y="4622599"/>
            <a:ext cx="3094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Closed area for maintenance, development, ….</a:t>
            </a:r>
          </a:p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(No public access)</a:t>
            </a:r>
          </a:p>
        </p:txBody>
      </p:sp>
      <p:pic>
        <p:nvPicPr>
          <p:cNvPr id="34" name="Picture 33" descr="Diagram&#10;&#10;Description automatically generated">
            <a:extLst>
              <a:ext uri="{FF2B5EF4-FFF2-40B4-BE49-F238E27FC236}">
                <a16:creationId xmlns:a16="http://schemas.microsoft.com/office/drawing/2014/main" id="{1B5286BF-A316-493F-440A-9006AB528E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19595" r="22893" b="12012"/>
          <a:stretch/>
        </p:blipFill>
        <p:spPr>
          <a:xfrm>
            <a:off x="4882313" y="3012466"/>
            <a:ext cx="3142099" cy="1647404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1E9B24D-09ED-7BD4-8D01-B7AA1B063F15}"/>
              </a:ext>
            </a:extLst>
          </p:cNvPr>
          <p:cNvCxnSpPr>
            <a:cxnSpLocks/>
          </p:cNvCxnSpPr>
          <p:nvPr/>
        </p:nvCxnSpPr>
        <p:spPr>
          <a:xfrm>
            <a:off x="5363201" y="3051854"/>
            <a:ext cx="369802" cy="6283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Diagram&#10;&#10;Description automatically generated">
            <a:extLst>
              <a:ext uri="{FF2B5EF4-FFF2-40B4-BE49-F238E27FC236}">
                <a16:creationId xmlns:a16="http://schemas.microsoft.com/office/drawing/2014/main" id="{9FA10896-600A-4206-ED49-9ADFC76E0C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0" t="24619" r="52137" b="64803"/>
          <a:stretch/>
        </p:blipFill>
        <p:spPr>
          <a:xfrm>
            <a:off x="6686701" y="3221569"/>
            <a:ext cx="292893" cy="254794"/>
          </a:xfrm>
          <a:prstGeom prst="rect">
            <a:avLst/>
          </a:prstGeom>
        </p:spPr>
      </p:pic>
      <p:pic>
        <p:nvPicPr>
          <p:cNvPr id="40" name="Picture 39" descr="Diagram&#10;&#10;Description automatically generated">
            <a:extLst>
              <a:ext uri="{FF2B5EF4-FFF2-40B4-BE49-F238E27FC236}">
                <a16:creationId xmlns:a16="http://schemas.microsoft.com/office/drawing/2014/main" id="{9D07E130-3445-F339-78E5-FA969BCC68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0" t="24619" r="52137" b="64803"/>
          <a:stretch/>
        </p:blipFill>
        <p:spPr>
          <a:xfrm>
            <a:off x="7003408" y="3251699"/>
            <a:ext cx="292893" cy="254794"/>
          </a:xfrm>
          <a:prstGeom prst="rect">
            <a:avLst/>
          </a:prstGeom>
        </p:spPr>
      </p:pic>
      <p:pic>
        <p:nvPicPr>
          <p:cNvPr id="43" name="Picture 42" descr="Diagram&#10;&#10;Description automatically generated">
            <a:extLst>
              <a:ext uri="{FF2B5EF4-FFF2-40B4-BE49-F238E27FC236}">
                <a16:creationId xmlns:a16="http://schemas.microsoft.com/office/drawing/2014/main" id="{34561E41-9996-3F13-A35E-1149561DEB1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2" t="19595" r="50384" b="76800"/>
          <a:stretch/>
        </p:blipFill>
        <p:spPr>
          <a:xfrm>
            <a:off x="2664791" y="3772170"/>
            <a:ext cx="324719" cy="86833"/>
          </a:xfrm>
          <a:prstGeom prst="rect">
            <a:avLst/>
          </a:prstGeom>
        </p:spPr>
      </p:pic>
      <p:pic>
        <p:nvPicPr>
          <p:cNvPr id="44" name="Picture 43" descr="Diagram&#10;&#10;Description automatically generated">
            <a:extLst>
              <a:ext uri="{FF2B5EF4-FFF2-40B4-BE49-F238E27FC236}">
                <a16:creationId xmlns:a16="http://schemas.microsoft.com/office/drawing/2014/main" id="{9E4DF5B7-D99C-4B8E-CC45-EA699CBAE1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2" t="19595" r="50384" b="76800"/>
          <a:stretch/>
        </p:blipFill>
        <p:spPr>
          <a:xfrm>
            <a:off x="3374231" y="3772169"/>
            <a:ext cx="240258" cy="86833"/>
          </a:xfrm>
          <a:prstGeom prst="rect">
            <a:avLst/>
          </a:prstGeom>
        </p:spPr>
      </p:pic>
      <p:pic>
        <p:nvPicPr>
          <p:cNvPr id="45" name="Picture 44" descr="Diagram&#10;&#10;Description automatically generated">
            <a:extLst>
              <a:ext uri="{FF2B5EF4-FFF2-40B4-BE49-F238E27FC236}">
                <a16:creationId xmlns:a16="http://schemas.microsoft.com/office/drawing/2014/main" id="{1EA28709-492D-BB2A-4BF2-ACFC3076F6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2" t="19595" r="50384" b="76800"/>
          <a:stretch/>
        </p:blipFill>
        <p:spPr>
          <a:xfrm rot="5400000">
            <a:off x="3291543" y="4084849"/>
            <a:ext cx="809738" cy="114976"/>
          </a:xfrm>
          <a:prstGeom prst="rect">
            <a:avLst/>
          </a:prstGeom>
        </p:spPr>
      </p:pic>
      <p:pic>
        <p:nvPicPr>
          <p:cNvPr id="46" name="Picture 45" descr="Diagram&#10;&#10;Description automatically generated">
            <a:extLst>
              <a:ext uri="{FF2B5EF4-FFF2-40B4-BE49-F238E27FC236}">
                <a16:creationId xmlns:a16="http://schemas.microsoft.com/office/drawing/2014/main" id="{7AEE846C-65FE-8775-C7DD-0117DD8538A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2" t="19595" r="50384" b="76800"/>
          <a:stretch/>
        </p:blipFill>
        <p:spPr>
          <a:xfrm>
            <a:off x="3015533" y="3772169"/>
            <a:ext cx="158465" cy="86833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1FE56C-4A42-622D-98F8-B2FE18484FF9}"/>
              </a:ext>
            </a:extLst>
          </p:cNvPr>
          <p:cNvCxnSpPr>
            <a:cxnSpLocks/>
          </p:cNvCxnSpPr>
          <p:nvPr/>
        </p:nvCxnSpPr>
        <p:spPr>
          <a:xfrm>
            <a:off x="2689225" y="3804461"/>
            <a:ext cx="0" cy="809738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Diagram&#10;&#10;Description automatically generated">
            <a:extLst>
              <a:ext uri="{FF2B5EF4-FFF2-40B4-BE49-F238E27FC236}">
                <a16:creationId xmlns:a16="http://schemas.microsoft.com/office/drawing/2014/main" id="{76AF82CD-5464-E361-C91B-F9D8435FCD6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5" t="19595" r="48406" b="77161"/>
          <a:stretch/>
        </p:blipFill>
        <p:spPr>
          <a:xfrm>
            <a:off x="6379520" y="3765393"/>
            <a:ext cx="600074" cy="78135"/>
          </a:xfrm>
          <a:prstGeom prst="rect">
            <a:avLst/>
          </a:prstGeom>
        </p:spPr>
      </p:pic>
      <p:pic>
        <p:nvPicPr>
          <p:cNvPr id="48" name="Picture 47" descr="Diagram&#10;&#10;Description automatically generated">
            <a:extLst>
              <a:ext uri="{FF2B5EF4-FFF2-40B4-BE49-F238E27FC236}">
                <a16:creationId xmlns:a16="http://schemas.microsoft.com/office/drawing/2014/main" id="{1A8AA011-203D-E00E-EFF2-3F6AF1AC80E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5" t="19595" r="48406" b="77161"/>
          <a:stretch/>
        </p:blipFill>
        <p:spPr>
          <a:xfrm>
            <a:off x="7003408" y="3774563"/>
            <a:ext cx="600074" cy="78135"/>
          </a:xfrm>
          <a:prstGeom prst="rect">
            <a:avLst/>
          </a:prstGeom>
        </p:spPr>
      </p:pic>
      <p:pic>
        <p:nvPicPr>
          <p:cNvPr id="49" name="Picture 48" descr="Diagram&#10;&#10;Description automatically generated">
            <a:extLst>
              <a:ext uri="{FF2B5EF4-FFF2-40B4-BE49-F238E27FC236}">
                <a16:creationId xmlns:a16="http://schemas.microsoft.com/office/drawing/2014/main" id="{B3485A09-D8A2-66C2-C716-C6F7061810C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5" t="19595" r="48406" b="77161"/>
          <a:stretch/>
        </p:blipFill>
        <p:spPr>
          <a:xfrm rot="5400000">
            <a:off x="7256937" y="4092259"/>
            <a:ext cx="859625" cy="11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579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triangl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14796</TotalTime>
  <Words>733</Words>
  <Application>Microsoft Office PowerPoint</Application>
  <PresentationFormat>On-screen Show (16:9)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 Mathot</dc:creator>
  <cp:lastModifiedBy>Serge Mathot</cp:lastModifiedBy>
  <cp:revision>1196</cp:revision>
  <dcterms:created xsi:type="dcterms:W3CDTF">2017-03-15T14:20:07Z</dcterms:created>
  <dcterms:modified xsi:type="dcterms:W3CDTF">2022-07-14T15:17:03Z</dcterms:modified>
</cp:coreProperties>
</file>