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302" r:id="rId3"/>
    <p:sldId id="257" r:id="rId4"/>
    <p:sldId id="322" r:id="rId5"/>
    <p:sldId id="283" r:id="rId6"/>
    <p:sldId id="273" r:id="rId7"/>
    <p:sldId id="303" r:id="rId8"/>
    <p:sldId id="281" r:id="rId9"/>
    <p:sldId id="305" r:id="rId10"/>
    <p:sldId id="306" r:id="rId11"/>
    <p:sldId id="307" r:id="rId12"/>
    <p:sldId id="308" r:id="rId13"/>
    <p:sldId id="309" r:id="rId14"/>
    <p:sldId id="310" r:id="rId15"/>
    <p:sldId id="301" r:id="rId16"/>
    <p:sldId id="311" r:id="rId17"/>
    <p:sldId id="312" r:id="rId18"/>
    <p:sldId id="313" r:id="rId19"/>
    <p:sldId id="314" r:id="rId20"/>
    <p:sldId id="285" r:id="rId21"/>
    <p:sldId id="320" r:id="rId22"/>
    <p:sldId id="315" r:id="rId23"/>
    <p:sldId id="319" r:id="rId24"/>
    <p:sldId id="318" r:id="rId25"/>
    <p:sldId id="317" r:id="rId26"/>
    <p:sldId id="316" r:id="rId27"/>
    <p:sldId id="321" r:id="rId28"/>
    <p:sldId id="27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84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09T10:35:00.35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1,'4331'0,"-4079"12,-7-1,12 6,158-10,-240-9,1351 2,-1369-13,-66 3,375-13,2032 24,-2321 10,5 1,295-13,-457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09T10:35:02.90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47,'1411'37,"-228"-26,-727-13,-392 2,38 2,-1-4,0-5,122-24,-92 10,-92 16,41-2,-50 6,50-10,2 2,-63 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486BB-7000-407B-B19B-B86E833BBE24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19B43-CB85-439C-957B-5ED02E118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71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19B43-CB85-439C-957B-5ED02E118A7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958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10C39-B039-DB05-2454-0D56B487AA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44A0E6-CFAA-CF1F-57A8-D35D09BF31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59F6A-0AF6-0E82-A835-4A450D41C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74FF0-F2CD-5967-148C-D9474D20A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9B2D6-4DE6-93B2-0D50-7F096802E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20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8633A-DBA7-70EE-9A56-DDC0B0ABC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78C792-C496-2728-E78C-819DF1455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F19AD-B48F-9AFF-F6B9-04BF4C194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FD6C-63CA-90C8-346B-E0A1F9ABC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C7D82-B611-39B7-599D-092A3733C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600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490EF8-C553-B1AB-B294-F80BA7EAD4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54068-D741-2E52-BF60-C73E4AEA4A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C6DEC-7A3C-32E3-C9CD-07367736D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45D29-73A2-3953-DF0D-C28CCA225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9611A-A46A-61DC-B4CD-5E1648FA6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728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02A0F-B1E6-1752-5B97-806054D03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24481-09FB-70AD-3584-2C28B9960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A08A6-0B3D-BC40-8704-D9CE39414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119E1-7204-06B5-801B-F19720C01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2E379E-A981-EDBC-7220-85E574DA6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400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7F592-3624-DA2D-D5A0-5A3DEACDD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71475D-CBDA-DE8C-D994-79A0ECF42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7365B-428B-5463-538B-C5808BB88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F63F2-65CA-9AFE-CEB4-0DE1051F1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CD47F-938B-8921-08CB-A6FD3AA7D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74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BC4B2-9E60-87C4-A1FD-0497ABCEA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DE06E-A21B-019D-2C60-1428BFA05A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5F79AA-4132-176D-8852-AEB075DA7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50C015-6FC9-5C6D-74F3-C9883D4DF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544B17-D010-E827-785B-F4373BF13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044EBC-6E88-FD20-2FF7-C50F05BB5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878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A08DD-2C21-F709-0BCE-766E68736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D9430F-1981-7CB5-4354-63DC65BB2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6BEF05-A4BA-4A5A-0CE7-58AA44C075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6FD161-7EF3-FA6B-0DB3-E8AD729243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1257F4-8CFF-E1A4-1FE2-E04FB67A50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0CDD93-2C90-81DD-C4BD-DC61EC079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3E9EAF-1B1F-A1E8-8104-127DF99F5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D57649-BE44-95EE-93AE-89D63934B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63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C9FC4-D8EE-D087-CAB0-6954C2901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992D15-651E-1C52-73FA-D62805C7B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BB3FEC-BA2B-073C-018F-D94DB4A9A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1A75A5-1F70-3413-958B-D7F96CF69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041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0585B4-D643-B618-EB35-575778F61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EA6174-8AC5-D52B-C39B-73E37E8CB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FF5246-D51D-51F3-E0E0-E600B34CF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340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FDC99-853C-B53B-B15B-4085DC15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71A44-844A-D042-BBB4-41C7ECF55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08A197-768D-0FE6-38E6-0B7492561C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A83CC9-CB26-3049-FC86-FEC8540A0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A32635-897D-5FB9-14F9-10C90871F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9DEDC-E33B-BA7A-812F-7D63E3AE4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271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6C590-5BCC-E9F2-E398-A52970AC8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060088-A08F-9E89-B181-0FF5A5BDD6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6B6257-B362-C01B-1040-9CCAD22BAC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83FD4B-51F2-0C1F-CF36-4E5A203D6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C8A329-63B0-2BF6-0AB5-D2B880F0A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09C3E-3453-936E-0A9F-DA9AEB10D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142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DC95C9-A9D1-F4DF-6946-804615AF3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ED2855-A0AB-BC47-6D7B-9A09EC7FF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888F9-BC76-0DDA-325C-855873C6F6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527D2-580D-4BEB-8D5F-97DF94C638DE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71BD3-4C79-DDCA-EA5E-FC0556536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091C9-CC45-F1C4-A1D9-4B287A89E5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F1070-FC90-4523-B0D2-6E09F5555B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00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customXml" Target="../ink/ink2.xml"/><Relationship Id="rId4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outdoor, sky, grass, road&#10;&#10;Description automatically generated">
            <a:extLst>
              <a:ext uri="{FF2B5EF4-FFF2-40B4-BE49-F238E27FC236}">
                <a16:creationId xmlns:a16="http://schemas.microsoft.com/office/drawing/2014/main" id="{EFD61FBA-5061-298C-EAB4-B09942014C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4" b="12016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25F4FB-47F0-3FED-05B7-2DADB7CA5D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247" y="198535"/>
            <a:ext cx="9144000" cy="2900518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 b="1" dirty="0">
                <a:solidFill>
                  <a:srgbClr val="FFFFFF"/>
                </a:solidFill>
              </a:rPr>
              <a:t>ScotGrid Glasgow</a:t>
            </a:r>
            <a:br>
              <a:rPr lang="en-GB" b="1" dirty="0">
                <a:solidFill>
                  <a:srgbClr val="FFFFFF"/>
                </a:solidFill>
              </a:rPr>
            </a:br>
            <a:r>
              <a:rPr lang="en-GB" sz="800" b="1" dirty="0">
                <a:solidFill>
                  <a:srgbClr val="FFFFFF"/>
                </a:solidFill>
              </a:rPr>
              <a:t> </a:t>
            </a:r>
            <a:br>
              <a:rPr lang="en-GB" b="1" dirty="0">
                <a:solidFill>
                  <a:srgbClr val="FFFFFF"/>
                </a:solidFill>
              </a:rPr>
            </a:br>
            <a:r>
              <a:rPr lang="en-GB" sz="2400" dirty="0">
                <a:solidFill>
                  <a:srgbClr val="FFFFFF"/>
                </a:solidFill>
              </a:rPr>
              <a:t>How things have changed over the last 1,323 days…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CDFC93-A281-C102-F8AF-6F59CBB3D22C}"/>
              </a:ext>
            </a:extLst>
          </p:cNvPr>
          <p:cNvSpPr txBox="1"/>
          <p:nvPr/>
        </p:nvSpPr>
        <p:spPr>
          <a:xfrm>
            <a:off x="9591675" y="6124575"/>
            <a:ext cx="2507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ScotGrid Face-to-Face</a:t>
            </a:r>
          </a:p>
          <a:p>
            <a:pPr algn="r"/>
            <a:r>
              <a:rPr lang="en-GB" dirty="0"/>
              <a:t>Glasgow, 10</a:t>
            </a:r>
            <a:r>
              <a:rPr lang="en-GB" baseline="30000" dirty="0"/>
              <a:t>th</a:t>
            </a:r>
            <a:r>
              <a:rPr lang="en-GB" dirty="0"/>
              <a:t> June 2022</a:t>
            </a:r>
          </a:p>
        </p:txBody>
      </p:sp>
    </p:spTree>
    <p:extLst>
      <p:ext uri="{BB962C8B-B14F-4D97-AF65-F5344CB8AC3E}">
        <p14:creationId xmlns:p14="http://schemas.microsoft.com/office/powerpoint/2010/main" val="4068501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CE653C8-A2C6-5E1F-1604-99E1AACDF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123" y="318670"/>
            <a:ext cx="10759754" cy="62206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51209F7D-F9EF-ED98-668E-679C101A807B}"/>
                  </a:ext>
                </a:extLst>
              </p14:cNvPr>
              <p14:cNvContentPartPr/>
              <p14:nvPr/>
            </p14:nvContentPartPr>
            <p14:xfrm>
              <a:off x="6727153" y="1926283"/>
              <a:ext cx="4057200" cy="1764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51209F7D-F9EF-ED98-668E-679C101A80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73153" y="1818283"/>
                <a:ext cx="4164840" cy="23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E83C3EB-99E3-5600-1581-FD1A8B1CA524}"/>
                  </a:ext>
                </a:extLst>
              </p14:cNvPr>
              <p14:cNvContentPartPr/>
              <p14:nvPr/>
            </p14:nvContentPartPr>
            <p14:xfrm>
              <a:off x="2236513" y="2260723"/>
              <a:ext cx="1477080" cy="342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E83C3EB-99E3-5600-1581-FD1A8B1CA52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82873" y="2153083"/>
                <a:ext cx="1584720" cy="24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61281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8DD5300-3C52-3DC1-2A97-C8DD744BB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80" y="318670"/>
            <a:ext cx="11271040" cy="62206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7725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8DD5300-3C52-3DC1-2A97-C8DD744BB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80" y="318670"/>
            <a:ext cx="11271040" cy="62206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55DA6EE-0F4B-17AB-76DE-BAE6BE1AAF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96" y="0"/>
            <a:ext cx="118180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197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EB05C3-32C8-28FB-1FD3-2931E3B83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81" y="253039"/>
            <a:ext cx="11271040" cy="635192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0043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E762C9-8BF0-946B-34A8-45AEA96FF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79" y="253037"/>
            <a:ext cx="11271040" cy="635192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6269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9F8403-8470-4CF9-9DA8-44A8287AD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/>
          <a:lstStyle/>
          <a:p>
            <a:r>
              <a:rPr lang="en-GB" b="1" dirty="0">
                <a:latin typeface="+mn-lt"/>
              </a:rPr>
              <a:t>Identity Management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A3B446-9C6D-4D3E-9145-9F94627AA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9138"/>
            <a:ext cx="7646773" cy="5157704"/>
          </a:xfrm>
        </p:spPr>
        <p:txBody>
          <a:bodyPr>
            <a:norm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We still</a:t>
            </a:r>
            <a:r>
              <a:rPr lang="en-GB" dirty="0"/>
              <a:t> use local accounts</a:t>
            </a:r>
          </a:p>
          <a:p>
            <a:pPr lvl="1"/>
            <a:r>
              <a:rPr lang="en-GB" dirty="0"/>
              <a:t>Compute nodes all have pool accounts (</a:t>
            </a:r>
            <a:r>
              <a:rPr lang="en-GB" dirty="0">
                <a:highlight>
                  <a:srgbClr val="FFFF00"/>
                </a:highlight>
              </a:rPr>
              <a:t>290</a:t>
            </a:r>
            <a:r>
              <a:rPr lang="en-GB" dirty="0"/>
              <a:t>) defined locally</a:t>
            </a:r>
          </a:p>
          <a:p>
            <a:pPr lvl="1"/>
            <a:r>
              <a:rPr lang="en-GB" dirty="0">
                <a:highlight>
                  <a:srgbClr val="FFFF00"/>
                </a:highlight>
              </a:rPr>
              <a:t>Individual accounts now used for SSH</a:t>
            </a:r>
          </a:p>
          <a:p>
            <a:pPr lvl="1"/>
            <a:r>
              <a:rPr lang="en-GB" dirty="0"/>
              <a:t>No central management</a:t>
            </a:r>
          </a:p>
          <a:p>
            <a:pPr lvl="1"/>
            <a:r>
              <a:rPr lang="en-GB" dirty="0">
                <a:highlight>
                  <a:srgbClr val="FFFF00"/>
                </a:highlight>
              </a:rPr>
              <a:t>Access and </a:t>
            </a:r>
            <a:r>
              <a:rPr lang="en-GB" dirty="0" err="1">
                <a:highlight>
                  <a:srgbClr val="FFFF00"/>
                </a:highlight>
              </a:rPr>
              <a:t>sudo</a:t>
            </a:r>
            <a:r>
              <a:rPr lang="en-GB" dirty="0">
                <a:highlight>
                  <a:srgbClr val="FFFF00"/>
                </a:highlight>
              </a:rPr>
              <a:t> logs provide some audit trail</a:t>
            </a:r>
          </a:p>
          <a:p>
            <a:pPr lvl="1"/>
            <a:r>
              <a:rPr lang="en-GB" dirty="0">
                <a:highlight>
                  <a:srgbClr val="FFFF00"/>
                </a:highlight>
              </a:rPr>
              <a:t>Compute node deployment much quicker</a:t>
            </a:r>
          </a:p>
          <a:p>
            <a:r>
              <a:rPr lang="en-GB" dirty="0"/>
              <a:t>FreeIPA</a:t>
            </a:r>
          </a:p>
          <a:p>
            <a:pPr lvl="1"/>
            <a:r>
              <a:rPr lang="en-GB" dirty="0"/>
              <a:t>Backed by Red Hat</a:t>
            </a:r>
          </a:p>
          <a:p>
            <a:pPr lvl="1"/>
            <a:r>
              <a:rPr lang="en-GB" dirty="0"/>
              <a:t>Mature toolset, including Web UI</a:t>
            </a:r>
          </a:p>
          <a:p>
            <a:pPr lvl="1"/>
            <a:r>
              <a:rPr lang="en-GB" dirty="0">
                <a:highlight>
                  <a:srgbClr val="FFFF00"/>
                </a:highlight>
              </a:rPr>
              <a:t>Still very interested, as PPE needs to work out what it’s doing with its ageing LDAP / Kerberos system…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3E8955-6CBA-4A61-ACFF-7E115E6EE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973" y="3492748"/>
            <a:ext cx="3251750" cy="3000127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030020-85E2-3162-0395-80B088D5F56F}"/>
              </a:ext>
            </a:extLst>
          </p:cNvPr>
          <p:cNvSpPr txBox="1"/>
          <p:nvPr/>
        </p:nvSpPr>
        <p:spPr>
          <a:xfrm>
            <a:off x="0" y="6613753"/>
            <a:ext cx="25587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/>
              <a:t>ScotGrid</a:t>
            </a:r>
            <a:r>
              <a:rPr lang="en-GB" sz="800" dirty="0"/>
              <a:t> 2.0 | </a:t>
            </a:r>
            <a:r>
              <a:rPr lang="en-GB" sz="800" dirty="0" err="1"/>
              <a:t>ScotGrid</a:t>
            </a:r>
            <a:r>
              <a:rPr lang="en-GB" sz="800" dirty="0"/>
              <a:t> Face-to-Face | 26</a:t>
            </a:r>
            <a:r>
              <a:rPr lang="en-GB" sz="800" baseline="30000" dirty="0"/>
              <a:t>th</a:t>
            </a:r>
            <a:r>
              <a:rPr lang="en-GB" sz="800" dirty="0"/>
              <a:t> October 2018</a:t>
            </a:r>
          </a:p>
        </p:txBody>
      </p:sp>
    </p:spTree>
    <p:extLst>
      <p:ext uri="{BB962C8B-B14F-4D97-AF65-F5344CB8AC3E}">
        <p14:creationId xmlns:p14="http://schemas.microsoft.com/office/powerpoint/2010/main" val="2052171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648710-81FC-CA78-7979-F74D775A4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74" y="278767"/>
            <a:ext cx="11363853" cy="63004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5451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648710-81FC-CA78-7979-F74D775A4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74" y="278767"/>
            <a:ext cx="11363853" cy="63004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Graphical user interface, application, Excel&#10;&#10;Description automatically generated">
            <a:extLst>
              <a:ext uri="{FF2B5EF4-FFF2-40B4-BE49-F238E27FC236}">
                <a16:creationId xmlns:a16="http://schemas.microsoft.com/office/drawing/2014/main" id="{096EEBDB-1359-D329-B5C0-0554B0B746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96" y="0"/>
            <a:ext cx="118180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962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E90CA86-2EE1-6461-E396-A5C14FA14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86" y="255762"/>
            <a:ext cx="11282628" cy="63464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0298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677B7CA-EDEE-BC50-B54C-903552786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611" y="278767"/>
            <a:ext cx="11220778" cy="63004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8297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F90055A-BDB1-BF4E-CB73-C2A0F4534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00" y="377352"/>
            <a:ext cx="10976000" cy="610329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71829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6F88461-0EF0-7D4C-9779-4C1286C6C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11" y="278767"/>
            <a:ext cx="11220778" cy="63004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 descr="Graphical user interface, chart, application, Excel&#10;&#10;Description automatically generated">
            <a:extLst>
              <a:ext uri="{FF2B5EF4-FFF2-40B4-BE49-F238E27FC236}">
                <a16:creationId xmlns:a16="http://schemas.microsoft.com/office/drawing/2014/main" id="{84ABADD5-6FDA-FB6A-76D5-B72D529A74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96" y="0"/>
            <a:ext cx="118180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3127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B3ACF5-A575-EA9E-7DBE-F432AB0F7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320" y="278767"/>
            <a:ext cx="11375361" cy="63004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07714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066BDD-7B25-CE69-47F4-D4494257F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35" y="278767"/>
            <a:ext cx="11254531" cy="63004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29749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066BDD-7B25-CE69-47F4-D4494257F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35" y="278767"/>
            <a:ext cx="11254531" cy="63004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F67F419-EEAB-1F87-93D9-EDDB778EDE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602"/>
            <a:ext cx="9000000" cy="522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12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066BDD-7B25-CE69-47F4-D4494257F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35" y="278767"/>
            <a:ext cx="11254531" cy="63004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F67F419-EEAB-1F87-93D9-EDDB778EDE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602"/>
            <a:ext cx="9000000" cy="5222708"/>
          </a:xfrm>
          <a:prstGeom prst="rect">
            <a:avLst/>
          </a:prstGeom>
        </p:spPr>
      </p:pic>
      <p:pic>
        <p:nvPicPr>
          <p:cNvPr id="6" name="Picture 5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0FC242AE-ACCC-966B-B53A-4F39798822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21" y="363939"/>
            <a:ext cx="9000000" cy="522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333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066BDD-7B25-CE69-47F4-D4494257F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35" y="278767"/>
            <a:ext cx="11254531" cy="63004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F67F419-EEAB-1F87-93D9-EDDB778EDE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602"/>
            <a:ext cx="9000000" cy="5222708"/>
          </a:xfrm>
          <a:prstGeom prst="rect">
            <a:avLst/>
          </a:prstGeom>
        </p:spPr>
      </p:pic>
      <p:pic>
        <p:nvPicPr>
          <p:cNvPr id="6" name="Picture 5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0FC242AE-ACCC-966B-B53A-4F39798822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21" y="363939"/>
            <a:ext cx="9000000" cy="5222708"/>
          </a:xfrm>
          <a:prstGeom prst="rect">
            <a:avLst/>
          </a:prstGeom>
        </p:spPr>
      </p:pic>
      <p:pic>
        <p:nvPicPr>
          <p:cNvPr id="12" name="Picture 1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AF210EF-262F-7FA1-8D0B-3C0B491A31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283" y="860232"/>
            <a:ext cx="9000000" cy="522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4906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066BDD-7B25-CE69-47F4-D4494257F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35" y="278767"/>
            <a:ext cx="11254531" cy="63004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F67F419-EEAB-1F87-93D9-EDDB778EDE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602"/>
            <a:ext cx="9000000" cy="5222708"/>
          </a:xfrm>
          <a:prstGeom prst="rect">
            <a:avLst/>
          </a:prstGeom>
        </p:spPr>
      </p:pic>
      <p:pic>
        <p:nvPicPr>
          <p:cNvPr id="6" name="Picture 5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0FC242AE-ACCC-966B-B53A-4F39798822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21" y="363939"/>
            <a:ext cx="9000000" cy="5222708"/>
          </a:xfrm>
          <a:prstGeom prst="rect">
            <a:avLst/>
          </a:prstGeom>
        </p:spPr>
      </p:pic>
      <p:pic>
        <p:nvPicPr>
          <p:cNvPr id="12" name="Picture 1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AF210EF-262F-7FA1-8D0B-3C0B491A31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283" y="860232"/>
            <a:ext cx="9000000" cy="52227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F818E0-F6AD-3710-FB2B-C08B6B80F6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000" y="1686894"/>
            <a:ext cx="9000000" cy="522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4828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567F095-E901-BB4A-C9BC-5A26034BC7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35" y="278767"/>
            <a:ext cx="11404130" cy="63004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9333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pasticceria">
            <a:extLst>
              <a:ext uri="{FF2B5EF4-FFF2-40B4-BE49-F238E27FC236}">
                <a16:creationId xmlns:a16="http://schemas.microsoft.com/office/drawing/2014/main" id="{2D091923-E9FC-4969-945D-C2DDC63BD1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91" b="9091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E533700-C2FF-441C-8E0D-A3646429C9D6}"/>
              </a:ext>
            </a:extLst>
          </p:cNvPr>
          <p:cNvSpPr/>
          <p:nvPr/>
        </p:nvSpPr>
        <p:spPr>
          <a:xfrm>
            <a:off x="497711" y="532435"/>
            <a:ext cx="5451676" cy="3405251"/>
          </a:xfrm>
          <a:prstGeom prst="rect">
            <a:avLst/>
          </a:prstGeom>
          <a:solidFill>
            <a:schemeClr val="accent4">
              <a:lumMod val="20000"/>
              <a:lumOff val="8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9F8403-8470-4CF9-9DA8-44A8287AD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5" y="640263"/>
            <a:ext cx="5221266" cy="653078"/>
          </a:xfrm>
        </p:spPr>
        <p:txBody>
          <a:bodyPr>
            <a:normAutofit/>
          </a:bodyPr>
          <a:lstStyle/>
          <a:p>
            <a:r>
              <a:rPr lang="en-GB" sz="4000" b="1" dirty="0">
                <a:latin typeface="+mn-lt"/>
              </a:rPr>
              <a:t>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A3B446-9C6D-4D3E-9145-9F94627AA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805" y="1383042"/>
            <a:ext cx="5235490" cy="2451834"/>
          </a:xfrm>
        </p:spPr>
        <p:txBody>
          <a:bodyPr>
            <a:normAutofit/>
          </a:bodyPr>
          <a:lstStyle/>
          <a:p>
            <a:r>
              <a:rPr lang="en-GB" sz="2400" dirty="0"/>
              <a:t>Data centre migration </a:t>
            </a:r>
            <a:r>
              <a:rPr lang="en-GB" sz="2400" i="1" dirty="0"/>
              <a:t>almost </a:t>
            </a:r>
            <a:r>
              <a:rPr lang="en-GB" sz="2400" dirty="0"/>
              <a:t>complete…</a:t>
            </a:r>
          </a:p>
          <a:p>
            <a:r>
              <a:rPr lang="en-GB" sz="2400" dirty="0"/>
              <a:t>Site management is generally much better than it was, but still lots to do</a:t>
            </a:r>
          </a:p>
          <a:p>
            <a:r>
              <a:rPr lang="en-GB" sz="2400" dirty="0"/>
              <a:t>What’s next?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09EF5795-C955-DB4C-1538-7E4596C9F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798" y="2856244"/>
            <a:ext cx="3010161" cy="385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773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ky, outdoor, building, grass&#10;&#10;Description automatically generated">
            <a:extLst>
              <a:ext uri="{FF2B5EF4-FFF2-40B4-BE49-F238E27FC236}">
                <a16:creationId xmlns:a16="http://schemas.microsoft.com/office/drawing/2014/main" id="{F8CDFB4D-D308-AE4A-F313-7D8795F3C3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2780"/>
            <a:ext cx="12192000" cy="788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224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computer, basement&#10;&#10;Description automatically generated">
            <a:extLst>
              <a:ext uri="{FF2B5EF4-FFF2-40B4-BE49-F238E27FC236}">
                <a16:creationId xmlns:a16="http://schemas.microsoft.com/office/drawing/2014/main" id="{FFC090B5-7A94-36D6-A8F8-1F5C377A88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21" y="-66675"/>
            <a:ext cx="12190296" cy="790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994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9F8403-8470-4CF9-9DA8-44A8287AD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/>
          <a:lstStyle/>
          <a:p>
            <a:r>
              <a:rPr lang="en-GB" b="1">
                <a:latin typeface="+mn-lt"/>
              </a:rPr>
              <a:t>Saughfield Building</a:t>
            </a:r>
            <a:endParaRPr lang="en-GB" b="1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A3B446-9C6D-4D3E-9145-9F94627AA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9138"/>
            <a:ext cx="10515600" cy="5157704"/>
          </a:xfrm>
        </p:spPr>
        <p:txBody>
          <a:bodyPr>
            <a:normAutofit/>
          </a:bodyPr>
          <a:lstStyle/>
          <a:p>
            <a:r>
              <a:rPr lang="en-GB"/>
              <a:t>Plenty of space, but power and cooling are restrictive</a:t>
            </a:r>
          </a:p>
          <a:p>
            <a:pPr lvl="1"/>
            <a:r>
              <a:rPr lang="en-GB"/>
              <a:t>Designed when income was typically ~£250K every other year, and 6 kW per rack was reasonable</a:t>
            </a:r>
          </a:p>
          <a:p>
            <a:pPr lvl="1"/>
            <a:r>
              <a:rPr lang="en-GB"/>
              <a:t>We spent £1.1M in 2021…</a:t>
            </a:r>
            <a:endParaRPr lang="en-GB" dirty="0"/>
          </a:p>
        </p:txBody>
      </p:sp>
      <p:pic>
        <p:nvPicPr>
          <p:cNvPr id="3" name="Picture 2" descr="A picture containing computer&#10;&#10;Description automatically generated">
            <a:extLst>
              <a:ext uri="{FF2B5EF4-FFF2-40B4-BE49-F238E27FC236}">
                <a16:creationId xmlns:a16="http://schemas.microsoft.com/office/drawing/2014/main" id="{499EB936-1FD2-B498-A514-7062E4E99E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7975"/>
            <a:ext cx="12192000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16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9F8403-8470-4CF9-9DA8-44A8287AD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/>
          <a:lstStyle/>
          <a:p>
            <a:r>
              <a:rPr lang="en-GB" b="1" dirty="0">
                <a:latin typeface="+mn-lt"/>
              </a:rPr>
              <a:t>Reshuffle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A3B446-9C6D-4D3E-9145-9F94627AA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9138"/>
            <a:ext cx="10515600" cy="515770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Gareth moved to IT Services (April 2021)…</a:t>
            </a:r>
          </a:p>
          <a:p>
            <a:endParaRPr lang="en-GB" dirty="0"/>
          </a:p>
          <a:p>
            <a:r>
              <a:rPr lang="en-GB" dirty="0"/>
              <a:t>…so Gordon took over Gareth’s site role (August 2021)…</a:t>
            </a:r>
          </a:p>
          <a:p>
            <a:endParaRPr lang="en-GB" dirty="0"/>
          </a:p>
          <a:p>
            <a:r>
              <a:rPr lang="en-GB" dirty="0"/>
              <a:t>…and Sam became GridPP Project Manager…</a:t>
            </a:r>
          </a:p>
          <a:p>
            <a:endParaRPr lang="en-GB" dirty="0"/>
          </a:p>
          <a:p>
            <a:r>
              <a:rPr lang="en-GB" dirty="0"/>
              <a:t>…and Jonathan arrived to replace Gordon in PPE (December 2021)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(And Emanuele kept the site running while the rest of us were playing musical chairs)</a:t>
            </a:r>
          </a:p>
        </p:txBody>
      </p:sp>
    </p:spTree>
    <p:extLst>
      <p:ext uri="{BB962C8B-B14F-4D97-AF65-F5344CB8AC3E}">
        <p14:creationId xmlns:p14="http://schemas.microsoft.com/office/powerpoint/2010/main" val="2739511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94F9F2-58AB-94D5-BAE6-5B9695303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058" y="377353"/>
            <a:ext cx="10995885" cy="610329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6315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2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Image result for pasticceria">
            <a:extLst>
              <a:ext uri="{FF2B5EF4-FFF2-40B4-BE49-F238E27FC236}">
                <a16:creationId xmlns:a16="http://schemas.microsoft.com/office/drawing/2014/main" id="{39CA24CC-B3B6-BE1C-B028-8A8C4DDAA3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r="-1" b="-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4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9F8403-8470-4CF9-9DA8-44A8287AD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6700" y="365125"/>
            <a:ext cx="4077100" cy="809157"/>
          </a:xfrm>
        </p:spPr>
        <p:txBody>
          <a:bodyPr>
            <a:normAutofit/>
          </a:bodyPr>
          <a:lstStyle/>
          <a:p>
            <a:r>
              <a:rPr lang="en-GB" sz="4000" b="1" dirty="0">
                <a:latin typeface="+mn-lt"/>
              </a:rPr>
              <a:t>Naming scheme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A3B446-9C6D-4D3E-9145-9F94627AA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6699" y="1289785"/>
            <a:ext cx="4783755" cy="5332396"/>
          </a:xfrm>
        </p:spPr>
        <p:txBody>
          <a:bodyPr numCol="3">
            <a:normAutofit/>
          </a:bodyPr>
          <a:lstStyle/>
          <a:p>
            <a:pPr marL="0" indent="0">
              <a:buNone/>
            </a:pPr>
            <a:r>
              <a:rPr lang="en-GB" sz="1600" b="1" dirty="0"/>
              <a:t>Provisioning</a:t>
            </a:r>
          </a:p>
          <a:p>
            <a:pPr marL="0" indent="0">
              <a:buNone/>
            </a:pPr>
            <a:r>
              <a:rPr lang="en-GB" sz="1600" dirty="0"/>
              <a:t>croquembouche</a:t>
            </a:r>
          </a:p>
          <a:p>
            <a:pPr marL="0" indent="0">
              <a:buNone/>
            </a:pPr>
            <a:endParaRPr lang="en-GB" sz="1600" b="1" dirty="0"/>
          </a:p>
          <a:p>
            <a:pPr marL="0" indent="0">
              <a:buNone/>
            </a:pPr>
            <a:r>
              <a:rPr lang="en-GB" sz="1600" b="1" dirty="0"/>
              <a:t>DNS</a:t>
            </a:r>
          </a:p>
          <a:p>
            <a:pPr marL="0" indent="0">
              <a:buNone/>
            </a:pPr>
            <a:r>
              <a:rPr lang="en-GB" sz="1600" dirty="0"/>
              <a:t>baklava</a:t>
            </a:r>
          </a:p>
          <a:p>
            <a:pPr marL="0" indent="0">
              <a:buNone/>
            </a:pPr>
            <a:r>
              <a:rPr lang="en-GB" sz="1600" dirty="0"/>
              <a:t>tulumba</a:t>
            </a:r>
          </a:p>
          <a:p>
            <a:pPr marL="0" indent="0">
              <a:buNone/>
            </a:pPr>
            <a:r>
              <a:rPr lang="en-GB" sz="1600" dirty="0" err="1"/>
              <a:t>chalvas</a:t>
            </a: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DHCP</a:t>
            </a:r>
          </a:p>
          <a:p>
            <a:pPr marL="0" indent="0">
              <a:buNone/>
            </a:pPr>
            <a:r>
              <a:rPr lang="en-GB" sz="1600" dirty="0" err="1"/>
              <a:t>kataifi</a:t>
            </a: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NAT</a:t>
            </a:r>
          </a:p>
          <a:p>
            <a:pPr marL="0" indent="0">
              <a:buNone/>
            </a:pPr>
            <a:r>
              <a:rPr lang="en-GB" sz="1600" dirty="0" err="1"/>
              <a:t>stroop</a:t>
            </a:r>
            <a:endParaRPr lang="en-GB" sz="1600" dirty="0"/>
          </a:p>
          <a:p>
            <a:pPr marL="0" indent="0">
              <a:buNone/>
            </a:pPr>
            <a:r>
              <a:rPr lang="en-GB" sz="1600" dirty="0" err="1"/>
              <a:t>wafel</a:t>
            </a: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VPN</a:t>
            </a:r>
          </a:p>
          <a:p>
            <a:pPr marL="0" indent="0">
              <a:buNone/>
            </a:pPr>
            <a:r>
              <a:rPr lang="en-GB" sz="1600" dirty="0" err="1"/>
              <a:t>rockyroad</a:t>
            </a: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Squid</a:t>
            </a:r>
          </a:p>
          <a:p>
            <a:pPr marL="0" indent="0">
              <a:buNone/>
            </a:pPr>
            <a:r>
              <a:rPr lang="en-GB" sz="1600" dirty="0"/>
              <a:t>biscotti</a:t>
            </a:r>
          </a:p>
          <a:p>
            <a:pPr marL="0" indent="0">
              <a:buNone/>
            </a:pPr>
            <a:r>
              <a:rPr lang="en-GB" sz="1600" dirty="0" err="1"/>
              <a:t>cantucci</a:t>
            </a: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b="1" dirty="0" err="1"/>
              <a:t>Proxmox</a:t>
            </a:r>
            <a:endParaRPr lang="en-GB" sz="1600" b="1" dirty="0"/>
          </a:p>
          <a:p>
            <a:pPr marL="0" indent="0">
              <a:buNone/>
            </a:pPr>
            <a:r>
              <a:rPr lang="en-GB" sz="1600" dirty="0"/>
              <a:t>snicker</a:t>
            </a:r>
          </a:p>
          <a:p>
            <a:pPr marL="0" indent="0">
              <a:buNone/>
            </a:pPr>
            <a:r>
              <a:rPr lang="en-GB" sz="1600" dirty="0"/>
              <a:t>doodle</a:t>
            </a:r>
          </a:p>
          <a:p>
            <a:pPr marL="0" indent="0">
              <a:buNone/>
            </a:pPr>
            <a:r>
              <a:rPr lang="en-GB" sz="1600" dirty="0"/>
              <a:t>krumkake</a:t>
            </a:r>
          </a:p>
          <a:p>
            <a:pPr marL="0" indent="0">
              <a:buNone/>
            </a:pPr>
            <a:r>
              <a:rPr lang="en-GB" sz="1600" dirty="0"/>
              <a:t>tiramisu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Argus</a:t>
            </a:r>
          </a:p>
          <a:p>
            <a:pPr marL="0" indent="0">
              <a:buNone/>
            </a:pPr>
            <a:r>
              <a:rPr lang="en-GB" sz="1600" dirty="0" err="1"/>
              <a:t>chocobox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Services</a:t>
            </a:r>
          </a:p>
          <a:p>
            <a:pPr marL="0" indent="0">
              <a:buNone/>
            </a:pPr>
            <a:r>
              <a:rPr lang="en-GB" sz="1600" dirty="0" err="1"/>
              <a:t>foithong</a:t>
            </a:r>
            <a:endParaRPr lang="en-GB" sz="1600" dirty="0"/>
          </a:p>
          <a:p>
            <a:pPr marL="0" indent="0">
              <a:buNone/>
            </a:pPr>
            <a:r>
              <a:rPr lang="en-GB" sz="1600" dirty="0"/>
              <a:t>panettone</a:t>
            </a:r>
          </a:p>
          <a:p>
            <a:pPr marL="0" indent="0">
              <a:buNone/>
            </a:pPr>
            <a:r>
              <a:rPr lang="en-GB" sz="1600" dirty="0" err="1"/>
              <a:t>flaskerund</a:t>
            </a: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Monitoring</a:t>
            </a:r>
          </a:p>
          <a:p>
            <a:pPr marL="0" indent="0">
              <a:buNone/>
            </a:pPr>
            <a:r>
              <a:rPr lang="en-GB" sz="1600" dirty="0"/>
              <a:t>gingersnap</a:t>
            </a:r>
          </a:p>
          <a:p>
            <a:pPr marL="0" indent="0">
              <a:buNone/>
            </a:pPr>
            <a:r>
              <a:rPr lang="en-GB" sz="1600" dirty="0" err="1"/>
              <a:t>speculaas</a:t>
            </a:r>
            <a:endParaRPr lang="en-GB" sz="1600" dirty="0"/>
          </a:p>
          <a:p>
            <a:pPr marL="0" indent="0">
              <a:buNone/>
            </a:pPr>
            <a:r>
              <a:rPr lang="en-GB" sz="1600" dirty="0" err="1"/>
              <a:t>yulelog</a:t>
            </a:r>
            <a:endParaRPr lang="en-GB" sz="1600" dirty="0"/>
          </a:p>
          <a:p>
            <a:pPr marL="0" indent="0">
              <a:buNone/>
            </a:pPr>
            <a:r>
              <a:rPr lang="en-GB" sz="1600" dirty="0"/>
              <a:t>whoopie</a:t>
            </a:r>
          </a:p>
          <a:p>
            <a:pPr marL="0" indent="0">
              <a:buNone/>
            </a:pPr>
            <a:r>
              <a:rPr lang="en-GB" sz="1600" dirty="0" err="1"/>
              <a:t>victoria</a:t>
            </a:r>
            <a:endParaRPr lang="en-GB" sz="1600" dirty="0"/>
          </a:p>
          <a:p>
            <a:pPr marL="0" indent="0">
              <a:buNone/>
            </a:pPr>
            <a:r>
              <a:rPr lang="en-GB" sz="1600" dirty="0" err="1"/>
              <a:t>jammydodger</a:t>
            </a:r>
            <a:endParaRPr lang="en-GB" sz="1600" dirty="0"/>
          </a:p>
          <a:p>
            <a:pPr marL="0" indent="0">
              <a:buNone/>
            </a:pPr>
            <a:r>
              <a:rPr lang="en-GB" sz="1600" dirty="0" err="1"/>
              <a:t>twizzlers</a:t>
            </a:r>
            <a:endParaRPr lang="en-GB" sz="1600" dirty="0"/>
          </a:p>
          <a:p>
            <a:pPr marL="0" indent="0">
              <a:buNone/>
            </a:pPr>
            <a:r>
              <a:rPr lang="en-GB" sz="1600" dirty="0"/>
              <a:t>pancake</a:t>
            </a:r>
          </a:p>
        </p:txBody>
      </p:sp>
    </p:spTree>
    <p:extLst>
      <p:ext uri="{BB962C8B-B14F-4D97-AF65-F5344CB8AC3E}">
        <p14:creationId xmlns:p14="http://schemas.microsoft.com/office/powerpoint/2010/main" val="2992707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5EAB9F-90DE-146A-99C3-42045CE72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123" y="338252"/>
            <a:ext cx="10759754" cy="618149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5911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264</Words>
  <Application>Microsoft Office PowerPoint</Application>
  <PresentationFormat>Widescreen</PresentationFormat>
  <Paragraphs>80</Paragraphs>
  <Slides>28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ScotGrid Glasgow   How things have changed over the last 1,323 days…</vt:lpstr>
      <vt:lpstr>PowerPoint Presentation</vt:lpstr>
      <vt:lpstr>PowerPoint Presentation</vt:lpstr>
      <vt:lpstr>PowerPoint Presentation</vt:lpstr>
      <vt:lpstr>Saughfield Building</vt:lpstr>
      <vt:lpstr>Reshuffle</vt:lpstr>
      <vt:lpstr>PowerPoint Presentation</vt:lpstr>
      <vt:lpstr>Naming scheme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Identity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ScotGrid Glasgow </dc:title>
  <dc:creator>Gordon Stewart</dc:creator>
  <cp:lastModifiedBy>Gordon Stewart</cp:lastModifiedBy>
  <cp:revision>13</cp:revision>
  <dcterms:created xsi:type="dcterms:W3CDTF">2022-06-08T11:27:53Z</dcterms:created>
  <dcterms:modified xsi:type="dcterms:W3CDTF">2022-06-13T11:49:33Z</dcterms:modified>
</cp:coreProperties>
</file>