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Lst>
  <p:notesMasterIdLst>
    <p:notesMasterId r:id="rId21"/>
  </p:notesMasterIdLst>
  <p:sldIdLst>
    <p:sldId id="257" r:id="rId2"/>
    <p:sldId id="444" r:id="rId3"/>
    <p:sldId id="445" r:id="rId4"/>
    <p:sldId id="339" r:id="rId5"/>
    <p:sldId id="431" r:id="rId6"/>
    <p:sldId id="432" r:id="rId7"/>
    <p:sldId id="433" r:id="rId8"/>
    <p:sldId id="434" r:id="rId9"/>
    <p:sldId id="435" r:id="rId10"/>
    <p:sldId id="436" r:id="rId11"/>
    <p:sldId id="437" r:id="rId12"/>
    <p:sldId id="438" r:id="rId13"/>
    <p:sldId id="439" r:id="rId14"/>
    <p:sldId id="440" r:id="rId15"/>
    <p:sldId id="441" r:id="rId16"/>
    <p:sldId id="442" r:id="rId17"/>
    <p:sldId id="429" r:id="rId18"/>
    <p:sldId id="446" r:id="rId19"/>
    <p:sldId id="428" r:id="rId2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E6C"/>
    <a:srgbClr val="989A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59" autoAdjust="0"/>
    <p:restoredTop sz="84627" autoAdjust="0"/>
  </p:normalViewPr>
  <p:slideViewPr>
    <p:cSldViewPr snapToGrid="0" snapToObjects="1">
      <p:cViewPr>
        <p:scale>
          <a:sx n="66" d="100"/>
          <a:sy n="66" d="100"/>
        </p:scale>
        <p:origin x="-324" y="-31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4FB8C2-1E86-44E9-8822-588AEE0F5A14}" type="datetimeFigureOut">
              <a:rPr lang="it-IT" smtClean="0"/>
              <a:t>13/06/2022</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F19CB8-96D8-4888-A24E-6BB8518B99DD}" type="slidenum">
              <a:rPr lang="it-IT" smtClean="0"/>
              <a:t>‹#›</a:t>
            </a:fld>
            <a:endParaRPr lang="it-IT"/>
          </a:p>
        </p:txBody>
      </p:sp>
    </p:spTree>
    <p:extLst>
      <p:ext uri="{BB962C8B-B14F-4D97-AF65-F5344CB8AC3E}">
        <p14:creationId xmlns:p14="http://schemas.microsoft.com/office/powerpoint/2010/main" val="4051182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10"/>
          </p:nvPr>
        </p:nvSpPr>
        <p:spPr/>
        <p:txBody>
          <a:bodyPr/>
          <a:lstStyle/>
          <a:p>
            <a:fld id="{EFF19CB8-96D8-4888-A24E-6BB8518B99DD}" type="slidenum">
              <a:rPr lang="it-IT" smtClean="0"/>
              <a:t>3</a:t>
            </a:fld>
            <a:endParaRPr lang="it-IT"/>
          </a:p>
        </p:txBody>
      </p:sp>
    </p:spTree>
    <p:extLst>
      <p:ext uri="{BB962C8B-B14F-4D97-AF65-F5344CB8AC3E}">
        <p14:creationId xmlns:p14="http://schemas.microsoft.com/office/powerpoint/2010/main" val="3113845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it-IT" dirty="0"/>
          </a:p>
        </p:txBody>
      </p:sp>
      <p:sp>
        <p:nvSpPr>
          <p:cNvPr id="4" name="Slide Number Placeholder 3"/>
          <p:cNvSpPr>
            <a:spLocks noGrp="1"/>
          </p:cNvSpPr>
          <p:nvPr>
            <p:ph type="sldNum" sz="quarter" idx="10"/>
          </p:nvPr>
        </p:nvSpPr>
        <p:spPr/>
        <p:txBody>
          <a:bodyPr/>
          <a:lstStyle/>
          <a:p>
            <a:pPr>
              <a:defRPr/>
            </a:pPr>
            <a:fld id="{196D5B91-B240-4BBE-B5BE-A7B659150F21}" type="slidenum">
              <a:rPr lang="de-DE" smtClean="0"/>
              <a:pPr>
                <a:defRPr/>
              </a:pPr>
              <a:t>4</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r>
              <a:rPr lang="it-IT" dirty="0" smtClean="0"/>
              <a:t>4-25 MeV</a:t>
            </a:r>
          </a:p>
          <a:p>
            <a:r>
              <a:rPr lang="it-IT" dirty="0" smtClean="0"/>
              <a:t>R ~ 1.3 m</a:t>
            </a:r>
          </a:p>
          <a:p>
            <a:r>
              <a:rPr lang="it-IT" dirty="0" smtClean="0"/>
              <a:t>Space around isocenter ~ 43 cm</a:t>
            </a:r>
          </a:p>
          <a:p>
            <a:r>
              <a:rPr lang="it-IT" dirty="0" smtClean="0"/>
              <a:t>The gantry is small!</a:t>
            </a:r>
            <a:endParaRPr lang="it-IT" dirty="0"/>
          </a:p>
        </p:txBody>
      </p:sp>
      <p:sp>
        <p:nvSpPr>
          <p:cNvPr id="4" name="Slide Number Placeholder 3"/>
          <p:cNvSpPr>
            <a:spLocks noGrp="1"/>
          </p:cNvSpPr>
          <p:nvPr>
            <p:ph type="sldNum" sz="quarter" idx="10"/>
          </p:nvPr>
        </p:nvSpPr>
        <p:spPr/>
        <p:txBody>
          <a:bodyPr/>
          <a:lstStyle/>
          <a:p>
            <a:pPr>
              <a:defRPr/>
            </a:pPr>
            <a:fld id="{196D5B91-B240-4BBE-B5BE-A7B659150F21}" type="slidenum">
              <a:rPr lang="de-DE" smtClean="0"/>
              <a:pPr>
                <a:defRPr/>
              </a:pPr>
              <a:t>7</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r>
              <a:rPr lang="it-IT" dirty="0" smtClean="0"/>
              <a:t>Deep</a:t>
            </a:r>
            <a:r>
              <a:rPr lang="it-IT" baseline="0" dirty="0" smtClean="0"/>
              <a:t> pit under the patient</a:t>
            </a:r>
          </a:p>
          <a:p>
            <a:endParaRPr lang="it-IT" dirty="0"/>
          </a:p>
        </p:txBody>
      </p:sp>
      <p:sp>
        <p:nvSpPr>
          <p:cNvPr id="4" name="Slide Number Placeholder 3"/>
          <p:cNvSpPr>
            <a:spLocks noGrp="1"/>
          </p:cNvSpPr>
          <p:nvPr>
            <p:ph type="sldNum" sz="quarter" idx="10"/>
          </p:nvPr>
        </p:nvSpPr>
        <p:spPr/>
        <p:txBody>
          <a:bodyPr/>
          <a:lstStyle/>
          <a:p>
            <a:pPr>
              <a:defRPr/>
            </a:pPr>
            <a:fld id="{196D5B91-B240-4BBE-B5BE-A7B659150F21}" type="slidenum">
              <a:rPr lang="de-DE" smtClean="0"/>
              <a:pPr>
                <a:defRPr/>
              </a:pPr>
              <a:t>8</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44" name="Google Shape;44;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762164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002E6C"/>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50696" y="404366"/>
            <a:ext cx="9315236" cy="1470025"/>
          </a:xfrm>
        </p:spPr>
        <p:txBody>
          <a:bodyPr>
            <a:normAutofit/>
          </a:bodyPr>
          <a:lstStyle>
            <a:lvl1pPr algn="l">
              <a:defRPr sz="5000" b="1">
                <a:solidFill>
                  <a:schemeClr val="bg1"/>
                </a:solidFill>
                <a:latin typeface="+mn-lt"/>
              </a:defRPr>
            </a:lvl1pPr>
          </a:lstStyle>
          <a:p>
            <a:r>
              <a:rPr lang="en-US" dirty="0" smtClean="0"/>
              <a:t>Click to edit Master title style</a:t>
            </a:r>
            <a:endParaRPr lang="it-IT" dirty="0"/>
          </a:p>
        </p:txBody>
      </p:sp>
      <p:sp>
        <p:nvSpPr>
          <p:cNvPr id="3" name="Subtitle 2"/>
          <p:cNvSpPr>
            <a:spLocks noGrp="1"/>
          </p:cNvSpPr>
          <p:nvPr>
            <p:ph type="subTitle" idx="1"/>
          </p:nvPr>
        </p:nvSpPr>
        <p:spPr>
          <a:xfrm>
            <a:off x="650696" y="2375899"/>
            <a:ext cx="8534400" cy="778267"/>
          </a:xfrm>
        </p:spPr>
        <p:txBody>
          <a:bodyPr/>
          <a:lstStyle>
            <a:lvl1pPr marL="0" indent="0" algn="l">
              <a:buNone/>
              <a:defRPr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it-IT" dirty="0"/>
          </a:p>
        </p:txBody>
      </p:sp>
      <p:pic>
        <p:nvPicPr>
          <p:cNvPr id="9" name="Immagine 8" descr="Immagine che contiene tavolo&#10;&#10;Descrizione generata automaticamente">
            <a:extLst>
              <a:ext uri="{FF2B5EF4-FFF2-40B4-BE49-F238E27FC236}">
                <a16:creationId xmlns="" xmlns:a16="http://schemas.microsoft.com/office/drawing/2014/main" id="{AC8A7DF9-3E4E-7C4E-8F90-F54F58A4042F}"/>
              </a:ext>
            </a:extLst>
          </p:cNvPr>
          <p:cNvPicPr>
            <a:picLocks noChangeAspect="1"/>
          </p:cNvPicPr>
          <p:nvPr userDrawn="1"/>
        </p:nvPicPr>
        <p:blipFill>
          <a:blip r:embed="rId2"/>
          <a:stretch>
            <a:fillRect/>
          </a:stretch>
        </p:blipFill>
        <p:spPr>
          <a:xfrm>
            <a:off x="10721163" y="0"/>
            <a:ext cx="1470837" cy="6858000"/>
          </a:xfrm>
          <a:prstGeom prst="rect">
            <a:avLst/>
          </a:prstGeom>
        </p:spPr>
      </p:pic>
      <p:sp>
        <p:nvSpPr>
          <p:cNvPr id="10" name="Rettangolo 6">
            <a:extLst>
              <a:ext uri="{FF2B5EF4-FFF2-40B4-BE49-F238E27FC236}">
                <a16:creationId xmlns="" xmlns:a16="http://schemas.microsoft.com/office/drawing/2014/main" id="{C873ACBD-0AA8-5843-8D3E-1EEA098F82E0}"/>
              </a:ext>
            </a:extLst>
          </p:cNvPr>
          <p:cNvSpPr/>
          <p:nvPr userDrawn="1"/>
        </p:nvSpPr>
        <p:spPr>
          <a:xfrm>
            <a:off x="0" y="0"/>
            <a:ext cx="559558" cy="6858000"/>
          </a:xfrm>
          <a:prstGeom prst="rect">
            <a:avLst/>
          </a:prstGeom>
          <a:solidFill>
            <a:srgbClr val="989A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969766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4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7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Solo titol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4"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09F51E12-07DF-4D19-9A26-BFE059D1150B}" type="slidenum">
              <a:rPr lang="de-DE" sz="1000">
                <a:latin typeface="Arial" pitchFamily="34" charset="0"/>
              </a:rPr>
              <a:pPr>
                <a:defRPr/>
              </a:pPr>
              <a:t>‹#›</a:t>
            </a:fld>
            <a:endParaRPr lang="de-DE" sz="1000">
              <a:latin typeface="Arial" pitchFamily="34" charset="0"/>
            </a:endParaRPr>
          </a:p>
        </p:txBody>
      </p:sp>
      <p:sp>
        <p:nvSpPr>
          <p:cNvPr id="5"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6"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8"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9"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18"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0"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905802585"/>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Solo titol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4"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09F51E12-07DF-4D19-9A26-BFE059D1150B}" type="slidenum">
              <a:rPr lang="de-DE" sz="1000">
                <a:latin typeface="Arial" pitchFamily="34" charset="0"/>
              </a:rPr>
              <a:pPr>
                <a:defRPr/>
              </a:pPr>
              <a:t>‹#›</a:t>
            </a:fld>
            <a:endParaRPr lang="de-DE" sz="1000">
              <a:latin typeface="Arial" pitchFamily="34" charset="0"/>
            </a:endParaRPr>
          </a:p>
        </p:txBody>
      </p:sp>
      <p:sp>
        <p:nvSpPr>
          <p:cNvPr id="5"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6"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8"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9"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18"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0"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905802585"/>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Solo titol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4"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09F51E12-07DF-4D19-9A26-BFE059D1150B}" type="slidenum">
              <a:rPr lang="de-DE" sz="1000">
                <a:latin typeface="Arial" pitchFamily="34" charset="0"/>
              </a:rPr>
              <a:pPr>
                <a:defRPr/>
              </a:pPr>
              <a:t>‹#›</a:t>
            </a:fld>
            <a:endParaRPr lang="de-DE" sz="1000">
              <a:latin typeface="Arial" pitchFamily="34" charset="0"/>
            </a:endParaRPr>
          </a:p>
        </p:txBody>
      </p:sp>
      <p:sp>
        <p:nvSpPr>
          <p:cNvPr id="5"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6"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8"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9"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18"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0"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905802585"/>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8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9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0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44000"/>
            <a:ext cx="10972800" cy="900000"/>
          </a:xfrm>
        </p:spPr>
        <p:txBody>
          <a:bodyPr>
            <a:normAutofit/>
          </a:bodyPr>
          <a:lstStyle>
            <a:lvl1pPr>
              <a:defRPr sz="4000"/>
            </a:lvl1pPr>
          </a:lstStyle>
          <a:p>
            <a:r>
              <a:rPr lang="en-US" dirty="0" smtClean="0"/>
              <a:t>Click to edit Master title style</a:t>
            </a:r>
            <a:endParaRPr lang="it-IT" dirty="0"/>
          </a:p>
        </p:txBody>
      </p:sp>
      <p:sp>
        <p:nvSpPr>
          <p:cNvPr id="3" name="Content Placeholder 2"/>
          <p:cNvSpPr>
            <a:spLocks noGrp="1"/>
          </p:cNvSpPr>
          <p:nvPr>
            <p:ph idx="1"/>
          </p:nvPr>
        </p:nvSpPr>
        <p:spPr>
          <a:xfrm>
            <a:off x="609600" y="1184224"/>
            <a:ext cx="10972800" cy="49419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7" name="Rettangolo 6">
            <a:extLst>
              <a:ext uri="{FF2B5EF4-FFF2-40B4-BE49-F238E27FC236}">
                <a16:creationId xmlns="" xmlns:a16="http://schemas.microsoft.com/office/drawing/2014/main" id="{C873ACBD-0AA8-5843-8D3E-1EEA098F82E0}"/>
              </a:ext>
            </a:extLst>
          </p:cNvPr>
          <p:cNvSpPr/>
          <p:nvPr userDrawn="1"/>
        </p:nvSpPr>
        <p:spPr>
          <a:xfrm>
            <a:off x="0" y="0"/>
            <a:ext cx="559558" cy="6858000"/>
          </a:xfrm>
          <a:prstGeom prst="rect">
            <a:avLst/>
          </a:prstGeom>
          <a:solidFill>
            <a:srgbClr val="989A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8" name="Immagine 7" descr="Immagine che contiene disegnando, tavolo&#10;&#10;Descrizione generata automaticamente">
            <a:extLst>
              <a:ext uri="{FF2B5EF4-FFF2-40B4-BE49-F238E27FC236}">
                <a16:creationId xmlns="" xmlns:a16="http://schemas.microsoft.com/office/drawing/2014/main" id="{C6D31A4D-F816-124A-BCBA-873C862172D1}"/>
              </a:ext>
            </a:extLst>
          </p:cNvPr>
          <p:cNvPicPr>
            <a:picLocks noChangeAspect="1"/>
          </p:cNvPicPr>
          <p:nvPr userDrawn="1"/>
        </p:nvPicPr>
        <p:blipFill>
          <a:blip r:embed="rId2"/>
          <a:stretch>
            <a:fillRect/>
          </a:stretch>
        </p:blipFill>
        <p:spPr>
          <a:xfrm>
            <a:off x="10721163" y="0"/>
            <a:ext cx="1470837" cy="6858000"/>
          </a:xfrm>
          <a:prstGeom prst="rect">
            <a:avLst/>
          </a:prstGeom>
        </p:spPr>
      </p:pic>
      <p:sp>
        <p:nvSpPr>
          <p:cNvPr id="11" name="TextBox 10"/>
          <p:cNvSpPr txBox="1"/>
          <p:nvPr userDrawn="1"/>
        </p:nvSpPr>
        <p:spPr>
          <a:xfrm>
            <a:off x="9281163" y="6456567"/>
            <a:ext cx="1440000" cy="307777"/>
          </a:xfrm>
          <a:prstGeom prst="rect">
            <a:avLst/>
          </a:prstGeom>
          <a:noFill/>
        </p:spPr>
        <p:txBody>
          <a:bodyPr wrap="square" rtlCol="0">
            <a:spAutoFit/>
          </a:bodyPr>
          <a:lstStyle/>
          <a:p>
            <a:pPr algn="r"/>
            <a:fld id="{BA038EF6-1B88-411D-BDC2-299CBC1BEC23}" type="slidenum">
              <a:rPr lang="it-IT" sz="1400" smtClean="0"/>
              <a:pPr algn="r"/>
              <a:t>‹#›</a:t>
            </a:fld>
            <a:endParaRPr lang="it-IT" sz="1400" dirty="0"/>
          </a:p>
        </p:txBody>
      </p:sp>
    </p:spTree>
    <p:extLst>
      <p:ext uri="{BB962C8B-B14F-4D97-AF65-F5344CB8AC3E}">
        <p14:creationId xmlns:p14="http://schemas.microsoft.com/office/powerpoint/2010/main" val="25687840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1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2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3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4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5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6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7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8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9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0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44000"/>
            <a:ext cx="10972800" cy="900000"/>
          </a:xfrm>
        </p:spPr>
        <p:txBody>
          <a:bodyPr>
            <a:normAutofit/>
          </a:bodyPr>
          <a:lstStyle>
            <a:lvl1pPr>
              <a:defRPr sz="4000"/>
            </a:lvl1pPr>
          </a:lstStyle>
          <a:p>
            <a:r>
              <a:rPr lang="en-US" smtClean="0"/>
              <a:t>Click to edit Master title style</a:t>
            </a:r>
            <a:endParaRPr lang="it-IT"/>
          </a:p>
        </p:txBody>
      </p:sp>
      <p:sp>
        <p:nvSpPr>
          <p:cNvPr id="6" name="Rettangolo 6">
            <a:extLst>
              <a:ext uri="{FF2B5EF4-FFF2-40B4-BE49-F238E27FC236}">
                <a16:creationId xmlns="" xmlns:a16="http://schemas.microsoft.com/office/drawing/2014/main" id="{C873ACBD-0AA8-5843-8D3E-1EEA098F82E0}"/>
              </a:ext>
            </a:extLst>
          </p:cNvPr>
          <p:cNvSpPr/>
          <p:nvPr userDrawn="1"/>
        </p:nvSpPr>
        <p:spPr>
          <a:xfrm>
            <a:off x="0" y="0"/>
            <a:ext cx="559558" cy="6858000"/>
          </a:xfrm>
          <a:prstGeom prst="rect">
            <a:avLst/>
          </a:prstGeom>
          <a:solidFill>
            <a:srgbClr val="989A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7" name="Immagine 7" descr="Immagine che contiene disegnando, tavolo&#10;&#10;Descrizione generata automaticamente">
            <a:extLst>
              <a:ext uri="{FF2B5EF4-FFF2-40B4-BE49-F238E27FC236}">
                <a16:creationId xmlns="" xmlns:a16="http://schemas.microsoft.com/office/drawing/2014/main" id="{C6D31A4D-F816-124A-BCBA-873C862172D1}"/>
              </a:ext>
            </a:extLst>
          </p:cNvPr>
          <p:cNvPicPr>
            <a:picLocks noChangeAspect="1"/>
          </p:cNvPicPr>
          <p:nvPr userDrawn="1"/>
        </p:nvPicPr>
        <p:blipFill>
          <a:blip r:embed="rId2"/>
          <a:stretch>
            <a:fillRect/>
          </a:stretch>
        </p:blipFill>
        <p:spPr>
          <a:xfrm>
            <a:off x="10721163" y="0"/>
            <a:ext cx="1470837" cy="6858000"/>
          </a:xfrm>
          <a:prstGeom prst="rect">
            <a:avLst/>
          </a:prstGeom>
        </p:spPr>
      </p:pic>
      <p:sp>
        <p:nvSpPr>
          <p:cNvPr id="10" name="TextBox 9"/>
          <p:cNvSpPr txBox="1"/>
          <p:nvPr userDrawn="1"/>
        </p:nvSpPr>
        <p:spPr>
          <a:xfrm>
            <a:off x="9281163" y="6473654"/>
            <a:ext cx="1440000" cy="307777"/>
          </a:xfrm>
          <a:prstGeom prst="rect">
            <a:avLst/>
          </a:prstGeom>
          <a:noFill/>
        </p:spPr>
        <p:txBody>
          <a:bodyPr wrap="square" rtlCol="0">
            <a:spAutoFit/>
          </a:bodyPr>
          <a:lstStyle/>
          <a:p>
            <a:pPr algn="r"/>
            <a:fld id="{BA038EF6-1B88-411D-BDC2-299CBC1BEC23}" type="slidenum">
              <a:rPr lang="it-IT" sz="1400" smtClean="0"/>
              <a:pPr algn="r"/>
              <a:t>‹#›</a:t>
            </a:fld>
            <a:endParaRPr lang="it-IT" sz="1400" dirty="0"/>
          </a:p>
        </p:txBody>
      </p:sp>
    </p:spTree>
    <p:extLst>
      <p:ext uri="{BB962C8B-B14F-4D97-AF65-F5344CB8AC3E}">
        <p14:creationId xmlns:p14="http://schemas.microsoft.com/office/powerpoint/2010/main" val="17456953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1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2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3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4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5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6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7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8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9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105167481"/>
      </p:ext>
    </p:extLst>
  </p:cSld>
  <p:clrMapOvr>
    <a:masterClrMapping/>
  </p:clrMapOvr>
  <p:transition spd="med">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30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105167481"/>
      </p:ext>
    </p:extLst>
  </p:cSld>
  <p:clrMapOvr>
    <a:masterClrMapping/>
  </p:clrMapOvr>
  <p:transition spd="med">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Rettangolo 6">
            <a:extLst>
              <a:ext uri="{FF2B5EF4-FFF2-40B4-BE49-F238E27FC236}">
                <a16:creationId xmlns="" xmlns:a16="http://schemas.microsoft.com/office/drawing/2014/main" id="{C873ACBD-0AA8-5843-8D3E-1EEA098F82E0}"/>
              </a:ext>
            </a:extLst>
          </p:cNvPr>
          <p:cNvSpPr/>
          <p:nvPr userDrawn="1"/>
        </p:nvSpPr>
        <p:spPr>
          <a:xfrm>
            <a:off x="0" y="0"/>
            <a:ext cx="559558" cy="6858000"/>
          </a:xfrm>
          <a:prstGeom prst="rect">
            <a:avLst/>
          </a:prstGeom>
          <a:solidFill>
            <a:srgbClr val="989A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7" name="Immagine 7" descr="Immagine che contiene disegnando, tavolo&#10;&#10;Descrizione generata automaticamente">
            <a:extLst>
              <a:ext uri="{FF2B5EF4-FFF2-40B4-BE49-F238E27FC236}">
                <a16:creationId xmlns="" xmlns:a16="http://schemas.microsoft.com/office/drawing/2014/main" id="{C6D31A4D-F816-124A-BCBA-873C862172D1}"/>
              </a:ext>
            </a:extLst>
          </p:cNvPr>
          <p:cNvPicPr>
            <a:picLocks noChangeAspect="1"/>
          </p:cNvPicPr>
          <p:nvPr userDrawn="1"/>
        </p:nvPicPr>
        <p:blipFill>
          <a:blip r:embed="rId2"/>
          <a:stretch>
            <a:fillRect/>
          </a:stretch>
        </p:blipFill>
        <p:spPr>
          <a:xfrm>
            <a:off x="10721163" y="0"/>
            <a:ext cx="1470837" cy="6858000"/>
          </a:xfrm>
          <a:prstGeom prst="rect">
            <a:avLst/>
          </a:prstGeom>
        </p:spPr>
      </p:pic>
    </p:spTree>
    <p:extLst>
      <p:ext uri="{BB962C8B-B14F-4D97-AF65-F5344CB8AC3E}">
        <p14:creationId xmlns:p14="http://schemas.microsoft.com/office/powerpoint/2010/main" val="180942331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31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105167481"/>
      </p:ext>
    </p:extLst>
  </p:cSld>
  <p:clrMapOvr>
    <a:masterClrMapping/>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olo titol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srcRect/>
          <a:stretch>
            <a:fillRect/>
          </a:stretch>
        </p:blipFill>
        <p:spPr bwMode="auto">
          <a:xfrm>
            <a:off x="9819218" y="6478588"/>
            <a:ext cx="2313516" cy="311150"/>
          </a:xfrm>
          <a:prstGeom prst="rect">
            <a:avLst/>
          </a:prstGeom>
          <a:noFill/>
          <a:ln w="9525">
            <a:noFill/>
            <a:miter lim="800000"/>
            <a:headEnd/>
            <a:tailEnd/>
          </a:ln>
        </p:spPr>
      </p:pic>
      <p:sp>
        <p:nvSpPr>
          <p:cNvPr id="4" name="Segnaposto piè di pagina 2"/>
          <p:cNvSpPr txBox="1">
            <a:spLocks/>
          </p:cNvSpPr>
          <p:nvPr userDrawn="1"/>
        </p:nvSpPr>
        <p:spPr bwMode="gray">
          <a:xfrm>
            <a:off x="292101"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483E9B9B-2921-495B-9504-0BAFFD814434}" type="slidenum">
              <a:rPr lang="de-DE" sz="1000">
                <a:latin typeface="Arial" pitchFamily="34" charset="0"/>
              </a:rPr>
              <a:pPr>
                <a:defRPr/>
              </a:pPr>
              <a:t>‹#›</a:t>
            </a:fld>
            <a:endParaRPr lang="de-DE" sz="1000">
              <a:latin typeface="Arial" pitchFamily="34" charset="0"/>
            </a:endParaRPr>
          </a:p>
        </p:txBody>
      </p:sp>
      <p:cxnSp>
        <p:nvCxnSpPr>
          <p:cNvPr id="6"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7"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8" name="Immagine 10" descr="sistema-sanitario-lombardia.png"/>
          <p:cNvPicPr>
            <a:picLocks noChangeAspect="1"/>
          </p:cNvPicPr>
          <p:nvPr userDrawn="1"/>
        </p:nvPicPr>
        <p:blipFill>
          <a:blip r:embed="rId4"/>
          <a:srcRect/>
          <a:stretch>
            <a:fillRect/>
          </a:stretch>
        </p:blipFill>
        <p:spPr bwMode="auto">
          <a:xfrm>
            <a:off x="7833785" y="6588126"/>
            <a:ext cx="1714500" cy="238125"/>
          </a:xfrm>
          <a:prstGeom prst="rect">
            <a:avLst/>
          </a:prstGeom>
          <a:noFill/>
          <a:ln w="9525">
            <a:noFill/>
            <a:miter lim="800000"/>
            <a:headEnd/>
            <a:tailEnd/>
          </a:ln>
        </p:spPr>
      </p:pic>
      <p:sp>
        <p:nvSpPr>
          <p:cNvPr id="9" name="Foliennummernplatzhalter 1"/>
          <p:cNvSpPr txBox="1">
            <a:spLocks/>
          </p:cNvSpPr>
          <p:nvPr userDrawn="1"/>
        </p:nvSpPr>
        <p:spPr>
          <a:xfrm>
            <a:off x="10549467" y="38101"/>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18" name="Titolo 1"/>
          <p:cNvSpPr>
            <a:spLocks noGrp="1"/>
          </p:cNvSpPr>
          <p:nvPr>
            <p:ph type="title"/>
          </p:nvPr>
        </p:nvSpPr>
        <p:spPr>
          <a:xfrm>
            <a:off x="419101" y="495411"/>
            <a:ext cx="9165167" cy="600075"/>
          </a:xfrm>
        </p:spPr>
        <p:txBody>
          <a:bodyPr/>
          <a:lstStyle/>
          <a:p>
            <a:r>
              <a:rPr lang="it-IT" dirty="0" smtClean="0"/>
              <a:t>Fare clic per modificare stile</a:t>
            </a:r>
            <a:endParaRPr lang="it-IT" dirty="0"/>
          </a:p>
        </p:txBody>
      </p:sp>
      <p:sp>
        <p:nvSpPr>
          <p:cNvPr id="10" name="Foliennummernplatzhalter 1"/>
          <p:cNvSpPr txBox="1">
            <a:spLocks/>
          </p:cNvSpPr>
          <p:nvPr userDrawn="1"/>
        </p:nvSpPr>
        <p:spPr>
          <a:xfrm>
            <a:off x="1629834" y="6537326"/>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hangingPunct="1">
              <a:defRPr/>
            </a:pPr>
            <a:r>
              <a:rPr lang="en-GB" sz="900" baseline="0" noProof="0" dirty="0" smtClean="0">
                <a:solidFill>
                  <a:schemeClr val="tx1"/>
                </a:solidFill>
              </a:rPr>
              <a:t>CNAO-Hitachi meeting, March 9</a:t>
            </a:r>
            <a:r>
              <a:rPr lang="en-GB" sz="900" baseline="30000" noProof="0" dirty="0" smtClean="0">
                <a:solidFill>
                  <a:schemeClr val="tx1"/>
                </a:solidFill>
              </a:rPr>
              <a:t>th</a:t>
            </a:r>
            <a:r>
              <a:rPr lang="en-GB" sz="900" baseline="0" noProof="0" dirty="0" smtClean="0">
                <a:solidFill>
                  <a:schemeClr val="tx1"/>
                </a:solidFill>
              </a:rPr>
              <a:t> 2020</a:t>
            </a:r>
          </a:p>
        </p:txBody>
      </p:sp>
    </p:spTree>
    <p:extLst>
      <p:ext uri="{BB962C8B-B14F-4D97-AF65-F5344CB8AC3E}">
        <p14:creationId xmlns:p14="http://schemas.microsoft.com/office/powerpoint/2010/main" val="1126377305"/>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Immagine 5" descr="LogoCNAO+txt_blu-ross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19218" y="6478588"/>
            <a:ext cx="2313516"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ttore 1 22"/>
          <p:cNvCxnSpPr/>
          <p:nvPr userDrawn="1"/>
        </p:nvCxnSpPr>
        <p:spPr>
          <a:xfrm>
            <a:off x="0" y="6335713"/>
            <a:ext cx="12192000" cy="0"/>
          </a:xfrm>
          <a:prstGeom prst="line">
            <a:avLst/>
          </a:prstGeom>
          <a:ln w="25400" cap="rnd" cmpd="sng">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5" name="Immagine 10" descr="sistema-sanitario-lombardia.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833785" y="6588126"/>
            <a:ext cx="1714500"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liennummernplatzhalter 1"/>
          <p:cNvSpPr txBox="1">
            <a:spLocks/>
          </p:cNvSpPr>
          <p:nvPr userDrawn="1"/>
        </p:nvSpPr>
        <p:spPr>
          <a:xfrm>
            <a:off x="10549467" y="38101"/>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1"/>
            <a:ext cx="9165167" cy="600075"/>
          </a:xfrm>
        </p:spPr>
        <p:txBody>
          <a:bodyPr/>
          <a:lstStyle/>
          <a:p>
            <a:r>
              <a:rPr lang="it-IT" smtClean="0"/>
              <a:t>Fare clic per modificare stile</a:t>
            </a:r>
            <a:endParaRPr lang="it-IT" dirty="0"/>
          </a:p>
        </p:txBody>
      </p:sp>
    </p:spTree>
    <p:extLst>
      <p:ext uri="{BB962C8B-B14F-4D97-AF65-F5344CB8AC3E}">
        <p14:creationId xmlns:p14="http://schemas.microsoft.com/office/powerpoint/2010/main" val="2416894149"/>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Titolo e contenuto">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Immagine 5" descr="LogoCNAO+txt_blu-rosso.png"/>
          <p:cNvPicPr>
            <a:picLocks noChangeAspect="1"/>
          </p:cNvPicPr>
          <p:nvPr userDrawn="1"/>
        </p:nvPicPr>
        <p:blipFill>
          <a:blip r:embed="rId3"/>
          <a:srcRect/>
          <a:stretch>
            <a:fillRect/>
          </a:stretch>
        </p:blipFill>
        <p:spPr bwMode="auto">
          <a:xfrm>
            <a:off x="9819219" y="6478588"/>
            <a:ext cx="2313516" cy="311150"/>
          </a:xfrm>
          <a:prstGeom prst="rect">
            <a:avLst/>
          </a:prstGeom>
          <a:noFill/>
          <a:ln w="9525">
            <a:noFill/>
            <a:miter lim="800000"/>
            <a:headEnd/>
            <a:tailEnd/>
          </a:ln>
        </p:spPr>
      </p:pic>
      <p:sp>
        <p:nvSpPr>
          <p:cNvPr id="5" name="Segnaposto piè di pagina 2"/>
          <p:cNvSpPr txBox="1">
            <a:spLocks/>
          </p:cNvSpPr>
          <p:nvPr userDrawn="1"/>
        </p:nvSpPr>
        <p:spPr bwMode="gray">
          <a:xfrm>
            <a:off x="292102" y="6542088"/>
            <a:ext cx="1172633" cy="247650"/>
          </a:xfrm>
          <a:prstGeom prst="rect">
            <a:avLst/>
          </a:prstGeom>
          <a:noFill/>
          <a:ln>
            <a:noFill/>
          </a:ln>
          <a:extLst/>
        </p:spPr>
        <p:txBody>
          <a:bodyPr/>
          <a:lstStyle/>
          <a:p>
            <a:pPr>
              <a:defRPr/>
            </a:pPr>
            <a:r>
              <a:rPr lang="de-DE" sz="1000">
                <a:latin typeface="Arial" pitchFamily="34" charset="0"/>
              </a:rPr>
              <a:t>Page </a:t>
            </a:r>
            <a:r>
              <a:rPr lang="de-DE" sz="1000">
                <a:latin typeface="Arial" pitchFamily="34" charset="0"/>
                <a:sym typeface="Wingdings" pitchFamily="2" charset="2"/>
              </a:rPr>
              <a:t></a:t>
            </a:r>
            <a:r>
              <a:rPr lang="de-DE" sz="1000">
                <a:latin typeface="Arial" pitchFamily="34" charset="0"/>
              </a:rPr>
              <a:t> </a:t>
            </a:r>
            <a:fld id="{2993C171-0432-459D-9A21-7EE6BEFA9392}" type="slidenum">
              <a:rPr lang="de-DE" sz="1000">
                <a:latin typeface="Arial" pitchFamily="34" charset="0"/>
              </a:rPr>
              <a:pPr>
                <a:defRPr/>
              </a:pPr>
              <a:t>‹#›</a:t>
            </a:fld>
            <a:endParaRPr lang="de-DE" sz="1000">
              <a:latin typeface="Arial" pitchFamily="34" charset="0"/>
            </a:endParaRPr>
          </a:p>
        </p:txBody>
      </p:sp>
      <p:sp>
        <p:nvSpPr>
          <p:cNvPr id="6" name="Foliennummernplatzhalter 1"/>
          <p:cNvSpPr txBox="1">
            <a:spLocks/>
          </p:cNvSpPr>
          <p:nvPr userDrawn="1"/>
        </p:nvSpPr>
        <p:spPr>
          <a:xfrm>
            <a:off x="1629835" y="6537328"/>
            <a:ext cx="69617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900" dirty="0" smtClean="0">
                <a:solidFill>
                  <a:schemeClr val="tx1"/>
                </a:solidFill>
                <a:cs typeface="Calibri"/>
              </a:rPr>
              <a:t>M. Pullia, CAS, Accelerators for Medical Applications, 26 May – 5 June 2015, </a:t>
            </a:r>
            <a:r>
              <a:rPr lang="en-US" sz="900" dirty="0" err="1" smtClean="0">
                <a:solidFill>
                  <a:schemeClr val="tx1"/>
                </a:solidFill>
                <a:cs typeface="Calibri"/>
              </a:rPr>
              <a:t>Vösendorf</a:t>
            </a:r>
            <a:endParaRPr lang="de-DE" sz="900" dirty="0">
              <a:solidFill>
                <a:schemeClr val="tx1"/>
              </a:solidFill>
              <a:cs typeface="Calibri"/>
            </a:endParaRPr>
          </a:p>
        </p:txBody>
      </p:sp>
      <p:cxnSp>
        <p:nvCxnSpPr>
          <p:cNvPr id="7" name="Connettore 1 22"/>
          <p:cNvCxnSpPr/>
          <p:nvPr userDrawn="1"/>
        </p:nvCxnSpPr>
        <p:spPr>
          <a:xfrm>
            <a:off x="0" y="6335713"/>
            <a:ext cx="12192000" cy="0"/>
          </a:xfrm>
          <a:prstGeom prst="line">
            <a:avLst/>
          </a:prstGeom>
          <a:ln w="9525" cap="rnd" cmpd="sng">
            <a:solidFill>
              <a:schemeClr val="accent4">
                <a:lumMod val="65000"/>
                <a:lumOff val="35000"/>
              </a:schemeClr>
            </a:solidFill>
          </a:ln>
          <a:effectLst/>
        </p:spPr>
        <p:style>
          <a:lnRef idx="2">
            <a:schemeClr val="accent1"/>
          </a:lnRef>
          <a:fillRef idx="0">
            <a:schemeClr val="accent1"/>
          </a:fillRef>
          <a:effectRef idx="1">
            <a:schemeClr val="accent1"/>
          </a:effectRef>
          <a:fontRef idx="minor">
            <a:schemeClr val="tx1"/>
          </a:fontRef>
        </p:style>
      </p:cxnSp>
      <p:cxnSp>
        <p:nvCxnSpPr>
          <p:cNvPr id="8" name="Connettore 1 23"/>
          <p:cNvCxnSpPr/>
          <p:nvPr userDrawn="1"/>
        </p:nvCxnSpPr>
        <p:spPr>
          <a:xfrm>
            <a:off x="1492251" y="6627813"/>
            <a:ext cx="0" cy="107950"/>
          </a:xfrm>
          <a:prstGeom prst="line">
            <a:avLst/>
          </a:prstGeom>
          <a:ln w="9525" cap="rnd"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Immagine 10" descr="sistema-sanitario-lombardia.png"/>
          <p:cNvPicPr>
            <a:picLocks noChangeAspect="1"/>
          </p:cNvPicPr>
          <p:nvPr userDrawn="1"/>
        </p:nvPicPr>
        <p:blipFill>
          <a:blip r:embed="rId4"/>
          <a:srcRect/>
          <a:stretch>
            <a:fillRect/>
          </a:stretch>
        </p:blipFill>
        <p:spPr bwMode="auto">
          <a:xfrm>
            <a:off x="7833786" y="6588128"/>
            <a:ext cx="1714500" cy="238125"/>
          </a:xfrm>
          <a:prstGeom prst="rect">
            <a:avLst/>
          </a:prstGeom>
          <a:noFill/>
          <a:ln w="9525">
            <a:noFill/>
            <a:miter lim="800000"/>
            <a:headEnd/>
            <a:tailEnd/>
          </a:ln>
        </p:spPr>
      </p:pic>
      <p:sp>
        <p:nvSpPr>
          <p:cNvPr id="10" name="Foliennummernplatzhalter 1"/>
          <p:cNvSpPr txBox="1">
            <a:spLocks/>
          </p:cNvSpPr>
          <p:nvPr userDrawn="1"/>
        </p:nvSpPr>
        <p:spPr>
          <a:xfrm>
            <a:off x="10549467" y="38103"/>
            <a:ext cx="1348317" cy="252413"/>
          </a:xfrm>
          <a:prstGeom prst="rect">
            <a:avLst/>
          </a:prstGeom>
        </p:spPr>
        <p:txBody>
          <a:bodyPr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de-DE" sz="1000" b="1" dirty="0" err="1" smtClean="0">
                <a:solidFill>
                  <a:schemeClr val="bg1"/>
                </a:solidFill>
                <a:cs typeface="Calibri"/>
              </a:rPr>
              <a:t>www.cnao.it</a:t>
            </a:r>
            <a:endParaRPr lang="de-DE" sz="1000" b="1" dirty="0">
              <a:solidFill>
                <a:schemeClr val="bg1"/>
              </a:solidFill>
              <a:cs typeface="Calibri"/>
            </a:endParaRPr>
          </a:p>
        </p:txBody>
      </p:sp>
      <p:sp>
        <p:nvSpPr>
          <p:cNvPr id="2" name="Titolo 1"/>
          <p:cNvSpPr>
            <a:spLocks noGrp="1"/>
          </p:cNvSpPr>
          <p:nvPr>
            <p:ph type="title"/>
          </p:nvPr>
        </p:nvSpPr>
        <p:spPr>
          <a:xfrm>
            <a:off x="419101" y="495413"/>
            <a:ext cx="9165167" cy="600075"/>
          </a:xfrm>
        </p:spPr>
        <p:txBody>
          <a:bodyPr/>
          <a:lstStyle/>
          <a:p>
            <a:r>
              <a:rPr lang="it-IT" smtClean="0"/>
              <a:t>Fare clic per modificare stile</a:t>
            </a:r>
            <a:endParaRPr lang="it-IT" dirty="0"/>
          </a:p>
        </p:txBody>
      </p:sp>
      <p:sp>
        <p:nvSpPr>
          <p:cNvPr id="11" name="Rectangle 3"/>
          <p:cNvSpPr>
            <a:spLocks noGrp="1" noChangeArrowheads="1"/>
          </p:cNvSpPr>
          <p:nvPr>
            <p:ph type="body" idx="4294967295"/>
          </p:nvPr>
        </p:nvSpPr>
        <p:spPr>
          <a:xfrm>
            <a:off x="419102" y="1555750"/>
            <a:ext cx="11434233" cy="4486275"/>
          </a:xfrm>
        </p:spPr>
        <p:txBody>
          <a:bodyPr/>
          <a:lstStyle>
            <a:lvl1pPr>
              <a:defRPr/>
            </a:lvl1pPr>
          </a:lstStyle>
          <a:p>
            <a:endParaRPr lang="en-US" noProof="1" smtClean="0"/>
          </a:p>
        </p:txBody>
      </p:sp>
    </p:spTree>
    <p:extLst>
      <p:ext uri="{BB962C8B-B14F-4D97-AF65-F5344CB8AC3E}">
        <p14:creationId xmlns:p14="http://schemas.microsoft.com/office/powerpoint/2010/main" val="2683803699"/>
      </p:ext>
    </p:extLst>
  </p:cSld>
  <p:clrMapOvr>
    <a:masterClrMapping/>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smtClean="0"/>
              <a:t>Click to edit Master title style</a:t>
            </a:r>
            <a:endParaRPr lang="it-IT" dirty="0"/>
          </a:p>
        </p:txBody>
      </p:sp>
      <p:sp>
        <p:nvSpPr>
          <p:cNvPr id="3" name="Text Placeholder 2"/>
          <p:cNvSpPr>
            <a:spLocks noGrp="1"/>
          </p:cNvSpPr>
          <p:nvPr>
            <p:ph type="body" idx="1"/>
          </p:nvPr>
        </p:nvSpPr>
        <p:spPr>
          <a:xfrm>
            <a:off x="609600" y="1600200"/>
            <a:ext cx="109728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it-IT" dirty="0"/>
          </a:p>
        </p:txBody>
      </p:sp>
      <p:sp>
        <p:nvSpPr>
          <p:cNvPr id="4" name="Date Placeholder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90CD2F10-3BDC-42F9-9D81-0696FABFEEF2}" type="datetimeFigureOut">
              <a:rPr lang="it-IT" smtClean="0"/>
              <a:pPr/>
              <a:t>13/06/2022</a:t>
            </a:fld>
            <a:endParaRPr lang="it-IT"/>
          </a:p>
        </p:txBody>
      </p:sp>
      <p:sp>
        <p:nvSpPr>
          <p:cNvPr id="5" name="Footer Placeholder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a:defRPr sz="1400">
                <a:solidFill>
                  <a:schemeClr val="tx1">
                    <a:tint val="75000"/>
                  </a:schemeClr>
                </a:solidFill>
              </a:defRPr>
            </a:lvl1pPr>
          </a:lstStyle>
          <a:p>
            <a:r>
              <a:rPr lang="en-GB" dirty="0" smtClean="0"/>
              <a:t>XXXPPP</a:t>
            </a:r>
            <a:endParaRPr lang="it-IT" dirty="0"/>
          </a:p>
        </p:txBody>
      </p:sp>
      <p:sp>
        <p:nvSpPr>
          <p:cNvPr id="6" name="Slide Number Placeholder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a:defRPr sz="1400">
                <a:solidFill>
                  <a:schemeClr val="tx1">
                    <a:tint val="75000"/>
                  </a:schemeClr>
                </a:solidFill>
              </a:defRPr>
            </a:lvl1pPr>
          </a:lstStyle>
          <a:p>
            <a:fld id="{7C84AE9F-4E37-4A28-B6B1-E125800DB39E}" type="slidenum">
              <a:rPr lang="it-IT" smtClean="0"/>
              <a:pPr/>
              <a:t>‹#›</a:t>
            </a:fld>
            <a:endParaRPr lang="it-IT"/>
          </a:p>
        </p:txBody>
      </p:sp>
    </p:spTree>
    <p:extLst>
      <p:ext uri="{BB962C8B-B14F-4D97-AF65-F5344CB8AC3E}">
        <p14:creationId xmlns:p14="http://schemas.microsoft.com/office/powerpoint/2010/main" val="2754985213"/>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 id="2147483667" r:id="rId13"/>
    <p:sldLayoutId id="2147483668" r:id="rId14"/>
    <p:sldLayoutId id="2147483669" r:id="rId15"/>
    <p:sldLayoutId id="2147483670" r:id="rId16"/>
    <p:sldLayoutId id="2147483671" r:id="rId17"/>
    <p:sldLayoutId id="2147483672" r:id="rId18"/>
    <p:sldLayoutId id="2147483673" r:id="rId19"/>
    <p:sldLayoutId id="2147483674" r:id="rId20"/>
    <p:sldLayoutId id="2147483675" r:id="rId21"/>
    <p:sldLayoutId id="2147483676" r:id="rId22"/>
    <p:sldLayoutId id="2147483677" r:id="rId23"/>
    <p:sldLayoutId id="2147483678" r:id="rId24"/>
    <p:sldLayoutId id="2147483679" r:id="rId25"/>
    <p:sldLayoutId id="2147483680" r:id="rId26"/>
    <p:sldLayoutId id="2147483681" r:id="rId27"/>
    <p:sldLayoutId id="2147483682" r:id="rId28"/>
    <p:sldLayoutId id="2147483683" r:id="rId29"/>
    <p:sldLayoutId id="2147483684" r:id="rId30"/>
    <p:sldLayoutId id="2147483685" r:id="rId31"/>
    <p:sldLayoutId id="2147483686" r:id="rId32"/>
    <p:sldLayoutId id="2147483687" r:id="rId33"/>
    <p:sldLayoutId id="2147483688" r:id="rId34"/>
    <p:sldLayoutId id="2147483689" r:id="rId35"/>
    <p:sldLayoutId id="2147483690" r:id="rId36"/>
    <p:sldLayoutId id="2147483691" r:id="rId37"/>
    <p:sldLayoutId id="2147483692" r:id="rId38"/>
    <p:sldLayoutId id="2147483693" r:id="rId39"/>
    <p:sldLayoutId id="2147483694" r:id="rId40"/>
  </p:sldLayoutIdLst>
  <p:txStyles>
    <p:titleStyle>
      <a:lvl1pPr algn="l" defTabSz="914400" rtl="0" eaLnBrk="1" latinLnBrk="0" hangingPunct="1">
        <a:spcBef>
          <a:spcPct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hyperlink" Target="https://cds.cern.ch/record/2776464" TargetMode="External"/><Relationship Id="rId5" Type="http://schemas.openxmlformats.org/officeDocument/2006/relationships/hyperlink" Target="https://cds.cern.ch/record/2766876" TargetMode="External"/><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oleObject" Target="../embeddings/Microsoft_Excel_97-2003_Worksheet1.xls"/><Relationship Id="rId7" Type="http://schemas.openxmlformats.org/officeDocument/2006/relationships/image" Target="../media/image8.emf"/><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7.wmf"/><Relationship Id="rId5" Type="http://schemas.openxmlformats.org/officeDocument/2006/relationships/oleObject" Target="../embeddings/oleObject1.bin"/><Relationship Id="rId4" Type="http://schemas.openxmlformats.org/officeDocument/2006/relationships/image" Target="../media/image6.emf"/></Relationships>
</file>

<file path=ppt/slides/_rels/slide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3.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a:xfrm>
            <a:off x="650695" y="404366"/>
            <a:ext cx="9857409" cy="1470025"/>
          </a:xfrm>
        </p:spPr>
        <p:txBody>
          <a:bodyPr>
            <a:normAutofit/>
          </a:bodyPr>
          <a:lstStyle/>
          <a:p>
            <a:r>
              <a:rPr lang="en-GB" dirty="0" smtClean="0"/>
              <a:t>Carbon gantry project(s)</a:t>
            </a:r>
            <a:endParaRPr lang="it-IT" dirty="0"/>
          </a:p>
        </p:txBody>
      </p:sp>
      <p:sp>
        <p:nvSpPr>
          <p:cNvPr id="9" name="Subtitle 8"/>
          <p:cNvSpPr>
            <a:spLocks noGrp="1"/>
          </p:cNvSpPr>
          <p:nvPr>
            <p:ph type="subTitle" idx="1"/>
          </p:nvPr>
        </p:nvSpPr>
        <p:spPr/>
        <p:txBody>
          <a:bodyPr/>
          <a:lstStyle/>
          <a:p>
            <a:r>
              <a:rPr lang="en-GB" dirty="0" smtClean="0"/>
              <a:t>Marco Pullia</a:t>
            </a:r>
            <a:endParaRPr lang="it-IT" dirty="0"/>
          </a:p>
        </p:txBody>
      </p:sp>
    </p:spTree>
    <p:extLst>
      <p:ext uri="{BB962C8B-B14F-4D97-AF65-F5344CB8AC3E}">
        <p14:creationId xmlns:p14="http://schemas.microsoft.com/office/powerpoint/2010/main" val="23380134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HIT</a:t>
            </a:r>
            <a:endParaRPr lang="it-IT" dirty="0"/>
          </a:p>
        </p:txBody>
      </p:sp>
      <p:sp>
        <p:nvSpPr>
          <p:cNvPr id="5" name="TextBox 4"/>
          <p:cNvSpPr txBox="1"/>
          <p:nvPr/>
        </p:nvSpPr>
        <p:spPr>
          <a:xfrm>
            <a:off x="2171908" y="1082057"/>
            <a:ext cx="5100371" cy="461665"/>
          </a:xfrm>
          <a:prstGeom prst="rect">
            <a:avLst/>
          </a:prstGeom>
          <a:noFill/>
        </p:spPr>
        <p:txBody>
          <a:bodyPr wrap="none" rtlCol="0">
            <a:spAutoFit/>
          </a:bodyPr>
          <a:lstStyle/>
          <a:p>
            <a:r>
              <a:rPr lang="it-IT" sz="2400" dirty="0" smtClean="0"/>
              <a:t>HIT C </a:t>
            </a:r>
            <a:r>
              <a:rPr lang="it-IT" sz="2400" dirty="0" err="1" smtClean="0"/>
              <a:t>gantry</a:t>
            </a:r>
            <a:r>
              <a:rPr lang="it-IT" sz="2400" dirty="0" smtClean="0"/>
              <a:t>: L = 25 m x </a:t>
            </a:r>
            <a:r>
              <a:rPr lang="it-IT" sz="2400" i="1" dirty="0" smtClean="0">
                <a:latin typeface="Symbol" pitchFamily="18" charset="2"/>
              </a:rPr>
              <a:t>f</a:t>
            </a:r>
            <a:r>
              <a:rPr lang="it-IT" sz="2400" dirty="0" smtClean="0"/>
              <a:t> = 13 m, 600 t</a:t>
            </a:r>
            <a:endParaRPr lang="it-IT" sz="2400" dirty="0"/>
          </a:p>
        </p:txBody>
      </p:sp>
      <p:sp>
        <p:nvSpPr>
          <p:cNvPr id="6" name="TextBox 5"/>
          <p:cNvSpPr txBox="1"/>
          <p:nvPr/>
        </p:nvSpPr>
        <p:spPr>
          <a:xfrm>
            <a:off x="9550401" y="5867401"/>
            <a:ext cx="1602555" cy="307777"/>
          </a:xfrm>
          <a:prstGeom prst="rect">
            <a:avLst/>
          </a:prstGeom>
          <a:noFill/>
        </p:spPr>
        <p:txBody>
          <a:bodyPr wrap="none" rtlCol="0">
            <a:spAutoFit/>
          </a:bodyPr>
          <a:lstStyle/>
          <a:p>
            <a:r>
              <a:rPr lang="it-IT" sz="1400" i="1" dirty="0" smtClean="0"/>
              <a:t>(</a:t>
            </a:r>
            <a:r>
              <a:rPr lang="it-IT" sz="1400" i="1" dirty="0" err="1" smtClean="0"/>
              <a:t>Udo</a:t>
            </a:r>
            <a:r>
              <a:rPr lang="it-IT" sz="1400" i="1" dirty="0" smtClean="0"/>
              <a:t> </a:t>
            </a:r>
            <a:r>
              <a:rPr lang="it-IT" sz="1400" i="1" dirty="0" err="1" smtClean="0"/>
              <a:t>Weinrich</a:t>
            </a:r>
            <a:r>
              <a:rPr lang="it-IT" sz="1400" i="1" dirty="0" smtClean="0"/>
              <a:t>, GSI)</a:t>
            </a:r>
          </a:p>
        </p:txBody>
      </p:sp>
      <p:pic>
        <p:nvPicPr>
          <p:cNvPr id="4" name="Picture 1"/>
          <p:cNvPicPr>
            <a:picLocks noChangeAspect="1" noChangeArrowheads="1"/>
          </p:cNvPicPr>
          <p:nvPr/>
        </p:nvPicPr>
        <p:blipFill>
          <a:blip r:embed="rId2" cstate="print"/>
          <a:srcRect l="1167" b="1387"/>
          <a:stretch>
            <a:fillRect/>
          </a:stretch>
        </p:blipFill>
        <p:spPr bwMode="auto">
          <a:xfrm>
            <a:off x="2895900" y="1716841"/>
            <a:ext cx="5429151" cy="4556020"/>
          </a:xfrm>
          <a:prstGeom prst="rect">
            <a:avLst/>
          </a:prstGeom>
          <a:noFill/>
          <a:ln w="9525">
            <a:noFill/>
            <a:miter lim="800000"/>
            <a:headEnd/>
            <a:tailEnd/>
          </a:ln>
          <a:effectLst/>
        </p:spPr>
      </p:pic>
      <p:sp>
        <p:nvSpPr>
          <p:cNvPr id="8" name="TextBox 7"/>
          <p:cNvSpPr txBox="1"/>
          <p:nvPr/>
        </p:nvSpPr>
        <p:spPr>
          <a:xfrm>
            <a:off x="609600" y="4084261"/>
            <a:ext cx="3921395" cy="2308324"/>
          </a:xfrm>
          <a:prstGeom prst="rect">
            <a:avLst/>
          </a:prstGeom>
          <a:noFill/>
        </p:spPr>
        <p:txBody>
          <a:bodyPr wrap="none" rtlCol="0">
            <a:spAutoFit/>
          </a:bodyPr>
          <a:lstStyle/>
          <a:p>
            <a:r>
              <a:rPr lang="it-IT" sz="2400" dirty="0" smtClean="0"/>
              <a:t>360° rotation</a:t>
            </a:r>
          </a:p>
          <a:p>
            <a:r>
              <a:rPr lang="it-IT" sz="2400" dirty="0" err="1" smtClean="0"/>
              <a:t>Parallel</a:t>
            </a:r>
            <a:r>
              <a:rPr lang="it-IT" sz="2400" dirty="0" smtClean="0"/>
              <a:t> scanning</a:t>
            </a:r>
          </a:p>
          <a:p>
            <a:r>
              <a:rPr lang="it-IT" sz="2400" dirty="0" smtClean="0"/>
              <a:t>200 mm x 200 mm field</a:t>
            </a:r>
          </a:p>
          <a:p>
            <a:r>
              <a:rPr lang="it-IT" sz="2400" dirty="0" smtClean="0"/>
              <a:t>140 t </a:t>
            </a:r>
            <a:r>
              <a:rPr lang="it-IT" sz="2400" dirty="0" err="1" smtClean="0"/>
              <a:t>magnets</a:t>
            </a:r>
            <a:endParaRPr lang="it-IT" sz="2400" dirty="0" smtClean="0"/>
          </a:p>
          <a:p>
            <a:r>
              <a:rPr lang="it-IT" sz="2400" dirty="0" smtClean="0"/>
              <a:t>120 t </a:t>
            </a:r>
            <a:r>
              <a:rPr lang="it-IT" sz="2400" dirty="0" err="1" smtClean="0"/>
              <a:t>shielding-counterweight</a:t>
            </a:r>
            <a:endParaRPr lang="it-IT" sz="2400" dirty="0" smtClean="0"/>
          </a:p>
          <a:p>
            <a:r>
              <a:rPr lang="it-IT" sz="2400" dirty="0" smtClean="0"/>
              <a:t>600 t total </a:t>
            </a:r>
            <a:r>
              <a:rPr lang="it-IT" sz="2400" dirty="0" err="1" smtClean="0"/>
              <a:t>rotating</a:t>
            </a:r>
            <a:r>
              <a:rPr lang="it-IT" sz="2400" dirty="0" smtClean="0"/>
              <a:t> mass</a:t>
            </a:r>
          </a:p>
        </p:txBody>
      </p:sp>
      <p:sp>
        <p:nvSpPr>
          <p:cNvPr id="12" name="TextBox 11"/>
          <p:cNvSpPr txBox="1"/>
          <p:nvPr/>
        </p:nvSpPr>
        <p:spPr>
          <a:xfrm>
            <a:off x="8104686" y="2436435"/>
            <a:ext cx="3048270" cy="1569660"/>
          </a:xfrm>
          <a:prstGeom prst="rect">
            <a:avLst/>
          </a:prstGeom>
          <a:noFill/>
        </p:spPr>
        <p:txBody>
          <a:bodyPr wrap="none" rtlCol="0">
            <a:spAutoFit/>
          </a:bodyPr>
          <a:lstStyle/>
          <a:p>
            <a:endParaRPr lang="it-IT" sz="2400" dirty="0" smtClean="0"/>
          </a:p>
          <a:p>
            <a:r>
              <a:rPr lang="it-IT" sz="2400" dirty="0" err="1" smtClean="0"/>
              <a:t>Very</a:t>
            </a:r>
            <a:r>
              <a:rPr lang="it-IT" sz="2400" dirty="0" smtClean="0"/>
              <a:t> </a:t>
            </a:r>
            <a:r>
              <a:rPr lang="it-IT" sz="2400" dirty="0" err="1" smtClean="0"/>
              <a:t>large</a:t>
            </a:r>
            <a:r>
              <a:rPr lang="it-IT" sz="2400" dirty="0" smtClean="0"/>
              <a:t>, </a:t>
            </a:r>
            <a:r>
              <a:rPr lang="it-IT" sz="2400" dirty="0" err="1" smtClean="0"/>
              <a:t>very</a:t>
            </a:r>
            <a:r>
              <a:rPr lang="it-IT" sz="2400" dirty="0" smtClean="0"/>
              <a:t> </a:t>
            </a:r>
            <a:r>
              <a:rPr lang="it-IT" sz="2400" dirty="0" err="1" smtClean="0"/>
              <a:t>heavy</a:t>
            </a:r>
            <a:r>
              <a:rPr lang="it-IT" sz="2400" dirty="0" smtClean="0"/>
              <a:t>, </a:t>
            </a:r>
          </a:p>
          <a:p>
            <a:r>
              <a:rPr lang="it-IT" sz="2400" dirty="0" err="1" smtClean="0"/>
              <a:t>very</a:t>
            </a:r>
            <a:r>
              <a:rPr lang="it-IT" sz="2400" dirty="0" smtClean="0"/>
              <a:t> </a:t>
            </a:r>
            <a:r>
              <a:rPr lang="it-IT" sz="2400" dirty="0" err="1" smtClean="0"/>
              <a:t>expensive</a:t>
            </a:r>
            <a:endParaRPr lang="it-IT" sz="2400" dirty="0" smtClean="0"/>
          </a:p>
          <a:p>
            <a:endParaRPr lang="it-IT" sz="2400" dirty="0" smtClean="0"/>
          </a:p>
        </p:txBody>
      </p:sp>
    </p:spTree>
    <p:extLst>
      <p:ext uri="{BB962C8B-B14F-4D97-AF65-F5344CB8AC3E}">
        <p14:creationId xmlns:p14="http://schemas.microsoft.com/office/powerpoint/2010/main" val="12700887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Carbon Ion Gantry</a:t>
            </a:r>
            <a:endParaRPr lang="it-IT" dirty="0"/>
          </a:p>
        </p:txBody>
      </p:sp>
      <p:sp>
        <p:nvSpPr>
          <p:cNvPr id="3" name="Text Placeholder 2"/>
          <p:cNvSpPr>
            <a:spLocks noGrp="1"/>
          </p:cNvSpPr>
          <p:nvPr>
            <p:ph type="body" idx="4294967295"/>
          </p:nvPr>
        </p:nvSpPr>
        <p:spPr>
          <a:xfrm>
            <a:off x="609600" y="900609"/>
            <a:ext cx="9478780" cy="4525963"/>
          </a:xfrm>
        </p:spPr>
        <p:txBody>
          <a:bodyPr/>
          <a:lstStyle/>
          <a:p>
            <a:r>
              <a:rPr lang="it-IT" dirty="0" smtClean="0"/>
              <a:t>The HIT </a:t>
            </a:r>
            <a:r>
              <a:rPr lang="it-IT" dirty="0" err="1" smtClean="0"/>
              <a:t>Gantry</a:t>
            </a:r>
            <a:endParaRPr lang="it-IT" dirty="0" smtClean="0"/>
          </a:p>
        </p:txBody>
      </p:sp>
      <p:pic>
        <p:nvPicPr>
          <p:cNvPr id="5" name="Picture 4" descr="HIT Gantry 1.jpg"/>
          <p:cNvPicPr>
            <a:picLocks noChangeAspect="1"/>
          </p:cNvPicPr>
          <p:nvPr/>
        </p:nvPicPr>
        <p:blipFill>
          <a:blip r:embed="rId2"/>
          <a:stretch>
            <a:fillRect/>
          </a:stretch>
        </p:blipFill>
        <p:spPr>
          <a:xfrm>
            <a:off x="6662185" y="0"/>
            <a:ext cx="4540464" cy="6810118"/>
          </a:xfrm>
          <a:prstGeom prst="rect">
            <a:avLst/>
          </a:prstGeom>
        </p:spPr>
      </p:pic>
      <p:pic>
        <p:nvPicPr>
          <p:cNvPr id="6" name="Picture 5" descr="Hit Gantry 4.jpg"/>
          <p:cNvPicPr>
            <a:picLocks noChangeAspect="1"/>
          </p:cNvPicPr>
          <p:nvPr/>
        </p:nvPicPr>
        <p:blipFill>
          <a:blip r:embed="rId3"/>
          <a:stretch>
            <a:fillRect/>
          </a:stretch>
        </p:blipFill>
        <p:spPr>
          <a:xfrm>
            <a:off x="845784" y="3163591"/>
            <a:ext cx="4293870" cy="2861024"/>
          </a:xfrm>
          <a:prstGeom prst="rect">
            <a:avLst/>
          </a:prstGeom>
        </p:spPr>
      </p:pic>
      <p:sp>
        <p:nvSpPr>
          <p:cNvPr id="7" name="Rectangle 6"/>
          <p:cNvSpPr/>
          <p:nvPr/>
        </p:nvSpPr>
        <p:spPr>
          <a:xfrm>
            <a:off x="1310479" y="1622024"/>
            <a:ext cx="2746265" cy="830997"/>
          </a:xfrm>
          <a:prstGeom prst="rect">
            <a:avLst/>
          </a:prstGeom>
        </p:spPr>
        <p:txBody>
          <a:bodyPr wrap="none">
            <a:spAutoFit/>
          </a:bodyPr>
          <a:lstStyle/>
          <a:p>
            <a:r>
              <a:rPr lang="it-IT" sz="2400" b="1" dirty="0" smtClean="0"/>
              <a:t>L = 25 m x </a:t>
            </a:r>
            <a:r>
              <a:rPr lang="it-IT" sz="2400" b="1" i="1" dirty="0" smtClean="0">
                <a:latin typeface="Symbol" pitchFamily="18" charset="2"/>
              </a:rPr>
              <a:t>f</a:t>
            </a:r>
            <a:r>
              <a:rPr lang="it-IT" sz="2400" b="1" dirty="0" smtClean="0"/>
              <a:t> = 13 m, </a:t>
            </a:r>
          </a:p>
          <a:p>
            <a:r>
              <a:rPr lang="it-IT" sz="2400" b="1" dirty="0" smtClean="0"/>
              <a:t>600 t rotating mass</a:t>
            </a:r>
            <a:endParaRPr lang="it-IT" sz="2400" b="1" dirty="0"/>
          </a:p>
        </p:txBody>
      </p:sp>
    </p:spTree>
    <p:extLst>
      <p:ext uri="{BB962C8B-B14F-4D97-AF65-F5344CB8AC3E}">
        <p14:creationId xmlns:p14="http://schemas.microsoft.com/office/powerpoint/2010/main" val="4219343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22" name="Picture 2" descr="gantr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443" y="1305827"/>
            <a:ext cx="5736780" cy="5197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title"/>
          </p:nvPr>
        </p:nvSpPr>
        <p:spPr/>
        <p:txBody>
          <a:bodyPr>
            <a:normAutofit/>
          </a:bodyPr>
          <a:lstStyle/>
          <a:p>
            <a:r>
              <a:rPr lang="en-US" altLang="ja-JP" sz="3600" dirty="0" smtClean="0">
                <a:latin typeface="Century Gothic" panose="020B0502020202020204" pitchFamily="34" charset="0"/>
                <a:ea typeface="メイリオ" pitchFamily="50" charset="-128"/>
                <a:cs typeface="メイリオ" pitchFamily="50" charset="-128"/>
              </a:rPr>
              <a:t>HIMAC Superconducting rotating-gantry</a:t>
            </a:r>
            <a:endParaRPr kumimoji="1" lang="ja-JP" altLang="en-US" sz="3600" dirty="0">
              <a:latin typeface="Century Gothic" panose="020B0502020202020204" pitchFamily="34" charset="0"/>
            </a:endParaRPr>
          </a:p>
        </p:txBody>
      </p:sp>
      <p:sp>
        <p:nvSpPr>
          <p:cNvPr id="7" name="Rectangle 9"/>
          <p:cNvSpPr>
            <a:spLocks noChangeArrowheads="1"/>
          </p:cNvSpPr>
          <p:nvPr/>
        </p:nvSpPr>
        <p:spPr bwMode="auto">
          <a:xfrm>
            <a:off x="499400" y="5954945"/>
            <a:ext cx="5235355" cy="371513"/>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square" lIns="90000" tIns="46800" rIns="90000" bIns="46800">
            <a:spAutoFit/>
          </a:bodyPr>
          <a:lstStyle/>
          <a:p>
            <a:pPr algn="ctr">
              <a:tabLst>
                <a:tab pos="1879600" algn="l"/>
                <a:tab pos="1968500" algn="l"/>
              </a:tabLst>
            </a:pPr>
            <a:r>
              <a:rPr kumimoji="0" lang="en-US" altLang="ja-JP" b="1" dirty="0" smtClean="0">
                <a:solidFill>
                  <a:srgbClr val="FF0000"/>
                </a:solidFill>
                <a:latin typeface="Century Gothic" panose="020B0502020202020204" pitchFamily="34" charset="0"/>
                <a:ea typeface="メイリオ"/>
                <a:cs typeface="メイリオ"/>
              </a:rPr>
              <a:t>Weight: order of 300 tons</a:t>
            </a:r>
            <a:endParaRPr kumimoji="0" lang="ja-JP" altLang="en-US" b="1" dirty="0">
              <a:solidFill>
                <a:srgbClr val="FF0000"/>
              </a:solidFill>
              <a:latin typeface="Century Gothic" panose="020B0502020202020204" pitchFamily="34" charset="0"/>
              <a:ea typeface="メイリオ"/>
              <a:cs typeface="メイリオ"/>
            </a:endParaRPr>
          </a:p>
        </p:txBody>
      </p:sp>
      <p:sp>
        <p:nvSpPr>
          <p:cNvPr id="8" name="Text Box 33"/>
          <p:cNvSpPr txBox="1">
            <a:spLocks noChangeArrowheads="1"/>
          </p:cNvSpPr>
          <p:nvPr/>
        </p:nvSpPr>
        <p:spPr bwMode="auto">
          <a:xfrm>
            <a:off x="6092871" y="2364340"/>
            <a:ext cx="5667023" cy="2246769"/>
          </a:xfrm>
          <a:prstGeom prst="rect">
            <a:avLst/>
          </a:prstGeom>
          <a:solidFill>
            <a:schemeClr val="accent3"/>
          </a:solidFill>
          <a:ln w="12700">
            <a:solidFill>
              <a:schemeClr val="accent4"/>
            </a:solidFill>
            <a:miter lim="800000"/>
            <a:headEnd/>
            <a:tailEnd/>
          </a:ln>
        </p:spPr>
        <p:txBody>
          <a:bodyPr wrap="square">
            <a:spAutoFit/>
          </a:bodyPr>
          <a:lstStyle/>
          <a:p>
            <a:pPr>
              <a:tabLst>
                <a:tab pos="2247900" algn="l"/>
              </a:tabLst>
              <a:defRPr/>
            </a:pPr>
            <a:r>
              <a:rPr lang="en-US" altLang="ja-JP" sz="2000" dirty="0" smtClean="0">
                <a:latin typeface="Century Gothic" panose="020B0502020202020204" pitchFamily="34" charset="0"/>
                <a:ea typeface="メイリオ" pitchFamily="50" charset="-128"/>
              </a:rPr>
              <a:t>Ion kind</a:t>
            </a:r>
            <a:r>
              <a:rPr lang="ja-JP" altLang="en-US" sz="2000" dirty="0">
                <a:latin typeface="Century Gothic" panose="020B0502020202020204" pitchFamily="34" charset="0"/>
                <a:ea typeface="メイリオ" pitchFamily="50" charset="-128"/>
              </a:rPr>
              <a:t>　</a:t>
            </a:r>
            <a:r>
              <a:rPr lang="en-US" altLang="ja-JP" sz="2000" dirty="0">
                <a:latin typeface="Century Gothic" panose="020B0502020202020204" pitchFamily="34" charset="0"/>
                <a:ea typeface="メイリオ" pitchFamily="50" charset="-128"/>
              </a:rPr>
              <a:t>	</a:t>
            </a:r>
            <a:r>
              <a:rPr lang="en-US" altLang="ja-JP" sz="2000" dirty="0" smtClean="0">
                <a:latin typeface="Century Gothic" panose="020B0502020202020204" pitchFamily="34" charset="0"/>
                <a:ea typeface="メイリオ" pitchFamily="50" charset="-128"/>
              </a:rPr>
              <a:t> </a:t>
            </a:r>
            <a:r>
              <a:rPr lang="ja-JP" altLang="en-US" sz="2000" dirty="0" smtClean="0">
                <a:latin typeface="Century Gothic" panose="020B0502020202020204" pitchFamily="34" charset="0"/>
                <a:ea typeface="メイリオ" pitchFamily="50" charset="-128"/>
              </a:rPr>
              <a:t>: </a:t>
            </a:r>
            <a:r>
              <a:rPr lang="ja-JP" altLang="en-US" sz="2000" baseline="30000" dirty="0">
                <a:latin typeface="Century Gothic" panose="020B0502020202020204" pitchFamily="34" charset="0"/>
                <a:ea typeface="メイリオ" pitchFamily="50" charset="-128"/>
              </a:rPr>
              <a:t>12</a:t>
            </a:r>
            <a:r>
              <a:rPr lang="en-US" altLang="ja-JP" sz="2000" dirty="0">
                <a:latin typeface="Century Gothic" panose="020B0502020202020204" pitchFamily="34" charset="0"/>
                <a:ea typeface="メイリオ" pitchFamily="50" charset="-128"/>
              </a:rPr>
              <a:t>C</a:t>
            </a:r>
          </a:p>
          <a:p>
            <a:pPr>
              <a:tabLst>
                <a:tab pos="2247900" algn="l"/>
              </a:tabLst>
              <a:defRPr/>
            </a:pPr>
            <a:r>
              <a:rPr lang="en-US" altLang="ja-JP" sz="2000" dirty="0" smtClean="0">
                <a:latin typeface="Century Gothic" panose="020B0502020202020204" pitchFamily="34" charset="0"/>
                <a:ea typeface="メイリオ" pitchFamily="50" charset="-128"/>
              </a:rPr>
              <a:t>Irradiation method</a:t>
            </a:r>
            <a:r>
              <a:rPr lang="ja-JP" altLang="en-US" sz="2000" dirty="0" smtClean="0">
                <a:latin typeface="Century Gothic" panose="020B0502020202020204" pitchFamily="34" charset="0"/>
                <a:ea typeface="メイリオ" pitchFamily="50" charset="-128"/>
              </a:rPr>
              <a:t>: </a:t>
            </a:r>
            <a:r>
              <a:rPr lang="en-US" altLang="ja-JP" sz="2000" dirty="0" smtClean="0">
                <a:latin typeface="Century Gothic" panose="020B0502020202020204" pitchFamily="34" charset="0"/>
                <a:ea typeface="メイリオ" pitchFamily="50" charset="-128"/>
              </a:rPr>
              <a:t>3D Scanning</a:t>
            </a:r>
            <a:endParaRPr lang="en-US" altLang="ja-JP" sz="2000" dirty="0">
              <a:latin typeface="Century Gothic" panose="020B0502020202020204" pitchFamily="34" charset="0"/>
              <a:ea typeface="メイリオ" pitchFamily="50" charset="-128"/>
            </a:endParaRPr>
          </a:p>
          <a:p>
            <a:pPr>
              <a:tabLst>
                <a:tab pos="2247900" algn="l"/>
              </a:tabLst>
              <a:defRPr/>
            </a:pPr>
            <a:r>
              <a:rPr lang="en-US" altLang="ja-JP" sz="2000" dirty="0" smtClean="0">
                <a:latin typeface="Century Gothic" panose="020B0502020202020204" pitchFamily="34" charset="0"/>
                <a:ea typeface="メイリオ" pitchFamily="50" charset="-128"/>
              </a:rPr>
              <a:t>Beam energy	: 430 MeV/n</a:t>
            </a:r>
          </a:p>
          <a:p>
            <a:pPr>
              <a:tabLst>
                <a:tab pos="2247900" algn="l"/>
              </a:tabLst>
              <a:defRPr/>
            </a:pPr>
            <a:r>
              <a:rPr lang="en-US" altLang="ja-JP" sz="2000" dirty="0" smtClean="0">
                <a:latin typeface="Century Gothic" panose="020B0502020202020204" pitchFamily="34" charset="0"/>
                <a:ea typeface="メイリオ" pitchFamily="50" charset="-128"/>
              </a:rPr>
              <a:t>Maximum range	</a:t>
            </a:r>
            <a:r>
              <a:rPr lang="ja-JP" altLang="en-US" sz="2000" dirty="0" smtClean="0">
                <a:latin typeface="Century Gothic" panose="020B0502020202020204" pitchFamily="34" charset="0"/>
                <a:ea typeface="メイリオ" pitchFamily="50" charset="-128"/>
              </a:rPr>
              <a:t>: </a:t>
            </a:r>
            <a:r>
              <a:rPr lang="en-US" altLang="ja-JP" sz="2000" dirty="0" smtClean="0">
                <a:latin typeface="Century Gothic" panose="020B0502020202020204" pitchFamily="34" charset="0"/>
                <a:ea typeface="メイリオ" pitchFamily="50" charset="-128"/>
              </a:rPr>
              <a:t>30 cm in water</a:t>
            </a:r>
          </a:p>
          <a:p>
            <a:pPr>
              <a:tabLst>
                <a:tab pos="2247900" algn="l"/>
              </a:tabLst>
              <a:defRPr/>
            </a:pPr>
            <a:r>
              <a:rPr lang="en-US" altLang="ja-JP" sz="2000" dirty="0" smtClean="0">
                <a:solidFill>
                  <a:srgbClr val="FF0000"/>
                </a:solidFill>
                <a:latin typeface="Century Gothic" panose="020B0502020202020204" pitchFamily="34" charset="0"/>
                <a:ea typeface="メイリオ" pitchFamily="50" charset="-128"/>
              </a:rPr>
              <a:t>Scan size</a:t>
            </a:r>
            <a:r>
              <a:rPr lang="en-US" altLang="ja-JP" sz="2000" dirty="0">
                <a:solidFill>
                  <a:srgbClr val="FF0000"/>
                </a:solidFill>
                <a:latin typeface="Century Gothic" panose="020B0502020202020204" pitchFamily="34" charset="0"/>
                <a:ea typeface="メイリオ" pitchFamily="50" charset="-128"/>
              </a:rPr>
              <a:t>	</a:t>
            </a:r>
            <a:r>
              <a:rPr lang="ja-JP" altLang="en-US" sz="2000" dirty="0" smtClean="0">
                <a:solidFill>
                  <a:srgbClr val="FF0000"/>
                </a:solidFill>
                <a:latin typeface="Century Gothic" panose="020B0502020202020204" pitchFamily="34" charset="0"/>
                <a:ea typeface="メイリオ" pitchFamily="50" charset="-128"/>
              </a:rPr>
              <a:t>: </a:t>
            </a:r>
            <a:r>
              <a:rPr lang="en-US" altLang="ja-JP" sz="2000" dirty="0" smtClean="0">
                <a:solidFill>
                  <a:srgbClr val="FF0000"/>
                </a:solidFill>
                <a:latin typeface="Century Gothic" panose="020B0502020202020204" pitchFamily="34" charset="0"/>
                <a:ea typeface="メイリオ" pitchFamily="50" charset="-128"/>
              </a:rPr>
              <a:t>200</a:t>
            </a:r>
            <a:r>
              <a:rPr lang="ja-JP" altLang="en-US" sz="2000" dirty="0">
                <a:solidFill>
                  <a:srgbClr val="FF0000"/>
                </a:solidFill>
                <a:latin typeface="Century Gothic" panose="020B0502020202020204" pitchFamily="34" charset="0"/>
                <a:ea typeface="メイリオ" pitchFamily="50" charset="-128"/>
              </a:rPr>
              <a:t>×</a:t>
            </a:r>
            <a:r>
              <a:rPr lang="en-US" altLang="ja-JP" sz="2000" dirty="0" smtClean="0">
                <a:solidFill>
                  <a:srgbClr val="FF0000"/>
                </a:solidFill>
                <a:latin typeface="Century Gothic" panose="020B0502020202020204" pitchFamily="34" charset="0"/>
                <a:ea typeface="メイリオ" pitchFamily="50" charset="-128"/>
              </a:rPr>
              <a:t>200</a:t>
            </a:r>
            <a:r>
              <a:rPr lang="ja-JP" altLang="en-US" sz="2000" dirty="0" smtClean="0">
                <a:solidFill>
                  <a:srgbClr val="FF0000"/>
                </a:solidFill>
                <a:latin typeface="Century Gothic" panose="020B0502020202020204" pitchFamily="34" charset="0"/>
                <a:ea typeface="メイリオ" pitchFamily="50" charset="-128"/>
              </a:rPr>
              <a:t> </a:t>
            </a:r>
            <a:r>
              <a:rPr lang="en-US" altLang="ja-JP" sz="2000" dirty="0" smtClean="0">
                <a:solidFill>
                  <a:srgbClr val="FF0000"/>
                </a:solidFill>
                <a:latin typeface="Century Gothic" panose="020B0502020202020204" pitchFamily="34" charset="0"/>
                <a:ea typeface="メイリオ" pitchFamily="50" charset="-128"/>
              </a:rPr>
              <a:t>mm</a:t>
            </a:r>
            <a:r>
              <a:rPr lang="en-US" altLang="ja-JP" sz="2000" baseline="30000" dirty="0" smtClean="0">
                <a:solidFill>
                  <a:srgbClr val="FF0000"/>
                </a:solidFill>
                <a:latin typeface="Century Gothic" panose="020B0502020202020204" pitchFamily="34" charset="0"/>
                <a:ea typeface="メイリオ" pitchFamily="50" charset="-128"/>
              </a:rPr>
              <a:t>2</a:t>
            </a:r>
            <a:endParaRPr lang="en-US" altLang="ja-JP" sz="2000" dirty="0">
              <a:solidFill>
                <a:srgbClr val="FF0000"/>
              </a:solidFill>
              <a:latin typeface="Century Gothic" panose="020B0502020202020204" pitchFamily="34" charset="0"/>
              <a:ea typeface="メイリオ" pitchFamily="50" charset="-128"/>
            </a:endParaRPr>
          </a:p>
          <a:p>
            <a:pPr>
              <a:tabLst>
                <a:tab pos="2247900" algn="l"/>
              </a:tabLst>
              <a:defRPr/>
            </a:pPr>
            <a:r>
              <a:rPr lang="en-US" altLang="ja-JP" sz="2000" dirty="0" smtClean="0">
                <a:solidFill>
                  <a:srgbClr val="FF0000"/>
                </a:solidFill>
                <a:latin typeface="Century Gothic" panose="020B0502020202020204" pitchFamily="34" charset="0"/>
                <a:ea typeface="メイリオ" pitchFamily="50" charset="-128"/>
              </a:rPr>
              <a:t>Beam orbit radius</a:t>
            </a:r>
            <a:r>
              <a:rPr lang="en-US" altLang="ja-JP" sz="2000" dirty="0">
                <a:solidFill>
                  <a:srgbClr val="FF0000"/>
                </a:solidFill>
                <a:latin typeface="Century Gothic" panose="020B0502020202020204" pitchFamily="34" charset="0"/>
                <a:ea typeface="メイリオ" pitchFamily="50" charset="-128"/>
              </a:rPr>
              <a:t>	</a:t>
            </a:r>
            <a:r>
              <a:rPr lang="ja-JP" altLang="en-US" sz="2000" dirty="0">
                <a:solidFill>
                  <a:srgbClr val="FF0000"/>
                </a:solidFill>
                <a:latin typeface="Century Gothic" panose="020B0502020202020204" pitchFamily="34" charset="0"/>
                <a:ea typeface="メイリオ" pitchFamily="50" charset="-128"/>
              </a:rPr>
              <a:t>: </a:t>
            </a:r>
            <a:r>
              <a:rPr lang="en-US" altLang="ja-JP" sz="2000" dirty="0" smtClean="0">
                <a:solidFill>
                  <a:srgbClr val="FF0000"/>
                </a:solidFill>
                <a:latin typeface="Century Gothic" panose="020B0502020202020204" pitchFamily="34" charset="0"/>
                <a:ea typeface="メイリオ" pitchFamily="50" charset="-128"/>
              </a:rPr>
              <a:t>5.45 </a:t>
            </a:r>
            <a:r>
              <a:rPr lang="en-US" altLang="ja-JP" sz="2000" dirty="0">
                <a:solidFill>
                  <a:srgbClr val="FF0000"/>
                </a:solidFill>
                <a:latin typeface="Century Gothic" panose="020B0502020202020204" pitchFamily="34" charset="0"/>
                <a:ea typeface="メイリオ" pitchFamily="50" charset="-128"/>
              </a:rPr>
              <a:t>m</a:t>
            </a:r>
            <a:endParaRPr lang="en-US" altLang="ja-JP" sz="2000" baseline="30000" dirty="0">
              <a:solidFill>
                <a:srgbClr val="FF0000"/>
              </a:solidFill>
              <a:latin typeface="Century Gothic" panose="020B0502020202020204" pitchFamily="34" charset="0"/>
              <a:ea typeface="メイリオ" pitchFamily="50" charset="-128"/>
            </a:endParaRPr>
          </a:p>
          <a:p>
            <a:pPr>
              <a:tabLst>
                <a:tab pos="2247900" algn="l"/>
              </a:tabLst>
              <a:defRPr/>
            </a:pPr>
            <a:r>
              <a:rPr lang="en-US" altLang="ja-JP" sz="2000" dirty="0" smtClean="0">
                <a:solidFill>
                  <a:srgbClr val="FF0000"/>
                </a:solidFill>
                <a:latin typeface="Century Gothic" panose="020B0502020202020204" pitchFamily="34" charset="0"/>
                <a:ea typeface="メイリオ" pitchFamily="50" charset="-128"/>
              </a:rPr>
              <a:t>Length</a:t>
            </a:r>
            <a:r>
              <a:rPr lang="en-US" altLang="ja-JP" sz="2000" dirty="0">
                <a:solidFill>
                  <a:srgbClr val="FF0000"/>
                </a:solidFill>
                <a:latin typeface="Century Gothic" panose="020B0502020202020204" pitchFamily="34" charset="0"/>
                <a:ea typeface="メイリオ" pitchFamily="50" charset="-128"/>
              </a:rPr>
              <a:t>	</a:t>
            </a:r>
            <a:r>
              <a:rPr lang="ja-JP" altLang="en-US" sz="2000" dirty="0">
                <a:solidFill>
                  <a:srgbClr val="FF0000"/>
                </a:solidFill>
                <a:latin typeface="Century Gothic" panose="020B0502020202020204" pitchFamily="34" charset="0"/>
                <a:ea typeface="メイリオ" pitchFamily="50" charset="-128"/>
              </a:rPr>
              <a:t>: </a:t>
            </a:r>
            <a:r>
              <a:rPr lang="en-US" altLang="ja-JP" sz="2000" dirty="0" smtClean="0">
                <a:solidFill>
                  <a:srgbClr val="FF0000"/>
                </a:solidFill>
                <a:latin typeface="Century Gothic" panose="020B0502020202020204" pitchFamily="34" charset="0"/>
                <a:ea typeface="メイリオ" pitchFamily="50" charset="-128"/>
              </a:rPr>
              <a:t>13 m</a:t>
            </a:r>
          </a:p>
        </p:txBody>
      </p:sp>
      <p:sp>
        <p:nvSpPr>
          <p:cNvPr id="9" name="Text Box 3"/>
          <p:cNvSpPr txBox="1">
            <a:spLocks noChangeArrowheads="1"/>
          </p:cNvSpPr>
          <p:nvPr/>
        </p:nvSpPr>
        <p:spPr bwMode="auto">
          <a:xfrm>
            <a:off x="6252835" y="5006725"/>
            <a:ext cx="5457909" cy="369332"/>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square">
            <a:spAutoFit/>
          </a:bodyPr>
          <a:lstStyle/>
          <a:p>
            <a:pPr algn="ctr">
              <a:defRPr/>
            </a:pPr>
            <a:r>
              <a:rPr lang="en-US" altLang="ja-JP" b="1" dirty="0" smtClean="0">
                <a:solidFill>
                  <a:srgbClr val="FF0000"/>
                </a:solidFill>
                <a:effectLst>
                  <a:outerShdw blurRad="38100" dist="38100" dir="2700000" algn="tl">
                    <a:srgbClr val="000000">
                      <a:alpha val="43137"/>
                    </a:srgbClr>
                  </a:outerShdw>
                </a:effectLst>
                <a:latin typeface="Century Gothic" panose="020B0502020202020204" pitchFamily="34" charset="0"/>
                <a:ea typeface="メイリオ" pitchFamily="50" charset="-128"/>
                <a:cs typeface="メイリオ" pitchFamily="50" charset="-128"/>
              </a:rPr>
              <a:t>The size and weight are considerably reduced</a:t>
            </a:r>
            <a:endParaRPr lang="ja-JP" altLang="en-US" b="1" dirty="0">
              <a:solidFill>
                <a:srgbClr val="FF0000"/>
              </a:solidFill>
              <a:effectLst>
                <a:outerShdw blurRad="38100" dist="38100" dir="2700000" algn="tl">
                  <a:srgbClr val="000000">
                    <a:alpha val="43137"/>
                  </a:srgbClr>
                </a:outerShdw>
              </a:effectLst>
              <a:latin typeface="Century Gothic" panose="020B0502020202020204" pitchFamily="34" charset="0"/>
              <a:ea typeface="メイリオ" pitchFamily="50" charset="-128"/>
              <a:cs typeface="メイリオ" pitchFamily="50" charset="-128"/>
            </a:endParaRPr>
          </a:p>
        </p:txBody>
      </p:sp>
      <p:sp>
        <p:nvSpPr>
          <p:cNvPr id="10" name="テキスト ボックス 9"/>
          <p:cNvSpPr txBox="1"/>
          <p:nvPr/>
        </p:nvSpPr>
        <p:spPr>
          <a:xfrm>
            <a:off x="6092870" y="1668439"/>
            <a:ext cx="4875053" cy="400110"/>
          </a:xfrm>
          <a:prstGeom prst="rect">
            <a:avLst/>
          </a:prstGeom>
          <a:effectLst>
            <a:glow rad="139700">
              <a:schemeClr val="accent4">
                <a:satMod val="175000"/>
                <a:alpha val="40000"/>
              </a:schemeClr>
            </a:glow>
          </a:effectLst>
        </p:spPr>
        <p:style>
          <a:lnRef idx="2">
            <a:schemeClr val="accent4"/>
          </a:lnRef>
          <a:fillRef idx="1">
            <a:schemeClr val="lt1"/>
          </a:fillRef>
          <a:effectRef idx="0">
            <a:schemeClr val="accent4"/>
          </a:effectRef>
          <a:fontRef idx="minor">
            <a:schemeClr val="dk1"/>
          </a:fontRef>
        </p:style>
        <p:txBody>
          <a:bodyPr wrap="none" rtlCol="0">
            <a:spAutoFit/>
          </a:bodyPr>
          <a:lstStyle/>
          <a:p>
            <a:r>
              <a:rPr kumimoji="1" lang="en-US" altLang="ja-JP" sz="2000" b="1" dirty="0" smtClean="0">
                <a:solidFill>
                  <a:srgbClr val="FF0000"/>
                </a:solidFill>
                <a:latin typeface="Century Gothic" panose="020B0502020202020204" pitchFamily="34" charset="0"/>
                <a:ea typeface="メイリオ" pitchFamily="50" charset="-128"/>
                <a:cs typeface="メイリオ" pitchFamily="50" charset="-128"/>
              </a:rPr>
              <a:t>Use of superconducting (SC) magnets</a:t>
            </a:r>
            <a:endParaRPr kumimoji="1" lang="ja-JP" altLang="en-US" sz="2000" b="1" dirty="0">
              <a:solidFill>
                <a:srgbClr val="FF0000"/>
              </a:solidFill>
              <a:latin typeface="Century Gothic" panose="020B0502020202020204" pitchFamily="34" charset="0"/>
              <a:ea typeface="メイリオ" pitchFamily="50" charset="-128"/>
              <a:cs typeface="メイリオ" pitchFamily="50" charset="-128"/>
            </a:endParaRPr>
          </a:p>
        </p:txBody>
      </p:sp>
      <p:sp>
        <p:nvSpPr>
          <p:cNvPr id="3" name="TextBox 2"/>
          <p:cNvSpPr txBox="1"/>
          <p:nvPr/>
        </p:nvSpPr>
        <p:spPr>
          <a:xfrm>
            <a:off x="7075357" y="6140701"/>
            <a:ext cx="2019271" cy="369332"/>
          </a:xfrm>
          <a:prstGeom prst="rect">
            <a:avLst/>
          </a:prstGeom>
          <a:noFill/>
        </p:spPr>
        <p:txBody>
          <a:bodyPr wrap="none" rtlCol="0">
            <a:spAutoFit/>
          </a:bodyPr>
          <a:lstStyle/>
          <a:p>
            <a:r>
              <a:rPr lang="en-GB" dirty="0" smtClean="0"/>
              <a:t>Courtesy of Y. Iwata</a:t>
            </a:r>
            <a:endParaRPr lang="it-IT" dirty="0"/>
          </a:p>
        </p:txBody>
      </p:sp>
    </p:spTree>
    <p:extLst>
      <p:ext uri="{BB962C8B-B14F-4D97-AF65-F5344CB8AC3E}">
        <p14:creationId xmlns:p14="http://schemas.microsoft.com/office/powerpoint/2010/main" val="230091792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80">
                                          <p:stCondLst>
                                            <p:cond delay="0"/>
                                          </p:stCondLst>
                                        </p:cTn>
                                        <p:tgtEl>
                                          <p:spTgt spid="10"/>
                                        </p:tgtEl>
                                      </p:cBhvr>
                                    </p:animEffect>
                                    <p:anim calcmode="lin" valueType="num">
                                      <p:cBhvr>
                                        <p:cTn id="8"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3" dur="26">
                                          <p:stCondLst>
                                            <p:cond delay="650"/>
                                          </p:stCondLst>
                                        </p:cTn>
                                        <p:tgtEl>
                                          <p:spTgt spid="10"/>
                                        </p:tgtEl>
                                      </p:cBhvr>
                                      <p:to x="100000" y="60000"/>
                                    </p:animScale>
                                    <p:animScale>
                                      <p:cBhvr>
                                        <p:cTn id="14" dur="166" decel="50000">
                                          <p:stCondLst>
                                            <p:cond delay="676"/>
                                          </p:stCondLst>
                                        </p:cTn>
                                        <p:tgtEl>
                                          <p:spTgt spid="10"/>
                                        </p:tgtEl>
                                      </p:cBhvr>
                                      <p:to x="100000" y="100000"/>
                                    </p:animScale>
                                    <p:animScale>
                                      <p:cBhvr>
                                        <p:cTn id="15" dur="26">
                                          <p:stCondLst>
                                            <p:cond delay="1312"/>
                                          </p:stCondLst>
                                        </p:cTn>
                                        <p:tgtEl>
                                          <p:spTgt spid="10"/>
                                        </p:tgtEl>
                                      </p:cBhvr>
                                      <p:to x="100000" y="80000"/>
                                    </p:animScale>
                                    <p:animScale>
                                      <p:cBhvr>
                                        <p:cTn id="16" dur="166" decel="50000">
                                          <p:stCondLst>
                                            <p:cond delay="1338"/>
                                          </p:stCondLst>
                                        </p:cTn>
                                        <p:tgtEl>
                                          <p:spTgt spid="10"/>
                                        </p:tgtEl>
                                      </p:cBhvr>
                                      <p:to x="100000" y="100000"/>
                                    </p:animScale>
                                    <p:animScale>
                                      <p:cBhvr>
                                        <p:cTn id="17" dur="26">
                                          <p:stCondLst>
                                            <p:cond delay="1642"/>
                                          </p:stCondLst>
                                        </p:cTn>
                                        <p:tgtEl>
                                          <p:spTgt spid="10"/>
                                        </p:tgtEl>
                                      </p:cBhvr>
                                      <p:to x="100000" y="90000"/>
                                    </p:animScale>
                                    <p:animScale>
                                      <p:cBhvr>
                                        <p:cTn id="18" dur="166" decel="50000">
                                          <p:stCondLst>
                                            <p:cond delay="1668"/>
                                          </p:stCondLst>
                                        </p:cTn>
                                        <p:tgtEl>
                                          <p:spTgt spid="10"/>
                                        </p:tgtEl>
                                      </p:cBhvr>
                                      <p:to x="100000" y="100000"/>
                                    </p:animScale>
                                    <p:animScale>
                                      <p:cBhvr>
                                        <p:cTn id="19" dur="26">
                                          <p:stCondLst>
                                            <p:cond delay="1808"/>
                                          </p:stCondLst>
                                        </p:cTn>
                                        <p:tgtEl>
                                          <p:spTgt spid="10"/>
                                        </p:tgtEl>
                                      </p:cBhvr>
                                      <p:to x="100000" y="95000"/>
                                    </p:animScale>
                                    <p:animScale>
                                      <p:cBhvr>
                                        <p:cTn id="20" dur="166" decel="50000">
                                          <p:stCondLst>
                                            <p:cond delay="1834"/>
                                          </p:stCondLst>
                                        </p:cTn>
                                        <p:tgtEl>
                                          <p:spTgt spid="10"/>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ppt_w</p:attrName>
                                        </p:attrNameLst>
                                      </p:cBhvr>
                                      <p:tavLst>
                                        <p:tav tm="0">
                                          <p:val>
                                            <p:fltVal val="0"/>
                                          </p:val>
                                        </p:tav>
                                        <p:tav tm="100000">
                                          <p:val>
                                            <p:strVal val="#ppt_w"/>
                                          </p:val>
                                        </p:tav>
                                      </p:tavLst>
                                    </p:anim>
                                    <p:anim calcmode="lin" valueType="num">
                                      <p:cBhvr>
                                        <p:cTn id="26" dur="1000" fill="hold"/>
                                        <p:tgtEl>
                                          <p:spTgt spid="7"/>
                                        </p:tgtEl>
                                        <p:attrNameLst>
                                          <p:attrName>ppt_h</p:attrName>
                                        </p:attrNameLst>
                                      </p:cBhvr>
                                      <p:tavLst>
                                        <p:tav tm="0">
                                          <p:val>
                                            <p:fltVal val="0"/>
                                          </p:val>
                                        </p:tav>
                                        <p:tav tm="100000">
                                          <p:val>
                                            <p:strVal val="#ppt_h"/>
                                          </p:val>
                                        </p:tav>
                                      </p:tavLst>
                                    </p:anim>
                                    <p:animEffect transition="in" filter="fade">
                                      <p:cBhvr>
                                        <p:cTn id="27" dur="1000"/>
                                        <p:tgtEl>
                                          <p:spTgt spid="7"/>
                                        </p:tgtEl>
                                      </p:cBhvr>
                                    </p:animEffect>
                                  </p:childTnLst>
                                </p:cTn>
                              </p:par>
                            </p:childTnLst>
                          </p:cTn>
                        </p:par>
                        <p:par>
                          <p:cTn id="28" fill="hold">
                            <p:stCondLst>
                              <p:cond delay="10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descr="C:\Users\y_iwata\Desktop\ガントリーレイアウト.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799" y="1952876"/>
            <a:ext cx="11142247" cy="4817667"/>
          </a:xfrm>
          <a:prstGeom prst="rect">
            <a:avLst/>
          </a:prstGeom>
          <a:noFill/>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p:txBody>
          <a:bodyPr/>
          <a:lstStyle/>
          <a:p>
            <a:r>
              <a:rPr kumimoji="1" lang="en-US" altLang="ja-JP" sz="3600" dirty="0" smtClean="0">
                <a:latin typeface="Century Gothic" panose="020B0502020202020204" pitchFamily="34" charset="0"/>
                <a:ea typeface="メイリオ" pitchFamily="50" charset="-128"/>
                <a:cs typeface="メイリオ" pitchFamily="50" charset="-128"/>
              </a:rPr>
              <a:t>Layout of the SC gantry</a:t>
            </a:r>
            <a:endParaRPr kumimoji="1" lang="ja-JP" altLang="en-US" sz="3600" dirty="0">
              <a:latin typeface="Century Gothic" panose="020B0502020202020204" pitchFamily="34" charset="0"/>
              <a:ea typeface="メイリオ" pitchFamily="50" charset="-128"/>
              <a:cs typeface="メイリオ" pitchFamily="50" charset="-128"/>
            </a:endParaRPr>
          </a:p>
        </p:txBody>
      </p:sp>
      <p:sp>
        <p:nvSpPr>
          <p:cNvPr id="4" name="スライド番号プレースホルダー 3"/>
          <p:cNvSpPr>
            <a:spLocks noGrp="1"/>
          </p:cNvSpPr>
          <p:nvPr>
            <p:ph type="sldNum" sz="quarter" idx="4294967295"/>
          </p:nvPr>
        </p:nvSpPr>
        <p:spPr>
          <a:xfrm>
            <a:off x="9652000" y="6248400"/>
            <a:ext cx="2540000" cy="457200"/>
          </a:xfrm>
          <a:prstGeom prst="rect">
            <a:avLst/>
          </a:prstGeom>
        </p:spPr>
        <p:txBody>
          <a:bodyPr/>
          <a:lstStyle/>
          <a:p>
            <a:pPr>
              <a:defRPr/>
            </a:pPr>
            <a:fld id="{66BB9FFF-AF30-4542-A22B-EE2392D8CFAF}" type="slidenum">
              <a:rPr lang="ja-JP" altLang="en-US" smtClean="0">
                <a:latin typeface="Century Gothic" panose="020B0502020202020204" pitchFamily="34" charset="0"/>
              </a:rPr>
              <a:pPr>
                <a:defRPr/>
              </a:pPr>
              <a:t>13</a:t>
            </a:fld>
            <a:endParaRPr lang="ja-JP" altLang="en-US" dirty="0">
              <a:latin typeface="Century Gothic" panose="020B0502020202020204" pitchFamily="34" charset="0"/>
            </a:endParaRPr>
          </a:p>
        </p:txBody>
      </p:sp>
      <p:sp>
        <p:nvSpPr>
          <p:cNvPr id="7" name="コンテンツ プレースホルダー 2"/>
          <p:cNvSpPr txBox="1">
            <a:spLocks/>
          </p:cNvSpPr>
          <p:nvPr/>
        </p:nvSpPr>
        <p:spPr bwMode="auto">
          <a:xfrm>
            <a:off x="218940" y="1295573"/>
            <a:ext cx="5126938" cy="1070435"/>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50000"/>
              <a:buFont typeface="Arial Black" pitchFamily="34" charset="0"/>
              <a:buChar char="•"/>
              <a:defRPr kumimoji="1" sz="2800" b="1">
                <a:solidFill>
                  <a:schemeClr val="dk1"/>
                </a:solidFill>
                <a:latin typeface="+mn-lt"/>
                <a:ea typeface="+mn-ea"/>
                <a:cs typeface="+mn-cs"/>
              </a:defRPr>
            </a:lvl1pPr>
            <a:lvl2pPr marL="742950" indent="-285750" algn="l" rtl="0" eaLnBrk="0" fontAlgn="base" hangingPunct="0">
              <a:spcBef>
                <a:spcPct val="20000"/>
              </a:spcBef>
              <a:spcAft>
                <a:spcPct val="0"/>
              </a:spcAft>
              <a:buClr>
                <a:schemeClr val="bg2"/>
              </a:buClr>
              <a:buSzPct val="75000"/>
              <a:buFont typeface="Arial Black" pitchFamily="34" charset="0"/>
              <a:buChar char="–"/>
              <a:defRPr kumimoji="1" sz="2600">
                <a:solidFill>
                  <a:schemeClr val="dk1"/>
                </a:solidFill>
                <a:latin typeface="+mn-lt"/>
                <a:ea typeface="+mn-ea"/>
                <a:cs typeface="+mn-cs"/>
              </a:defRPr>
            </a:lvl2pPr>
            <a:lvl3pPr marL="1143000" indent="-228600" algn="l" rtl="0" eaLnBrk="0" fontAlgn="base" hangingPunct="0">
              <a:spcBef>
                <a:spcPct val="20000"/>
              </a:spcBef>
              <a:spcAft>
                <a:spcPct val="0"/>
              </a:spcAft>
              <a:buClr>
                <a:schemeClr val="bg2"/>
              </a:buClr>
              <a:buChar char="•"/>
              <a:defRPr kumimoji="1" sz="2400">
                <a:solidFill>
                  <a:schemeClr val="dk1"/>
                </a:solidFill>
                <a:latin typeface="+mn-lt"/>
                <a:ea typeface="+mn-ea"/>
                <a:cs typeface="+mn-cs"/>
              </a:defRPr>
            </a:lvl3pPr>
            <a:lvl4pPr marL="1600200" indent="-228600" algn="l" rtl="0" eaLnBrk="0" fontAlgn="base" hangingPunct="0">
              <a:spcBef>
                <a:spcPct val="20000"/>
              </a:spcBef>
              <a:spcAft>
                <a:spcPct val="0"/>
              </a:spcAft>
              <a:buClr>
                <a:schemeClr val="bg2"/>
              </a:buClr>
              <a:buSzPct val="100000"/>
              <a:buChar char="–"/>
              <a:defRPr kumimoji="1" sz="2000">
                <a:solidFill>
                  <a:schemeClr val="dk1"/>
                </a:solidFill>
                <a:latin typeface="+mn-lt"/>
                <a:ea typeface="+mn-ea"/>
                <a:cs typeface="+mn-cs"/>
              </a:defRPr>
            </a:lvl4pPr>
            <a:lvl5pPr marL="2057400" indent="-228600" algn="l" rtl="0" eaLnBrk="0" fontAlgn="base" hangingPunct="0">
              <a:spcBef>
                <a:spcPct val="20000"/>
              </a:spcBef>
              <a:spcAft>
                <a:spcPct val="0"/>
              </a:spcAft>
              <a:buClr>
                <a:schemeClr val="bg2"/>
              </a:buClr>
              <a:buSzPct val="100000"/>
              <a:buChar char="–"/>
              <a:defRPr kumimoji="1" sz="2000">
                <a:solidFill>
                  <a:schemeClr val="dk1"/>
                </a:solidFill>
                <a:latin typeface="+mn-lt"/>
                <a:ea typeface="+mn-ea"/>
                <a:cs typeface="+mn-cs"/>
              </a:defRPr>
            </a:lvl5pPr>
            <a:lvl6pPr marL="2514600" indent="-228600" algn="l" rtl="0" fontAlgn="base">
              <a:spcBef>
                <a:spcPct val="20000"/>
              </a:spcBef>
              <a:spcAft>
                <a:spcPct val="0"/>
              </a:spcAft>
              <a:buClr>
                <a:schemeClr val="bg2"/>
              </a:buClr>
              <a:buSzPct val="100000"/>
              <a:buChar char="–"/>
              <a:defRPr kumimoji="1" sz="2000">
                <a:solidFill>
                  <a:schemeClr val="dk1"/>
                </a:solidFill>
                <a:latin typeface="+mn-lt"/>
                <a:ea typeface="+mn-ea"/>
                <a:cs typeface="+mn-cs"/>
              </a:defRPr>
            </a:lvl6pPr>
            <a:lvl7pPr marL="2971800" indent="-228600" algn="l" rtl="0" fontAlgn="base">
              <a:spcBef>
                <a:spcPct val="20000"/>
              </a:spcBef>
              <a:spcAft>
                <a:spcPct val="0"/>
              </a:spcAft>
              <a:buClr>
                <a:schemeClr val="bg2"/>
              </a:buClr>
              <a:buSzPct val="100000"/>
              <a:buChar char="–"/>
              <a:defRPr kumimoji="1" sz="2000">
                <a:solidFill>
                  <a:schemeClr val="dk1"/>
                </a:solidFill>
                <a:latin typeface="+mn-lt"/>
                <a:ea typeface="+mn-ea"/>
                <a:cs typeface="+mn-cs"/>
              </a:defRPr>
            </a:lvl7pPr>
            <a:lvl8pPr marL="3429000" indent="-228600" algn="l" rtl="0" fontAlgn="base">
              <a:spcBef>
                <a:spcPct val="20000"/>
              </a:spcBef>
              <a:spcAft>
                <a:spcPct val="0"/>
              </a:spcAft>
              <a:buClr>
                <a:schemeClr val="bg2"/>
              </a:buClr>
              <a:buSzPct val="100000"/>
              <a:buChar char="–"/>
              <a:defRPr kumimoji="1" sz="2000">
                <a:solidFill>
                  <a:schemeClr val="dk1"/>
                </a:solidFill>
                <a:latin typeface="+mn-lt"/>
                <a:ea typeface="+mn-ea"/>
                <a:cs typeface="+mn-cs"/>
              </a:defRPr>
            </a:lvl8pPr>
            <a:lvl9pPr marL="3886200" indent="-228600" algn="l" rtl="0" fontAlgn="base">
              <a:spcBef>
                <a:spcPct val="20000"/>
              </a:spcBef>
              <a:spcAft>
                <a:spcPct val="0"/>
              </a:spcAft>
              <a:buClr>
                <a:schemeClr val="bg2"/>
              </a:buClr>
              <a:buSzPct val="100000"/>
              <a:buChar char="–"/>
              <a:defRPr kumimoji="1" sz="2000">
                <a:solidFill>
                  <a:schemeClr val="dk1"/>
                </a:solidFill>
                <a:latin typeface="+mn-lt"/>
                <a:ea typeface="+mn-ea"/>
                <a:cs typeface="+mn-cs"/>
              </a:defRPr>
            </a:lvl9pPr>
          </a:lstStyle>
          <a:p>
            <a:pPr marL="0" indent="0">
              <a:buFont typeface="Arial Black" pitchFamily="34" charset="0"/>
              <a:buNone/>
            </a:pPr>
            <a:r>
              <a:rPr lang="en-US" altLang="ja-JP" sz="1800" dirty="0" smtClean="0">
                <a:solidFill>
                  <a:schemeClr val="bg2">
                    <a:lumMod val="50000"/>
                    <a:lumOff val="50000"/>
                  </a:schemeClr>
                </a:solidFill>
                <a:latin typeface="Century Gothic" panose="020B0502020202020204" pitchFamily="34" charset="0"/>
                <a:ea typeface="メイリオ" pitchFamily="50" charset="-128"/>
                <a:cs typeface="メイリオ" pitchFamily="50" charset="-128"/>
              </a:rPr>
              <a:t>Combined function SC magnets</a:t>
            </a:r>
          </a:p>
          <a:p>
            <a:pPr marL="0" indent="0">
              <a:buFont typeface="Arial Black" pitchFamily="34" charset="0"/>
              <a:buNone/>
            </a:pPr>
            <a:r>
              <a:rPr lang="ja-JP" altLang="en-US" sz="1800" dirty="0" smtClean="0">
                <a:solidFill>
                  <a:schemeClr val="bg2">
                    <a:lumMod val="50000"/>
                    <a:lumOff val="50000"/>
                  </a:schemeClr>
                </a:solidFill>
                <a:latin typeface="Century Gothic" panose="020B0502020202020204" pitchFamily="34" charset="0"/>
                <a:ea typeface="メイリオ" pitchFamily="50" charset="-128"/>
                <a:cs typeface="メイリオ" pitchFamily="50" charset="-128"/>
              </a:rPr>
              <a:t> （</a:t>
            </a:r>
            <a:r>
              <a:rPr lang="en-US" altLang="ja-JP" sz="1800" dirty="0" smtClean="0">
                <a:solidFill>
                  <a:schemeClr val="bg2">
                    <a:lumMod val="50000"/>
                    <a:lumOff val="50000"/>
                  </a:schemeClr>
                </a:solidFill>
                <a:latin typeface="Century Gothic" panose="020B0502020202020204" pitchFamily="34" charset="0"/>
                <a:ea typeface="メイリオ" pitchFamily="50" charset="-128"/>
                <a:cs typeface="メイリオ" pitchFamily="50" charset="-128"/>
              </a:rPr>
              <a:t>BM01</a:t>
            </a:r>
            <a:r>
              <a:rPr lang="ja-JP" altLang="en-US" sz="1800" dirty="0" smtClean="0">
                <a:solidFill>
                  <a:schemeClr val="bg2">
                    <a:lumMod val="50000"/>
                    <a:lumOff val="50000"/>
                  </a:schemeClr>
                </a:solidFill>
                <a:latin typeface="Century Gothic" panose="020B0502020202020204" pitchFamily="34" charset="0"/>
                <a:ea typeface="メイリオ" pitchFamily="50" charset="-128"/>
                <a:cs typeface="メイリオ" pitchFamily="50" charset="-128"/>
              </a:rPr>
              <a:t>～</a:t>
            </a:r>
            <a:r>
              <a:rPr lang="en-US" altLang="ja-JP" sz="1800" dirty="0" smtClean="0">
                <a:solidFill>
                  <a:schemeClr val="bg2">
                    <a:lumMod val="50000"/>
                    <a:lumOff val="50000"/>
                  </a:schemeClr>
                </a:solidFill>
                <a:latin typeface="Century Gothic" panose="020B0502020202020204" pitchFamily="34" charset="0"/>
                <a:ea typeface="メイリオ" pitchFamily="50" charset="-128"/>
                <a:cs typeface="メイリオ" pitchFamily="50" charset="-128"/>
              </a:rPr>
              <a:t>BM06</a:t>
            </a:r>
            <a:r>
              <a:rPr lang="ja-JP" altLang="en-US" sz="1800" dirty="0" smtClean="0">
                <a:solidFill>
                  <a:schemeClr val="bg2">
                    <a:lumMod val="50000"/>
                    <a:lumOff val="50000"/>
                  </a:schemeClr>
                </a:solidFill>
                <a:latin typeface="Century Gothic" panose="020B0502020202020204" pitchFamily="34" charset="0"/>
                <a:ea typeface="メイリオ" pitchFamily="50" charset="-128"/>
                <a:cs typeface="メイリオ" pitchFamily="50" charset="-128"/>
              </a:rPr>
              <a:t>）</a:t>
            </a:r>
            <a:endParaRPr lang="en-US" altLang="ja-JP" sz="1800" dirty="0" smtClean="0">
              <a:solidFill>
                <a:schemeClr val="bg2">
                  <a:lumMod val="50000"/>
                  <a:lumOff val="50000"/>
                </a:schemeClr>
              </a:solidFill>
              <a:latin typeface="Century Gothic" panose="020B0502020202020204" pitchFamily="34" charset="0"/>
              <a:ea typeface="メイリオ" pitchFamily="50" charset="-128"/>
              <a:cs typeface="メイリオ" pitchFamily="50" charset="-128"/>
            </a:endParaRPr>
          </a:p>
          <a:p>
            <a:pPr marL="0" indent="0">
              <a:buFont typeface="Arial Black" pitchFamily="34" charset="0"/>
              <a:buNone/>
            </a:pPr>
            <a:r>
              <a:rPr lang="ja-JP" altLang="en-US" sz="1800" dirty="0" smtClean="0">
                <a:solidFill>
                  <a:schemeClr val="bg2">
                    <a:lumMod val="50000"/>
                    <a:lumOff val="50000"/>
                  </a:schemeClr>
                </a:solidFill>
                <a:latin typeface="Century Gothic" panose="020B0502020202020204" pitchFamily="34" charset="0"/>
                <a:ea typeface="メイリオ" pitchFamily="50" charset="-128"/>
                <a:cs typeface="メイリオ" pitchFamily="50" charset="-128"/>
              </a:rPr>
              <a:t>　→</a:t>
            </a:r>
            <a:r>
              <a:rPr lang="en-US" altLang="ja-JP" sz="1800" dirty="0" smtClean="0">
                <a:solidFill>
                  <a:schemeClr val="bg2">
                    <a:lumMod val="50000"/>
                    <a:lumOff val="50000"/>
                  </a:schemeClr>
                </a:solidFill>
                <a:latin typeface="Century Gothic" panose="020B0502020202020204" pitchFamily="34" charset="0"/>
                <a:ea typeface="メイリオ" pitchFamily="50" charset="-128"/>
                <a:cs typeface="メイリオ" pitchFamily="50" charset="-128"/>
              </a:rPr>
              <a:t>No quadrupole magnet required</a:t>
            </a:r>
          </a:p>
        </p:txBody>
      </p:sp>
      <p:sp>
        <p:nvSpPr>
          <p:cNvPr id="11" name="左矢印 10"/>
          <p:cNvSpPr/>
          <p:nvPr/>
        </p:nvSpPr>
        <p:spPr bwMode="auto">
          <a:xfrm rot="17319459">
            <a:off x="7119435" y="1811528"/>
            <a:ext cx="878283" cy="407052"/>
          </a:xfrm>
          <a:prstGeom prst="leftArrow">
            <a:avLst>
              <a:gd name="adj1" fmla="val 31872"/>
              <a:gd name="adj2" fmla="val 45528"/>
            </a:avLst>
          </a:prstGeom>
          <a:solidFill>
            <a:srgbClr val="0099FF"/>
          </a:solidFill>
          <a:ln w="12700"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ja-JP" altLang="en-US" sz="2800" b="0" i="0" u="none" strike="noStrike" cap="none" normalizeH="0" baseline="0" dirty="0" smtClean="0">
              <a:ln>
                <a:noFill/>
              </a:ln>
              <a:solidFill>
                <a:schemeClr val="bg2"/>
              </a:solidFill>
              <a:effectLst/>
              <a:latin typeface="Century Gothic" panose="020B0502020202020204" pitchFamily="34" charset="0"/>
            </a:endParaRPr>
          </a:p>
        </p:txBody>
      </p:sp>
      <p:sp>
        <p:nvSpPr>
          <p:cNvPr id="8" name="コンテンツ プレースホルダー 2"/>
          <p:cNvSpPr txBox="1">
            <a:spLocks/>
          </p:cNvSpPr>
          <p:nvPr/>
        </p:nvSpPr>
        <p:spPr bwMode="auto">
          <a:xfrm>
            <a:off x="7573076" y="1295573"/>
            <a:ext cx="3717161" cy="63722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50000"/>
              <a:buFont typeface="Arial Black" pitchFamily="34" charset="0"/>
              <a:buChar char="•"/>
              <a:defRPr kumimoji="1" sz="2800" b="1">
                <a:solidFill>
                  <a:schemeClr val="dk1"/>
                </a:solidFill>
                <a:latin typeface="+mn-lt"/>
                <a:ea typeface="+mn-ea"/>
                <a:cs typeface="+mn-cs"/>
              </a:defRPr>
            </a:lvl1pPr>
            <a:lvl2pPr marL="742950" indent="-285750" algn="l" rtl="0" eaLnBrk="0" fontAlgn="base" hangingPunct="0">
              <a:spcBef>
                <a:spcPct val="20000"/>
              </a:spcBef>
              <a:spcAft>
                <a:spcPct val="0"/>
              </a:spcAft>
              <a:buClr>
                <a:schemeClr val="bg2"/>
              </a:buClr>
              <a:buSzPct val="75000"/>
              <a:buFont typeface="Arial Black" pitchFamily="34" charset="0"/>
              <a:buChar char="–"/>
              <a:defRPr kumimoji="1" sz="2600">
                <a:solidFill>
                  <a:schemeClr val="dk1"/>
                </a:solidFill>
                <a:latin typeface="+mn-lt"/>
                <a:ea typeface="+mn-ea"/>
                <a:cs typeface="+mn-cs"/>
              </a:defRPr>
            </a:lvl2pPr>
            <a:lvl3pPr marL="1143000" indent="-228600" algn="l" rtl="0" eaLnBrk="0" fontAlgn="base" hangingPunct="0">
              <a:spcBef>
                <a:spcPct val="20000"/>
              </a:spcBef>
              <a:spcAft>
                <a:spcPct val="0"/>
              </a:spcAft>
              <a:buClr>
                <a:schemeClr val="bg2"/>
              </a:buClr>
              <a:buChar char="•"/>
              <a:defRPr kumimoji="1" sz="2400">
                <a:solidFill>
                  <a:schemeClr val="dk1"/>
                </a:solidFill>
                <a:latin typeface="+mn-lt"/>
                <a:ea typeface="+mn-ea"/>
                <a:cs typeface="+mn-cs"/>
              </a:defRPr>
            </a:lvl3pPr>
            <a:lvl4pPr marL="1600200" indent="-228600" algn="l" rtl="0" eaLnBrk="0" fontAlgn="base" hangingPunct="0">
              <a:spcBef>
                <a:spcPct val="20000"/>
              </a:spcBef>
              <a:spcAft>
                <a:spcPct val="0"/>
              </a:spcAft>
              <a:buClr>
                <a:schemeClr val="bg2"/>
              </a:buClr>
              <a:buSzPct val="100000"/>
              <a:buChar char="–"/>
              <a:defRPr kumimoji="1" sz="2000">
                <a:solidFill>
                  <a:schemeClr val="dk1"/>
                </a:solidFill>
                <a:latin typeface="+mn-lt"/>
                <a:ea typeface="+mn-ea"/>
                <a:cs typeface="+mn-cs"/>
              </a:defRPr>
            </a:lvl4pPr>
            <a:lvl5pPr marL="2057400" indent="-228600" algn="l" rtl="0" eaLnBrk="0" fontAlgn="base" hangingPunct="0">
              <a:spcBef>
                <a:spcPct val="20000"/>
              </a:spcBef>
              <a:spcAft>
                <a:spcPct val="0"/>
              </a:spcAft>
              <a:buClr>
                <a:schemeClr val="bg2"/>
              </a:buClr>
              <a:buSzPct val="100000"/>
              <a:buChar char="–"/>
              <a:defRPr kumimoji="1" sz="2000">
                <a:solidFill>
                  <a:schemeClr val="dk1"/>
                </a:solidFill>
                <a:latin typeface="+mn-lt"/>
                <a:ea typeface="+mn-ea"/>
                <a:cs typeface="+mn-cs"/>
              </a:defRPr>
            </a:lvl5pPr>
            <a:lvl6pPr marL="2514600" indent="-228600" algn="l" rtl="0" fontAlgn="base">
              <a:spcBef>
                <a:spcPct val="20000"/>
              </a:spcBef>
              <a:spcAft>
                <a:spcPct val="0"/>
              </a:spcAft>
              <a:buClr>
                <a:schemeClr val="bg2"/>
              </a:buClr>
              <a:buSzPct val="100000"/>
              <a:buChar char="–"/>
              <a:defRPr kumimoji="1" sz="2000">
                <a:solidFill>
                  <a:schemeClr val="dk1"/>
                </a:solidFill>
                <a:latin typeface="+mn-lt"/>
                <a:ea typeface="+mn-ea"/>
                <a:cs typeface="+mn-cs"/>
              </a:defRPr>
            </a:lvl6pPr>
            <a:lvl7pPr marL="2971800" indent="-228600" algn="l" rtl="0" fontAlgn="base">
              <a:spcBef>
                <a:spcPct val="20000"/>
              </a:spcBef>
              <a:spcAft>
                <a:spcPct val="0"/>
              </a:spcAft>
              <a:buClr>
                <a:schemeClr val="bg2"/>
              </a:buClr>
              <a:buSzPct val="100000"/>
              <a:buChar char="–"/>
              <a:defRPr kumimoji="1" sz="2000">
                <a:solidFill>
                  <a:schemeClr val="dk1"/>
                </a:solidFill>
                <a:latin typeface="+mn-lt"/>
                <a:ea typeface="+mn-ea"/>
                <a:cs typeface="+mn-cs"/>
              </a:defRPr>
            </a:lvl7pPr>
            <a:lvl8pPr marL="3429000" indent="-228600" algn="l" rtl="0" fontAlgn="base">
              <a:spcBef>
                <a:spcPct val="20000"/>
              </a:spcBef>
              <a:spcAft>
                <a:spcPct val="0"/>
              </a:spcAft>
              <a:buClr>
                <a:schemeClr val="bg2"/>
              </a:buClr>
              <a:buSzPct val="100000"/>
              <a:buChar char="–"/>
              <a:defRPr kumimoji="1" sz="2000">
                <a:solidFill>
                  <a:schemeClr val="dk1"/>
                </a:solidFill>
                <a:latin typeface="+mn-lt"/>
                <a:ea typeface="+mn-ea"/>
                <a:cs typeface="+mn-cs"/>
              </a:defRPr>
            </a:lvl8pPr>
            <a:lvl9pPr marL="3886200" indent="-228600" algn="l" rtl="0" fontAlgn="base">
              <a:spcBef>
                <a:spcPct val="20000"/>
              </a:spcBef>
              <a:spcAft>
                <a:spcPct val="0"/>
              </a:spcAft>
              <a:buClr>
                <a:schemeClr val="bg2"/>
              </a:buClr>
              <a:buSzPct val="100000"/>
              <a:buChar char="–"/>
              <a:defRPr kumimoji="1" sz="2000">
                <a:solidFill>
                  <a:schemeClr val="dk1"/>
                </a:solidFill>
                <a:latin typeface="+mn-lt"/>
                <a:ea typeface="+mn-ea"/>
                <a:cs typeface="+mn-cs"/>
              </a:defRPr>
            </a:lvl9pPr>
          </a:lstStyle>
          <a:p>
            <a:pPr marL="0" indent="0">
              <a:buNone/>
            </a:pPr>
            <a:r>
              <a:rPr lang="en-US" altLang="ja-JP" sz="1800" dirty="0" smtClean="0">
                <a:solidFill>
                  <a:schemeClr val="bg2">
                    <a:lumMod val="50000"/>
                    <a:lumOff val="50000"/>
                  </a:schemeClr>
                </a:solidFill>
                <a:latin typeface="Century Gothic" panose="020B0502020202020204" pitchFamily="34" charset="0"/>
                <a:ea typeface="メイリオ" pitchFamily="50" charset="-128"/>
                <a:cs typeface="メイリオ" pitchFamily="50" charset="-128"/>
              </a:rPr>
              <a:t>Scanning magnets on top</a:t>
            </a:r>
          </a:p>
          <a:p>
            <a:pPr marL="0" indent="0">
              <a:buFont typeface="Arial Black" pitchFamily="34" charset="0"/>
              <a:buNone/>
            </a:pPr>
            <a:r>
              <a:rPr lang="ja-JP" altLang="en-US" sz="1800" dirty="0" smtClean="0">
                <a:solidFill>
                  <a:schemeClr val="bg2">
                    <a:lumMod val="50000"/>
                    <a:lumOff val="50000"/>
                  </a:schemeClr>
                </a:solidFill>
                <a:latin typeface="Century Gothic" panose="020B0502020202020204" pitchFamily="34" charset="0"/>
                <a:ea typeface="メイリオ" pitchFamily="50" charset="-128"/>
                <a:cs typeface="メイリオ" pitchFamily="50" charset="-128"/>
              </a:rPr>
              <a:t>　→</a:t>
            </a:r>
            <a:r>
              <a:rPr lang="en-US" altLang="ja-JP" sz="1800" dirty="0" smtClean="0">
                <a:solidFill>
                  <a:schemeClr val="bg2">
                    <a:lumMod val="50000"/>
                    <a:lumOff val="50000"/>
                  </a:schemeClr>
                </a:solidFill>
                <a:latin typeface="Century Gothic" panose="020B0502020202020204" pitchFamily="34" charset="0"/>
                <a:ea typeface="メイリオ" pitchFamily="50" charset="-128"/>
                <a:cs typeface="メイリオ" pitchFamily="50" charset="-128"/>
              </a:rPr>
              <a:t>Large scan size</a:t>
            </a:r>
          </a:p>
        </p:txBody>
      </p:sp>
      <p:sp>
        <p:nvSpPr>
          <p:cNvPr id="5" name="Rectangle 2"/>
          <p:cNvSpPr>
            <a:spLocks noChangeArrowheads="1"/>
          </p:cNvSpPr>
          <p:nvPr/>
        </p:nvSpPr>
        <p:spPr bwMode="auto">
          <a:xfrm>
            <a:off x="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latin typeface="Century Gothic" panose="020B0502020202020204" pitchFamily="34" charset="0"/>
            </a:endParaRPr>
          </a:p>
        </p:txBody>
      </p:sp>
      <p:grpSp>
        <p:nvGrpSpPr>
          <p:cNvPr id="12" name="グループ化 11"/>
          <p:cNvGrpSpPr/>
          <p:nvPr/>
        </p:nvGrpSpPr>
        <p:grpSpPr>
          <a:xfrm>
            <a:off x="7905219" y="4739916"/>
            <a:ext cx="1917499" cy="612814"/>
            <a:chOff x="6958614" y="4611392"/>
            <a:chExt cx="1617889" cy="612814"/>
          </a:xfrm>
        </p:grpSpPr>
        <p:sp>
          <p:nvSpPr>
            <p:cNvPr id="16" name="左矢印 15"/>
            <p:cNvSpPr>
              <a:spLocks/>
            </p:cNvSpPr>
            <p:nvPr/>
          </p:nvSpPr>
          <p:spPr bwMode="auto">
            <a:xfrm rot="10800000">
              <a:off x="7880241" y="4611392"/>
              <a:ext cx="662019" cy="519678"/>
            </a:xfrm>
            <a:prstGeom prst="leftArrow">
              <a:avLst>
                <a:gd name="adj1" fmla="val 26924"/>
                <a:gd name="adj2" fmla="val 50000"/>
              </a:avLst>
            </a:prstGeom>
            <a:solidFill>
              <a:srgbClr val="0099FF"/>
            </a:solidFill>
            <a:ln w="12700"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ja-JP" altLang="en-US" sz="2800" b="0" i="0" u="none" strike="noStrike" cap="none" normalizeH="0" baseline="0" dirty="0" smtClean="0">
                <a:ln>
                  <a:noFill/>
                </a:ln>
                <a:solidFill>
                  <a:schemeClr val="bg2"/>
                </a:solidFill>
                <a:effectLst/>
                <a:latin typeface="Century Gothic" panose="020B0502020202020204" pitchFamily="34" charset="0"/>
              </a:endParaRPr>
            </a:p>
          </p:txBody>
        </p:sp>
        <p:sp>
          <p:nvSpPr>
            <p:cNvPr id="13" name="左矢印 12"/>
            <p:cNvSpPr/>
            <p:nvPr/>
          </p:nvSpPr>
          <p:spPr bwMode="auto">
            <a:xfrm rot="8150553">
              <a:off x="6958614" y="4664469"/>
              <a:ext cx="1617889" cy="559737"/>
            </a:xfrm>
            <a:prstGeom prst="leftArrow">
              <a:avLst>
                <a:gd name="adj1" fmla="val 25587"/>
                <a:gd name="adj2" fmla="val 50000"/>
              </a:avLst>
            </a:prstGeom>
            <a:solidFill>
              <a:srgbClr val="0099FF"/>
            </a:solidFill>
            <a:ln w="12700"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ja-JP" altLang="en-US" sz="2800" b="0" i="0" u="none" strike="noStrike" cap="none" normalizeH="0" baseline="0" dirty="0" smtClean="0">
                <a:ln>
                  <a:noFill/>
                </a:ln>
                <a:solidFill>
                  <a:schemeClr val="bg2"/>
                </a:solidFill>
                <a:effectLst/>
                <a:latin typeface="Century Gothic" panose="020B0502020202020204" pitchFamily="34" charset="0"/>
              </a:endParaRPr>
            </a:p>
          </p:txBody>
        </p:sp>
      </p:grpSp>
      <p:sp>
        <p:nvSpPr>
          <p:cNvPr id="9" name="コンテンツ プレースホルダー 2"/>
          <p:cNvSpPr txBox="1">
            <a:spLocks/>
          </p:cNvSpPr>
          <p:nvPr/>
        </p:nvSpPr>
        <p:spPr bwMode="auto">
          <a:xfrm>
            <a:off x="4472423" y="4877399"/>
            <a:ext cx="4391546" cy="1028592"/>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50000"/>
              <a:buFont typeface="Arial Black" pitchFamily="34" charset="0"/>
              <a:buChar char="•"/>
              <a:defRPr kumimoji="1" sz="2800" b="1">
                <a:solidFill>
                  <a:schemeClr val="dk1"/>
                </a:solidFill>
                <a:latin typeface="+mn-lt"/>
                <a:ea typeface="+mn-ea"/>
                <a:cs typeface="+mn-cs"/>
              </a:defRPr>
            </a:lvl1pPr>
            <a:lvl2pPr marL="742950" indent="-285750" algn="l" rtl="0" eaLnBrk="0" fontAlgn="base" hangingPunct="0">
              <a:spcBef>
                <a:spcPct val="20000"/>
              </a:spcBef>
              <a:spcAft>
                <a:spcPct val="0"/>
              </a:spcAft>
              <a:buClr>
                <a:schemeClr val="bg2"/>
              </a:buClr>
              <a:buSzPct val="75000"/>
              <a:buFont typeface="Arial Black" pitchFamily="34" charset="0"/>
              <a:buChar char="–"/>
              <a:defRPr kumimoji="1" sz="2600">
                <a:solidFill>
                  <a:schemeClr val="dk1"/>
                </a:solidFill>
                <a:latin typeface="+mn-lt"/>
                <a:ea typeface="+mn-ea"/>
                <a:cs typeface="+mn-cs"/>
              </a:defRPr>
            </a:lvl2pPr>
            <a:lvl3pPr marL="1143000" indent="-228600" algn="l" rtl="0" eaLnBrk="0" fontAlgn="base" hangingPunct="0">
              <a:spcBef>
                <a:spcPct val="20000"/>
              </a:spcBef>
              <a:spcAft>
                <a:spcPct val="0"/>
              </a:spcAft>
              <a:buClr>
                <a:schemeClr val="bg2"/>
              </a:buClr>
              <a:buChar char="•"/>
              <a:defRPr kumimoji="1" sz="2400">
                <a:solidFill>
                  <a:schemeClr val="dk1"/>
                </a:solidFill>
                <a:latin typeface="+mn-lt"/>
                <a:ea typeface="+mn-ea"/>
                <a:cs typeface="+mn-cs"/>
              </a:defRPr>
            </a:lvl3pPr>
            <a:lvl4pPr marL="1600200" indent="-228600" algn="l" rtl="0" eaLnBrk="0" fontAlgn="base" hangingPunct="0">
              <a:spcBef>
                <a:spcPct val="20000"/>
              </a:spcBef>
              <a:spcAft>
                <a:spcPct val="0"/>
              </a:spcAft>
              <a:buClr>
                <a:schemeClr val="bg2"/>
              </a:buClr>
              <a:buSzPct val="100000"/>
              <a:buChar char="–"/>
              <a:defRPr kumimoji="1" sz="2000">
                <a:solidFill>
                  <a:schemeClr val="dk1"/>
                </a:solidFill>
                <a:latin typeface="+mn-lt"/>
                <a:ea typeface="+mn-ea"/>
                <a:cs typeface="+mn-cs"/>
              </a:defRPr>
            </a:lvl4pPr>
            <a:lvl5pPr marL="2057400" indent="-228600" algn="l" rtl="0" eaLnBrk="0" fontAlgn="base" hangingPunct="0">
              <a:spcBef>
                <a:spcPct val="20000"/>
              </a:spcBef>
              <a:spcAft>
                <a:spcPct val="0"/>
              </a:spcAft>
              <a:buClr>
                <a:schemeClr val="bg2"/>
              </a:buClr>
              <a:buSzPct val="100000"/>
              <a:buChar char="–"/>
              <a:defRPr kumimoji="1" sz="2000">
                <a:solidFill>
                  <a:schemeClr val="dk1"/>
                </a:solidFill>
                <a:latin typeface="+mn-lt"/>
                <a:ea typeface="+mn-ea"/>
                <a:cs typeface="+mn-cs"/>
              </a:defRPr>
            </a:lvl5pPr>
            <a:lvl6pPr marL="2514600" indent="-228600" algn="l" rtl="0" fontAlgn="base">
              <a:spcBef>
                <a:spcPct val="20000"/>
              </a:spcBef>
              <a:spcAft>
                <a:spcPct val="0"/>
              </a:spcAft>
              <a:buClr>
                <a:schemeClr val="bg2"/>
              </a:buClr>
              <a:buSzPct val="100000"/>
              <a:buChar char="–"/>
              <a:defRPr kumimoji="1" sz="2000">
                <a:solidFill>
                  <a:schemeClr val="dk1"/>
                </a:solidFill>
                <a:latin typeface="+mn-lt"/>
                <a:ea typeface="+mn-ea"/>
                <a:cs typeface="+mn-cs"/>
              </a:defRPr>
            </a:lvl6pPr>
            <a:lvl7pPr marL="2971800" indent="-228600" algn="l" rtl="0" fontAlgn="base">
              <a:spcBef>
                <a:spcPct val="20000"/>
              </a:spcBef>
              <a:spcAft>
                <a:spcPct val="0"/>
              </a:spcAft>
              <a:buClr>
                <a:schemeClr val="bg2"/>
              </a:buClr>
              <a:buSzPct val="100000"/>
              <a:buChar char="–"/>
              <a:defRPr kumimoji="1" sz="2000">
                <a:solidFill>
                  <a:schemeClr val="dk1"/>
                </a:solidFill>
                <a:latin typeface="+mn-lt"/>
                <a:ea typeface="+mn-ea"/>
                <a:cs typeface="+mn-cs"/>
              </a:defRPr>
            </a:lvl7pPr>
            <a:lvl8pPr marL="3429000" indent="-228600" algn="l" rtl="0" fontAlgn="base">
              <a:spcBef>
                <a:spcPct val="20000"/>
              </a:spcBef>
              <a:spcAft>
                <a:spcPct val="0"/>
              </a:spcAft>
              <a:buClr>
                <a:schemeClr val="bg2"/>
              </a:buClr>
              <a:buSzPct val="100000"/>
              <a:buChar char="–"/>
              <a:defRPr kumimoji="1" sz="2000">
                <a:solidFill>
                  <a:schemeClr val="dk1"/>
                </a:solidFill>
                <a:latin typeface="+mn-lt"/>
                <a:ea typeface="+mn-ea"/>
                <a:cs typeface="+mn-cs"/>
              </a:defRPr>
            </a:lvl8pPr>
            <a:lvl9pPr marL="3886200" indent="-228600" algn="l" rtl="0" fontAlgn="base">
              <a:spcBef>
                <a:spcPct val="20000"/>
              </a:spcBef>
              <a:spcAft>
                <a:spcPct val="0"/>
              </a:spcAft>
              <a:buClr>
                <a:schemeClr val="bg2"/>
              </a:buClr>
              <a:buSzPct val="100000"/>
              <a:buChar char="–"/>
              <a:defRPr kumimoji="1" sz="2000">
                <a:solidFill>
                  <a:schemeClr val="dk1"/>
                </a:solidFill>
                <a:latin typeface="+mn-lt"/>
                <a:ea typeface="+mn-ea"/>
                <a:cs typeface="+mn-cs"/>
              </a:defRPr>
            </a:lvl9pPr>
          </a:lstStyle>
          <a:p>
            <a:pPr marL="0" indent="0">
              <a:buNone/>
            </a:pPr>
            <a:r>
              <a:rPr lang="en-US" altLang="ja-JP" sz="1800" dirty="0" smtClean="0">
                <a:solidFill>
                  <a:schemeClr val="bg2">
                    <a:lumMod val="50000"/>
                    <a:lumOff val="50000"/>
                  </a:schemeClr>
                </a:solidFill>
                <a:latin typeface="Century Gothic" panose="020B0502020202020204" pitchFamily="34" charset="0"/>
                <a:ea typeface="メイリオ" pitchFamily="50" charset="-128"/>
                <a:cs typeface="メイリオ" pitchFamily="50" charset="-128"/>
              </a:rPr>
              <a:t>Combined function SC magnets</a:t>
            </a:r>
            <a:endParaRPr lang="en-US" altLang="ja-JP" sz="1800" dirty="0">
              <a:solidFill>
                <a:schemeClr val="bg2">
                  <a:lumMod val="50000"/>
                  <a:lumOff val="50000"/>
                </a:schemeClr>
              </a:solidFill>
              <a:latin typeface="Century Gothic" panose="020B0502020202020204" pitchFamily="34" charset="0"/>
              <a:ea typeface="メイリオ" pitchFamily="50" charset="-128"/>
              <a:cs typeface="メイリオ" pitchFamily="50" charset="-128"/>
            </a:endParaRPr>
          </a:p>
          <a:p>
            <a:pPr marL="0" indent="0">
              <a:buFont typeface="Arial Black" pitchFamily="34" charset="0"/>
              <a:buNone/>
            </a:pPr>
            <a:r>
              <a:rPr lang="ja-JP" altLang="en-US" sz="1800" dirty="0" smtClean="0">
                <a:solidFill>
                  <a:schemeClr val="bg2">
                    <a:lumMod val="50000"/>
                    <a:lumOff val="50000"/>
                  </a:schemeClr>
                </a:solidFill>
                <a:latin typeface="Century Gothic" panose="020B0502020202020204" pitchFamily="34" charset="0"/>
                <a:ea typeface="メイリオ" pitchFamily="50" charset="-128"/>
                <a:cs typeface="メイリオ" pitchFamily="50" charset="-128"/>
              </a:rPr>
              <a:t>　→</a:t>
            </a:r>
            <a:r>
              <a:rPr lang="en-US" altLang="ja-JP" sz="1800" dirty="0" smtClean="0">
                <a:solidFill>
                  <a:schemeClr val="bg2">
                    <a:lumMod val="50000"/>
                    <a:lumOff val="50000"/>
                  </a:schemeClr>
                </a:solidFill>
                <a:latin typeface="Century Gothic" panose="020B0502020202020204" pitchFamily="34" charset="0"/>
                <a:ea typeface="メイリオ" pitchFamily="50" charset="-128"/>
                <a:cs typeface="メイリオ" pitchFamily="50" charset="-128"/>
              </a:rPr>
              <a:t>Square irradiation field</a:t>
            </a:r>
          </a:p>
          <a:p>
            <a:pPr marL="0" indent="0">
              <a:buNone/>
            </a:pPr>
            <a:r>
              <a:rPr lang="ja-JP" altLang="en-US" sz="1800" dirty="0">
                <a:solidFill>
                  <a:schemeClr val="bg2">
                    <a:lumMod val="50000"/>
                    <a:lumOff val="50000"/>
                  </a:schemeClr>
                </a:solidFill>
                <a:latin typeface="Century Gothic" panose="020B0502020202020204" pitchFamily="34" charset="0"/>
                <a:ea typeface="メイリオ" pitchFamily="50" charset="-128"/>
                <a:cs typeface="メイリオ" pitchFamily="50" charset="-128"/>
              </a:rPr>
              <a:t>　</a:t>
            </a:r>
            <a:r>
              <a:rPr lang="ja-JP" altLang="en-US" sz="1800" dirty="0" smtClean="0">
                <a:solidFill>
                  <a:schemeClr val="bg2">
                    <a:lumMod val="50000"/>
                    <a:lumOff val="50000"/>
                  </a:schemeClr>
                </a:solidFill>
                <a:latin typeface="Century Gothic" panose="020B0502020202020204" pitchFamily="34" charset="0"/>
                <a:ea typeface="メイリオ" pitchFamily="50" charset="-128"/>
                <a:cs typeface="メイリオ" pitchFamily="50" charset="-128"/>
              </a:rPr>
              <a:t>→</a:t>
            </a:r>
            <a:r>
              <a:rPr lang="en-US" altLang="ja-JP" sz="1800" dirty="0" smtClean="0">
                <a:solidFill>
                  <a:schemeClr val="bg2">
                    <a:lumMod val="50000"/>
                    <a:lumOff val="50000"/>
                  </a:schemeClr>
                </a:solidFill>
                <a:latin typeface="Century Gothic" panose="020B0502020202020204" pitchFamily="34" charset="0"/>
                <a:ea typeface="メイリオ" pitchFamily="50" charset="-128"/>
                <a:cs typeface="メイリオ" pitchFamily="50" charset="-128"/>
              </a:rPr>
              <a:t>Parallel beam </a:t>
            </a:r>
            <a:endParaRPr lang="en-US" altLang="ja-JP" sz="1800" dirty="0">
              <a:solidFill>
                <a:schemeClr val="bg2">
                  <a:lumMod val="50000"/>
                  <a:lumOff val="50000"/>
                </a:schemeClr>
              </a:solidFill>
              <a:latin typeface="Century Gothic" panose="020B0502020202020204" pitchFamily="34" charset="0"/>
              <a:ea typeface="メイリオ" pitchFamily="50" charset="-128"/>
              <a:cs typeface="メイリオ" pitchFamily="50" charset="-128"/>
            </a:endParaRPr>
          </a:p>
        </p:txBody>
      </p:sp>
      <p:sp>
        <p:nvSpPr>
          <p:cNvPr id="14" name="TextBox 13"/>
          <p:cNvSpPr txBox="1"/>
          <p:nvPr/>
        </p:nvSpPr>
        <p:spPr>
          <a:xfrm>
            <a:off x="7727497" y="5965759"/>
            <a:ext cx="2019271" cy="369332"/>
          </a:xfrm>
          <a:prstGeom prst="rect">
            <a:avLst/>
          </a:prstGeom>
          <a:noFill/>
        </p:spPr>
        <p:txBody>
          <a:bodyPr wrap="none" rtlCol="0">
            <a:spAutoFit/>
          </a:bodyPr>
          <a:lstStyle/>
          <a:p>
            <a:r>
              <a:rPr lang="en-GB" dirty="0" smtClean="0"/>
              <a:t>Courtesy of Y. Iwata</a:t>
            </a:r>
            <a:endParaRPr lang="it-IT" dirty="0"/>
          </a:p>
        </p:txBody>
      </p:sp>
    </p:spTree>
    <p:extLst>
      <p:ext uri="{BB962C8B-B14F-4D97-AF65-F5344CB8AC3E}">
        <p14:creationId xmlns:p14="http://schemas.microsoft.com/office/powerpoint/2010/main" val="353298296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1+#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8"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endParaRPr lang="it-IT"/>
          </a:p>
        </p:txBody>
      </p:sp>
      <p:pic>
        <p:nvPicPr>
          <p:cNvPr id="5" name="Picture 3"/>
          <p:cNvPicPr>
            <a:picLocks noChangeAspect="1" noChangeArrowheads="1"/>
          </p:cNvPicPr>
          <p:nvPr/>
        </p:nvPicPr>
        <p:blipFill>
          <a:blip r:embed="rId2" cstate="print"/>
          <a:srcRect/>
          <a:stretch>
            <a:fillRect/>
          </a:stretch>
        </p:blipFill>
        <p:spPr bwMode="auto">
          <a:xfrm>
            <a:off x="1697364" y="-1"/>
            <a:ext cx="8399135" cy="5842173"/>
          </a:xfrm>
          <a:prstGeom prst="rect">
            <a:avLst/>
          </a:prstGeom>
          <a:noFill/>
          <a:ln w="9525">
            <a:noFill/>
            <a:miter lim="800000"/>
            <a:headEnd/>
            <a:tailEnd/>
          </a:ln>
        </p:spPr>
      </p:pic>
      <p:grpSp>
        <p:nvGrpSpPr>
          <p:cNvPr id="6" name="グループ化 4"/>
          <p:cNvGrpSpPr/>
          <p:nvPr/>
        </p:nvGrpSpPr>
        <p:grpSpPr>
          <a:xfrm>
            <a:off x="7217036" y="3521678"/>
            <a:ext cx="4528945" cy="2538521"/>
            <a:chOff x="571499" y="4001337"/>
            <a:chExt cx="4528945" cy="2538521"/>
          </a:xfrm>
          <a:solidFill>
            <a:schemeClr val="bg1">
              <a:alpha val="25000"/>
            </a:schemeClr>
          </a:solidFill>
        </p:grpSpPr>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499" y="4001337"/>
              <a:ext cx="4528945" cy="2235975"/>
            </a:xfrm>
            <a:prstGeom prst="rect">
              <a:avLst/>
            </a:prstGeom>
            <a:solidFill>
              <a:schemeClr val="bg1">
                <a:alpha val="7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テキスト ボックス 14"/>
            <p:cNvSpPr txBox="1"/>
            <p:nvPr/>
          </p:nvSpPr>
          <p:spPr>
            <a:xfrm>
              <a:off x="1075555" y="6232081"/>
              <a:ext cx="3169457" cy="307777"/>
            </a:xfrm>
            <a:prstGeom prst="rect">
              <a:avLst/>
            </a:prstGeom>
            <a:grpFill/>
          </p:spPr>
          <p:txBody>
            <a:bodyPr wrap="none" rtlCol="0">
              <a:spAutoFit/>
            </a:bodyPr>
            <a:lstStyle/>
            <a:p>
              <a:r>
                <a:rPr lang="en-US" altLang="ja-JP" sz="1400" dirty="0">
                  <a:solidFill>
                    <a:schemeClr val="tx1">
                      <a:lumMod val="50000"/>
                      <a:lumOff val="50000"/>
                    </a:schemeClr>
                  </a:solidFill>
                  <a:latin typeface="Arial" panose="020B0604020202020204" pitchFamily="34" charset="0"/>
                  <a:ea typeface="HG創英ﾌﾟﾚｾﾞﾝｽEB" panose="02020809000000000000" pitchFamily="17" charset="-128"/>
                  <a:cs typeface="Arial" panose="020B0604020202020204" pitchFamily="34" charset="0"/>
                </a:rPr>
                <a:t>NIRS superconducting rotating gantry</a:t>
              </a:r>
            </a:p>
          </p:txBody>
        </p:sp>
      </p:grpSp>
      <p:sp>
        <p:nvSpPr>
          <p:cNvPr id="15" name="TextBox 14"/>
          <p:cNvSpPr txBox="1"/>
          <p:nvPr/>
        </p:nvSpPr>
        <p:spPr>
          <a:xfrm>
            <a:off x="10363200" y="1476375"/>
            <a:ext cx="604653" cy="461665"/>
          </a:xfrm>
          <a:prstGeom prst="rect">
            <a:avLst/>
          </a:prstGeom>
          <a:noFill/>
        </p:spPr>
        <p:txBody>
          <a:bodyPr wrap="none" rtlCol="0">
            <a:spAutoFit/>
          </a:bodyPr>
          <a:lstStyle/>
          <a:p>
            <a:r>
              <a:rPr lang="en-GB" sz="2400" dirty="0" smtClean="0"/>
              <a:t>HIT</a:t>
            </a:r>
            <a:endParaRPr lang="it-IT" sz="2400" dirty="0"/>
          </a:p>
        </p:txBody>
      </p:sp>
      <p:sp>
        <p:nvSpPr>
          <p:cNvPr id="16" name="TextBox 15"/>
          <p:cNvSpPr txBox="1"/>
          <p:nvPr/>
        </p:nvSpPr>
        <p:spPr>
          <a:xfrm>
            <a:off x="10616101" y="3140678"/>
            <a:ext cx="1056058" cy="461665"/>
          </a:xfrm>
          <a:prstGeom prst="rect">
            <a:avLst/>
          </a:prstGeom>
          <a:noFill/>
        </p:spPr>
        <p:txBody>
          <a:bodyPr wrap="none" rtlCol="0">
            <a:spAutoFit/>
          </a:bodyPr>
          <a:lstStyle/>
          <a:p>
            <a:r>
              <a:rPr lang="en-GB" sz="2400" dirty="0" smtClean="0"/>
              <a:t>HIMAC</a:t>
            </a:r>
            <a:endParaRPr lang="it-IT" sz="2400" dirty="0"/>
          </a:p>
        </p:txBody>
      </p:sp>
    </p:spTree>
    <p:extLst>
      <p:ext uri="{BB962C8B-B14F-4D97-AF65-F5344CB8AC3E}">
        <p14:creationId xmlns:p14="http://schemas.microsoft.com/office/powerpoint/2010/main" val="19369907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Yamagata</a:t>
            </a:r>
            <a:endParaRPr lang="it-IT" dirty="0"/>
          </a:p>
        </p:txBody>
      </p:sp>
      <p:sp>
        <p:nvSpPr>
          <p:cNvPr id="3" name="TextBox 2"/>
          <p:cNvSpPr txBox="1"/>
          <p:nvPr/>
        </p:nvSpPr>
        <p:spPr>
          <a:xfrm>
            <a:off x="7503886" y="5384800"/>
            <a:ext cx="3331489" cy="400110"/>
          </a:xfrm>
          <a:prstGeom prst="rect">
            <a:avLst/>
          </a:prstGeom>
          <a:noFill/>
        </p:spPr>
        <p:txBody>
          <a:bodyPr wrap="none" rtlCol="0">
            <a:spAutoFit/>
          </a:bodyPr>
          <a:lstStyle/>
          <a:p>
            <a:r>
              <a:rPr lang="en-GB" sz="2000" dirty="0" smtClean="0"/>
              <a:t>First treatment a few days ago</a:t>
            </a:r>
            <a:endParaRPr lang="it-IT" sz="2000" dirty="0"/>
          </a:p>
        </p:txBody>
      </p:sp>
      <p:pic>
        <p:nvPicPr>
          <p:cNvPr id="41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5543" y="0"/>
            <a:ext cx="7576456" cy="42624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72228"/>
            <a:ext cx="7263593" cy="40857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864299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Launch of a gantry design</a:t>
            </a:r>
            <a:endParaRPr lang="it-IT" dirty="0"/>
          </a:p>
        </p:txBody>
      </p:sp>
      <p:sp>
        <p:nvSpPr>
          <p:cNvPr id="4" name="Content Placeholder 3"/>
          <p:cNvSpPr>
            <a:spLocks noGrp="1"/>
          </p:cNvSpPr>
          <p:nvPr>
            <p:ph idx="1"/>
          </p:nvPr>
        </p:nvSpPr>
        <p:spPr/>
        <p:txBody>
          <a:bodyPr/>
          <a:lstStyle/>
          <a:p>
            <a:r>
              <a:rPr lang="en-GB" dirty="0" smtClean="0"/>
              <a:t>CNAO collaboration with CERN – INFN – </a:t>
            </a:r>
            <a:r>
              <a:rPr lang="en-GB" dirty="0" err="1" smtClean="0"/>
              <a:t>MedAustron</a:t>
            </a:r>
            <a:r>
              <a:rPr lang="en-GB" dirty="0" smtClean="0"/>
              <a:t> </a:t>
            </a:r>
          </a:p>
          <a:p>
            <a:r>
              <a:rPr lang="en-GB" dirty="0" smtClean="0"/>
              <a:t>Design to be ready in </a:t>
            </a:r>
            <a:r>
              <a:rPr lang="en-GB" dirty="0" smtClean="0"/>
              <a:t>3 (4) </a:t>
            </a:r>
            <a:r>
              <a:rPr lang="en-GB" dirty="0" smtClean="0"/>
              <a:t>years (when present expansion will be completed)</a:t>
            </a:r>
          </a:p>
          <a:p>
            <a:r>
              <a:rPr lang="en-GB" dirty="0" smtClean="0"/>
              <a:t>… find the money, design building and plants, build everything… to be ready in 8-10 years?</a:t>
            </a:r>
          </a:p>
          <a:p>
            <a:endParaRPr lang="en-GB" dirty="0" smtClean="0"/>
          </a:p>
          <a:p>
            <a:r>
              <a:rPr lang="en-GB" dirty="0" smtClean="0"/>
              <a:t>Advisor committee selected</a:t>
            </a:r>
            <a:endParaRPr lang="it-IT" dirty="0"/>
          </a:p>
        </p:txBody>
      </p:sp>
    </p:spTree>
    <p:extLst>
      <p:ext uri="{BB962C8B-B14F-4D97-AF65-F5344CB8AC3E}">
        <p14:creationId xmlns:p14="http://schemas.microsoft.com/office/powerpoint/2010/main" val="30311190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pic>
        <p:nvPicPr>
          <p:cNvPr id="2" name="Immagine 1"/>
          <p:cNvPicPr>
            <a:picLocks noChangeAspect="1"/>
          </p:cNvPicPr>
          <p:nvPr/>
        </p:nvPicPr>
        <p:blipFill>
          <a:blip r:embed="rId3"/>
          <a:stretch>
            <a:fillRect/>
          </a:stretch>
        </p:blipFill>
        <p:spPr>
          <a:xfrm>
            <a:off x="5621788" y="1533323"/>
            <a:ext cx="5070221" cy="3031640"/>
          </a:xfrm>
          <a:prstGeom prst="rect">
            <a:avLst/>
          </a:prstGeom>
        </p:spPr>
      </p:pic>
      <p:pic>
        <p:nvPicPr>
          <p:cNvPr id="3" name="Immagine 2"/>
          <p:cNvPicPr>
            <a:picLocks noChangeAspect="1"/>
          </p:cNvPicPr>
          <p:nvPr/>
        </p:nvPicPr>
        <p:blipFill>
          <a:blip r:embed="rId4"/>
          <a:stretch>
            <a:fillRect/>
          </a:stretch>
        </p:blipFill>
        <p:spPr>
          <a:xfrm>
            <a:off x="928120" y="1533323"/>
            <a:ext cx="4494272" cy="3031640"/>
          </a:xfrm>
          <a:prstGeom prst="rect">
            <a:avLst/>
          </a:prstGeom>
        </p:spPr>
      </p:pic>
      <p:sp>
        <p:nvSpPr>
          <p:cNvPr id="8" name="Google Shape;48;p3"/>
          <p:cNvSpPr txBox="1"/>
          <p:nvPr/>
        </p:nvSpPr>
        <p:spPr>
          <a:xfrm>
            <a:off x="684234" y="4594064"/>
            <a:ext cx="4885673" cy="866104"/>
          </a:xfrm>
          <a:prstGeom prst="rect">
            <a:avLst/>
          </a:prstGeom>
          <a:noFill/>
          <a:ln>
            <a:noFill/>
          </a:ln>
        </p:spPr>
        <p:txBody>
          <a:bodyPr spcFirstLastPara="1" wrap="square" lIns="91425" tIns="91425" rIns="91425" bIns="91425" anchor="t" anchorCtr="0">
            <a:spAutoFit/>
          </a:bodyPr>
          <a:lstStyle/>
          <a:p>
            <a:pPr marL="136525" marR="0" lvl="0" algn="l" rtl="0">
              <a:lnSpc>
                <a:spcPct val="122727"/>
              </a:lnSpc>
              <a:spcBef>
                <a:spcPts val="0"/>
              </a:spcBef>
              <a:spcAft>
                <a:spcPts val="0"/>
              </a:spcAft>
              <a:buClr>
                <a:srgbClr val="3C4043"/>
              </a:buClr>
              <a:buSzPts val="1450"/>
            </a:pPr>
            <a:r>
              <a:rPr lang="en-US" b="0" i="0" u="none" strike="noStrike" cap="none" dirty="0" smtClean="0">
                <a:solidFill>
                  <a:srgbClr val="3C4043"/>
                </a:solidFill>
                <a:latin typeface="Roboto"/>
                <a:ea typeface="Roboto"/>
                <a:cs typeface="Roboto"/>
                <a:sym typeface="Roboto"/>
              </a:rPr>
              <a:t>Toroidal gantry operating in steady-state with a discrete number of irradiation directions</a:t>
            </a:r>
            <a:endParaRPr lang="en-US" b="0" i="0" u="none" strike="noStrike" cap="none" dirty="0">
              <a:solidFill>
                <a:srgbClr val="3C4043"/>
              </a:solidFill>
              <a:latin typeface="Roboto"/>
              <a:ea typeface="Roboto"/>
              <a:cs typeface="Roboto"/>
              <a:sym typeface="Roboto"/>
            </a:endParaRPr>
          </a:p>
        </p:txBody>
      </p:sp>
      <p:sp>
        <p:nvSpPr>
          <p:cNvPr id="9" name="Google Shape;48;p3"/>
          <p:cNvSpPr txBox="1"/>
          <p:nvPr/>
        </p:nvSpPr>
        <p:spPr>
          <a:xfrm>
            <a:off x="5569907" y="4594064"/>
            <a:ext cx="5684019" cy="866104"/>
          </a:xfrm>
          <a:prstGeom prst="rect">
            <a:avLst/>
          </a:prstGeom>
          <a:noFill/>
          <a:ln>
            <a:noFill/>
          </a:ln>
        </p:spPr>
        <p:txBody>
          <a:bodyPr spcFirstLastPara="1" wrap="square" lIns="91425" tIns="91425" rIns="91425" bIns="91425" anchor="t" anchorCtr="0">
            <a:spAutoFit/>
          </a:bodyPr>
          <a:lstStyle/>
          <a:p>
            <a:pPr marL="136525" marR="0" lvl="0" algn="l" rtl="0">
              <a:lnSpc>
                <a:spcPct val="122727"/>
              </a:lnSpc>
              <a:spcBef>
                <a:spcPts val="0"/>
              </a:spcBef>
              <a:spcAft>
                <a:spcPts val="0"/>
              </a:spcAft>
              <a:buClr>
                <a:srgbClr val="3C4043"/>
              </a:buClr>
              <a:buSzPts val="1450"/>
            </a:pPr>
            <a:r>
              <a:rPr lang="en-US" b="0" i="0" u="none" strike="noStrike" cap="none" dirty="0" smtClean="0">
                <a:solidFill>
                  <a:srgbClr val="3C4043"/>
                </a:solidFill>
                <a:latin typeface="Roboto"/>
                <a:ea typeface="Roboto"/>
                <a:cs typeface="Roboto"/>
                <a:sym typeface="Roboto"/>
              </a:rPr>
              <a:t>Rotating gantry attached to the wall with no counterweight and a partial rotation of ±110 degrees.</a:t>
            </a:r>
            <a:endParaRPr lang="en-US" b="0" i="0" u="none" strike="noStrike" cap="none" dirty="0">
              <a:solidFill>
                <a:srgbClr val="3C4043"/>
              </a:solidFill>
              <a:latin typeface="Roboto"/>
              <a:ea typeface="Roboto"/>
              <a:cs typeface="Roboto"/>
              <a:sym typeface="Roboto"/>
            </a:endParaRPr>
          </a:p>
        </p:txBody>
      </p:sp>
      <p:sp>
        <p:nvSpPr>
          <p:cNvPr id="5" name="Rettangolo 4"/>
          <p:cNvSpPr/>
          <p:nvPr/>
        </p:nvSpPr>
        <p:spPr>
          <a:xfrm>
            <a:off x="5757983" y="5311118"/>
            <a:ext cx="4320988" cy="461665"/>
          </a:xfrm>
          <a:prstGeom prst="rect">
            <a:avLst/>
          </a:prstGeom>
        </p:spPr>
        <p:txBody>
          <a:bodyPr wrap="square">
            <a:spAutoFit/>
          </a:bodyPr>
          <a:lstStyle/>
          <a:p>
            <a:r>
              <a:rPr lang="en-US" sz="1200" dirty="0" smtClean="0"/>
              <a:t>U. Amaldi et </a:t>
            </a:r>
            <a:r>
              <a:rPr lang="en-US" sz="1200" dirty="0"/>
              <a:t>al, SIGRUM gantry, CERN-NIMMS-Note-002: </a:t>
            </a:r>
            <a:r>
              <a:rPr lang="en-US" sz="1200" dirty="0">
                <a:hlinkClick r:id="rId5"/>
              </a:rPr>
              <a:t>https://</a:t>
            </a:r>
            <a:r>
              <a:rPr lang="en-US" sz="1200" dirty="0" smtClean="0">
                <a:hlinkClick r:id="rId5"/>
              </a:rPr>
              <a:t>cds.cern.ch/record/2766876</a:t>
            </a:r>
            <a:endParaRPr lang="en-US" sz="1200" dirty="0" smtClean="0"/>
          </a:p>
        </p:txBody>
      </p:sp>
      <p:sp>
        <p:nvSpPr>
          <p:cNvPr id="6" name="CasellaDiTesto 5"/>
          <p:cNvSpPr txBox="1"/>
          <p:nvPr/>
        </p:nvSpPr>
        <p:spPr>
          <a:xfrm>
            <a:off x="834412" y="5311118"/>
            <a:ext cx="4358886" cy="461665"/>
          </a:xfrm>
          <a:prstGeom prst="rect">
            <a:avLst/>
          </a:prstGeom>
          <a:noFill/>
        </p:spPr>
        <p:txBody>
          <a:bodyPr wrap="none" rtlCol="0">
            <a:spAutoFit/>
          </a:bodyPr>
          <a:lstStyle/>
          <a:p>
            <a:r>
              <a:rPr lang="en-US" sz="1200" dirty="0" smtClean="0"/>
              <a:t>L. Bottura et al., GaToroid - Status and Perspectives,</a:t>
            </a:r>
          </a:p>
          <a:p>
            <a:r>
              <a:rPr lang="en-US" sz="1200" dirty="0"/>
              <a:t> CERN-NIMMS-Note-003</a:t>
            </a:r>
            <a:r>
              <a:rPr lang="en-US" sz="1200" dirty="0" smtClean="0"/>
              <a:t>: </a:t>
            </a:r>
            <a:r>
              <a:rPr lang="en-US" sz="1200" dirty="0" smtClean="0">
                <a:hlinkClick r:id="rId6"/>
              </a:rPr>
              <a:t>https</a:t>
            </a:r>
            <a:r>
              <a:rPr lang="en-US" sz="1200" dirty="0">
                <a:hlinkClick r:id="rId6"/>
              </a:rPr>
              <a:t>://</a:t>
            </a:r>
            <a:r>
              <a:rPr lang="en-US" sz="1200" dirty="0" smtClean="0">
                <a:hlinkClick r:id="rId6"/>
              </a:rPr>
              <a:t>cds.cern.ch/record/2776464</a:t>
            </a:r>
            <a:endParaRPr lang="en-US" sz="1200" dirty="0" smtClean="0"/>
          </a:p>
        </p:txBody>
      </p:sp>
      <p:sp>
        <p:nvSpPr>
          <p:cNvPr id="12" name="Google Shape;47;p3"/>
          <p:cNvSpPr txBox="1"/>
          <p:nvPr/>
        </p:nvSpPr>
        <p:spPr>
          <a:xfrm>
            <a:off x="2394140" y="1071170"/>
            <a:ext cx="1562231" cy="47701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en-US" sz="2500" b="1" i="0" u="none" strike="noStrike" cap="none" dirty="0" smtClean="0">
                <a:solidFill>
                  <a:schemeClr val="tx1"/>
                </a:solidFill>
                <a:latin typeface="Calibri"/>
                <a:ea typeface="Calibri"/>
                <a:cs typeface="Calibri"/>
                <a:sym typeface="Calibri"/>
              </a:rPr>
              <a:t>GaToroid</a:t>
            </a:r>
            <a:endParaRPr sz="2500" b="0" i="0" u="none" strike="noStrike" cap="none" dirty="0">
              <a:solidFill>
                <a:schemeClr val="tx1"/>
              </a:solidFill>
              <a:sym typeface="Arial"/>
            </a:endParaRPr>
          </a:p>
        </p:txBody>
      </p:sp>
      <p:sp>
        <p:nvSpPr>
          <p:cNvPr id="13" name="Google Shape;47;p3"/>
          <p:cNvSpPr txBox="1"/>
          <p:nvPr/>
        </p:nvSpPr>
        <p:spPr>
          <a:xfrm>
            <a:off x="7629358" y="1071170"/>
            <a:ext cx="1328947" cy="47701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4000"/>
              <a:buFont typeface="Arial"/>
              <a:buNone/>
            </a:pPr>
            <a:r>
              <a:rPr lang="en-US" sz="2500" b="1" i="0" u="none" strike="noStrike" cap="none" dirty="0" smtClean="0">
                <a:solidFill>
                  <a:schemeClr val="tx1"/>
                </a:solidFill>
                <a:latin typeface="Calibri"/>
                <a:ea typeface="Calibri"/>
                <a:cs typeface="Calibri"/>
                <a:sym typeface="Calibri"/>
              </a:rPr>
              <a:t>SIGRUM</a:t>
            </a:r>
            <a:endParaRPr sz="2500" b="0" i="0" u="none" strike="noStrike" cap="none" dirty="0">
              <a:solidFill>
                <a:schemeClr val="tx1"/>
              </a:solidFill>
              <a:sym typeface="Arial"/>
            </a:endParaRPr>
          </a:p>
        </p:txBody>
      </p:sp>
      <p:sp>
        <p:nvSpPr>
          <p:cNvPr id="11" name="Titolo 2"/>
          <p:cNvSpPr>
            <a:spLocks noGrp="1"/>
          </p:cNvSpPr>
          <p:nvPr>
            <p:ph type="title"/>
          </p:nvPr>
        </p:nvSpPr>
        <p:spPr>
          <a:xfrm>
            <a:off x="541538" y="69982"/>
            <a:ext cx="11073408" cy="991673"/>
          </a:xfrm>
        </p:spPr>
        <p:txBody>
          <a:bodyPr/>
          <a:lstStyle/>
          <a:p>
            <a:r>
              <a:rPr lang="en-US" dirty="0" smtClean="0"/>
              <a:t>The starting point</a:t>
            </a:r>
            <a:endParaRPr lang="en-US" dirty="0"/>
          </a:p>
        </p:txBody>
      </p:sp>
    </p:spTree>
    <p:extLst>
      <p:ext uri="{BB962C8B-B14F-4D97-AF65-F5344CB8AC3E}">
        <p14:creationId xmlns:p14="http://schemas.microsoft.com/office/powerpoint/2010/main" val="29511535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95086" y="1378863"/>
            <a:ext cx="6879771" cy="830997"/>
          </a:xfrm>
          <a:prstGeom prst="rect">
            <a:avLst/>
          </a:prstGeom>
          <a:noFill/>
        </p:spPr>
        <p:txBody>
          <a:bodyPr wrap="square" rtlCol="0">
            <a:spAutoFit/>
          </a:bodyPr>
          <a:lstStyle/>
          <a:p>
            <a:r>
              <a:rPr lang="en-GB" sz="2400" dirty="0" smtClean="0"/>
              <a:t>Advisor committee, Dec 16</a:t>
            </a:r>
            <a:r>
              <a:rPr lang="en-GB" sz="2400" baseline="30000" dirty="0" smtClean="0"/>
              <a:t>th</a:t>
            </a:r>
            <a:r>
              <a:rPr lang="en-GB" sz="2400" dirty="0" smtClean="0"/>
              <a:t> 2020: SIGRUM type gantry with recommendations:</a:t>
            </a:r>
          </a:p>
        </p:txBody>
      </p:sp>
      <p:sp>
        <p:nvSpPr>
          <p:cNvPr id="6" name="TextBox 5"/>
          <p:cNvSpPr txBox="1"/>
          <p:nvPr/>
        </p:nvSpPr>
        <p:spPr>
          <a:xfrm>
            <a:off x="1553030" y="3433967"/>
            <a:ext cx="9164688" cy="3170099"/>
          </a:xfrm>
          <a:prstGeom prst="rect">
            <a:avLst/>
          </a:prstGeom>
          <a:noFill/>
        </p:spPr>
        <p:txBody>
          <a:bodyPr wrap="none" rtlCol="0">
            <a:spAutoFit/>
          </a:bodyPr>
          <a:lstStyle/>
          <a:p>
            <a:pPr marL="342900" indent="-342900">
              <a:buFont typeface="Arial" panose="020B0604020202020204" pitchFamily="34" charset="0"/>
              <a:buChar char="•"/>
            </a:pPr>
            <a:r>
              <a:rPr lang="en-GB" sz="2000" dirty="0" smtClean="0"/>
              <a:t>Many alternative optics studies</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smtClean="0"/>
              <a:t>Many alternative mechanical studies</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smtClean="0"/>
              <a:t>Evaluation of the feasibility of SC dipoles for many different requirements</a:t>
            </a:r>
          </a:p>
          <a:p>
            <a:r>
              <a:rPr lang="en-GB" sz="2000" dirty="0"/>
              <a:t>	</a:t>
            </a:r>
            <a:r>
              <a:rPr lang="en-GB" sz="2000" dirty="0" smtClean="0"/>
              <a:t>(embedded gradient, fixed vs variable gradient, field and gradient</a:t>
            </a:r>
          </a:p>
          <a:p>
            <a:r>
              <a:rPr lang="en-GB" sz="2000" dirty="0"/>
              <a:t>	</a:t>
            </a:r>
            <a:r>
              <a:rPr lang="en-GB" sz="2000" dirty="0" smtClean="0"/>
              <a:t>level, ramp rate, aperture, technology, cooling, number of feedthroughs</a:t>
            </a:r>
          </a:p>
          <a:p>
            <a:r>
              <a:rPr lang="en-GB" sz="2000" dirty="0" smtClean="0"/>
              <a:t>	and so on)</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r>
              <a:rPr lang="en-GB" sz="2000" dirty="0" smtClean="0"/>
              <a:t>Study of the space available at CNAO for the gantry/layout </a:t>
            </a:r>
            <a:r>
              <a:rPr lang="en-GB" sz="2000" dirty="0" err="1" smtClean="0"/>
              <a:t>linee</a:t>
            </a:r>
            <a:endParaRPr lang="en-GB" sz="2000"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8100" y="1151037"/>
            <a:ext cx="4533899" cy="3062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Google Shape;47;p3"/>
          <p:cNvSpPr txBox="1"/>
          <p:nvPr/>
        </p:nvSpPr>
        <p:spPr>
          <a:xfrm>
            <a:off x="736114" y="123283"/>
            <a:ext cx="9510971" cy="707846"/>
          </a:xfrm>
          <a:prstGeom prst="rect">
            <a:avLst/>
          </a:prstGeom>
          <a:noFill/>
          <a:ln>
            <a:noFill/>
          </a:ln>
        </p:spPr>
        <p:txBody>
          <a:bodyPr spcFirstLastPara="1" wrap="square" lIns="91425" tIns="45700" rIns="91425" bIns="45700" anchor="t" anchorCtr="0">
            <a:spAutoFit/>
          </a:bodyPr>
          <a:lstStyle/>
          <a:p>
            <a:pPr lvl="0">
              <a:buSzPts val="4000"/>
            </a:pPr>
            <a:r>
              <a:rPr lang="en-GB" sz="4000" b="1" dirty="0" smtClean="0">
                <a:solidFill>
                  <a:schemeClr val="tx1"/>
                </a:solidFill>
                <a:latin typeface="Calibri"/>
                <a:ea typeface="Calibri"/>
                <a:cs typeface="Calibri"/>
                <a:sym typeface="Calibri"/>
              </a:rPr>
              <a:t>Gantry for carbon ions</a:t>
            </a:r>
            <a:endParaRPr sz="4000" b="0" i="0" u="none" strike="noStrike" cap="none" dirty="0">
              <a:solidFill>
                <a:schemeClr val="tx1"/>
              </a:solidFill>
              <a:sym typeface="Arial"/>
            </a:endParaRPr>
          </a:p>
        </p:txBody>
      </p:sp>
      <p:sp>
        <p:nvSpPr>
          <p:cNvPr id="2" name="Rectangle 1"/>
          <p:cNvSpPr/>
          <p:nvPr/>
        </p:nvSpPr>
        <p:spPr>
          <a:xfrm>
            <a:off x="595085" y="2241872"/>
            <a:ext cx="6879771" cy="1015663"/>
          </a:xfrm>
          <a:prstGeom prst="rect">
            <a:avLst/>
          </a:prstGeom>
        </p:spPr>
        <p:txBody>
          <a:bodyPr wrap="square">
            <a:spAutoFit/>
          </a:bodyPr>
          <a:lstStyle/>
          <a:p>
            <a:r>
              <a:rPr lang="en-GB" sz="2000" i="1" dirty="0"/>
              <a:t>revise specifications (180 vs 360, dipole 	specs, 3T vs 4T, scanning system, scan 	with quads, upstream scanning and so on)</a:t>
            </a:r>
          </a:p>
        </p:txBody>
      </p:sp>
    </p:spTree>
    <p:extLst>
      <p:ext uri="{BB962C8B-B14F-4D97-AF65-F5344CB8AC3E}">
        <p14:creationId xmlns:p14="http://schemas.microsoft.com/office/powerpoint/2010/main" val="30443746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41829" y="1233712"/>
            <a:ext cx="10856685" cy="4862870"/>
          </a:xfrm>
          <a:prstGeom prst="rect">
            <a:avLst/>
          </a:prstGeom>
          <a:noFill/>
        </p:spPr>
        <p:txBody>
          <a:bodyPr wrap="square" rtlCol="0">
            <a:spAutoFit/>
          </a:bodyPr>
          <a:lstStyle/>
          <a:p>
            <a:r>
              <a:rPr lang="en-GB" sz="5400" b="1" dirty="0" err="1" smtClean="0"/>
              <a:t>Sigrum</a:t>
            </a:r>
            <a:r>
              <a:rPr lang="en-GB" sz="5400" b="1" dirty="0" smtClean="0"/>
              <a:t> </a:t>
            </a:r>
          </a:p>
          <a:p>
            <a:r>
              <a:rPr lang="en-GB" sz="4000" b="1" dirty="0" smtClean="0"/>
              <a:t>(CNAO - </a:t>
            </a:r>
            <a:r>
              <a:rPr lang="en-GB" sz="4000" b="1" dirty="0"/>
              <a:t>CERN – INFN – </a:t>
            </a:r>
            <a:r>
              <a:rPr lang="en-GB" sz="4000" b="1" dirty="0" err="1" smtClean="0"/>
              <a:t>MedAustron</a:t>
            </a:r>
            <a:r>
              <a:rPr lang="en-GB" sz="4000" b="1" dirty="0" smtClean="0"/>
              <a:t>)</a:t>
            </a:r>
            <a:r>
              <a:rPr lang="en-GB" altLang="it-IT" sz="2400" u="sng" dirty="0" smtClean="0">
                <a:solidFill>
                  <a:srgbClr val="0070C0"/>
                </a:solidFill>
                <a:latin typeface="Trebuchet MS" panose="020B0603020202020204" pitchFamily="34" charset="0"/>
              </a:rPr>
              <a:t> Signed </a:t>
            </a:r>
            <a:r>
              <a:rPr lang="en-GB" altLang="it-IT" sz="2400" u="sng" dirty="0">
                <a:solidFill>
                  <a:srgbClr val="0070C0"/>
                </a:solidFill>
                <a:latin typeface="Trebuchet MS" panose="020B0603020202020204" pitchFamily="34" charset="0"/>
              </a:rPr>
              <a:t>31 March 22</a:t>
            </a:r>
            <a:r>
              <a:rPr lang="en-GB" sz="2400" b="1" dirty="0" smtClean="0">
                <a:solidFill>
                  <a:srgbClr val="0070C0"/>
                </a:solidFill>
              </a:rPr>
              <a:t> </a:t>
            </a:r>
            <a:endParaRPr lang="en-GB" sz="2400" b="1" dirty="0">
              <a:solidFill>
                <a:srgbClr val="0070C0"/>
              </a:solidFill>
            </a:endParaRPr>
          </a:p>
          <a:p>
            <a:endParaRPr lang="en-GB" sz="5400" b="1" dirty="0" smtClean="0"/>
          </a:p>
          <a:p>
            <a:r>
              <a:rPr lang="en-GB" sz="5400" b="1" dirty="0" err="1" smtClean="0"/>
              <a:t>Hitriplus</a:t>
            </a:r>
            <a:r>
              <a:rPr lang="en-GB" sz="5400" b="1" dirty="0" smtClean="0"/>
              <a:t> </a:t>
            </a:r>
            <a:r>
              <a:rPr lang="en-GB" altLang="it-IT" sz="2400" u="sng" dirty="0" smtClean="0">
                <a:solidFill>
                  <a:srgbClr val="0070C0"/>
                </a:solidFill>
                <a:latin typeface="Trebuchet MS" panose="020B0603020202020204" pitchFamily="34" charset="0"/>
              </a:rPr>
              <a:t>Started April 2021</a:t>
            </a:r>
            <a:r>
              <a:rPr lang="en-GB" sz="2400" u="sng" dirty="0" smtClean="0">
                <a:solidFill>
                  <a:srgbClr val="0070C0"/>
                </a:solidFill>
                <a:latin typeface="Trebuchet MS" panose="020B0603020202020204" pitchFamily="34" charset="0"/>
              </a:rPr>
              <a:t> </a:t>
            </a:r>
            <a:endParaRPr lang="en-GB" sz="2400" u="sng" dirty="0">
              <a:solidFill>
                <a:srgbClr val="0070C0"/>
              </a:solidFill>
              <a:latin typeface="Trebuchet MS" panose="020B0603020202020204" pitchFamily="34" charset="0"/>
            </a:endParaRPr>
          </a:p>
          <a:p>
            <a:endParaRPr lang="en-GB" sz="5400" b="1" dirty="0" smtClean="0"/>
          </a:p>
          <a:p>
            <a:r>
              <a:rPr lang="en-GB" sz="5400" b="1" dirty="0" err="1" smtClean="0"/>
              <a:t>Ifast</a:t>
            </a:r>
            <a:r>
              <a:rPr lang="en-GB" sz="5400" b="1" dirty="0" smtClean="0"/>
              <a:t> </a:t>
            </a:r>
            <a:r>
              <a:rPr lang="en-GB" altLang="it-IT" sz="2400" u="sng" dirty="0">
                <a:solidFill>
                  <a:srgbClr val="0070C0"/>
                </a:solidFill>
                <a:latin typeface="Trebuchet MS" panose="020B0603020202020204" pitchFamily="34" charset="0"/>
              </a:rPr>
              <a:t>Started </a:t>
            </a:r>
            <a:r>
              <a:rPr lang="en-GB" altLang="it-IT" sz="2400" u="sng" dirty="0" smtClean="0">
                <a:solidFill>
                  <a:srgbClr val="0070C0"/>
                </a:solidFill>
                <a:latin typeface="Trebuchet MS" panose="020B0603020202020204" pitchFamily="34" charset="0"/>
              </a:rPr>
              <a:t>May 2021</a:t>
            </a:r>
            <a:r>
              <a:rPr lang="en-GB" sz="2400" u="sng" dirty="0" smtClean="0">
                <a:solidFill>
                  <a:srgbClr val="0070C0"/>
                </a:solidFill>
                <a:latin typeface="Trebuchet MS" panose="020B0603020202020204" pitchFamily="34" charset="0"/>
              </a:rPr>
              <a:t> </a:t>
            </a:r>
            <a:endParaRPr lang="it-IT" sz="2400" u="sng" dirty="0">
              <a:solidFill>
                <a:srgbClr val="0070C0"/>
              </a:solidFill>
              <a:latin typeface="Trebuchet MS" panose="020B0603020202020204" pitchFamily="34" charset="0"/>
            </a:endParaRPr>
          </a:p>
        </p:txBody>
      </p:sp>
      <p:sp>
        <p:nvSpPr>
          <p:cNvPr id="3" name="Title 2"/>
          <p:cNvSpPr>
            <a:spLocks noGrp="1"/>
          </p:cNvSpPr>
          <p:nvPr>
            <p:ph type="title"/>
          </p:nvPr>
        </p:nvSpPr>
        <p:spPr/>
        <p:txBody>
          <a:bodyPr/>
          <a:lstStyle/>
          <a:p>
            <a:r>
              <a:rPr lang="en-GB" dirty="0" smtClean="0"/>
              <a:t>Many synergic projects</a:t>
            </a:r>
            <a:endParaRPr lang="it-IT" dirty="0"/>
          </a:p>
        </p:txBody>
      </p:sp>
    </p:spTree>
    <p:extLst>
      <p:ext uri="{BB962C8B-B14F-4D97-AF65-F5344CB8AC3E}">
        <p14:creationId xmlns:p14="http://schemas.microsoft.com/office/powerpoint/2010/main" val="444620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4"/>
          <p:cNvGraphicFramePr>
            <a:graphicFrameLocks/>
          </p:cNvGraphicFramePr>
          <p:nvPr>
            <p:extLst>
              <p:ext uri="{D42A27DB-BD31-4B8C-83A1-F6EECF244321}">
                <p14:modId xmlns:p14="http://schemas.microsoft.com/office/powerpoint/2010/main" val="4172103789"/>
              </p:ext>
            </p:extLst>
          </p:nvPr>
        </p:nvGraphicFramePr>
        <p:xfrm>
          <a:off x="609601" y="573088"/>
          <a:ext cx="9751484" cy="5484812"/>
        </p:xfrm>
        <a:graphic>
          <a:graphicData uri="http://schemas.openxmlformats.org/presentationml/2006/ole">
            <mc:AlternateContent xmlns:mc="http://schemas.openxmlformats.org/markup-compatibility/2006">
              <mc:Choice xmlns:v="urn:schemas-microsoft-com:vml" Requires="v">
                <p:oleObj spid="_x0000_s18444" name="Worksheet" r:id="rId3" imgW="11793600" imgH="9144000" progId="Excel.Sheet.8">
                  <p:embed/>
                </p:oleObj>
              </mc:Choice>
              <mc:Fallback>
                <p:oleObj name="Worksheet" r:id="rId3" imgW="11793600" imgH="9144000" progId="Excel.Shee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1" y="573088"/>
                        <a:ext cx="9751484" cy="54848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125" name="Text Box 5"/>
          <p:cNvSpPr txBox="1">
            <a:spLocks noChangeArrowheads="1"/>
          </p:cNvSpPr>
          <p:nvPr/>
        </p:nvSpPr>
        <p:spPr bwMode="auto">
          <a:xfrm>
            <a:off x="5080000" y="1076325"/>
            <a:ext cx="2360149" cy="400110"/>
          </a:xfrm>
          <a:prstGeom prst="rect">
            <a:avLst/>
          </a:prstGeom>
          <a:noFill/>
          <a:ln w="19050">
            <a:solidFill>
              <a:srgbClr val="FF0000"/>
            </a:solidFill>
            <a:miter lim="800000"/>
            <a:headEnd/>
            <a:tailEnd/>
          </a:ln>
        </p:spPr>
        <p:txBody>
          <a:bodyPr wrap="square" rIns="0">
            <a:spAutoFit/>
          </a:bodyPr>
          <a:lstStyle/>
          <a:p>
            <a:pPr>
              <a:spcBef>
                <a:spcPct val="50000"/>
              </a:spcBef>
            </a:pPr>
            <a:r>
              <a:rPr lang="en-US" sz="2000" dirty="0" smtClean="0">
                <a:solidFill>
                  <a:srgbClr val="FF3300"/>
                </a:solidFill>
                <a:latin typeface="Times New Roman" pitchFamily="18" charset="0"/>
              </a:rPr>
              <a:t>Protons/Carbon</a:t>
            </a:r>
            <a:endParaRPr lang="en-US" sz="2000" dirty="0">
              <a:solidFill>
                <a:srgbClr val="FF3300"/>
              </a:solidFill>
              <a:latin typeface="Times New Roman" pitchFamily="18" charset="0"/>
            </a:endParaRPr>
          </a:p>
        </p:txBody>
      </p:sp>
      <p:sp>
        <p:nvSpPr>
          <p:cNvPr id="5126" name="Text Box 6"/>
          <p:cNvSpPr txBox="1">
            <a:spLocks noChangeArrowheads="1"/>
          </p:cNvSpPr>
          <p:nvPr/>
        </p:nvSpPr>
        <p:spPr bwMode="auto">
          <a:xfrm>
            <a:off x="3119669" y="3005139"/>
            <a:ext cx="1625600" cy="415925"/>
          </a:xfrm>
          <a:prstGeom prst="rect">
            <a:avLst/>
          </a:prstGeom>
          <a:noFill/>
          <a:ln w="19050">
            <a:solidFill>
              <a:srgbClr val="008000"/>
            </a:solidFill>
            <a:miter lim="800000"/>
            <a:headEnd/>
            <a:tailEnd/>
          </a:ln>
        </p:spPr>
        <p:txBody>
          <a:bodyPr rIns="0">
            <a:spAutoFit/>
          </a:bodyPr>
          <a:lstStyle/>
          <a:p>
            <a:pPr algn="l">
              <a:spcBef>
                <a:spcPct val="50000"/>
              </a:spcBef>
            </a:pPr>
            <a:r>
              <a:rPr lang="en-US" sz="2000">
                <a:solidFill>
                  <a:srgbClr val="008000"/>
                </a:solidFill>
                <a:latin typeface="Times New Roman" pitchFamily="18" charset="0"/>
              </a:rPr>
              <a:t>Electrons</a:t>
            </a:r>
            <a:endParaRPr lang="en-US" sz="1600">
              <a:solidFill>
                <a:srgbClr val="008000"/>
              </a:solidFill>
              <a:latin typeface="Times New Roman" pitchFamily="18" charset="0"/>
            </a:endParaRPr>
          </a:p>
        </p:txBody>
      </p:sp>
      <p:sp>
        <p:nvSpPr>
          <p:cNvPr id="5127" name="Text Box 7"/>
          <p:cNvSpPr txBox="1">
            <a:spLocks noChangeArrowheads="1"/>
          </p:cNvSpPr>
          <p:nvPr/>
        </p:nvSpPr>
        <p:spPr bwMode="auto">
          <a:xfrm>
            <a:off x="7112000" y="2933701"/>
            <a:ext cx="1422400" cy="415925"/>
          </a:xfrm>
          <a:prstGeom prst="rect">
            <a:avLst/>
          </a:prstGeom>
          <a:noFill/>
          <a:ln w="19050">
            <a:solidFill>
              <a:srgbClr val="0070C0"/>
            </a:solidFill>
            <a:miter lim="800000"/>
            <a:headEnd/>
            <a:tailEnd/>
          </a:ln>
        </p:spPr>
        <p:txBody>
          <a:bodyPr rIns="0">
            <a:spAutoFit/>
          </a:bodyPr>
          <a:lstStyle/>
          <a:p>
            <a:pPr>
              <a:spcBef>
                <a:spcPct val="50000"/>
              </a:spcBef>
            </a:pPr>
            <a:r>
              <a:rPr lang="en-US" sz="2000">
                <a:solidFill>
                  <a:srgbClr val="0070C0"/>
                </a:solidFill>
                <a:latin typeface="Times New Roman" pitchFamily="18" charset="0"/>
              </a:rPr>
              <a:t>Photons</a:t>
            </a:r>
          </a:p>
        </p:txBody>
      </p:sp>
      <p:graphicFrame>
        <p:nvGraphicFramePr>
          <p:cNvPr id="5123" name="Object 9"/>
          <p:cNvGraphicFramePr>
            <a:graphicFrameLocks noChangeAspect="1"/>
          </p:cNvGraphicFramePr>
          <p:nvPr>
            <p:extLst>
              <p:ext uri="{D42A27DB-BD31-4B8C-83A1-F6EECF244321}">
                <p14:modId xmlns:p14="http://schemas.microsoft.com/office/powerpoint/2010/main" val="3967416613"/>
              </p:ext>
            </p:extLst>
          </p:nvPr>
        </p:nvGraphicFramePr>
        <p:xfrm>
          <a:off x="8636000" y="2933701"/>
          <a:ext cx="1568451" cy="436563"/>
        </p:xfrm>
        <a:graphic>
          <a:graphicData uri="http://schemas.openxmlformats.org/presentationml/2006/ole">
            <mc:AlternateContent xmlns:mc="http://schemas.openxmlformats.org/markup-compatibility/2006">
              <mc:Choice xmlns:v="urn:schemas-microsoft-com:vml" Requires="v">
                <p:oleObj spid="_x0000_s18445" name="Equation" r:id="rId5" imgW="736560" imgH="241200" progId="Equation.3">
                  <p:embed/>
                </p:oleObj>
              </mc:Choice>
              <mc:Fallback>
                <p:oleObj name="Equation" r:id="rId5" imgW="736560" imgH="241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36000" y="2933701"/>
                        <a:ext cx="1568451" cy="436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0603" name="Rectangle 11"/>
          <p:cNvSpPr>
            <a:spLocks noGrp="1" noChangeArrowheads="1"/>
          </p:cNvSpPr>
          <p:nvPr>
            <p:ph type="title"/>
          </p:nvPr>
        </p:nvSpPr>
        <p:spPr/>
        <p:txBody>
          <a:bodyPr>
            <a:normAutofit/>
          </a:bodyPr>
          <a:lstStyle/>
          <a:p>
            <a:pPr eaLnBrk="1" hangingPunct="1">
              <a:defRPr/>
            </a:pPr>
            <a:r>
              <a:rPr lang="en-US" dirty="0" smtClean="0"/>
              <a:t>Comparison of the depth dose profiles</a:t>
            </a:r>
          </a:p>
        </p:txBody>
      </p:sp>
      <p:pic>
        <p:nvPicPr>
          <p:cNvPr id="5130" name="Picture 13"/>
          <p:cNvPicPr>
            <a:picLocks noChangeAspect="1" noChangeArrowheads="1"/>
          </p:cNvPicPr>
          <p:nvPr/>
        </p:nvPicPr>
        <p:blipFill>
          <a:blip r:embed="rId7" cstate="print"/>
          <a:srcRect/>
          <a:stretch>
            <a:fillRect/>
          </a:stretch>
        </p:blipFill>
        <p:spPr bwMode="auto">
          <a:xfrm>
            <a:off x="5446613" y="1638300"/>
            <a:ext cx="6314017" cy="730250"/>
          </a:xfrm>
          <a:prstGeom prst="rect">
            <a:avLst/>
          </a:prstGeom>
          <a:noFill/>
          <a:ln w="9525">
            <a:noFill/>
            <a:miter lim="800000"/>
            <a:headEnd/>
            <a:tailEnd/>
          </a:ln>
        </p:spPr>
      </p:pic>
      <p:sp>
        <p:nvSpPr>
          <p:cNvPr id="11" name="Rectangle 10"/>
          <p:cNvSpPr/>
          <p:nvPr/>
        </p:nvSpPr>
        <p:spPr>
          <a:xfrm>
            <a:off x="5135894" y="1501924"/>
            <a:ext cx="271533" cy="3888432"/>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Text Box 7"/>
          <p:cNvSpPr txBox="1">
            <a:spLocks noChangeArrowheads="1"/>
          </p:cNvSpPr>
          <p:nvPr/>
        </p:nvSpPr>
        <p:spPr bwMode="auto">
          <a:xfrm>
            <a:off x="5519936" y="4166221"/>
            <a:ext cx="1422400" cy="415925"/>
          </a:xfrm>
          <a:prstGeom prst="rect">
            <a:avLst/>
          </a:prstGeom>
          <a:noFill/>
          <a:ln w="19050">
            <a:solidFill>
              <a:schemeClr val="tx1">
                <a:lumMod val="75000"/>
                <a:lumOff val="25000"/>
              </a:schemeClr>
            </a:solidFill>
            <a:miter lim="800000"/>
            <a:headEnd/>
            <a:tailEnd/>
          </a:ln>
        </p:spPr>
        <p:txBody>
          <a:bodyPr rIns="0">
            <a:spAutoFit/>
          </a:bodyPr>
          <a:lstStyle/>
          <a:p>
            <a:pPr>
              <a:spcBef>
                <a:spcPct val="50000"/>
              </a:spcBef>
            </a:pPr>
            <a:r>
              <a:rPr lang="en-US" sz="2000" dirty="0" err="1" smtClean="0">
                <a:solidFill>
                  <a:schemeClr val="tx1">
                    <a:lumMod val="75000"/>
                    <a:lumOff val="25000"/>
                  </a:schemeClr>
                </a:solidFill>
                <a:latin typeface="Times New Roman" pitchFamily="18" charset="0"/>
              </a:rPr>
              <a:t>Tumour</a:t>
            </a:r>
            <a:endParaRPr lang="en-US" sz="2000" dirty="0">
              <a:solidFill>
                <a:schemeClr val="tx1">
                  <a:lumMod val="75000"/>
                  <a:lumOff val="25000"/>
                </a:schemeClr>
              </a:solidFill>
              <a:latin typeface="Times New Roman" pitchFamily="18" charset="0"/>
            </a:endParaRPr>
          </a:p>
        </p:txBody>
      </p:sp>
      <p:sp>
        <p:nvSpPr>
          <p:cNvPr id="4" name="Right Arrow 3"/>
          <p:cNvSpPr/>
          <p:nvPr/>
        </p:nvSpPr>
        <p:spPr bwMode="auto">
          <a:xfrm>
            <a:off x="1422400" y="5854700"/>
            <a:ext cx="7772400" cy="533400"/>
          </a:xfrm>
          <a:prstGeom prst="rightArrow">
            <a:avLst/>
          </a:prstGeom>
          <a:solidFill>
            <a:srgbClr val="FFC000"/>
          </a:solidFill>
          <a:ln w="9525" cap="flat" cmpd="sng" algn="ctr">
            <a:solidFill>
              <a:schemeClr val="tx1"/>
            </a:solidFill>
            <a:prstDash val="solid"/>
            <a:round/>
            <a:headEnd type="none" w="med" len="med"/>
            <a:tailEnd type="none" w="med" len="med"/>
          </a:ln>
          <a:effectLst/>
          <a:ex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Arial" charset="0"/>
              <a:ea typeface="ＭＳ Ｐゴシック" charset="0"/>
            </a:endParaRPr>
          </a:p>
        </p:txBody>
      </p:sp>
      <p:sp>
        <p:nvSpPr>
          <p:cNvPr id="3" name="TextBox 2"/>
          <p:cNvSpPr txBox="1"/>
          <p:nvPr/>
        </p:nvSpPr>
        <p:spPr>
          <a:xfrm>
            <a:off x="4256766" y="5930900"/>
            <a:ext cx="1646469" cy="369332"/>
          </a:xfrm>
          <a:prstGeom prst="rect">
            <a:avLst/>
          </a:prstGeom>
          <a:noFill/>
        </p:spPr>
        <p:txBody>
          <a:bodyPr wrap="square" rtlCol="0">
            <a:spAutoFit/>
          </a:bodyPr>
          <a:lstStyle/>
          <a:p>
            <a:r>
              <a:rPr lang="it-IT" dirty="0" err="1" smtClean="0"/>
              <a:t>Beam</a:t>
            </a:r>
            <a:endParaRPr lang="en-GB" dirty="0"/>
          </a:p>
        </p:txBody>
      </p:sp>
    </p:spTree>
    <p:extLst>
      <p:ext uri="{BB962C8B-B14F-4D97-AF65-F5344CB8AC3E}">
        <p14:creationId xmlns:p14="http://schemas.microsoft.com/office/powerpoint/2010/main" val="254552405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200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1+#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0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1+#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Treatment delivery</a:t>
            </a:r>
            <a:endParaRPr lang="en-GB" dirty="0"/>
          </a:p>
        </p:txBody>
      </p:sp>
      <p:pic>
        <p:nvPicPr>
          <p:cNvPr id="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4618" y="981075"/>
            <a:ext cx="7038975" cy="587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5"/>
          <p:cNvSpPr>
            <a:spLocks noChangeArrowheads="1"/>
          </p:cNvSpPr>
          <p:nvPr/>
        </p:nvSpPr>
        <p:spPr bwMode="auto">
          <a:xfrm>
            <a:off x="7285567" y="5667376"/>
            <a:ext cx="4470400" cy="277813"/>
          </a:xfrm>
          <a:prstGeom prst="rect">
            <a:avLst/>
          </a:prstGeom>
          <a:noFill/>
          <a:ln w="9525">
            <a:noFill/>
            <a:miter lim="800000"/>
            <a:headEnd/>
            <a:tailEnd/>
          </a:ln>
        </p:spPr>
        <p:txBody>
          <a:bodyPr>
            <a:spAutoFit/>
          </a:bodyPr>
          <a:lstStyle/>
          <a:p>
            <a:pPr>
              <a:defRPr/>
            </a:pPr>
            <a:r>
              <a:rPr lang="en-US" sz="1200" i="1" dirty="0">
                <a:latin typeface="+mn-lt"/>
              </a:rPr>
              <a:t>(courtesy of Siemens Medical)</a:t>
            </a:r>
          </a:p>
        </p:txBody>
      </p:sp>
    </p:spTree>
    <p:extLst>
      <p:ext uri="{BB962C8B-B14F-4D97-AF65-F5344CB8AC3E}">
        <p14:creationId xmlns:p14="http://schemas.microsoft.com/office/powerpoint/2010/main" val="27656237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What</a:t>
            </a:r>
            <a:r>
              <a:rPr lang="it-IT" dirty="0" smtClean="0"/>
              <a:t> </a:t>
            </a:r>
            <a:r>
              <a:rPr lang="it-IT" dirty="0" err="1" smtClean="0"/>
              <a:t>is</a:t>
            </a:r>
            <a:r>
              <a:rPr lang="it-IT" dirty="0" smtClean="0"/>
              <a:t> a </a:t>
            </a:r>
            <a:r>
              <a:rPr lang="it-IT" dirty="0" err="1" smtClean="0"/>
              <a:t>gantry</a:t>
            </a:r>
            <a:endParaRPr lang="it-IT" dirty="0"/>
          </a:p>
        </p:txBody>
      </p:sp>
      <p:sp>
        <p:nvSpPr>
          <p:cNvPr id="3" name="Text Placeholder 2"/>
          <p:cNvSpPr>
            <a:spLocks noGrp="1"/>
          </p:cNvSpPr>
          <p:nvPr>
            <p:ph type="body" idx="4294967295"/>
          </p:nvPr>
        </p:nvSpPr>
        <p:spPr>
          <a:xfrm>
            <a:off x="757238" y="1199213"/>
            <a:ext cx="9915759" cy="4842812"/>
          </a:xfrm>
        </p:spPr>
        <p:txBody>
          <a:bodyPr>
            <a:normAutofit/>
          </a:bodyPr>
          <a:lstStyle/>
          <a:p>
            <a:r>
              <a:rPr lang="it-IT" sz="2800" dirty="0" smtClean="0"/>
              <a:t>A gantry is a section of beamline that can </a:t>
            </a:r>
            <a:r>
              <a:rPr lang="it-IT" sz="2800" dirty="0" smtClean="0">
                <a:solidFill>
                  <a:srgbClr val="FF0000"/>
                </a:solidFill>
              </a:rPr>
              <a:t>rotate</a:t>
            </a:r>
            <a:r>
              <a:rPr lang="it-IT" sz="2800" dirty="0" smtClean="0"/>
              <a:t> around the isocenter in order to direct the beam onto the patient from any direction</a:t>
            </a:r>
            <a:endParaRPr lang="it-IT" sz="2800" dirty="0"/>
          </a:p>
        </p:txBody>
      </p:sp>
      <p:grpSp>
        <p:nvGrpSpPr>
          <p:cNvPr id="8" name="Group 7"/>
          <p:cNvGrpSpPr/>
          <p:nvPr/>
        </p:nvGrpSpPr>
        <p:grpSpPr>
          <a:xfrm>
            <a:off x="2590994" y="3076691"/>
            <a:ext cx="6852809" cy="3133725"/>
            <a:chOff x="965201" y="2497138"/>
            <a:chExt cx="6222999" cy="3133725"/>
          </a:xfrm>
        </p:grpSpPr>
        <p:pic>
          <p:nvPicPr>
            <p:cNvPr id="17410" name="Picture 2"/>
            <p:cNvPicPr>
              <a:picLocks noChangeAspect="1" noChangeArrowheads="1"/>
            </p:cNvPicPr>
            <p:nvPr/>
          </p:nvPicPr>
          <p:blipFill>
            <a:blip r:embed="rId3"/>
            <a:srcRect/>
            <a:stretch>
              <a:fillRect/>
            </a:stretch>
          </p:blipFill>
          <p:spPr bwMode="auto">
            <a:xfrm>
              <a:off x="1225550" y="2497138"/>
              <a:ext cx="5962650" cy="3133725"/>
            </a:xfrm>
            <a:prstGeom prst="rect">
              <a:avLst/>
            </a:prstGeom>
            <a:noFill/>
            <a:ln w="9525">
              <a:noFill/>
              <a:miter lim="800000"/>
              <a:headEnd/>
              <a:tailEnd/>
            </a:ln>
            <a:effectLst/>
          </p:spPr>
        </p:pic>
        <p:sp>
          <p:nvSpPr>
            <p:cNvPr id="7" name="Oval 6"/>
            <p:cNvSpPr/>
            <p:nvPr/>
          </p:nvSpPr>
          <p:spPr bwMode="auto">
            <a:xfrm rot="20715201">
              <a:off x="965201" y="4014908"/>
              <a:ext cx="1778000" cy="1236133"/>
            </a:xfrm>
            <a:prstGeom prst="ellipse">
              <a:avLst/>
            </a:prstGeom>
            <a:noFill/>
            <a:ln w="254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2000" b="0" i="0" u="none" strike="noStrike" cap="none" normalizeH="0" baseline="0">
                <a:ln>
                  <a:noFill/>
                </a:ln>
                <a:solidFill>
                  <a:schemeClr val="tx1"/>
                </a:solidFill>
                <a:effectLst/>
                <a:latin typeface="Arial" charset="0"/>
                <a:ea typeface="ＭＳ Ｐゴシック" charset="0"/>
              </a:endParaRPr>
            </a:p>
          </p:txBody>
        </p:sp>
      </p:grpSp>
    </p:spTree>
    <p:extLst>
      <p:ext uri="{BB962C8B-B14F-4D97-AF65-F5344CB8AC3E}">
        <p14:creationId xmlns:p14="http://schemas.microsoft.com/office/powerpoint/2010/main" val="31160916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Why a gantry?</a:t>
            </a:r>
            <a:endParaRPr lang="it-IT" dirty="0"/>
          </a:p>
        </p:txBody>
      </p:sp>
      <p:sp>
        <p:nvSpPr>
          <p:cNvPr id="3" name="Text Placeholder 2"/>
          <p:cNvSpPr>
            <a:spLocks noGrp="1"/>
          </p:cNvSpPr>
          <p:nvPr>
            <p:ph type="body" idx="4294967295"/>
          </p:nvPr>
        </p:nvSpPr>
        <p:spPr>
          <a:xfrm>
            <a:off x="609601" y="1044000"/>
            <a:ext cx="10857874" cy="5229800"/>
          </a:xfrm>
        </p:spPr>
        <p:txBody>
          <a:bodyPr>
            <a:noAutofit/>
          </a:bodyPr>
          <a:lstStyle/>
          <a:p>
            <a:r>
              <a:rPr lang="it-IT" sz="2800" dirty="0" smtClean="0"/>
              <a:t>To treat patients in supine position (eventually prone) in the same position in which CT, PET and MRI were acquired. Patient rotation only around gravity to preserve internal organs and soft tissue geometry.</a:t>
            </a:r>
          </a:p>
          <a:p>
            <a:r>
              <a:rPr lang="it-IT" sz="2800" dirty="0" smtClean="0"/>
              <a:t>To provide the maximum flexibility in selecting the irradiation direction when optimising the dose delivery.</a:t>
            </a:r>
          </a:p>
          <a:p>
            <a:r>
              <a:rPr lang="it-IT" sz="2800" dirty="0" smtClean="0"/>
              <a:t>To allow a “robust” treatment planning. Exploiting the sharp distal fall off can be risky in some cases and a gantry helps in avoiding fields directed towards an Organ At Risk (OAR).</a:t>
            </a:r>
          </a:p>
          <a:p>
            <a:r>
              <a:rPr lang="it-IT" sz="2800" dirty="0" smtClean="0"/>
              <a:t>Avoid density heterogeneities </a:t>
            </a:r>
          </a:p>
          <a:p>
            <a:r>
              <a:rPr lang="it-IT" sz="2800" dirty="0" smtClean="0"/>
              <a:t>Minimize SOBP extension (less energies required and better peak to plateau ratio)</a:t>
            </a:r>
            <a:endParaRPr lang="it-IT" sz="2800" dirty="0"/>
          </a:p>
        </p:txBody>
      </p:sp>
    </p:spTree>
    <p:extLst>
      <p:ext uri="{BB962C8B-B14F-4D97-AF65-F5344CB8AC3E}">
        <p14:creationId xmlns:p14="http://schemas.microsoft.com/office/powerpoint/2010/main" val="21326877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Why a gantry</a:t>
            </a:r>
            <a:endParaRPr lang="it-IT" dirty="0"/>
          </a:p>
        </p:txBody>
      </p:sp>
      <p:sp>
        <p:nvSpPr>
          <p:cNvPr id="47" name="TextBox 46"/>
          <p:cNvSpPr txBox="1"/>
          <p:nvPr/>
        </p:nvSpPr>
        <p:spPr>
          <a:xfrm>
            <a:off x="1424066" y="1752601"/>
            <a:ext cx="8827264" cy="954107"/>
          </a:xfrm>
          <a:prstGeom prst="rect">
            <a:avLst/>
          </a:prstGeom>
          <a:noFill/>
        </p:spPr>
        <p:txBody>
          <a:bodyPr wrap="square" rtlCol="0">
            <a:spAutoFit/>
          </a:bodyPr>
          <a:lstStyle/>
          <a:p>
            <a:r>
              <a:rPr lang="it-IT" sz="2800" dirty="0" smtClean="0"/>
              <a:t>Allows better, more robust planning:</a:t>
            </a:r>
          </a:p>
          <a:p>
            <a:r>
              <a:rPr lang="it-IT" sz="2800" dirty="0" smtClean="0"/>
              <a:t>e.g. minimize fields pointing towards OAR (Organ At Risk)</a:t>
            </a:r>
            <a:endParaRPr lang="it-IT" sz="2800" dirty="0"/>
          </a:p>
        </p:txBody>
      </p:sp>
      <p:grpSp>
        <p:nvGrpSpPr>
          <p:cNvPr id="3" name="Group 41"/>
          <p:cNvGrpSpPr/>
          <p:nvPr/>
        </p:nvGrpSpPr>
        <p:grpSpPr>
          <a:xfrm>
            <a:off x="1424065" y="3320534"/>
            <a:ext cx="8827265" cy="2655332"/>
            <a:chOff x="457200" y="3505200"/>
            <a:chExt cx="7620000" cy="2655332"/>
          </a:xfrm>
        </p:grpSpPr>
        <p:grpSp>
          <p:nvGrpSpPr>
            <p:cNvPr id="6" name="Group 31"/>
            <p:cNvGrpSpPr/>
            <p:nvPr/>
          </p:nvGrpSpPr>
          <p:grpSpPr>
            <a:xfrm>
              <a:off x="457200" y="4114800"/>
              <a:ext cx="4263096" cy="1828800"/>
              <a:chOff x="4724400" y="4419600"/>
              <a:chExt cx="4263096" cy="1828800"/>
            </a:xfrm>
          </p:grpSpPr>
          <p:grpSp>
            <p:nvGrpSpPr>
              <p:cNvPr id="7" name="Group 25"/>
              <p:cNvGrpSpPr>
                <a:grpSpLocks noChangeAspect="1"/>
              </p:cNvGrpSpPr>
              <p:nvPr/>
            </p:nvGrpSpPr>
            <p:grpSpPr>
              <a:xfrm>
                <a:off x="5334000" y="4419600"/>
                <a:ext cx="2590800" cy="1828800"/>
                <a:chOff x="2409825" y="2667000"/>
                <a:chExt cx="1295400" cy="914400"/>
              </a:xfrm>
            </p:grpSpPr>
            <p:sp>
              <p:nvSpPr>
                <p:cNvPr id="27" name="Oval 26"/>
                <p:cNvSpPr/>
                <p:nvPr/>
              </p:nvSpPr>
              <p:spPr>
                <a:xfrm>
                  <a:off x="2409825" y="2667000"/>
                  <a:ext cx="1295400" cy="914400"/>
                </a:xfrm>
                <a:prstGeom prst="ellipse">
                  <a:avLst/>
                </a:prstGeom>
                <a:noFill/>
                <a:ln>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Freeform 27"/>
                <p:cNvSpPr/>
                <p:nvPr/>
              </p:nvSpPr>
              <p:spPr>
                <a:xfrm flipV="1">
                  <a:off x="2699808" y="2971800"/>
                  <a:ext cx="729192" cy="499004"/>
                </a:xfrm>
                <a:custGeom>
                  <a:avLst/>
                  <a:gdLst>
                    <a:gd name="connsiteX0" fmla="*/ 33337 w 669924"/>
                    <a:gd name="connsiteY0" fmla="*/ 206375 h 514350"/>
                    <a:gd name="connsiteX1" fmla="*/ 290512 w 669924"/>
                    <a:gd name="connsiteY1" fmla="*/ 492125 h 514350"/>
                    <a:gd name="connsiteX2" fmla="*/ 623887 w 669924"/>
                    <a:gd name="connsiteY2" fmla="*/ 339725 h 514350"/>
                    <a:gd name="connsiteX3" fmla="*/ 566737 w 669924"/>
                    <a:gd name="connsiteY3" fmla="*/ 149225 h 514350"/>
                    <a:gd name="connsiteX4" fmla="*/ 433387 w 669924"/>
                    <a:gd name="connsiteY4" fmla="*/ 234950 h 514350"/>
                    <a:gd name="connsiteX5" fmla="*/ 242887 w 669924"/>
                    <a:gd name="connsiteY5" fmla="*/ 177800 h 514350"/>
                    <a:gd name="connsiteX6" fmla="*/ 90487 w 669924"/>
                    <a:gd name="connsiteY6" fmla="*/ 6350 h 514350"/>
                    <a:gd name="connsiteX7" fmla="*/ 33337 w 669924"/>
                    <a:gd name="connsiteY7" fmla="*/ 206375 h 514350"/>
                    <a:gd name="connsiteX0" fmla="*/ 33337 w 669924"/>
                    <a:gd name="connsiteY0" fmla="*/ 216429 h 524404"/>
                    <a:gd name="connsiteX1" fmla="*/ 290512 w 669924"/>
                    <a:gd name="connsiteY1" fmla="*/ 502179 h 524404"/>
                    <a:gd name="connsiteX2" fmla="*/ 623887 w 669924"/>
                    <a:gd name="connsiteY2" fmla="*/ 349779 h 524404"/>
                    <a:gd name="connsiteX3" fmla="*/ 566737 w 669924"/>
                    <a:gd name="connsiteY3" fmla="*/ 159279 h 524404"/>
                    <a:gd name="connsiteX4" fmla="*/ 433387 w 669924"/>
                    <a:gd name="connsiteY4" fmla="*/ 245004 h 524404"/>
                    <a:gd name="connsiteX5" fmla="*/ 228600 w 669924"/>
                    <a:gd name="connsiteY5" fmla="*/ 314854 h 524404"/>
                    <a:gd name="connsiteX6" fmla="*/ 90487 w 669924"/>
                    <a:gd name="connsiteY6" fmla="*/ 16404 h 524404"/>
                    <a:gd name="connsiteX7" fmla="*/ 33337 w 669924"/>
                    <a:gd name="connsiteY7" fmla="*/ 216429 h 524404"/>
                    <a:gd name="connsiteX0" fmla="*/ 33337 w 669924"/>
                    <a:gd name="connsiteY0" fmla="*/ 203729 h 511704"/>
                    <a:gd name="connsiteX1" fmla="*/ 290512 w 669924"/>
                    <a:gd name="connsiteY1" fmla="*/ 489479 h 511704"/>
                    <a:gd name="connsiteX2" fmla="*/ 623887 w 669924"/>
                    <a:gd name="connsiteY2" fmla="*/ 337079 h 511704"/>
                    <a:gd name="connsiteX3" fmla="*/ 566737 w 669924"/>
                    <a:gd name="connsiteY3" fmla="*/ 146579 h 511704"/>
                    <a:gd name="connsiteX4" fmla="*/ 433387 w 669924"/>
                    <a:gd name="connsiteY4" fmla="*/ 232304 h 511704"/>
                    <a:gd name="connsiteX5" fmla="*/ 228600 w 669924"/>
                    <a:gd name="connsiteY5" fmla="*/ 225954 h 511704"/>
                    <a:gd name="connsiteX6" fmla="*/ 90487 w 669924"/>
                    <a:gd name="connsiteY6" fmla="*/ 3704 h 511704"/>
                    <a:gd name="connsiteX7" fmla="*/ 33337 w 669924"/>
                    <a:gd name="connsiteY7" fmla="*/ 203729 h 511704"/>
                    <a:gd name="connsiteX0" fmla="*/ 33337 w 669924"/>
                    <a:gd name="connsiteY0" fmla="*/ 203729 h 511704"/>
                    <a:gd name="connsiteX1" fmla="*/ 290512 w 669924"/>
                    <a:gd name="connsiteY1" fmla="*/ 489479 h 511704"/>
                    <a:gd name="connsiteX2" fmla="*/ 623887 w 669924"/>
                    <a:gd name="connsiteY2" fmla="*/ 337079 h 511704"/>
                    <a:gd name="connsiteX3" fmla="*/ 566737 w 669924"/>
                    <a:gd name="connsiteY3" fmla="*/ 146579 h 511704"/>
                    <a:gd name="connsiteX4" fmla="*/ 457200 w 669924"/>
                    <a:gd name="connsiteY4" fmla="*/ 302154 h 511704"/>
                    <a:gd name="connsiteX5" fmla="*/ 228600 w 669924"/>
                    <a:gd name="connsiteY5" fmla="*/ 225954 h 511704"/>
                    <a:gd name="connsiteX6" fmla="*/ 90487 w 669924"/>
                    <a:gd name="connsiteY6" fmla="*/ 3704 h 511704"/>
                    <a:gd name="connsiteX7" fmla="*/ 33337 w 669924"/>
                    <a:gd name="connsiteY7" fmla="*/ 203729 h 511704"/>
                    <a:gd name="connsiteX0" fmla="*/ 33337 w 669924"/>
                    <a:gd name="connsiteY0" fmla="*/ 203729 h 511704"/>
                    <a:gd name="connsiteX1" fmla="*/ 290512 w 669924"/>
                    <a:gd name="connsiteY1" fmla="*/ 489479 h 511704"/>
                    <a:gd name="connsiteX2" fmla="*/ 623887 w 669924"/>
                    <a:gd name="connsiteY2" fmla="*/ 337079 h 511704"/>
                    <a:gd name="connsiteX3" fmla="*/ 566737 w 669924"/>
                    <a:gd name="connsiteY3" fmla="*/ 146579 h 511704"/>
                    <a:gd name="connsiteX4" fmla="*/ 381000 w 669924"/>
                    <a:gd name="connsiteY4" fmla="*/ 302154 h 511704"/>
                    <a:gd name="connsiteX5" fmla="*/ 228600 w 669924"/>
                    <a:gd name="connsiteY5" fmla="*/ 225954 h 511704"/>
                    <a:gd name="connsiteX6" fmla="*/ 90487 w 669924"/>
                    <a:gd name="connsiteY6" fmla="*/ 3704 h 511704"/>
                    <a:gd name="connsiteX7" fmla="*/ 33337 w 669924"/>
                    <a:gd name="connsiteY7" fmla="*/ 203729 h 511704"/>
                    <a:gd name="connsiteX0" fmla="*/ 33337 w 664368"/>
                    <a:gd name="connsiteY0" fmla="*/ 203729 h 511704"/>
                    <a:gd name="connsiteX1" fmla="*/ 290512 w 664368"/>
                    <a:gd name="connsiteY1" fmla="*/ 489479 h 511704"/>
                    <a:gd name="connsiteX2" fmla="*/ 623887 w 664368"/>
                    <a:gd name="connsiteY2" fmla="*/ 337079 h 511704"/>
                    <a:gd name="connsiteX3" fmla="*/ 533400 w 664368"/>
                    <a:gd name="connsiteY3" fmla="*/ 73554 h 511704"/>
                    <a:gd name="connsiteX4" fmla="*/ 381000 w 664368"/>
                    <a:gd name="connsiteY4" fmla="*/ 302154 h 511704"/>
                    <a:gd name="connsiteX5" fmla="*/ 228600 w 664368"/>
                    <a:gd name="connsiteY5" fmla="*/ 225954 h 511704"/>
                    <a:gd name="connsiteX6" fmla="*/ 90487 w 664368"/>
                    <a:gd name="connsiteY6" fmla="*/ 3704 h 511704"/>
                    <a:gd name="connsiteX7" fmla="*/ 33337 w 664368"/>
                    <a:gd name="connsiteY7" fmla="*/ 203729 h 511704"/>
                    <a:gd name="connsiteX0" fmla="*/ 33337 w 726281"/>
                    <a:gd name="connsiteY0" fmla="*/ 203729 h 505883"/>
                    <a:gd name="connsiteX1" fmla="*/ 290512 w 726281"/>
                    <a:gd name="connsiteY1" fmla="*/ 489479 h 505883"/>
                    <a:gd name="connsiteX2" fmla="*/ 685800 w 726281"/>
                    <a:gd name="connsiteY2" fmla="*/ 302154 h 505883"/>
                    <a:gd name="connsiteX3" fmla="*/ 533400 w 726281"/>
                    <a:gd name="connsiteY3" fmla="*/ 73554 h 505883"/>
                    <a:gd name="connsiteX4" fmla="*/ 381000 w 726281"/>
                    <a:gd name="connsiteY4" fmla="*/ 302154 h 505883"/>
                    <a:gd name="connsiteX5" fmla="*/ 228600 w 726281"/>
                    <a:gd name="connsiteY5" fmla="*/ 225954 h 505883"/>
                    <a:gd name="connsiteX6" fmla="*/ 90487 w 726281"/>
                    <a:gd name="connsiteY6" fmla="*/ 3704 h 505883"/>
                    <a:gd name="connsiteX7" fmla="*/ 33337 w 726281"/>
                    <a:gd name="connsiteY7" fmla="*/ 203729 h 505883"/>
                    <a:gd name="connsiteX0" fmla="*/ 48419 w 726282"/>
                    <a:gd name="connsiteY0" fmla="*/ 203729 h 547159"/>
                    <a:gd name="connsiteX1" fmla="*/ 396082 w 726282"/>
                    <a:gd name="connsiteY1" fmla="*/ 530755 h 547159"/>
                    <a:gd name="connsiteX2" fmla="*/ 700882 w 726282"/>
                    <a:gd name="connsiteY2" fmla="*/ 302154 h 547159"/>
                    <a:gd name="connsiteX3" fmla="*/ 548482 w 726282"/>
                    <a:gd name="connsiteY3" fmla="*/ 73554 h 547159"/>
                    <a:gd name="connsiteX4" fmla="*/ 396082 w 726282"/>
                    <a:gd name="connsiteY4" fmla="*/ 302154 h 547159"/>
                    <a:gd name="connsiteX5" fmla="*/ 243682 w 726282"/>
                    <a:gd name="connsiteY5" fmla="*/ 225954 h 547159"/>
                    <a:gd name="connsiteX6" fmla="*/ 105569 w 726282"/>
                    <a:gd name="connsiteY6" fmla="*/ 3704 h 547159"/>
                    <a:gd name="connsiteX7" fmla="*/ 48419 w 726282"/>
                    <a:gd name="connsiteY7" fmla="*/ 203729 h 547159"/>
                    <a:gd name="connsiteX0" fmla="*/ 51329 w 729192"/>
                    <a:gd name="connsiteY0" fmla="*/ 155574 h 499004"/>
                    <a:gd name="connsiteX1" fmla="*/ 398992 w 729192"/>
                    <a:gd name="connsiteY1" fmla="*/ 482600 h 499004"/>
                    <a:gd name="connsiteX2" fmla="*/ 703792 w 729192"/>
                    <a:gd name="connsiteY2" fmla="*/ 253999 h 499004"/>
                    <a:gd name="connsiteX3" fmla="*/ 551392 w 729192"/>
                    <a:gd name="connsiteY3" fmla="*/ 25399 h 499004"/>
                    <a:gd name="connsiteX4" fmla="*/ 398992 w 729192"/>
                    <a:gd name="connsiteY4" fmla="*/ 253999 h 499004"/>
                    <a:gd name="connsiteX5" fmla="*/ 246592 w 729192"/>
                    <a:gd name="connsiteY5" fmla="*/ 177799 h 499004"/>
                    <a:gd name="connsiteX6" fmla="*/ 91017 w 729192"/>
                    <a:gd name="connsiteY6" fmla="*/ 3704 h 499004"/>
                    <a:gd name="connsiteX7" fmla="*/ 51329 w 729192"/>
                    <a:gd name="connsiteY7" fmla="*/ 155574 h 499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192" h="499004">
                      <a:moveTo>
                        <a:pt x="51329" y="155574"/>
                      </a:moveTo>
                      <a:cubicBezTo>
                        <a:pt x="102658" y="235390"/>
                        <a:pt x="290248" y="466196"/>
                        <a:pt x="398992" y="482600"/>
                      </a:cubicBezTo>
                      <a:cubicBezTo>
                        <a:pt x="507736" y="499004"/>
                        <a:pt x="678392" y="330199"/>
                        <a:pt x="703792" y="253999"/>
                      </a:cubicBezTo>
                      <a:cubicBezTo>
                        <a:pt x="729192" y="177799"/>
                        <a:pt x="602192" y="25399"/>
                        <a:pt x="551392" y="25399"/>
                      </a:cubicBezTo>
                      <a:cubicBezTo>
                        <a:pt x="500592" y="25399"/>
                        <a:pt x="449792" y="228599"/>
                        <a:pt x="398992" y="253999"/>
                      </a:cubicBezTo>
                      <a:cubicBezTo>
                        <a:pt x="348192" y="279399"/>
                        <a:pt x="297921" y="219515"/>
                        <a:pt x="246592" y="177799"/>
                      </a:cubicBezTo>
                      <a:cubicBezTo>
                        <a:pt x="195263" y="136083"/>
                        <a:pt x="123561" y="7408"/>
                        <a:pt x="91017" y="3704"/>
                      </a:cubicBezTo>
                      <a:cubicBezTo>
                        <a:pt x="58473" y="0"/>
                        <a:pt x="0" y="75758"/>
                        <a:pt x="51329" y="155574"/>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Oval 28"/>
                <p:cNvSpPr/>
                <p:nvPr/>
              </p:nvSpPr>
              <p:spPr>
                <a:xfrm>
                  <a:off x="2971800" y="3276600"/>
                  <a:ext cx="1524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cxnSp>
            <p:nvCxnSpPr>
              <p:cNvPr id="33" name="Straight Connector 32"/>
              <p:cNvCxnSpPr/>
              <p:nvPr/>
            </p:nvCxnSpPr>
            <p:spPr>
              <a:xfrm flipH="1">
                <a:off x="7006296" y="6019800"/>
                <a:ext cx="1981200" cy="0"/>
              </a:xfrm>
              <a:prstGeom prst="line">
                <a:avLst/>
              </a:prstGeom>
              <a:ln w="254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6930096" y="5029200"/>
                <a:ext cx="2057400" cy="0"/>
              </a:xfrm>
              <a:prstGeom prst="line">
                <a:avLst/>
              </a:prstGeom>
              <a:ln w="254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4724400" y="6019800"/>
                <a:ext cx="1219200" cy="0"/>
              </a:xfrm>
              <a:prstGeom prst="line">
                <a:avLst/>
              </a:prstGeom>
              <a:ln w="254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4724400" y="5029200"/>
                <a:ext cx="1219200" cy="0"/>
              </a:xfrm>
              <a:prstGeom prst="line">
                <a:avLst/>
              </a:prstGeom>
              <a:ln w="2540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8" name="Group 9"/>
            <p:cNvGrpSpPr>
              <a:grpSpLocks noChangeAspect="1"/>
            </p:cNvGrpSpPr>
            <p:nvPr/>
          </p:nvGrpSpPr>
          <p:grpSpPr>
            <a:xfrm>
              <a:off x="5486400" y="4191000"/>
              <a:ext cx="2590800" cy="1828800"/>
              <a:chOff x="2409825" y="2667000"/>
              <a:chExt cx="1295400" cy="914400"/>
            </a:xfrm>
          </p:grpSpPr>
          <p:sp>
            <p:nvSpPr>
              <p:cNvPr id="11" name="Oval 10"/>
              <p:cNvSpPr/>
              <p:nvPr/>
            </p:nvSpPr>
            <p:spPr>
              <a:xfrm>
                <a:off x="2409825" y="2667000"/>
                <a:ext cx="1295400" cy="914400"/>
              </a:xfrm>
              <a:prstGeom prst="ellipse">
                <a:avLst/>
              </a:prstGeom>
              <a:noFill/>
              <a:ln>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Freeform 11"/>
              <p:cNvSpPr/>
              <p:nvPr/>
            </p:nvSpPr>
            <p:spPr>
              <a:xfrm flipV="1">
                <a:off x="2699808" y="2971800"/>
                <a:ext cx="729192" cy="499004"/>
              </a:xfrm>
              <a:custGeom>
                <a:avLst/>
                <a:gdLst>
                  <a:gd name="connsiteX0" fmla="*/ 33337 w 669924"/>
                  <a:gd name="connsiteY0" fmla="*/ 206375 h 514350"/>
                  <a:gd name="connsiteX1" fmla="*/ 290512 w 669924"/>
                  <a:gd name="connsiteY1" fmla="*/ 492125 h 514350"/>
                  <a:gd name="connsiteX2" fmla="*/ 623887 w 669924"/>
                  <a:gd name="connsiteY2" fmla="*/ 339725 h 514350"/>
                  <a:gd name="connsiteX3" fmla="*/ 566737 w 669924"/>
                  <a:gd name="connsiteY3" fmla="*/ 149225 h 514350"/>
                  <a:gd name="connsiteX4" fmla="*/ 433387 w 669924"/>
                  <a:gd name="connsiteY4" fmla="*/ 234950 h 514350"/>
                  <a:gd name="connsiteX5" fmla="*/ 242887 w 669924"/>
                  <a:gd name="connsiteY5" fmla="*/ 177800 h 514350"/>
                  <a:gd name="connsiteX6" fmla="*/ 90487 w 669924"/>
                  <a:gd name="connsiteY6" fmla="*/ 6350 h 514350"/>
                  <a:gd name="connsiteX7" fmla="*/ 33337 w 669924"/>
                  <a:gd name="connsiteY7" fmla="*/ 206375 h 514350"/>
                  <a:gd name="connsiteX0" fmla="*/ 33337 w 669924"/>
                  <a:gd name="connsiteY0" fmla="*/ 216429 h 524404"/>
                  <a:gd name="connsiteX1" fmla="*/ 290512 w 669924"/>
                  <a:gd name="connsiteY1" fmla="*/ 502179 h 524404"/>
                  <a:gd name="connsiteX2" fmla="*/ 623887 w 669924"/>
                  <a:gd name="connsiteY2" fmla="*/ 349779 h 524404"/>
                  <a:gd name="connsiteX3" fmla="*/ 566737 w 669924"/>
                  <a:gd name="connsiteY3" fmla="*/ 159279 h 524404"/>
                  <a:gd name="connsiteX4" fmla="*/ 433387 w 669924"/>
                  <a:gd name="connsiteY4" fmla="*/ 245004 h 524404"/>
                  <a:gd name="connsiteX5" fmla="*/ 228600 w 669924"/>
                  <a:gd name="connsiteY5" fmla="*/ 314854 h 524404"/>
                  <a:gd name="connsiteX6" fmla="*/ 90487 w 669924"/>
                  <a:gd name="connsiteY6" fmla="*/ 16404 h 524404"/>
                  <a:gd name="connsiteX7" fmla="*/ 33337 w 669924"/>
                  <a:gd name="connsiteY7" fmla="*/ 216429 h 524404"/>
                  <a:gd name="connsiteX0" fmla="*/ 33337 w 669924"/>
                  <a:gd name="connsiteY0" fmla="*/ 203729 h 511704"/>
                  <a:gd name="connsiteX1" fmla="*/ 290512 w 669924"/>
                  <a:gd name="connsiteY1" fmla="*/ 489479 h 511704"/>
                  <a:gd name="connsiteX2" fmla="*/ 623887 w 669924"/>
                  <a:gd name="connsiteY2" fmla="*/ 337079 h 511704"/>
                  <a:gd name="connsiteX3" fmla="*/ 566737 w 669924"/>
                  <a:gd name="connsiteY3" fmla="*/ 146579 h 511704"/>
                  <a:gd name="connsiteX4" fmla="*/ 433387 w 669924"/>
                  <a:gd name="connsiteY4" fmla="*/ 232304 h 511704"/>
                  <a:gd name="connsiteX5" fmla="*/ 228600 w 669924"/>
                  <a:gd name="connsiteY5" fmla="*/ 225954 h 511704"/>
                  <a:gd name="connsiteX6" fmla="*/ 90487 w 669924"/>
                  <a:gd name="connsiteY6" fmla="*/ 3704 h 511704"/>
                  <a:gd name="connsiteX7" fmla="*/ 33337 w 669924"/>
                  <a:gd name="connsiteY7" fmla="*/ 203729 h 511704"/>
                  <a:gd name="connsiteX0" fmla="*/ 33337 w 669924"/>
                  <a:gd name="connsiteY0" fmla="*/ 203729 h 511704"/>
                  <a:gd name="connsiteX1" fmla="*/ 290512 w 669924"/>
                  <a:gd name="connsiteY1" fmla="*/ 489479 h 511704"/>
                  <a:gd name="connsiteX2" fmla="*/ 623887 w 669924"/>
                  <a:gd name="connsiteY2" fmla="*/ 337079 h 511704"/>
                  <a:gd name="connsiteX3" fmla="*/ 566737 w 669924"/>
                  <a:gd name="connsiteY3" fmla="*/ 146579 h 511704"/>
                  <a:gd name="connsiteX4" fmla="*/ 457200 w 669924"/>
                  <a:gd name="connsiteY4" fmla="*/ 302154 h 511704"/>
                  <a:gd name="connsiteX5" fmla="*/ 228600 w 669924"/>
                  <a:gd name="connsiteY5" fmla="*/ 225954 h 511704"/>
                  <a:gd name="connsiteX6" fmla="*/ 90487 w 669924"/>
                  <a:gd name="connsiteY6" fmla="*/ 3704 h 511704"/>
                  <a:gd name="connsiteX7" fmla="*/ 33337 w 669924"/>
                  <a:gd name="connsiteY7" fmla="*/ 203729 h 511704"/>
                  <a:gd name="connsiteX0" fmla="*/ 33337 w 669924"/>
                  <a:gd name="connsiteY0" fmla="*/ 203729 h 511704"/>
                  <a:gd name="connsiteX1" fmla="*/ 290512 w 669924"/>
                  <a:gd name="connsiteY1" fmla="*/ 489479 h 511704"/>
                  <a:gd name="connsiteX2" fmla="*/ 623887 w 669924"/>
                  <a:gd name="connsiteY2" fmla="*/ 337079 h 511704"/>
                  <a:gd name="connsiteX3" fmla="*/ 566737 w 669924"/>
                  <a:gd name="connsiteY3" fmla="*/ 146579 h 511704"/>
                  <a:gd name="connsiteX4" fmla="*/ 381000 w 669924"/>
                  <a:gd name="connsiteY4" fmla="*/ 302154 h 511704"/>
                  <a:gd name="connsiteX5" fmla="*/ 228600 w 669924"/>
                  <a:gd name="connsiteY5" fmla="*/ 225954 h 511704"/>
                  <a:gd name="connsiteX6" fmla="*/ 90487 w 669924"/>
                  <a:gd name="connsiteY6" fmla="*/ 3704 h 511704"/>
                  <a:gd name="connsiteX7" fmla="*/ 33337 w 669924"/>
                  <a:gd name="connsiteY7" fmla="*/ 203729 h 511704"/>
                  <a:gd name="connsiteX0" fmla="*/ 33337 w 664368"/>
                  <a:gd name="connsiteY0" fmla="*/ 203729 h 511704"/>
                  <a:gd name="connsiteX1" fmla="*/ 290512 w 664368"/>
                  <a:gd name="connsiteY1" fmla="*/ 489479 h 511704"/>
                  <a:gd name="connsiteX2" fmla="*/ 623887 w 664368"/>
                  <a:gd name="connsiteY2" fmla="*/ 337079 h 511704"/>
                  <a:gd name="connsiteX3" fmla="*/ 533400 w 664368"/>
                  <a:gd name="connsiteY3" fmla="*/ 73554 h 511704"/>
                  <a:gd name="connsiteX4" fmla="*/ 381000 w 664368"/>
                  <a:gd name="connsiteY4" fmla="*/ 302154 h 511704"/>
                  <a:gd name="connsiteX5" fmla="*/ 228600 w 664368"/>
                  <a:gd name="connsiteY5" fmla="*/ 225954 h 511704"/>
                  <a:gd name="connsiteX6" fmla="*/ 90487 w 664368"/>
                  <a:gd name="connsiteY6" fmla="*/ 3704 h 511704"/>
                  <a:gd name="connsiteX7" fmla="*/ 33337 w 664368"/>
                  <a:gd name="connsiteY7" fmla="*/ 203729 h 511704"/>
                  <a:gd name="connsiteX0" fmla="*/ 33337 w 726281"/>
                  <a:gd name="connsiteY0" fmla="*/ 203729 h 505883"/>
                  <a:gd name="connsiteX1" fmla="*/ 290512 w 726281"/>
                  <a:gd name="connsiteY1" fmla="*/ 489479 h 505883"/>
                  <a:gd name="connsiteX2" fmla="*/ 685800 w 726281"/>
                  <a:gd name="connsiteY2" fmla="*/ 302154 h 505883"/>
                  <a:gd name="connsiteX3" fmla="*/ 533400 w 726281"/>
                  <a:gd name="connsiteY3" fmla="*/ 73554 h 505883"/>
                  <a:gd name="connsiteX4" fmla="*/ 381000 w 726281"/>
                  <a:gd name="connsiteY4" fmla="*/ 302154 h 505883"/>
                  <a:gd name="connsiteX5" fmla="*/ 228600 w 726281"/>
                  <a:gd name="connsiteY5" fmla="*/ 225954 h 505883"/>
                  <a:gd name="connsiteX6" fmla="*/ 90487 w 726281"/>
                  <a:gd name="connsiteY6" fmla="*/ 3704 h 505883"/>
                  <a:gd name="connsiteX7" fmla="*/ 33337 w 726281"/>
                  <a:gd name="connsiteY7" fmla="*/ 203729 h 505883"/>
                  <a:gd name="connsiteX0" fmla="*/ 48419 w 726282"/>
                  <a:gd name="connsiteY0" fmla="*/ 203729 h 547159"/>
                  <a:gd name="connsiteX1" fmla="*/ 396082 w 726282"/>
                  <a:gd name="connsiteY1" fmla="*/ 530755 h 547159"/>
                  <a:gd name="connsiteX2" fmla="*/ 700882 w 726282"/>
                  <a:gd name="connsiteY2" fmla="*/ 302154 h 547159"/>
                  <a:gd name="connsiteX3" fmla="*/ 548482 w 726282"/>
                  <a:gd name="connsiteY3" fmla="*/ 73554 h 547159"/>
                  <a:gd name="connsiteX4" fmla="*/ 396082 w 726282"/>
                  <a:gd name="connsiteY4" fmla="*/ 302154 h 547159"/>
                  <a:gd name="connsiteX5" fmla="*/ 243682 w 726282"/>
                  <a:gd name="connsiteY5" fmla="*/ 225954 h 547159"/>
                  <a:gd name="connsiteX6" fmla="*/ 105569 w 726282"/>
                  <a:gd name="connsiteY6" fmla="*/ 3704 h 547159"/>
                  <a:gd name="connsiteX7" fmla="*/ 48419 w 726282"/>
                  <a:gd name="connsiteY7" fmla="*/ 203729 h 547159"/>
                  <a:gd name="connsiteX0" fmla="*/ 51329 w 729192"/>
                  <a:gd name="connsiteY0" fmla="*/ 155574 h 499004"/>
                  <a:gd name="connsiteX1" fmla="*/ 398992 w 729192"/>
                  <a:gd name="connsiteY1" fmla="*/ 482600 h 499004"/>
                  <a:gd name="connsiteX2" fmla="*/ 703792 w 729192"/>
                  <a:gd name="connsiteY2" fmla="*/ 253999 h 499004"/>
                  <a:gd name="connsiteX3" fmla="*/ 551392 w 729192"/>
                  <a:gd name="connsiteY3" fmla="*/ 25399 h 499004"/>
                  <a:gd name="connsiteX4" fmla="*/ 398992 w 729192"/>
                  <a:gd name="connsiteY4" fmla="*/ 253999 h 499004"/>
                  <a:gd name="connsiteX5" fmla="*/ 246592 w 729192"/>
                  <a:gd name="connsiteY5" fmla="*/ 177799 h 499004"/>
                  <a:gd name="connsiteX6" fmla="*/ 91017 w 729192"/>
                  <a:gd name="connsiteY6" fmla="*/ 3704 h 499004"/>
                  <a:gd name="connsiteX7" fmla="*/ 51329 w 729192"/>
                  <a:gd name="connsiteY7" fmla="*/ 155574 h 499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192" h="499004">
                    <a:moveTo>
                      <a:pt x="51329" y="155574"/>
                    </a:moveTo>
                    <a:cubicBezTo>
                      <a:pt x="102658" y="235390"/>
                      <a:pt x="290248" y="466196"/>
                      <a:pt x="398992" y="482600"/>
                    </a:cubicBezTo>
                    <a:cubicBezTo>
                      <a:pt x="507736" y="499004"/>
                      <a:pt x="678392" y="330199"/>
                      <a:pt x="703792" y="253999"/>
                    </a:cubicBezTo>
                    <a:cubicBezTo>
                      <a:pt x="729192" y="177799"/>
                      <a:pt x="602192" y="25399"/>
                      <a:pt x="551392" y="25399"/>
                    </a:cubicBezTo>
                    <a:cubicBezTo>
                      <a:pt x="500592" y="25399"/>
                      <a:pt x="449792" y="228599"/>
                      <a:pt x="398992" y="253999"/>
                    </a:cubicBezTo>
                    <a:cubicBezTo>
                      <a:pt x="348192" y="279399"/>
                      <a:pt x="297921" y="219515"/>
                      <a:pt x="246592" y="177799"/>
                    </a:cubicBezTo>
                    <a:cubicBezTo>
                      <a:pt x="195263" y="136083"/>
                      <a:pt x="123561" y="7408"/>
                      <a:pt x="91017" y="3704"/>
                    </a:cubicBezTo>
                    <a:cubicBezTo>
                      <a:pt x="58473" y="0"/>
                      <a:pt x="0" y="75758"/>
                      <a:pt x="51329" y="155574"/>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Oval 12"/>
              <p:cNvSpPr/>
              <p:nvPr/>
            </p:nvSpPr>
            <p:spPr>
              <a:xfrm>
                <a:off x="2971800" y="3276600"/>
                <a:ext cx="1524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cxnSp>
          <p:nvCxnSpPr>
            <p:cNvPr id="15" name="Straight Connector 14"/>
            <p:cNvCxnSpPr/>
            <p:nvPr/>
          </p:nvCxnSpPr>
          <p:spPr>
            <a:xfrm flipH="1">
              <a:off x="5638800" y="3886200"/>
              <a:ext cx="2133600" cy="1981200"/>
            </a:xfrm>
            <a:prstGeom prst="line">
              <a:avLst/>
            </a:prstGeom>
            <a:ln w="254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5943600" y="4114800"/>
              <a:ext cx="2133600" cy="1981200"/>
            </a:xfrm>
            <a:prstGeom prst="line">
              <a:avLst/>
            </a:prstGeom>
            <a:ln w="25400">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flipV="1">
              <a:off x="5791200" y="4038600"/>
              <a:ext cx="1524000" cy="1905000"/>
            </a:xfrm>
            <a:prstGeom prst="line">
              <a:avLst/>
            </a:prstGeom>
            <a:ln w="25400">
              <a:solidFill>
                <a:srgbClr val="FFC000"/>
              </a:solidFill>
              <a:headEnd type="triangle"/>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flipV="1">
              <a:off x="6248400" y="3733800"/>
              <a:ext cx="1524000" cy="1905000"/>
            </a:xfrm>
            <a:prstGeom prst="line">
              <a:avLst/>
            </a:prstGeom>
            <a:ln w="25400">
              <a:solidFill>
                <a:srgbClr val="FFC000"/>
              </a:solidFill>
              <a:headEnd type="triangle"/>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191000" y="5791200"/>
              <a:ext cx="576456" cy="369332"/>
            </a:xfrm>
            <a:prstGeom prst="rect">
              <a:avLst/>
            </a:prstGeom>
            <a:noFill/>
          </p:spPr>
          <p:txBody>
            <a:bodyPr wrap="none" rtlCol="0">
              <a:spAutoFit/>
            </a:bodyPr>
            <a:lstStyle/>
            <a:p>
              <a:r>
                <a:rPr lang="it-IT" dirty="0" smtClean="0">
                  <a:solidFill>
                    <a:srgbClr val="FF0000"/>
                  </a:solidFill>
                </a:rPr>
                <a:t>O.A.R.</a:t>
              </a:r>
              <a:endParaRPr lang="it-IT" dirty="0">
                <a:solidFill>
                  <a:srgbClr val="FF0000"/>
                </a:solidFill>
              </a:endParaRPr>
            </a:p>
          </p:txBody>
        </p:sp>
        <p:cxnSp>
          <p:nvCxnSpPr>
            <p:cNvPr id="50" name="Straight Arrow Connector 49"/>
            <p:cNvCxnSpPr>
              <a:stCxn id="48" idx="1"/>
              <a:endCxn id="29" idx="5"/>
            </p:cNvCxnSpPr>
            <p:nvPr/>
          </p:nvCxnSpPr>
          <p:spPr>
            <a:xfrm flipH="1" flipV="1">
              <a:off x="2450913" y="5594163"/>
              <a:ext cx="1740087" cy="38170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6096000" y="3505200"/>
              <a:ext cx="968919" cy="369332"/>
            </a:xfrm>
            <a:prstGeom prst="rect">
              <a:avLst/>
            </a:prstGeom>
            <a:noFill/>
          </p:spPr>
          <p:txBody>
            <a:bodyPr wrap="none" rtlCol="0">
              <a:spAutoFit/>
            </a:bodyPr>
            <a:lstStyle/>
            <a:p>
              <a:r>
                <a:rPr lang="it-IT" dirty="0" smtClean="0"/>
                <a:t>With gantry</a:t>
              </a:r>
              <a:endParaRPr lang="it-IT" dirty="0"/>
            </a:p>
          </p:txBody>
        </p:sp>
        <p:sp>
          <p:nvSpPr>
            <p:cNvPr id="38" name="TextBox 37"/>
            <p:cNvSpPr txBox="1"/>
            <p:nvPr/>
          </p:nvSpPr>
          <p:spPr>
            <a:xfrm>
              <a:off x="1143000" y="3505200"/>
              <a:ext cx="1864645" cy="369332"/>
            </a:xfrm>
            <a:prstGeom prst="rect">
              <a:avLst/>
            </a:prstGeom>
            <a:noFill/>
          </p:spPr>
          <p:txBody>
            <a:bodyPr wrap="none" rtlCol="0">
              <a:spAutoFit/>
            </a:bodyPr>
            <a:lstStyle/>
            <a:p>
              <a:r>
                <a:rPr lang="it-IT" dirty="0" smtClean="0"/>
                <a:t>With horizontal line only</a:t>
              </a:r>
              <a:endParaRPr lang="it-IT" dirty="0"/>
            </a:p>
          </p:txBody>
        </p:sp>
      </p:grpSp>
    </p:spTree>
    <p:extLst>
      <p:ext uri="{BB962C8B-B14F-4D97-AF65-F5344CB8AC3E}">
        <p14:creationId xmlns:p14="http://schemas.microsoft.com/office/powerpoint/2010/main" val="32834054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Gantry in conventional radiotherapy</a:t>
            </a:r>
            <a:endParaRPr lang="it-IT" dirty="0"/>
          </a:p>
        </p:txBody>
      </p:sp>
      <p:sp>
        <p:nvSpPr>
          <p:cNvPr id="3" name="Text Placeholder 2"/>
          <p:cNvSpPr>
            <a:spLocks noGrp="1"/>
          </p:cNvSpPr>
          <p:nvPr>
            <p:ph type="body" idx="4294967295"/>
          </p:nvPr>
        </p:nvSpPr>
        <p:spPr>
          <a:xfrm>
            <a:off x="527549" y="1070233"/>
            <a:ext cx="10972800" cy="4525963"/>
          </a:xfrm>
        </p:spPr>
        <p:txBody>
          <a:bodyPr>
            <a:normAutofit/>
          </a:bodyPr>
          <a:lstStyle/>
          <a:p>
            <a:r>
              <a:rPr lang="it-IT" sz="2800" dirty="0" smtClean="0"/>
              <a:t>The whole linac is inside</a:t>
            </a:r>
            <a:br>
              <a:rPr lang="it-IT" sz="2800" dirty="0" smtClean="0"/>
            </a:br>
            <a:r>
              <a:rPr lang="it-IT" sz="2800" dirty="0" smtClean="0"/>
              <a:t>the gantry</a:t>
            </a:r>
          </a:p>
          <a:p>
            <a:r>
              <a:rPr lang="it-IT" sz="2800" dirty="0" smtClean="0"/>
              <a:t>The gantry head can pass </a:t>
            </a:r>
            <a:br>
              <a:rPr lang="it-IT" sz="2800" dirty="0" smtClean="0"/>
            </a:br>
            <a:r>
              <a:rPr lang="it-IT" sz="2800" dirty="0" smtClean="0"/>
              <a:t>between patient and floor </a:t>
            </a:r>
            <a:br>
              <a:rPr lang="it-IT" sz="2800" dirty="0" smtClean="0"/>
            </a:br>
            <a:r>
              <a:rPr lang="it-IT" sz="2800" dirty="0" smtClean="0"/>
              <a:t>for irradiation from below</a:t>
            </a:r>
          </a:p>
        </p:txBody>
      </p:sp>
      <p:pic>
        <p:nvPicPr>
          <p:cNvPr id="1027" name="Picture 3"/>
          <p:cNvPicPr>
            <a:picLocks noChangeAspect="1" noChangeArrowheads="1"/>
          </p:cNvPicPr>
          <p:nvPr/>
        </p:nvPicPr>
        <p:blipFill>
          <a:blip r:embed="rId3"/>
          <a:srcRect/>
          <a:stretch>
            <a:fillRect/>
          </a:stretch>
        </p:blipFill>
        <p:spPr bwMode="auto">
          <a:xfrm>
            <a:off x="763874" y="3579887"/>
            <a:ext cx="4096520" cy="2731014"/>
          </a:xfrm>
          <a:prstGeom prst="rect">
            <a:avLst/>
          </a:prstGeom>
          <a:noFill/>
          <a:ln w="9525">
            <a:noFill/>
            <a:miter lim="800000"/>
            <a:headEnd/>
            <a:tailEnd/>
          </a:ln>
          <a:effectLst/>
        </p:spPr>
      </p:pic>
      <p:grpSp>
        <p:nvGrpSpPr>
          <p:cNvPr id="14" name="Group 13"/>
          <p:cNvGrpSpPr/>
          <p:nvPr/>
        </p:nvGrpSpPr>
        <p:grpSpPr>
          <a:xfrm>
            <a:off x="5301521" y="1725212"/>
            <a:ext cx="6096000" cy="4572000"/>
            <a:chOff x="4572000" y="1738901"/>
            <a:chExt cx="4572000" cy="4572000"/>
          </a:xfrm>
        </p:grpSpPr>
        <p:pic>
          <p:nvPicPr>
            <p:cNvPr id="5" name="Picture 4" descr="Varian LINAC.jpg"/>
            <p:cNvPicPr>
              <a:picLocks noChangeAspect="1"/>
            </p:cNvPicPr>
            <p:nvPr/>
          </p:nvPicPr>
          <p:blipFill>
            <a:blip r:embed="rId4"/>
            <a:stretch>
              <a:fillRect/>
            </a:stretch>
          </p:blipFill>
          <p:spPr>
            <a:xfrm>
              <a:off x="4572000" y="1738901"/>
              <a:ext cx="4572000" cy="4572000"/>
            </a:xfrm>
            <a:prstGeom prst="rect">
              <a:avLst/>
            </a:prstGeom>
          </p:spPr>
        </p:pic>
        <p:sp>
          <p:nvSpPr>
            <p:cNvPr id="8" name="TextBox 7"/>
            <p:cNvSpPr txBox="1"/>
            <p:nvPr/>
          </p:nvSpPr>
          <p:spPr>
            <a:xfrm>
              <a:off x="4572000" y="6003124"/>
              <a:ext cx="1059136" cy="307777"/>
            </a:xfrm>
            <a:prstGeom prst="rect">
              <a:avLst/>
            </a:prstGeom>
            <a:noFill/>
          </p:spPr>
          <p:txBody>
            <a:bodyPr wrap="none" rtlCol="0">
              <a:spAutoFit/>
            </a:bodyPr>
            <a:lstStyle/>
            <a:p>
              <a:r>
                <a:rPr lang="it-IT" sz="1400" dirty="0" smtClean="0"/>
                <a:t>(Varian Clinac IX)</a:t>
              </a:r>
              <a:endParaRPr lang="it-IT" sz="1400" dirty="0"/>
            </a:p>
          </p:txBody>
        </p:sp>
        <p:cxnSp>
          <p:nvCxnSpPr>
            <p:cNvPr id="9" name="Straight Arrow Connector 8"/>
            <p:cNvCxnSpPr/>
            <p:nvPr/>
          </p:nvCxnSpPr>
          <p:spPr bwMode="auto">
            <a:xfrm rot="16200000" flipH="1">
              <a:off x="2859488" y="3998512"/>
              <a:ext cx="3983824" cy="25400"/>
            </a:xfrm>
            <a:prstGeom prst="straightConnector1">
              <a:avLst/>
            </a:prstGeom>
            <a:solidFill>
              <a:schemeClr val="accent1"/>
            </a:solidFill>
            <a:ln w="25400" cap="flat" cmpd="sng" algn="ctr">
              <a:solidFill>
                <a:srgbClr val="FF0000"/>
              </a:solidFill>
              <a:prstDash val="solid"/>
              <a:round/>
              <a:headEnd type="triangle" w="med" len="med"/>
              <a:tailEnd type="triangle"/>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0" name="TextBox 9"/>
            <p:cNvSpPr txBox="1"/>
            <p:nvPr/>
          </p:nvSpPr>
          <p:spPr>
            <a:xfrm>
              <a:off x="4838700" y="3927445"/>
              <a:ext cx="535243" cy="369332"/>
            </a:xfrm>
            <a:prstGeom prst="rect">
              <a:avLst/>
            </a:prstGeom>
            <a:noFill/>
          </p:spPr>
          <p:txBody>
            <a:bodyPr wrap="none" rtlCol="0">
              <a:spAutoFit/>
            </a:bodyPr>
            <a:lstStyle/>
            <a:p>
              <a:r>
                <a:rPr lang="it-IT" dirty="0" smtClean="0"/>
                <a:t>2.6 m</a:t>
              </a:r>
              <a:endParaRPr lang="it-IT" dirty="0"/>
            </a:p>
          </p:txBody>
        </p:sp>
        <p:cxnSp>
          <p:nvCxnSpPr>
            <p:cNvPr id="12" name="Straight Arrow Connector 11"/>
            <p:cNvCxnSpPr/>
            <p:nvPr/>
          </p:nvCxnSpPr>
          <p:spPr bwMode="auto">
            <a:xfrm>
              <a:off x="6147560" y="1738901"/>
              <a:ext cx="2069340" cy="1283699"/>
            </a:xfrm>
            <a:prstGeom prst="straightConnector1">
              <a:avLst/>
            </a:prstGeom>
            <a:solidFill>
              <a:schemeClr val="accent1"/>
            </a:solidFill>
            <a:ln w="25400" cap="flat" cmpd="sng" algn="ctr">
              <a:solidFill>
                <a:srgbClr val="FF0000"/>
              </a:solidFill>
              <a:prstDash val="solid"/>
              <a:round/>
              <a:headEnd type="triangl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3" name="TextBox 12"/>
            <p:cNvSpPr txBox="1"/>
            <p:nvPr/>
          </p:nvSpPr>
          <p:spPr>
            <a:xfrm>
              <a:off x="7188200" y="2019299"/>
              <a:ext cx="535243" cy="369332"/>
            </a:xfrm>
            <a:prstGeom prst="rect">
              <a:avLst/>
            </a:prstGeom>
            <a:noFill/>
          </p:spPr>
          <p:txBody>
            <a:bodyPr wrap="none" rtlCol="0">
              <a:spAutoFit/>
            </a:bodyPr>
            <a:lstStyle/>
            <a:p>
              <a:r>
                <a:rPr lang="it-IT" dirty="0" smtClean="0"/>
                <a:t>3.5 m</a:t>
              </a:r>
              <a:endParaRPr lang="it-IT" dirty="0"/>
            </a:p>
          </p:txBody>
        </p:sp>
      </p:grpSp>
    </p:spTree>
    <p:extLst>
      <p:ext uri="{BB962C8B-B14F-4D97-AF65-F5344CB8AC3E}">
        <p14:creationId xmlns:p14="http://schemas.microsoft.com/office/powerpoint/2010/main" val="1273158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Size and magnetic rigidity</a:t>
            </a:r>
            <a:endParaRPr lang="it-IT" dirty="0"/>
          </a:p>
        </p:txBody>
      </p:sp>
      <p:pic>
        <p:nvPicPr>
          <p:cNvPr id="2050" name="Picture 2"/>
          <p:cNvPicPr>
            <a:picLocks noChangeAspect="1" noChangeArrowheads="1"/>
          </p:cNvPicPr>
          <p:nvPr/>
        </p:nvPicPr>
        <p:blipFill>
          <a:blip r:embed="rId3" cstate="print"/>
          <a:srcRect/>
          <a:stretch>
            <a:fillRect/>
          </a:stretch>
        </p:blipFill>
        <p:spPr bwMode="auto">
          <a:xfrm>
            <a:off x="3273277" y="2057401"/>
            <a:ext cx="820922" cy="614171"/>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srcRect/>
          <a:stretch>
            <a:fillRect/>
          </a:stretch>
        </p:blipFill>
        <p:spPr bwMode="auto">
          <a:xfrm>
            <a:off x="914400" y="3063110"/>
            <a:ext cx="2781300" cy="1590675"/>
          </a:xfrm>
          <a:prstGeom prst="rect">
            <a:avLst/>
          </a:prstGeom>
          <a:noFill/>
          <a:ln w="9525">
            <a:noFill/>
            <a:miter lim="800000"/>
            <a:headEnd/>
            <a:tailEnd/>
          </a:ln>
        </p:spPr>
      </p:pic>
      <p:pic>
        <p:nvPicPr>
          <p:cNvPr id="1027" name="Picture 3"/>
          <p:cNvPicPr>
            <a:picLocks noChangeAspect="1" noChangeArrowheads="1"/>
          </p:cNvPicPr>
          <p:nvPr/>
        </p:nvPicPr>
        <p:blipFill>
          <a:blip r:embed="rId5" cstate="print"/>
          <a:srcRect/>
          <a:stretch>
            <a:fillRect/>
          </a:stretch>
        </p:blipFill>
        <p:spPr bwMode="auto">
          <a:xfrm>
            <a:off x="5092696" y="2645378"/>
            <a:ext cx="5289518" cy="3679222"/>
          </a:xfrm>
          <a:prstGeom prst="rect">
            <a:avLst/>
          </a:prstGeom>
          <a:noFill/>
          <a:ln w="9525">
            <a:noFill/>
            <a:miter lim="800000"/>
            <a:headEnd/>
            <a:tailEnd/>
          </a:ln>
        </p:spPr>
      </p:pic>
      <p:sp>
        <p:nvSpPr>
          <p:cNvPr id="11" name="TextBox 10"/>
          <p:cNvSpPr txBox="1"/>
          <p:nvPr/>
        </p:nvSpPr>
        <p:spPr>
          <a:xfrm>
            <a:off x="778924" y="2209800"/>
            <a:ext cx="2214452" cy="461665"/>
          </a:xfrm>
          <a:prstGeom prst="rect">
            <a:avLst/>
          </a:prstGeom>
          <a:noFill/>
        </p:spPr>
        <p:txBody>
          <a:bodyPr wrap="none" rtlCol="0">
            <a:spAutoFit/>
          </a:bodyPr>
          <a:lstStyle/>
          <a:p>
            <a:r>
              <a:rPr lang="it-IT" sz="2400" dirty="0" smtClean="0"/>
              <a:t>Conventional RT</a:t>
            </a:r>
            <a:endParaRPr lang="it-IT" sz="2400" dirty="0"/>
          </a:p>
        </p:txBody>
      </p:sp>
      <p:sp>
        <p:nvSpPr>
          <p:cNvPr id="12" name="TextBox 11"/>
          <p:cNvSpPr txBox="1"/>
          <p:nvPr/>
        </p:nvSpPr>
        <p:spPr>
          <a:xfrm>
            <a:off x="1727201" y="4724401"/>
            <a:ext cx="1951432" cy="830997"/>
          </a:xfrm>
          <a:prstGeom prst="rect">
            <a:avLst/>
          </a:prstGeom>
          <a:noFill/>
        </p:spPr>
        <p:txBody>
          <a:bodyPr wrap="none" rtlCol="0">
            <a:spAutoFit/>
          </a:bodyPr>
          <a:lstStyle/>
          <a:p>
            <a:r>
              <a:rPr lang="it-IT" sz="2400" dirty="0" smtClean="0"/>
              <a:t>Proton Gantry</a:t>
            </a:r>
          </a:p>
          <a:p>
            <a:r>
              <a:rPr lang="it-IT" sz="2400" dirty="0" smtClean="0"/>
              <a:t>B</a:t>
            </a:r>
            <a:r>
              <a:rPr lang="it-IT" sz="2400" dirty="0" smtClean="0">
                <a:latin typeface="Symbol" pitchFamily="18" charset="2"/>
              </a:rPr>
              <a:t>r</a:t>
            </a:r>
            <a:r>
              <a:rPr lang="it-IT" sz="2400" dirty="0" smtClean="0"/>
              <a:t> &lt; 2.4 Tm</a:t>
            </a:r>
            <a:endParaRPr lang="it-IT" sz="2400" dirty="0"/>
          </a:p>
        </p:txBody>
      </p:sp>
      <p:sp>
        <p:nvSpPr>
          <p:cNvPr id="13" name="TextBox 12"/>
          <p:cNvSpPr txBox="1"/>
          <p:nvPr/>
        </p:nvSpPr>
        <p:spPr>
          <a:xfrm>
            <a:off x="6705601" y="2057401"/>
            <a:ext cx="2478755" cy="830997"/>
          </a:xfrm>
          <a:prstGeom prst="rect">
            <a:avLst/>
          </a:prstGeom>
          <a:noFill/>
        </p:spPr>
        <p:txBody>
          <a:bodyPr wrap="none" rtlCol="0">
            <a:spAutoFit/>
          </a:bodyPr>
          <a:lstStyle/>
          <a:p>
            <a:r>
              <a:rPr lang="it-IT" sz="2400" dirty="0" smtClean="0"/>
              <a:t>Carbon Ion Gantry</a:t>
            </a:r>
          </a:p>
          <a:p>
            <a:r>
              <a:rPr lang="it-IT" sz="2400" dirty="0" smtClean="0"/>
              <a:t>B</a:t>
            </a:r>
            <a:r>
              <a:rPr lang="it-IT" sz="2400" dirty="0" smtClean="0">
                <a:latin typeface="Symbol" pitchFamily="18" charset="2"/>
              </a:rPr>
              <a:t>r</a:t>
            </a:r>
            <a:r>
              <a:rPr lang="it-IT" sz="2400" dirty="0" smtClean="0"/>
              <a:t> &lt; 6.4 Tm</a:t>
            </a:r>
          </a:p>
        </p:txBody>
      </p:sp>
      <p:sp>
        <p:nvSpPr>
          <p:cNvPr id="10" name="TextBox 9"/>
          <p:cNvSpPr txBox="1"/>
          <p:nvPr/>
        </p:nvSpPr>
        <p:spPr>
          <a:xfrm>
            <a:off x="5670388" y="4724400"/>
            <a:ext cx="3514745" cy="461665"/>
          </a:xfrm>
          <a:prstGeom prst="rect">
            <a:avLst/>
          </a:prstGeom>
          <a:noFill/>
        </p:spPr>
        <p:txBody>
          <a:bodyPr wrap="none" rtlCol="0">
            <a:spAutoFit/>
          </a:bodyPr>
          <a:lstStyle/>
          <a:p>
            <a:r>
              <a:rPr lang="it-IT" sz="2400" dirty="0" smtClean="0"/>
              <a:t>Deep pit under the patient</a:t>
            </a:r>
            <a:endParaRPr lang="it-IT" sz="2400" dirty="0"/>
          </a:p>
        </p:txBody>
      </p:sp>
    </p:spTree>
    <p:extLst>
      <p:ext uri="{BB962C8B-B14F-4D97-AF65-F5344CB8AC3E}">
        <p14:creationId xmlns:p14="http://schemas.microsoft.com/office/powerpoint/2010/main" val="31881866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Proton gantry</a:t>
            </a:r>
            <a:endParaRPr lang="it-IT" dirty="0"/>
          </a:p>
        </p:txBody>
      </p:sp>
      <p:pic>
        <p:nvPicPr>
          <p:cNvPr id="4" name="Picture 3" descr="IBA Gantry at Penn 2.jpg"/>
          <p:cNvPicPr>
            <a:picLocks noChangeAspect="1"/>
          </p:cNvPicPr>
          <p:nvPr/>
        </p:nvPicPr>
        <p:blipFill>
          <a:blip r:embed="rId2"/>
          <a:stretch>
            <a:fillRect/>
          </a:stretch>
        </p:blipFill>
        <p:spPr>
          <a:xfrm>
            <a:off x="6096000" y="670560"/>
            <a:ext cx="6096000" cy="5516880"/>
          </a:xfrm>
          <a:prstGeom prst="rect">
            <a:avLst/>
          </a:prstGeom>
        </p:spPr>
      </p:pic>
      <p:pic>
        <p:nvPicPr>
          <p:cNvPr id="6"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8329" y="3462546"/>
            <a:ext cx="3516852" cy="2878311"/>
          </a:xfrm>
          <a:prstGeom prst="rect">
            <a:avLst/>
          </a:prstGeom>
        </p:spPr>
      </p:pic>
      <p:pic>
        <p:nvPicPr>
          <p:cNvPr id="7" name="図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45507" y="1050493"/>
            <a:ext cx="4180891" cy="2412052"/>
          </a:xfrm>
          <a:prstGeom prst="rect">
            <a:avLst/>
          </a:prstGeom>
        </p:spPr>
      </p:pic>
      <p:sp>
        <p:nvSpPr>
          <p:cNvPr id="8" name="TextBox 7"/>
          <p:cNvSpPr txBox="1"/>
          <p:nvPr/>
        </p:nvSpPr>
        <p:spPr>
          <a:xfrm>
            <a:off x="668329" y="1095485"/>
            <a:ext cx="1162498" cy="369332"/>
          </a:xfrm>
          <a:prstGeom prst="rect">
            <a:avLst/>
          </a:prstGeom>
          <a:noFill/>
        </p:spPr>
        <p:txBody>
          <a:bodyPr wrap="none" rtlCol="0">
            <a:spAutoFit/>
          </a:bodyPr>
          <a:lstStyle/>
          <a:p>
            <a:r>
              <a:rPr lang="it-IT" dirty="0" smtClean="0"/>
              <a:t>Mitsubishi</a:t>
            </a:r>
            <a:endParaRPr lang="it-IT" dirty="0"/>
          </a:p>
        </p:txBody>
      </p:sp>
      <p:sp>
        <p:nvSpPr>
          <p:cNvPr id="9" name="TextBox 8"/>
          <p:cNvSpPr txBox="1"/>
          <p:nvPr/>
        </p:nvSpPr>
        <p:spPr>
          <a:xfrm>
            <a:off x="4185181" y="4044890"/>
            <a:ext cx="839076" cy="369332"/>
          </a:xfrm>
          <a:prstGeom prst="rect">
            <a:avLst/>
          </a:prstGeom>
          <a:noFill/>
        </p:spPr>
        <p:txBody>
          <a:bodyPr wrap="none" rtlCol="0">
            <a:spAutoFit/>
          </a:bodyPr>
          <a:lstStyle/>
          <a:p>
            <a:r>
              <a:rPr lang="it-IT" dirty="0" smtClean="0"/>
              <a:t>Hitachi</a:t>
            </a:r>
            <a:endParaRPr lang="it-IT" dirty="0"/>
          </a:p>
        </p:txBody>
      </p:sp>
      <p:sp>
        <p:nvSpPr>
          <p:cNvPr id="10" name="TextBox 9"/>
          <p:cNvSpPr txBox="1"/>
          <p:nvPr/>
        </p:nvSpPr>
        <p:spPr>
          <a:xfrm>
            <a:off x="5597787" y="5818108"/>
            <a:ext cx="498213" cy="369332"/>
          </a:xfrm>
          <a:prstGeom prst="rect">
            <a:avLst/>
          </a:prstGeom>
          <a:noFill/>
        </p:spPr>
        <p:txBody>
          <a:bodyPr wrap="none" rtlCol="0">
            <a:spAutoFit/>
          </a:bodyPr>
          <a:lstStyle/>
          <a:p>
            <a:r>
              <a:rPr lang="it-IT" dirty="0" smtClean="0"/>
              <a:t>IBA</a:t>
            </a:r>
            <a:endParaRPr lang="it-IT" dirty="0"/>
          </a:p>
        </p:txBody>
      </p:sp>
    </p:spTree>
    <p:extLst>
      <p:ext uri="{BB962C8B-B14F-4D97-AF65-F5344CB8AC3E}">
        <p14:creationId xmlns:p14="http://schemas.microsoft.com/office/powerpoint/2010/main" val="19126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3030</TotalTime>
  <Words>604</Words>
  <Application>Microsoft Office PowerPoint</Application>
  <PresentationFormat>Custom</PresentationFormat>
  <Paragraphs>128</Paragraphs>
  <Slides>19</Slides>
  <Notes>5</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19</vt:i4>
      </vt:variant>
    </vt:vector>
  </HeadingPairs>
  <TitlesOfParts>
    <vt:vector size="22" baseType="lpstr">
      <vt:lpstr>Custom Design</vt:lpstr>
      <vt:lpstr>Worksheet</vt:lpstr>
      <vt:lpstr>Equation</vt:lpstr>
      <vt:lpstr>Carbon gantry project(s)</vt:lpstr>
      <vt:lpstr>Comparison of the depth dose profiles</vt:lpstr>
      <vt:lpstr>Treatment delivery</vt:lpstr>
      <vt:lpstr>What is a gantry</vt:lpstr>
      <vt:lpstr>Why a gantry?</vt:lpstr>
      <vt:lpstr>Why a gantry</vt:lpstr>
      <vt:lpstr>Gantry in conventional radiotherapy</vt:lpstr>
      <vt:lpstr>Size and magnetic rigidity</vt:lpstr>
      <vt:lpstr>Proton gantry</vt:lpstr>
      <vt:lpstr>HIT</vt:lpstr>
      <vt:lpstr>Carbon Ion Gantry</vt:lpstr>
      <vt:lpstr>HIMAC Superconducting rotating-gantry</vt:lpstr>
      <vt:lpstr>Layout of the SC gantry</vt:lpstr>
      <vt:lpstr>PowerPoint Presentation</vt:lpstr>
      <vt:lpstr>Yamagata</vt:lpstr>
      <vt:lpstr>Launch of a gantry design</vt:lpstr>
      <vt:lpstr>The starting point</vt:lpstr>
      <vt:lpstr>PowerPoint Presentation</vt:lpstr>
      <vt:lpstr>Many synergic projects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Microsoft Office User</dc:creator>
  <cp:lastModifiedBy>Pullia Marco</cp:lastModifiedBy>
  <cp:revision>99</cp:revision>
  <dcterms:created xsi:type="dcterms:W3CDTF">2019-12-09T11:54:53Z</dcterms:created>
  <dcterms:modified xsi:type="dcterms:W3CDTF">2022-06-13T15:57:11Z</dcterms:modified>
</cp:coreProperties>
</file>