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iFj0uHwMhhtKhFqxCOHlfyvJmP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90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11712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" name="Google Shape;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0669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" name="Google Shape;7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53557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6097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" name="Google Shape;7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2497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9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9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0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0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0"/>
          <p:cNvSpPr txBox="1"/>
          <p:nvPr/>
        </p:nvSpPr>
        <p:spPr>
          <a:xfrm>
            <a:off x="2160000" y="6473656"/>
            <a:ext cx="432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EITOC 9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0"/>
          <p:cNvSpPr txBox="1"/>
          <p:nvPr/>
        </p:nvSpPr>
        <p:spPr>
          <a:xfrm>
            <a:off x="559560" y="6473656"/>
            <a:ext cx="1290738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29-30/09/2020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>
            <a:spLocks noGrp="1"/>
          </p:cNvSpPr>
          <p:nvPr>
            <p:ph type="ctrTitle"/>
          </p:nvPr>
        </p:nvSpPr>
        <p:spPr>
          <a:xfrm>
            <a:off x="815016" y="1262009"/>
            <a:ext cx="9462560" cy="2057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994"/>
              <a:buFont typeface="Calibri"/>
              <a:buNone/>
            </a:pPr>
            <a:r>
              <a:rPr lang="it-IT" dirty="0" smtClean="0"/>
              <a:t>Magnets and Cryostat integration on the gantry optics layout</a:t>
            </a:r>
            <a:endParaRPr dirty="0"/>
          </a:p>
        </p:txBody>
      </p:sp>
      <p:sp>
        <p:nvSpPr>
          <p:cNvPr id="68" name="Google Shape;68;p1"/>
          <p:cNvSpPr txBox="1">
            <a:spLocks noGrp="1"/>
          </p:cNvSpPr>
          <p:nvPr>
            <p:ph type="subTitle" idx="1"/>
          </p:nvPr>
        </p:nvSpPr>
        <p:spPr>
          <a:xfrm>
            <a:off x="815016" y="4176615"/>
            <a:ext cx="5087642" cy="1548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800" dirty="0"/>
              <a:t>E. </a:t>
            </a:r>
            <a:r>
              <a:rPr lang="en-US" sz="2800" dirty="0" smtClean="0"/>
              <a:t>Felcini, M. Pullia</a:t>
            </a:r>
            <a:endParaRPr sz="3200" dirty="0"/>
          </a:p>
          <a:p>
            <a:pPr marL="0" lvl="0" indent="0" algn="l" rtl="0">
              <a:lnSpc>
                <a:spcPct val="100000"/>
              </a:lnSpc>
              <a:spcBef>
                <a:spcPts val="476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 sz="2400" dirty="0"/>
          </a:p>
          <a:p>
            <a:pPr marL="0" lvl="0" indent="0" algn="l" rtl="0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SzPts val="2000"/>
              <a:buNone/>
            </a:pPr>
            <a:r>
              <a:rPr lang="en-US" sz="2000" dirty="0" smtClean="0"/>
              <a:t>13/06/2022</a:t>
            </a:r>
            <a:endParaRPr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571" y="1015413"/>
            <a:ext cx="9288780" cy="2665412"/>
          </a:xfrm>
          <a:prstGeom prst="rect">
            <a:avLst/>
          </a:prstGeom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6655944" y="3682845"/>
            <a:ext cx="3526778" cy="2952000"/>
            <a:chOff x="1105571" y="3883519"/>
            <a:chExt cx="3113942" cy="2606446"/>
          </a:xfrm>
        </p:grpSpPr>
        <p:grpSp>
          <p:nvGrpSpPr>
            <p:cNvPr id="14" name="Google Shape;101;g10e971d6eab_0_67"/>
            <p:cNvGrpSpPr/>
            <p:nvPr/>
          </p:nvGrpSpPr>
          <p:grpSpPr>
            <a:xfrm>
              <a:off x="1105571" y="3944049"/>
              <a:ext cx="3113942" cy="2545916"/>
              <a:chOff x="7574775" y="0"/>
              <a:chExt cx="4139779" cy="3422850"/>
            </a:xfrm>
          </p:grpSpPr>
          <p:pic>
            <p:nvPicPr>
              <p:cNvPr id="15" name="Google Shape;102;g10e971d6eab_0_67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7574775" y="0"/>
                <a:ext cx="4139779" cy="342285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6" name="Google Shape;103;g10e971d6eab_0_67"/>
              <p:cNvCxnSpPr/>
              <p:nvPr/>
            </p:nvCxnSpPr>
            <p:spPr>
              <a:xfrm>
                <a:off x="7836649" y="2668853"/>
                <a:ext cx="3531900" cy="30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7" name="Google Shape;104;g10e971d6eab_0_67"/>
              <p:cNvCxnSpPr/>
              <p:nvPr/>
            </p:nvCxnSpPr>
            <p:spPr>
              <a:xfrm rot="10800000" flipH="1">
                <a:off x="8976375" y="669800"/>
                <a:ext cx="600" cy="19209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8" name="Google Shape;105;g10e971d6eab_0_67"/>
              <p:cNvCxnSpPr/>
              <p:nvPr/>
            </p:nvCxnSpPr>
            <p:spPr>
              <a:xfrm rot="10800000" flipH="1">
                <a:off x="11461940" y="1381294"/>
                <a:ext cx="1500" cy="1094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19" name="Google Shape;106;g10e971d6eab_0_67"/>
              <p:cNvSpPr txBox="1"/>
              <p:nvPr/>
            </p:nvSpPr>
            <p:spPr>
              <a:xfrm>
                <a:off x="10123738" y="1636312"/>
                <a:ext cx="1303799" cy="3723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 </a:t>
                </a:r>
                <a:r>
                  <a:rPr lang="en-US" sz="1200" b="0" i="0" u="none" strike="noStrike" cap="none" dirty="0" smtClean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m</a:t>
                </a:r>
                <a:endParaRPr sz="12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107;g10e971d6eab_0_67"/>
              <p:cNvSpPr txBox="1"/>
              <p:nvPr/>
            </p:nvSpPr>
            <p:spPr>
              <a:xfrm>
                <a:off x="8155438" y="985050"/>
                <a:ext cx="820800" cy="3723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6.4 m</a:t>
                </a:r>
                <a:endParaRPr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108;g10e971d6eab_0_67"/>
              <p:cNvSpPr txBox="1"/>
              <p:nvPr/>
            </p:nvSpPr>
            <p:spPr>
              <a:xfrm>
                <a:off x="9035424" y="2708951"/>
                <a:ext cx="1088401" cy="3723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12.9 m</a:t>
                </a:r>
                <a:endParaRPr sz="12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2" name="CasellaDiTesto 3"/>
            <p:cNvSpPr txBox="1"/>
            <p:nvPr/>
          </p:nvSpPr>
          <p:spPr>
            <a:xfrm>
              <a:off x="1909530" y="3883519"/>
              <a:ext cx="140817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30° Layout</a:t>
              </a:r>
              <a:endParaRPr lang="en-US" dirty="0"/>
            </a:p>
          </p:txBody>
        </p:sp>
      </p:grp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904243" y="3659445"/>
            <a:ext cx="3545244" cy="3067353"/>
            <a:chOff x="2148828" y="3677869"/>
            <a:chExt cx="3049725" cy="2638629"/>
          </a:xfrm>
        </p:grpSpPr>
        <p:grpSp>
          <p:nvGrpSpPr>
            <p:cNvPr id="24" name="Google Shape;109;g10e971d6eab_0_67"/>
            <p:cNvGrpSpPr/>
            <p:nvPr/>
          </p:nvGrpSpPr>
          <p:grpSpPr>
            <a:xfrm>
              <a:off x="2148828" y="3770499"/>
              <a:ext cx="3049725" cy="2545999"/>
              <a:chOff x="7338337" y="64913"/>
              <a:chExt cx="4676775" cy="3762375"/>
            </a:xfrm>
          </p:grpSpPr>
          <p:pic>
            <p:nvPicPr>
              <p:cNvPr id="25" name="Google Shape;110;g10e971d6eab_0_67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7338337" y="64913"/>
                <a:ext cx="4676775" cy="376237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6" name="Google Shape;111;g10e971d6eab_0_67"/>
              <p:cNvCxnSpPr/>
              <p:nvPr/>
            </p:nvCxnSpPr>
            <p:spPr>
              <a:xfrm rot="10800000" flipH="1">
                <a:off x="7734300" y="2750850"/>
                <a:ext cx="3994800" cy="225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7" name="Google Shape;112;g10e971d6eab_0_67"/>
              <p:cNvCxnSpPr/>
              <p:nvPr/>
            </p:nvCxnSpPr>
            <p:spPr>
              <a:xfrm rot="10800000" flipH="1">
                <a:off x="8605575" y="997975"/>
                <a:ext cx="5700" cy="1653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28" name="Google Shape;113;g10e971d6eab_0_67"/>
              <p:cNvSpPr txBox="1"/>
              <p:nvPr/>
            </p:nvSpPr>
            <p:spPr>
              <a:xfrm>
                <a:off x="10314624" y="2002850"/>
                <a:ext cx="1294800" cy="4092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3.5 </a:t>
                </a:r>
                <a:r>
                  <a:rPr lang="en-US" sz="1200" b="0" i="0" u="none" strike="noStrike" cap="none" dirty="0" smtClean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m</a:t>
                </a:r>
                <a:endParaRPr sz="12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114;g10e971d6eab_0_67"/>
              <p:cNvSpPr txBox="1"/>
              <p:nvPr/>
            </p:nvSpPr>
            <p:spPr>
              <a:xfrm>
                <a:off x="8772275" y="920350"/>
                <a:ext cx="1106238" cy="4092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2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5.75 m</a:t>
                </a:r>
                <a:endParaRPr sz="1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" name="Google Shape;115;g10e971d6eab_0_67"/>
              <p:cNvCxnSpPr/>
              <p:nvPr/>
            </p:nvCxnSpPr>
            <p:spPr>
              <a:xfrm rot="10800000" flipH="1">
                <a:off x="11664325" y="1650350"/>
                <a:ext cx="13800" cy="9003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31" name="Google Shape;116;g10e971d6eab_0_67"/>
              <p:cNvSpPr txBox="1"/>
              <p:nvPr/>
            </p:nvSpPr>
            <p:spPr>
              <a:xfrm>
                <a:off x="9397825" y="2837838"/>
                <a:ext cx="1409581" cy="4092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14.05 m</a:t>
                </a:r>
                <a:endParaRPr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3" name="CasellaDiTesto 3"/>
            <p:cNvSpPr txBox="1"/>
            <p:nvPr/>
          </p:nvSpPr>
          <p:spPr>
            <a:xfrm>
              <a:off x="3101189" y="3677869"/>
              <a:ext cx="140817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45° Layout</a:t>
              </a:r>
              <a:endParaRPr lang="en-US" dirty="0"/>
            </a:p>
          </p:txBody>
        </p:sp>
      </p:grpSp>
      <p:sp>
        <p:nvSpPr>
          <p:cNvPr id="35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Gantry Layouts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698" y="1415901"/>
            <a:ext cx="6418424" cy="3074782"/>
          </a:xfrm>
          <a:prstGeom prst="rect">
            <a:avLst/>
          </a:prstGeom>
        </p:spPr>
      </p:pic>
      <p:grpSp>
        <p:nvGrpSpPr>
          <p:cNvPr id="6" name="Google Shape;109;g10e971d6eab_0_67"/>
          <p:cNvGrpSpPr/>
          <p:nvPr/>
        </p:nvGrpSpPr>
        <p:grpSpPr>
          <a:xfrm>
            <a:off x="892805" y="2914709"/>
            <a:ext cx="3332305" cy="2770471"/>
            <a:chOff x="7338337" y="64913"/>
            <a:chExt cx="4676775" cy="3762375"/>
          </a:xfrm>
        </p:grpSpPr>
        <p:pic>
          <p:nvPicPr>
            <p:cNvPr id="7" name="Google Shape;110;g10e971d6eab_0_6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338337" y="64913"/>
              <a:ext cx="4676775" cy="37623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" name="Google Shape;111;g10e971d6eab_0_67"/>
            <p:cNvCxnSpPr/>
            <p:nvPr/>
          </p:nvCxnSpPr>
          <p:spPr>
            <a:xfrm rot="10800000" flipH="1">
              <a:off x="7734300" y="2750850"/>
              <a:ext cx="3994800" cy="225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9" name="Google Shape;112;g10e971d6eab_0_67"/>
            <p:cNvCxnSpPr/>
            <p:nvPr/>
          </p:nvCxnSpPr>
          <p:spPr>
            <a:xfrm rot="10800000" flipH="1">
              <a:off x="8605575" y="997975"/>
              <a:ext cx="5700" cy="16533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2" name="Google Shape;113;g10e971d6eab_0_67"/>
            <p:cNvSpPr txBox="1"/>
            <p:nvPr/>
          </p:nvSpPr>
          <p:spPr>
            <a:xfrm>
              <a:off x="10314624" y="2002850"/>
              <a:ext cx="1294800" cy="4092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3.5 </a:t>
              </a: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14;g10e971d6eab_0_67"/>
            <p:cNvSpPr txBox="1"/>
            <p:nvPr/>
          </p:nvSpPr>
          <p:spPr>
            <a:xfrm>
              <a:off x="8725532" y="920350"/>
              <a:ext cx="1106237" cy="4092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5.75 m</a:t>
              </a:r>
              <a:endParaRPr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" name="Google Shape;115;g10e971d6eab_0_67"/>
            <p:cNvCxnSpPr/>
            <p:nvPr/>
          </p:nvCxnSpPr>
          <p:spPr>
            <a:xfrm rot="10800000" flipH="1">
              <a:off x="11664325" y="1650350"/>
              <a:ext cx="13800" cy="9003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5" name="Google Shape;116;g10e971d6eab_0_67"/>
            <p:cNvSpPr txBox="1"/>
            <p:nvPr/>
          </p:nvSpPr>
          <p:spPr>
            <a:xfrm>
              <a:off x="9397825" y="2836125"/>
              <a:ext cx="1525217" cy="4092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14.05 m</a:t>
              </a:r>
              <a:endParaRPr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Segnaposto contenuto 2"/>
          <p:cNvSpPr txBox="1">
            <a:spLocks/>
          </p:cNvSpPr>
          <p:nvPr/>
        </p:nvSpPr>
        <p:spPr>
          <a:xfrm>
            <a:off x="607427" y="1378500"/>
            <a:ext cx="3678838" cy="141860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dirty="0" smtClean="0"/>
              <a:t>Using existing CNAO elements, a preliminary (and rough) integration study was done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en-US" dirty="0" smtClean="0">
                <a:sym typeface="Wingdings" panose="05000000000000000000" pitchFamily="2" charset="2"/>
              </a:rPr>
              <a:t> the line became immediately quite packed  </a:t>
            </a:r>
            <a:r>
              <a:rPr lang="en-US" dirty="0" smtClean="0"/>
              <a:t> </a:t>
            </a:r>
            <a:endParaRPr lang="en-US" b="1" dirty="0" smtClean="0"/>
          </a:p>
        </p:txBody>
      </p:sp>
      <p:cxnSp>
        <p:nvCxnSpPr>
          <p:cNvPr id="5" name="Connettore 2 4"/>
          <p:cNvCxnSpPr/>
          <p:nvPr/>
        </p:nvCxnSpPr>
        <p:spPr>
          <a:xfrm>
            <a:off x="5209656" y="3517473"/>
            <a:ext cx="358346" cy="453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6389290" y="3216095"/>
            <a:ext cx="43802" cy="689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5876019" y="4490683"/>
            <a:ext cx="53165" cy="719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8169827" y="1562547"/>
            <a:ext cx="1169941" cy="277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rentesi graffa chiusa 22"/>
          <p:cNvSpPr/>
          <p:nvPr/>
        </p:nvSpPr>
        <p:spPr>
          <a:xfrm rot="2502337">
            <a:off x="7892985" y="3775523"/>
            <a:ext cx="129416" cy="1750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onnettore 2 23"/>
          <p:cNvCxnSpPr/>
          <p:nvPr/>
        </p:nvCxnSpPr>
        <p:spPr>
          <a:xfrm flipH="1" flipV="1">
            <a:off x="8070239" y="3971418"/>
            <a:ext cx="391408" cy="6570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egnaposto contenuto 2"/>
          <p:cNvSpPr txBox="1">
            <a:spLocks/>
          </p:cNvSpPr>
          <p:nvPr/>
        </p:nvSpPr>
        <p:spPr>
          <a:xfrm>
            <a:off x="4470953" y="3251575"/>
            <a:ext cx="1218492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monitor</a:t>
            </a:r>
            <a:endParaRPr lang="en-US" sz="1600" b="1" dirty="0" smtClean="0"/>
          </a:p>
        </p:txBody>
      </p:sp>
      <p:sp>
        <p:nvSpPr>
          <p:cNvPr id="27" name="Segnaposto contenuto 2"/>
          <p:cNvSpPr txBox="1">
            <a:spLocks/>
          </p:cNvSpPr>
          <p:nvPr/>
        </p:nvSpPr>
        <p:spPr>
          <a:xfrm>
            <a:off x="4895740" y="5186688"/>
            <a:ext cx="1736124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NC quadrupole</a:t>
            </a:r>
            <a:endParaRPr lang="en-US" sz="1600" b="1" dirty="0" smtClean="0"/>
          </a:p>
        </p:txBody>
      </p:sp>
      <p:sp>
        <p:nvSpPr>
          <p:cNvPr id="28" name="Segnaposto contenuto 2"/>
          <p:cNvSpPr txBox="1">
            <a:spLocks/>
          </p:cNvSpPr>
          <p:nvPr/>
        </p:nvSpPr>
        <p:spPr>
          <a:xfrm>
            <a:off x="5652515" y="2897329"/>
            <a:ext cx="1302467" cy="31876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corrector</a:t>
            </a:r>
            <a:endParaRPr lang="en-US" sz="1600" b="1" dirty="0" smtClean="0"/>
          </a:p>
        </p:txBody>
      </p:sp>
      <p:sp>
        <p:nvSpPr>
          <p:cNvPr id="30" name="Segnaposto contenuto 2"/>
          <p:cNvSpPr txBox="1">
            <a:spLocks/>
          </p:cNvSpPr>
          <p:nvPr/>
        </p:nvSpPr>
        <p:spPr>
          <a:xfrm>
            <a:off x="7120202" y="1406242"/>
            <a:ext cx="1160133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cryostat</a:t>
            </a:r>
            <a:endParaRPr lang="en-US" sz="1600" b="1" dirty="0" smtClean="0"/>
          </a:p>
        </p:txBody>
      </p:sp>
      <p:sp>
        <p:nvSpPr>
          <p:cNvPr id="31" name="Segnaposto contenuto 2"/>
          <p:cNvSpPr txBox="1">
            <a:spLocks/>
          </p:cNvSpPr>
          <p:nvPr/>
        </p:nvSpPr>
        <p:spPr>
          <a:xfrm>
            <a:off x="7426412" y="4608107"/>
            <a:ext cx="1878406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/>
              <a:t>c</a:t>
            </a:r>
            <a:r>
              <a:rPr lang="en-US" sz="1600" dirty="0" smtClean="0"/>
              <a:t>old-warm transition </a:t>
            </a:r>
            <a:endParaRPr lang="en-US" sz="1600" b="1" dirty="0" smtClean="0"/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4"/>
          <a:srcRect b="6965"/>
          <a:stretch/>
        </p:blipFill>
        <p:spPr>
          <a:xfrm>
            <a:off x="11152620" y="2804148"/>
            <a:ext cx="952824" cy="1368018"/>
          </a:xfrm>
          <a:prstGeom prst="rect">
            <a:avLst/>
          </a:prstGeom>
        </p:spPr>
      </p:pic>
      <p:sp>
        <p:nvSpPr>
          <p:cNvPr id="29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Preliminary elements integration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218" y="907010"/>
            <a:ext cx="8138084" cy="5425389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Preliminary elements integration</a:t>
            </a:r>
            <a:endParaRPr lang="en-US" dirty="0"/>
          </a:p>
        </p:txBody>
      </p:sp>
      <p:cxnSp>
        <p:nvCxnSpPr>
          <p:cNvPr id="19" name="Connettore 2 18"/>
          <p:cNvCxnSpPr/>
          <p:nvPr/>
        </p:nvCxnSpPr>
        <p:spPr>
          <a:xfrm>
            <a:off x="2276856" y="3491297"/>
            <a:ext cx="344132" cy="1017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Parentesi graffa chiusa 22"/>
          <p:cNvSpPr/>
          <p:nvPr/>
        </p:nvSpPr>
        <p:spPr>
          <a:xfrm rot="2502337">
            <a:off x="9027065" y="2452437"/>
            <a:ext cx="327404" cy="785674"/>
          </a:xfrm>
          <a:prstGeom prst="rightBrace">
            <a:avLst>
              <a:gd name="adj1" fmla="val 27141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egnaposto contenuto 2"/>
          <p:cNvSpPr txBox="1">
            <a:spLocks/>
          </p:cNvSpPr>
          <p:nvPr/>
        </p:nvSpPr>
        <p:spPr>
          <a:xfrm>
            <a:off x="1133856" y="2898977"/>
            <a:ext cx="1950136" cy="59232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SC spool-piece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it-IT" sz="1600" dirty="0" smtClean="0"/>
              <a:t>quadrupole</a:t>
            </a:r>
            <a:endParaRPr lang="en-US" sz="1600" dirty="0" smtClean="0"/>
          </a:p>
        </p:txBody>
      </p:sp>
      <p:sp>
        <p:nvSpPr>
          <p:cNvPr id="31" name="Segnaposto contenuto 2"/>
          <p:cNvSpPr txBox="1">
            <a:spLocks/>
          </p:cNvSpPr>
          <p:nvPr/>
        </p:nvSpPr>
        <p:spPr>
          <a:xfrm>
            <a:off x="8617660" y="3074813"/>
            <a:ext cx="1913356" cy="68626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/>
              <a:t>c</a:t>
            </a:r>
            <a:r>
              <a:rPr lang="en-US" sz="1600" dirty="0" smtClean="0"/>
              <a:t>old-warm transition </a:t>
            </a:r>
            <a:endParaRPr lang="en-US" sz="1600" b="1" dirty="0" smtClean="0"/>
          </a:p>
        </p:txBody>
      </p:sp>
      <p:sp>
        <p:nvSpPr>
          <p:cNvPr id="29" name="Parentesi graffa chiusa 22"/>
          <p:cNvSpPr/>
          <p:nvPr/>
        </p:nvSpPr>
        <p:spPr>
          <a:xfrm rot="16200000" flipH="1">
            <a:off x="1417342" y="5376074"/>
            <a:ext cx="438872" cy="1005842"/>
          </a:xfrm>
          <a:prstGeom prst="rightBrace">
            <a:avLst>
              <a:gd name="adj1" fmla="val 20018"/>
              <a:gd name="adj2" fmla="val 48378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egnaposto contenuto 2"/>
          <p:cNvSpPr txBox="1">
            <a:spLocks/>
          </p:cNvSpPr>
          <p:nvPr/>
        </p:nvSpPr>
        <p:spPr>
          <a:xfrm>
            <a:off x="554182" y="6098429"/>
            <a:ext cx="1913356" cy="68626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/>
              <a:t>c</a:t>
            </a:r>
            <a:r>
              <a:rPr lang="en-US" sz="1600" dirty="0" smtClean="0"/>
              <a:t>old-warm transition </a:t>
            </a:r>
            <a:endParaRPr lang="en-US" sz="1600" b="1" dirty="0" smtClean="0"/>
          </a:p>
        </p:txBody>
      </p:sp>
      <p:cxnSp>
        <p:nvCxnSpPr>
          <p:cNvPr id="34" name="Connettore 2 18"/>
          <p:cNvCxnSpPr/>
          <p:nvPr/>
        </p:nvCxnSpPr>
        <p:spPr>
          <a:xfrm flipH="1" flipV="1">
            <a:off x="5785401" y="5132532"/>
            <a:ext cx="642831" cy="918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Segnaposto contenuto 2"/>
          <p:cNvSpPr txBox="1">
            <a:spLocks/>
          </p:cNvSpPr>
          <p:nvPr/>
        </p:nvSpPr>
        <p:spPr>
          <a:xfrm>
            <a:off x="5548706" y="6098429"/>
            <a:ext cx="1950136" cy="311515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SC </a:t>
            </a:r>
            <a:r>
              <a:rPr lang="it-IT" sz="1600" dirty="0" smtClean="0"/>
              <a:t>Dipole</a:t>
            </a:r>
            <a:endParaRPr lang="en-US" sz="1600" dirty="0" smtClean="0"/>
          </a:p>
        </p:txBody>
      </p:sp>
      <p:cxnSp>
        <p:nvCxnSpPr>
          <p:cNvPr id="36" name="Connettore 2 18"/>
          <p:cNvCxnSpPr/>
          <p:nvPr/>
        </p:nvCxnSpPr>
        <p:spPr>
          <a:xfrm>
            <a:off x="6656832" y="1921261"/>
            <a:ext cx="730682" cy="697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egnaposto contenuto 2"/>
          <p:cNvSpPr txBox="1">
            <a:spLocks/>
          </p:cNvSpPr>
          <p:nvPr/>
        </p:nvSpPr>
        <p:spPr>
          <a:xfrm>
            <a:off x="5548706" y="1328941"/>
            <a:ext cx="1950136" cy="59232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SC spool-piece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it-IT" sz="1600" dirty="0" smtClean="0"/>
              <a:t>quadrupole</a:t>
            </a:r>
            <a:endParaRPr lang="en-US" sz="1600" dirty="0" smtClean="0"/>
          </a:p>
        </p:txBody>
      </p:sp>
      <p:sp>
        <p:nvSpPr>
          <p:cNvPr id="39" name="Parentesi graffa chiusa 22"/>
          <p:cNvSpPr/>
          <p:nvPr/>
        </p:nvSpPr>
        <p:spPr>
          <a:xfrm rot="2502337">
            <a:off x="8457592" y="4139804"/>
            <a:ext cx="327404" cy="1027416"/>
          </a:xfrm>
          <a:prstGeom prst="rightBrace">
            <a:avLst>
              <a:gd name="adj1" fmla="val 27141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egnaposto contenuto 2"/>
          <p:cNvSpPr txBox="1">
            <a:spLocks/>
          </p:cNvSpPr>
          <p:nvPr/>
        </p:nvSpPr>
        <p:spPr>
          <a:xfrm>
            <a:off x="8164896" y="5013701"/>
            <a:ext cx="2184559" cy="53224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err="1" smtClean="0"/>
              <a:t>Dipole+Quadrupole</a:t>
            </a:r>
            <a:r>
              <a:rPr lang="en-US" sz="1600" dirty="0"/>
              <a:t> </a:t>
            </a:r>
            <a:r>
              <a:rPr lang="en-US" sz="1600" dirty="0" smtClean="0"/>
              <a:t>heads</a:t>
            </a:r>
            <a:endParaRPr lang="en-US" sz="1600" b="1" dirty="0" smtClean="0"/>
          </a:p>
        </p:txBody>
      </p:sp>
      <p:sp>
        <p:nvSpPr>
          <p:cNvPr id="41" name="Parentesi graffa chiusa 22"/>
          <p:cNvSpPr/>
          <p:nvPr/>
        </p:nvSpPr>
        <p:spPr>
          <a:xfrm rot="5400000">
            <a:off x="3312259" y="5286450"/>
            <a:ext cx="327404" cy="1027416"/>
          </a:xfrm>
          <a:prstGeom prst="rightBrace">
            <a:avLst>
              <a:gd name="adj1" fmla="val 27141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egnaposto contenuto 2"/>
          <p:cNvSpPr txBox="1">
            <a:spLocks/>
          </p:cNvSpPr>
          <p:nvPr/>
        </p:nvSpPr>
        <p:spPr>
          <a:xfrm>
            <a:off x="3084217" y="5946928"/>
            <a:ext cx="2184559" cy="53224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err="1" smtClean="0"/>
              <a:t>Dipole+Quadrupole</a:t>
            </a:r>
            <a:r>
              <a:rPr lang="en-US" sz="1600" dirty="0"/>
              <a:t> </a:t>
            </a:r>
            <a:r>
              <a:rPr lang="en-US" sz="1600" dirty="0" smtClean="0"/>
              <a:t>heads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5864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Preliminary elements integration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65" y="1215999"/>
            <a:ext cx="10396728" cy="5293633"/>
          </a:xfrm>
          <a:prstGeom prst="rect">
            <a:avLst/>
          </a:prstGeom>
        </p:spPr>
      </p:pic>
      <p:sp>
        <p:nvSpPr>
          <p:cNvPr id="20" name="Parentesi graffa chiusa 22"/>
          <p:cNvSpPr/>
          <p:nvPr/>
        </p:nvSpPr>
        <p:spPr>
          <a:xfrm flipH="1">
            <a:off x="9014642" y="5751424"/>
            <a:ext cx="449398" cy="640232"/>
          </a:xfrm>
          <a:prstGeom prst="rightBrace">
            <a:avLst>
              <a:gd name="adj1" fmla="val 20018"/>
              <a:gd name="adj2" fmla="val 48378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7651269" y="5778090"/>
            <a:ext cx="1363373" cy="49469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/>
              <a:t>c</a:t>
            </a:r>
            <a:r>
              <a:rPr lang="en-US" sz="1600" dirty="0" smtClean="0"/>
              <a:t>old-warm transition </a:t>
            </a:r>
            <a:endParaRPr lang="en-US" sz="1600" b="1" dirty="0" smtClean="0"/>
          </a:p>
        </p:txBody>
      </p:sp>
      <p:sp>
        <p:nvSpPr>
          <p:cNvPr id="22" name="Segnaposto contenuto 2"/>
          <p:cNvSpPr txBox="1">
            <a:spLocks/>
          </p:cNvSpPr>
          <p:nvPr/>
        </p:nvSpPr>
        <p:spPr>
          <a:xfrm>
            <a:off x="5074920" y="5778090"/>
            <a:ext cx="2056974" cy="49469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b="1" dirty="0" smtClean="0"/>
              <a:t>Directly linked to the gantry radius</a:t>
            </a:r>
          </a:p>
        </p:txBody>
      </p:sp>
      <p:sp>
        <p:nvSpPr>
          <p:cNvPr id="6" name="Right Arrow 5"/>
          <p:cNvSpPr/>
          <p:nvPr/>
        </p:nvSpPr>
        <p:spPr>
          <a:xfrm>
            <a:off x="7181089" y="5888736"/>
            <a:ext cx="594786" cy="232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arentesi graffa chiusa 22"/>
          <p:cNvSpPr/>
          <p:nvPr/>
        </p:nvSpPr>
        <p:spPr>
          <a:xfrm rot="5400000" flipH="1">
            <a:off x="5581742" y="-3240101"/>
            <a:ext cx="449398" cy="9710930"/>
          </a:xfrm>
          <a:prstGeom prst="rightBrace">
            <a:avLst>
              <a:gd name="adj1" fmla="val 20018"/>
              <a:gd name="adj2" fmla="val 48378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egnaposto contenuto 2"/>
          <p:cNvSpPr txBox="1">
            <a:spLocks/>
          </p:cNvSpPr>
          <p:nvPr/>
        </p:nvSpPr>
        <p:spPr>
          <a:xfrm>
            <a:off x="950976" y="1024445"/>
            <a:ext cx="9710929" cy="49469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b="1" dirty="0" smtClean="0"/>
              <a:t>Can we use a single cryostat for the three Dipoles and Quadrupoles? </a:t>
            </a:r>
          </a:p>
        </p:txBody>
      </p:sp>
    </p:spTree>
    <p:extLst>
      <p:ext uri="{BB962C8B-B14F-4D97-AF65-F5344CB8AC3E}">
        <p14:creationId xmlns:p14="http://schemas.microsoft.com/office/powerpoint/2010/main" val="12688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7512" y="1682496"/>
            <a:ext cx="101498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The integration between the magnets, cryogenics, diagnostic, etc… is of uppermost importance for the optics studies and, more importantly, for the whole gantry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The definition of the the space required to integrate the various elements in the gantry layout is a foudamental step to validate the optics and to create a sound desing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The collaboration and iteration between the working groups is crucial and need to be established on a regular 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… (?)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739049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on dimensions, space, geometry… </a:t>
            </a: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848138" y="1131730"/>
            <a:ext cx="5432898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Large or small cryostat considering: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Alignment (of magnets)</a:t>
            </a:r>
          </a:p>
          <a:p>
            <a:r>
              <a:rPr lang="en-GB" sz="1600" dirty="0" smtClean="0"/>
              <a:t>	Maintenance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Cooling/current leads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Cold-to-warm transition (one or many)</a:t>
            </a:r>
          </a:p>
          <a:p>
            <a:endParaRPr lang="en-GB" sz="1600" dirty="0" smtClean="0"/>
          </a:p>
          <a:p>
            <a:r>
              <a:rPr lang="en-GB" sz="1600" dirty="0" smtClean="0"/>
              <a:t>Cryogenic solution?</a:t>
            </a:r>
          </a:p>
          <a:p>
            <a:r>
              <a:rPr lang="en-GB" sz="1600" dirty="0"/>
              <a:t>	</a:t>
            </a:r>
            <a:r>
              <a:rPr lang="en-GB" sz="1600" dirty="0" err="1" smtClean="0"/>
              <a:t>Cryocooler</a:t>
            </a:r>
            <a:endParaRPr lang="en-GB" sz="1600" dirty="0" smtClean="0"/>
          </a:p>
          <a:p>
            <a:r>
              <a:rPr lang="en-GB" sz="1600" dirty="0"/>
              <a:t>	</a:t>
            </a:r>
            <a:r>
              <a:rPr lang="en-GB" sz="1600" dirty="0" smtClean="0"/>
              <a:t>He gas (no liquid because of quenching noise)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He gas line with conductors inside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Maintenance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cool down time (also for small vs large cryostat)</a:t>
            </a:r>
          </a:p>
          <a:p>
            <a:endParaRPr lang="en-GB" sz="1600" dirty="0" smtClean="0"/>
          </a:p>
          <a:p>
            <a:r>
              <a:rPr lang="en-GB" sz="1600" dirty="0" smtClean="0"/>
              <a:t>Vacuum chamber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bellows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flanges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share vacuum between beam and magnets?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installation/replacement/maintenance</a:t>
            </a:r>
          </a:p>
          <a:p>
            <a:r>
              <a:rPr lang="en-GB" sz="1600" dirty="0" smtClean="0"/>
              <a:t>	</a:t>
            </a:r>
          </a:p>
          <a:p>
            <a:r>
              <a:rPr lang="en-GB" sz="1600" dirty="0" smtClean="0"/>
              <a:t>Spool piece quadrupoles</a:t>
            </a:r>
          </a:p>
          <a:p>
            <a:endParaRPr lang="en-GB" sz="1600" dirty="0" smtClean="0"/>
          </a:p>
          <a:p>
            <a:r>
              <a:rPr lang="en-GB" sz="1600" b="1" dirty="0" smtClean="0">
                <a:solidFill>
                  <a:srgbClr val="FF0000"/>
                </a:solidFill>
              </a:rPr>
              <a:t>Remember that it rotates!</a:t>
            </a:r>
            <a:endParaRPr lang="en-GB" sz="1600" b="1" dirty="0">
              <a:solidFill>
                <a:srgbClr val="FF0000"/>
              </a:solidFill>
            </a:endParaRPr>
          </a:p>
          <a:p>
            <a:endParaRPr lang="it-IT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8044070" y="2994991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Examples to copy!?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75484173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219</Words>
  <Application>Microsoft Office PowerPoint</Application>
  <PresentationFormat>Custom</PresentationFormat>
  <Paragraphs>71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Magnets and Cryostat integration on the gantry optics layout</vt:lpstr>
      <vt:lpstr>Gantry Layouts</vt:lpstr>
      <vt:lpstr>Preliminary elements integration</vt:lpstr>
      <vt:lpstr>Preliminary elements integration</vt:lpstr>
      <vt:lpstr>Preliminary elements integration</vt:lpstr>
      <vt:lpstr>Discussion</vt:lpstr>
      <vt:lpstr>Questions on dimensions, space, geometry…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 and Cryostat integration on the gantry optics layout</dc:title>
  <dc:creator>Microsoft Office User</dc:creator>
  <cp:lastModifiedBy>Pullia Marco</cp:lastModifiedBy>
  <cp:revision>8</cp:revision>
  <dcterms:created xsi:type="dcterms:W3CDTF">2019-12-09T11:54:53Z</dcterms:created>
  <dcterms:modified xsi:type="dcterms:W3CDTF">2022-06-13T16:13:54Z</dcterms:modified>
</cp:coreProperties>
</file>