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2">
  <p:sldMasterIdLst>
    <p:sldMasterId id="2147483660" r:id="rId4"/>
  </p:sldMasterIdLst>
  <p:notesMasterIdLst>
    <p:notesMasterId r:id="rId12"/>
  </p:notesMasterIdLst>
  <p:sldIdLst>
    <p:sldId id="293" r:id="rId5"/>
    <p:sldId id="287" r:id="rId6"/>
    <p:sldId id="288" r:id="rId7"/>
    <p:sldId id="257" r:id="rId8"/>
    <p:sldId id="290" r:id="rId9"/>
    <p:sldId id="289" r:id="rId10"/>
    <p:sldId id="292" r:id="rId11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A2629"/>
    <a:srgbClr val="FFFFFF"/>
    <a:srgbClr val="FDDF03"/>
    <a:srgbClr val="B4B4B0"/>
    <a:srgbClr val="E9E7D8"/>
    <a:srgbClr val="F4F4ED"/>
    <a:srgbClr val="67C9FA"/>
    <a:srgbClr val="003399"/>
    <a:srgbClr val="F1E83D"/>
    <a:srgbClr val="B4D59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1E4AEA4-8DFA-4A89-87EB-49C32662AFE0}" styleName="Stile medio 2 - Color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Stile medio 2 - Colore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A488322-F2BA-4B5B-9748-0D474271808F}" styleName="Stile medio 3 - Colore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Stile medio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Stile medio 2 - Colore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125" autoAdjust="0"/>
    <p:restoredTop sz="94660"/>
  </p:normalViewPr>
  <p:slideViewPr>
    <p:cSldViewPr snapToGrid="0" showGuides="1">
      <p:cViewPr varScale="1">
        <p:scale>
          <a:sx n="125" d="100"/>
          <a:sy n="125" d="100"/>
        </p:scale>
        <p:origin x="845" y="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EAB66-BED8-4AE6-9621-910C985D2711}" type="datetimeFigureOut">
              <a:rPr lang="it-IT" smtClean="0"/>
              <a:t>14/06/2022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C33B3-4D68-4CFA-BDC2-5B2466B90D1E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784589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C33B3-4D68-4CFA-BDC2-5B2466B90D1E}" type="slidenum">
              <a:rPr lang="it-IT" smtClean="0"/>
              <a:t>1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3479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41538" y="4455620"/>
            <a:ext cx="11073408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it-IT" dirty="0"/>
              <a:t>AUTHOR NAME</a:t>
            </a:r>
            <a:endParaRPr lang="en-US" dirty="0"/>
          </a:p>
        </p:txBody>
      </p: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EBE1BC7D-DDBF-4ECD-9465-702FF7643EEF}" type="datetime1">
              <a:rPr lang="it-IT" smtClean="0"/>
              <a:t>14/06/2022</a:t>
            </a:fld>
            <a:endParaRPr lang="it-IT" dirty="0"/>
          </a:p>
        </p:txBody>
      </p:sp>
      <p:sp>
        <p:nvSpPr>
          <p:cNvPr id="2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it-IT"/>
          </a:p>
        </p:txBody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23" name="Immagine 2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022" y="-51247"/>
            <a:ext cx="2229954" cy="1115334"/>
          </a:xfrm>
          <a:prstGeom prst="rect">
            <a:avLst/>
          </a:prstGeom>
        </p:spPr>
      </p:pic>
      <p:pic>
        <p:nvPicPr>
          <p:cNvPr id="24" name="Immagine 23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929" y="5747939"/>
            <a:ext cx="4344140" cy="445947"/>
          </a:xfrm>
          <a:prstGeom prst="rect">
            <a:avLst/>
          </a:prstGeom>
        </p:spPr>
      </p:pic>
      <p:cxnSp>
        <p:nvCxnSpPr>
          <p:cNvPr id="30" name="Straight Connector 9"/>
          <p:cNvCxnSpPr/>
          <p:nvPr userDrawn="1"/>
        </p:nvCxnSpPr>
        <p:spPr>
          <a:xfrm>
            <a:off x="1193532" y="4392271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5488302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Only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1539" y="286603"/>
            <a:ext cx="11073408" cy="1450757"/>
          </a:xfrm>
        </p:spPr>
        <p:txBody>
          <a:bodyPr anchor="ctr">
            <a:norm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14/06/2022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6" name="Immagine 5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7" name="Immagin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33768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7" y="286603"/>
            <a:ext cx="11073409" cy="1450757"/>
          </a:xfr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lang="it-IT" sz="3000" kern="1200" spc="-50" baseline="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j-ea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41537" y="1845734"/>
            <a:ext cx="11073409" cy="3641809"/>
          </a:xfrm>
        </p:spPr>
        <p:txBody>
          <a:bodyPr/>
          <a:lstStyle>
            <a:lvl1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4pPr>
          </a:lstStyle>
          <a:p>
            <a:pPr lvl="0"/>
            <a:r>
              <a:rPr lang="it-IT" dirty="0"/>
              <a:t>Fare clic per modificare stili del testo dello schema</a:t>
            </a:r>
          </a:p>
          <a:p>
            <a:pPr lvl="1"/>
            <a:r>
              <a:rPr lang="it-IT" dirty="0"/>
              <a:t>Secondo livello</a:t>
            </a:r>
          </a:p>
          <a:p>
            <a:pPr lvl="2"/>
            <a:r>
              <a:rPr lang="it-IT" dirty="0"/>
              <a:t>Terzo livello</a:t>
            </a:r>
          </a:p>
          <a:p>
            <a:pPr lvl="3"/>
            <a:r>
              <a:rPr lang="it-IT" dirty="0"/>
              <a:t>Quarto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F5B08-F7E1-47E3-AC3C-9CB5582ACB44}" type="datetime1">
              <a:rPr lang="it-IT" smtClean="0"/>
              <a:t>14/06/2022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8" name="Immagin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9" name="Immagin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11223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 hasCustomPrompt="1"/>
          </p:nvPr>
        </p:nvSpPr>
        <p:spPr>
          <a:xfrm>
            <a:off x="541538" y="457200"/>
            <a:ext cx="11073408" cy="1229557"/>
          </a:xfrm>
        </p:spPr>
        <p:txBody>
          <a:bodyPr anchor="ctr">
            <a:noAutofit/>
          </a:bodyPr>
          <a:lstStyle>
            <a:lvl1pPr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7" y="1819922"/>
            <a:ext cx="6431759" cy="3778803"/>
          </a:xfrm>
        </p:spPr>
        <p:txBody>
          <a:bodyPr>
            <a:normAutofit/>
          </a:bodyPr>
          <a:lstStyle>
            <a:lvl1pPr marL="0" indent="0">
              <a:buNone/>
              <a:defRPr sz="30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541538" y="1819922"/>
            <a:ext cx="4230487" cy="3778803"/>
          </a:xfrm>
        </p:spPr>
        <p:txBody>
          <a:bodyPr/>
          <a:lstStyle>
            <a:lvl1pPr marL="0" indent="0">
              <a:buNone/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dirty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2EFBE5-16BA-4121-9014-946DDBFC04C4}" type="datetime1">
              <a:rPr lang="it-IT" smtClean="0"/>
              <a:t>14/06/2022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  <p:pic>
        <p:nvPicPr>
          <p:cNvPr id="9" name="Immagine 8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0" name="Immagine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68486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hank you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541537" y="1651246"/>
            <a:ext cx="11073409" cy="2673865"/>
          </a:xfrm>
        </p:spPr>
        <p:txBody>
          <a:bodyPr anchor="ctr">
            <a:normAutofit/>
          </a:bodyPr>
          <a:lstStyle>
            <a:lvl1pPr algn="l">
              <a:lnSpc>
                <a:spcPct val="85000"/>
              </a:lnSpc>
              <a:defRPr sz="4000" b="1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it-IT" dirty="0"/>
              <a:t>THANK YOU</a:t>
            </a:r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9" name="Rectangle 8"/>
          <p:cNvSpPr/>
          <p:nvPr userDrawn="1"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2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" name="Immagine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1538" y="5598725"/>
            <a:ext cx="1384915" cy="749879"/>
          </a:xfrm>
          <a:prstGeom prst="rect">
            <a:avLst/>
          </a:prstGeom>
        </p:spPr>
      </p:pic>
      <p:pic>
        <p:nvPicPr>
          <p:cNvPr id="11" name="Immagin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67416" y="5776180"/>
            <a:ext cx="3847531" cy="394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517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rgbClr val="67C9F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rgbClr val="8080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47F50668-7C7A-4E04-AF8E-2281C5E456CB}" type="datetime1">
              <a:rPr lang="it-IT" smtClean="0"/>
              <a:pPr/>
              <a:t>14/06/2022</a:t>
            </a:fld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it-IT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Rectangle 8"/>
          <p:cNvSpPr/>
          <p:nvPr userDrawn="1"/>
        </p:nvSpPr>
        <p:spPr>
          <a:xfrm>
            <a:off x="-1" y="6305866"/>
            <a:ext cx="12192001" cy="36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9927091" y="6459785"/>
            <a:ext cx="1312025" cy="365125"/>
          </a:xfrm>
          <a:prstGeom prst="rect">
            <a:avLst/>
          </a:prstGeom>
        </p:spPr>
        <p:txBody>
          <a:bodyPr anchor="ctr"/>
          <a:lstStyle>
            <a:lvl1pPr marL="0" algn="ctr" defTabSz="914400" rtl="0" eaLnBrk="1" latinLnBrk="0" hangingPunct="1">
              <a:defRPr lang="it-IT" sz="900" kern="1200" cap="all" baseline="0" smtClean="0">
                <a:solidFill>
                  <a:srgbClr val="FFFFFF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</a:lstStyle>
          <a:p>
            <a:fld id="{57A0FA2E-2223-4FE8-9E15-7906F6757A08}" type="slidenum">
              <a:rPr lang="it-IT" smtClean="0"/>
              <a:pPr/>
              <a:t>‹N›</a:t>
            </a:fld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2863844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70" r:id="rId3"/>
    <p:sldLayoutId id="2147483680" r:id="rId4"/>
    <p:sldLayoutId id="2147483667" r:id="rId5"/>
  </p:sldLayoutIdLst>
  <p:hf hdr="0" ft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785583" y="1631725"/>
            <a:ext cx="10620834" cy="2673865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GB" dirty="0"/>
              <a:t>Integration of Magnets/Cryostats on the structure</a:t>
            </a:r>
            <a:br>
              <a:rPr lang="en-GB" dirty="0"/>
            </a:br>
            <a:r>
              <a:rPr lang="en-GB" sz="2800" b="0" dirty="0"/>
              <a:t>CERN TE-MSC, EN-MME, RTU and UNIBS</a:t>
            </a:r>
            <a:endParaRPr lang="en-GB" b="0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785584" y="4393395"/>
            <a:ext cx="10620833" cy="1143000"/>
          </a:xfrm>
        </p:spPr>
        <p:txBody>
          <a:bodyPr>
            <a:normAutofit fontScale="92500" lnSpcReduction="10000"/>
          </a:bodyPr>
          <a:lstStyle/>
          <a:p>
            <a:endParaRPr lang="it-IT" sz="1200" dirty="0">
              <a:highlight>
                <a:srgbClr val="FFFF00"/>
              </a:highlight>
            </a:endParaRPr>
          </a:p>
          <a:p>
            <a:pPr algn="ctr"/>
            <a:r>
              <a:rPr lang="it-IT" dirty="0"/>
              <a:t>Luca Piacentini, Diego </a:t>
            </a:r>
            <a:r>
              <a:rPr lang="it-IT" dirty="0" err="1"/>
              <a:t>Perini</a:t>
            </a:r>
            <a:r>
              <a:rPr lang="it-IT" dirty="0"/>
              <a:t>, </a:t>
            </a:r>
            <a:r>
              <a:rPr lang="it-IT" dirty="0" err="1"/>
              <a:t>Toms</a:t>
            </a:r>
            <a:r>
              <a:rPr lang="it-IT" dirty="0"/>
              <a:t> </a:t>
            </a:r>
            <a:r>
              <a:rPr lang="it-IT" dirty="0" err="1"/>
              <a:t>torims</a:t>
            </a:r>
            <a:r>
              <a:rPr lang="it-IT" dirty="0"/>
              <a:t>, </a:t>
            </a:r>
          </a:p>
          <a:p>
            <a:pPr algn="ctr"/>
            <a:r>
              <a:rPr lang="it-IT" dirty="0"/>
              <a:t>Luca Dassa, Jānis Vilcāns, Andris Ratkus, Stefano Uberti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D84C9E4-7187-8D4E-97CF-CF92E9B358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530315" y="5246837"/>
            <a:ext cx="1459206" cy="651491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28450FA1-381F-A44C-B4DA-738E65CFFB14}"/>
              </a:ext>
            </a:extLst>
          </p:cNvPr>
          <p:cNvSpPr txBox="1"/>
          <p:nvPr/>
        </p:nvSpPr>
        <p:spPr>
          <a:xfrm>
            <a:off x="9745967" y="5986133"/>
            <a:ext cx="25510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VPP-IZM-CERN-2020/1-0002</a:t>
            </a:r>
            <a:endParaRPr lang="en-LV" sz="1600" dirty="0"/>
          </a:p>
        </p:txBody>
      </p:sp>
      <p:pic>
        <p:nvPicPr>
          <p:cNvPr id="7" name="Picture 10">
            <a:extLst>
              <a:ext uri="{FF2B5EF4-FFF2-40B4-BE49-F238E27FC236}">
                <a16:creationId xmlns:a16="http://schemas.microsoft.com/office/drawing/2014/main" id="{A12D6464-2266-4F86-B626-00C6724F86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5748" y="35497"/>
            <a:ext cx="1312025" cy="12250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53586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212EDAC-46A4-4ADD-9206-D53E664BD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14/06/2022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11B736-941C-4FF0-8A0B-B865C6EAC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2</a:t>
            </a:fld>
            <a:endParaRPr lang="it-IT" dirty="0"/>
          </a:p>
        </p:txBody>
      </p:sp>
      <p:grpSp>
        <p:nvGrpSpPr>
          <p:cNvPr id="2" name="Gruppo 1">
            <a:extLst>
              <a:ext uri="{FF2B5EF4-FFF2-40B4-BE49-F238E27FC236}">
                <a16:creationId xmlns:a16="http://schemas.microsoft.com/office/drawing/2014/main" id="{A926E663-B341-42A2-8204-A0653F9024BE}"/>
              </a:ext>
            </a:extLst>
          </p:cNvPr>
          <p:cNvGrpSpPr/>
          <p:nvPr/>
        </p:nvGrpSpPr>
        <p:grpSpPr>
          <a:xfrm>
            <a:off x="54540" y="33090"/>
            <a:ext cx="5160891" cy="2913996"/>
            <a:chOff x="87514" y="123566"/>
            <a:chExt cx="9682777" cy="5486401"/>
          </a:xfrm>
        </p:grpSpPr>
        <p:pic>
          <p:nvPicPr>
            <p:cNvPr id="6" name="Immagine 5">
              <a:extLst>
                <a:ext uri="{FF2B5EF4-FFF2-40B4-BE49-F238E27FC236}">
                  <a16:creationId xmlns:a16="http://schemas.microsoft.com/office/drawing/2014/main" id="{B8CC9CF4-85B6-4E5A-AE89-2BA2B5637EF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87514" y="123566"/>
              <a:ext cx="9682777" cy="5486401"/>
            </a:xfrm>
            <a:prstGeom prst="rect">
              <a:avLst/>
            </a:prstGeom>
          </p:spPr>
        </p:pic>
        <p:sp>
          <p:nvSpPr>
            <p:cNvPr id="8" name="Rettangolo 7">
              <a:extLst>
                <a:ext uri="{FF2B5EF4-FFF2-40B4-BE49-F238E27FC236}">
                  <a16:creationId xmlns:a16="http://schemas.microsoft.com/office/drawing/2014/main" id="{81430492-345A-4026-B1FA-D8DCB27F03C8}"/>
                </a:ext>
              </a:extLst>
            </p:cNvPr>
            <p:cNvSpPr/>
            <p:nvPr/>
          </p:nvSpPr>
          <p:spPr>
            <a:xfrm>
              <a:off x="951470" y="1723768"/>
              <a:ext cx="3256006" cy="321275"/>
            </a:xfrm>
            <a:prstGeom prst="rect">
              <a:avLst/>
            </a:prstGeom>
            <a:noFill/>
            <a:ln w="762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7" name="Immagine 6">
            <a:extLst>
              <a:ext uri="{FF2B5EF4-FFF2-40B4-BE49-F238E27FC236}">
                <a16:creationId xmlns:a16="http://schemas.microsoft.com/office/drawing/2014/main" id="{E63CFDFA-CCD3-A672-161E-A49B7338D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06476" y="43291"/>
            <a:ext cx="6044821" cy="3385709"/>
          </a:xfrm>
          <a:prstGeom prst="rect">
            <a:avLst/>
          </a:prstGeom>
        </p:spPr>
      </p:pic>
      <p:pic>
        <p:nvPicPr>
          <p:cNvPr id="9" name="Immagine 8">
            <a:extLst>
              <a:ext uri="{FF2B5EF4-FFF2-40B4-BE49-F238E27FC236}">
                <a16:creationId xmlns:a16="http://schemas.microsoft.com/office/drawing/2014/main" id="{167B72D4-8C01-3EC7-CD0B-C93CDD032E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540" y="2947086"/>
            <a:ext cx="4912030" cy="2763017"/>
          </a:xfrm>
          <a:prstGeom prst="rect">
            <a:avLst/>
          </a:prstGeom>
        </p:spPr>
      </p:pic>
      <p:sp>
        <p:nvSpPr>
          <p:cNvPr id="10" name="Rettangolo 9">
            <a:extLst>
              <a:ext uri="{FF2B5EF4-FFF2-40B4-BE49-F238E27FC236}">
                <a16:creationId xmlns:a16="http://schemas.microsoft.com/office/drawing/2014/main" id="{97B89C5C-ED50-B4BE-F58E-7ACF27476835}"/>
              </a:ext>
            </a:extLst>
          </p:cNvPr>
          <p:cNvSpPr/>
          <p:nvPr/>
        </p:nvSpPr>
        <p:spPr>
          <a:xfrm>
            <a:off x="3102864" y="4267200"/>
            <a:ext cx="1597152" cy="1381943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2" name="Connettore 2 11">
            <a:extLst>
              <a:ext uri="{FF2B5EF4-FFF2-40B4-BE49-F238E27FC236}">
                <a16:creationId xmlns:a16="http://schemas.microsoft.com/office/drawing/2014/main" id="{4929F537-2078-9C2E-F3DC-5C2629CB5A75}"/>
              </a:ext>
            </a:extLst>
          </p:cNvPr>
          <p:cNvCxnSpPr>
            <a:endCxn id="10" idx="3"/>
          </p:cNvCxnSpPr>
          <p:nvPr/>
        </p:nvCxnSpPr>
        <p:spPr>
          <a:xfrm flipH="1">
            <a:off x="4700016" y="4840224"/>
            <a:ext cx="1993392" cy="1179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CasellaDiTesto 12">
            <a:extLst>
              <a:ext uri="{FF2B5EF4-FFF2-40B4-BE49-F238E27FC236}">
                <a16:creationId xmlns:a16="http://schemas.microsoft.com/office/drawing/2014/main" id="{365066BB-3E1D-550C-16C0-6B3E72F29A86}"/>
              </a:ext>
            </a:extLst>
          </p:cNvPr>
          <p:cNvSpPr txBox="1"/>
          <p:nvPr/>
        </p:nvSpPr>
        <p:spPr>
          <a:xfrm>
            <a:off x="6693408" y="4639056"/>
            <a:ext cx="1493520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OD &gt; 600</a:t>
            </a:r>
          </a:p>
        </p:txBody>
      </p:sp>
    </p:spTree>
    <p:extLst>
      <p:ext uri="{BB962C8B-B14F-4D97-AF65-F5344CB8AC3E}">
        <p14:creationId xmlns:p14="http://schemas.microsoft.com/office/powerpoint/2010/main" val="36595415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ttangolo 21">
            <a:extLst>
              <a:ext uri="{FF2B5EF4-FFF2-40B4-BE49-F238E27FC236}">
                <a16:creationId xmlns:a16="http://schemas.microsoft.com/office/drawing/2014/main" id="{B6A3CE39-CF30-4809-A5AB-0C7BB69BDF96}"/>
              </a:ext>
            </a:extLst>
          </p:cNvPr>
          <p:cNvSpPr/>
          <p:nvPr/>
        </p:nvSpPr>
        <p:spPr>
          <a:xfrm>
            <a:off x="541637" y="1512121"/>
            <a:ext cx="11108725" cy="7784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4212EDAC-46A4-4ADD-9206-D53E664BD9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14/06/2022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5F11B736-941C-4FF0-8A0B-B865C6EAC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3</a:t>
            </a:fld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66BF8CC0-A36E-4766-A097-79EA064E837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152" t="14065"/>
          <a:stretch/>
        </p:blipFill>
        <p:spPr>
          <a:xfrm>
            <a:off x="214834" y="953586"/>
            <a:ext cx="4011301" cy="1797560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9" name="Tabella 9">
                <a:extLst>
                  <a:ext uri="{FF2B5EF4-FFF2-40B4-BE49-F238E27FC236}">
                    <a16:creationId xmlns:a16="http://schemas.microsoft.com/office/drawing/2014/main" id="{C5EE0309-36F6-4B42-B0CD-37CEC8EBA61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90436013"/>
                  </p:ext>
                </p:extLst>
              </p:nvPr>
            </p:nvGraphicFramePr>
            <p:xfrm>
              <a:off x="263602" y="2892358"/>
              <a:ext cx="5547975" cy="16916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97393">
                      <a:extLst>
                        <a:ext uri="{9D8B030D-6E8A-4147-A177-3AD203B41FA5}">
                          <a16:colId xmlns:a16="http://schemas.microsoft.com/office/drawing/2014/main" val="1557685893"/>
                        </a:ext>
                      </a:extLst>
                    </a:gridCol>
                    <a:gridCol w="1775291">
                      <a:extLst>
                        <a:ext uri="{9D8B030D-6E8A-4147-A177-3AD203B41FA5}">
                          <a16:colId xmlns:a16="http://schemas.microsoft.com/office/drawing/2014/main" val="124371930"/>
                        </a:ext>
                      </a:extLst>
                    </a:gridCol>
                    <a:gridCol w="1775291">
                      <a:extLst>
                        <a:ext uri="{9D8B030D-6E8A-4147-A177-3AD203B41FA5}">
                          <a16:colId xmlns:a16="http://schemas.microsoft.com/office/drawing/2014/main" val="1716664480"/>
                        </a:ext>
                      </a:extLst>
                    </a:gridCol>
                  </a:tblGrid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Earlier than 2/03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2/03/2022 </a:t>
                          </a:r>
                          <a:r>
                            <a:rPr lang="en-GB" sz="1600" dirty="0" err="1"/>
                            <a:t>HITRIplus</a:t>
                          </a:r>
                          <a:r>
                            <a:rPr lang="en-GB" sz="1600" dirty="0"/>
                            <a:t> meeting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37510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>
                              <a:solidFill>
                                <a:srgbClr val="FF0000"/>
                              </a:solidFill>
                            </a:rPr>
                            <a:t>1,5 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1,65 m *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Bending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696780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310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170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Yoke Outer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2924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2,5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14:m>
                            <m:oMath xmlns:m="http://schemas.openxmlformats.org/officeDocument/2006/math">
                              <m:r>
                                <a:rPr lang="en-GB" sz="16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~</m:t>
                              </m:r>
                            </m:oMath>
                          </a14:m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1.5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Mass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5146593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9" name="Tabella 9">
                <a:extLst>
                  <a:ext uri="{FF2B5EF4-FFF2-40B4-BE49-F238E27FC236}">
                    <a16:creationId xmlns:a16="http://schemas.microsoft.com/office/drawing/2014/main" id="{C5EE0309-36F6-4B42-B0CD-37CEC8EBA61A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4290436013"/>
                  </p:ext>
                </p:extLst>
              </p:nvPr>
            </p:nvGraphicFramePr>
            <p:xfrm>
              <a:off x="263602" y="2892358"/>
              <a:ext cx="5547975" cy="1691640"/>
            </p:xfrm>
            <a:graphic>
              <a:graphicData uri="http://schemas.openxmlformats.org/drawingml/2006/table">
                <a:tbl>
                  <a:tblPr firstRow="1" bandRow="1">
                    <a:tableStyleId>{073A0DAA-6AF3-43AB-8588-CEC1D06C72B9}</a:tableStyleId>
                  </a:tblPr>
                  <a:tblGrid>
                    <a:gridCol w="1997393">
                      <a:extLst>
                        <a:ext uri="{9D8B030D-6E8A-4147-A177-3AD203B41FA5}">
                          <a16:colId xmlns:a16="http://schemas.microsoft.com/office/drawing/2014/main" val="1557685893"/>
                        </a:ext>
                      </a:extLst>
                    </a:gridCol>
                    <a:gridCol w="1775291">
                      <a:extLst>
                        <a:ext uri="{9D8B030D-6E8A-4147-A177-3AD203B41FA5}">
                          <a16:colId xmlns:a16="http://schemas.microsoft.com/office/drawing/2014/main" val="124371930"/>
                        </a:ext>
                      </a:extLst>
                    </a:gridCol>
                    <a:gridCol w="1775291">
                      <a:extLst>
                        <a:ext uri="{9D8B030D-6E8A-4147-A177-3AD203B41FA5}">
                          <a16:colId xmlns:a16="http://schemas.microsoft.com/office/drawing/2014/main" val="1716664480"/>
                        </a:ext>
                      </a:extLst>
                    </a:gridCol>
                  </a:tblGrid>
                  <a:tr h="57912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Earlier than 2/03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2/03/2022 </a:t>
                          </a:r>
                          <a:r>
                            <a:rPr lang="en-GB" sz="1600" dirty="0" err="1"/>
                            <a:t>HITRIplus</a:t>
                          </a:r>
                          <a:r>
                            <a:rPr lang="en-GB" sz="1600" dirty="0"/>
                            <a:t> meeting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endParaRPr lang="en-GB" sz="1600" b="1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833751040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>
                              <a:solidFill>
                                <a:srgbClr val="FF0000"/>
                              </a:solidFill>
                            </a:rPr>
                            <a:t>1,5 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dirty="0"/>
                            <a:t>1,65 m *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/>
                            <a:t>Bending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269678092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310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170 mm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Yoke Outer Radius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619292446"/>
                      </a:ext>
                    </a:extLst>
                  </a:tr>
                  <a:tr h="370840">
                    <a:tc>
                      <a:txBody>
                        <a:bodyPr/>
                        <a:lstStyle/>
                        <a:p>
                          <a:pPr algn="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2,5 tons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it-IT"/>
                        </a:p>
                      </a:txBody>
                      <a:tcPr anchor="ctr">
                        <a:blipFill>
                          <a:blip r:embed="rId3"/>
                          <a:stretch>
                            <a:fillRect l="-113058" t="-360656" r="-101718" b="-1639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1600" b="1" dirty="0">
                              <a:solidFill>
                                <a:schemeClr val="tx1"/>
                              </a:solidFill>
                            </a:rPr>
                            <a:t>Mass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45146593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D5521DE9-3861-4A51-88E8-B36683119973}"/>
              </a:ext>
            </a:extLst>
          </p:cNvPr>
          <p:cNvSpPr txBox="1"/>
          <p:nvPr/>
        </p:nvSpPr>
        <p:spPr>
          <a:xfrm>
            <a:off x="320498" y="5022713"/>
            <a:ext cx="5212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* Compatible with the bending radius of the latest beamline studied by CNAO</a:t>
            </a:r>
          </a:p>
        </p:txBody>
      </p:sp>
      <p:pic>
        <p:nvPicPr>
          <p:cNvPr id="14" name="Immagine 13">
            <a:extLst>
              <a:ext uri="{FF2B5EF4-FFF2-40B4-BE49-F238E27FC236}">
                <a16:creationId xmlns:a16="http://schemas.microsoft.com/office/drawing/2014/main" id="{A94C6D88-C811-48AB-B046-D5E51E8F2A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67809" y="1009151"/>
            <a:ext cx="6324191" cy="3869078"/>
          </a:xfrm>
          <a:prstGeom prst="rect">
            <a:avLst/>
          </a:prstGeom>
        </p:spPr>
      </p:pic>
      <p:cxnSp>
        <p:nvCxnSpPr>
          <p:cNvPr id="16" name="Connettore 2 15">
            <a:extLst>
              <a:ext uri="{FF2B5EF4-FFF2-40B4-BE49-F238E27FC236}">
                <a16:creationId xmlns:a16="http://schemas.microsoft.com/office/drawing/2014/main" id="{7DE96AC5-BEA5-4D75-A727-75608D050882}"/>
              </a:ext>
            </a:extLst>
          </p:cNvPr>
          <p:cNvCxnSpPr/>
          <p:nvPr/>
        </p:nvCxnSpPr>
        <p:spPr>
          <a:xfrm flipV="1">
            <a:off x="7540752" y="1572768"/>
            <a:ext cx="280416" cy="137092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5CEF721B-CEEA-480B-9C3D-CEFF9A6DAFAA}"/>
              </a:ext>
            </a:extLst>
          </p:cNvPr>
          <p:cNvCxnSpPr>
            <a:cxnSpLocks/>
          </p:cNvCxnSpPr>
          <p:nvPr/>
        </p:nvCxnSpPr>
        <p:spPr>
          <a:xfrm flipV="1">
            <a:off x="11064240" y="1505712"/>
            <a:ext cx="85344" cy="7525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Freccia bidirezionale orizzontale 19">
            <a:extLst>
              <a:ext uri="{FF2B5EF4-FFF2-40B4-BE49-F238E27FC236}">
                <a16:creationId xmlns:a16="http://schemas.microsoft.com/office/drawing/2014/main" id="{43C530A2-53E1-4365-B435-3AEC675ECE99}"/>
              </a:ext>
            </a:extLst>
          </p:cNvPr>
          <p:cNvSpPr/>
          <p:nvPr/>
        </p:nvSpPr>
        <p:spPr>
          <a:xfrm>
            <a:off x="8204807" y="2099733"/>
            <a:ext cx="2578608" cy="316992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CasellaDiTesto 20">
            <a:extLst>
              <a:ext uri="{FF2B5EF4-FFF2-40B4-BE49-F238E27FC236}">
                <a16:creationId xmlns:a16="http://schemas.microsoft.com/office/drawing/2014/main" id="{C6A4DA5A-C750-41F8-AD17-5C222F25FF94}"/>
              </a:ext>
            </a:extLst>
          </p:cNvPr>
          <p:cNvSpPr txBox="1"/>
          <p:nvPr/>
        </p:nvSpPr>
        <p:spPr>
          <a:xfrm>
            <a:off x="9457943" y="3626424"/>
            <a:ext cx="27340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Dimensions have been scaled with a ratio: </a:t>
            </a:r>
            <a:r>
              <a:rPr lang="en-GB" dirty="0">
                <a:solidFill>
                  <a:srgbClr val="FF0000"/>
                </a:solidFill>
              </a:rPr>
              <a:t>17/31</a:t>
            </a:r>
          </a:p>
        </p:txBody>
      </p:sp>
    </p:spTree>
    <p:extLst>
      <p:ext uri="{BB962C8B-B14F-4D97-AF65-F5344CB8AC3E}">
        <p14:creationId xmlns:p14="http://schemas.microsoft.com/office/powerpoint/2010/main" val="11880733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306DD402-7C41-7028-3CC5-C28BB6608F56}"/>
              </a:ext>
            </a:extLst>
          </p:cNvPr>
          <p:cNvSpPr/>
          <p:nvPr/>
        </p:nvSpPr>
        <p:spPr>
          <a:xfrm>
            <a:off x="298704" y="1127760"/>
            <a:ext cx="11484864" cy="112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06F8ABA-B773-F758-23E5-2C8AD87E5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14/06/2022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1AA76A-EC71-76BF-5E3C-E6E3AC2B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4</a:t>
            </a:fld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653742A-51BD-10A0-D1DB-66A5EDD3B5C0}"/>
              </a:ext>
            </a:extLst>
          </p:cNvPr>
          <p:cNvSpPr txBox="1"/>
          <p:nvPr/>
        </p:nvSpPr>
        <p:spPr>
          <a:xfrm>
            <a:off x="213807" y="281453"/>
            <a:ext cx="10741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SC Quadrupoles &amp;/or correctors dimension </a:t>
            </a:r>
            <a:r>
              <a:rPr lang="en-GB" sz="2800" dirty="0" err="1"/>
              <a:t>specifiactions</a:t>
            </a:r>
            <a:endParaRPr lang="en-GB" sz="2800" dirty="0"/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2D272D2F-98D0-5CB9-0402-CC6CAA308580}"/>
              </a:ext>
            </a:extLst>
          </p:cNvPr>
          <p:cNvSpPr txBox="1"/>
          <p:nvPr/>
        </p:nvSpPr>
        <p:spPr>
          <a:xfrm>
            <a:off x="10332469" y="2598003"/>
            <a:ext cx="51694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Geometry?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400" dirty="0"/>
              <a:t>Mass?</a:t>
            </a:r>
          </a:p>
          <a:p>
            <a:endParaRPr lang="en-GB" sz="2400" dirty="0"/>
          </a:p>
          <a:p>
            <a:r>
              <a:rPr lang="en-GB" sz="2400" dirty="0"/>
              <a:t>-&gt; Supports</a:t>
            </a:r>
          </a:p>
        </p:txBody>
      </p:sp>
      <p:pic>
        <p:nvPicPr>
          <p:cNvPr id="16" name="Immagine 15">
            <a:extLst>
              <a:ext uri="{FF2B5EF4-FFF2-40B4-BE49-F238E27FC236}">
                <a16:creationId xmlns:a16="http://schemas.microsoft.com/office/drawing/2014/main" id="{D6A6334B-0713-393C-4584-21B00BC0B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63814" y="1886415"/>
            <a:ext cx="2868239" cy="2198342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pic>
        <p:nvPicPr>
          <p:cNvPr id="18" name="Immagine 17">
            <a:extLst>
              <a:ext uri="{FF2B5EF4-FFF2-40B4-BE49-F238E27FC236}">
                <a16:creationId xmlns:a16="http://schemas.microsoft.com/office/drawing/2014/main" id="{FBDA3C2D-1F27-523D-78EC-73CDC27339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383" y="1225741"/>
            <a:ext cx="6808789" cy="3619487"/>
          </a:xfrm>
          <a:prstGeom prst="rect">
            <a:avLst/>
          </a:prstGeom>
        </p:spPr>
      </p:pic>
      <p:sp>
        <p:nvSpPr>
          <p:cNvPr id="19" name="Rettangolo 18">
            <a:extLst>
              <a:ext uri="{FF2B5EF4-FFF2-40B4-BE49-F238E27FC236}">
                <a16:creationId xmlns:a16="http://schemas.microsoft.com/office/drawing/2014/main" id="{48E0EBF5-6E23-E7CF-C1F8-B2880C89C43E}"/>
              </a:ext>
            </a:extLst>
          </p:cNvPr>
          <p:cNvSpPr/>
          <p:nvPr/>
        </p:nvSpPr>
        <p:spPr>
          <a:xfrm>
            <a:off x="4139851" y="1766170"/>
            <a:ext cx="413359" cy="34446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Connettore diritto 20">
            <a:extLst>
              <a:ext uri="{FF2B5EF4-FFF2-40B4-BE49-F238E27FC236}">
                <a16:creationId xmlns:a16="http://schemas.microsoft.com/office/drawing/2014/main" id="{E83FDD05-4A8C-5B47-E899-E2EC520CB6F5}"/>
              </a:ext>
            </a:extLst>
          </p:cNvPr>
          <p:cNvCxnSpPr>
            <a:stCxn id="19" idx="3"/>
            <a:endCxn id="16" idx="1"/>
          </p:cNvCxnSpPr>
          <p:nvPr/>
        </p:nvCxnSpPr>
        <p:spPr>
          <a:xfrm>
            <a:off x="4553210" y="1938403"/>
            <a:ext cx="2710604" cy="1047183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032242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306DD402-7C41-7028-3CC5-C28BB6608F56}"/>
              </a:ext>
            </a:extLst>
          </p:cNvPr>
          <p:cNvSpPr/>
          <p:nvPr/>
        </p:nvSpPr>
        <p:spPr>
          <a:xfrm>
            <a:off x="237744" y="1430169"/>
            <a:ext cx="11484864" cy="112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06F8ABA-B773-F758-23E5-2C8AD87E5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14/06/2022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1AA76A-EC71-76BF-5E3C-E6E3AC2B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5</a:t>
            </a:fld>
            <a:endParaRPr lang="it-IT" dirty="0"/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4653742A-51BD-10A0-D1DB-66A5EDD3B5C0}"/>
              </a:ext>
            </a:extLst>
          </p:cNvPr>
          <p:cNvSpPr txBox="1"/>
          <p:nvPr/>
        </p:nvSpPr>
        <p:spPr>
          <a:xfrm>
            <a:off x="237744" y="305585"/>
            <a:ext cx="1074115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800" dirty="0"/>
              <a:t>Auxiliary systems in the cryostat </a:t>
            </a:r>
          </a:p>
        </p:txBody>
      </p:sp>
      <p:pic>
        <p:nvPicPr>
          <p:cNvPr id="1026" name="Picture 2" descr="LHC interconnections: searching for reliability – CERN Courier">
            <a:extLst>
              <a:ext uri="{FF2B5EF4-FFF2-40B4-BE49-F238E27FC236}">
                <a16:creationId xmlns:a16="http://schemas.microsoft.com/office/drawing/2014/main" id="{6A9461F6-47E6-0A9A-F327-C3CA77E8B7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415" y="1806631"/>
            <a:ext cx="3567672" cy="2638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ryocoolers - SHI Cryogenics Group">
            <a:extLst>
              <a:ext uri="{FF2B5EF4-FFF2-40B4-BE49-F238E27FC236}">
                <a16:creationId xmlns:a16="http://schemas.microsoft.com/office/drawing/2014/main" id="{0A970F9C-E15F-F4C1-D39E-6EAC42A5F2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94049"/>
            <a:ext cx="1908048" cy="2315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reccia a destra 1">
            <a:extLst>
              <a:ext uri="{FF2B5EF4-FFF2-40B4-BE49-F238E27FC236}">
                <a16:creationId xmlns:a16="http://schemas.microsoft.com/office/drawing/2014/main" id="{3D491E9B-348C-887A-3E8C-28047168720A}"/>
              </a:ext>
            </a:extLst>
          </p:cNvPr>
          <p:cNvSpPr/>
          <p:nvPr/>
        </p:nvSpPr>
        <p:spPr>
          <a:xfrm>
            <a:off x="6078169" y="2653272"/>
            <a:ext cx="2846832" cy="94488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3A4F8CAC-8685-F6D7-D20A-E2311937B2CE}"/>
              </a:ext>
            </a:extLst>
          </p:cNvPr>
          <p:cNvSpPr txBox="1"/>
          <p:nvPr/>
        </p:nvSpPr>
        <p:spPr>
          <a:xfrm>
            <a:off x="9102083" y="2248549"/>
            <a:ext cx="237134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Intersection elements?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Cryostat elements?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Cryogenic calculations? (Dimensions)</a:t>
            </a:r>
          </a:p>
        </p:txBody>
      </p:sp>
    </p:spTree>
    <p:extLst>
      <p:ext uri="{BB962C8B-B14F-4D97-AF65-F5344CB8AC3E}">
        <p14:creationId xmlns:p14="http://schemas.microsoft.com/office/powerpoint/2010/main" val="410424406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306DD402-7C41-7028-3CC5-C28BB6608F56}"/>
              </a:ext>
            </a:extLst>
          </p:cNvPr>
          <p:cNvSpPr/>
          <p:nvPr/>
        </p:nvSpPr>
        <p:spPr>
          <a:xfrm>
            <a:off x="298704" y="1127760"/>
            <a:ext cx="11484864" cy="112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06F8ABA-B773-F758-23E5-2C8AD87E5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14/06/2022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1AA76A-EC71-76BF-5E3C-E6E3AC2B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6</a:t>
            </a:fld>
            <a:endParaRPr lang="it-IT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27AA40D1-71EC-D2EB-F790-D861C5852F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76" y="1399032"/>
            <a:ext cx="7229856" cy="348885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2F26633D-5CD2-746E-DAC7-C8E05B4C56EE}"/>
              </a:ext>
            </a:extLst>
          </p:cNvPr>
          <p:cNvSpPr txBox="1"/>
          <p:nvPr/>
        </p:nvSpPr>
        <p:spPr>
          <a:xfrm>
            <a:off x="298704" y="338548"/>
            <a:ext cx="117043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3200" dirty="0"/>
              <a:t>Feasibility of the Top cryostat</a:t>
            </a:r>
          </a:p>
        </p:txBody>
      </p:sp>
      <p:sp>
        <p:nvSpPr>
          <p:cNvPr id="11" name="Rettangolo 10">
            <a:extLst>
              <a:ext uri="{FF2B5EF4-FFF2-40B4-BE49-F238E27FC236}">
                <a16:creationId xmlns:a16="http://schemas.microsoft.com/office/drawing/2014/main" id="{5CA848CE-66AC-0F44-D56A-915B56C3D812}"/>
              </a:ext>
            </a:extLst>
          </p:cNvPr>
          <p:cNvSpPr/>
          <p:nvPr/>
        </p:nvSpPr>
        <p:spPr>
          <a:xfrm>
            <a:off x="7691489" y="4041609"/>
            <a:ext cx="1962912" cy="496603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3 Separated vacuum vessels</a:t>
            </a:r>
          </a:p>
        </p:txBody>
      </p:sp>
      <p:sp>
        <p:nvSpPr>
          <p:cNvPr id="12" name="Rettangolo 11">
            <a:extLst>
              <a:ext uri="{FF2B5EF4-FFF2-40B4-BE49-F238E27FC236}">
                <a16:creationId xmlns:a16="http://schemas.microsoft.com/office/drawing/2014/main" id="{7185AEA3-6AA1-1637-78F2-213A15E8A5A5}"/>
              </a:ext>
            </a:extLst>
          </p:cNvPr>
          <p:cNvSpPr/>
          <p:nvPr/>
        </p:nvSpPr>
        <p:spPr>
          <a:xfrm>
            <a:off x="10111601" y="4046512"/>
            <a:ext cx="1962912" cy="49660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Common vacuum vessel</a:t>
            </a:r>
          </a:p>
        </p:txBody>
      </p:sp>
      <p:sp>
        <p:nvSpPr>
          <p:cNvPr id="13" name="Rettangolo 12">
            <a:extLst>
              <a:ext uri="{FF2B5EF4-FFF2-40B4-BE49-F238E27FC236}">
                <a16:creationId xmlns:a16="http://schemas.microsoft.com/office/drawing/2014/main" id="{0DEDBF34-723E-55EE-FE0B-44C0FF3AB9EE}"/>
              </a:ext>
            </a:extLst>
          </p:cNvPr>
          <p:cNvSpPr/>
          <p:nvPr/>
        </p:nvSpPr>
        <p:spPr>
          <a:xfrm>
            <a:off x="8055341" y="3218660"/>
            <a:ext cx="3560064" cy="553764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/>
              <a:t>Cold/Warm transitions specifics &amp; elements</a:t>
            </a:r>
          </a:p>
        </p:txBody>
      </p:sp>
      <p:pic>
        <p:nvPicPr>
          <p:cNvPr id="15" name="Immagine 14">
            <a:extLst>
              <a:ext uri="{FF2B5EF4-FFF2-40B4-BE49-F238E27FC236}">
                <a16:creationId xmlns:a16="http://schemas.microsoft.com/office/drawing/2014/main" id="{836DA5DC-1159-B0DF-041D-E68EC9E7CF4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806812" y="1458828"/>
            <a:ext cx="2432304" cy="1593384"/>
          </a:xfrm>
          <a:prstGeom prst="rect">
            <a:avLst/>
          </a:prstGeom>
        </p:spPr>
      </p:pic>
      <p:cxnSp>
        <p:nvCxnSpPr>
          <p:cNvPr id="17" name="Connettore 2 16">
            <a:extLst>
              <a:ext uri="{FF2B5EF4-FFF2-40B4-BE49-F238E27FC236}">
                <a16:creationId xmlns:a16="http://schemas.microsoft.com/office/drawing/2014/main" id="{322FC14A-8FB8-B09B-8F89-60A07A8F66F6}"/>
              </a:ext>
            </a:extLst>
          </p:cNvPr>
          <p:cNvCxnSpPr>
            <a:stCxn id="13" idx="2"/>
            <a:endCxn id="11" idx="0"/>
          </p:cNvCxnSpPr>
          <p:nvPr/>
        </p:nvCxnSpPr>
        <p:spPr>
          <a:xfrm flipH="1">
            <a:off x="8672945" y="3772424"/>
            <a:ext cx="1162428" cy="2691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ttore 2 17">
            <a:extLst>
              <a:ext uri="{FF2B5EF4-FFF2-40B4-BE49-F238E27FC236}">
                <a16:creationId xmlns:a16="http://schemas.microsoft.com/office/drawing/2014/main" id="{03CEA77C-25B9-0336-D49F-29E3E692521C}"/>
              </a:ext>
            </a:extLst>
          </p:cNvPr>
          <p:cNvCxnSpPr>
            <a:cxnSpLocks/>
            <a:stCxn id="13" idx="2"/>
            <a:endCxn id="12" idx="0"/>
          </p:cNvCxnSpPr>
          <p:nvPr/>
        </p:nvCxnSpPr>
        <p:spPr>
          <a:xfrm>
            <a:off x="9835373" y="3772424"/>
            <a:ext cx="1257684" cy="2740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Rettangolo 20">
            <a:extLst>
              <a:ext uri="{FF2B5EF4-FFF2-40B4-BE49-F238E27FC236}">
                <a16:creationId xmlns:a16="http://schemas.microsoft.com/office/drawing/2014/main" id="{1B0BA43A-FA1E-89A8-D848-7782389266BF}"/>
              </a:ext>
            </a:extLst>
          </p:cNvPr>
          <p:cNvSpPr/>
          <p:nvPr/>
        </p:nvSpPr>
        <p:spPr>
          <a:xfrm>
            <a:off x="3035808" y="1399032"/>
            <a:ext cx="1036320" cy="1127760"/>
          </a:xfrm>
          <a:prstGeom prst="rect">
            <a:avLst/>
          </a:prstGeom>
          <a:noFill/>
          <a:ln w="38100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ttangolo 21">
            <a:extLst>
              <a:ext uri="{FF2B5EF4-FFF2-40B4-BE49-F238E27FC236}">
                <a16:creationId xmlns:a16="http://schemas.microsoft.com/office/drawing/2014/main" id="{DA5B338F-34B8-CC05-4087-D4627746535B}"/>
              </a:ext>
            </a:extLst>
          </p:cNvPr>
          <p:cNvSpPr/>
          <p:nvPr/>
        </p:nvSpPr>
        <p:spPr>
          <a:xfrm rot="2702659">
            <a:off x="5796154" y="2133144"/>
            <a:ext cx="1036320" cy="112776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91523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ttangolo 7">
            <a:extLst>
              <a:ext uri="{FF2B5EF4-FFF2-40B4-BE49-F238E27FC236}">
                <a16:creationId xmlns:a16="http://schemas.microsoft.com/office/drawing/2014/main" id="{306DD402-7C41-7028-3CC5-C28BB6608F56}"/>
              </a:ext>
            </a:extLst>
          </p:cNvPr>
          <p:cNvSpPr/>
          <p:nvPr/>
        </p:nvSpPr>
        <p:spPr>
          <a:xfrm>
            <a:off x="298704" y="1127760"/>
            <a:ext cx="11484864" cy="1127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A06F8ABA-B773-F758-23E5-2C8AD87E53B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493A9E-C768-4E41-B3A1-AD51A73D1C5A}" type="datetime1">
              <a:rPr lang="it-IT" smtClean="0"/>
              <a:t>14/06/2022</a:t>
            </a:fld>
            <a:endParaRPr lang="it-IT"/>
          </a:p>
        </p:txBody>
      </p:sp>
      <p:sp>
        <p:nvSpPr>
          <p:cNvPr id="4" name="Segnaposto numero diapositiva 3">
            <a:extLst>
              <a:ext uri="{FF2B5EF4-FFF2-40B4-BE49-F238E27FC236}">
                <a16:creationId xmlns:a16="http://schemas.microsoft.com/office/drawing/2014/main" id="{7B1AA76A-EC71-76BF-5E3C-E6E3AC2BF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A0FA2E-2223-4FE8-9E15-7906F6757A08}" type="slidenum">
              <a:rPr lang="it-IT" smtClean="0"/>
              <a:pPr/>
              <a:t>7</a:t>
            </a:fld>
            <a:endParaRPr lang="it-IT" dirty="0"/>
          </a:p>
        </p:txBody>
      </p:sp>
      <p:pic>
        <p:nvPicPr>
          <p:cNvPr id="7" name="Immagine 6">
            <a:extLst>
              <a:ext uri="{FF2B5EF4-FFF2-40B4-BE49-F238E27FC236}">
                <a16:creationId xmlns:a16="http://schemas.microsoft.com/office/drawing/2014/main" id="{2A452334-8BB9-E883-57D4-F7D0E50F8E0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94"/>
          <a:stretch/>
        </p:blipFill>
        <p:spPr>
          <a:xfrm>
            <a:off x="7357872" y="1914144"/>
            <a:ext cx="4584192" cy="3359408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grpSp>
        <p:nvGrpSpPr>
          <p:cNvPr id="2" name="Gruppo 1">
            <a:extLst>
              <a:ext uri="{FF2B5EF4-FFF2-40B4-BE49-F238E27FC236}">
                <a16:creationId xmlns:a16="http://schemas.microsoft.com/office/drawing/2014/main" id="{48C6E934-3BE1-FE3E-9F79-DE6BC0E33FDB}"/>
              </a:ext>
            </a:extLst>
          </p:cNvPr>
          <p:cNvGrpSpPr/>
          <p:nvPr/>
        </p:nvGrpSpPr>
        <p:grpSpPr>
          <a:xfrm>
            <a:off x="48930" y="1914144"/>
            <a:ext cx="7229856" cy="3488850"/>
            <a:chOff x="493776" y="1399032"/>
            <a:chExt cx="7229856" cy="3488850"/>
          </a:xfrm>
        </p:grpSpPr>
        <p:pic>
          <p:nvPicPr>
            <p:cNvPr id="11" name="Immagine 10">
              <a:extLst>
                <a:ext uri="{FF2B5EF4-FFF2-40B4-BE49-F238E27FC236}">
                  <a16:creationId xmlns:a16="http://schemas.microsoft.com/office/drawing/2014/main" id="{0C1C0006-B0EA-B88E-7FE2-6CBCB15F15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3776" y="1399032"/>
              <a:ext cx="7229856" cy="3488850"/>
            </a:xfrm>
            <a:prstGeom prst="rect">
              <a:avLst/>
            </a:prstGeom>
          </p:spPr>
        </p:pic>
        <p:sp>
          <p:nvSpPr>
            <p:cNvPr id="12" name="Rettangolo 11">
              <a:extLst>
                <a:ext uri="{FF2B5EF4-FFF2-40B4-BE49-F238E27FC236}">
                  <a16:creationId xmlns:a16="http://schemas.microsoft.com/office/drawing/2014/main" id="{62CE8E12-410A-414D-6858-F1822E4646CC}"/>
                </a:ext>
              </a:extLst>
            </p:cNvPr>
            <p:cNvSpPr/>
            <p:nvPr/>
          </p:nvSpPr>
          <p:spPr>
            <a:xfrm>
              <a:off x="3035808" y="1399032"/>
              <a:ext cx="1036320" cy="1127760"/>
            </a:xfrm>
            <a:prstGeom prst="rect">
              <a:avLst/>
            </a:prstGeom>
            <a:noFill/>
            <a:ln w="38100">
              <a:solidFill>
                <a:srgbClr val="92D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ettangolo 12">
              <a:extLst>
                <a:ext uri="{FF2B5EF4-FFF2-40B4-BE49-F238E27FC236}">
                  <a16:creationId xmlns:a16="http://schemas.microsoft.com/office/drawing/2014/main" id="{293BAC4F-5BD4-1872-71F4-B45FEF7BD4AD}"/>
                </a:ext>
              </a:extLst>
            </p:cNvPr>
            <p:cNvSpPr/>
            <p:nvPr/>
          </p:nvSpPr>
          <p:spPr>
            <a:xfrm rot="2702659">
              <a:off x="5796154" y="2133144"/>
              <a:ext cx="1036320" cy="1127760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1432052652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ttivo">
  <a:themeElements>
    <a:clrScheme name="Retrospettivo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ttiv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ttivo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3432DEEACE83D4599E70696FFF90379" ma:contentTypeVersion="0" ma:contentTypeDescription="Create a new document." ma:contentTypeScope="" ma:versionID="484b8d0d266e190a688a971b7518b0e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FF1AB92B-D70E-40F3-9062-C802EB5BD97A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9A132E9-5E47-41DB-B1D5-6D59AE0DA34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26235BFD-E0B6-41BE-8950-ED86E185F5D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Retrospettivo</Template>
  <TotalTime>37289</TotalTime>
  <Words>151</Words>
  <Application>Microsoft Office PowerPoint</Application>
  <PresentationFormat>Widescreen</PresentationFormat>
  <Paragraphs>45</Paragraphs>
  <Slides>7</Slides>
  <Notes>1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Cambria Math</vt:lpstr>
      <vt:lpstr>Retrospettivo</vt:lpstr>
      <vt:lpstr>Integration of Magnets/Cryostats on the structure CERN TE-MSC, EN-MME, RTU and UNIBS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Gaglianone Maria Teresa</dc:creator>
  <cp:lastModifiedBy>Luca Piacentini</cp:lastModifiedBy>
  <cp:revision>802</cp:revision>
  <dcterms:created xsi:type="dcterms:W3CDTF">2021-02-25T08:52:29Z</dcterms:created>
  <dcterms:modified xsi:type="dcterms:W3CDTF">2022-06-14T07:25:48Z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0x010100E3432DEEACE83D4599E70696FFF90379</vt:lpwstr>
  </property>
</Properties>
</file>