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27"/>
    <p:restoredTop sz="96245"/>
  </p:normalViewPr>
  <p:slideViewPr>
    <p:cSldViewPr snapToGrid="0" snapToObjects="1" showGuides="1">
      <p:cViewPr varScale="1">
        <p:scale>
          <a:sx n="94" d="100"/>
          <a:sy n="94" d="100"/>
        </p:scale>
        <p:origin x="21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A9FCB-1760-2CC1-2A51-B44B68E95C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9FEF02-EB06-A677-C66C-65B2EF8BE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F1111-37B8-CDF2-5071-766A17027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590E14-02B4-C53A-4795-43094F652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23EBC-1AD6-670B-C7B4-A44721410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19945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7BF90-8877-FC96-D950-123306E24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10146C-311B-21D1-22E5-A35E20368A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67510-65A5-F6A1-C10B-E2BC9EE8B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66A55-18C3-9F96-1C84-6131F691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C9A9B-B56C-7C6C-544B-7072CFFC4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28949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38361E-EABB-379A-C930-CBFD8A02B3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AA4CE7-63BD-E49E-EC9D-2248848719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E56AA-A41E-1120-E426-741A4216E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8B338-AFC8-F52A-01F1-B0C6EBB65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876F7-1267-A7C2-5E4B-69257086A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9952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C31C8-AB23-A029-13C3-76864F355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AB6B1-4C3E-8E73-C123-2144F8910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3DD86-E9F5-BA98-F70F-B6B4FEA82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4945E-6EC4-A779-B3BE-8C472CD23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61195-49E2-957C-5F16-7B16AC0B5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85710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3C9D9-6C75-24AA-AD0F-301530D52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5E0BA5-08FD-A278-1BA4-CB240A10F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978EE-CD0C-1EDB-2E5D-E93F995A7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73DAD-66BD-5DE6-FA9F-A69A464C6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D363B-1DBB-DF27-2612-D973BF670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4926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420ED-1E2B-8259-2E2B-8E60F900A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71DFB-CA8E-1AF8-7AFC-5D75C910D4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A2DA5C-4438-9F23-0C86-10C32CE72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3F74E9-B333-3369-6361-CEEDABC94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BC6BF-05FD-884B-D21D-0FE4B38AC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B44DAA-DA82-8F15-70F7-C387B05F3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405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0232-121D-A577-A08C-DB958B56E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821CF-C655-E842-EE13-C8EF43F58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80318-F09F-96AB-B06A-3522DFC16A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41E649-4026-559F-450A-AF0803A272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B3969E-7B5A-F760-B639-2AB1247487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377516-B12C-3D0F-5438-266A3AAF5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98DE1B-397B-119A-1C0B-DF4E18B1A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C75FC4-3BBC-5814-F6F1-7C5619334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9618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43633-FECF-9CF2-D28B-F93BB05B4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FD01BA-4CD7-356A-000C-B45355D6B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FDF627-37F7-56C0-9E18-F33DFC4AF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F46EF7-6264-2E89-A14C-4EBA96A3A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47657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E4DEC5-4188-D27E-0FBF-750A6FED9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C65C91-5A50-B165-58A1-4887036E5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41029-A125-7A7F-6E5A-54889FBEC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1998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0828E-62AA-38D0-1D14-1A66DAD05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84B5B-9D2F-B9D3-75C1-95C4951D7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4D1027-7BCF-E3A4-6902-FDD26580AD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EB290A-2382-D47E-D159-778A65A9F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3AF8F-14F3-AB58-4FB1-DD7041149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5ED5B-88C1-8FE9-DB38-4780E0191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5067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C7C9A-641A-7AF0-4A44-38FEDEA4F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893DF6-3973-9962-AF37-2449A76FD4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60D5BE-EE9A-F7AB-D501-B9D6A18F88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A069D3-FD6A-6F68-848A-119417D53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9A9FD6-A4B0-5F96-B6C2-C3905B104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EFA4D6-651C-E51D-A4CF-6A55984E9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7280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6D3F7-51CC-9467-0004-01E3516E6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3F1458-1E77-C173-1A76-AFD02B248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D93F5-4857-7B82-DA39-D9226D0CD6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63562-8FCE-9C4C-B223-E0EE3E7682AF}" type="datetimeFigureOut">
              <a:rPr lang="en-CH" smtClean="0"/>
              <a:t>18.06.22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36816-7B1E-6BD3-EBB3-FBFDE2E5A7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C2155-565D-39FE-E0A7-6AB74895C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39B7F-CCA0-B448-ABD4-215650BB2B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229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115F756-6DB4-CB73-94A0-B271139D5B3E}"/>
              </a:ext>
            </a:extLst>
          </p:cNvPr>
          <p:cNvSpPr txBox="1"/>
          <p:nvPr/>
        </p:nvSpPr>
        <p:spPr>
          <a:xfrm>
            <a:off x="486770" y="1173708"/>
            <a:ext cx="112184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432FF"/>
                </a:solidFill>
              </a:rPr>
              <a:t>Incoherent effects from e-clouds in the LHC/HL-LHC arcs:</a:t>
            </a:r>
          </a:p>
          <a:p>
            <a:r>
              <a:rPr lang="en-GB" dirty="0">
                <a:solidFill>
                  <a:srgbClr val="0432FF"/>
                </a:solidFill>
              </a:rPr>
              <a:t>- </a:t>
            </a:r>
            <a:r>
              <a:rPr lang="en-GB" dirty="0"/>
              <a:t>Short term</a:t>
            </a:r>
          </a:p>
          <a:p>
            <a:r>
              <a:rPr lang="en-GB" dirty="0"/>
              <a:t>- At least 6 GPUs (V100 equiv.) , more will be used if available.</a:t>
            </a:r>
          </a:p>
          <a:p>
            <a:r>
              <a:rPr lang="en-GB" dirty="0"/>
              <a:t>- Job submission</a:t>
            </a:r>
          </a:p>
          <a:p>
            <a:r>
              <a:rPr lang="en-GB" dirty="0"/>
              <a:t>- Linux, </a:t>
            </a:r>
            <a:r>
              <a:rPr lang="en-GB" dirty="0" err="1"/>
              <a:t>xsuite</a:t>
            </a:r>
            <a:endParaRPr lang="en-GB" dirty="0"/>
          </a:p>
          <a:p>
            <a:r>
              <a:rPr lang="en-GB" dirty="0"/>
              <a:t>- No advantage of multi-node.</a:t>
            </a:r>
          </a:p>
          <a:p>
            <a:r>
              <a:rPr lang="en-GB" dirty="0"/>
              <a:t>- GPU memory &gt; 10 GB. Option for large memory would enable studies with a more complete e-cloud model.</a:t>
            </a:r>
          </a:p>
          <a:p>
            <a:r>
              <a:rPr lang="en-GB" dirty="0"/>
              <a:t>- Large storage space (slow): ~ 10 TB/year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>
                <a:solidFill>
                  <a:srgbClr val="0432FF"/>
                </a:solidFill>
              </a:rPr>
              <a:t>Incoherent effects from e-clouds in the LHC/HL-LHC Inner-Triplets:</a:t>
            </a:r>
          </a:p>
          <a:p>
            <a:r>
              <a:rPr lang="en-GB" dirty="0">
                <a:solidFill>
                  <a:srgbClr val="0432FF"/>
                </a:solidFill>
              </a:rPr>
              <a:t>- </a:t>
            </a:r>
            <a:r>
              <a:rPr lang="en-GB" dirty="0"/>
              <a:t>Medium term, </a:t>
            </a:r>
            <a:r>
              <a:rPr lang="en-GB" dirty="0">
                <a:solidFill>
                  <a:srgbClr val="FF0000"/>
                </a:solidFill>
              </a:rPr>
              <a:t>simulation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method in development</a:t>
            </a:r>
            <a:r>
              <a:rPr lang="en-GB" dirty="0">
                <a:solidFill>
                  <a:srgbClr val="0432FF"/>
                </a:solidFill>
              </a:rPr>
              <a:t>:</a:t>
            </a:r>
          </a:p>
          <a:p>
            <a:r>
              <a:rPr lang="en-GB" dirty="0"/>
              <a:t>- At least 8 GPUs (V100 equiv.), more will be used if available</a:t>
            </a:r>
          </a:p>
          <a:p>
            <a:r>
              <a:rPr lang="en-GB" dirty="0"/>
              <a:t>- Job submission</a:t>
            </a:r>
          </a:p>
          <a:p>
            <a:r>
              <a:rPr lang="en-GB" dirty="0"/>
              <a:t>- Linux, </a:t>
            </a:r>
            <a:r>
              <a:rPr lang="en-GB" dirty="0" err="1"/>
              <a:t>xsuite</a:t>
            </a:r>
            <a:endParaRPr lang="en-GB" dirty="0"/>
          </a:p>
          <a:p>
            <a:r>
              <a:rPr lang="en-GB" dirty="0"/>
              <a:t>- Multi-GPU nodes connected with NVLINK</a:t>
            </a:r>
          </a:p>
          <a:p>
            <a:r>
              <a:rPr lang="en-GB" dirty="0"/>
              <a:t>- E-cloud model of Inner Triplets will be memory limited (GPU memory &gt; 40 GB) , thus with multi-</a:t>
            </a:r>
            <a:r>
              <a:rPr lang="en-GB" dirty="0" err="1"/>
              <a:t>gpu</a:t>
            </a:r>
            <a:r>
              <a:rPr lang="en-GB" dirty="0"/>
              <a:t> we can increase total memory. Will require some development in </a:t>
            </a:r>
            <a:r>
              <a:rPr lang="en-GB" dirty="0" err="1"/>
              <a:t>xsuite</a:t>
            </a:r>
            <a:r>
              <a:rPr lang="en-GB" dirty="0"/>
              <a:t>.</a:t>
            </a:r>
          </a:p>
          <a:p>
            <a:r>
              <a:rPr lang="en-GB" dirty="0"/>
              <a:t>- Large storage space (slow): ~ 10 TB/year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C01F28-7590-D65B-4C34-43F1D629FE2A}"/>
              </a:ext>
            </a:extLst>
          </p:cNvPr>
          <p:cNvSpPr txBox="1"/>
          <p:nvPr/>
        </p:nvSpPr>
        <p:spPr>
          <a:xfrm>
            <a:off x="204716" y="122830"/>
            <a:ext cx="7151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/>
              <a:t>Incoherent e-cloud simulations in GPUs</a:t>
            </a:r>
          </a:p>
          <a:p>
            <a:r>
              <a:rPr lang="en-CH" sz="2000" dirty="0"/>
              <a:t>Konstantinos Paraschou</a:t>
            </a:r>
          </a:p>
        </p:txBody>
      </p:sp>
    </p:spTree>
    <p:extLst>
      <p:ext uri="{BB962C8B-B14F-4D97-AF65-F5344CB8AC3E}">
        <p14:creationId xmlns:p14="http://schemas.microsoft.com/office/powerpoint/2010/main" val="3970089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</TotalTime>
  <Words>178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Konstantinos Paraschou</dc:creator>
  <cp:lastModifiedBy>Konstantinos Paraschou</cp:lastModifiedBy>
  <cp:revision>4</cp:revision>
  <dcterms:created xsi:type="dcterms:W3CDTF">2022-06-18T18:50:35Z</dcterms:created>
  <dcterms:modified xsi:type="dcterms:W3CDTF">2022-06-20T13:41:19Z</dcterms:modified>
</cp:coreProperties>
</file>