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3" r:id="rId4"/>
    <p:sldId id="262" r:id="rId5"/>
    <p:sldId id="265" r:id="rId6"/>
    <p:sldId id="266" r:id="rId7"/>
    <p:sldId id="267" r:id="rId8"/>
    <p:sldId id="268" r:id="rId9"/>
    <p:sldId id="269" r:id="rId10"/>
    <p:sldId id="257" r:id="rId11"/>
    <p:sldId id="259" r:id="rId12"/>
    <p:sldId id="261" r:id="rId13"/>
    <p:sldId id="26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6" d="100"/>
          <a:sy n="136" d="100"/>
        </p:scale>
        <p:origin x="121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F7676-E660-49EB-B363-40EDED5F46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AC265F0-18C6-4C56-A06D-545D8D6E1A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7C950B-6A5C-4D2D-B5FE-80BDE3A6D963}"/>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5" name="Footer Placeholder 4">
            <a:extLst>
              <a:ext uri="{FF2B5EF4-FFF2-40B4-BE49-F238E27FC236}">
                <a16:creationId xmlns:a16="http://schemas.microsoft.com/office/drawing/2014/main" id="{5A42D719-B316-4F48-8898-05B454983C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17426B-1F15-48AE-BF94-937414BFC5FD}"/>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218191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1ABC6-A3AC-4E82-8EEC-AC9F172EDA1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EBE96F-A874-4FA5-9843-49457738B50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C96A61-51C6-47E8-9DEC-20D2EBB34B9E}"/>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5" name="Footer Placeholder 4">
            <a:extLst>
              <a:ext uri="{FF2B5EF4-FFF2-40B4-BE49-F238E27FC236}">
                <a16:creationId xmlns:a16="http://schemas.microsoft.com/office/drawing/2014/main" id="{771F66A4-0EC3-4700-B95B-DE6E14CB68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306BD3-FB17-4DD0-AF51-AE867FE5272C}"/>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3119738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6D2B3D-DB15-40C9-8A48-6D536510FE1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2EFF5E-61AE-4499-B9C3-B995D9A8AA2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0F1BD2-7B2E-4B42-B687-AD261C6E180C}"/>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5" name="Footer Placeholder 4">
            <a:extLst>
              <a:ext uri="{FF2B5EF4-FFF2-40B4-BE49-F238E27FC236}">
                <a16:creationId xmlns:a16="http://schemas.microsoft.com/office/drawing/2014/main" id="{4712A1FA-16FE-4927-8499-E6F173A8845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1B5C2D-1E9C-4077-9049-51216A2BCC07}"/>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3858484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FD64D-2117-4E67-9AFE-B45862BA5C3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9C3B67A-773C-4A5A-9E60-E6D6D244C8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6B05D1-7825-4C7D-BC92-C1BA3AD045CA}"/>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5" name="Footer Placeholder 4">
            <a:extLst>
              <a:ext uri="{FF2B5EF4-FFF2-40B4-BE49-F238E27FC236}">
                <a16:creationId xmlns:a16="http://schemas.microsoft.com/office/drawing/2014/main" id="{B1BF7DE3-0832-466D-9109-D8F0A1AD26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80A42A-4912-4CFE-926C-F7E8B43B9B65}"/>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179935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F0DFA-56E9-4594-8F03-E9B2B43825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FC1884F-36D3-4086-9DB2-AE5E92D9BD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78CDF31-A0F4-4E75-A570-102C59E607DC}"/>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5" name="Footer Placeholder 4">
            <a:extLst>
              <a:ext uri="{FF2B5EF4-FFF2-40B4-BE49-F238E27FC236}">
                <a16:creationId xmlns:a16="http://schemas.microsoft.com/office/drawing/2014/main" id="{CAEBF2FD-D2AC-4667-BD01-57B3765E15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F5DAFF-15C9-4359-AA64-1A6DF3486A8A}"/>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2719302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3A4A6-D4B1-4038-806B-124265F391A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C2D683-F089-48D7-935D-BD6CAA806B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0478F33-15C6-40DA-A756-6D8826EF545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FE4C7DF-0E47-4515-9701-A6CF776C392E}"/>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6" name="Footer Placeholder 5">
            <a:extLst>
              <a:ext uri="{FF2B5EF4-FFF2-40B4-BE49-F238E27FC236}">
                <a16:creationId xmlns:a16="http://schemas.microsoft.com/office/drawing/2014/main" id="{C94CB73F-7321-458A-AA85-AC20112465E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DB0234-9A1E-4349-AD20-45749A488749}"/>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3552309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07A9D-3F1C-400A-A51C-3CB445B42F0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65A92AE-23AA-4973-926F-58F944136F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90F111D-02E0-44E4-8FB3-FC93CE9D00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1A68213-97E2-4DD7-AA2A-CF7C2B530F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F3A35D-17F0-4ED4-A57A-1AB2CB61854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28AAC5-DAB1-4422-B2FD-D66D4DCD4F1D}"/>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8" name="Footer Placeholder 7">
            <a:extLst>
              <a:ext uri="{FF2B5EF4-FFF2-40B4-BE49-F238E27FC236}">
                <a16:creationId xmlns:a16="http://schemas.microsoft.com/office/drawing/2014/main" id="{262A1AC6-AFA9-45EA-BE49-16E8A1A5D73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7AD29D9-B587-4F7F-B340-8A82D6FC2040}"/>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3921862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C2966-D4AE-40F8-B3CE-CF2F5C8569D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55FA9B6-1A72-441C-8E01-CC4CEC0FE4C7}"/>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4" name="Footer Placeholder 3">
            <a:extLst>
              <a:ext uri="{FF2B5EF4-FFF2-40B4-BE49-F238E27FC236}">
                <a16:creationId xmlns:a16="http://schemas.microsoft.com/office/drawing/2014/main" id="{2B460585-CA78-4037-9EE0-263ED02CDB7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8097993-0F3E-4ABA-8F75-4903E064ABDC}"/>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1052369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779AE0-C6AE-4204-8F26-9F8390E9AECA}"/>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3" name="Footer Placeholder 2">
            <a:extLst>
              <a:ext uri="{FF2B5EF4-FFF2-40B4-BE49-F238E27FC236}">
                <a16:creationId xmlns:a16="http://schemas.microsoft.com/office/drawing/2014/main" id="{8ABF7567-E457-4E06-8557-C34C30841B4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534D686-EEEB-4B10-9B60-6A78FF96BA00}"/>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3008609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7017D-27B5-4508-864A-CC363FCE93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E1AA0FB-B29F-455E-B986-3DD9F4411D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D2DEA0E-FB66-4C51-A9BD-AC9FDC9BF2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4F0787-5F1E-4B33-9BE5-0A3CCA1CD1E0}"/>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6" name="Footer Placeholder 5">
            <a:extLst>
              <a:ext uri="{FF2B5EF4-FFF2-40B4-BE49-F238E27FC236}">
                <a16:creationId xmlns:a16="http://schemas.microsoft.com/office/drawing/2014/main" id="{6FB56AFD-2500-4F41-B9CF-A855C4A4C5C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565F290-0731-4EB7-BDCB-2A3E14F54683}"/>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543027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480EC-9F1E-47E3-A739-30753FD99B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957D4C4-56A9-4E32-BD30-2FC808EBDD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250490D-53D7-464E-91DC-657E095379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64C699-7337-4535-91B4-513B05FC6F76}"/>
              </a:ext>
            </a:extLst>
          </p:cNvPr>
          <p:cNvSpPr>
            <a:spLocks noGrp="1"/>
          </p:cNvSpPr>
          <p:nvPr>
            <p:ph type="dt" sz="half" idx="10"/>
          </p:nvPr>
        </p:nvSpPr>
        <p:spPr/>
        <p:txBody>
          <a:bodyPr/>
          <a:lstStyle/>
          <a:p>
            <a:fld id="{8B60AFD3-8870-4514-92A8-3FD10EECB845}" type="datetimeFigureOut">
              <a:rPr lang="en-GB" smtClean="0"/>
              <a:t>20/06/2022</a:t>
            </a:fld>
            <a:endParaRPr lang="en-GB"/>
          </a:p>
        </p:txBody>
      </p:sp>
      <p:sp>
        <p:nvSpPr>
          <p:cNvPr id="6" name="Footer Placeholder 5">
            <a:extLst>
              <a:ext uri="{FF2B5EF4-FFF2-40B4-BE49-F238E27FC236}">
                <a16:creationId xmlns:a16="http://schemas.microsoft.com/office/drawing/2014/main" id="{210B338C-8334-4B3C-AC48-7AC70ED888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CFBA2C2-CA22-4CDB-B7D1-92C79D2EAE54}"/>
              </a:ext>
            </a:extLst>
          </p:cNvPr>
          <p:cNvSpPr>
            <a:spLocks noGrp="1"/>
          </p:cNvSpPr>
          <p:nvPr>
            <p:ph type="sldNum" sz="quarter" idx="12"/>
          </p:nvPr>
        </p:nvSpPr>
        <p:spPr/>
        <p:txBody>
          <a:bodyPr/>
          <a:lstStyle/>
          <a:p>
            <a:fld id="{F9AC3C35-69BE-413D-98EA-EDE8BB5B7546}" type="slidenum">
              <a:rPr lang="en-GB" smtClean="0"/>
              <a:t>‹#›</a:t>
            </a:fld>
            <a:endParaRPr lang="en-GB"/>
          </a:p>
        </p:txBody>
      </p:sp>
    </p:spTree>
    <p:extLst>
      <p:ext uri="{BB962C8B-B14F-4D97-AF65-F5344CB8AC3E}">
        <p14:creationId xmlns:p14="http://schemas.microsoft.com/office/powerpoint/2010/main" val="2856204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D7ECBB-A477-4C6D-97DD-A8E35A3EDE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A134F28-8BB3-435C-8D50-29B392E79E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094C9D-0E3B-4D13-A88C-208966ED52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60AFD3-8870-4514-92A8-3FD10EECB845}" type="datetimeFigureOut">
              <a:rPr lang="en-GB" smtClean="0"/>
              <a:t>20/06/2022</a:t>
            </a:fld>
            <a:endParaRPr lang="en-GB"/>
          </a:p>
        </p:txBody>
      </p:sp>
      <p:sp>
        <p:nvSpPr>
          <p:cNvPr id="5" name="Footer Placeholder 4">
            <a:extLst>
              <a:ext uri="{FF2B5EF4-FFF2-40B4-BE49-F238E27FC236}">
                <a16:creationId xmlns:a16="http://schemas.microsoft.com/office/drawing/2014/main" id="{D6ECF11D-3F05-4508-8015-1C01C4B4CB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71F7A70-F3D5-469D-83AF-2D3C2FB431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AC3C35-69BE-413D-98EA-EDE8BB5B7546}" type="slidenum">
              <a:rPr lang="en-GB" smtClean="0"/>
              <a:t>‹#›</a:t>
            </a:fld>
            <a:endParaRPr lang="en-GB"/>
          </a:p>
        </p:txBody>
      </p:sp>
    </p:spTree>
    <p:extLst>
      <p:ext uri="{BB962C8B-B14F-4D97-AF65-F5344CB8AC3E}">
        <p14:creationId xmlns:p14="http://schemas.microsoft.com/office/powerpoint/2010/main" val="2083697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8D0AA-EB11-4070-9E0F-AF13773CE485}"/>
              </a:ext>
            </a:extLst>
          </p:cNvPr>
          <p:cNvSpPr>
            <a:spLocks noGrp="1"/>
          </p:cNvSpPr>
          <p:nvPr>
            <p:ph type="ctrTitle"/>
          </p:nvPr>
        </p:nvSpPr>
        <p:spPr/>
        <p:txBody>
          <a:bodyPr/>
          <a:lstStyle/>
          <a:p>
            <a:r>
              <a:rPr lang="en-GB" dirty="0"/>
              <a:t>GPU computing in ABP</a:t>
            </a:r>
          </a:p>
        </p:txBody>
      </p:sp>
      <p:sp>
        <p:nvSpPr>
          <p:cNvPr id="3" name="Subtitle 2">
            <a:extLst>
              <a:ext uri="{FF2B5EF4-FFF2-40B4-BE49-F238E27FC236}">
                <a16:creationId xmlns:a16="http://schemas.microsoft.com/office/drawing/2014/main" id="{CC9E0290-9DD0-4823-91C8-14346DA6798C}"/>
              </a:ext>
            </a:extLst>
          </p:cNvPr>
          <p:cNvSpPr>
            <a:spLocks noGrp="1"/>
          </p:cNvSpPr>
          <p:nvPr>
            <p:ph type="subTitle" idx="1"/>
          </p:nvPr>
        </p:nvSpPr>
        <p:spPr/>
        <p:txBody>
          <a:bodyPr/>
          <a:lstStyle/>
          <a:p>
            <a:r>
              <a:rPr lang="en-GB" dirty="0"/>
              <a:t>CWG</a:t>
            </a:r>
          </a:p>
        </p:txBody>
      </p:sp>
    </p:spTree>
    <p:extLst>
      <p:ext uri="{BB962C8B-B14F-4D97-AF65-F5344CB8AC3E}">
        <p14:creationId xmlns:p14="http://schemas.microsoft.com/office/powerpoint/2010/main" val="2033282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48A89-5516-4D7D-B89F-F71E8753AE38}"/>
              </a:ext>
            </a:extLst>
          </p:cNvPr>
          <p:cNvSpPr>
            <a:spLocks noGrp="1"/>
          </p:cNvSpPr>
          <p:nvPr>
            <p:ph type="title"/>
          </p:nvPr>
        </p:nvSpPr>
        <p:spPr/>
        <p:txBody>
          <a:bodyPr/>
          <a:lstStyle/>
          <a:p>
            <a:r>
              <a:rPr lang="en-GB" dirty="0"/>
              <a:t>GPU exploitation in beam dynamics simulations</a:t>
            </a:r>
          </a:p>
        </p:txBody>
      </p:sp>
      <p:sp>
        <p:nvSpPr>
          <p:cNvPr id="3" name="Content Placeholder 2">
            <a:extLst>
              <a:ext uri="{FF2B5EF4-FFF2-40B4-BE49-F238E27FC236}">
                <a16:creationId xmlns:a16="http://schemas.microsoft.com/office/drawing/2014/main" id="{472739CA-3659-4C3B-B91B-FE602D216C99}"/>
              </a:ext>
            </a:extLst>
          </p:cNvPr>
          <p:cNvSpPr>
            <a:spLocks noGrp="1"/>
          </p:cNvSpPr>
          <p:nvPr>
            <p:ph idx="1"/>
          </p:nvPr>
        </p:nvSpPr>
        <p:spPr/>
        <p:txBody>
          <a:bodyPr/>
          <a:lstStyle/>
          <a:p>
            <a:r>
              <a:rPr lang="en-GB" dirty="0"/>
              <a:t>Tracking single particle, incoherent multiparticle, coherent multiparticle; Machine learning for post processing and machine optimization.</a:t>
            </a:r>
          </a:p>
          <a:p>
            <a:r>
              <a:rPr lang="en-GB" dirty="0"/>
              <a:t>Usage: beam-beam, lifetime, space charge, collimation, e-cloud</a:t>
            </a:r>
          </a:p>
          <a:p>
            <a:pPr marL="0" indent="0">
              <a:buNone/>
            </a:pPr>
            <a:endParaRPr lang="en-GB" dirty="0"/>
          </a:p>
          <a:p>
            <a:pPr marL="0" indent="0">
              <a:buNone/>
            </a:pPr>
            <a:r>
              <a:rPr lang="en-GB" dirty="0"/>
              <a:t>Software stack: Custom kernel code written in C/C++ written by 1 to 10 developers, leveraging Python packages such as </a:t>
            </a:r>
            <a:r>
              <a:rPr lang="en-GB" dirty="0" err="1"/>
              <a:t>cupy</a:t>
            </a:r>
            <a:r>
              <a:rPr lang="en-GB" dirty="0"/>
              <a:t>, </a:t>
            </a:r>
            <a:r>
              <a:rPr lang="en-GB" dirty="0" err="1"/>
              <a:t>pyopencl</a:t>
            </a:r>
            <a:r>
              <a:rPr lang="en-GB" dirty="0"/>
              <a:t>. Also high level libraries such as </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RAPIDS, </a:t>
            </a:r>
            <a:r>
              <a:rPr kumimoji="0" lang="en-GB" sz="2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cuML</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and </a:t>
            </a:r>
            <a:r>
              <a:rPr kumimoji="0" lang="en-GB" sz="2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Horovod</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-UBER will likely to be used.</a:t>
            </a:r>
            <a:endParaRPr lang="en-GB" dirty="0"/>
          </a:p>
          <a:p>
            <a:pPr marL="0" indent="0">
              <a:buNone/>
            </a:pPr>
            <a:endParaRPr lang="en-GB" dirty="0"/>
          </a:p>
          <a:p>
            <a:endParaRPr lang="en-GB" dirty="0"/>
          </a:p>
        </p:txBody>
      </p:sp>
    </p:spTree>
    <p:extLst>
      <p:ext uri="{BB962C8B-B14F-4D97-AF65-F5344CB8AC3E}">
        <p14:creationId xmlns:p14="http://schemas.microsoft.com/office/powerpoint/2010/main" val="3556420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A0C69-182C-4D44-8229-C9DCD6617DF1}"/>
              </a:ext>
            </a:extLst>
          </p:cNvPr>
          <p:cNvSpPr>
            <a:spLocks noGrp="1"/>
          </p:cNvSpPr>
          <p:nvPr>
            <p:ph type="title"/>
          </p:nvPr>
        </p:nvSpPr>
        <p:spPr/>
        <p:txBody>
          <a:bodyPr/>
          <a:lstStyle/>
          <a:p>
            <a:r>
              <a:rPr lang="en-GB" dirty="0"/>
              <a:t>Present hardware resources</a:t>
            </a:r>
          </a:p>
        </p:txBody>
      </p:sp>
      <p:sp>
        <p:nvSpPr>
          <p:cNvPr id="3" name="Content Placeholder 2">
            <a:extLst>
              <a:ext uri="{FF2B5EF4-FFF2-40B4-BE49-F238E27FC236}">
                <a16:creationId xmlns:a16="http://schemas.microsoft.com/office/drawing/2014/main" id="{D33B23FD-467A-4AE5-BE38-FB32E6F8D714}"/>
              </a:ext>
            </a:extLst>
          </p:cNvPr>
          <p:cNvSpPr>
            <a:spLocks noGrp="1"/>
          </p:cNvSpPr>
          <p:nvPr>
            <p:ph idx="1"/>
          </p:nvPr>
        </p:nvSpPr>
        <p:spPr/>
        <p:txBody>
          <a:bodyPr/>
          <a:lstStyle/>
          <a:p>
            <a:pPr marL="0" indent="0">
              <a:buNone/>
            </a:pPr>
            <a:r>
              <a:rPr lang="en-GB" dirty="0"/>
              <a:t>Development and small studies for double-precision:</a:t>
            </a:r>
          </a:p>
          <a:p>
            <a:r>
              <a:rPr lang="en-GB" dirty="0"/>
              <a:t>Workstation:  4x Nvidia </a:t>
            </a:r>
            <a:r>
              <a:rPr lang="en-GB" dirty="0" err="1"/>
              <a:t>TitanV</a:t>
            </a:r>
            <a:r>
              <a:rPr lang="en-GB" dirty="0"/>
              <a:t> (V100, 12 GB)</a:t>
            </a:r>
          </a:p>
          <a:p>
            <a:r>
              <a:rPr lang="en-GB" dirty="0"/>
              <a:t>Workstation: 1X Nvidia </a:t>
            </a:r>
            <a:r>
              <a:rPr lang="en-GB" dirty="0" err="1"/>
              <a:t>TitanV</a:t>
            </a:r>
            <a:r>
              <a:rPr lang="en-GB" dirty="0"/>
              <a:t>, 1x AMD Radeon VII, 2x GTX1050</a:t>
            </a:r>
          </a:p>
          <a:p>
            <a:r>
              <a:rPr lang="en-GB" dirty="0"/>
              <a:t>Bologna cluster: 4x V100 (16 GB)</a:t>
            </a:r>
          </a:p>
          <a:p>
            <a:pPr marL="0" indent="0">
              <a:buNone/>
            </a:pPr>
            <a:r>
              <a:rPr lang="en-GB" dirty="0"/>
              <a:t>Large scale studies:</a:t>
            </a:r>
          </a:p>
          <a:p>
            <a:r>
              <a:rPr lang="en-GB" dirty="0" err="1"/>
              <a:t>HTCondor</a:t>
            </a:r>
            <a:r>
              <a:rPr lang="en-GB" dirty="0"/>
              <a:t>: ~20 GPUs on average  (V100 because of double precision)</a:t>
            </a:r>
          </a:p>
          <a:p>
            <a:pPr marL="0" indent="0">
              <a:buNone/>
            </a:pPr>
            <a:r>
              <a:rPr lang="en-GB" dirty="0"/>
              <a:t>We are in contact with IT to get the amount of GPU hours used in the last year</a:t>
            </a:r>
          </a:p>
        </p:txBody>
      </p:sp>
    </p:spTree>
    <p:extLst>
      <p:ext uri="{BB962C8B-B14F-4D97-AF65-F5344CB8AC3E}">
        <p14:creationId xmlns:p14="http://schemas.microsoft.com/office/powerpoint/2010/main" val="187208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F35B2-B979-4485-A71B-9DAECF4D8A25}"/>
              </a:ext>
            </a:extLst>
          </p:cNvPr>
          <p:cNvSpPr>
            <a:spLocks noGrp="1"/>
          </p:cNvSpPr>
          <p:nvPr>
            <p:ph type="title"/>
          </p:nvPr>
        </p:nvSpPr>
        <p:spPr/>
        <p:txBody>
          <a:bodyPr/>
          <a:lstStyle/>
          <a:p>
            <a:r>
              <a:rPr lang="en-GB" dirty="0"/>
              <a:t>Outlook for the future development  service</a:t>
            </a:r>
          </a:p>
        </p:txBody>
      </p:sp>
      <p:sp>
        <p:nvSpPr>
          <p:cNvPr id="3" name="Content Placeholder 2">
            <a:extLst>
              <a:ext uri="{FF2B5EF4-FFF2-40B4-BE49-F238E27FC236}">
                <a16:creationId xmlns:a16="http://schemas.microsoft.com/office/drawing/2014/main" id="{935600C4-CCD8-4738-8C26-A5B09708988B}"/>
              </a:ext>
            </a:extLst>
          </p:cNvPr>
          <p:cNvSpPr>
            <a:spLocks noGrp="1"/>
          </p:cNvSpPr>
          <p:nvPr>
            <p:ph idx="1"/>
          </p:nvPr>
        </p:nvSpPr>
        <p:spPr>
          <a:xfrm>
            <a:off x="838199" y="1825624"/>
            <a:ext cx="11027899" cy="4286787"/>
          </a:xfrm>
        </p:spPr>
        <p:txBody>
          <a:bodyPr>
            <a:normAutofit fontScale="77500" lnSpcReduction="20000"/>
          </a:bodyPr>
          <a:lstStyle/>
          <a:p>
            <a:pPr marL="0" indent="0">
              <a:buNone/>
            </a:pPr>
            <a:r>
              <a:rPr lang="en-GB" dirty="0"/>
              <a:t>Workstations not suitable when number of developer increases as developers do not develop full time, moving to central services seems more efficient.</a:t>
            </a:r>
          </a:p>
          <a:p>
            <a:r>
              <a:rPr lang="en-GB" dirty="0"/>
              <a:t>Developers needs:</a:t>
            </a:r>
          </a:p>
          <a:p>
            <a:pPr lvl="1"/>
            <a:r>
              <a:rPr lang="en-GB" dirty="0"/>
              <a:t>machines immediately available for extensive number of hours</a:t>
            </a:r>
          </a:p>
          <a:p>
            <a:pPr lvl="1"/>
            <a:r>
              <a:rPr lang="en-GB" dirty="0"/>
              <a:t>well behaving file system ~300GB surviving between sessions</a:t>
            </a:r>
          </a:p>
          <a:p>
            <a:pPr lvl="1"/>
            <a:r>
              <a:rPr lang="en-GB" dirty="0"/>
              <a:t>software stack configurable and operating system (e.g. </a:t>
            </a:r>
            <a:r>
              <a:rPr lang="en-GB" dirty="0" err="1"/>
              <a:t>nvidia</a:t>
            </a:r>
            <a:r>
              <a:rPr lang="en-GB" dirty="0"/>
              <a:t> toolkit version)</a:t>
            </a:r>
          </a:p>
          <a:p>
            <a:pPr lvl="1"/>
            <a:r>
              <a:rPr lang="en-GB" dirty="0"/>
              <a:t>OS: </a:t>
            </a:r>
            <a:r>
              <a:rPr lang="en-GB" dirty="0" err="1"/>
              <a:t>linux</a:t>
            </a:r>
            <a:r>
              <a:rPr lang="en-GB" dirty="0"/>
              <a:t>. CentOS is fine, but for some applications, ubuntu/Debian could be beneficial.</a:t>
            </a:r>
          </a:p>
          <a:p>
            <a:pPr lvl="1"/>
            <a:r>
              <a:rPr lang="en-GB" dirty="0"/>
              <a:t>Access to </a:t>
            </a:r>
            <a:r>
              <a:rPr lang="en-GB" dirty="0" err="1"/>
              <a:t>NXCals</a:t>
            </a:r>
            <a:endParaRPr lang="en-GB" dirty="0"/>
          </a:p>
          <a:p>
            <a:r>
              <a:rPr lang="en-GB" dirty="0"/>
              <a:t>Comments on options:</a:t>
            </a:r>
          </a:p>
          <a:p>
            <a:pPr lvl="1"/>
            <a:r>
              <a:rPr lang="en-GB" dirty="0" err="1"/>
              <a:t>HTCondor</a:t>
            </a:r>
            <a:r>
              <a:rPr lang="en-GB" dirty="0"/>
              <a:t> not suitable due to queuing time and session timeout</a:t>
            </a:r>
          </a:p>
          <a:p>
            <a:pPr lvl="1"/>
            <a:r>
              <a:rPr lang="en-GB" dirty="0"/>
              <a:t>Private virtual machines ideal solution if not too costly.</a:t>
            </a:r>
          </a:p>
          <a:p>
            <a:pPr lvl="1"/>
            <a:r>
              <a:rPr lang="en-GB" dirty="0" err="1"/>
              <a:t>Lxplus</a:t>
            </a:r>
            <a:r>
              <a:rPr lang="en-GB" dirty="0"/>
              <a:t>-like could also work provide</a:t>
            </a:r>
          </a:p>
          <a:p>
            <a:pPr lvl="2"/>
            <a:r>
              <a:rPr lang="en-GB" dirty="0"/>
              <a:t>session duration for several days (but not weeks) if active</a:t>
            </a:r>
          </a:p>
          <a:p>
            <a:pPr lvl="2"/>
            <a:r>
              <a:rPr lang="en-GB" dirty="0"/>
              <a:t>session could be killed if inactivity for &gt;4 hours</a:t>
            </a:r>
          </a:p>
          <a:p>
            <a:pPr lvl="2"/>
            <a:r>
              <a:rPr lang="en-GB" dirty="0"/>
              <a:t>file system should allow git, </a:t>
            </a:r>
            <a:r>
              <a:rPr lang="en-GB" dirty="0" err="1"/>
              <a:t>makefile</a:t>
            </a:r>
            <a:r>
              <a:rPr lang="en-GB" dirty="0"/>
              <a:t>, compilers to work quickly and flawlessly similar to local storage</a:t>
            </a:r>
          </a:p>
          <a:p>
            <a:endParaRPr lang="en-GB" dirty="0"/>
          </a:p>
          <a:p>
            <a:endParaRPr lang="en-GB" dirty="0"/>
          </a:p>
          <a:p>
            <a:pPr marL="0" indent="0">
              <a:buNone/>
            </a:pPr>
            <a:endParaRPr lang="en-GB" dirty="0"/>
          </a:p>
          <a:p>
            <a:pPr marL="0" indent="0">
              <a:buNone/>
            </a:pPr>
            <a:endParaRPr lang="en-GB" dirty="0"/>
          </a:p>
          <a:p>
            <a:endParaRPr lang="en-GB" dirty="0"/>
          </a:p>
        </p:txBody>
      </p:sp>
    </p:spTree>
    <p:extLst>
      <p:ext uri="{BB962C8B-B14F-4D97-AF65-F5344CB8AC3E}">
        <p14:creationId xmlns:p14="http://schemas.microsoft.com/office/powerpoint/2010/main" val="1198975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F35B2-B979-4485-A71B-9DAECF4D8A25}"/>
              </a:ext>
            </a:extLst>
          </p:cNvPr>
          <p:cNvSpPr>
            <a:spLocks noGrp="1"/>
          </p:cNvSpPr>
          <p:nvPr>
            <p:ph type="title"/>
          </p:nvPr>
        </p:nvSpPr>
        <p:spPr/>
        <p:txBody>
          <a:bodyPr/>
          <a:lstStyle/>
          <a:p>
            <a:r>
              <a:rPr lang="en-GB" dirty="0"/>
              <a:t>Outlook for the future </a:t>
            </a:r>
            <a:r>
              <a:rPr lang="en-GB" dirty="0" err="1"/>
              <a:t>HTCondor</a:t>
            </a:r>
            <a:endParaRPr lang="en-GB" dirty="0"/>
          </a:p>
        </p:txBody>
      </p:sp>
      <p:sp>
        <p:nvSpPr>
          <p:cNvPr id="3" name="Content Placeholder 2">
            <a:extLst>
              <a:ext uri="{FF2B5EF4-FFF2-40B4-BE49-F238E27FC236}">
                <a16:creationId xmlns:a16="http://schemas.microsoft.com/office/drawing/2014/main" id="{935600C4-CCD8-4738-8C26-A5B09708988B}"/>
              </a:ext>
            </a:extLst>
          </p:cNvPr>
          <p:cNvSpPr>
            <a:spLocks noGrp="1"/>
          </p:cNvSpPr>
          <p:nvPr>
            <p:ph idx="1"/>
          </p:nvPr>
        </p:nvSpPr>
        <p:spPr>
          <a:xfrm>
            <a:off x="838199" y="1825624"/>
            <a:ext cx="11027899" cy="4286787"/>
          </a:xfrm>
        </p:spPr>
        <p:txBody>
          <a:bodyPr>
            <a:normAutofit fontScale="85000" lnSpcReduction="20000"/>
          </a:bodyPr>
          <a:lstStyle/>
          <a:p>
            <a:r>
              <a:rPr lang="en-GB" dirty="0"/>
              <a:t>Studies expected to increase load as more software is being written for GPUs with double precision most of time.</a:t>
            </a:r>
          </a:p>
          <a:p>
            <a:r>
              <a:rPr lang="en-GB" dirty="0"/>
              <a:t>Still expecting time varying demands. </a:t>
            </a:r>
          </a:p>
          <a:p>
            <a:r>
              <a:rPr lang="en-GB" dirty="0"/>
              <a:t>Peaks of ~100 GPU (V100 equivalent GPU ~7.5TFlops double precision not tensor core) can be reached. Single precision and tensor cores can be needed for ML studies.</a:t>
            </a:r>
          </a:p>
          <a:p>
            <a:r>
              <a:rPr lang="en-GB" dirty="0"/>
              <a:t>Most of the single particle jobs can run using 1/3 V100 equivalent.</a:t>
            </a:r>
          </a:p>
          <a:p>
            <a:r>
              <a:rPr lang="en-GB" dirty="0"/>
              <a:t>Few exception require large memory (80GB) and many GPU cores (5000k cores).</a:t>
            </a:r>
          </a:p>
          <a:p>
            <a:r>
              <a:rPr lang="en-GB" dirty="0"/>
              <a:t>Combination with MPI (HPC) not expected, at the least in the near future.</a:t>
            </a:r>
          </a:p>
          <a:p>
            <a:r>
              <a:rPr lang="en-GB" dirty="0"/>
              <a:t>Requirements on the host are typically small (1 core/2GB ram) but few exception could require (16 core/16GB ram), besides ML studies for which we need CPU and fast IO.</a:t>
            </a:r>
          </a:p>
          <a:p>
            <a:r>
              <a:rPr lang="en-GB" dirty="0"/>
              <a:t>Fast file system for I/O and persistent shared file system for software stack </a:t>
            </a:r>
            <a:r>
              <a:rPr lang="en-GB" dirty="0" err="1"/>
              <a:t>neded</a:t>
            </a:r>
            <a:endParaRPr lang="en-GB" dirty="0"/>
          </a:p>
          <a:p>
            <a:endParaRPr lang="en-GB" dirty="0"/>
          </a:p>
          <a:p>
            <a:endParaRPr lang="en-GB" dirty="0"/>
          </a:p>
          <a:p>
            <a:pPr marL="0" indent="0">
              <a:buNone/>
            </a:pPr>
            <a:endParaRPr lang="en-GB" dirty="0"/>
          </a:p>
          <a:p>
            <a:pPr marL="0" indent="0">
              <a:buNone/>
            </a:pPr>
            <a:endParaRPr lang="en-GB" dirty="0"/>
          </a:p>
          <a:p>
            <a:endParaRPr lang="en-GB" dirty="0"/>
          </a:p>
        </p:txBody>
      </p:sp>
    </p:spTree>
    <p:extLst>
      <p:ext uri="{BB962C8B-B14F-4D97-AF65-F5344CB8AC3E}">
        <p14:creationId xmlns:p14="http://schemas.microsoft.com/office/powerpoint/2010/main" val="642700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2466C-D580-1E19-2A04-9B48805F56B3}"/>
              </a:ext>
            </a:extLst>
          </p:cNvPr>
          <p:cNvSpPr>
            <a:spLocks noGrp="1"/>
          </p:cNvSpPr>
          <p:nvPr>
            <p:ph type="title"/>
          </p:nvPr>
        </p:nvSpPr>
        <p:spPr/>
        <p:txBody>
          <a:bodyPr/>
          <a:lstStyle/>
          <a:p>
            <a:r>
              <a:rPr lang="en-GB" dirty="0"/>
              <a:t>ABP survey on GPU usage</a:t>
            </a:r>
          </a:p>
        </p:txBody>
      </p:sp>
      <p:sp>
        <p:nvSpPr>
          <p:cNvPr id="3" name="Content Placeholder 2">
            <a:extLst>
              <a:ext uri="{FF2B5EF4-FFF2-40B4-BE49-F238E27FC236}">
                <a16:creationId xmlns:a16="http://schemas.microsoft.com/office/drawing/2014/main" id="{59EDF97E-F3D7-96C4-6480-A7F13F54CE11}"/>
              </a:ext>
            </a:extLst>
          </p:cNvPr>
          <p:cNvSpPr>
            <a:spLocks noGrp="1"/>
          </p:cNvSpPr>
          <p:nvPr>
            <p:ph idx="1"/>
          </p:nvPr>
        </p:nvSpPr>
        <p:spPr/>
        <p:txBody>
          <a:bodyPr/>
          <a:lstStyle/>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rPr>
              <a:t>Short description of your computations using GPUs (a few lines are sufficient);</a:t>
            </a:r>
            <a:endParaRPr lang="en-GB" sz="1800" dirty="0">
              <a:solidFill>
                <a:srgbClr val="000000"/>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rPr>
              <a:t>Estimate of your needs for GPUs in the short and medium term (a coarse estimate is sufficient at this stage); </a:t>
            </a:r>
            <a:endParaRPr lang="en-GB" sz="1800" dirty="0">
              <a:solidFill>
                <a:srgbClr val="000000"/>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rPr>
              <a:t>Required type of access (job submission vs direct login);</a:t>
            </a:r>
            <a:endParaRPr lang="en-GB" sz="1800" dirty="0">
              <a:solidFill>
                <a:srgbClr val="000000"/>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rPr>
              <a:t>Special requirements in terms of operative system and software;</a:t>
            </a:r>
            <a:endParaRPr lang="en-GB" sz="1800" dirty="0">
              <a:solidFill>
                <a:srgbClr val="000000"/>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rPr>
              <a:t>Need for other services to be available (storage, access to databases, etc.)</a:t>
            </a:r>
            <a:endParaRPr lang="en-GB" sz="1800" dirty="0">
              <a:solidFill>
                <a:srgbClr val="000000"/>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rPr>
              <a:t>Interest in GPUs on the HPC cluster (to use GPUs within multi-node MPI simulations)</a:t>
            </a:r>
            <a:endParaRPr lang="en-GB" sz="1800" dirty="0">
              <a:solidFill>
                <a:srgbClr val="000000"/>
              </a:solidFill>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solidFill>
                  <a:srgbClr val="000000"/>
                </a:solidFill>
                <a:effectLst/>
                <a:latin typeface="Times New Roman" panose="02020603050405020304" pitchFamily="18" charset="0"/>
                <a:ea typeface="Times New Roman" panose="02020603050405020304" pitchFamily="18" charset="0"/>
              </a:rPr>
              <a:t>Any other constraints for your application.</a:t>
            </a:r>
            <a:endParaRPr lang="en-GB" sz="1800" dirty="0">
              <a:solidFill>
                <a:srgbClr val="000000"/>
              </a:solidFill>
              <a:effectLst/>
              <a:latin typeface="Calibri" panose="020F0502020204030204" pitchFamily="34" charset="0"/>
              <a:ea typeface="Calibri" panose="020F0502020204030204" pitchFamily="34" charset="0"/>
            </a:endParaRPr>
          </a:p>
          <a:p>
            <a:pPr marL="0" indent="0">
              <a:buNone/>
            </a:pPr>
            <a:endParaRPr lang="en-GB" dirty="0"/>
          </a:p>
        </p:txBody>
      </p:sp>
    </p:spTree>
    <p:extLst>
      <p:ext uri="{BB962C8B-B14F-4D97-AF65-F5344CB8AC3E}">
        <p14:creationId xmlns:p14="http://schemas.microsoft.com/office/powerpoint/2010/main" val="2667342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9081F-7E4E-AB4F-0C4C-4EDF30326648}"/>
              </a:ext>
            </a:extLst>
          </p:cNvPr>
          <p:cNvSpPr>
            <a:spLocks noGrp="1"/>
          </p:cNvSpPr>
          <p:nvPr>
            <p:ph type="title"/>
          </p:nvPr>
        </p:nvSpPr>
        <p:spPr/>
        <p:txBody>
          <a:bodyPr/>
          <a:lstStyle/>
          <a:p>
            <a:r>
              <a:rPr lang="en-GB" dirty="0"/>
              <a:t>From Xavier</a:t>
            </a:r>
          </a:p>
        </p:txBody>
      </p:sp>
      <p:sp>
        <p:nvSpPr>
          <p:cNvPr id="5" name="TextBox 4">
            <a:extLst>
              <a:ext uri="{FF2B5EF4-FFF2-40B4-BE49-F238E27FC236}">
                <a16:creationId xmlns:a16="http://schemas.microsoft.com/office/drawing/2014/main" id="{DA9629F4-CA5E-FB39-84E3-3A87025B989C}"/>
              </a:ext>
            </a:extLst>
          </p:cNvPr>
          <p:cNvSpPr txBox="1"/>
          <p:nvPr/>
        </p:nvSpPr>
        <p:spPr>
          <a:xfrm>
            <a:off x="269045" y="1548174"/>
            <a:ext cx="10647484" cy="138499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indent="0">
              <a:buNone/>
            </a:pPr>
            <a:r>
              <a:rPr lang="en-GB" sz="1400" dirty="0">
                <a:solidFill>
                  <a:srgbClr val="000000"/>
                </a:solidFill>
                <a:effectLst/>
                <a:latin typeface="Tahoma" panose="020B0604030504040204" pitchFamily="34" charset="0"/>
                <a:ea typeface="Times New Roman" panose="02020603050405020304" pitchFamily="18" charset="0"/>
              </a:rPr>
              <a:t>PIC simulations of space-charge and </a:t>
            </a:r>
            <a:r>
              <a:rPr lang="en-GB" sz="1400" dirty="0" err="1">
                <a:solidFill>
                  <a:srgbClr val="000000"/>
                </a:solidFill>
                <a:effectLst/>
                <a:latin typeface="Tahoma" panose="020B0604030504040204" pitchFamily="34" charset="0"/>
                <a:ea typeface="Times New Roman" panose="02020603050405020304" pitchFamily="18" charset="0"/>
              </a:rPr>
              <a:t>wakefields</a:t>
            </a:r>
            <a:r>
              <a:rPr lang="en-GB" sz="1400" dirty="0">
                <a:solidFill>
                  <a:srgbClr val="000000"/>
                </a:solidFill>
                <a:effectLst/>
                <a:latin typeface="Tahoma" panose="020B0604030504040204" pitchFamily="34" charset="0"/>
                <a:ea typeface="Times New Roman" panose="02020603050405020304" pitchFamily="18" charset="0"/>
              </a:rPr>
              <a:t> at the SPS. </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~5E4 h / year (short and medium) [ 6GPU year full time!  (4GPU ABP + </a:t>
            </a:r>
            <a:r>
              <a:rPr lang="en-GB" sz="1400" dirty="0" err="1">
                <a:solidFill>
                  <a:srgbClr val="000000"/>
                </a:solidFill>
                <a:effectLst/>
                <a:latin typeface="Tahoma" panose="020B0604030504040204" pitchFamily="34" charset="0"/>
                <a:ea typeface="Times New Roman" panose="02020603050405020304" pitchFamily="18" charset="0"/>
              </a:rPr>
              <a:t>Ht</a:t>
            </a:r>
            <a:r>
              <a:rPr lang="en-GB" sz="1400" dirty="0">
                <a:solidFill>
                  <a:srgbClr val="000000"/>
                </a:solidFill>
                <a:effectLst/>
                <a:latin typeface="Tahoma" panose="020B0604030504040204" pitchFamily="34" charset="0"/>
                <a:ea typeface="Times New Roman" panose="02020603050405020304" pitchFamily="18" charset="0"/>
              </a:rPr>
              <a:t> condor)  done for year and to be continued]</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Job submission is sufficient [perfect!]</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Linux. </a:t>
            </a:r>
            <a:r>
              <a:rPr lang="en-GB" sz="1400" dirty="0" err="1">
                <a:solidFill>
                  <a:srgbClr val="000000"/>
                </a:solidFill>
                <a:effectLst/>
                <a:latin typeface="Tahoma" panose="020B0604030504040204" pitchFamily="34" charset="0"/>
                <a:ea typeface="Times New Roman" panose="02020603050405020304" pitchFamily="18" charset="0"/>
              </a:rPr>
              <a:t>sixtracklib</a:t>
            </a:r>
            <a:r>
              <a:rPr lang="en-GB" sz="1400" dirty="0">
                <a:solidFill>
                  <a:srgbClr val="000000"/>
                </a:solidFill>
                <a:effectLst/>
                <a:latin typeface="Tahoma" panose="020B0604030504040204" pitchFamily="34" charset="0"/>
                <a:ea typeface="Times New Roman" panose="02020603050405020304" pitchFamily="18" charset="0"/>
              </a:rPr>
              <a:t> / </a:t>
            </a:r>
            <a:r>
              <a:rPr lang="en-GB" sz="1400" dirty="0" err="1">
                <a:solidFill>
                  <a:srgbClr val="000000"/>
                </a:solidFill>
                <a:effectLst/>
                <a:latin typeface="Tahoma" panose="020B0604030504040204" pitchFamily="34" charset="0"/>
                <a:ea typeface="Times New Roman" panose="02020603050405020304" pitchFamily="18" charset="0"/>
              </a:rPr>
              <a:t>xsuite</a:t>
            </a:r>
            <a:r>
              <a:rPr lang="en-GB" sz="1400" dirty="0">
                <a:solidFill>
                  <a:srgbClr val="000000"/>
                </a:solidFill>
                <a:effectLst/>
                <a:latin typeface="Tahoma" panose="020B0604030504040204" pitchFamily="34" charset="0"/>
                <a:ea typeface="Times New Roman" panose="02020603050405020304" pitchFamily="18" charset="0"/>
              </a:rPr>
              <a:t> and </a:t>
            </a:r>
            <a:r>
              <a:rPr lang="en-GB" sz="1400" dirty="0" err="1">
                <a:solidFill>
                  <a:srgbClr val="000000"/>
                </a:solidFill>
                <a:effectLst/>
                <a:latin typeface="Tahoma" panose="020B0604030504040204" pitchFamily="34" charset="0"/>
                <a:ea typeface="Times New Roman" panose="02020603050405020304" pitchFamily="18" charset="0"/>
              </a:rPr>
              <a:t>PyHEADTAIL</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No need for special infrastructure</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No need for multi-GPU</a:t>
            </a:r>
            <a:endParaRPr lang="en-GB" sz="1400" dirty="0">
              <a:effectLst/>
              <a:latin typeface="Calibri" panose="020F0502020204030204" pitchFamily="34" charset="0"/>
              <a:ea typeface="Calibri" panose="020F0502020204030204" pitchFamily="34" charset="0"/>
            </a:endParaRPr>
          </a:p>
        </p:txBody>
      </p:sp>
      <p:sp>
        <p:nvSpPr>
          <p:cNvPr id="7" name="TextBox 6">
            <a:extLst>
              <a:ext uri="{FF2B5EF4-FFF2-40B4-BE49-F238E27FC236}">
                <a16:creationId xmlns:a16="http://schemas.microsoft.com/office/drawing/2014/main" id="{57DB842B-88EC-92E3-24EA-52A210AF180C}"/>
              </a:ext>
            </a:extLst>
          </p:cNvPr>
          <p:cNvSpPr txBox="1"/>
          <p:nvPr/>
        </p:nvSpPr>
        <p:spPr>
          <a:xfrm>
            <a:off x="269045" y="2937016"/>
            <a:ext cx="10731890" cy="160043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indent="0">
              <a:buNone/>
            </a:pPr>
            <a:r>
              <a:rPr lang="en-GB" sz="1400" dirty="0">
                <a:solidFill>
                  <a:srgbClr val="000000"/>
                </a:solidFill>
                <a:effectLst/>
                <a:latin typeface="Tahoma" panose="020B0604030504040204" pitchFamily="34" charset="0"/>
                <a:ea typeface="Times New Roman" panose="02020603050405020304" pitchFamily="18" charset="0"/>
              </a:rPr>
              <a:t>Theoretical investigations of emittance growth in the presence of noise and collective forces</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~1E4 h/ year (only short term) [ 1 GPU year full time, half-way ]</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Job submission is sufficient</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Linux. Custom code based on </a:t>
            </a:r>
            <a:r>
              <a:rPr lang="en-GB" sz="1400" dirty="0" err="1">
                <a:solidFill>
                  <a:srgbClr val="000000"/>
                </a:solidFill>
                <a:effectLst/>
                <a:latin typeface="Tahoma" panose="020B0604030504040204" pitchFamily="34" charset="0"/>
                <a:ea typeface="Times New Roman" panose="02020603050405020304" pitchFamily="18" charset="0"/>
              </a:rPr>
              <a:t>cupy</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No need for special infrastructure</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No need for multi-GPU</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Large memory needed (&gt;30Gb GPU RAM, CPU 2 GB) </a:t>
            </a:r>
            <a:endParaRPr lang="en-GB" sz="1400" dirty="0">
              <a:effectLst/>
              <a:latin typeface="Calibri" panose="020F0502020204030204" pitchFamily="34" charset="0"/>
              <a:ea typeface="Calibri" panose="020F0502020204030204" pitchFamily="34" charset="0"/>
            </a:endParaRPr>
          </a:p>
        </p:txBody>
      </p:sp>
      <p:sp>
        <p:nvSpPr>
          <p:cNvPr id="14" name="TextBox 13">
            <a:extLst>
              <a:ext uri="{FF2B5EF4-FFF2-40B4-BE49-F238E27FC236}">
                <a16:creationId xmlns:a16="http://schemas.microsoft.com/office/drawing/2014/main" id="{E60A95A1-76AA-3842-1F3A-78B7544D39BC}"/>
              </a:ext>
            </a:extLst>
          </p:cNvPr>
          <p:cNvSpPr txBox="1"/>
          <p:nvPr/>
        </p:nvSpPr>
        <p:spPr>
          <a:xfrm>
            <a:off x="269045" y="4537454"/>
            <a:ext cx="10515599" cy="160043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indent="0">
              <a:buNone/>
            </a:pPr>
            <a:r>
              <a:rPr lang="en-GB" sz="1400" dirty="0">
                <a:solidFill>
                  <a:srgbClr val="000000"/>
                </a:solidFill>
                <a:effectLst/>
                <a:latin typeface="Tahoma" panose="020B0604030504040204" pitchFamily="34" charset="0"/>
                <a:ea typeface="Times New Roman" panose="02020603050405020304" pitchFamily="18" charset="0"/>
              </a:rPr>
              <a:t>Self-consistent beam-beam simulations for the FCC-</a:t>
            </a:r>
            <a:r>
              <a:rPr lang="en-GB" sz="1400" dirty="0" err="1">
                <a:solidFill>
                  <a:srgbClr val="000000"/>
                </a:solidFill>
                <a:effectLst/>
                <a:latin typeface="Tahoma" panose="020B0604030504040204" pitchFamily="34" charset="0"/>
                <a:ea typeface="Times New Roman" panose="02020603050405020304" pitchFamily="18" charset="0"/>
              </a:rPr>
              <a:t>ee</a:t>
            </a:r>
            <a:r>
              <a:rPr lang="en-GB" sz="1400" dirty="0">
                <a:solidFill>
                  <a:srgbClr val="000000"/>
                </a:solidFill>
                <a:effectLst/>
                <a:latin typeface="Tahoma" panose="020B0604030504040204" pitchFamily="34" charset="0"/>
                <a:ea typeface="Times New Roman" panose="02020603050405020304" pitchFamily="18" charset="0"/>
              </a:rPr>
              <a:t>.</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&gt;1E5 h / year (medium term) 12 GPU year full time [to be done]</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Job submission is sufficient</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Linux. </a:t>
            </a:r>
            <a:r>
              <a:rPr lang="en-GB" sz="1400" dirty="0" err="1">
                <a:solidFill>
                  <a:srgbClr val="000000"/>
                </a:solidFill>
                <a:effectLst/>
                <a:latin typeface="Tahoma" panose="020B0604030504040204" pitchFamily="34" charset="0"/>
                <a:ea typeface="Times New Roman" panose="02020603050405020304" pitchFamily="18" charset="0"/>
              </a:rPr>
              <a:t>xsuite</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No need for special infrastructure</a:t>
            </a:r>
            <a:endParaRPr lang="en-GB" sz="1400" dirty="0">
              <a:effectLst/>
              <a:latin typeface="Calibri" panose="020F0502020204030204" pitchFamily="34" charset="0"/>
              <a:ea typeface="Calibri" panose="020F0502020204030204" pitchFamily="34" charset="0"/>
            </a:endParaRPr>
          </a:p>
          <a:p>
            <a:pPr marL="0" indent="0">
              <a:buNone/>
            </a:pPr>
            <a:r>
              <a:rPr lang="en-GB" sz="1400" dirty="0">
                <a:solidFill>
                  <a:srgbClr val="000000"/>
                </a:solidFill>
                <a:effectLst/>
                <a:latin typeface="Tahoma" panose="020B0604030504040204" pitchFamily="34" charset="0"/>
                <a:ea typeface="Times New Roman" panose="02020603050405020304" pitchFamily="18" charset="0"/>
              </a:rPr>
              <a:t>    - Multi-GPU could be useful, but single nodes with few GPUs are probably enough. (1 bunch for GPU, HT condor enough)</a:t>
            </a:r>
            <a:endParaRPr lang="en-GB" sz="1400" dirty="0">
              <a:effectLst/>
              <a:latin typeface="Calibri" panose="020F0502020204030204" pitchFamily="34" charset="0"/>
              <a:ea typeface="Calibri" panose="020F0502020204030204" pitchFamily="34" charset="0"/>
            </a:endParaRPr>
          </a:p>
          <a:p>
            <a:pPr marL="0" indent="0">
              <a:buNone/>
            </a:pPr>
            <a:endParaRPr lang="en-GB" sz="1400" dirty="0"/>
          </a:p>
        </p:txBody>
      </p:sp>
      <p:sp>
        <p:nvSpPr>
          <p:cNvPr id="15" name="TextBox 14">
            <a:extLst>
              <a:ext uri="{FF2B5EF4-FFF2-40B4-BE49-F238E27FC236}">
                <a16:creationId xmlns:a16="http://schemas.microsoft.com/office/drawing/2014/main" id="{7DFAEE58-DC2D-C7FF-80B7-798F90C7E24C}"/>
              </a:ext>
            </a:extLst>
          </p:cNvPr>
          <p:cNvSpPr txBox="1"/>
          <p:nvPr/>
        </p:nvSpPr>
        <p:spPr>
          <a:xfrm>
            <a:off x="7287065" y="429065"/>
            <a:ext cx="3932615" cy="646331"/>
          </a:xfrm>
          <a:prstGeom prst="rect">
            <a:avLst/>
          </a:prstGeom>
          <a:noFill/>
        </p:spPr>
        <p:txBody>
          <a:bodyPr wrap="none" rtlCol="0">
            <a:spAutoFit/>
          </a:bodyPr>
          <a:lstStyle/>
          <a:p>
            <a:r>
              <a:rPr lang="en-GB" dirty="0"/>
              <a:t>1GPU - V100</a:t>
            </a:r>
          </a:p>
          <a:p>
            <a:r>
              <a:rPr lang="en-GB" dirty="0"/>
              <a:t>A100  40 or 80 GB, 1.3 faster than V100 </a:t>
            </a:r>
          </a:p>
        </p:txBody>
      </p:sp>
    </p:spTree>
    <p:extLst>
      <p:ext uri="{BB962C8B-B14F-4D97-AF65-F5344CB8AC3E}">
        <p14:creationId xmlns:p14="http://schemas.microsoft.com/office/powerpoint/2010/main" val="248950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ACBC4-C4FC-41EF-E2C8-FA918B543E24}"/>
              </a:ext>
            </a:extLst>
          </p:cNvPr>
          <p:cNvSpPr>
            <a:spLocks noGrp="1"/>
          </p:cNvSpPr>
          <p:nvPr>
            <p:ph type="title"/>
          </p:nvPr>
        </p:nvSpPr>
        <p:spPr/>
        <p:txBody>
          <a:bodyPr/>
          <a:lstStyle/>
          <a:p>
            <a:r>
              <a:rPr lang="en-GB" dirty="0"/>
              <a:t>From Frederik (1)</a:t>
            </a:r>
          </a:p>
        </p:txBody>
      </p:sp>
      <p:sp>
        <p:nvSpPr>
          <p:cNvPr id="6" name="TextBox 5">
            <a:extLst>
              <a:ext uri="{FF2B5EF4-FFF2-40B4-BE49-F238E27FC236}">
                <a16:creationId xmlns:a16="http://schemas.microsoft.com/office/drawing/2014/main" id="{CF7A2A88-1886-010F-B9E1-64BAE45EA5DD}"/>
              </a:ext>
            </a:extLst>
          </p:cNvPr>
          <p:cNvSpPr txBox="1"/>
          <p:nvPr/>
        </p:nvSpPr>
        <p:spPr>
          <a:xfrm>
            <a:off x="838200" y="1976511"/>
            <a:ext cx="9522655" cy="5632311"/>
          </a:xfrm>
          <a:prstGeom prst="rect">
            <a:avLst/>
          </a:prstGeom>
          <a:noFill/>
        </p:spPr>
        <p:txBody>
          <a:bodyPr wrap="square" rtlCol="0">
            <a:spAutoFit/>
          </a:bodyPr>
          <a:lstStyle/>
          <a:p>
            <a:pPr marL="342900" lvl="0" indent="-342900">
              <a:buSzPts val="1000"/>
              <a:buFont typeface="Symbol" panose="05050102010706020507" pitchFamily="18" charset="2"/>
              <a:buChar char=""/>
              <a:tabLst>
                <a:tab pos="457200" algn="l"/>
              </a:tabLst>
            </a:pPr>
            <a:r>
              <a:rPr lang="en-GB" sz="1800" dirty="0">
                <a:effectLst/>
                <a:latin typeface="Calibri" panose="020F0502020204030204" pitchFamily="34" charset="0"/>
                <a:ea typeface="Times New Roman" panose="02020603050405020304" pitchFamily="18" charset="0"/>
              </a:rPr>
              <a:t>Short description of your computations using GPUs (a few lines are sufficient)</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1) parallelised single-particle tracking with </a:t>
            </a:r>
            <a:r>
              <a:rPr lang="en-GB" sz="1800" dirty="0" err="1">
                <a:effectLst/>
                <a:latin typeface="Calibri" panose="020F0502020204030204" pitchFamily="34" charset="0"/>
                <a:ea typeface="Times New Roman" panose="02020603050405020304" pitchFamily="18" charset="0"/>
              </a:rPr>
              <a:t>xsuite</a:t>
            </a:r>
            <a:r>
              <a:rPr lang="en-GB" sz="1800" dirty="0">
                <a:effectLst/>
                <a:latin typeface="Calibri" panose="020F0502020204030204" pitchFamily="34" charset="0"/>
                <a:ea typeface="Times New Roman" panose="02020603050405020304" pitchFamily="18" charset="0"/>
              </a:rPr>
              <a:t>:</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new methods for DA calculation (Frederik): DA evolution, 4D calculation, longitudinal behaviour</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ML model for the FCC (Davide): loads of loads of long-turn tracking needed</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beam dynamics studies with hollow electron lenses (Pascal)</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simulating diffusion in realistic lattices (Carlo Emilio)</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2) </a:t>
            </a:r>
            <a:r>
              <a:rPr lang="en-GB" sz="1800" dirty="0" err="1">
                <a:effectLst/>
                <a:latin typeface="Calibri" panose="020F0502020204030204" pitchFamily="34" charset="0"/>
                <a:ea typeface="Times New Roman" panose="02020603050405020304" pitchFamily="18" charset="0"/>
              </a:rPr>
              <a:t>gpu</a:t>
            </a:r>
            <a:r>
              <a:rPr lang="en-GB" sz="1800" dirty="0">
                <a:effectLst/>
                <a:latin typeface="Calibri" panose="020F0502020204030204" pitchFamily="34" charset="0"/>
                <a:ea typeface="Times New Roman" panose="02020603050405020304" pitchFamily="18" charset="0"/>
              </a:rPr>
              <a:t>-accelerated training of ML models:</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multi-parameter model of the HL-LHC and FCC (Davide)</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high precision DA border detection for large amounts of initial particles (Frederik)</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3) generic optimisation of mathematical calculations:</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parallelised tracking of polynomial maps (Carlo Emilio): custom CUDA C++ code wrapped in Python</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parallelisation of specific post-processing steps (Carlo Emilio): FFTs for tune calculation, algebraic operations on large amounts of data</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a:t>
            </a:r>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Times New Roman" panose="02020603050405020304" pitchFamily="18" charset="0"/>
              </a:rPr>
              <a:t> </a:t>
            </a:r>
            <a:endParaRPr lang="en-GB" sz="1800"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1200252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51E70-CA2C-FF5B-AE6E-BDEE4251A41D}"/>
              </a:ext>
            </a:extLst>
          </p:cNvPr>
          <p:cNvSpPr>
            <a:spLocks noGrp="1"/>
          </p:cNvSpPr>
          <p:nvPr>
            <p:ph idx="1"/>
          </p:nvPr>
        </p:nvSpPr>
        <p:spPr/>
        <p:txBody>
          <a:bodyPr>
            <a:normAutofit fontScale="92500" lnSpcReduction="20000"/>
          </a:bodyPr>
          <a:lstStyle/>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Estimate of your needs for GPUs in the short and medium term (a coarse estimate is sufficient at this stage)</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Pascal: 2-3 GPU-days per week on average for the HEL studies (including his students that work on the topic),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Carlo Emilio: a full V100 for about 0.5-1 month continuous computing time (accumulated since he started using the GPUs).  Done, [1 GPU full time, expected to doubling next year]</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Davide:  3 sequential DL networks ideally with multi-GPUs. 2 Tesla V100 for 1 month for the first training only.</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Tracking needs have constant load, while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optimisation</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results in fluctuating needs: Ideally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a large-volume queue for continuous tracking and a dedicated queue for on-the-spot calculations.</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Finally, it would be extremely useful to always have a few GPUs available for agile development (and testing and benchmarking).</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latin typeface="Calibri" panose="020F0502020204030204" pitchFamily="34" charset="0"/>
                <a:ea typeface="Times New Roman" panose="02020603050405020304" pitchFamily="18" charset="0"/>
              </a:rPr>
              <a:t>Summary: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ideally 8 V100-type GPUs minimally for the NDC section in perspective</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Required type of access (job submission vs direct login)</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Job submission is fine as long as the level of control (driver issues?) is fine enough (obviously to be able to run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xtrack</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but also to be able to use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gpu</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-accelerated ML training etc).</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sp>
        <p:nvSpPr>
          <p:cNvPr id="4" name="Title 1">
            <a:extLst>
              <a:ext uri="{FF2B5EF4-FFF2-40B4-BE49-F238E27FC236}">
                <a16:creationId xmlns:a16="http://schemas.microsoft.com/office/drawing/2014/main" id="{B983319A-F33A-DCB1-BC0E-2F06F9562161}"/>
              </a:ext>
            </a:extLst>
          </p:cNvPr>
          <p:cNvSpPr>
            <a:spLocks noGrp="1"/>
          </p:cNvSpPr>
          <p:nvPr>
            <p:ph type="title"/>
          </p:nvPr>
        </p:nvSpPr>
        <p:spPr>
          <a:xfrm>
            <a:off x="838200" y="365125"/>
            <a:ext cx="10515600" cy="1325563"/>
          </a:xfrm>
        </p:spPr>
        <p:txBody>
          <a:bodyPr/>
          <a:lstStyle/>
          <a:p>
            <a:r>
              <a:rPr lang="en-GB" dirty="0"/>
              <a:t>From Frederik (2)</a:t>
            </a:r>
          </a:p>
        </p:txBody>
      </p:sp>
    </p:spTree>
    <p:extLst>
      <p:ext uri="{BB962C8B-B14F-4D97-AF65-F5344CB8AC3E}">
        <p14:creationId xmlns:p14="http://schemas.microsoft.com/office/powerpoint/2010/main" val="2464748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8295E7-864C-413A-1589-6E2F8304C848}"/>
              </a:ext>
            </a:extLst>
          </p:cNvPr>
          <p:cNvSpPr>
            <a:spLocks noGrp="1"/>
          </p:cNvSpPr>
          <p:nvPr>
            <p:ph idx="1"/>
          </p:nvPr>
        </p:nvSpPr>
        <p:spPr/>
        <p:txBody>
          <a:bodyPr>
            <a:normAutofit fontScale="55000" lnSpcReduction="20000"/>
          </a:bodyPr>
          <a:lstStyle/>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Special requirements in terms of operative system and software;?</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For tracking nothing special: system compatible with </a:t>
            </a:r>
            <a:r>
              <a:rPr kumimoji="0" lang="en-GB" sz="2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xtrack</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and docker</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For generic optimisation codes, it is important to have a typical software stack that is extendable (CVMFS is always a good starting point).</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For </a:t>
            </a:r>
            <a:r>
              <a:rPr kumimoji="0" lang="en-GB" sz="2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gpu</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-accelerated ML training, it is important to have up-to-date CUDA drivers and the ability to install dedicated software that can fully talk to the hardware (docker should be fine as long as it can access the installed drivers) like RAPIDS (</a:t>
            </a:r>
            <a:r>
              <a:rPr kumimoji="0" lang="en-GB" sz="2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cuML</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and </a:t>
            </a:r>
            <a:r>
              <a:rPr kumimoji="0" lang="en-GB" sz="2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Horovod</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-UBER (or tools like </a:t>
            </a:r>
            <a:r>
              <a:rPr kumimoji="0" lang="en-GB" sz="2800" b="0" i="0" u="none" strike="noStrike" kern="1200" cap="none" spc="0" normalizeH="0" baseline="0" noProof="0" dirty="0">
                <a:ln>
                  <a:noFill/>
                </a:ln>
                <a:solidFill>
                  <a:prstClr val="black"/>
                </a:solidFill>
                <a:effectLst/>
                <a:uLnTx/>
                <a:uFillTx/>
                <a:latin typeface="inherit"/>
                <a:ea typeface="Times New Roman" panose="02020603050405020304" pitchFamily="18" charset="0"/>
                <a:cs typeface="+mn-cs"/>
              </a:rPr>
              <a:t>h2o4gpu if a license would be </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available).</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Need for other services to be available (storage, access to databases, etc.)?</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For ML studies a local file storage with high-performance I/O (fast SSD) is crucial, furthermore we need 6-10 CPU cores per GPU to feed the latter, and a way to transfer data easily is needed (AFS/EOS). </a:t>
            </a:r>
            <a:r>
              <a:rPr lang="en-GB" dirty="0">
                <a:solidFill>
                  <a:prstClr val="black"/>
                </a:solidFill>
                <a:latin typeface="Calibri" panose="020F0502020204030204" pitchFamily="34" charset="0"/>
                <a:ea typeface="Times New Roman" panose="02020603050405020304" pitchFamily="18" charset="0"/>
              </a:rPr>
              <a:t>Access </a:t>
            </a: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to CVMFS is very useful.</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Interest in GPUs on the HPC cluster (to use GPUs within multi-node MPI simulations)?</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Not needed in our current computation environment.</a:t>
            </a:r>
            <a:endParaRPr lang="en-GB" dirty="0">
              <a:solidFill>
                <a:prstClr val="black"/>
              </a:solidFill>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sp>
        <p:nvSpPr>
          <p:cNvPr id="4" name="Title 1">
            <a:extLst>
              <a:ext uri="{FF2B5EF4-FFF2-40B4-BE49-F238E27FC236}">
                <a16:creationId xmlns:a16="http://schemas.microsoft.com/office/drawing/2014/main" id="{E228CAD3-91E8-F6A9-F276-25E095055D62}"/>
              </a:ext>
            </a:extLst>
          </p:cNvPr>
          <p:cNvSpPr>
            <a:spLocks noGrp="1"/>
          </p:cNvSpPr>
          <p:nvPr>
            <p:ph type="title"/>
          </p:nvPr>
        </p:nvSpPr>
        <p:spPr>
          <a:xfrm>
            <a:off x="838200" y="365125"/>
            <a:ext cx="10515600" cy="1325563"/>
          </a:xfrm>
        </p:spPr>
        <p:txBody>
          <a:bodyPr/>
          <a:lstStyle/>
          <a:p>
            <a:r>
              <a:rPr lang="en-GB" dirty="0"/>
              <a:t>From Frederik (3)</a:t>
            </a:r>
          </a:p>
        </p:txBody>
      </p:sp>
    </p:spTree>
    <p:extLst>
      <p:ext uri="{BB962C8B-B14F-4D97-AF65-F5344CB8AC3E}">
        <p14:creationId xmlns:p14="http://schemas.microsoft.com/office/powerpoint/2010/main" val="1178116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46CE1-50CA-3EC8-3380-0FD890C02A85}"/>
              </a:ext>
            </a:extLst>
          </p:cNvPr>
          <p:cNvSpPr>
            <a:spLocks noGrp="1"/>
          </p:cNvSpPr>
          <p:nvPr>
            <p:ph type="title"/>
          </p:nvPr>
        </p:nvSpPr>
        <p:spPr/>
        <p:txBody>
          <a:bodyPr/>
          <a:lstStyle/>
          <a:p>
            <a:r>
              <a:rPr lang="en-GB" dirty="0"/>
              <a:t>From Frederik (4)</a:t>
            </a:r>
          </a:p>
        </p:txBody>
      </p:sp>
      <p:sp>
        <p:nvSpPr>
          <p:cNvPr id="5" name="TextBox 4">
            <a:extLst>
              <a:ext uri="{FF2B5EF4-FFF2-40B4-BE49-F238E27FC236}">
                <a16:creationId xmlns:a16="http://schemas.microsoft.com/office/drawing/2014/main" id="{35486359-4C72-54D3-9698-0D2DFF1D653A}"/>
              </a:ext>
            </a:extLst>
          </p:cNvPr>
          <p:cNvSpPr txBox="1"/>
          <p:nvPr/>
        </p:nvSpPr>
        <p:spPr>
          <a:xfrm>
            <a:off x="780756" y="1954132"/>
            <a:ext cx="11411243" cy="3970318"/>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Pts val="1000"/>
              <a:buFont typeface="Symbol" panose="05050102010706020507" pitchFamily="18" charset="2"/>
              <a:buChar char=""/>
              <a:tabLst>
                <a:tab pos="457200" algn="l"/>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Any other constraints for your application.</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There are several issues with the current GPU environment at CERN:</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285750" indent="-285750">
              <a:buFontTx/>
              <a:buChar char="-"/>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lack of straightforward documentation of the file systems (AFS/EOS) and the bottlenecks they might (and will) impose proper usage of AFS/EOS requires (non-trivial) extra implementations</a:t>
            </a:r>
          </a:p>
          <a:p>
            <a:pPr marL="742950" lvl="1" indent="-285750">
              <a:buFontTx/>
              <a:buChar char="-"/>
              <a:defRPr/>
            </a:pPr>
            <a:r>
              <a:rPr lang="en-GB" dirty="0" err="1">
                <a:solidFill>
                  <a:prstClr val="black"/>
                </a:solidFill>
                <a:latin typeface="Calibri" panose="020F0502020204030204" pitchFamily="34" charset="0"/>
                <a:ea typeface="Calibri" panose="020F0502020204030204" pitchFamily="34" charset="0"/>
              </a:rPr>
              <a:t>Carlio</a:t>
            </a:r>
            <a:r>
              <a:rPr lang="en-GB" dirty="0">
                <a:solidFill>
                  <a:prstClr val="black"/>
                </a:solidFill>
                <a:latin typeface="Calibri" panose="020F0502020204030204" pitchFamily="34" charset="0"/>
                <a:ea typeface="Calibri" panose="020F0502020204030204" pitchFamily="34" charset="0"/>
              </a:rPr>
              <a:t> Emilio: detailed list of known issues for AFS/EOS </a:t>
            </a:r>
            <a:endParaRPr kumimoji="0" lang="en-GB"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no alternatives to AFS/EOS:</a:t>
            </a:r>
          </a:p>
          <a:p>
            <a:pPr marL="742950" lvl="1" indent="-285750">
              <a:buFontTx/>
              <a:buChar char="-"/>
              <a:defRPr/>
            </a:pPr>
            <a:r>
              <a:rPr kumimoji="0" lang="en-GB"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a local file storage could solve a lot of the bottlenecks (to be verified why /scratch or /</a:t>
            </a:r>
            <a:r>
              <a:rPr kumimoji="0" lang="en-GB"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tmp</a:t>
            </a:r>
            <a:r>
              <a:rPr kumimoji="0" lang="en-GB"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is no needed</a:t>
            </a:r>
            <a:endParaRPr kumimoji="0" lang="en-GB"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different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HTCondor</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nodes sometimes have different CUDA runtimes installed (Carlo Emilio)</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no solutions (so far) for developing code within docker containers (Carlo Emilio)</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the queue system for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gpu</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is not clear: not clear when GPUs are available, and also the fair-share system is not clear (and maybe not so fair-share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atm</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(Pascal, Carlo Emilio, Kostas suggested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mn-cs"/>
              </a:rPr>
              <a:t>condor_status</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spTree>
    <p:extLst>
      <p:ext uri="{BB962C8B-B14F-4D97-AF65-F5344CB8AC3E}">
        <p14:creationId xmlns:p14="http://schemas.microsoft.com/office/powerpoint/2010/main" val="3359526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98DEB-631A-5473-CBB2-45447E755E48}"/>
              </a:ext>
            </a:extLst>
          </p:cNvPr>
          <p:cNvSpPr>
            <a:spLocks noGrp="1"/>
          </p:cNvSpPr>
          <p:nvPr>
            <p:ph type="title"/>
          </p:nvPr>
        </p:nvSpPr>
        <p:spPr/>
        <p:txBody>
          <a:bodyPr/>
          <a:lstStyle/>
          <a:p>
            <a:r>
              <a:rPr lang="en-GB" dirty="0"/>
              <a:t>Guido</a:t>
            </a:r>
          </a:p>
        </p:txBody>
      </p:sp>
      <p:sp>
        <p:nvSpPr>
          <p:cNvPr id="3" name="Content Placeholder 2">
            <a:extLst>
              <a:ext uri="{FF2B5EF4-FFF2-40B4-BE49-F238E27FC236}">
                <a16:creationId xmlns:a16="http://schemas.microsoft.com/office/drawing/2014/main" id="{872AFEAE-A71B-C34E-F419-753A4A4FB562}"/>
              </a:ext>
            </a:extLst>
          </p:cNvPr>
          <p:cNvSpPr>
            <a:spLocks noGrp="1"/>
          </p:cNvSpPr>
          <p:nvPr>
            <p:ph idx="1"/>
          </p:nvPr>
        </p:nvSpPr>
        <p:spPr/>
        <p:txBody>
          <a:bodyPr/>
          <a:lstStyle/>
          <a:p>
            <a:pPr marL="0" indent="0">
              <a:buNone/>
            </a:pPr>
            <a:r>
              <a:rPr lang="en-GB" dirty="0"/>
              <a:t>4 GPU year /user  20 GPU  year</a:t>
            </a:r>
          </a:p>
        </p:txBody>
      </p:sp>
    </p:spTree>
    <p:extLst>
      <p:ext uri="{BB962C8B-B14F-4D97-AF65-F5344CB8AC3E}">
        <p14:creationId xmlns:p14="http://schemas.microsoft.com/office/powerpoint/2010/main" val="298932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F8B16-FA5B-5F8C-73A4-D128C376920D}"/>
              </a:ext>
            </a:extLst>
          </p:cNvPr>
          <p:cNvSpPr>
            <a:spLocks noGrp="1"/>
          </p:cNvSpPr>
          <p:nvPr>
            <p:ph type="title"/>
          </p:nvPr>
        </p:nvSpPr>
        <p:spPr/>
        <p:txBody>
          <a:bodyPr/>
          <a:lstStyle/>
          <a:p>
            <a:r>
              <a:rPr lang="en-GB" dirty="0"/>
              <a:t>Kostas</a:t>
            </a:r>
          </a:p>
        </p:txBody>
      </p:sp>
      <p:sp>
        <p:nvSpPr>
          <p:cNvPr id="3" name="Content Placeholder 2">
            <a:extLst>
              <a:ext uri="{FF2B5EF4-FFF2-40B4-BE49-F238E27FC236}">
                <a16:creationId xmlns:a16="http://schemas.microsoft.com/office/drawing/2014/main" id="{AEEF6377-E507-E668-3D11-D0A2BA9853CF}"/>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8479518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1625</Words>
  <Application>Microsoft Office PowerPoint</Application>
  <PresentationFormat>Widescreen</PresentationFormat>
  <Paragraphs>143</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inherit</vt:lpstr>
      <vt:lpstr>Symbol</vt:lpstr>
      <vt:lpstr>Tahoma</vt:lpstr>
      <vt:lpstr>Times New Roman</vt:lpstr>
      <vt:lpstr>Office Theme</vt:lpstr>
      <vt:lpstr>GPU computing in ABP</vt:lpstr>
      <vt:lpstr>ABP survey on GPU usage</vt:lpstr>
      <vt:lpstr>From Xavier</vt:lpstr>
      <vt:lpstr>From Frederik (1)</vt:lpstr>
      <vt:lpstr>From Frederik (2)</vt:lpstr>
      <vt:lpstr>From Frederik (3)</vt:lpstr>
      <vt:lpstr>From Frederik (4)</vt:lpstr>
      <vt:lpstr>Guido</vt:lpstr>
      <vt:lpstr>Kostas</vt:lpstr>
      <vt:lpstr>GPU exploitation in beam dynamics simulations</vt:lpstr>
      <vt:lpstr>Present hardware resources</vt:lpstr>
      <vt:lpstr>Outlook for the future development  service</vt:lpstr>
      <vt:lpstr>Outlook for the future HTCondor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GPU computing in ABP</dc:title>
  <dc:creator>Riccardo De Maria</dc:creator>
  <cp:lastModifiedBy>Riccardo De Maria</cp:lastModifiedBy>
  <cp:revision>12</cp:revision>
  <dcterms:created xsi:type="dcterms:W3CDTF">2022-06-13T15:10:56Z</dcterms:created>
  <dcterms:modified xsi:type="dcterms:W3CDTF">2022-06-20T13:03:57Z</dcterms:modified>
</cp:coreProperties>
</file>